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handoutMasterIdLst>
    <p:handoutMasterId r:id="rId38"/>
  </p:handoutMasterIdLst>
  <p:sldIdLst>
    <p:sldId id="379" r:id="rId2"/>
    <p:sldId id="380" r:id="rId3"/>
    <p:sldId id="381" r:id="rId4"/>
    <p:sldId id="419" r:id="rId5"/>
    <p:sldId id="383" r:id="rId6"/>
    <p:sldId id="384" r:id="rId7"/>
    <p:sldId id="386" r:id="rId8"/>
    <p:sldId id="387" r:id="rId9"/>
    <p:sldId id="390" r:id="rId10"/>
    <p:sldId id="392" r:id="rId11"/>
    <p:sldId id="393" r:id="rId12"/>
    <p:sldId id="415" r:id="rId13"/>
    <p:sldId id="414" r:id="rId14"/>
    <p:sldId id="394" r:id="rId15"/>
    <p:sldId id="395" r:id="rId16"/>
    <p:sldId id="396" r:id="rId17"/>
    <p:sldId id="400" r:id="rId18"/>
    <p:sldId id="401" r:id="rId19"/>
    <p:sldId id="402" r:id="rId20"/>
    <p:sldId id="403" r:id="rId21"/>
    <p:sldId id="404" r:id="rId22"/>
    <p:sldId id="405" r:id="rId23"/>
    <p:sldId id="407" r:id="rId24"/>
    <p:sldId id="420" r:id="rId25"/>
    <p:sldId id="411" r:id="rId26"/>
    <p:sldId id="412" r:id="rId27"/>
    <p:sldId id="416" r:id="rId28"/>
    <p:sldId id="413" r:id="rId29"/>
    <p:sldId id="362" r:id="rId30"/>
    <p:sldId id="426" r:id="rId31"/>
    <p:sldId id="421" r:id="rId32"/>
    <p:sldId id="422" r:id="rId33"/>
    <p:sldId id="423" r:id="rId34"/>
    <p:sldId id="424" r:id="rId35"/>
    <p:sldId id="425" r:id="rId36"/>
  </p:sldIdLst>
  <p:sldSz cx="24387175" cy="13716000"/>
  <p:notesSz cx="6735763" cy="9866313"/>
  <p:defaultTextStyle>
    <a:defPPr>
      <a:defRPr lang="en-US"/>
    </a:defPPr>
    <a:lvl1pPr marL="0" algn="l" defTabSz="1087444" rtl="0" eaLnBrk="1" latinLnBrk="0" hangingPunct="1">
      <a:defRPr sz="4300" kern="1200">
        <a:solidFill>
          <a:schemeClr val="tx1"/>
        </a:solidFill>
        <a:latin typeface="+mn-lt"/>
        <a:ea typeface="+mn-ea"/>
        <a:cs typeface="+mn-cs"/>
      </a:defRPr>
    </a:lvl1pPr>
    <a:lvl2pPr marL="1087444" algn="l" defTabSz="1087444" rtl="0" eaLnBrk="1" latinLnBrk="0" hangingPunct="1">
      <a:defRPr sz="4300" kern="1200">
        <a:solidFill>
          <a:schemeClr val="tx1"/>
        </a:solidFill>
        <a:latin typeface="+mn-lt"/>
        <a:ea typeface="+mn-ea"/>
        <a:cs typeface="+mn-cs"/>
      </a:defRPr>
    </a:lvl2pPr>
    <a:lvl3pPr marL="2174887" algn="l" defTabSz="1087444" rtl="0" eaLnBrk="1" latinLnBrk="0" hangingPunct="1">
      <a:defRPr sz="4300" kern="1200">
        <a:solidFill>
          <a:schemeClr val="tx1"/>
        </a:solidFill>
        <a:latin typeface="+mn-lt"/>
        <a:ea typeface="+mn-ea"/>
        <a:cs typeface="+mn-cs"/>
      </a:defRPr>
    </a:lvl3pPr>
    <a:lvl4pPr marL="3262338" algn="l" defTabSz="1087444" rtl="0" eaLnBrk="1" latinLnBrk="0" hangingPunct="1">
      <a:defRPr sz="4300" kern="1200">
        <a:solidFill>
          <a:schemeClr val="tx1"/>
        </a:solidFill>
        <a:latin typeface="+mn-lt"/>
        <a:ea typeface="+mn-ea"/>
        <a:cs typeface="+mn-cs"/>
      </a:defRPr>
    </a:lvl4pPr>
    <a:lvl5pPr marL="4349779" algn="l" defTabSz="1087444" rtl="0" eaLnBrk="1" latinLnBrk="0" hangingPunct="1">
      <a:defRPr sz="4300" kern="1200">
        <a:solidFill>
          <a:schemeClr val="tx1"/>
        </a:solidFill>
        <a:latin typeface="+mn-lt"/>
        <a:ea typeface="+mn-ea"/>
        <a:cs typeface="+mn-cs"/>
      </a:defRPr>
    </a:lvl5pPr>
    <a:lvl6pPr marL="5437225" algn="l" defTabSz="1087444" rtl="0" eaLnBrk="1" latinLnBrk="0" hangingPunct="1">
      <a:defRPr sz="4300" kern="1200">
        <a:solidFill>
          <a:schemeClr val="tx1"/>
        </a:solidFill>
        <a:latin typeface="+mn-lt"/>
        <a:ea typeface="+mn-ea"/>
        <a:cs typeface="+mn-cs"/>
      </a:defRPr>
    </a:lvl6pPr>
    <a:lvl7pPr marL="6524671" algn="l" defTabSz="1087444" rtl="0" eaLnBrk="1" latinLnBrk="0" hangingPunct="1">
      <a:defRPr sz="4300" kern="1200">
        <a:solidFill>
          <a:schemeClr val="tx1"/>
        </a:solidFill>
        <a:latin typeface="+mn-lt"/>
        <a:ea typeface="+mn-ea"/>
        <a:cs typeface="+mn-cs"/>
      </a:defRPr>
    </a:lvl7pPr>
    <a:lvl8pPr marL="7612115" algn="l" defTabSz="1087444" rtl="0" eaLnBrk="1" latinLnBrk="0" hangingPunct="1">
      <a:defRPr sz="4300" kern="1200">
        <a:solidFill>
          <a:schemeClr val="tx1"/>
        </a:solidFill>
        <a:latin typeface="+mn-lt"/>
        <a:ea typeface="+mn-ea"/>
        <a:cs typeface="+mn-cs"/>
      </a:defRPr>
    </a:lvl8pPr>
    <a:lvl9pPr marL="8699558" algn="l" defTabSz="1087444" rtl="0" eaLnBrk="1" latinLnBrk="0" hangingPunct="1">
      <a:defRPr sz="43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4312">
          <p15:clr>
            <a:srgbClr val="A4A3A4"/>
          </p15:clr>
        </p15:guide>
        <p15:guide id="2" pos="768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D00B"/>
    <a:srgbClr val="6929A2"/>
    <a:srgbClr val="1A9172"/>
    <a:srgbClr val="22C299"/>
    <a:srgbClr val="216BA9"/>
    <a:srgbClr val="F88B00"/>
    <a:srgbClr val="A80000"/>
    <a:srgbClr val="212F3F"/>
    <a:srgbClr val="C7A927"/>
    <a:srgbClr val="4D709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392" autoAdjust="0"/>
    <p:restoredTop sz="88345" autoAdjust="0"/>
  </p:normalViewPr>
  <p:slideViewPr>
    <p:cSldViewPr snapToGrid="0" snapToObjects="1">
      <p:cViewPr>
        <p:scale>
          <a:sx n="40" d="100"/>
          <a:sy n="40" d="100"/>
        </p:scale>
        <p:origin x="-2148" y="-624"/>
      </p:cViewPr>
      <p:guideLst>
        <p:guide orient="horz" pos="4312"/>
        <p:guide pos="7688"/>
      </p:guideLst>
    </p:cSldViewPr>
  </p:slideViewPr>
  <p:outlineViewPr>
    <p:cViewPr>
      <p:scale>
        <a:sx n="33" d="100"/>
        <a:sy n="33" d="100"/>
      </p:scale>
      <p:origin x="0" y="1494"/>
    </p:cViewPr>
  </p:outlineViewPr>
  <p:notesTextViewPr>
    <p:cViewPr>
      <p:scale>
        <a:sx n="100" d="100"/>
        <a:sy n="100" d="100"/>
      </p:scale>
      <p:origin x="0" y="0"/>
    </p:cViewPr>
  </p:notesTextViewPr>
  <p:sorterViewPr>
    <p:cViewPr>
      <p:scale>
        <a:sx n="37" d="100"/>
        <a:sy n="37" d="100"/>
      </p:scale>
      <p:origin x="0" y="0"/>
    </p:cViewPr>
  </p:sorterViewPr>
  <p:notesViewPr>
    <p:cSldViewPr snapToGrid="0" snapToObjects="1">
      <p:cViewPr varScale="1">
        <p:scale>
          <a:sx n="52" d="100"/>
          <a:sy n="52" d="100"/>
        </p:scale>
        <p:origin x="-2994" y="-90"/>
      </p:cViewPr>
      <p:guideLst>
        <p:guide orient="horz" pos="3107"/>
        <p:guide pos="212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en-US" dirty="0">
              <a:latin typeface="Open Sans Light"/>
            </a:endParaRPr>
          </a:p>
        </p:txBody>
      </p:sp>
      <p:sp>
        <p:nvSpPr>
          <p:cNvPr id="3" name="Date Placeholder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fld id="{3B157C50-CCBC-2A42-B4C4-22B7CB18877D}" type="datetimeFigureOut">
              <a:rPr lang="en-US" smtClean="0">
                <a:latin typeface="Open Sans Light"/>
              </a:rPr>
              <a:t>3/6/2018</a:t>
            </a:fld>
            <a:endParaRPr lang="en-US" dirty="0">
              <a:latin typeface="Open Sans Light"/>
            </a:endParaRPr>
          </a:p>
        </p:txBody>
      </p:sp>
      <p:sp>
        <p:nvSpPr>
          <p:cNvPr id="4" name="Footer Placeholder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endParaRPr lang="en-US" dirty="0">
              <a:latin typeface="Open Sans Light"/>
            </a:endParaRPr>
          </a:p>
        </p:txBody>
      </p:sp>
      <p:sp>
        <p:nvSpPr>
          <p:cNvPr id="5" name="Slide Number Placeholder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7C373154-D89E-B24F-ACC1-E214AA320E62}" type="slidenum">
              <a:rPr lang="en-US" smtClean="0">
                <a:latin typeface="Open Sans Light"/>
              </a:rPr>
              <a:t>‹#›</a:t>
            </a:fld>
            <a:endParaRPr lang="en-US" dirty="0">
              <a:latin typeface="Open Sans Light"/>
            </a:endParaRPr>
          </a:p>
        </p:txBody>
      </p:sp>
    </p:spTree>
    <p:extLst>
      <p:ext uri="{BB962C8B-B14F-4D97-AF65-F5344CB8AC3E}">
        <p14:creationId xmlns:p14="http://schemas.microsoft.com/office/powerpoint/2010/main" val="36193213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atin typeface="Open Sans Light"/>
              </a:defRPr>
            </a:lvl1pPr>
          </a:lstStyle>
          <a:p>
            <a:endParaRPr lang="en-US" dirty="0"/>
          </a:p>
        </p:txBody>
      </p:sp>
      <p:sp>
        <p:nvSpPr>
          <p:cNvPr id="3" name="Date Placeholder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atin typeface="Open Sans Light"/>
              </a:defRPr>
            </a:lvl1pPr>
          </a:lstStyle>
          <a:p>
            <a:fld id="{4777BE1B-B234-614A-B080-4D121D4DF535}" type="datetimeFigureOut">
              <a:rPr lang="en-US" smtClean="0"/>
              <a:pPr/>
              <a:t>3/6/2018</a:t>
            </a:fld>
            <a:endParaRPr lang="en-US" dirty="0"/>
          </a:p>
        </p:txBody>
      </p:sp>
      <p:sp>
        <p:nvSpPr>
          <p:cNvPr id="4" name="Slide Image Placeholder 3"/>
          <p:cNvSpPr>
            <a:spLocks noGrp="1" noRot="1" noChangeAspect="1"/>
          </p:cNvSpPr>
          <p:nvPr>
            <p:ph type="sldImg" idx="2"/>
          </p:nvPr>
        </p:nvSpPr>
        <p:spPr>
          <a:xfrm>
            <a:off x="79375" y="739775"/>
            <a:ext cx="6577013" cy="3700463"/>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atin typeface="Open Sans Light"/>
              </a:defRPr>
            </a:lvl1pPr>
          </a:lstStyle>
          <a:p>
            <a:endParaRPr lang="en-US" dirty="0"/>
          </a:p>
        </p:txBody>
      </p:sp>
      <p:sp>
        <p:nvSpPr>
          <p:cNvPr id="7" name="Slide Number Placeholder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atin typeface="Open Sans Light"/>
              </a:defRPr>
            </a:lvl1pPr>
          </a:lstStyle>
          <a:p>
            <a:fld id="{C94E8D62-D41F-6042-BCDF-79D228EFA10F}" type="slidenum">
              <a:rPr lang="en-US" smtClean="0"/>
              <a:pPr/>
              <a:t>‹#›</a:t>
            </a:fld>
            <a:endParaRPr lang="en-US" dirty="0"/>
          </a:p>
        </p:txBody>
      </p:sp>
    </p:spTree>
    <p:extLst>
      <p:ext uri="{BB962C8B-B14F-4D97-AF65-F5344CB8AC3E}">
        <p14:creationId xmlns:p14="http://schemas.microsoft.com/office/powerpoint/2010/main" val="3579544509"/>
      </p:ext>
    </p:extLst>
  </p:cSld>
  <p:clrMap bg1="lt1" tx1="dk1" bg2="lt2" tx2="dk2" accent1="accent1" accent2="accent2" accent3="accent3" accent4="accent4" accent5="accent5" accent6="accent6" hlink="hlink" folHlink="folHlink"/>
  <p:hf hdr="0" ftr="0" dt="0"/>
  <p:notesStyle>
    <a:lvl1pPr marL="0" algn="l" defTabSz="456697" rtl="0" eaLnBrk="1" latinLnBrk="0" hangingPunct="1">
      <a:defRPr sz="1200" kern="1200">
        <a:solidFill>
          <a:schemeClr val="tx1"/>
        </a:solidFill>
        <a:latin typeface="Open Sans Light"/>
        <a:ea typeface="+mn-ea"/>
        <a:cs typeface="+mn-cs"/>
      </a:defRPr>
    </a:lvl1pPr>
    <a:lvl2pPr marL="456697" algn="l" defTabSz="456697" rtl="0" eaLnBrk="1" latinLnBrk="0" hangingPunct="1">
      <a:defRPr sz="1200" kern="1200">
        <a:solidFill>
          <a:schemeClr val="tx1"/>
        </a:solidFill>
        <a:latin typeface="Open Sans Light"/>
        <a:ea typeface="+mn-ea"/>
        <a:cs typeface="+mn-cs"/>
      </a:defRPr>
    </a:lvl2pPr>
    <a:lvl3pPr marL="913395" algn="l" defTabSz="456697" rtl="0" eaLnBrk="1" latinLnBrk="0" hangingPunct="1">
      <a:defRPr sz="1200" kern="1200">
        <a:solidFill>
          <a:schemeClr val="tx1"/>
        </a:solidFill>
        <a:latin typeface="Open Sans Light"/>
        <a:ea typeface="+mn-ea"/>
        <a:cs typeface="+mn-cs"/>
      </a:defRPr>
    </a:lvl3pPr>
    <a:lvl4pPr marL="1370094" algn="l" defTabSz="456697" rtl="0" eaLnBrk="1" latinLnBrk="0" hangingPunct="1">
      <a:defRPr sz="1200" kern="1200">
        <a:solidFill>
          <a:schemeClr val="tx1"/>
        </a:solidFill>
        <a:latin typeface="Open Sans Light"/>
        <a:ea typeface="+mn-ea"/>
        <a:cs typeface="+mn-cs"/>
      </a:defRPr>
    </a:lvl4pPr>
    <a:lvl5pPr marL="1826797" algn="l" defTabSz="456697" rtl="0" eaLnBrk="1" latinLnBrk="0" hangingPunct="1">
      <a:defRPr sz="1200" kern="1200">
        <a:solidFill>
          <a:schemeClr val="tx1"/>
        </a:solidFill>
        <a:latin typeface="Open Sans Light"/>
        <a:ea typeface="+mn-ea"/>
        <a:cs typeface="+mn-cs"/>
      </a:defRPr>
    </a:lvl5pPr>
    <a:lvl6pPr marL="2283492" algn="l" defTabSz="456697" rtl="0" eaLnBrk="1" latinLnBrk="0" hangingPunct="1">
      <a:defRPr sz="1200" kern="1200">
        <a:solidFill>
          <a:schemeClr val="tx1"/>
        </a:solidFill>
        <a:latin typeface="+mn-lt"/>
        <a:ea typeface="+mn-ea"/>
        <a:cs typeface="+mn-cs"/>
      </a:defRPr>
    </a:lvl6pPr>
    <a:lvl7pPr marL="2740191" algn="l" defTabSz="456697" rtl="0" eaLnBrk="1" latinLnBrk="0" hangingPunct="1">
      <a:defRPr sz="1200" kern="1200">
        <a:solidFill>
          <a:schemeClr val="tx1"/>
        </a:solidFill>
        <a:latin typeface="+mn-lt"/>
        <a:ea typeface="+mn-ea"/>
        <a:cs typeface="+mn-cs"/>
      </a:defRPr>
    </a:lvl7pPr>
    <a:lvl8pPr marL="3196889" algn="l" defTabSz="456697" rtl="0" eaLnBrk="1" latinLnBrk="0" hangingPunct="1">
      <a:defRPr sz="1200" kern="1200">
        <a:solidFill>
          <a:schemeClr val="tx1"/>
        </a:solidFill>
        <a:latin typeface="+mn-lt"/>
        <a:ea typeface="+mn-ea"/>
        <a:cs typeface="+mn-cs"/>
      </a:defRPr>
    </a:lvl8pPr>
    <a:lvl9pPr marL="3653588" algn="l" defTabSz="45669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MY" altLang="en-US" dirty="0" smtClean="0"/>
          </a:p>
        </p:txBody>
      </p:sp>
      <p:sp>
        <p:nvSpPr>
          <p:cNvPr id="4" name="Slide Number Placeholder 3"/>
          <p:cNvSpPr>
            <a:spLocks noGrp="1"/>
          </p:cNvSpPr>
          <p:nvPr>
            <p:ph type="sldNum" sz="quarter" idx="5"/>
          </p:nvPr>
        </p:nvSpPr>
        <p:spPr/>
        <p:txBody>
          <a:bodyPr/>
          <a:lstStyle/>
          <a:p>
            <a:pPr>
              <a:defRPr/>
            </a:pPr>
            <a:fld id="{90061865-4D67-4D94-B5E2-B53966E6F728}" type="slidenum">
              <a:rPr lang="en-MY" smtClean="0"/>
              <a:pPr>
                <a:defRPr/>
              </a:pPr>
              <a:t>2</a:t>
            </a:fld>
            <a:endParaRPr lang="en-MY"/>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MY" altLang="en-US" smtClean="0"/>
          </a:p>
        </p:txBody>
      </p:sp>
      <p:sp>
        <p:nvSpPr>
          <p:cNvPr id="4" name="Slide Number Placeholder 3"/>
          <p:cNvSpPr>
            <a:spLocks noGrp="1"/>
          </p:cNvSpPr>
          <p:nvPr>
            <p:ph type="sldNum" sz="quarter" idx="5"/>
          </p:nvPr>
        </p:nvSpPr>
        <p:spPr/>
        <p:txBody>
          <a:bodyPr/>
          <a:lstStyle/>
          <a:p>
            <a:pPr>
              <a:defRPr/>
            </a:pPr>
            <a:fld id="{6AC5FD99-0295-4C81-A2B6-EBDBCF612622}" type="slidenum">
              <a:rPr lang="en-MY" smtClean="0"/>
              <a:pPr>
                <a:defRPr/>
              </a:pPr>
              <a:t>17</a:t>
            </a:fld>
            <a:endParaRPr lang="en-MY"/>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667652" y="5087624"/>
            <a:ext cx="5341211" cy="4819848"/>
          </a:xfrm>
          <a:prstGeom prst="rect">
            <a:avLst/>
          </a:prstGeom>
        </p:spPr>
        <p:txBody>
          <a:bodyPr lIns="92476" tIns="92476" rIns="92476" bIns="92476" anchor="t" anchorCtr="0">
            <a:noAutofit/>
          </a:bodyPr>
          <a:lstStyle/>
          <a:p>
            <a:pPr>
              <a:spcBef>
                <a:spcPts val="0"/>
              </a:spcBef>
            </a:pPr>
            <a:endParaRPr/>
          </a:p>
        </p:txBody>
      </p:sp>
      <p:sp>
        <p:nvSpPr>
          <p:cNvPr id="291" name="Shape 291"/>
          <p:cNvSpPr>
            <a:spLocks noGrp="1" noRot="1" noChangeAspect="1"/>
          </p:cNvSpPr>
          <p:nvPr>
            <p:ph type="sldImg" idx="2"/>
          </p:nvPr>
        </p:nvSpPr>
        <p:spPr>
          <a:xfrm>
            <a:off x="-233363" y="801688"/>
            <a:ext cx="7145338" cy="40195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7927443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MY" altLang="en-US" smtClean="0"/>
          </a:p>
        </p:txBody>
      </p:sp>
      <p:sp>
        <p:nvSpPr>
          <p:cNvPr id="4" name="Slide Number Placeholder 3"/>
          <p:cNvSpPr>
            <a:spLocks noGrp="1"/>
          </p:cNvSpPr>
          <p:nvPr>
            <p:ph type="sldNum" sz="quarter" idx="5"/>
          </p:nvPr>
        </p:nvSpPr>
        <p:spPr/>
        <p:txBody>
          <a:bodyPr/>
          <a:lstStyle/>
          <a:p>
            <a:pPr>
              <a:defRPr/>
            </a:pPr>
            <a:fld id="{90061865-4D67-4D94-B5E2-B53966E6F728}" type="slidenum">
              <a:rPr lang="en-MY" smtClean="0"/>
              <a:pPr>
                <a:defRPr/>
              </a:pPr>
              <a:t>21</a:t>
            </a:fld>
            <a:endParaRPr lang="en-MY"/>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pPr>
              <a:defRPr/>
            </a:pPr>
            <a:fld id="{B89D0AE3-C217-4232-BE4D-C44CCDC7130E}" type="slidenum">
              <a:rPr lang="en-MY" smtClean="0"/>
              <a:pPr>
                <a:defRPr/>
              </a:pPr>
              <a:t>22</a:t>
            </a:fld>
            <a:endParaRPr lang="en-MY"/>
          </a:p>
        </p:txBody>
      </p:sp>
    </p:spTree>
    <p:extLst>
      <p:ext uri="{BB962C8B-B14F-4D97-AF65-F5344CB8AC3E}">
        <p14:creationId xmlns:p14="http://schemas.microsoft.com/office/powerpoint/2010/main" val="36156779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6697" rtl="0" eaLnBrk="1" fontAlgn="auto" latinLnBrk="0" hangingPunct="1">
              <a:lnSpc>
                <a:spcPct val="100000"/>
              </a:lnSpc>
              <a:spcBef>
                <a:spcPts val="0"/>
              </a:spcBef>
              <a:spcAft>
                <a:spcPts val="0"/>
              </a:spcAft>
              <a:buClrTx/>
              <a:buSzTx/>
              <a:buFontTx/>
              <a:buNone/>
              <a:tabLst/>
              <a:defRPr/>
            </a:pPr>
            <a:r>
              <a:rPr lang="en-US" dirty="0" smtClean="0"/>
              <a:t>Attention: Please don’t change any content here</a:t>
            </a:r>
            <a:r>
              <a:rPr lang="en-US" baseline="0" dirty="0" smtClean="0"/>
              <a:t>. Thank you very much </a:t>
            </a:r>
            <a:r>
              <a:rPr lang="en-US" baseline="0" dirty="0" smtClean="0">
                <a:sym typeface="Wingdings" panose="05000000000000000000" pitchFamily="2" charset="2"/>
              </a:rPr>
              <a:t></a:t>
            </a:r>
            <a:endParaRPr lang="en-MY" dirty="0" smtClean="0"/>
          </a:p>
          <a:p>
            <a:endParaRPr lang="en-MY" dirty="0"/>
          </a:p>
        </p:txBody>
      </p:sp>
      <p:sp>
        <p:nvSpPr>
          <p:cNvPr id="4" name="Slide Number Placeholder 3"/>
          <p:cNvSpPr>
            <a:spLocks noGrp="1"/>
          </p:cNvSpPr>
          <p:nvPr>
            <p:ph type="sldNum" sz="quarter" idx="10"/>
          </p:nvPr>
        </p:nvSpPr>
        <p:spPr/>
        <p:txBody>
          <a:bodyPr/>
          <a:lstStyle/>
          <a:p>
            <a:fld id="{C94E8D62-D41F-6042-BCDF-79D228EFA10F}" type="slidenum">
              <a:rPr lang="en-US" smtClean="0"/>
              <a:pPr/>
              <a:t>29</a:t>
            </a:fld>
            <a:endParaRPr lang="en-US" dirty="0"/>
          </a:p>
        </p:txBody>
      </p:sp>
    </p:spTree>
    <p:extLst>
      <p:ext uri="{BB962C8B-B14F-4D97-AF65-F5344CB8AC3E}">
        <p14:creationId xmlns:p14="http://schemas.microsoft.com/office/powerpoint/2010/main" val="1631102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MY" altLang="en-US" dirty="0" smtClean="0"/>
          </a:p>
        </p:txBody>
      </p:sp>
      <p:sp>
        <p:nvSpPr>
          <p:cNvPr id="4" name="Slide Number Placeholder 3"/>
          <p:cNvSpPr>
            <a:spLocks noGrp="1"/>
          </p:cNvSpPr>
          <p:nvPr>
            <p:ph type="sldNum" sz="quarter" idx="5"/>
          </p:nvPr>
        </p:nvSpPr>
        <p:spPr/>
        <p:txBody>
          <a:bodyPr/>
          <a:lstStyle/>
          <a:p>
            <a:pPr>
              <a:defRPr/>
            </a:pPr>
            <a:fld id="{90061865-4D67-4D94-B5E2-B53966E6F728}" type="slidenum">
              <a:rPr lang="en-MY" smtClean="0"/>
              <a:pPr>
                <a:defRPr/>
              </a:pPr>
              <a:t>3</a:t>
            </a:fld>
            <a:endParaRPr lang="en-MY"/>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MY" altLang="en-US" smtClean="0"/>
          </a:p>
        </p:txBody>
      </p:sp>
      <p:sp>
        <p:nvSpPr>
          <p:cNvPr id="4" name="Slide Number Placeholder 3"/>
          <p:cNvSpPr>
            <a:spLocks noGrp="1"/>
          </p:cNvSpPr>
          <p:nvPr>
            <p:ph type="sldNum" sz="quarter" idx="5"/>
          </p:nvPr>
        </p:nvSpPr>
        <p:spPr/>
        <p:txBody>
          <a:bodyPr/>
          <a:lstStyle/>
          <a:p>
            <a:pPr>
              <a:defRPr/>
            </a:pPr>
            <a:fld id="{90061865-4D67-4D94-B5E2-B53966E6F728}" type="slidenum">
              <a:rPr lang="en-MY" smtClean="0"/>
              <a:pPr>
                <a:defRPr/>
              </a:pPr>
              <a:t>5</a:t>
            </a:fld>
            <a:endParaRPr lang="en-MY"/>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MY" altLang="en-US" smtClean="0"/>
          </a:p>
        </p:txBody>
      </p:sp>
      <p:sp>
        <p:nvSpPr>
          <p:cNvPr id="4" name="Slide Number Placeholder 3"/>
          <p:cNvSpPr>
            <a:spLocks noGrp="1"/>
          </p:cNvSpPr>
          <p:nvPr>
            <p:ph type="sldNum" sz="quarter" idx="5"/>
          </p:nvPr>
        </p:nvSpPr>
        <p:spPr/>
        <p:txBody>
          <a:bodyPr/>
          <a:lstStyle/>
          <a:p>
            <a:pPr>
              <a:defRPr/>
            </a:pPr>
            <a:fld id="{90061865-4D67-4D94-B5E2-B53966E6F728}" type="slidenum">
              <a:rPr lang="en-MY" smtClean="0"/>
              <a:pPr>
                <a:defRPr/>
              </a:pPr>
              <a:t>6</a:t>
            </a:fld>
            <a:endParaRPr lang="en-MY"/>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MY" altLang="en-US" smtClean="0"/>
          </a:p>
        </p:txBody>
      </p:sp>
      <p:sp>
        <p:nvSpPr>
          <p:cNvPr id="4" name="Slide Number Placeholder 3"/>
          <p:cNvSpPr>
            <a:spLocks noGrp="1"/>
          </p:cNvSpPr>
          <p:nvPr>
            <p:ph type="sldNum" sz="quarter" idx="5"/>
          </p:nvPr>
        </p:nvSpPr>
        <p:spPr/>
        <p:txBody>
          <a:bodyPr/>
          <a:lstStyle/>
          <a:p>
            <a:pPr>
              <a:defRPr/>
            </a:pPr>
            <a:fld id="{90061865-4D67-4D94-B5E2-B53966E6F728}" type="slidenum">
              <a:rPr lang="en-MY" smtClean="0"/>
              <a:pPr>
                <a:defRPr/>
              </a:pPr>
              <a:t>7</a:t>
            </a:fld>
            <a:endParaRPr lang="en-MY"/>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MY" altLang="en-US" smtClean="0"/>
          </a:p>
        </p:txBody>
      </p:sp>
      <p:sp>
        <p:nvSpPr>
          <p:cNvPr id="4" name="Slide Number Placeholder 3"/>
          <p:cNvSpPr>
            <a:spLocks noGrp="1"/>
          </p:cNvSpPr>
          <p:nvPr>
            <p:ph type="sldNum" sz="quarter" idx="5"/>
          </p:nvPr>
        </p:nvSpPr>
        <p:spPr/>
        <p:txBody>
          <a:bodyPr/>
          <a:lstStyle/>
          <a:p>
            <a:pPr>
              <a:defRPr/>
            </a:pPr>
            <a:fld id="{90061865-4D67-4D94-B5E2-B53966E6F728}" type="slidenum">
              <a:rPr lang="en-MY" smtClean="0"/>
              <a:pPr>
                <a:defRPr/>
              </a:pPr>
              <a:t>8</a:t>
            </a:fld>
            <a:endParaRPr lang="en-MY"/>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MY" altLang="en-US" smtClean="0"/>
          </a:p>
        </p:txBody>
      </p:sp>
      <p:sp>
        <p:nvSpPr>
          <p:cNvPr id="4" name="Slide Number Placeholder 3"/>
          <p:cNvSpPr>
            <a:spLocks noGrp="1"/>
          </p:cNvSpPr>
          <p:nvPr>
            <p:ph type="sldNum" sz="quarter" idx="5"/>
          </p:nvPr>
        </p:nvSpPr>
        <p:spPr/>
        <p:txBody>
          <a:bodyPr/>
          <a:lstStyle/>
          <a:p>
            <a:pPr>
              <a:defRPr/>
            </a:pPr>
            <a:fld id="{90061865-4D67-4D94-B5E2-B53966E6F728}" type="slidenum">
              <a:rPr lang="en-MY" smtClean="0"/>
              <a:pPr>
                <a:defRPr/>
              </a:pPr>
              <a:t>9</a:t>
            </a:fld>
            <a:endParaRPr lang="en-MY"/>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MY" altLang="en-US" smtClean="0"/>
          </a:p>
        </p:txBody>
      </p:sp>
      <p:sp>
        <p:nvSpPr>
          <p:cNvPr id="4" name="Slide Number Placeholder 3"/>
          <p:cNvSpPr>
            <a:spLocks noGrp="1"/>
          </p:cNvSpPr>
          <p:nvPr>
            <p:ph type="sldNum" sz="quarter" idx="5"/>
          </p:nvPr>
        </p:nvSpPr>
        <p:spPr/>
        <p:txBody>
          <a:bodyPr/>
          <a:lstStyle/>
          <a:p>
            <a:pPr>
              <a:defRPr/>
            </a:pPr>
            <a:fld id="{E285FF64-83B0-4ACD-9084-82670A9F2EB8}" type="slidenum">
              <a:rPr lang="en-MY" smtClean="0"/>
              <a:pPr>
                <a:defRPr/>
              </a:pPr>
              <a:t>10</a:t>
            </a:fld>
            <a:endParaRPr lang="en-MY"/>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667652" y="5087624"/>
            <a:ext cx="5341211" cy="4819848"/>
          </a:xfrm>
          <a:prstGeom prst="rect">
            <a:avLst/>
          </a:prstGeom>
        </p:spPr>
        <p:txBody>
          <a:bodyPr lIns="92476" tIns="92476" rIns="92476" bIns="92476" anchor="t" anchorCtr="0">
            <a:noAutofit/>
          </a:bodyPr>
          <a:lstStyle/>
          <a:p>
            <a:pPr>
              <a:spcBef>
                <a:spcPts val="0"/>
              </a:spcBef>
            </a:pPr>
            <a:endParaRPr/>
          </a:p>
        </p:txBody>
      </p:sp>
      <p:sp>
        <p:nvSpPr>
          <p:cNvPr id="291" name="Shape 291"/>
          <p:cNvSpPr>
            <a:spLocks noGrp="1" noRot="1" noChangeAspect="1"/>
          </p:cNvSpPr>
          <p:nvPr>
            <p:ph type="sldImg" idx="2"/>
          </p:nvPr>
        </p:nvSpPr>
        <p:spPr>
          <a:xfrm>
            <a:off x="-233363" y="801688"/>
            <a:ext cx="7145338" cy="40195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7369892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658076" y="5414843"/>
            <a:ext cx="17071023" cy="3505200"/>
          </a:xfrm>
        </p:spPr>
        <p:txBody>
          <a:bodyPr>
            <a:normAutofit/>
          </a:bodyPr>
          <a:lstStyle>
            <a:lvl1pPr marL="0" indent="0" algn="ctr">
              <a:lnSpc>
                <a:spcPct val="120000"/>
              </a:lnSpc>
              <a:buNone/>
              <a:defRPr sz="40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1087444" indent="0" algn="ctr">
              <a:buNone/>
              <a:defRPr>
                <a:solidFill>
                  <a:schemeClr val="tx1">
                    <a:tint val="75000"/>
                  </a:schemeClr>
                </a:solidFill>
              </a:defRPr>
            </a:lvl2pPr>
            <a:lvl3pPr marL="2174887" indent="0" algn="ctr">
              <a:buNone/>
              <a:defRPr>
                <a:solidFill>
                  <a:schemeClr val="tx1">
                    <a:tint val="75000"/>
                  </a:schemeClr>
                </a:solidFill>
              </a:defRPr>
            </a:lvl3pPr>
            <a:lvl4pPr marL="3262338" indent="0" algn="ctr">
              <a:buNone/>
              <a:defRPr>
                <a:solidFill>
                  <a:schemeClr val="tx1">
                    <a:tint val="75000"/>
                  </a:schemeClr>
                </a:solidFill>
              </a:defRPr>
            </a:lvl4pPr>
            <a:lvl5pPr marL="4349779" indent="0" algn="ctr">
              <a:buNone/>
              <a:defRPr>
                <a:solidFill>
                  <a:schemeClr val="tx1">
                    <a:tint val="75000"/>
                  </a:schemeClr>
                </a:solidFill>
              </a:defRPr>
            </a:lvl5pPr>
            <a:lvl6pPr marL="5437225" indent="0" algn="ctr">
              <a:buNone/>
              <a:defRPr>
                <a:solidFill>
                  <a:schemeClr val="tx1">
                    <a:tint val="75000"/>
                  </a:schemeClr>
                </a:solidFill>
              </a:defRPr>
            </a:lvl6pPr>
            <a:lvl7pPr marL="6524671" indent="0" algn="ctr">
              <a:buNone/>
              <a:defRPr>
                <a:solidFill>
                  <a:schemeClr val="tx1">
                    <a:tint val="75000"/>
                  </a:schemeClr>
                </a:solidFill>
              </a:defRPr>
            </a:lvl7pPr>
            <a:lvl8pPr marL="7612115" indent="0" algn="ctr">
              <a:buNone/>
              <a:defRPr>
                <a:solidFill>
                  <a:schemeClr val="tx1">
                    <a:tint val="75000"/>
                  </a:schemeClr>
                </a:solidFill>
              </a:defRPr>
            </a:lvl8pPr>
            <a:lvl9pPr marL="8699558" indent="0" algn="ctr">
              <a:buNone/>
              <a:defRPr>
                <a:solidFill>
                  <a:schemeClr val="tx1">
                    <a:tint val="75000"/>
                  </a:schemeClr>
                </a:solidFill>
              </a:defRPr>
            </a:lvl9pPr>
          </a:lstStyle>
          <a:p>
            <a:r>
              <a:rPr lang="en-US" dirty="0" smtClean="0"/>
              <a:t>Proposal Details</a:t>
            </a:r>
            <a:endParaRPr lang="en-US" dirty="0"/>
          </a:p>
        </p:txBody>
      </p:sp>
      <p:sp>
        <p:nvSpPr>
          <p:cNvPr id="2" name="Title 1"/>
          <p:cNvSpPr>
            <a:spLocks noGrp="1"/>
          </p:cNvSpPr>
          <p:nvPr>
            <p:ph type="ctrTitle" hasCustomPrompt="1"/>
          </p:nvPr>
        </p:nvSpPr>
        <p:spPr>
          <a:xfrm>
            <a:off x="3658076" y="3567460"/>
            <a:ext cx="17071023" cy="1825542"/>
          </a:xfrm>
        </p:spPr>
        <p:txBody>
          <a:bodyPr/>
          <a:lstStyle>
            <a:lvl1pPr>
              <a:defRPr b="1">
                <a:solidFill>
                  <a:schemeClr val="tx1">
                    <a:lumMod val="65000"/>
                    <a:lumOff val="35000"/>
                  </a:schemeClr>
                </a:solidFill>
              </a:defRPr>
            </a:lvl1pPr>
          </a:lstStyle>
          <a:p>
            <a:r>
              <a:rPr lang="en-US" dirty="0" smtClean="0"/>
              <a:t>PROPOSAL TITLE</a:t>
            </a:r>
            <a:endParaRPr lang="en-US" dirty="0"/>
          </a:p>
        </p:txBody>
      </p:sp>
      <p:sp>
        <p:nvSpPr>
          <p:cNvPr id="5" name="Slide Number Placeholder 5"/>
          <p:cNvSpPr>
            <a:spLocks noGrp="1"/>
          </p:cNvSpPr>
          <p:nvPr>
            <p:ph type="sldNum" sz="quarter" idx="4"/>
          </p:nvPr>
        </p:nvSpPr>
        <p:spPr>
          <a:xfrm>
            <a:off x="23562367" y="13007259"/>
            <a:ext cx="824808" cy="462198"/>
          </a:xfrm>
          <a:prstGeom prst="rect">
            <a:avLst/>
          </a:prstGeom>
          <a:solidFill>
            <a:srgbClr val="C00000"/>
          </a:solidFill>
        </p:spPr>
        <p:txBody>
          <a:bodyPr vert="horz" lIns="0" tIns="182680" rIns="0" bIns="182680" rtlCol="0" anchor="ctr">
            <a:spAutoFit/>
          </a:bodyPr>
          <a:lstStyle>
            <a:lvl1pPr algn="ctr">
              <a:defRPr sz="2000">
                <a:ln>
                  <a:noFill/>
                </a:ln>
                <a:solidFill>
                  <a:schemeClr val="bg1"/>
                </a:solidFill>
                <a:latin typeface="Open Sans"/>
                <a:cs typeface="Open Sans"/>
              </a:defRPr>
            </a:lvl1pPr>
          </a:lstStyle>
          <a:p>
            <a:fld id="{C9468CE9-3F3D-1446-A027-4B4CDD3883B0}" type="slidenum">
              <a:rPr lang="en-US" smtClean="0"/>
              <a:pPr/>
              <a:t>‹#›</a:t>
            </a:fld>
            <a:endParaRPr lang="en-US"/>
          </a:p>
        </p:txBody>
      </p:sp>
    </p:spTree>
    <p:extLst>
      <p:ext uri="{BB962C8B-B14F-4D97-AF65-F5344CB8AC3E}">
        <p14:creationId xmlns:p14="http://schemas.microsoft.com/office/powerpoint/2010/main" val="359474150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elcome Message">
    <p:spTree>
      <p:nvGrpSpPr>
        <p:cNvPr id="1" name=""/>
        <p:cNvGrpSpPr/>
        <p:nvPr/>
      </p:nvGrpSpPr>
      <p:grpSpPr>
        <a:xfrm>
          <a:off x="0" y="0"/>
          <a:ext cx="0" cy="0"/>
          <a:chOff x="0" y="0"/>
          <a:chExt cx="0" cy="0"/>
        </a:xfrm>
      </p:grpSpPr>
      <p:sp>
        <p:nvSpPr>
          <p:cNvPr id="12" name="Picture Placeholder 2"/>
          <p:cNvSpPr>
            <a:spLocks noGrp="1"/>
          </p:cNvSpPr>
          <p:nvPr>
            <p:ph type="pic" sz="quarter" idx="14"/>
          </p:nvPr>
        </p:nvSpPr>
        <p:spPr>
          <a:xfrm>
            <a:off x="12193588" y="6858000"/>
            <a:ext cx="12193588" cy="6858000"/>
          </a:xfrm>
        </p:spPr>
        <p:txBody>
          <a:bodyPr/>
          <a:lstStyle/>
          <a:p>
            <a:endParaRPr lang="en-US" dirty="0"/>
          </a:p>
        </p:txBody>
      </p:sp>
      <p:sp>
        <p:nvSpPr>
          <p:cNvPr id="13" name="Picture Placeholder 2"/>
          <p:cNvSpPr>
            <a:spLocks noGrp="1"/>
          </p:cNvSpPr>
          <p:nvPr>
            <p:ph type="pic" sz="quarter" idx="13"/>
          </p:nvPr>
        </p:nvSpPr>
        <p:spPr>
          <a:xfrm>
            <a:off x="0" y="0"/>
            <a:ext cx="12193588" cy="6858000"/>
          </a:xfrm>
        </p:spPr>
        <p:txBody>
          <a:bodyPr/>
          <a:lstStyle/>
          <a:p>
            <a:endParaRPr lang="en-US"/>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793029" y="461432"/>
            <a:ext cx="1058318" cy="1408605"/>
          </a:xfrm>
          <a:prstGeom prst="rect">
            <a:avLst/>
          </a:prstGeom>
        </p:spPr>
      </p:pic>
      <p:sp>
        <p:nvSpPr>
          <p:cNvPr id="6" name="Slide Number Placeholder 5"/>
          <p:cNvSpPr>
            <a:spLocks noGrp="1"/>
          </p:cNvSpPr>
          <p:nvPr>
            <p:ph type="sldNum" sz="quarter" idx="4"/>
          </p:nvPr>
        </p:nvSpPr>
        <p:spPr>
          <a:xfrm>
            <a:off x="23562367" y="13007259"/>
            <a:ext cx="824808" cy="462198"/>
          </a:xfrm>
          <a:prstGeom prst="rect">
            <a:avLst/>
          </a:prstGeom>
          <a:solidFill>
            <a:srgbClr val="C00000"/>
          </a:solidFill>
        </p:spPr>
        <p:txBody>
          <a:bodyPr vert="horz" lIns="0" tIns="182680" rIns="0" bIns="182680" rtlCol="0" anchor="ctr">
            <a:spAutoFit/>
          </a:bodyPr>
          <a:lstStyle>
            <a:lvl1pPr algn="ctr">
              <a:defRPr sz="2000">
                <a:ln>
                  <a:noFill/>
                </a:ln>
                <a:solidFill>
                  <a:schemeClr val="bg1"/>
                </a:solidFill>
                <a:latin typeface="Open Sans"/>
                <a:cs typeface="Open Sans"/>
              </a:defRPr>
            </a:lvl1pPr>
          </a:lstStyle>
          <a:p>
            <a:fld id="{C9468CE9-3F3D-1446-A027-4B4CDD3883B0}" type="slidenum">
              <a:rPr lang="en-US" smtClean="0"/>
              <a:pPr/>
              <a:t>‹#›</a:t>
            </a:fld>
            <a:endParaRPr lang="en-US"/>
          </a:p>
        </p:txBody>
      </p:sp>
      <p:sp>
        <p:nvSpPr>
          <p:cNvPr id="8" name="Subtitle 2"/>
          <p:cNvSpPr txBox="1">
            <a:spLocks/>
          </p:cNvSpPr>
          <p:nvPr userDrawn="1"/>
        </p:nvSpPr>
        <p:spPr>
          <a:xfrm>
            <a:off x="10539661" y="13188976"/>
            <a:ext cx="3320716" cy="708741"/>
          </a:xfrm>
          <a:prstGeom prst="rect">
            <a:avLst/>
          </a:prstGeom>
        </p:spPr>
        <p:txBody>
          <a:bodyPr vert="horz" lIns="217490" tIns="108745" rIns="217490" bIns="108745" rtlCol="0">
            <a:noAutofit/>
          </a:bodyPr>
          <a:lstStyle>
            <a:lvl1pPr marL="0" indent="0" algn="ctr" defTabSz="1087444"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444"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2pPr>
            <a:lvl3pPr marL="2174887"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3pPr>
            <a:lvl4pPr marL="3262338"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4pPr>
            <a:lvl5pPr marL="4349779"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5pPr>
            <a:lvl6pPr marL="543722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4671"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211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8pPr>
            <a:lvl9pPr marL="8699558"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2000" b="1" dirty="0" smtClean="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Private &amp; Confidential</a:t>
            </a:r>
            <a:endParaRPr lang="en-US" sz="200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25156777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Welcome Message">
    <p:spTree>
      <p:nvGrpSpPr>
        <p:cNvPr id="1" name=""/>
        <p:cNvGrpSpPr/>
        <p:nvPr/>
      </p:nvGrpSpPr>
      <p:grpSpPr>
        <a:xfrm>
          <a:off x="0" y="0"/>
          <a:ext cx="0" cy="0"/>
          <a:chOff x="0" y="0"/>
          <a:chExt cx="0" cy="0"/>
        </a:xfrm>
      </p:grpSpPr>
      <p:sp>
        <p:nvSpPr>
          <p:cNvPr id="7" name="Picture Placeholder 2"/>
          <p:cNvSpPr>
            <a:spLocks noGrp="1"/>
          </p:cNvSpPr>
          <p:nvPr>
            <p:ph type="pic" sz="quarter" idx="13"/>
          </p:nvPr>
        </p:nvSpPr>
        <p:spPr>
          <a:xfrm>
            <a:off x="-1" y="0"/>
            <a:ext cx="24387175" cy="4876800"/>
          </a:xfrm>
        </p:spPr>
        <p:txBody>
          <a:bodyPr/>
          <a:lstStyle/>
          <a:p>
            <a:endParaRPr lang="en-US"/>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793029" y="461432"/>
            <a:ext cx="1058318" cy="1408605"/>
          </a:xfrm>
          <a:prstGeom prst="rect">
            <a:avLst/>
          </a:prstGeom>
        </p:spPr>
      </p:pic>
      <p:sp>
        <p:nvSpPr>
          <p:cNvPr id="5" name="Slide Number Placeholder 5"/>
          <p:cNvSpPr>
            <a:spLocks noGrp="1"/>
          </p:cNvSpPr>
          <p:nvPr>
            <p:ph type="sldNum" sz="quarter" idx="4"/>
          </p:nvPr>
        </p:nvSpPr>
        <p:spPr>
          <a:xfrm>
            <a:off x="23562367" y="13007259"/>
            <a:ext cx="824808" cy="462198"/>
          </a:xfrm>
          <a:prstGeom prst="rect">
            <a:avLst/>
          </a:prstGeom>
          <a:solidFill>
            <a:srgbClr val="C00000"/>
          </a:solidFill>
        </p:spPr>
        <p:txBody>
          <a:bodyPr vert="horz" lIns="0" tIns="182680" rIns="0" bIns="182680" rtlCol="0" anchor="ctr">
            <a:spAutoFit/>
          </a:bodyPr>
          <a:lstStyle>
            <a:lvl1pPr algn="ctr">
              <a:defRPr sz="2000">
                <a:ln>
                  <a:noFill/>
                </a:ln>
                <a:solidFill>
                  <a:schemeClr val="bg1"/>
                </a:solidFill>
                <a:latin typeface="Open Sans"/>
                <a:cs typeface="Open Sans"/>
              </a:defRPr>
            </a:lvl1pPr>
          </a:lstStyle>
          <a:p>
            <a:fld id="{C9468CE9-3F3D-1446-A027-4B4CDD3883B0}" type="slidenum">
              <a:rPr lang="en-US" smtClean="0"/>
              <a:pPr/>
              <a:t>‹#›</a:t>
            </a:fld>
            <a:endParaRPr lang="en-US"/>
          </a:p>
        </p:txBody>
      </p:sp>
      <p:sp>
        <p:nvSpPr>
          <p:cNvPr id="9" name="Subtitle 2"/>
          <p:cNvSpPr txBox="1">
            <a:spLocks/>
          </p:cNvSpPr>
          <p:nvPr userDrawn="1"/>
        </p:nvSpPr>
        <p:spPr>
          <a:xfrm>
            <a:off x="10539661" y="13188976"/>
            <a:ext cx="3320716" cy="708741"/>
          </a:xfrm>
          <a:prstGeom prst="rect">
            <a:avLst/>
          </a:prstGeom>
        </p:spPr>
        <p:txBody>
          <a:bodyPr vert="horz" lIns="217490" tIns="108745" rIns="217490" bIns="108745" rtlCol="0">
            <a:noAutofit/>
          </a:bodyPr>
          <a:lstStyle>
            <a:lvl1pPr marL="0" indent="0" algn="ctr" defTabSz="1087444"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444"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2pPr>
            <a:lvl3pPr marL="2174887"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3pPr>
            <a:lvl4pPr marL="3262338"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4pPr>
            <a:lvl5pPr marL="4349779"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5pPr>
            <a:lvl6pPr marL="543722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4671"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211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8pPr>
            <a:lvl9pPr marL="8699558"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2000" b="1" dirty="0" smtClean="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Private &amp; Confidential</a:t>
            </a:r>
            <a:endParaRPr lang="en-US" sz="200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85996332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reaks">
    <p:spTree>
      <p:nvGrpSpPr>
        <p:cNvPr id="1" name=""/>
        <p:cNvGrpSpPr/>
        <p:nvPr/>
      </p:nvGrpSpPr>
      <p:grpSpPr>
        <a:xfrm>
          <a:off x="0" y="0"/>
          <a:ext cx="0" cy="0"/>
          <a:chOff x="0" y="0"/>
          <a:chExt cx="0" cy="0"/>
        </a:xfrm>
      </p:grpSpPr>
      <p:sp>
        <p:nvSpPr>
          <p:cNvPr id="8" name="Picture Placeholder 4"/>
          <p:cNvSpPr>
            <a:spLocks noGrp="1"/>
          </p:cNvSpPr>
          <p:nvPr>
            <p:ph type="pic" sz="quarter" idx="13" hasCustomPrompt="1"/>
          </p:nvPr>
        </p:nvSpPr>
        <p:spPr>
          <a:xfrm>
            <a:off x="0" y="0"/>
            <a:ext cx="24387175" cy="13716000"/>
          </a:xfrm>
        </p:spPr>
        <p:txBody>
          <a:bodyPr/>
          <a:lstStyle>
            <a:lvl1pPr>
              <a:defRPr baseline="0"/>
            </a:lvl1pPr>
          </a:lstStyle>
          <a:p>
            <a:r>
              <a:rPr lang="en-US" dirty="0" smtClean="0"/>
              <a:t>Drag / Drop / Send to Back</a:t>
            </a:r>
            <a:endParaRPr lang="en-US" dirty="0"/>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793029" y="461432"/>
            <a:ext cx="1058318" cy="1408605"/>
          </a:xfrm>
          <a:prstGeom prst="rect">
            <a:avLst/>
          </a:prstGeom>
        </p:spPr>
      </p:pic>
      <p:sp>
        <p:nvSpPr>
          <p:cNvPr id="6" name="Slide Number Placeholder 5"/>
          <p:cNvSpPr>
            <a:spLocks noGrp="1"/>
          </p:cNvSpPr>
          <p:nvPr>
            <p:ph type="sldNum" sz="quarter" idx="4"/>
          </p:nvPr>
        </p:nvSpPr>
        <p:spPr>
          <a:xfrm>
            <a:off x="23562367" y="13007259"/>
            <a:ext cx="824808" cy="462198"/>
          </a:xfrm>
          <a:prstGeom prst="rect">
            <a:avLst/>
          </a:prstGeom>
          <a:solidFill>
            <a:srgbClr val="C00000"/>
          </a:solidFill>
        </p:spPr>
        <p:txBody>
          <a:bodyPr vert="horz" lIns="0" tIns="182680" rIns="0" bIns="182680" rtlCol="0" anchor="ctr">
            <a:spAutoFit/>
          </a:bodyPr>
          <a:lstStyle>
            <a:lvl1pPr algn="ctr">
              <a:defRPr sz="2000">
                <a:ln>
                  <a:noFill/>
                </a:ln>
                <a:solidFill>
                  <a:schemeClr val="bg1"/>
                </a:solidFill>
                <a:latin typeface="Open Sans"/>
                <a:cs typeface="Open Sans"/>
              </a:defRPr>
            </a:lvl1pPr>
          </a:lstStyle>
          <a:p>
            <a:fld id="{C9468CE9-3F3D-1446-A027-4B4CDD3883B0}" type="slidenum">
              <a:rPr lang="en-US" smtClean="0"/>
              <a:pPr/>
              <a:t>‹#›</a:t>
            </a:fld>
            <a:endParaRPr lang="en-US"/>
          </a:p>
        </p:txBody>
      </p:sp>
      <p:sp>
        <p:nvSpPr>
          <p:cNvPr id="7" name="Subtitle 2"/>
          <p:cNvSpPr txBox="1">
            <a:spLocks/>
          </p:cNvSpPr>
          <p:nvPr userDrawn="1"/>
        </p:nvSpPr>
        <p:spPr>
          <a:xfrm>
            <a:off x="10539661" y="13188976"/>
            <a:ext cx="3320716" cy="708741"/>
          </a:xfrm>
          <a:prstGeom prst="rect">
            <a:avLst/>
          </a:prstGeom>
        </p:spPr>
        <p:txBody>
          <a:bodyPr vert="horz" lIns="217490" tIns="108745" rIns="217490" bIns="108745" rtlCol="0">
            <a:noAutofit/>
          </a:bodyPr>
          <a:lstStyle>
            <a:lvl1pPr marL="0" indent="0" algn="ctr" defTabSz="1087444"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444"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2pPr>
            <a:lvl3pPr marL="2174887"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3pPr>
            <a:lvl4pPr marL="3262338"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4pPr>
            <a:lvl5pPr marL="4349779"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5pPr>
            <a:lvl6pPr marL="543722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4671"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211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8pPr>
            <a:lvl9pPr marL="8699558"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2000" b="1" dirty="0" smtClean="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Private &amp; Confidential</a:t>
            </a:r>
            <a:endParaRPr lang="en-US" sz="200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2970" y="618046"/>
            <a:ext cx="3052127" cy="1526064"/>
          </a:xfrm>
          <a:prstGeom prst="rect">
            <a:avLst/>
          </a:prstGeom>
        </p:spPr>
      </p:pic>
    </p:spTree>
    <p:extLst>
      <p:ext uri="{BB962C8B-B14F-4D97-AF65-F5344CB8AC3E}">
        <p14:creationId xmlns:p14="http://schemas.microsoft.com/office/powerpoint/2010/main" val="300436813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2" name="Picture Placeholder 2"/>
          <p:cNvSpPr>
            <a:spLocks noGrp="1"/>
          </p:cNvSpPr>
          <p:nvPr>
            <p:ph type="pic" sz="quarter" idx="13"/>
          </p:nvPr>
        </p:nvSpPr>
        <p:spPr>
          <a:xfrm>
            <a:off x="2043799" y="3667381"/>
            <a:ext cx="4823726" cy="3657600"/>
          </a:xfrm>
        </p:spPr>
        <p:txBody>
          <a:bodyPr/>
          <a:lstStyle/>
          <a:p>
            <a:endParaRPr lang="en-US"/>
          </a:p>
        </p:txBody>
      </p:sp>
      <p:sp>
        <p:nvSpPr>
          <p:cNvPr id="13" name="Picture Placeholder 2"/>
          <p:cNvSpPr>
            <a:spLocks noGrp="1"/>
          </p:cNvSpPr>
          <p:nvPr>
            <p:ph type="pic" sz="quarter" idx="14"/>
          </p:nvPr>
        </p:nvSpPr>
        <p:spPr>
          <a:xfrm>
            <a:off x="7243796" y="3667381"/>
            <a:ext cx="4823726" cy="3657600"/>
          </a:xfrm>
        </p:spPr>
        <p:txBody>
          <a:bodyPr/>
          <a:lstStyle/>
          <a:p>
            <a:endParaRPr lang="en-US"/>
          </a:p>
        </p:txBody>
      </p:sp>
      <p:sp>
        <p:nvSpPr>
          <p:cNvPr id="14" name="Picture Placeholder 2"/>
          <p:cNvSpPr>
            <a:spLocks noGrp="1"/>
          </p:cNvSpPr>
          <p:nvPr>
            <p:ph type="pic" sz="quarter" idx="15"/>
          </p:nvPr>
        </p:nvSpPr>
        <p:spPr>
          <a:xfrm>
            <a:off x="12450926" y="3667381"/>
            <a:ext cx="4823726" cy="3657600"/>
          </a:xfrm>
        </p:spPr>
        <p:txBody>
          <a:bodyPr/>
          <a:lstStyle/>
          <a:p>
            <a:endParaRPr lang="en-US"/>
          </a:p>
        </p:txBody>
      </p:sp>
      <p:sp>
        <p:nvSpPr>
          <p:cNvPr id="15" name="Picture Placeholder 2"/>
          <p:cNvSpPr>
            <a:spLocks noGrp="1"/>
          </p:cNvSpPr>
          <p:nvPr>
            <p:ph type="pic" sz="quarter" idx="16"/>
          </p:nvPr>
        </p:nvSpPr>
        <p:spPr>
          <a:xfrm>
            <a:off x="17650923" y="3667381"/>
            <a:ext cx="4823726" cy="3657600"/>
          </a:xfrm>
        </p:spPr>
        <p:txBody>
          <a:bodyPr/>
          <a:lstStyle/>
          <a:p>
            <a:endParaRPr lang="en-US"/>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793029" y="461432"/>
            <a:ext cx="1058318" cy="1408605"/>
          </a:xfrm>
          <a:prstGeom prst="rect">
            <a:avLst/>
          </a:prstGeom>
        </p:spPr>
      </p:pic>
      <p:sp>
        <p:nvSpPr>
          <p:cNvPr id="9" name="Slide Number Placeholder 5"/>
          <p:cNvSpPr>
            <a:spLocks noGrp="1"/>
          </p:cNvSpPr>
          <p:nvPr>
            <p:ph type="sldNum" sz="quarter" idx="4"/>
          </p:nvPr>
        </p:nvSpPr>
        <p:spPr>
          <a:xfrm>
            <a:off x="23562367" y="13007259"/>
            <a:ext cx="824808" cy="462198"/>
          </a:xfrm>
          <a:prstGeom prst="rect">
            <a:avLst/>
          </a:prstGeom>
          <a:solidFill>
            <a:srgbClr val="C00000"/>
          </a:solidFill>
        </p:spPr>
        <p:txBody>
          <a:bodyPr vert="horz" lIns="0" tIns="182680" rIns="0" bIns="182680" rtlCol="0" anchor="ctr">
            <a:spAutoFit/>
          </a:bodyPr>
          <a:lstStyle>
            <a:lvl1pPr algn="ctr">
              <a:defRPr sz="2000">
                <a:ln>
                  <a:noFill/>
                </a:ln>
                <a:solidFill>
                  <a:schemeClr val="bg1"/>
                </a:solidFill>
                <a:latin typeface="Open Sans"/>
                <a:cs typeface="Open Sans"/>
              </a:defRPr>
            </a:lvl1pPr>
          </a:lstStyle>
          <a:p>
            <a:fld id="{C9468CE9-3F3D-1446-A027-4B4CDD3883B0}" type="slidenum">
              <a:rPr lang="en-US" smtClean="0"/>
              <a:pPr/>
              <a:t>‹#›</a:t>
            </a:fld>
            <a:endParaRPr lang="en-US"/>
          </a:p>
        </p:txBody>
      </p:sp>
      <p:sp>
        <p:nvSpPr>
          <p:cNvPr id="16" name="Subtitle 2"/>
          <p:cNvSpPr txBox="1">
            <a:spLocks/>
          </p:cNvSpPr>
          <p:nvPr userDrawn="1"/>
        </p:nvSpPr>
        <p:spPr>
          <a:xfrm>
            <a:off x="10539661" y="13188976"/>
            <a:ext cx="3320716" cy="708741"/>
          </a:xfrm>
          <a:prstGeom prst="rect">
            <a:avLst/>
          </a:prstGeom>
        </p:spPr>
        <p:txBody>
          <a:bodyPr vert="horz" lIns="217490" tIns="108745" rIns="217490" bIns="108745" rtlCol="0">
            <a:noAutofit/>
          </a:bodyPr>
          <a:lstStyle>
            <a:lvl1pPr marL="0" indent="0" algn="ctr" defTabSz="1087444"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444"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2pPr>
            <a:lvl3pPr marL="2174887"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3pPr>
            <a:lvl4pPr marL="3262338"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4pPr>
            <a:lvl5pPr marL="4349779"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5pPr>
            <a:lvl6pPr marL="543722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4671"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211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8pPr>
            <a:lvl9pPr marL="8699558"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2000" b="1" dirty="0" smtClean="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Private &amp; Confidential</a:t>
            </a:r>
            <a:endParaRPr lang="en-US" sz="200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24259525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Picture Placeholder 6"/>
          <p:cNvSpPr>
            <a:spLocks noGrp="1"/>
          </p:cNvSpPr>
          <p:nvPr>
            <p:ph type="pic" sz="quarter" idx="10"/>
          </p:nvPr>
        </p:nvSpPr>
        <p:spPr>
          <a:xfrm>
            <a:off x="1822450" y="3197225"/>
            <a:ext cx="3659188" cy="3657600"/>
          </a:xfrm>
        </p:spPr>
        <p:txBody>
          <a:bodyPr/>
          <a:lstStyle/>
          <a:p>
            <a:endParaRPr lang="en-US"/>
          </a:p>
        </p:txBody>
      </p:sp>
      <p:sp>
        <p:nvSpPr>
          <p:cNvPr id="10" name="Picture Placeholder 6"/>
          <p:cNvSpPr>
            <a:spLocks noGrp="1"/>
          </p:cNvSpPr>
          <p:nvPr>
            <p:ph type="pic" sz="quarter" idx="11"/>
          </p:nvPr>
        </p:nvSpPr>
        <p:spPr>
          <a:xfrm>
            <a:off x="5639534" y="3197225"/>
            <a:ext cx="3659188" cy="3657600"/>
          </a:xfrm>
        </p:spPr>
        <p:txBody>
          <a:bodyPr/>
          <a:lstStyle/>
          <a:p>
            <a:endParaRPr lang="en-US"/>
          </a:p>
        </p:txBody>
      </p:sp>
      <p:sp>
        <p:nvSpPr>
          <p:cNvPr id="11" name="Picture Placeholder 6"/>
          <p:cNvSpPr>
            <a:spLocks noGrp="1"/>
          </p:cNvSpPr>
          <p:nvPr>
            <p:ph type="pic" sz="quarter" idx="12"/>
          </p:nvPr>
        </p:nvSpPr>
        <p:spPr>
          <a:xfrm>
            <a:off x="1822450" y="7063669"/>
            <a:ext cx="3659188" cy="3657600"/>
          </a:xfrm>
        </p:spPr>
        <p:txBody>
          <a:bodyPr/>
          <a:lstStyle/>
          <a:p>
            <a:endParaRPr lang="en-US"/>
          </a:p>
        </p:txBody>
      </p:sp>
      <p:sp>
        <p:nvSpPr>
          <p:cNvPr id="12" name="Picture Placeholder 6"/>
          <p:cNvSpPr>
            <a:spLocks noGrp="1"/>
          </p:cNvSpPr>
          <p:nvPr>
            <p:ph type="pic" sz="quarter" idx="13"/>
          </p:nvPr>
        </p:nvSpPr>
        <p:spPr>
          <a:xfrm>
            <a:off x="5639534" y="7063669"/>
            <a:ext cx="3659188" cy="3657600"/>
          </a:xfrm>
        </p:spPr>
        <p:txBody>
          <a:bodyPr/>
          <a:lstStyle/>
          <a:p>
            <a:endParaRPr lang="en-US"/>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793029" y="461432"/>
            <a:ext cx="1058318" cy="1408605"/>
          </a:xfrm>
          <a:prstGeom prst="rect">
            <a:avLst/>
          </a:prstGeom>
        </p:spPr>
      </p:pic>
      <p:sp>
        <p:nvSpPr>
          <p:cNvPr id="13" name="Slide Number Placeholder 5"/>
          <p:cNvSpPr>
            <a:spLocks noGrp="1"/>
          </p:cNvSpPr>
          <p:nvPr>
            <p:ph type="sldNum" sz="quarter" idx="4"/>
          </p:nvPr>
        </p:nvSpPr>
        <p:spPr>
          <a:xfrm>
            <a:off x="23562367" y="13007259"/>
            <a:ext cx="824808" cy="462198"/>
          </a:xfrm>
          <a:prstGeom prst="rect">
            <a:avLst/>
          </a:prstGeom>
          <a:solidFill>
            <a:srgbClr val="C00000"/>
          </a:solidFill>
        </p:spPr>
        <p:txBody>
          <a:bodyPr vert="horz" lIns="0" tIns="182680" rIns="0" bIns="182680" rtlCol="0" anchor="ctr">
            <a:spAutoFit/>
          </a:bodyPr>
          <a:lstStyle>
            <a:lvl1pPr algn="ctr">
              <a:defRPr sz="2000">
                <a:ln>
                  <a:noFill/>
                </a:ln>
                <a:solidFill>
                  <a:schemeClr val="bg1"/>
                </a:solidFill>
                <a:latin typeface="Open Sans"/>
                <a:cs typeface="Open Sans"/>
              </a:defRPr>
            </a:lvl1pPr>
          </a:lstStyle>
          <a:p>
            <a:fld id="{C9468CE9-3F3D-1446-A027-4B4CDD3883B0}" type="slidenum">
              <a:rPr lang="en-US" smtClean="0"/>
              <a:pPr/>
              <a:t>‹#›</a:t>
            </a:fld>
            <a:endParaRPr lang="en-US"/>
          </a:p>
        </p:txBody>
      </p:sp>
      <p:sp>
        <p:nvSpPr>
          <p:cNvPr id="16" name="Subtitle 2"/>
          <p:cNvSpPr txBox="1">
            <a:spLocks/>
          </p:cNvSpPr>
          <p:nvPr userDrawn="1"/>
        </p:nvSpPr>
        <p:spPr>
          <a:xfrm>
            <a:off x="10539661" y="13188976"/>
            <a:ext cx="3320716" cy="708741"/>
          </a:xfrm>
          <a:prstGeom prst="rect">
            <a:avLst/>
          </a:prstGeom>
        </p:spPr>
        <p:txBody>
          <a:bodyPr vert="horz" lIns="217490" tIns="108745" rIns="217490" bIns="108745" rtlCol="0">
            <a:noAutofit/>
          </a:bodyPr>
          <a:lstStyle>
            <a:lvl1pPr marL="0" indent="0" algn="ctr" defTabSz="1087444"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444"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2pPr>
            <a:lvl3pPr marL="2174887"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3pPr>
            <a:lvl4pPr marL="3262338"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4pPr>
            <a:lvl5pPr marL="4349779"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5pPr>
            <a:lvl6pPr marL="543722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4671"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211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8pPr>
            <a:lvl9pPr marL="8699558"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2000" b="1" dirty="0" smtClean="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Private &amp; Confidential</a:t>
            </a:r>
            <a:endParaRPr lang="en-US" sz="200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06906971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4"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226071" y="12607926"/>
            <a:ext cx="2112707" cy="631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userDrawn="1"/>
        </p:nvSpPr>
        <p:spPr>
          <a:xfrm rot="10800000">
            <a:off x="-1" y="12817476"/>
            <a:ext cx="4004441" cy="171452"/>
          </a:xfrm>
          <a:prstGeom prst="roundRect">
            <a:avLst/>
          </a:prstGeom>
        </p:spPr>
        <p:style>
          <a:lnRef idx="1">
            <a:schemeClr val="accent3"/>
          </a:lnRef>
          <a:fillRef idx="3">
            <a:schemeClr val="accent3"/>
          </a:fillRef>
          <a:effectRef idx="2">
            <a:schemeClr val="accent3"/>
          </a:effectRef>
          <a:fontRef idx="minor">
            <a:schemeClr val="lt1"/>
          </a:fontRef>
        </p:style>
        <p:txBody>
          <a:bodyPr lIns="217728" tIns="108864" rIns="217728" bIns="108864" anchor="ctr"/>
          <a:lstStyle/>
          <a:p>
            <a:pPr algn="ctr" fontAlgn="auto">
              <a:spcBef>
                <a:spcPts val="0"/>
              </a:spcBef>
              <a:spcAft>
                <a:spcPts val="0"/>
              </a:spcAft>
              <a:defRPr/>
            </a:pPr>
            <a:endParaRPr lang="en-MY"/>
          </a:p>
        </p:txBody>
      </p:sp>
      <p:sp>
        <p:nvSpPr>
          <p:cNvPr id="6" name="Rounded Rectangle 5"/>
          <p:cNvSpPr/>
          <p:nvPr userDrawn="1"/>
        </p:nvSpPr>
        <p:spPr>
          <a:xfrm rot="10800000" flipV="1">
            <a:off x="21542005" y="12817476"/>
            <a:ext cx="2845170" cy="152400"/>
          </a:xfrm>
          <a:prstGeom prst="roundRect">
            <a:avLst/>
          </a:prstGeom>
        </p:spPr>
        <p:style>
          <a:lnRef idx="1">
            <a:schemeClr val="accent3"/>
          </a:lnRef>
          <a:fillRef idx="3">
            <a:schemeClr val="accent3"/>
          </a:fillRef>
          <a:effectRef idx="2">
            <a:schemeClr val="accent3"/>
          </a:effectRef>
          <a:fontRef idx="minor">
            <a:schemeClr val="lt1"/>
          </a:fontRef>
        </p:style>
        <p:txBody>
          <a:bodyPr lIns="217728" tIns="108864" rIns="217728" bIns="108864" anchor="ctr"/>
          <a:lstStyle/>
          <a:p>
            <a:pPr algn="ctr" fontAlgn="auto">
              <a:spcBef>
                <a:spcPts val="0"/>
              </a:spcBef>
              <a:spcAft>
                <a:spcPts val="0"/>
              </a:spcAft>
              <a:defRPr/>
            </a:pPr>
            <a:endParaRPr lang="en-MY"/>
          </a:p>
        </p:txBody>
      </p:sp>
      <p:sp>
        <p:nvSpPr>
          <p:cNvPr id="9" name="Rounded Rectangle 8"/>
          <p:cNvSpPr/>
          <p:nvPr userDrawn="1"/>
        </p:nvSpPr>
        <p:spPr>
          <a:xfrm rot="10800000" flipV="1">
            <a:off x="8513378" y="12817476"/>
            <a:ext cx="10386683" cy="171451"/>
          </a:xfrm>
          <a:prstGeom prst="roundRect">
            <a:avLst/>
          </a:prstGeom>
        </p:spPr>
        <p:style>
          <a:lnRef idx="1">
            <a:schemeClr val="accent3"/>
          </a:lnRef>
          <a:fillRef idx="3">
            <a:schemeClr val="accent3"/>
          </a:fillRef>
          <a:effectRef idx="2">
            <a:schemeClr val="accent3"/>
          </a:effectRef>
          <a:fontRef idx="minor">
            <a:schemeClr val="lt1"/>
          </a:fontRef>
        </p:style>
        <p:txBody>
          <a:bodyPr lIns="217728" tIns="108864" rIns="217728" bIns="108864" anchor="ctr"/>
          <a:lstStyle/>
          <a:p>
            <a:pPr algn="ctr" fontAlgn="auto">
              <a:spcBef>
                <a:spcPts val="0"/>
              </a:spcBef>
              <a:spcAft>
                <a:spcPts val="0"/>
              </a:spcAft>
              <a:defRPr/>
            </a:pPr>
            <a:endParaRPr lang="en-MY"/>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3"/>
          <p:cNvSpPr>
            <a:spLocks noGrp="1"/>
          </p:cNvSpPr>
          <p:nvPr>
            <p:ph type="dt" sz="half" idx="10"/>
          </p:nvPr>
        </p:nvSpPr>
        <p:spPr>
          <a:xfrm>
            <a:off x="4674208" y="12833351"/>
            <a:ext cx="5690341" cy="730250"/>
          </a:xfrm>
          <a:prstGeom prst="rect">
            <a:avLst/>
          </a:prstGeom>
        </p:spPr>
        <p:txBody>
          <a:bodyPr lIns="217728" tIns="108864" rIns="217728" bIns="108864"/>
          <a:lstStyle>
            <a:lvl1pPr>
              <a:defRPr/>
            </a:lvl1pPr>
          </a:lstStyle>
          <a:p>
            <a:pPr>
              <a:defRPr/>
            </a:pPr>
            <a:fld id="{68D72562-CD37-4921-B9FF-4BF63387F281}" type="datetime1">
              <a:rPr lang="en-US" smtClean="0"/>
              <a:t>3/6/2018</a:t>
            </a:fld>
            <a:endParaRPr lang="en-US"/>
          </a:p>
        </p:txBody>
      </p:sp>
      <p:sp>
        <p:nvSpPr>
          <p:cNvPr id="11" name="Footer Placeholder 4"/>
          <p:cNvSpPr>
            <a:spLocks noGrp="1"/>
          </p:cNvSpPr>
          <p:nvPr>
            <p:ph type="ftr" sz="quarter" idx="11"/>
          </p:nvPr>
        </p:nvSpPr>
        <p:spPr>
          <a:xfrm>
            <a:off x="10364550" y="12833351"/>
            <a:ext cx="7722605" cy="730250"/>
          </a:xfrm>
          <a:prstGeom prst="rect">
            <a:avLst/>
          </a:prstGeom>
        </p:spPr>
        <p:txBody>
          <a:bodyPr lIns="217728" tIns="108864" rIns="217728" bIns="108864"/>
          <a:lstStyle>
            <a:lvl1pPr>
              <a:defRPr dirty="0"/>
            </a:lvl1pPr>
          </a:lstStyle>
          <a:p>
            <a:pPr>
              <a:defRPr/>
            </a:pPr>
            <a:endParaRPr lang="en-US"/>
          </a:p>
        </p:txBody>
      </p:sp>
      <p:sp>
        <p:nvSpPr>
          <p:cNvPr id="12" name="Slide Number Placeholder 5"/>
          <p:cNvSpPr>
            <a:spLocks noGrp="1"/>
          </p:cNvSpPr>
          <p:nvPr>
            <p:ph type="sldNum" sz="quarter" idx="12"/>
          </p:nvPr>
        </p:nvSpPr>
        <p:spPr>
          <a:xfrm>
            <a:off x="23562367" y="12900006"/>
            <a:ext cx="824808" cy="676705"/>
          </a:xfrm>
        </p:spPr>
        <p:txBody>
          <a:bodyPr/>
          <a:lstStyle>
            <a:lvl1pPr>
              <a:defRPr/>
            </a:lvl1pPr>
          </a:lstStyle>
          <a:p>
            <a:pPr>
              <a:defRPr/>
            </a:pPr>
            <a:fld id="{10900C66-51F3-40B7-ADF9-FB7B495E0E52}" type="slidenum">
              <a:rPr lang="en-US"/>
              <a:pPr>
                <a:defRPr/>
              </a:pPr>
              <a:t>‹#›</a:t>
            </a:fld>
            <a:endParaRPr lang="en-US" dirty="0"/>
          </a:p>
        </p:txBody>
      </p:sp>
      <p:sp>
        <p:nvSpPr>
          <p:cNvPr id="14" name="Rectangle 13"/>
          <p:cNvSpPr/>
          <p:nvPr userDrawn="1"/>
        </p:nvSpPr>
        <p:spPr bwMode="auto">
          <a:xfrm>
            <a:off x="4230899" y="12234404"/>
            <a:ext cx="3958749" cy="1342307"/>
          </a:xfrm>
          <a:prstGeom prst="rect">
            <a:avLst/>
          </a:prstGeom>
          <a:blipFill rotWithShape="0">
            <a:blip r:embed="rId3"/>
            <a:stretch>
              <a:fillRect/>
            </a:stretch>
          </a:blip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Tree>
    <p:extLst>
      <p:ext uri="{BB962C8B-B14F-4D97-AF65-F5344CB8AC3E}">
        <p14:creationId xmlns:p14="http://schemas.microsoft.com/office/powerpoint/2010/main" val="121539248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9359" y="549278"/>
            <a:ext cx="21948458" cy="2286000"/>
          </a:xfrm>
          <a:prstGeom prst="rect">
            <a:avLst/>
          </a:prstGeom>
        </p:spPr>
        <p:txBody>
          <a:bodyPr vert="horz" lIns="217490" tIns="108745" rIns="217490" bIns="108745"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219359" y="3200413"/>
            <a:ext cx="21948458" cy="9051926"/>
          </a:xfrm>
          <a:prstGeom prst="rect">
            <a:avLst/>
          </a:prstGeom>
        </p:spPr>
        <p:txBody>
          <a:bodyPr vert="horz" lIns="217490" tIns="108745" rIns="217490" bIns="108745" rtlCol="0">
            <a:noAutofit/>
          </a:bodyPr>
          <a:lstStyle/>
          <a:p>
            <a:pPr lvl="0"/>
            <a:r>
              <a:rPr lang="en-US" dirty="0" smtClean="0"/>
              <a:t>Click to edit Master text styles</a:t>
            </a:r>
          </a:p>
        </p:txBody>
      </p:sp>
      <p:sp>
        <p:nvSpPr>
          <p:cNvPr id="6" name="Slide Number Placeholder 5"/>
          <p:cNvSpPr>
            <a:spLocks noGrp="1"/>
          </p:cNvSpPr>
          <p:nvPr>
            <p:ph type="sldNum" sz="quarter" idx="4"/>
          </p:nvPr>
        </p:nvSpPr>
        <p:spPr>
          <a:xfrm>
            <a:off x="23562367" y="13007259"/>
            <a:ext cx="824808" cy="462198"/>
          </a:xfrm>
          <a:prstGeom prst="rect">
            <a:avLst/>
          </a:prstGeom>
          <a:solidFill>
            <a:srgbClr val="C00000"/>
          </a:solidFill>
        </p:spPr>
        <p:txBody>
          <a:bodyPr vert="horz" lIns="0" tIns="182680" rIns="0" bIns="182680" rtlCol="0" anchor="ctr">
            <a:spAutoFit/>
          </a:bodyPr>
          <a:lstStyle>
            <a:lvl1pPr algn="ctr">
              <a:defRPr sz="2000">
                <a:ln>
                  <a:noFill/>
                </a:ln>
                <a:solidFill>
                  <a:schemeClr val="bg1"/>
                </a:solidFill>
                <a:latin typeface="Open Sans"/>
                <a:cs typeface="Open Sans"/>
              </a:defRPr>
            </a:lvl1pPr>
          </a:lstStyle>
          <a:p>
            <a:fld id="{C9468CE9-3F3D-1446-A027-4B4CDD3883B0}" type="slidenum">
              <a:rPr lang="en-US" smtClean="0"/>
              <a:pPr/>
              <a:t>‹#›</a:t>
            </a:fld>
            <a:endParaRPr lang="en-US"/>
          </a:p>
        </p:txBody>
      </p:sp>
    </p:spTree>
    <p:extLst>
      <p:ext uri="{BB962C8B-B14F-4D97-AF65-F5344CB8AC3E}">
        <p14:creationId xmlns:p14="http://schemas.microsoft.com/office/powerpoint/2010/main" val="402515176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83" r:id="rId3"/>
    <p:sldLayoutId id="2147483661" r:id="rId4"/>
    <p:sldLayoutId id="2147483663" r:id="rId5"/>
    <p:sldLayoutId id="2147483665" r:id="rId6"/>
    <p:sldLayoutId id="2147483684" r:id="rId7"/>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hf hdr="0" ftr="0" dt="0"/>
  <p:txStyles>
    <p:titleStyle>
      <a:lvl1pPr algn="ctr" defTabSz="1087444" rtl="0" eaLnBrk="1" latinLnBrk="0" hangingPunct="1">
        <a:spcBef>
          <a:spcPct val="0"/>
        </a:spcBef>
        <a:buNone/>
        <a:defRPr sz="6000" kern="1200">
          <a:solidFill>
            <a:schemeClr val="bg2"/>
          </a:solidFill>
          <a:latin typeface="Open Sans"/>
          <a:ea typeface="+mj-ea"/>
          <a:cs typeface="Open Sans"/>
        </a:defRPr>
      </a:lvl1pPr>
    </p:titleStyle>
    <p:bodyStyle>
      <a:lvl1pPr marL="0" indent="0" algn="ctr" defTabSz="1087444" rtl="0" eaLnBrk="1" latinLnBrk="0" hangingPunct="1">
        <a:lnSpc>
          <a:spcPct val="130000"/>
        </a:lnSpc>
        <a:spcBef>
          <a:spcPct val="20000"/>
        </a:spcBef>
        <a:buFont typeface="Arial"/>
        <a:buNone/>
        <a:defRPr sz="2400" kern="1200">
          <a:solidFill>
            <a:schemeClr val="tx2"/>
          </a:solidFill>
          <a:latin typeface="Open Sans Light"/>
          <a:ea typeface="+mn-ea"/>
          <a:cs typeface="Open Sans Light"/>
        </a:defRPr>
      </a:lvl1pPr>
      <a:lvl2pPr marL="1087444" indent="0" algn="ctr" defTabSz="1087444" rtl="0" eaLnBrk="1" latinLnBrk="0" hangingPunct="1">
        <a:lnSpc>
          <a:spcPct val="130000"/>
        </a:lnSpc>
        <a:spcBef>
          <a:spcPct val="20000"/>
        </a:spcBef>
        <a:buFont typeface="Arial"/>
        <a:buNone/>
        <a:defRPr sz="3100" kern="1200">
          <a:solidFill>
            <a:schemeClr val="tx2"/>
          </a:solidFill>
          <a:latin typeface="Open Sans"/>
          <a:ea typeface="+mn-ea"/>
          <a:cs typeface="Open Sans"/>
        </a:defRPr>
      </a:lvl2pPr>
      <a:lvl3pPr marL="2174887" indent="0" algn="ctr" defTabSz="1087444" rtl="0" eaLnBrk="1" latinLnBrk="0" hangingPunct="1">
        <a:lnSpc>
          <a:spcPct val="130000"/>
        </a:lnSpc>
        <a:spcBef>
          <a:spcPct val="20000"/>
        </a:spcBef>
        <a:buFont typeface="Arial"/>
        <a:buNone/>
        <a:defRPr sz="3100" kern="1200">
          <a:solidFill>
            <a:schemeClr val="tx2"/>
          </a:solidFill>
          <a:latin typeface="Open Sans"/>
          <a:ea typeface="+mn-ea"/>
          <a:cs typeface="Open Sans"/>
        </a:defRPr>
      </a:lvl3pPr>
      <a:lvl4pPr marL="3262338" indent="0" algn="ctr" defTabSz="1087444" rtl="0" eaLnBrk="1" latinLnBrk="0" hangingPunct="1">
        <a:lnSpc>
          <a:spcPct val="130000"/>
        </a:lnSpc>
        <a:spcBef>
          <a:spcPct val="20000"/>
        </a:spcBef>
        <a:buFont typeface="Arial"/>
        <a:buNone/>
        <a:defRPr sz="3100" kern="1200">
          <a:solidFill>
            <a:schemeClr val="tx2"/>
          </a:solidFill>
          <a:latin typeface="Open Sans"/>
          <a:ea typeface="+mn-ea"/>
          <a:cs typeface="Open Sans"/>
        </a:defRPr>
      </a:lvl4pPr>
      <a:lvl5pPr marL="4349779" indent="0" algn="ctr" defTabSz="1087444" rtl="0" eaLnBrk="1" latinLnBrk="0" hangingPunct="1">
        <a:lnSpc>
          <a:spcPct val="130000"/>
        </a:lnSpc>
        <a:spcBef>
          <a:spcPct val="20000"/>
        </a:spcBef>
        <a:buFont typeface="Arial"/>
        <a:buNone/>
        <a:defRPr sz="3100" kern="1200">
          <a:solidFill>
            <a:schemeClr val="tx2"/>
          </a:solidFill>
          <a:latin typeface="Open Sans"/>
          <a:ea typeface="+mn-ea"/>
          <a:cs typeface="Open Sans"/>
        </a:defRPr>
      </a:lvl5pPr>
      <a:lvl6pPr marL="5980947" indent="-543724" algn="l" defTabSz="1087444" rtl="0" eaLnBrk="1" latinLnBrk="0" hangingPunct="1">
        <a:spcBef>
          <a:spcPct val="20000"/>
        </a:spcBef>
        <a:buFont typeface="Arial"/>
        <a:buChar char="•"/>
        <a:defRPr sz="4800" kern="1200">
          <a:solidFill>
            <a:schemeClr val="tx1"/>
          </a:solidFill>
          <a:latin typeface="+mn-lt"/>
          <a:ea typeface="+mn-ea"/>
          <a:cs typeface="+mn-cs"/>
        </a:defRPr>
      </a:lvl6pPr>
      <a:lvl7pPr marL="7068393" indent="-543724" algn="l" defTabSz="1087444" rtl="0" eaLnBrk="1" latinLnBrk="0" hangingPunct="1">
        <a:spcBef>
          <a:spcPct val="20000"/>
        </a:spcBef>
        <a:buFont typeface="Arial"/>
        <a:buChar char="•"/>
        <a:defRPr sz="4800" kern="1200">
          <a:solidFill>
            <a:schemeClr val="tx1"/>
          </a:solidFill>
          <a:latin typeface="+mn-lt"/>
          <a:ea typeface="+mn-ea"/>
          <a:cs typeface="+mn-cs"/>
        </a:defRPr>
      </a:lvl7pPr>
      <a:lvl8pPr marL="8155841" indent="-543724" algn="l" defTabSz="1087444" rtl="0" eaLnBrk="1" latinLnBrk="0" hangingPunct="1">
        <a:spcBef>
          <a:spcPct val="20000"/>
        </a:spcBef>
        <a:buFont typeface="Arial"/>
        <a:buChar char="•"/>
        <a:defRPr sz="4800" kern="1200">
          <a:solidFill>
            <a:schemeClr val="tx1"/>
          </a:solidFill>
          <a:latin typeface="+mn-lt"/>
          <a:ea typeface="+mn-ea"/>
          <a:cs typeface="+mn-cs"/>
        </a:defRPr>
      </a:lvl8pPr>
      <a:lvl9pPr marL="9243285" indent="-543724" algn="l" defTabSz="1087444" rtl="0" eaLnBrk="1" latinLnBrk="0" hangingPunct="1">
        <a:spcBef>
          <a:spcPct val="20000"/>
        </a:spcBef>
        <a:buFont typeface="Arial"/>
        <a:buChar char="•"/>
        <a:defRPr sz="4800" kern="1200">
          <a:solidFill>
            <a:schemeClr val="tx1"/>
          </a:solidFill>
          <a:latin typeface="+mn-lt"/>
          <a:ea typeface="+mn-ea"/>
          <a:cs typeface="+mn-cs"/>
        </a:defRPr>
      </a:lvl9pPr>
    </p:bodyStyle>
    <p:otherStyle>
      <a:defPPr>
        <a:defRPr lang="en-US"/>
      </a:defPPr>
      <a:lvl1pPr marL="0" algn="l" defTabSz="1087444" rtl="0" eaLnBrk="1" latinLnBrk="0" hangingPunct="1">
        <a:defRPr sz="4300" kern="1200">
          <a:solidFill>
            <a:schemeClr val="tx1"/>
          </a:solidFill>
          <a:latin typeface="+mn-lt"/>
          <a:ea typeface="+mn-ea"/>
          <a:cs typeface="+mn-cs"/>
        </a:defRPr>
      </a:lvl1pPr>
      <a:lvl2pPr marL="1087444" algn="l" defTabSz="1087444" rtl="0" eaLnBrk="1" latinLnBrk="0" hangingPunct="1">
        <a:defRPr sz="4300" kern="1200">
          <a:solidFill>
            <a:schemeClr val="tx1"/>
          </a:solidFill>
          <a:latin typeface="+mn-lt"/>
          <a:ea typeface="+mn-ea"/>
          <a:cs typeface="+mn-cs"/>
        </a:defRPr>
      </a:lvl2pPr>
      <a:lvl3pPr marL="2174887" algn="l" defTabSz="1087444" rtl="0" eaLnBrk="1" latinLnBrk="0" hangingPunct="1">
        <a:defRPr sz="4300" kern="1200">
          <a:solidFill>
            <a:schemeClr val="tx1"/>
          </a:solidFill>
          <a:latin typeface="+mn-lt"/>
          <a:ea typeface="+mn-ea"/>
          <a:cs typeface="+mn-cs"/>
        </a:defRPr>
      </a:lvl3pPr>
      <a:lvl4pPr marL="3262338" algn="l" defTabSz="1087444" rtl="0" eaLnBrk="1" latinLnBrk="0" hangingPunct="1">
        <a:defRPr sz="4300" kern="1200">
          <a:solidFill>
            <a:schemeClr val="tx1"/>
          </a:solidFill>
          <a:latin typeface="+mn-lt"/>
          <a:ea typeface="+mn-ea"/>
          <a:cs typeface="+mn-cs"/>
        </a:defRPr>
      </a:lvl4pPr>
      <a:lvl5pPr marL="4349779" algn="l" defTabSz="1087444" rtl="0" eaLnBrk="1" latinLnBrk="0" hangingPunct="1">
        <a:defRPr sz="4300" kern="1200">
          <a:solidFill>
            <a:schemeClr val="tx1"/>
          </a:solidFill>
          <a:latin typeface="+mn-lt"/>
          <a:ea typeface="+mn-ea"/>
          <a:cs typeface="+mn-cs"/>
        </a:defRPr>
      </a:lvl5pPr>
      <a:lvl6pPr marL="5437225" algn="l" defTabSz="1087444" rtl="0" eaLnBrk="1" latinLnBrk="0" hangingPunct="1">
        <a:defRPr sz="4300" kern="1200">
          <a:solidFill>
            <a:schemeClr val="tx1"/>
          </a:solidFill>
          <a:latin typeface="+mn-lt"/>
          <a:ea typeface="+mn-ea"/>
          <a:cs typeface="+mn-cs"/>
        </a:defRPr>
      </a:lvl6pPr>
      <a:lvl7pPr marL="6524671" algn="l" defTabSz="1087444" rtl="0" eaLnBrk="1" latinLnBrk="0" hangingPunct="1">
        <a:defRPr sz="4300" kern="1200">
          <a:solidFill>
            <a:schemeClr val="tx1"/>
          </a:solidFill>
          <a:latin typeface="+mn-lt"/>
          <a:ea typeface="+mn-ea"/>
          <a:cs typeface="+mn-cs"/>
        </a:defRPr>
      </a:lvl7pPr>
      <a:lvl8pPr marL="7612115" algn="l" defTabSz="1087444" rtl="0" eaLnBrk="1" latinLnBrk="0" hangingPunct="1">
        <a:defRPr sz="4300" kern="1200">
          <a:solidFill>
            <a:schemeClr val="tx1"/>
          </a:solidFill>
          <a:latin typeface="+mn-lt"/>
          <a:ea typeface="+mn-ea"/>
          <a:cs typeface="+mn-cs"/>
        </a:defRPr>
      </a:lvl8pPr>
      <a:lvl9pPr marL="8699558" algn="l" defTabSz="1087444" rtl="0" eaLnBrk="1" latinLnBrk="0" hangingPunct="1">
        <a:defRPr sz="4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gif"/><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g"/><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34.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304878" y="4855965"/>
            <a:ext cx="17835565" cy="1974181"/>
          </a:xfrm>
          <a:prstGeom prst="rect">
            <a:avLst/>
          </a:prstGeom>
          <a:noFill/>
        </p:spPr>
        <p:txBody>
          <a:bodyPr wrap="square" lIns="217728" tIns="108864" rIns="217728" bIns="108864" rtlCol="0">
            <a:spAutoFit/>
          </a:bodyPr>
          <a:lstStyle/>
          <a:p>
            <a:pPr algn="ctr"/>
            <a:r>
              <a:rPr lang="en-US" sz="5700" b="1" dirty="0"/>
              <a:t>MICRO FINANCE </a:t>
            </a:r>
            <a:r>
              <a:rPr lang="en-US" sz="5700" b="1" dirty="0" smtClean="0"/>
              <a:t>ENTREPRENEURS (MFE) </a:t>
            </a:r>
            <a:r>
              <a:rPr lang="en-US" sz="5700" b="1" dirty="0"/>
              <a:t>ANALYTIC </a:t>
            </a:r>
          </a:p>
          <a:p>
            <a:pPr algn="ctr"/>
            <a:r>
              <a:rPr lang="en-US" sz="5700" b="1" dirty="0"/>
              <a:t>BY ACCOUNTING SOLUTIONS</a:t>
            </a:r>
          </a:p>
        </p:txBody>
      </p:sp>
      <p:grpSp>
        <p:nvGrpSpPr>
          <p:cNvPr id="2" name="Group 1"/>
          <p:cNvGrpSpPr/>
          <p:nvPr/>
        </p:nvGrpSpPr>
        <p:grpSpPr>
          <a:xfrm>
            <a:off x="4417730" y="10343990"/>
            <a:ext cx="14100401" cy="600166"/>
            <a:chOff x="1447800" y="5559622"/>
            <a:chExt cx="5286962" cy="300083"/>
          </a:xfrm>
        </p:grpSpPr>
        <p:sp>
          <p:nvSpPr>
            <p:cNvPr id="4098" name="TextBox 7"/>
            <p:cNvSpPr txBox="1">
              <a:spLocks noChangeArrowheads="1"/>
            </p:cNvSpPr>
            <p:nvPr/>
          </p:nvSpPr>
          <p:spPr bwMode="auto">
            <a:xfrm>
              <a:off x="5823045" y="5559622"/>
              <a:ext cx="911717"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defRPr/>
              </a:pPr>
              <a:r>
                <a:rPr lang="en-MY" altLang="en-US" sz="3300" b="1" dirty="0">
                  <a:solidFill>
                    <a:srgbClr val="000000"/>
                  </a:solidFill>
                  <a:latin typeface="+mj-lt"/>
                </a:rPr>
                <a:t>Prepared by:</a:t>
              </a:r>
            </a:p>
          </p:txBody>
        </p:sp>
        <p:sp>
          <p:nvSpPr>
            <p:cNvPr id="4100" name="TextBox 10"/>
            <p:cNvSpPr txBox="1">
              <a:spLocks noChangeArrowheads="1"/>
            </p:cNvSpPr>
            <p:nvPr/>
          </p:nvSpPr>
          <p:spPr bwMode="auto">
            <a:xfrm>
              <a:off x="1447800" y="5559623"/>
              <a:ext cx="9420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defRPr/>
              </a:pPr>
              <a:r>
                <a:rPr lang="en-MY" altLang="en-US" sz="3300" b="1" dirty="0">
                  <a:solidFill>
                    <a:srgbClr val="000000"/>
                  </a:solidFill>
                  <a:latin typeface="+mj-lt"/>
                </a:rPr>
                <a:t>Prepared for:</a:t>
              </a:r>
            </a:p>
          </p:txBody>
        </p:sp>
      </p:gr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794" y="2895601"/>
            <a:ext cx="12396814" cy="1975742"/>
          </a:xfrm>
          <a:prstGeom prst="rect">
            <a:avLst/>
          </a:prstGeom>
        </p:spPr>
      </p:pic>
      <p:sp>
        <p:nvSpPr>
          <p:cNvPr id="15" name="TextBox 14"/>
          <p:cNvSpPr txBox="1"/>
          <p:nvPr/>
        </p:nvSpPr>
        <p:spPr>
          <a:xfrm>
            <a:off x="-7" y="6776183"/>
            <a:ext cx="24387178" cy="1250906"/>
          </a:xfrm>
          <a:prstGeom prst="rect">
            <a:avLst/>
          </a:prstGeom>
          <a:noFill/>
        </p:spPr>
        <p:txBody>
          <a:bodyPr wrap="square" lIns="217728" tIns="108864" rIns="217728" bIns="108864" rtlCol="0" anchor="ctr">
            <a:spAutoFit/>
          </a:bodyPr>
          <a:lstStyle/>
          <a:p>
            <a:pPr algn="ctr"/>
            <a:r>
              <a:rPr lang="en-US" sz="6700" b="1" dirty="0"/>
              <a:t>PILOT PROPOSAL</a:t>
            </a:r>
          </a:p>
        </p:txBody>
      </p:sp>
      <p:sp>
        <p:nvSpPr>
          <p:cNvPr id="17" name="Rectangle 16"/>
          <p:cNvSpPr/>
          <p:nvPr/>
        </p:nvSpPr>
        <p:spPr bwMode="auto">
          <a:xfrm>
            <a:off x="16086568" y="10965051"/>
            <a:ext cx="5024182" cy="1915184"/>
          </a:xfrm>
          <a:prstGeom prst="rect">
            <a:avLst/>
          </a:prstGeom>
          <a:blipFill rotWithShape="0">
            <a:blip r:embed="rId3"/>
            <a:stretch>
              <a:fillRect/>
            </a:stretch>
          </a:blip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pic>
        <p:nvPicPr>
          <p:cNvPr id="18" name="Picture 17"/>
          <p:cNvPicPr>
            <a:picLocks noChangeAspect="1"/>
          </p:cNvPicPr>
          <p:nvPr/>
        </p:nvPicPr>
        <p:blipFill rotWithShape="1">
          <a:blip r:embed="rId4">
            <a:extLst>
              <a:ext uri="{28A0092B-C50C-407E-A947-70E740481C1C}">
                <a14:useLocalDpi xmlns:a14="http://schemas.microsoft.com/office/drawing/2010/main" val="0"/>
              </a:ext>
            </a:extLst>
          </a:blip>
          <a:srcRect t="19435" r="25225" b="23885"/>
          <a:stretch/>
        </p:blipFill>
        <p:spPr>
          <a:xfrm>
            <a:off x="3856888" y="11286030"/>
            <a:ext cx="4479811" cy="1273227"/>
          </a:xfrm>
          <a:prstGeom prst="rect">
            <a:avLst/>
          </a:prstGeom>
        </p:spPr>
      </p:pic>
      <p:sp>
        <p:nvSpPr>
          <p:cNvPr id="11" name="Rectangle 10"/>
          <p:cNvSpPr/>
          <p:nvPr/>
        </p:nvSpPr>
        <p:spPr>
          <a:xfrm>
            <a:off x="3906107" y="2895601"/>
            <a:ext cx="609601" cy="5371635"/>
          </a:xfrm>
          <a:prstGeom prst="rect">
            <a:avLst/>
          </a:prstGeom>
          <a:solidFill>
            <a:srgbClr val="A8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MY" dirty="0">
              <a:latin typeface="Open Sans Light"/>
            </a:endParaRPr>
          </a:p>
        </p:txBody>
      </p:sp>
    </p:spTree>
    <p:extLst>
      <p:ext uri="{BB962C8B-B14F-4D97-AF65-F5344CB8AC3E}">
        <p14:creationId xmlns:p14="http://schemas.microsoft.com/office/powerpoint/2010/main" val="1968182883"/>
      </p:ext>
    </p:extLst>
  </p:cSld>
  <p:clrMapOvr>
    <a:masterClrMapping/>
  </p:clrMapOvr>
  <p:transition spd="slow">
    <p:push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19156" y="1676401"/>
            <a:ext cx="14568019" cy="10967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itle 1"/>
          <p:cNvSpPr txBox="1">
            <a:spLocks/>
          </p:cNvSpPr>
          <p:nvPr/>
        </p:nvSpPr>
        <p:spPr>
          <a:xfrm>
            <a:off x="1625812" y="0"/>
            <a:ext cx="17274249" cy="1676400"/>
          </a:xfrm>
          <a:prstGeom prst="rect">
            <a:avLst/>
          </a:prstGeom>
        </p:spPr>
        <p:txBody>
          <a:bodyPr lIns="217728" tIns="108864" rIns="217728" bIns="108864"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defRPr/>
            </a:pPr>
            <a:r>
              <a:rPr lang="en-US" sz="4800" dirty="0">
                <a:solidFill>
                  <a:schemeClr val="tx1"/>
                </a:solidFill>
                <a:latin typeface="Arial Black"/>
              </a:rPr>
              <a:t>Target audience</a:t>
            </a:r>
            <a:endParaRPr lang="en-MY" sz="4800" dirty="0">
              <a:solidFill>
                <a:schemeClr val="tx1"/>
              </a:solidFill>
              <a:latin typeface="Arial Black"/>
            </a:endParaRPr>
          </a:p>
        </p:txBody>
      </p:sp>
      <p:grpSp>
        <p:nvGrpSpPr>
          <p:cNvPr id="4" name="Group 3"/>
          <p:cNvGrpSpPr/>
          <p:nvPr/>
        </p:nvGrpSpPr>
        <p:grpSpPr>
          <a:xfrm>
            <a:off x="4396338" y="5970097"/>
            <a:ext cx="2694569" cy="1665402"/>
            <a:chOff x="773324" y="3363797"/>
            <a:chExt cx="1010332" cy="832701"/>
          </a:xfrm>
        </p:grpSpPr>
        <p:pic>
          <p:nvPicPr>
            <p:cNvPr id="12294"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3324" y="3363797"/>
              <a:ext cx="522293" cy="8327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5"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0484" y="3389223"/>
              <a:ext cx="413172" cy="807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2296" name="TextBox 1"/>
          <p:cNvSpPr txBox="1">
            <a:spLocks noChangeArrowheads="1"/>
          </p:cNvSpPr>
          <p:nvPr/>
        </p:nvSpPr>
        <p:spPr bwMode="auto">
          <a:xfrm>
            <a:off x="11787136" y="3189243"/>
            <a:ext cx="4829591" cy="1974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17728" tIns="108864" rIns="217728" bIns="108864">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3800" b="1" dirty="0"/>
              <a:t>1,000 </a:t>
            </a:r>
            <a:r>
              <a:rPr lang="en-US" altLang="en-US" sz="3800" b="1" dirty="0" smtClean="0"/>
              <a:t>Micro</a:t>
            </a:r>
            <a:endParaRPr lang="en-US" altLang="en-US" sz="3800" b="1" dirty="0"/>
          </a:p>
          <a:p>
            <a:pPr eaLnBrk="1" hangingPunct="1">
              <a:spcBef>
                <a:spcPct val="0"/>
              </a:spcBef>
              <a:buFontTx/>
              <a:buNone/>
            </a:pPr>
            <a:r>
              <a:rPr lang="en-US" altLang="en-US" sz="3800" b="1" dirty="0"/>
              <a:t>Entrepreneurs selected by BSN</a:t>
            </a:r>
            <a:endParaRPr lang="en-MY" altLang="en-US" sz="3800" b="1" dirty="0"/>
          </a:p>
        </p:txBody>
      </p:sp>
      <p:sp>
        <p:nvSpPr>
          <p:cNvPr id="12297" name="TextBox 16"/>
          <p:cNvSpPr txBox="1">
            <a:spLocks noChangeArrowheads="1"/>
          </p:cNvSpPr>
          <p:nvPr/>
        </p:nvSpPr>
        <p:spPr bwMode="auto">
          <a:xfrm>
            <a:off x="11787134" y="5633249"/>
            <a:ext cx="6022139" cy="1389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17728" tIns="108864" rIns="217728" bIns="108864">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3800" b="1" dirty="0"/>
              <a:t>100 Students selected by </a:t>
            </a:r>
            <a:r>
              <a:rPr lang="en-US" altLang="en-US" sz="3800" b="1" dirty="0" smtClean="0"/>
              <a:t>TAF-</a:t>
            </a:r>
            <a:r>
              <a:rPr lang="en-US" altLang="en-US" sz="3800" b="1" dirty="0" err="1" smtClean="0"/>
              <a:t>UiTM</a:t>
            </a:r>
            <a:endParaRPr lang="en-US" altLang="en-US" sz="3800" b="1" dirty="0"/>
          </a:p>
        </p:txBody>
      </p:sp>
      <p:grpSp>
        <p:nvGrpSpPr>
          <p:cNvPr id="9" name="Group 8"/>
          <p:cNvGrpSpPr/>
          <p:nvPr/>
        </p:nvGrpSpPr>
        <p:grpSpPr>
          <a:xfrm>
            <a:off x="3915131" y="3069055"/>
            <a:ext cx="4014299" cy="1709058"/>
            <a:chOff x="1593337" y="1436708"/>
            <a:chExt cx="1505166" cy="854529"/>
          </a:xfrm>
        </p:grpSpPr>
        <p:pic>
          <p:nvPicPr>
            <p:cNvPr id="12291"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07737" y="1640363"/>
              <a:ext cx="590766" cy="630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9"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93337" y="1436708"/>
              <a:ext cx="855871" cy="8545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7" name="Slide Number Placeholder 6"/>
          <p:cNvSpPr>
            <a:spLocks noGrp="1"/>
          </p:cNvSpPr>
          <p:nvPr>
            <p:ph type="sldNum" sz="quarter" idx="12"/>
          </p:nvPr>
        </p:nvSpPr>
        <p:spPr/>
        <p:txBody>
          <a:bodyPr/>
          <a:lstStyle/>
          <a:p>
            <a:pPr>
              <a:defRPr/>
            </a:pPr>
            <a:fld id="{10900C66-51F3-40B7-ADF9-FB7B495E0E52}" type="slidenum">
              <a:rPr lang="en-US" smtClean="0"/>
              <a:pPr>
                <a:defRPr/>
              </a:pPr>
              <a:t>10</a:t>
            </a:fld>
            <a:endParaRPr lang="en-US" dirty="0"/>
          </a:p>
        </p:txBody>
      </p:sp>
    </p:spTree>
    <p:extLst>
      <p:ext uri="{BB962C8B-B14F-4D97-AF65-F5344CB8AC3E}">
        <p14:creationId xmlns:p14="http://schemas.microsoft.com/office/powerpoint/2010/main" val="1028810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Bent-Up Arrow 67"/>
          <p:cNvSpPr/>
          <p:nvPr/>
        </p:nvSpPr>
        <p:spPr>
          <a:xfrm rot="10800000" flipH="1">
            <a:off x="16461344" y="2843176"/>
            <a:ext cx="5458959" cy="1617508"/>
          </a:xfrm>
          <a:prstGeom prst="bentUpArrow">
            <a:avLst/>
          </a:prstGeom>
        </p:spPr>
        <p:style>
          <a:lnRef idx="3">
            <a:schemeClr val="lt1"/>
          </a:lnRef>
          <a:fillRef idx="1">
            <a:schemeClr val="accent6"/>
          </a:fillRef>
          <a:effectRef idx="1">
            <a:schemeClr val="accent6"/>
          </a:effectRef>
          <a:fontRef idx="minor">
            <a:schemeClr val="lt1"/>
          </a:fontRef>
        </p:style>
        <p:txBody>
          <a:bodyPr lIns="217728" tIns="108864" rIns="217728" bIns="108864" rtlCol="0" anchor="ctr"/>
          <a:lstStyle/>
          <a:p>
            <a:pPr algn="ctr"/>
            <a:endParaRPr lang="en-MY"/>
          </a:p>
        </p:txBody>
      </p:sp>
      <p:sp>
        <p:nvSpPr>
          <p:cNvPr id="67" name="Bent-Up Arrow 66"/>
          <p:cNvSpPr/>
          <p:nvPr/>
        </p:nvSpPr>
        <p:spPr>
          <a:xfrm flipH="1">
            <a:off x="3200238" y="9943041"/>
            <a:ext cx="5538497" cy="1895534"/>
          </a:xfrm>
          <a:prstGeom prst="bentUpArrow">
            <a:avLst/>
          </a:prstGeom>
        </p:spPr>
        <p:style>
          <a:lnRef idx="3">
            <a:schemeClr val="lt1"/>
          </a:lnRef>
          <a:fillRef idx="1">
            <a:schemeClr val="accent6"/>
          </a:fillRef>
          <a:effectRef idx="1">
            <a:schemeClr val="accent6"/>
          </a:effectRef>
          <a:fontRef idx="minor">
            <a:schemeClr val="lt1"/>
          </a:fontRef>
        </p:style>
        <p:txBody>
          <a:bodyPr lIns="217728" tIns="108864" rIns="217728" bIns="108864" rtlCol="0" anchor="ctr"/>
          <a:lstStyle/>
          <a:p>
            <a:pPr algn="ctr"/>
            <a:endParaRPr lang="en-MY"/>
          </a:p>
        </p:txBody>
      </p:sp>
      <p:sp>
        <p:nvSpPr>
          <p:cNvPr id="66" name="Bent-Up Arrow 65"/>
          <p:cNvSpPr/>
          <p:nvPr/>
        </p:nvSpPr>
        <p:spPr>
          <a:xfrm rot="16200000" flipH="1">
            <a:off x="17850684" y="8147248"/>
            <a:ext cx="1895532" cy="5487120"/>
          </a:xfrm>
          <a:prstGeom prst="bentUpArrow">
            <a:avLst>
              <a:gd name="adj1" fmla="val 25000"/>
              <a:gd name="adj2" fmla="val 25710"/>
              <a:gd name="adj3" fmla="val 25000"/>
            </a:avLst>
          </a:prstGeom>
        </p:spPr>
        <p:style>
          <a:lnRef idx="3">
            <a:schemeClr val="lt1"/>
          </a:lnRef>
          <a:fillRef idx="1">
            <a:schemeClr val="accent6"/>
          </a:fillRef>
          <a:effectRef idx="1">
            <a:schemeClr val="accent6"/>
          </a:effectRef>
          <a:fontRef idx="minor">
            <a:schemeClr val="lt1"/>
          </a:fontRef>
        </p:style>
        <p:txBody>
          <a:bodyPr lIns="217728" tIns="108864" rIns="217728" bIns="108864" rtlCol="0" anchor="ctr"/>
          <a:lstStyle/>
          <a:p>
            <a:pPr algn="ctr"/>
            <a:endParaRPr lang="en-MY"/>
          </a:p>
        </p:txBody>
      </p:sp>
      <p:sp>
        <p:nvSpPr>
          <p:cNvPr id="65" name="Bent-Up Arrow 64"/>
          <p:cNvSpPr/>
          <p:nvPr/>
        </p:nvSpPr>
        <p:spPr>
          <a:xfrm rot="5400000" flipH="1">
            <a:off x="5347102" y="989831"/>
            <a:ext cx="1949116" cy="5327171"/>
          </a:xfrm>
          <a:prstGeom prst="bentUpArrow">
            <a:avLst/>
          </a:prstGeom>
        </p:spPr>
        <p:style>
          <a:lnRef idx="3">
            <a:schemeClr val="lt1"/>
          </a:lnRef>
          <a:fillRef idx="1">
            <a:schemeClr val="accent6"/>
          </a:fillRef>
          <a:effectRef idx="1">
            <a:schemeClr val="accent6"/>
          </a:effectRef>
          <a:fontRef idx="minor">
            <a:schemeClr val="lt1"/>
          </a:fontRef>
        </p:style>
        <p:txBody>
          <a:bodyPr lIns="217728" tIns="108864" rIns="217728" bIns="108864" rtlCol="0" anchor="ctr"/>
          <a:lstStyle/>
          <a:p>
            <a:pPr algn="ctr"/>
            <a:endParaRPr lang="en-MY"/>
          </a:p>
        </p:txBody>
      </p:sp>
      <p:sp>
        <p:nvSpPr>
          <p:cNvPr id="37" name="Title 1"/>
          <p:cNvSpPr txBox="1">
            <a:spLocks/>
          </p:cNvSpPr>
          <p:nvPr/>
        </p:nvSpPr>
        <p:spPr>
          <a:xfrm>
            <a:off x="1016134" y="0"/>
            <a:ext cx="22960224" cy="1676400"/>
          </a:xfrm>
          <a:prstGeom prst="rect">
            <a:avLst/>
          </a:prstGeom>
        </p:spPr>
        <p:txBody>
          <a:bodyPr lIns="217728" tIns="108864" rIns="217728" bIns="108864"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defRPr/>
            </a:pPr>
            <a:r>
              <a:rPr lang="en-MY" sz="4800" dirty="0">
                <a:solidFill>
                  <a:schemeClr val="tx1"/>
                </a:solidFill>
                <a:latin typeface="Arial Black" panose="020B0A04020102020204" pitchFamily="34" charset="0"/>
                <a:cs typeface="Arial" panose="020B0604020202020204" pitchFamily="34" charset="0"/>
              </a:rPr>
              <a:t>Micro Finance Entrepreneurs Analytic </a:t>
            </a:r>
            <a:r>
              <a:rPr lang="en-US" sz="4800" dirty="0">
                <a:solidFill>
                  <a:schemeClr val="tx1"/>
                </a:solidFill>
                <a:latin typeface="Arial Black"/>
              </a:rPr>
              <a:t>framework </a:t>
            </a:r>
            <a:endParaRPr lang="en-MY" sz="4800" dirty="0">
              <a:solidFill>
                <a:schemeClr val="tx1"/>
              </a:solidFill>
              <a:latin typeface="Arial Black"/>
            </a:endParaRPr>
          </a:p>
        </p:txBody>
      </p:sp>
      <p:sp>
        <p:nvSpPr>
          <p:cNvPr id="7" name="Rounded Rectangle 6"/>
          <p:cNvSpPr/>
          <p:nvPr/>
        </p:nvSpPr>
        <p:spPr>
          <a:xfrm>
            <a:off x="1219356" y="4527893"/>
            <a:ext cx="5690341" cy="5378846"/>
          </a:xfrm>
          <a:prstGeom prst="roundRect">
            <a:avLst/>
          </a:prstGeom>
          <a:solidFill>
            <a:schemeClr val="bg1"/>
          </a:solidFill>
          <a:ln>
            <a:solidFill>
              <a:srgbClr val="0070C0"/>
            </a:solidFill>
          </a:ln>
        </p:spPr>
        <p:style>
          <a:lnRef idx="3">
            <a:schemeClr val="lt1"/>
          </a:lnRef>
          <a:fillRef idx="1">
            <a:schemeClr val="accent3"/>
          </a:fillRef>
          <a:effectRef idx="1">
            <a:schemeClr val="accent3"/>
          </a:effectRef>
          <a:fontRef idx="minor">
            <a:schemeClr val="lt1"/>
          </a:fontRef>
        </p:style>
        <p:txBody>
          <a:bodyPr lIns="217728" tIns="108864" rIns="217728" bIns="108864" rtlCol="0" anchor="ctr"/>
          <a:lstStyle/>
          <a:p>
            <a:pPr algn="ctr"/>
            <a:endParaRPr lang="en-MY"/>
          </a:p>
        </p:txBody>
      </p:sp>
      <p:sp>
        <p:nvSpPr>
          <p:cNvPr id="45" name="Rounded Rectangle 44"/>
          <p:cNvSpPr/>
          <p:nvPr/>
        </p:nvSpPr>
        <p:spPr>
          <a:xfrm>
            <a:off x="18286015" y="4560869"/>
            <a:ext cx="5690341" cy="5378846"/>
          </a:xfrm>
          <a:prstGeom prst="roundRect">
            <a:avLst/>
          </a:prstGeom>
          <a:solidFill>
            <a:schemeClr val="bg1"/>
          </a:solidFill>
          <a:ln>
            <a:solidFill>
              <a:srgbClr val="0070C0"/>
            </a:solidFill>
          </a:ln>
        </p:spPr>
        <p:style>
          <a:lnRef idx="3">
            <a:schemeClr val="lt1"/>
          </a:lnRef>
          <a:fillRef idx="1">
            <a:schemeClr val="accent3"/>
          </a:fillRef>
          <a:effectRef idx="1">
            <a:schemeClr val="accent3"/>
          </a:effectRef>
          <a:fontRef idx="minor">
            <a:schemeClr val="lt1"/>
          </a:fontRef>
        </p:style>
        <p:txBody>
          <a:bodyPr lIns="217728" tIns="108864" rIns="217728" bIns="108864" rtlCol="0" anchor="ctr"/>
          <a:lstStyle/>
          <a:p>
            <a:pPr algn="ctr"/>
            <a:endParaRPr lang="en-MY"/>
          </a:p>
        </p:txBody>
      </p:sp>
      <p:sp>
        <p:nvSpPr>
          <p:cNvPr id="61" name="Rounded Rectangle 60"/>
          <p:cNvSpPr/>
          <p:nvPr/>
        </p:nvSpPr>
        <p:spPr>
          <a:xfrm>
            <a:off x="8985248" y="9606124"/>
            <a:ext cx="6968030" cy="2803720"/>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217728" tIns="108864" rIns="217728" bIns="108864" rtlCol="0" anchor="ctr"/>
          <a:lstStyle/>
          <a:p>
            <a:pPr algn="ctr"/>
            <a:endParaRPr lang="en-MY"/>
          </a:p>
        </p:txBody>
      </p:sp>
      <p:sp>
        <p:nvSpPr>
          <p:cNvPr id="8" name="Slide Number Placeholder 7"/>
          <p:cNvSpPr>
            <a:spLocks noGrp="1"/>
          </p:cNvSpPr>
          <p:nvPr>
            <p:ph type="sldNum" sz="quarter" idx="12"/>
          </p:nvPr>
        </p:nvSpPr>
        <p:spPr/>
        <p:txBody>
          <a:bodyPr/>
          <a:lstStyle/>
          <a:p>
            <a:pPr>
              <a:defRPr/>
            </a:pPr>
            <a:fld id="{10900C66-51F3-40B7-ADF9-FB7B495E0E52}" type="slidenum">
              <a:rPr lang="en-US" smtClean="0"/>
              <a:pPr>
                <a:defRPr/>
              </a:pPr>
              <a:t>11</a:t>
            </a:fld>
            <a:endParaRPr lang="en-US" dirty="0"/>
          </a:p>
        </p:txBody>
      </p:sp>
      <p:sp>
        <p:nvSpPr>
          <p:cNvPr id="50" name="Rectangle 49"/>
          <p:cNvSpPr/>
          <p:nvPr/>
        </p:nvSpPr>
        <p:spPr bwMode="auto">
          <a:xfrm>
            <a:off x="18489240" y="6190115"/>
            <a:ext cx="5283891" cy="2014182"/>
          </a:xfrm>
          <a:prstGeom prst="rect">
            <a:avLst/>
          </a:prstGeom>
          <a:blipFill rotWithShape="0">
            <a:blip r:embed="rId2"/>
            <a:stretch>
              <a:fillRect/>
            </a:stretch>
          </a:blip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pic>
        <p:nvPicPr>
          <p:cNvPr id="51" name="Picture 5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31087" y="10301624"/>
            <a:ext cx="4927049" cy="1412720"/>
          </a:xfrm>
          <a:prstGeom prst="rect">
            <a:avLst/>
          </a:prstGeom>
        </p:spPr>
      </p:pic>
      <p:sp>
        <p:nvSpPr>
          <p:cNvPr id="54" name="Rounded Rectangle 53"/>
          <p:cNvSpPr/>
          <p:nvPr/>
        </p:nvSpPr>
        <p:spPr>
          <a:xfrm>
            <a:off x="9086862" y="2073080"/>
            <a:ext cx="6968030" cy="2803720"/>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217728" tIns="108864" rIns="217728" bIns="108864" rtlCol="0" anchor="ctr"/>
          <a:lstStyle/>
          <a:p>
            <a:pPr algn="ctr"/>
            <a:endParaRPr lang="en-MY"/>
          </a:p>
        </p:txBody>
      </p:sp>
      <p:pic>
        <p:nvPicPr>
          <p:cNvPr id="56" name="Picture 55"/>
          <p:cNvPicPr>
            <a:picLocks noChangeAspect="1"/>
          </p:cNvPicPr>
          <p:nvPr/>
        </p:nvPicPr>
        <p:blipFill rotWithShape="1">
          <a:blip r:embed="rId4">
            <a:extLst>
              <a:ext uri="{28A0092B-C50C-407E-A947-70E740481C1C}">
                <a14:useLocalDpi xmlns:a14="http://schemas.microsoft.com/office/drawing/2010/main" val="0"/>
              </a:ext>
            </a:extLst>
          </a:blip>
          <a:srcRect t="19435" r="25225" b="23885"/>
          <a:stretch/>
        </p:blipFill>
        <p:spPr>
          <a:xfrm>
            <a:off x="1529970" y="6486299"/>
            <a:ext cx="5002619" cy="1421818"/>
          </a:xfrm>
          <a:prstGeom prst="rect">
            <a:avLst/>
          </a:prstGeom>
        </p:spPr>
      </p:pic>
      <p:grpSp>
        <p:nvGrpSpPr>
          <p:cNvPr id="13" name="Group 12"/>
          <p:cNvGrpSpPr/>
          <p:nvPr/>
        </p:nvGrpSpPr>
        <p:grpSpPr>
          <a:xfrm>
            <a:off x="9931085" y="2189748"/>
            <a:ext cx="5310899" cy="1411412"/>
            <a:chOff x="1198733" y="6889668"/>
            <a:chExt cx="10558680" cy="4128032"/>
          </a:xfrm>
        </p:grpSpPr>
        <p:sp>
          <p:nvSpPr>
            <p:cNvPr id="57" name="Freeform 56"/>
            <p:cNvSpPr>
              <a:spLocks/>
            </p:cNvSpPr>
            <p:nvPr/>
          </p:nvSpPr>
          <p:spPr bwMode="auto">
            <a:xfrm rot="10800000">
              <a:off x="6478073" y="6889668"/>
              <a:ext cx="4018687" cy="1656257"/>
            </a:xfrm>
            <a:custGeom>
              <a:avLst/>
              <a:gdLst>
                <a:gd name="T0" fmla="*/ 16909 w 16909"/>
                <a:gd name="T1" fmla="*/ 1750 h 6305"/>
                <a:gd name="T2" fmla="*/ 16909 w 16909"/>
                <a:gd name="T3" fmla="*/ 0 h 6305"/>
                <a:gd name="T4" fmla="*/ 0 w 16909"/>
                <a:gd name="T5" fmla="*/ 5393 h 6305"/>
                <a:gd name="T6" fmla="*/ 26 w 16909"/>
                <a:gd name="T7" fmla="*/ 5428 h 6305"/>
                <a:gd name="T8" fmla="*/ 2625 w 16909"/>
                <a:gd name="T9" fmla="*/ 6305 h 6305"/>
                <a:gd name="T10" fmla="*/ 16909 w 16909"/>
                <a:gd name="T11" fmla="*/ 1750 h 6305"/>
              </a:gdLst>
              <a:ahLst/>
              <a:cxnLst>
                <a:cxn ang="0">
                  <a:pos x="T0" y="T1"/>
                </a:cxn>
                <a:cxn ang="0">
                  <a:pos x="T2" y="T3"/>
                </a:cxn>
                <a:cxn ang="0">
                  <a:pos x="T4" y="T5"/>
                </a:cxn>
                <a:cxn ang="0">
                  <a:pos x="T6" y="T7"/>
                </a:cxn>
                <a:cxn ang="0">
                  <a:pos x="T8" y="T9"/>
                </a:cxn>
                <a:cxn ang="0">
                  <a:pos x="T10" y="T11"/>
                </a:cxn>
              </a:cxnLst>
              <a:rect l="0" t="0" r="r" b="b"/>
              <a:pathLst>
                <a:path w="16909" h="6305">
                  <a:moveTo>
                    <a:pt x="16909" y="1750"/>
                  </a:moveTo>
                  <a:lnTo>
                    <a:pt x="16909" y="0"/>
                  </a:lnTo>
                  <a:lnTo>
                    <a:pt x="0" y="5393"/>
                  </a:lnTo>
                  <a:lnTo>
                    <a:pt x="26" y="5428"/>
                  </a:lnTo>
                  <a:lnTo>
                    <a:pt x="2625" y="6305"/>
                  </a:lnTo>
                  <a:lnTo>
                    <a:pt x="16909" y="1750"/>
                  </a:lnTo>
                  <a:close/>
                </a:path>
              </a:pathLst>
            </a:custGeom>
            <a:solidFill>
              <a:srgbClr val="8DCD47"/>
            </a:solidFill>
            <a:ln>
              <a:noFill/>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dirty="0"/>
            </a:p>
          </p:txBody>
        </p:sp>
        <p:sp>
          <p:nvSpPr>
            <p:cNvPr id="58" name="Freeform 57"/>
            <p:cNvSpPr>
              <a:spLocks/>
            </p:cNvSpPr>
            <p:nvPr/>
          </p:nvSpPr>
          <p:spPr bwMode="auto">
            <a:xfrm rot="10800000">
              <a:off x="2449402" y="6906482"/>
              <a:ext cx="4028669" cy="1639442"/>
            </a:xfrm>
            <a:custGeom>
              <a:avLst/>
              <a:gdLst>
                <a:gd name="T0" fmla="*/ 0 w 16950"/>
                <a:gd name="T1" fmla="*/ 1750 h 6244"/>
                <a:gd name="T2" fmla="*/ 14281 w 16950"/>
                <a:gd name="T3" fmla="*/ 6244 h 6244"/>
                <a:gd name="T4" fmla="*/ 16942 w 16950"/>
                <a:gd name="T5" fmla="*/ 5346 h 6244"/>
                <a:gd name="T6" fmla="*/ 16950 w 16950"/>
                <a:gd name="T7" fmla="*/ 5334 h 6244"/>
                <a:gd name="T8" fmla="*/ 0 w 16950"/>
                <a:gd name="T9" fmla="*/ 0 h 6244"/>
                <a:gd name="T10" fmla="*/ 0 w 16950"/>
                <a:gd name="T11" fmla="*/ 1750 h 6244"/>
              </a:gdLst>
              <a:ahLst/>
              <a:cxnLst>
                <a:cxn ang="0">
                  <a:pos x="T0" y="T1"/>
                </a:cxn>
                <a:cxn ang="0">
                  <a:pos x="T2" y="T3"/>
                </a:cxn>
                <a:cxn ang="0">
                  <a:pos x="T4" y="T5"/>
                </a:cxn>
                <a:cxn ang="0">
                  <a:pos x="T6" y="T7"/>
                </a:cxn>
                <a:cxn ang="0">
                  <a:pos x="T8" y="T9"/>
                </a:cxn>
                <a:cxn ang="0">
                  <a:pos x="T10" y="T11"/>
                </a:cxn>
              </a:cxnLst>
              <a:rect l="0" t="0" r="r" b="b"/>
              <a:pathLst>
                <a:path w="16950" h="6244">
                  <a:moveTo>
                    <a:pt x="0" y="1750"/>
                  </a:moveTo>
                  <a:lnTo>
                    <a:pt x="14281" y="6244"/>
                  </a:lnTo>
                  <a:lnTo>
                    <a:pt x="16942" y="5346"/>
                  </a:lnTo>
                  <a:lnTo>
                    <a:pt x="16950" y="5334"/>
                  </a:lnTo>
                  <a:lnTo>
                    <a:pt x="0" y="0"/>
                  </a:lnTo>
                  <a:lnTo>
                    <a:pt x="0" y="1750"/>
                  </a:lnTo>
                  <a:close/>
                </a:path>
              </a:pathLst>
            </a:custGeom>
            <a:solidFill>
              <a:srgbClr val="8DCD47"/>
            </a:solidFill>
            <a:ln>
              <a:noFill/>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dirty="0"/>
            </a:p>
          </p:txBody>
        </p:sp>
        <p:sp>
          <p:nvSpPr>
            <p:cNvPr id="59" name="Freeform 58"/>
            <p:cNvSpPr>
              <a:spLocks/>
            </p:cNvSpPr>
            <p:nvPr/>
          </p:nvSpPr>
          <p:spPr bwMode="auto">
            <a:xfrm rot="10800000">
              <a:off x="6478073" y="7129280"/>
              <a:ext cx="5279340" cy="3888420"/>
            </a:xfrm>
            <a:custGeom>
              <a:avLst/>
              <a:gdLst>
                <a:gd name="T0" fmla="*/ 5304 w 22213"/>
                <a:gd name="T1" fmla="*/ 14794 h 14794"/>
                <a:gd name="T2" fmla="*/ 22213 w 22213"/>
                <a:gd name="T3" fmla="*/ 9401 h 14794"/>
                <a:gd name="T4" fmla="*/ 22213 w 22213"/>
                <a:gd name="T5" fmla="*/ 0 h 14794"/>
                <a:gd name="T6" fmla="*/ 0 w 22213"/>
                <a:gd name="T7" fmla="*/ 7501 h 14794"/>
                <a:gd name="T8" fmla="*/ 5304 w 22213"/>
                <a:gd name="T9" fmla="*/ 14794 h 14794"/>
              </a:gdLst>
              <a:ahLst/>
              <a:cxnLst>
                <a:cxn ang="0">
                  <a:pos x="T0" y="T1"/>
                </a:cxn>
                <a:cxn ang="0">
                  <a:pos x="T2" y="T3"/>
                </a:cxn>
                <a:cxn ang="0">
                  <a:pos x="T4" y="T5"/>
                </a:cxn>
                <a:cxn ang="0">
                  <a:pos x="T6" y="T7"/>
                </a:cxn>
                <a:cxn ang="0">
                  <a:pos x="T8" y="T9"/>
                </a:cxn>
              </a:cxnLst>
              <a:rect l="0" t="0" r="r" b="b"/>
              <a:pathLst>
                <a:path w="22213" h="14794">
                  <a:moveTo>
                    <a:pt x="5304" y="14794"/>
                  </a:moveTo>
                  <a:lnTo>
                    <a:pt x="22213" y="9401"/>
                  </a:lnTo>
                  <a:lnTo>
                    <a:pt x="22213" y="0"/>
                  </a:lnTo>
                  <a:lnTo>
                    <a:pt x="0" y="7501"/>
                  </a:lnTo>
                  <a:lnTo>
                    <a:pt x="5304" y="14794"/>
                  </a:lnTo>
                  <a:close/>
                </a:path>
              </a:pathLst>
            </a:custGeom>
            <a:solidFill>
              <a:srgbClr val="8DCD47"/>
            </a:solidFill>
            <a:ln>
              <a:noFill/>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dirty="0"/>
            </a:p>
          </p:txBody>
        </p:sp>
        <p:sp>
          <p:nvSpPr>
            <p:cNvPr id="62" name="Freeform 61"/>
            <p:cNvSpPr>
              <a:spLocks/>
            </p:cNvSpPr>
            <p:nvPr/>
          </p:nvSpPr>
          <p:spPr bwMode="auto">
            <a:xfrm rot="10800000">
              <a:off x="1198733" y="7146094"/>
              <a:ext cx="5279340" cy="3871606"/>
            </a:xfrm>
            <a:custGeom>
              <a:avLst/>
              <a:gdLst>
                <a:gd name="T0" fmla="*/ 16950 w 22213"/>
                <a:gd name="T1" fmla="*/ 14735 h 14735"/>
                <a:gd name="T2" fmla="*/ 22213 w 22213"/>
                <a:gd name="T3" fmla="*/ 7501 h 14735"/>
                <a:gd name="T4" fmla="*/ 0 w 22213"/>
                <a:gd name="T5" fmla="*/ 0 h 14735"/>
                <a:gd name="T6" fmla="*/ 0 w 22213"/>
                <a:gd name="T7" fmla="*/ 9401 h 14735"/>
                <a:gd name="T8" fmla="*/ 16950 w 22213"/>
                <a:gd name="T9" fmla="*/ 14735 h 14735"/>
              </a:gdLst>
              <a:ahLst/>
              <a:cxnLst>
                <a:cxn ang="0">
                  <a:pos x="T0" y="T1"/>
                </a:cxn>
                <a:cxn ang="0">
                  <a:pos x="T2" y="T3"/>
                </a:cxn>
                <a:cxn ang="0">
                  <a:pos x="T4" y="T5"/>
                </a:cxn>
                <a:cxn ang="0">
                  <a:pos x="T6" y="T7"/>
                </a:cxn>
                <a:cxn ang="0">
                  <a:pos x="T8" y="T9"/>
                </a:cxn>
              </a:cxnLst>
              <a:rect l="0" t="0" r="r" b="b"/>
              <a:pathLst>
                <a:path w="22213" h="14735">
                  <a:moveTo>
                    <a:pt x="16950" y="14735"/>
                  </a:moveTo>
                  <a:lnTo>
                    <a:pt x="22213" y="7501"/>
                  </a:lnTo>
                  <a:lnTo>
                    <a:pt x="0" y="0"/>
                  </a:lnTo>
                  <a:lnTo>
                    <a:pt x="0" y="9401"/>
                  </a:lnTo>
                  <a:lnTo>
                    <a:pt x="16950" y="14735"/>
                  </a:lnTo>
                  <a:close/>
                </a:path>
              </a:pathLst>
            </a:custGeom>
            <a:solidFill>
              <a:srgbClr val="8DCD47"/>
            </a:solidFill>
            <a:ln>
              <a:noFill/>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dirty="0"/>
            </a:p>
          </p:txBody>
        </p:sp>
      </p:grpSp>
      <p:sp>
        <p:nvSpPr>
          <p:cNvPr id="15" name="TextBox 14"/>
          <p:cNvSpPr txBox="1"/>
          <p:nvPr/>
        </p:nvSpPr>
        <p:spPr>
          <a:xfrm>
            <a:off x="11736348" y="2646948"/>
            <a:ext cx="1773087" cy="881574"/>
          </a:xfrm>
          <a:prstGeom prst="rect">
            <a:avLst/>
          </a:prstGeom>
          <a:noFill/>
        </p:spPr>
        <p:txBody>
          <a:bodyPr wrap="none" lIns="217728" tIns="108864" rIns="217728" bIns="108864" rtlCol="0">
            <a:spAutoFit/>
          </a:bodyPr>
          <a:lstStyle/>
          <a:p>
            <a:r>
              <a:rPr lang="en-US" b="1" dirty="0" smtClean="0"/>
              <a:t>Micro</a:t>
            </a:r>
            <a:endParaRPr lang="en-MY" b="1" dirty="0"/>
          </a:p>
        </p:txBody>
      </p:sp>
      <p:sp>
        <p:nvSpPr>
          <p:cNvPr id="17" name="TextBox 16"/>
          <p:cNvSpPr txBox="1"/>
          <p:nvPr/>
        </p:nvSpPr>
        <p:spPr>
          <a:xfrm>
            <a:off x="9371907" y="3561348"/>
            <a:ext cx="6479758" cy="1420183"/>
          </a:xfrm>
          <a:prstGeom prst="rect">
            <a:avLst/>
          </a:prstGeom>
          <a:noFill/>
        </p:spPr>
        <p:txBody>
          <a:bodyPr wrap="square" lIns="217728" tIns="108864" rIns="217728" bIns="108864" rtlCol="0">
            <a:spAutoFit/>
          </a:bodyPr>
          <a:lstStyle/>
          <a:p>
            <a:pPr algn="ctr"/>
            <a:r>
              <a:rPr lang="en-US" sz="2600" dirty="0"/>
              <a:t>Sales turnover; &lt; RM 300,000 </a:t>
            </a:r>
          </a:p>
          <a:p>
            <a:pPr algn="ctr"/>
            <a:r>
              <a:rPr lang="en-US" sz="2600" dirty="0"/>
              <a:t>OR</a:t>
            </a:r>
          </a:p>
          <a:p>
            <a:pPr algn="ctr"/>
            <a:r>
              <a:rPr lang="en-US" sz="2600" dirty="0"/>
              <a:t>Employees; &lt; 5</a:t>
            </a:r>
            <a:endParaRPr lang="en-MY" sz="2600" dirty="0"/>
          </a:p>
        </p:txBody>
      </p:sp>
    </p:spTree>
    <p:extLst>
      <p:ext uri="{BB962C8B-B14F-4D97-AF65-F5344CB8AC3E}">
        <p14:creationId xmlns:p14="http://schemas.microsoft.com/office/powerpoint/2010/main" val="15269671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0900C66-51F3-40B7-ADF9-FB7B495E0E52}" type="slidenum">
              <a:rPr lang="en-US" smtClean="0"/>
              <a:pPr>
                <a:defRPr/>
              </a:pPr>
              <a:t>12</a:t>
            </a:fld>
            <a:endParaRPr lang="en-US" dirty="0"/>
          </a:p>
        </p:txBody>
      </p:sp>
      <p:sp>
        <p:nvSpPr>
          <p:cNvPr id="5" name="Title 1"/>
          <p:cNvSpPr txBox="1">
            <a:spLocks/>
          </p:cNvSpPr>
          <p:nvPr/>
        </p:nvSpPr>
        <p:spPr>
          <a:xfrm>
            <a:off x="1371759" y="701678"/>
            <a:ext cx="21948458" cy="2286000"/>
          </a:xfrm>
          <a:prstGeom prst="rect">
            <a:avLst/>
          </a:prstGeom>
        </p:spPr>
        <p:txBody>
          <a:bodyPr vert="horz" lIns="217490" tIns="108745" rIns="217490" bIns="108745" rtlCol="0" anchor="ctr">
            <a:noAutofit/>
          </a:bodyPr>
          <a:lstStyle>
            <a:lvl1pPr algn="ctr" defTabSz="1087444" rtl="0" eaLnBrk="1" latinLnBrk="0" hangingPunct="1">
              <a:spcBef>
                <a:spcPct val="0"/>
              </a:spcBef>
              <a:buNone/>
              <a:defRPr sz="6000" kern="1200">
                <a:solidFill>
                  <a:schemeClr val="bg2"/>
                </a:solidFill>
                <a:latin typeface="Open Sans"/>
                <a:ea typeface="+mj-ea"/>
                <a:cs typeface="Open Sans"/>
              </a:defRPr>
            </a:lvl1pPr>
          </a:lstStyle>
          <a:p>
            <a:pPr algn="l"/>
            <a:r>
              <a:rPr lang="en-US" sz="4800" b="1" dirty="0" smtClean="0">
                <a:solidFill>
                  <a:schemeClr val="tx1"/>
                </a:solidFill>
                <a:latin typeface="Arial Black" pitchFamily="34" charset="0"/>
              </a:rPr>
              <a:t>PROPOSED ROLE &amp; RESPONSIBILITIES</a:t>
            </a:r>
            <a:endParaRPr lang="en-MY" sz="4800" b="1" dirty="0">
              <a:solidFill>
                <a:schemeClr val="tx1"/>
              </a:solidFill>
              <a:latin typeface="Arial Black"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749400999"/>
              </p:ext>
            </p:extLst>
          </p:nvPr>
        </p:nvGraphicFramePr>
        <p:xfrm>
          <a:off x="1557446" y="3168978"/>
          <a:ext cx="21610370" cy="9083361"/>
        </p:xfrm>
        <a:graphic>
          <a:graphicData uri="http://schemas.openxmlformats.org/drawingml/2006/table">
            <a:tbl>
              <a:tblPr firstRow="1" bandRow="1">
                <a:tableStyleId>{21E4AEA4-8DFA-4A89-87EB-49C32662AFE0}</a:tableStyleId>
              </a:tblPr>
              <a:tblGrid>
                <a:gridCol w="10805185"/>
                <a:gridCol w="10805185"/>
              </a:tblGrid>
              <a:tr h="7827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400" dirty="0" smtClean="0"/>
                        <a:t>BSN</a:t>
                      </a:r>
                      <a:endParaRPr lang="en-US" sz="4400" dirty="0" smtClean="0">
                        <a:solidFill>
                          <a:schemeClr val="tx1"/>
                        </a:solidFill>
                      </a:endParaRPr>
                    </a:p>
                  </a:txBody>
                  <a:tcPr marL="91438" marR="91438" marT="45713" marB="4571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400" dirty="0" smtClean="0"/>
                        <a:t>MFE</a:t>
                      </a:r>
                      <a:endParaRPr lang="en-US" sz="4400" dirty="0" smtClean="0">
                        <a:solidFill>
                          <a:schemeClr val="tx1"/>
                        </a:solidFill>
                      </a:endParaRPr>
                    </a:p>
                  </a:txBody>
                  <a:tcPr marL="91438" marR="91438" marT="45713" marB="45713"/>
                </a:tc>
              </a:tr>
              <a:tr h="8300601">
                <a:tc>
                  <a:txBody>
                    <a:bodyPr/>
                    <a:lstStyle/>
                    <a:p>
                      <a:pPr marL="285750" indent="-285750" algn="just" eaLnBrk="1" hangingPunct="1">
                        <a:buFont typeface="Arial" pitchFamily="34" charset="0"/>
                        <a:buChar char="•"/>
                        <a:defRPr/>
                      </a:pPr>
                      <a:r>
                        <a:rPr lang="en-US" sz="4800" dirty="0" smtClean="0"/>
                        <a:t>Provide</a:t>
                      </a:r>
                      <a:r>
                        <a:rPr lang="en-US" sz="4800" baseline="0" dirty="0" smtClean="0"/>
                        <a:t> fund to MFE</a:t>
                      </a:r>
                    </a:p>
                    <a:p>
                      <a:pPr marL="285750" indent="-285750" algn="just" eaLnBrk="1" hangingPunct="1">
                        <a:buFont typeface="Arial" pitchFamily="34" charset="0"/>
                        <a:buChar char="•"/>
                        <a:defRPr/>
                      </a:pPr>
                      <a:r>
                        <a:rPr lang="en-US" sz="4800" baseline="0" dirty="0" smtClean="0"/>
                        <a:t>Identify and provide information of selected MFE to TAF-SALIHIN </a:t>
                      </a:r>
                      <a:r>
                        <a:rPr lang="en-US" sz="4800" baseline="0" dirty="0" err="1" smtClean="0"/>
                        <a:t>UiTM</a:t>
                      </a:r>
                      <a:endParaRPr lang="en-US" sz="4800" baseline="0" dirty="0" smtClean="0"/>
                    </a:p>
                    <a:p>
                      <a:pPr marL="285750" indent="-285750" algn="just" eaLnBrk="1" hangingPunct="1">
                        <a:buFont typeface="Arial" pitchFamily="34" charset="0"/>
                        <a:buChar char="•"/>
                        <a:defRPr/>
                      </a:pPr>
                      <a:r>
                        <a:rPr lang="en-US" sz="4800" baseline="0" dirty="0" smtClean="0"/>
                        <a:t>Acquire SPS software and provide to the selected MFE</a:t>
                      </a:r>
                    </a:p>
                    <a:p>
                      <a:pPr marL="285750" indent="-285750" algn="just" eaLnBrk="1" hangingPunct="1">
                        <a:buFont typeface="Arial" pitchFamily="34" charset="0"/>
                        <a:buChar char="•"/>
                        <a:defRPr/>
                      </a:pPr>
                      <a:r>
                        <a:rPr lang="en-US" sz="4800" baseline="0" dirty="0" smtClean="0"/>
                        <a:t>From time to time BSN consistently monitor MFE and give feedback (if any) to TAF-SALIHIN </a:t>
                      </a:r>
                      <a:r>
                        <a:rPr lang="en-US" sz="4800" baseline="0" dirty="0" err="1" smtClean="0"/>
                        <a:t>UiTM</a:t>
                      </a:r>
                      <a:endParaRPr lang="en-US" sz="4800" baseline="0" dirty="0" smtClean="0"/>
                    </a:p>
                    <a:p>
                      <a:pPr marL="0" indent="0" algn="just" eaLnBrk="1" hangingPunct="1">
                        <a:buFont typeface="Arial" pitchFamily="34" charset="0"/>
                        <a:buNone/>
                        <a:defRPr/>
                      </a:pPr>
                      <a:endParaRPr lang="en-US" sz="1800" dirty="0" smtClean="0"/>
                    </a:p>
                    <a:p>
                      <a:pPr marL="0" indent="0" algn="just" eaLnBrk="1" hangingPunct="1">
                        <a:buFont typeface="Arial" pitchFamily="34" charset="0"/>
                        <a:buNone/>
                        <a:defRPr/>
                      </a:pPr>
                      <a:endParaRPr lang="en-US" sz="1800" dirty="0" smtClean="0"/>
                    </a:p>
                    <a:p>
                      <a:endParaRPr lang="en-US" sz="1800" dirty="0"/>
                    </a:p>
                  </a:txBody>
                  <a:tcPr marL="91438" marR="91438" marT="45713" marB="45713"/>
                </a:tc>
                <a:tc>
                  <a:txBody>
                    <a:bodyPr/>
                    <a:lstStyle/>
                    <a:p>
                      <a:pPr marL="285750" indent="-285750" algn="just" eaLnBrk="1" hangingPunct="1">
                        <a:buFont typeface="Arial" pitchFamily="34" charset="0"/>
                        <a:buChar char="•"/>
                        <a:defRPr/>
                      </a:pPr>
                      <a:r>
                        <a:rPr lang="en-US" sz="4800" baseline="0" dirty="0" smtClean="0"/>
                        <a:t>Provide picture document taken from cash book provided on weekly basis to support center number.</a:t>
                      </a:r>
                    </a:p>
                    <a:p>
                      <a:pPr marL="285750" indent="-285750" algn="just" eaLnBrk="1" hangingPunct="1">
                        <a:buFont typeface="Arial" pitchFamily="34" charset="0"/>
                        <a:buChar char="•"/>
                        <a:defRPr/>
                      </a:pPr>
                      <a:r>
                        <a:rPr lang="en-US" sz="4800" baseline="0" dirty="0" smtClean="0"/>
                        <a:t>Provide accounting information to BSN</a:t>
                      </a:r>
                    </a:p>
                    <a:p>
                      <a:pPr marL="285750" indent="-285750" algn="just" eaLnBrk="1" hangingPunct="1">
                        <a:buFont typeface="Arial" pitchFamily="34" charset="0"/>
                        <a:buChar char="•"/>
                        <a:defRPr/>
                      </a:pPr>
                      <a:r>
                        <a:rPr lang="en-US" sz="4800" baseline="0" dirty="0" smtClean="0"/>
                        <a:t>MFE can seeks advice to any accounting matters form TAF-SALIHIN </a:t>
                      </a:r>
                      <a:r>
                        <a:rPr lang="en-US" sz="4800" baseline="0" dirty="0" err="1" smtClean="0"/>
                        <a:t>UiTM</a:t>
                      </a:r>
                      <a:r>
                        <a:rPr lang="en-US" sz="4800" baseline="0" dirty="0" smtClean="0"/>
                        <a:t>.</a:t>
                      </a:r>
                      <a:endParaRPr lang="en-US" sz="4800" dirty="0" smtClean="0"/>
                    </a:p>
                    <a:p>
                      <a:endParaRPr lang="en-US" sz="1800" dirty="0"/>
                    </a:p>
                  </a:txBody>
                  <a:tcPr marL="91438" marR="91438" marT="45713" marB="45713"/>
                </a:tc>
              </a:tr>
            </a:tbl>
          </a:graphicData>
        </a:graphic>
      </p:graphicFrame>
    </p:spTree>
    <p:extLst>
      <p:ext uri="{BB962C8B-B14F-4D97-AF65-F5344CB8AC3E}">
        <p14:creationId xmlns:p14="http://schemas.microsoft.com/office/powerpoint/2010/main" val="25635218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800" b="1" dirty="0" smtClean="0">
                <a:solidFill>
                  <a:schemeClr val="tx1"/>
                </a:solidFill>
                <a:latin typeface="Arial Black" pitchFamily="34" charset="0"/>
              </a:rPr>
              <a:t>PROPOSED ROLE &amp; RESPONSIBILITIES</a:t>
            </a:r>
            <a:endParaRPr lang="en-MY" sz="4800" b="1" dirty="0">
              <a:solidFill>
                <a:schemeClr val="tx1"/>
              </a:solidFill>
              <a:latin typeface="Arial Black" pitchFamily="34" charset="0"/>
            </a:endParaRPr>
          </a:p>
        </p:txBody>
      </p:sp>
      <p:sp>
        <p:nvSpPr>
          <p:cNvPr id="4" name="Slide Number Placeholder 3"/>
          <p:cNvSpPr>
            <a:spLocks noGrp="1"/>
          </p:cNvSpPr>
          <p:nvPr>
            <p:ph type="sldNum" sz="quarter" idx="12"/>
          </p:nvPr>
        </p:nvSpPr>
        <p:spPr/>
        <p:txBody>
          <a:bodyPr/>
          <a:lstStyle/>
          <a:p>
            <a:pPr>
              <a:defRPr/>
            </a:pPr>
            <a:fld id="{10900C66-51F3-40B7-ADF9-FB7B495E0E52}" type="slidenum">
              <a:rPr lang="en-US" smtClean="0"/>
              <a:pPr>
                <a:defRPr/>
              </a:pPr>
              <a:t>13</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43554521"/>
              </p:ext>
            </p:extLst>
          </p:nvPr>
        </p:nvGraphicFramePr>
        <p:xfrm>
          <a:off x="1557446" y="2302704"/>
          <a:ext cx="21610370" cy="9692612"/>
        </p:xfrm>
        <a:graphic>
          <a:graphicData uri="http://schemas.openxmlformats.org/drawingml/2006/table">
            <a:tbl>
              <a:tblPr firstRow="1" bandRow="1">
                <a:tableStyleId>{21E4AEA4-8DFA-4A89-87EB-49C32662AFE0}</a:tableStyleId>
              </a:tblPr>
              <a:tblGrid>
                <a:gridCol w="10805185"/>
                <a:gridCol w="10805185"/>
              </a:tblGrid>
              <a:tr h="7827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800" dirty="0" smtClean="0"/>
                        <a:t>SALIHIN</a:t>
                      </a:r>
                      <a:endParaRPr lang="en-US" sz="4800" dirty="0" smtClean="0">
                        <a:solidFill>
                          <a:schemeClr val="tx1"/>
                        </a:solidFill>
                      </a:endParaRPr>
                    </a:p>
                  </a:txBody>
                  <a:tcPr marL="91438" marR="91438" marT="45713" marB="4571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800" dirty="0" err="1" smtClean="0"/>
                        <a:t>UiTM</a:t>
                      </a:r>
                      <a:endParaRPr lang="en-US" sz="4800" dirty="0" smtClean="0">
                        <a:solidFill>
                          <a:schemeClr val="tx1"/>
                        </a:solidFill>
                      </a:endParaRPr>
                    </a:p>
                  </a:txBody>
                  <a:tcPr marL="91438" marR="91438" marT="45713" marB="45713"/>
                </a:tc>
              </a:tr>
              <a:tr h="8300601">
                <a:tc>
                  <a:txBody>
                    <a:bodyPr/>
                    <a:lstStyle/>
                    <a:p>
                      <a:pPr marL="285750" indent="-285750" algn="just" eaLnBrk="1" hangingPunct="1">
                        <a:buFont typeface="Arial" pitchFamily="34" charset="0"/>
                        <a:buChar char="•"/>
                        <a:defRPr/>
                      </a:pPr>
                      <a:r>
                        <a:rPr lang="en-US" sz="4800" dirty="0" smtClean="0"/>
                        <a:t>Provide SPS accounting software</a:t>
                      </a:r>
                      <a:r>
                        <a:rPr lang="en-US" sz="4800" baseline="0" dirty="0" smtClean="0"/>
                        <a:t> </a:t>
                      </a:r>
                    </a:p>
                    <a:p>
                      <a:pPr marL="285750" indent="-285750" algn="just" eaLnBrk="1" hangingPunct="1">
                        <a:buFont typeface="Arial" pitchFamily="34" charset="0"/>
                        <a:buChar char="•"/>
                        <a:defRPr/>
                      </a:pPr>
                      <a:r>
                        <a:rPr lang="en-US" sz="4800" dirty="0" smtClean="0"/>
                        <a:t>Preview the financial statements on quarterly basis</a:t>
                      </a:r>
                    </a:p>
                    <a:p>
                      <a:pPr marL="285750" indent="-285750" algn="just" eaLnBrk="1" hangingPunct="1">
                        <a:buFont typeface="Arial" pitchFamily="34" charset="0"/>
                        <a:buChar char="•"/>
                        <a:defRPr/>
                      </a:pPr>
                      <a:r>
                        <a:rPr lang="en-US" sz="4800" dirty="0" smtClean="0"/>
                        <a:t>Analyze the accounting records and report on the performance of MFE to BSN semi-annually</a:t>
                      </a:r>
                    </a:p>
                    <a:p>
                      <a:pPr marL="285750" indent="-285750" algn="just" eaLnBrk="1" hangingPunct="1">
                        <a:buFont typeface="Arial" pitchFamily="34" charset="0"/>
                        <a:buChar char="•"/>
                        <a:defRPr/>
                      </a:pPr>
                      <a:endParaRPr lang="en-US" sz="4800" dirty="0" smtClean="0"/>
                    </a:p>
                    <a:p>
                      <a:endParaRPr lang="en-US" sz="4800" dirty="0" smtClean="0"/>
                    </a:p>
                    <a:p>
                      <a:pPr marL="0" indent="0" algn="just" eaLnBrk="1" hangingPunct="1">
                        <a:buFont typeface="Arial" pitchFamily="34" charset="0"/>
                        <a:buNone/>
                        <a:defRPr/>
                      </a:pPr>
                      <a:endParaRPr lang="en-US" sz="4800" dirty="0" smtClean="0"/>
                    </a:p>
                    <a:p>
                      <a:endParaRPr lang="en-US" sz="4800" dirty="0"/>
                    </a:p>
                  </a:txBody>
                  <a:tcPr marL="91438" marR="91438" marT="45713" marB="45713"/>
                </a:tc>
                <a:tc>
                  <a:txBody>
                    <a:bodyPr/>
                    <a:lstStyle/>
                    <a:p>
                      <a:pPr marL="285750" indent="-285750" algn="just" eaLnBrk="1" hangingPunct="1">
                        <a:buFont typeface="Arial" pitchFamily="34" charset="0"/>
                        <a:buChar char="•"/>
                        <a:defRPr/>
                      </a:pPr>
                      <a:r>
                        <a:rPr lang="en-US" sz="4800" dirty="0" smtClean="0"/>
                        <a:t>Identify manpower (students or lecturers) to assist  MFE to record business transactions. </a:t>
                      </a:r>
                    </a:p>
                    <a:p>
                      <a:pPr marL="285750" indent="-285750" algn="just" eaLnBrk="1" hangingPunct="1">
                        <a:buFont typeface="Arial" pitchFamily="34" charset="0"/>
                        <a:buChar char="•"/>
                        <a:defRPr/>
                      </a:pPr>
                      <a:r>
                        <a:rPr lang="en-US" sz="4800" dirty="0" smtClean="0"/>
                        <a:t>To provide</a:t>
                      </a:r>
                      <a:r>
                        <a:rPr lang="en-US" sz="4800" baseline="0" dirty="0" smtClean="0"/>
                        <a:t> standard format of Cash Book to MFE.</a:t>
                      </a:r>
                      <a:endParaRPr lang="en-US" sz="4800" dirty="0" smtClean="0"/>
                    </a:p>
                    <a:p>
                      <a:pPr marL="285750" indent="-285750" algn="just" eaLnBrk="1" hangingPunct="1">
                        <a:buFont typeface="Arial" pitchFamily="34" charset="0"/>
                        <a:buChar char="•"/>
                        <a:defRPr/>
                      </a:pPr>
                      <a:r>
                        <a:rPr lang="en-US" sz="4800" dirty="0" smtClean="0"/>
                        <a:t>The respective manpower will key in business transactions on weekly basis (1 day per week)</a:t>
                      </a:r>
                    </a:p>
                    <a:p>
                      <a:pPr marL="285750" indent="-285750" algn="just" eaLnBrk="1" hangingPunct="1">
                        <a:buFont typeface="Arial" pitchFamily="34" charset="0"/>
                        <a:buChar char="•"/>
                        <a:defRPr/>
                      </a:pPr>
                      <a:r>
                        <a:rPr lang="en-US" sz="4800" dirty="0" smtClean="0"/>
                        <a:t>TAF-</a:t>
                      </a:r>
                      <a:r>
                        <a:rPr lang="en-US" sz="4800" dirty="0" err="1" smtClean="0"/>
                        <a:t>UiTM</a:t>
                      </a:r>
                      <a:r>
                        <a:rPr lang="en-US" sz="4800" dirty="0" smtClean="0"/>
                        <a:t> and selected lecturers supervise the manpower</a:t>
                      </a:r>
                    </a:p>
                    <a:p>
                      <a:pPr marL="285750" indent="-285750" algn="just" eaLnBrk="1" hangingPunct="1">
                        <a:buFont typeface="Arial" pitchFamily="34" charset="0"/>
                        <a:buChar char="•"/>
                        <a:defRPr/>
                      </a:pPr>
                      <a:r>
                        <a:rPr lang="en-US" sz="4800" dirty="0" smtClean="0"/>
                        <a:t>Review monthly financial statements</a:t>
                      </a:r>
                    </a:p>
                    <a:p>
                      <a:pPr marL="285750" indent="-285750" algn="just" eaLnBrk="1" hangingPunct="1">
                        <a:buFont typeface="Arial" pitchFamily="34" charset="0"/>
                        <a:buChar char="•"/>
                        <a:defRPr/>
                      </a:pPr>
                      <a:r>
                        <a:rPr lang="en-US" sz="4800" dirty="0" smtClean="0"/>
                        <a:t>Site</a:t>
                      </a:r>
                      <a:r>
                        <a:rPr lang="en-US" sz="4800" baseline="0" dirty="0" smtClean="0"/>
                        <a:t> visit for 1,000 MFE business center.  </a:t>
                      </a:r>
                      <a:endParaRPr lang="en-US" sz="4800" dirty="0" smtClean="0"/>
                    </a:p>
                  </a:txBody>
                  <a:tcPr marL="91438" marR="91438" marT="45713" marB="45713"/>
                </a:tc>
              </a:tr>
            </a:tbl>
          </a:graphicData>
        </a:graphic>
      </p:graphicFrame>
    </p:spTree>
    <p:extLst>
      <p:ext uri="{BB962C8B-B14F-4D97-AF65-F5344CB8AC3E}">
        <p14:creationId xmlns:p14="http://schemas.microsoft.com/office/powerpoint/2010/main" val="41611185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9" descr="Image result for TELEKOM MALAYSIA"/>
          <p:cNvSpPr>
            <a:spLocks noChangeAspect="1" noChangeArrowheads="1"/>
          </p:cNvSpPr>
          <p:nvPr/>
        </p:nvSpPr>
        <p:spPr bwMode="auto">
          <a:xfrm>
            <a:off x="385285" y="-288925"/>
            <a:ext cx="812906" cy="609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7728" tIns="108864" rIns="217728" bIns="108864"/>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MY" altLang="en-US" sz="4300"/>
          </a:p>
        </p:txBody>
      </p:sp>
      <p:sp>
        <p:nvSpPr>
          <p:cNvPr id="14339" name="AutoShape 33" descr="Image result for maxis"/>
          <p:cNvSpPr>
            <a:spLocks noChangeAspect="1" noChangeArrowheads="1"/>
          </p:cNvSpPr>
          <p:nvPr/>
        </p:nvSpPr>
        <p:spPr bwMode="auto">
          <a:xfrm>
            <a:off x="791738" y="15876"/>
            <a:ext cx="812906"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7728" tIns="108864" rIns="217728" bIns="108864"/>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MY" altLang="en-US" sz="4300"/>
          </a:p>
        </p:txBody>
      </p:sp>
      <p:sp>
        <p:nvSpPr>
          <p:cNvPr id="14340" name="AutoShape 35" descr="Image result for maxis"/>
          <p:cNvSpPr>
            <a:spLocks noChangeAspect="1" noChangeArrowheads="1"/>
          </p:cNvSpPr>
          <p:nvPr/>
        </p:nvSpPr>
        <p:spPr bwMode="auto">
          <a:xfrm>
            <a:off x="1198191" y="320676"/>
            <a:ext cx="812906"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7728" tIns="108864" rIns="217728" bIns="108864"/>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MY" altLang="en-US" sz="4300"/>
          </a:p>
        </p:txBody>
      </p:sp>
      <p:sp>
        <p:nvSpPr>
          <p:cNvPr id="9" name="Title 1"/>
          <p:cNvSpPr txBox="1">
            <a:spLocks/>
          </p:cNvSpPr>
          <p:nvPr/>
        </p:nvSpPr>
        <p:spPr>
          <a:xfrm>
            <a:off x="1219359" y="0"/>
            <a:ext cx="21135552" cy="1676400"/>
          </a:xfrm>
          <a:prstGeom prst="rect">
            <a:avLst/>
          </a:prstGeom>
        </p:spPr>
        <p:txBody>
          <a:bodyPr lIns="217728" tIns="108864" rIns="217728" bIns="108864"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defRPr/>
            </a:pPr>
            <a:r>
              <a:rPr lang="en-US" sz="4800" dirty="0">
                <a:solidFill>
                  <a:schemeClr val="tx1"/>
                </a:solidFill>
                <a:latin typeface="Arial Black"/>
              </a:rPr>
              <a:t>Targeted deliverables </a:t>
            </a:r>
            <a:endParaRPr lang="en-MY" sz="4800" dirty="0">
              <a:solidFill>
                <a:schemeClr val="tx1"/>
              </a:solidFill>
              <a:latin typeface="Arial Black"/>
            </a:endParaRPr>
          </a:p>
        </p:txBody>
      </p:sp>
      <p:cxnSp>
        <p:nvCxnSpPr>
          <p:cNvPr id="22" name="Straight Arrow Connector 21"/>
          <p:cNvCxnSpPr/>
          <p:nvPr/>
        </p:nvCxnSpPr>
        <p:spPr bwMode="auto">
          <a:xfrm flipH="1">
            <a:off x="681657" y="12344400"/>
            <a:ext cx="23095839"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3" name="Straight Arrow Connector 22"/>
          <p:cNvCxnSpPr/>
          <p:nvPr/>
        </p:nvCxnSpPr>
        <p:spPr bwMode="auto">
          <a:xfrm flipV="1">
            <a:off x="23777496" y="2197100"/>
            <a:ext cx="0" cy="101473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 name="Slide Number Placeholder 2"/>
          <p:cNvSpPr>
            <a:spLocks noGrp="1"/>
          </p:cNvSpPr>
          <p:nvPr>
            <p:ph type="sldNum" sz="quarter" idx="12"/>
          </p:nvPr>
        </p:nvSpPr>
        <p:spPr/>
        <p:txBody>
          <a:bodyPr/>
          <a:lstStyle/>
          <a:p>
            <a:pPr>
              <a:defRPr/>
            </a:pPr>
            <a:fld id="{10900C66-51F3-40B7-ADF9-FB7B495E0E52}" type="slidenum">
              <a:rPr lang="en-US" smtClean="0"/>
              <a:pPr>
                <a:defRPr/>
              </a:pPr>
              <a:t>14</a:t>
            </a:fld>
            <a:endParaRPr lang="en-US" dirty="0"/>
          </a:p>
        </p:txBody>
      </p:sp>
      <p:sp>
        <p:nvSpPr>
          <p:cNvPr id="17" name="Rectangle 16"/>
          <p:cNvSpPr/>
          <p:nvPr/>
        </p:nvSpPr>
        <p:spPr>
          <a:xfrm>
            <a:off x="927562" y="2286003"/>
            <a:ext cx="5164168" cy="3830838"/>
          </a:xfrm>
          <a:prstGeom prst="rect">
            <a:avLst/>
          </a:prstGeom>
          <a:solidFill>
            <a:srgbClr val="002060"/>
          </a:solid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728" tIns="108864" rIns="217728" bIns="108864"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6700" b="1" dirty="0">
              <a:effectLst>
                <a:outerShdw blurRad="38100" dist="38100" dir="2700000" algn="tl">
                  <a:srgbClr val="000000">
                    <a:alpha val="43137"/>
                  </a:srgbClr>
                </a:outerShdw>
              </a:effectLst>
            </a:endParaRPr>
          </a:p>
          <a:p>
            <a:pPr algn="ctr">
              <a:defRPr/>
            </a:pPr>
            <a:endParaRPr lang="en-US" sz="6700" b="1" dirty="0">
              <a:effectLst>
                <a:outerShdw blurRad="38100" dist="38100" dir="2700000" algn="tl">
                  <a:srgbClr val="000000">
                    <a:alpha val="43137"/>
                  </a:srgbClr>
                </a:outerShdw>
              </a:effectLst>
            </a:endParaRPr>
          </a:p>
          <a:p>
            <a:pPr algn="ctr">
              <a:defRPr/>
            </a:pPr>
            <a:r>
              <a:rPr lang="en-US" sz="7600" b="1" dirty="0"/>
              <a:t>1,000</a:t>
            </a:r>
          </a:p>
          <a:p>
            <a:pPr algn="ctr">
              <a:defRPr/>
            </a:pPr>
            <a:r>
              <a:rPr lang="en-US" sz="4800" b="1" dirty="0" smtClean="0"/>
              <a:t>Software Licenses </a:t>
            </a:r>
            <a:endParaRPr lang="en-US" sz="4800" b="1" dirty="0"/>
          </a:p>
        </p:txBody>
      </p:sp>
      <p:sp>
        <p:nvSpPr>
          <p:cNvPr id="18" name="Rectangle 17"/>
          <p:cNvSpPr/>
          <p:nvPr/>
        </p:nvSpPr>
        <p:spPr>
          <a:xfrm>
            <a:off x="6483919" y="6456818"/>
            <a:ext cx="5372459" cy="3843678"/>
          </a:xfrm>
          <a:prstGeom prst="rect">
            <a:avLst/>
          </a:prstGeom>
          <a:solidFill>
            <a:srgbClr val="002060"/>
          </a:solid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728" tIns="108864" rIns="217728" bIns="108864"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8800" b="1" dirty="0" smtClean="0"/>
          </a:p>
          <a:p>
            <a:pPr algn="ctr">
              <a:defRPr/>
            </a:pPr>
            <a:r>
              <a:rPr lang="en-US" sz="8800" b="1" dirty="0" smtClean="0"/>
              <a:t>10</a:t>
            </a:r>
            <a:endParaRPr lang="en-US" sz="8800" b="1" dirty="0"/>
          </a:p>
          <a:p>
            <a:pPr algn="ctr">
              <a:defRPr/>
            </a:pPr>
            <a:r>
              <a:rPr lang="en-US" sz="4000" b="1" dirty="0"/>
              <a:t>Anticipated </a:t>
            </a:r>
          </a:p>
          <a:p>
            <a:pPr algn="ctr">
              <a:defRPr/>
            </a:pPr>
            <a:r>
              <a:rPr lang="en-US" sz="4000" b="1" dirty="0" smtClean="0"/>
              <a:t>Lecturers</a:t>
            </a:r>
            <a:endParaRPr lang="en-US" sz="4000" b="1" dirty="0"/>
          </a:p>
        </p:txBody>
      </p:sp>
      <p:sp>
        <p:nvSpPr>
          <p:cNvPr id="19" name="Rectangle 18"/>
          <p:cNvSpPr/>
          <p:nvPr/>
        </p:nvSpPr>
        <p:spPr>
          <a:xfrm>
            <a:off x="6483919" y="2286003"/>
            <a:ext cx="5372459" cy="3830838"/>
          </a:xfrm>
          <a:prstGeom prst="rect">
            <a:avLst/>
          </a:prstGeom>
          <a:solidFill>
            <a:srgbClr val="FF9900"/>
          </a:solidFill>
          <a:ln>
            <a:solidFill>
              <a:srgbClr val="FF99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728" tIns="108864" rIns="217728" bIns="108864"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6700" b="1" dirty="0">
              <a:effectLst>
                <a:outerShdw blurRad="38100" dist="38100" dir="2700000" algn="tl">
                  <a:srgbClr val="000000">
                    <a:alpha val="43137"/>
                  </a:srgbClr>
                </a:outerShdw>
              </a:effectLst>
            </a:endParaRPr>
          </a:p>
          <a:p>
            <a:pPr algn="ctr">
              <a:defRPr/>
            </a:pPr>
            <a:endParaRPr lang="en-US" sz="6700" b="1" dirty="0"/>
          </a:p>
          <a:p>
            <a:pPr algn="ctr">
              <a:defRPr/>
            </a:pPr>
            <a:r>
              <a:rPr lang="en-US" sz="6700" b="1" dirty="0"/>
              <a:t>100</a:t>
            </a:r>
          </a:p>
          <a:p>
            <a:pPr algn="ctr">
              <a:defRPr/>
            </a:pPr>
            <a:r>
              <a:rPr lang="en-US" sz="3800" b="1" dirty="0"/>
              <a:t>Selected Students</a:t>
            </a:r>
          </a:p>
        </p:txBody>
      </p:sp>
      <p:sp>
        <p:nvSpPr>
          <p:cNvPr id="20" name="Rectangle 19"/>
          <p:cNvSpPr/>
          <p:nvPr/>
        </p:nvSpPr>
        <p:spPr>
          <a:xfrm>
            <a:off x="927562" y="6456818"/>
            <a:ext cx="5164168" cy="3827804"/>
          </a:xfrm>
          <a:prstGeom prst="rect">
            <a:avLst/>
          </a:prstGeom>
          <a:solidFill>
            <a:srgbClr val="FF9900"/>
          </a:solidFill>
          <a:ln>
            <a:solidFill>
              <a:srgbClr val="FF99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728" tIns="108864" rIns="217728" bIns="108864"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b="1" dirty="0" smtClean="0">
              <a:effectLst>
                <a:outerShdw blurRad="38100" dist="38100" dir="2700000" algn="tl">
                  <a:srgbClr val="000000">
                    <a:alpha val="43137"/>
                  </a:srgbClr>
                </a:outerShdw>
              </a:effectLst>
            </a:endParaRPr>
          </a:p>
          <a:p>
            <a:pPr algn="ctr">
              <a:defRPr/>
            </a:pPr>
            <a:endParaRPr lang="en-US" b="1" dirty="0" smtClean="0">
              <a:effectLst>
                <a:outerShdw blurRad="38100" dist="38100" dir="2700000" algn="tl">
                  <a:srgbClr val="000000">
                    <a:alpha val="43137"/>
                  </a:srgbClr>
                </a:outerShdw>
              </a:effectLst>
            </a:endParaRPr>
          </a:p>
          <a:p>
            <a:pPr algn="ctr">
              <a:defRPr/>
            </a:pPr>
            <a:endParaRPr lang="en-US" b="1" dirty="0">
              <a:effectLst>
                <a:outerShdw blurRad="38100" dist="38100" dir="2700000" algn="tl">
                  <a:srgbClr val="000000">
                    <a:alpha val="43137"/>
                  </a:srgbClr>
                </a:outerShdw>
              </a:effectLst>
            </a:endParaRPr>
          </a:p>
          <a:p>
            <a:pPr algn="ctr">
              <a:defRPr/>
            </a:pPr>
            <a:endParaRPr lang="en-US" b="1" dirty="0" smtClean="0">
              <a:effectLst>
                <a:outerShdw blurRad="38100" dist="38100" dir="2700000" algn="tl">
                  <a:srgbClr val="000000">
                    <a:alpha val="43137"/>
                  </a:srgbClr>
                </a:outerShdw>
              </a:effectLst>
            </a:endParaRPr>
          </a:p>
          <a:p>
            <a:pPr algn="ctr">
              <a:defRPr/>
            </a:pPr>
            <a:endParaRPr lang="en-US" b="1" dirty="0">
              <a:effectLst>
                <a:outerShdw blurRad="38100" dist="38100" dir="2700000" algn="tl">
                  <a:srgbClr val="000000">
                    <a:alpha val="43137"/>
                  </a:srgbClr>
                </a:outerShdw>
              </a:effectLst>
            </a:endParaRPr>
          </a:p>
          <a:p>
            <a:pPr algn="ctr">
              <a:defRPr/>
            </a:pPr>
            <a:endParaRPr lang="en-US" b="1" dirty="0" smtClean="0">
              <a:effectLst>
                <a:outerShdw blurRad="38100" dist="38100" dir="2700000" algn="tl">
                  <a:srgbClr val="000000">
                    <a:alpha val="43137"/>
                  </a:srgbClr>
                </a:outerShdw>
              </a:effectLst>
            </a:endParaRPr>
          </a:p>
          <a:p>
            <a:pPr algn="ctr">
              <a:defRPr/>
            </a:pPr>
            <a:r>
              <a:rPr lang="en-US" sz="7600" b="1" dirty="0"/>
              <a:t>1,000</a:t>
            </a:r>
          </a:p>
          <a:p>
            <a:pPr algn="ctr">
              <a:defRPr/>
            </a:pPr>
            <a:r>
              <a:rPr lang="en-US" sz="3200" b="1" dirty="0" smtClean="0"/>
              <a:t>Expected</a:t>
            </a:r>
            <a:r>
              <a:rPr lang="en-US" sz="7200" b="1" dirty="0"/>
              <a:t> </a:t>
            </a:r>
            <a:r>
              <a:rPr lang="en-US" sz="3200" b="1" dirty="0" smtClean="0"/>
              <a:t>Participations</a:t>
            </a:r>
            <a:endParaRPr lang="en-US" sz="3200" b="1" dirty="0"/>
          </a:p>
        </p:txBody>
      </p:sp>
      <p:pic>
        <p:nvPicPr>
          <p:cNvPr id="6146" name="Picture 2" descr="C:\Users\User\Downloads\tea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1043" y="2637363"/>
            <a:ext cx="1957207" cy="158303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User\Downloads\users-group (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3214" y="6602525"/>
            <a:ext cx="1992859" cy="1611866"/>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C:\Users\User\Downloads\seo-training (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36814" y="6539463"/>
            <a:ext cx="1866664" cy="1509798"/>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p:nvSpPr>
        <p:spPr>
          <a:xfrm>
            <a:off x="12216672" y="2286001"/>
            <a:ext cx="5164168" cy="3830838"/>
          </a:xfrm>
          <a:prstGeom prst="rect">
            <a:avLst/>
          </a:prstGeom>
          <a:solidFill>
            <a:srgbClr val="002060"/>
          </a:solid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728" tIns="108864" rIns="217728" bIns="108864"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6700" b="1" dirty="0">
              <a:effectLst>
                <a:outerShdw blurRad="38100" dist="38100" dir="2700000" algn="tl">
                  <a:srgbClr val="000000">
                    <a:alpha val="43137"/>
                  </a:srgbClr>
                </a:outerShdw>
              </a:effectLst>
            </a:endParaRPr>
          </a:p>
          <a:p>
            <a:pPr algn="ctr">
              <a:defRPr/>
            </a:pPr>
            <a:endParaRPr lang="en-US" sz="3800" b="1" dirty="0">
              <a:effectLst>
                <a:outerShdw blurRad="38100" dist="38100" dir="2700000" algn="tl">
                  <a:srgbClr val="000000">
                    <a:alpha val="43137"/>
                  </a:srgbClr>
                </a:outerShdw>
              </a:effectLst>
            </a:endParaRPr>
          </a:p>
          <a:p>
            <a:pPr algn="ctr">
              <a:defRPr/>
            </a:pPr>
            <a:r>
              <a:rPr lang="en-US" sz="7600" b="1" dirty="0"/>
              <a:t>1 State</a:t>
            </a:r>
          </a:p>
          <a:p>
            <a:pPr marL="816479" indent="-816479">
              <a:buFont typeface="Calibri" panose="020F0502020204030204" pitchFamily="34" charset="0"/>
              <a:buChar char="√"/>
              <a:defRPr/>
            </a:pPr>
            <a:r>
              <a:rPr lang="en-US" sz="4800" b="1" dirty="0"/>
              <a:t>Selangor</a:t>
            </a:r>
          </a:p>
        </p:txBody>
      </p:sp>
      <p:sp>
        <p:nvSpPr>
          <p:cNvPr id="24" name="Rectangle 23"/>
          <p:cNvSpPr/>
          <p:nvPr/>
        </p:nvSpPr>
        <p:spPr>
          <a:xfrm>
            <a:off x="12224737" y="6456818"/>
            <a:ext cx="5164168" cy="3827804"/>
          </a:xfrm>
          <a:prstGeom prst="rect">
            <a:avLst/>
          </a:prstGeom>
          <a:solidFill>
            <a:srgbClr val="FF9900"/>
          </a:solidFill>
          <a:ln>
            <a:solidFill>
              <a:srgbClr val="FF99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728" tIns="108864" rIns="217728" bIns="108864"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3600" b="1" dirty="0" smtClean="0"/>
          </a:p>
          <a:p>
            <a:pPr algn="ctr">
              <a:defRPr/>
            </a:pPr>
            <a:endParaRPr lang="en-US" sz="3600" b="1" dirty="0"/>
          </a:p>
          <a:p>
            <a:pPr algn="ctr">
              <a:defRPr/>
            </a:pPr>
            <a:r>
              <a:rPr lang="en-US" sz="3600" b="1" dirty="0" smtClean="0"/>
              <a:t>Comprehensive </a:t>
            </a:r>
            <a:r>
              <a:rPr lang="en-US" sz="3600" b="1" dirty="0"/>
              <a:t>Report</a:t>
            </a:r>
          </a:p>
        </p:txBody>
      </p:sp>
      <p:sp>
        <p:nvSpPr>
          <p:cNvPr id="28" name="Rectangle 27"/>
          <p:cNvSpPr/>
          <p:nvPr/>
        </p:nvSpPr>
        <p:spPr>
          <a:xfrm>
            <a:off x="17795357" y="6472692"/>
            <a:ext cx="5372459" cy="3827804"/>
          </a:xfrm>
          <a:prstGeom prst="rect">
            <a:avLst/>
          </a:prstGeom>
          <a:solidFill>
            <a:srgbClr val="002060"/>
          </a:solid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728" tIns="108864" rIns="217728" bIns="108864"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4400" b="1" dirty="0" smtClean="0"/>
          </a:p>
          <a:p>
            <a:pPr algn="ctr">
              <a:defRPr/>
            </a:pPr>
            <a:endParaRPr lang="en-US" sz="4400" b="1" dirty="0"/>
          </a:p>
          <a:p>
            <a:pPr algn="ctr">
              <a:defRPr/>
            </a:pPr>
            <a:r>
              <a:rPr lang="en-US" sz="4400" b="1" dirty="0" smtClean="0"/>
              <a:t>Analytical </a:t>
            </a:r>
            <a:r>
              <a:rPr lang="en-US" sz="4400" b="1" dirty="0"/>
              <a:t>Report</a:t>
            </a:r>
          </a:p>
        </p:txBody>
      </p:sp>
      <p:sp>
        <p:nvSpPr>
          <p:cNvPr id="29" name="Rectangle 28"/>
          <p:cNvSpPr/>
          <p:nvPr/>
        </p:nvSpPr>
        <p:spPr>
          <a:xfrm>
            <a:off x="17795357" y="2301877"/>
            <a:ext cx="5372459" cy="3830838"/>
          </a:xfrm>
          <a:prstGeom prst="rect">
            <a:avLst/>
          </a:prstGeom>
          <a:solidFill>
            <a:srgbClr val="FF9900"/>
          </a:solidFill>
          <a:ln>
            <a:solidFill>
              <a:srgbClr val="FF99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728" tIns="108864" rIns="217728" bIns="108864"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6700" b="1" dirty="0">
              <a:effectLst>
                <a:outerShdw blurRad="38100" dist="38100" dir="2700000" algn="tl">
                  <a:srgbClr val="000000">
                    <a:alpha val="43137"/>
                  </a:srgbClr>
                </a:outerShdw>
              </a:effectLst>
            </a:endParaRPr>
          </a:p>
          <a:p>
            <a:pPr algn="ctr">
              <a:defRPr/>
            </a:pPr>
            <a:endParaRPr lang="en-US" sz="6700" b="1" dirty="0"/>
          </a:p>
          <a:p>
            <a:pPr algn="ctr">
              <a:defRPr/>
            </a:pPr>
            <a:r>
              <a:rPr lang="en-US" sz="7600" b="1" dirty="0"/>
              <a:t>1 </a:t>
            </a:r>
            <a:r>
              <a:rPr lang="en-US" sz="7600" b="1" dirty="0" smtClean="0"/>
              <a:t>Year</a:t>
            </a:r>
            <a:endParaRPr lang="en-US" sz="7600" b="1" dirty="0"/>
          </a:p>
          <a:p>
            <a:pPr algn="ctr">
              <a:defRPr/>
            </a:pPr>
            <a:r>
              <a:rPr lang="en-US" sz="3800" b="1" dirty="0"/>
              <a:t>Helpdesk Support</a:t>
            </a:r>
          </a:p>
        </p:txBody>
      </p:sp>
      <p:pic>
        <p:nvPicPr>
          <p:cNvPr id="1026" name="Picture 2" descr="Related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458132" y="2503319"/>
            <a:ext cx="4524144" cy="124397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icon suppor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363781" y="2590633"/>
            <a:ext cx="2235606" cy="1676486"/>
          </a:xfrm>
          <a:prstGeom prst="rect">
            <a:avLst/>
          </a:prstGeom>
          <a:noFill/>
          <a:extLst>
            <a:ext uri="{909E8E84-426E-40DD-AFC4-6F175D3DCCD1}">
              <a14:hiddenFill xmlns:a14="http://schemas.microsoft.com/office/drawing/2010/main">
                <a:solidFill>
                  <a:srgbClr val="FFFFFF"/>
                </a:solidFill>
              </a14:hiddenFill>
            </a:ext>
          </a:extLst>
        </p:spPr>
      </p:pic>
      <p:sp>
        <p:nvSpPr>
          <p:cNvPr id="42" name="Rectangle 41"/>
          <p:cNvSpPr/>
          <p:nvPr/>
        </p:nvSpPr>
        <p:spPr>
          <a:xfrm>
            <a:off x="927561" y="10515601"/>
            <a:ext cx="22240255" cy="1515322"/>
          </a:xfrm>
          <a:prstGeom prst="rect">
            <a:avLst/>
          </a:prstGeom>
          <a:solidFill>
            <a:srgbClr val="FF9900"/>
          </a:solidFill>
          <a:ln>
            <a:solidFill>
              <a:srgbClr val="FF99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728" tIns="108864" rIns="217728" bIns="108864"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4800" b="1" dirty="0" smtClean="0">
                <a:solidFill>
                  <a:schemeClr val="bg1"/>
                </a:solidFill>
              </a:rPr>
              <a:t>BSN-MFE Award (Optional)</a:t>
            </a:r>
            <a:endParaRPr lang="en-US" sz="4800" b="1" dirty="0">
              <a:solidFill>
                <a:schemeClr val="bg1"/>
              </a:solidFill>
            </a:endParaRPr>
          </a:p>
        </p:txBody>
      </p:sp>
      <p:pic>
        <p:nvPicPr>
          <p:cNvPr id="30" name="Picture 5" descr="C:\Users\User\Downloads\seo-training (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7268" y="2710595"/>
            <a:ext cx="1866664" cy="1509798"/>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descr="C:\Users\User\Downloads\exam.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19322" y="6800544"/>
            <a:ext cx="1974998" cy="159742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363781" y="6800544"/>
            <a:ext cx="1767742" cy="1767742"/>
          </a:xfrm>
          <a:prstGeom prst="rect">
            <a:avLst/>
          </a:prstGeom>
        </p:spPr>
      </p:pic>
    </p:spTree>
    <p:extLst>
      <p:ext uri="{BB962C8B-B14F-4D97-AF65-F5344CB8AC3E}">
        <p14:creationId xmlns:p14="http://schemas.microsoft.com/office/powerpoint/2010/main" val="23639163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0157" y="5638019"/>
            <a:ext cx="5258271" cy="2628794"/>
          </a:xfrm>
          <a:prstGeom prst="rect">
            <a:avLst/>
          </a:prstGeom>
          <a:noFill/>
          <a:extLst>
            <a:ext uri="{909E8E84-426E-40DD-AFC4-6F175D3DCCD1}">
              <a14:hiddenFill xmlns:a14="http://schemas.microsoft.com/office/drawing/2010/main">
                <a:solidFill>
                  <a:srgbClr val="FFFFFF"/>
                </a:solidFill>
              </a14:hiddenFill>
            </a:ext>
          </a:extLst>
        </p:spPr>
      </p:pic>
      <p:sp>
        <p:nvSpPr>
          <p:cNvPr id="14338" name="AutoShape 29" descr="Image result for TELEKOM MALAYSIA"/>
          <p:cNvSpPr>
            <a:spLocks noChangeAspect="1" noChangeArrowheads="1"/>
          </p:cNvSpPr>
          <p:nvPr/>
        </p:nvSpPr>
        <p:spPr bwMode="auto">
          <a:xfrm>
            <a:off x="385285" y="-288925"/>
            <a:ext cx="812906" cy="609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7728" tIns="108864" rIns="217728" bIns="108864"/>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MY" altLang="en-US" sz="4300"/>
          </a:p>
        </p:txBody>
      </p:sp>
      <p:sp>
        <p:nvSpPr>
          <p:cNvPr id="14339" name="AutoShape 33" descr="Image result for maxis"/>
          <p:cNvSpPr>
            <a:spLocks noChangeAspect="1" noChangeArrowheads="1"/>
          </p:cNvSpPr>
          <p:nvPr/>
        </p:nvSpPr>
        <p:spPr bwMode="auto">
          <a:xfrm>
            <a:off x="791738" y="15876"/>
            <a:ext cx="812906"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7728" tIns="108864" rIns="217728" bIns="108864"/>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MY" altLang="en-US" sz="4300"/>
          </a:p>
        </p:txBody>
      </p:sp>
      <p:sp>
        <p:nvSpPr>
          <p:cNvPr id="14340" name="AutoShape 35" descr="Image result for maxis"/>
          <p:cNvSpPr>
            <a:spLocks noChangeAspect="1" noChangeArrowheads="1"/>
          </p:cNvSpPr>
          <p:nvPr/>
        </p:nvSpPr>
        <p:spPr bwMode="auto">
          <a:xfrm>
            <a:off x="1198191" y="320676"/>
            <a:ext cx="812906"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7728" tIns="108864" rIns="217728" bIns="108864"/>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MY" altLang="en-US" sz="4300"/>
          </a:p>
        </p:txBody>
      </p:sp>
      <p:sp>
        <p:nvSpPr>
          <p:cNvPr id="9" name="Title 1"/>
          <p:cNvSpPr txBox="1">
            <a:spLocks/>
          </p:cNvSpPr>
          <p:nvPr/>
        </p:nvSpPr>
        <p:spPr>
          <a:xfrm>
            <a:off x="1219359" y="0"/>
            <a:ext cx="17274249" cy="1676400"/>
          </a:xfrm>
          <a:prstGeom prst="rect">
            <a:avLst/>
          </a:prstGeom>
        </p:spPr>
        <p:txBody>
          <a:bodyPr lIns="217728" tIns="108864" rIns="217728" bIns="108864"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defRPr/>
            </a:pPr>
            <a:r>
              <a:rPr lang="en-US" sz="4800" dirty="0">
                <a:solidFill>
                  <a:schemeClr val="tx1"/>
                </a:solidFill>
                <a:latin typeface="Arial Black"/>
              </a:rPr>
              <a:t>Commercial mileage</a:t>
            </a:r>
            <a:endParaRPr lang="en-MY" sz="4800" dirty="0">
              <a:solidFill>
                <a:schemeClr val="tx1"/>
              </a:solidFill>
              <a:latin typeface="Arial Black"/>
            </a:endParaRPr>
          </a:p>
        </p:txBody>
      </p:sp>
      <p:sp>
        <p:nvSpPr>
          <p:cNvPr id="21" name="Rectangle 20"/>
          <p:cNvSpPr/>
          <p:nvPr/>
        </p:nvSpPr>
        <p:spPr>
          <a:xfrm>
            <a:off x="999610" y="1981201"/>
            <a:ext cx="22964587" cy="2205013"/>
          </a:xfrm>
          <a:prstGeom prst="rect">
            <a:avLst/>
          </a:prstGeom>
        </p:spPr>
        <p:txBody>
          <a:bodyPr wrap="square" lIns="217728" tIns="108864" rIns="217728" bIns="108864">
            <a:spAutoFit/>
          </a:bodyPr>
          <a:lstStyle/>
          <a:p>
            <a:pPr algn="just"/>
            <a:r>
              <a:rPr lang="en-US" dirty="0"/>
              <a:t>In the spirit of business collaboration between </a:t>
            </a:r>
            <a:r>
              <a:rPr lang="en-US" dirty="0" smtClean="0"/>
              <a:t>TAF-SALIHIN </a:t>
            </a:r>
            <a:r>
              <a:rPr lang="en-US" dirty="0" err="1" smtClean="0"/>
              <a:t>UiTM</a:t>
            </a:r>
            <a:r>
              <a:rPr lang="en-US" dirty="0" smtClean="0"/>
              <a:t> and BSN, we </a:t>
            </a:r>
            <a:r>
              <a:rPr lang="en-US" dirty="0"/>
              <a:t>will support </a:t>
            </a:r>
            <a:r>
              <a:rPr lang="en-US" dirty="0" smtClean="0"/>
              <a:t>MFE in </a:t>
            </a:r>
            <a:r>
              <a:rPr lang="en-US" dirty="0"/>
              <a:t>providing quality products </a:t>
            </a:r>
            <a:r>
              <a:rPr lang="en-US" dirty="0" smtClean="0"/>
              <a:t>and services with </a:t>
            </a:r>
            <a:r>
              <a:rPr lang="en-US" dirty="0"/>
              <a:t>the highest degree of customer </a:t>
            </a:r>
            <a:r>
              <a:rPr lang="en-US" dirty="0" smtClean="0"/>
              <a:t>satisfaction. We believe </a:t>
            </a:r>
            <a:r>
              <a:rPr lang="en-US" dirty="0"/>
              <a:t>the recognition </a:t>
            </a:r>
            <a:r>
              <a:rPr lang="en-US" dirty="0" smtClean="0"/>
              <a:t>BSN-MFE Award  is essential and can be applied at additional cost. </a:t>
            </a:r>
            <a:endParaRPr lang="en-MY" dirty="0"/>
          </a:p>
        </p:txBody>
      </p:sp>
      <p:sp>
        <p:nvSpPr>
          <p:cNvPr id="25" name="Rounded Rectangle 24"/>
          <p:cNvSpPr/>
          <p:nvPr/>
        </p:nvSpPr>
        <p:spPr>
          <a:xfrm>
            <a:off x="16843529" y="5069929"/>
            <a:ext cx="6291550" cy="5385882"/>
          </a:xfrm>
          <a:prstGeom prst="roundRect">
            <a:avLst/>
          </a:prstGeom>
          <a:solidFill>
            <a:srgbClr val="0070C0"/>
          </a:solidFill>
        </p:spPr>
        <p:style>
          <a:lnRef idx="3">
            <a:schemeClr val="lt1"/>
          </a:lnRef>
          <a:fillRef idx="1">
            <a:schemeClr val="accent3"/>
          </a:fillRef>
          <a:effectRef idx="1">
            <a:schemeClr val="accent3"/>
          </a:effectRef>
          <a:fontRef idx="minor">
            <a:schemeClr val="lt1"/>
          </a:fontRef>
        </p:style>
        <p:txBody>
          <a:bodyPr lIns="217728" tIns="108864" rIns="217728" bIns="108864" rtlCol="0" anchor="ctr"/>
          <a:lstStyle/>
          <a:p>
            <a:pPr algn="ctr"/>
            <a:r>
              <a:rPr lang="en-US" sz="8600" b="1" dirty="0">
                <a:solidFill>
                  <a:schemeClr val="bg1"/>
                </a:solidFill>
              </a:rPr>
              <a:t>BSN-MFE AWARD</a:t>
            </a:r>
          </a:p>
        </p:txBody>
      </p:sp>
      <p:pic>
        <p:nvPicPr>
          <p:cNvPr id="2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93251" y="4724393"/>
            <a:ext cx="3574545" cy="6076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TextBox 26"/>
          <p:cNvSpPr txBox="1"/>
          <p:nvPr/>
        </p:nvSpPr>
        <p:spPr>
          <a:xfrm>
            <a:off x="1422588" y="11088442"/>
            <a:ext cx="3172251" cy="881574"/>
          </a:xfrm>
          <a:prstGeom prst="rect">
            <a:avLst/>
          </a:prstGeom>
          <a:noFill/>
        </p:spPr>
        <p:txBody>
          <a:bodyPr wrap="none" lIns="217728" tIns="108864" rIns="217728" bIns="108864" rtlCol="0">
            <a:spAutoFit/>
          </a:bodyPr>
          <a:lstStyle/>
          <a:p>
            <a:pPr algn="ctr"/>
            <a:r>
              <a:rPr lang="en-US" dirty="0" smtClean="0"/>
              <a:t>Support By: </a:t>
            </a:r>
            <a:endParaRPr lang="en-MY" dirty="0"/>
          </a:p>
        </p:txBody>
      </p:sp>
      <p:sp>
        <p:nvSpPr>
          <p:cNvPr id="29" name="Rectangle 28"/>
          <p:cNvSpPr/>
          <p:nvPr/>
        </p:nvSpPr>
        <p:spPr bwMode="auto">
          <a:xfrm>
            <a:off x="4323998" y="10480364"/>
            <a:ext cx="7156697" cy="1724986"/>
          </a:xfrm>
          <a:prstGeom prst="rect">
            <a:avLst/>
          </a:prstGeom>
          <a:blipFill rotWithShape="0">
            <a:blip r:embed="rId4"/>
            <a:stretch>
              <a:fillRect/>
            </a:stretch>
          </a:blip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2" name="Slide Number Placeholder 1"/>
          <p:cNvSpPr>
            <a:spLocks noGrp="1"/>
          </p:cNvSpPr>
          <p:nvPr>
            <p:ph type="sldNum" sz="quarter" idx="12"/>
          </p:nvPr>
        </p:nvSpPr>
        <p:spPr/>
        <p:txBody>
          <a:bodyPr/>
          <a:lstStyle/>
          <a:p>
            <a:pPr>
              <a:defRPr/>
            </a:pPr>
            <a:fld id="{10900C66-51F3-40B7-ADF9-FB7B495E0E52}" type="slidenum">
              <a:rPr lang="en-US" smtClean="0"/>
              <a:pPr>
                <a:defRPr/>
              </a:pPr>
              <a:t>15</a:t>
            </a:fld>
            <a:endParaRPr lang="en-US" dirty="0"/>
          </a:p>
        </p:txBody>
      </p:sp>
      <p:sp>
        <p:nvSpPr>
          <p:cNvPr id="22" name="Freeform 21"/>
          <p:cNvSpPr/>
          <p:nvPr/>
        </p:nvSpPr>
        <p:spPr>
          <a:xfrm rot="19939938">
            <a:off x="2816726" y="7137749"/>
            <a:ext cx="4411190" cy="3068818"/>
          </a:xfrm>
          <a:custGeom>
            <a:avLst/>
            <a:gdLst>
              <a:gd name="connsiteX0" fmla="*/ 1016211 w 2299026"/>
              <a:gd name="connsiteY0" fmla="*/ 2269068 h 2269068"/>
              <a:gd name="connsiteX1" fmla="*/ 0 w 2299026"/>
              <a:gd name="connsiteY1" fmla="*/ 1701801 h 2269068"/>
              <a:gd name="connsiteX2" fmla="*/ 0 w 2299026"/>
              <a:gd name="connsiteY2" fmla="*/ 567267 h 2269068"/>
              <a:gd name="connsiteX3" fmla="*/ 266985 w 2299026"/>
              <a:gd name="connsiteY3" fmla="*/ 418232 h 2269068"/>
              <a:gd name="connsiteX4" fmla="*/ 276421 w 2299026"/>
              <a:gd name="connsiteY4" fmla="*/ 435616 h 2269068"/>
              <a:gd name="connsiteX5" fmla="*/ 508105 w 2299026"/>
              <a:gd name="connsiteY5" fmla="*/ 558802 h 2269068"/>
              <a:gd name="connsiteX6" fmla="*/ 787507 w 2299026"/>
              <a:gd name="connsiteY6" fmla="*/ 279400 h 2269068"/>
              <a:gd name="connsiteX7" fmla="*/ 765550 w 2299026"/>
              <a:gd name="connsiteY7" fmla="*/ 170644 h 2269068"/>
              <a:gd name="connsiteX8" fmla="*/ 752753 w 2299026"/>
              <a:gd name="connsiteY8" fmla="*/ 147067 h 2269068"/>
              <a:gd name="connsiteX9" fmla="*/ 1016212 w 2299026"/>
              <a:gd name="connsiteY9" fmla="*/ 0 h 2269068"/>
              <a:gd name="connsiteX10" fmla="*/ 2032423 w 2299026"/>
              <a:gd name="connsiteY10" fmla="*/ 567267 h 2269068"/>
              <a:gd name="connsiteX11" fmla="*/ 2032423 w 2299026"/>
              <a:gd name="connsiteY11" fmla="*/ 856422 h 2269068"/>
              <a:gd name="connsiteX12" fmla="*/ 2075933 w 2299026"/>
              <a:gd name="connsiteY12" fmla="*/ 860809 h 2269068"/>
              <a:gd name="connsiteX13" fmla="*/ 2299026 w 2299026"/>
              <a:gd name="connsiteY13" fmla="*/ 1134534 h 2269068"/>
              <a:gd name="connsiteX14" fmla="*/ 2075933 w 2299026"/>
              <a:gd name="connsiteY14" fmla="*/ 1408260 h 2269068"/>
              <a:gd name="connsiteX15" fmla="*/ 2032423 w 2299026"/>
              <a:gd name="connsiteY15" fmla="*/ 1412646 h 2269068"/>
              <a:gd name="connsiteX16" fmla="*/ 2032423 w 2299026"/>
              <a:gd name="connsiteY16" fmla="*/ 1701801 h 22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99026" h="2269068">
                <a:moveTo>
                  <a:pt x="1016211" y="2269068"/>
                </a:moveTo>
                <a:lnTo>
                  <a:pt x="0" y="1701801"/>
                </a:lnTo>
                <a:lnTo>
                  <a:pt x="0" y="567267"/>
                </a:lnTo>
                <a:lnTo>
                  <a:pt x="266985" y="418232"/>
                </a:lnTo>
                <a:lnTo>
                  <a:pt x="276421" y="435616"/>
                </a:lnTo>
                <a:cubicBezTo>
                  <a:pt x="326631" y="509938"/>
                  <a:pt x="411662" y="558802"/>
                  <a:pt x="508105" y="558802"/>
                </a:cubicBezTo>
                <a:cubicBezTo>
                  <a:pt x="662414" y="558802"/>
                  <a:pt x="787507" y="433709"/>
                  <a:pt x="787507" y="279400"/>
                </a:cubicBezTo>
                <a:cubicBezTo>
                  <a:pt x="787507" y="240823"/>
                  <a:pt x="779689" y="204072"/>
                  <a:pt x="765550" y="170644"/>
                </a:cubicBezTo>
                <a:lnTo>
                  <a:pt x="752753" y="147067"/>
                </a:lnTo>
                <a:lnTo>
                  <a:pt x="1016212" y="0"/>
                </a:lnTo>
                <a:lnTo>
                  <a:pt x="2032423" y="567267"/>
                </a:lnTo>
                <a:lnTo>
                  <a:pt x="2032423" y="856422"/>
                </a:lnTo>
                <a:lnTo>
                  <a:pt x="2075933" y="860809"/>
                </a:lnTo>
                <a:cubicBezTo>
                  <a:pt x="2203252" y="886862"/>
                  <a:pt x="2299026" y="999514"/>
                  <a:pt x="2299026" y="1134534"/>
                </a:cubicBezTo>
                <a:cubicBezTo>
                  <a:pt x="2299026" y="1269554"/>
                  <a:pt x="2203252" y="1382206"/>
                  <a:pt x="2075933" y="1408260"/>
                </a:cubicBezTo>
                <a:lnTo>
                  <a:pt x="2032423" y="1412646"/>
                </a:lnTo>
                <a:lnTo>
                  <a:pt x="2032423" y="1701801"/>
                </a:lnTo>
                <a:close/>
              </a:path>
            </a:pathLst>
          </a:cu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217728" tIns="108864" rIns="217728" bIns="108864" rtlCol="0" anchor="ctr"/>
          <a:lstStyle/>
          <a:p>
            <a:pPr algn="ctr"/>
            <a:endParaRPr lang="en-US" sz="2400"/>
          </a:p>
        </p:txBody>
      </p:sp>
      <p:sp>
        <p:nvSpPr>
          <p:cNvPr id="23" name="Freeform 22"/>
          <p:cNvSpPr/>
          <p:nvPr/>
        </p:nvSpPr>
        <p:spPr>
          <a:xfrm rot="19939938">
            <a:off x="2728777" y="4708327"/>
            <a:ext cx="4435745" cy="3068818"/>
          </a:xfrm>
          <a:custGeom>
            <a:avLst/>
            <a:gdLst>
              <a:gd name="connsiteX0" fmla="*/ 1295612 w 2311824"/>
              <a:gd name="connsiteY0" fmla="*/ 2269068 h 2269068"/>
              <a:gd name="connsiteX1" fmla="*/ 279401 w 2311824"/>
              <a:gd name="connsiteY1" fmla="*/ 1701801 h 2269068"/>
              <a:gd name="connsiteX2" fmla="*/ 279401 w 2311824"/>
              <a:gd name="connsiteY2" fmla="*/ 1413937 h 2269068"/>
              <a:gd name="connsiteX3" fmla="*/ 223093 w 2311824"/>
              <a:gd name="connsiteY3" fmla="*/ 1408261 h 2269068"/>
              <a:gd name="connsiteX4" fmla="*/ 0 w 2311824"/>
              <a:gd name="connsiteY4" fmla="*/ 1134535 h 2269068"/>
              <a:gd name="connsiteX5" fmla="*/ 223093 w 2311824"/>
              <a:gd name="connsiteY5" fmla="*/ 860810 h 2269068"/>
              <a:gd name="connsiteX6" fmla="*/ 279401 w 2311824"/>
              <a:gd name="connsiteY6" fmla="*/ 855133 h 2269068"/>
              <a:gd name="connsiteX7" fmla="*/ 279401 w 2311824"/>
              <a:gd name="connsiteY7" fmla="*/ 567267 h 2269068"/>
              <a:gd name="connsiteX8" fmla="*/ 1295613 w 2311824"/>
              <a:gd name="connsiteY8" fmla="*/ 0 h 2269068"/>
              <a:gd name="connsiteX9" fmla="*/ 2311824 w 2311824"/>
              <a:gd name="connsiteY9" fmla="*/ 567267 h 2269068"/>
              <a:gd name="connsiteX10" fmla="*/ 2311824 w 2311824"/>
              <a:gd name="connsiteY10" fmla="*/ 1701801 h 2269068"/>
              <a:gd name="connsiteX11" fmla="*/ 2051890 w 2311824"/>
              <a:gd name="connsiteY11" fmla="*/ 1846901 h 2269068"/>
              <a:gd name="connsiteX12" fmla="*/ 2035401 w 2311824"/>
              <a:gd name="connsiteY12" fmla="*/ 1816522 h 2269068"/>
              <a:gd name="connsiteX13" fmla="*/ 1803716 w 2311824"/>
              <a:gd name="connsiteY13" fmla="*/ 1693336 h 2269068"/>
              <a:gd name="connsiteX14" fmla="*/ 1524314 w 2311824"/>
              <a:gd name="connsiteY14" fmla="*/ 1972738 h 2269068"/>
              <a:gd name="connsiteX15" fmla="*/ 1546271 w 2311824"/>
              <a:gd name="connsiteY15" fmla="*/ 2081494 h 2269068"/>
              <a:gd name="connsiteX16" fmla="*/ 1566121 w 2311824"/>
              <a:gd name="connsiteY16" fmla="*/ 2118065 h 22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11824" h="2269068">
                <a:moveTo>
                  <a:pt x="1295612" y="2269068"/>
                </a:moveTo>
                <a:lnTo>
                  <a:pt x="279401" y="1701801"/>
                </a:lnTo>
                <a:lnTo>
                  <a:pt x="279401" y="1413937"/>
                </a:lnTo>
                <a:lnTo>
                  <a:pt x="223093" y="1408261"/>
                </a:lnTo>
                <a:cubicBezTo>
                  <a:pt x="95774" y="1382207"/>
                  <a:pt x="0" y="1269555"/>
                  <a:pt x="0" y="1134535"/>
                </a:cubicBezTo>
                <a:cubicBezTo>
                  <a:pt x="0" y="999515"/>
                  <a:pt x="95774" y="886863"/>
                  <a:pt x="223093" y="860810"/>
                </a:cubicBezTo>
                <a:lnTo>
                  <a:pt x="279401" y="855133"/>
                </a:lnTo>
                <a:lnTo>
                  <a:pt x="279401" y="567267"/>
                </a:lnTo>
                <a:lnTo>
                  <a:pt x="1295613" y="0"/>
                </a:lnTo>
                <a:lnTo>
                  <a:pt x="2311824" y="567267"/>
                </a:lnTo>
                <a:lnTo>
                  <a:pt x="2311824" y="1701801"/>
                </a:lnTo>
                <a:lnTo>
                  <a:pt x="2051890" y="1846901"/>
                </a:lnTo>
                <a:lnTo>
                  <a:pt x="2035401" y="1816522"/>
                </a:lnTo>
                <a:cubicBezTo>
                  <a:pt x="1985190" y="1742201"/>
                  <a:pt x="1900159" y="1693336"/>
                  <a:pt x="1803716" y="1693336"/>
                </a:cubicBezTo>
                <a:cubicBezTo>
                  <a:pt x="1649407" y="1693336"/>
                  <a:pt x="1524314" y="1818429"/>
                  <a:pt x="1524314" y="1972738"/>
                </a:cubicBezTo>
                <a:cubicBezTo>
                  <a:pt x="1524314" y="2011315"/>
                  <a:pt x="1532133" y="2048067"/>
                  <a:pt x="1546271" y="2081494"/>
                </a:cubicBezTo>
                <a:lnTo>
                  <a:pt x="1566121" y="2118065"/>
                </a:lnTo>
                <a:close/>
              </a:path>
            </a:pathLst>
          </a:cu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217728" tIns="108864" rIns="217728" bIns="108864" rtlCol="0" anchor="ctr"/>
          <a:lstStyle/>
          <a:p>
            <a:pPr algn="ctr"/>
            <a:endParaRPr lang="en-US" sz="2900"/>
          </a:p>
        </p:txBody>
      </p:sp>
      <p:sp>
        <p:nvSpPr>
          <p:cNvPr id="35" name="Rectangle 34"/>
          <p:cNvSpPr/>
          <p:nvPr/>
        </p:nvSpPr>
        <p:spPr>
          <a:xfrm>
            <a:off x="2897168" y="7486483"/>
            <a:ext cx="3896331" cy="2759011"/>
          </a:xfrm>
          <a:prstGeom prst="rect">
            <a:avLst/>
          </a:prstGeom>
        </p:spPr>
        <p:txBody>
          <a:bodyPr wrap="square" lIns="217728" tIns="108864" rIns="217728" bIns="108864" anchor="ctr">
            <a:spAutoFit/>
          </a:bodyPr>
          <a:lstStyle/>
          <a:p>
            <a:pPr lvl="0" algn="ctr"/>
            <a:r>
              <a:rPr lang="en-US" sz="3300" b="1" dirty="0">
                <a:solidFill>
                  <a:schemeClr val="tx2">
                    <a:lumMod val="50000"/>
                  </a:schemeClr>
                </a:solidFill>
              </a:rPr>
              <a:t>Event </a:t>
            </a:r>
          </a:p>
          <a:p>
            <a:pPr lvl="0" algn="ctr"/>
            <a:r>
              <a:rPr lang="en-US" sz="3300" b="1" dirty="0">
                <a:solidFill>
                  <a:schemeClr val="tx2">
                    <a:lumMod val="50000"/>
                  </a:schemeClr>
                </a:solidFill>
              </a:rPr>
              <a:t>Organized &amp; Managed by</a:t>
            </a:r>
          </a:p>
          <a:p>
            <a:pPr lvl="0" algn="ctr"/>
            <a:r>
              <a:rPr lang="en-US" sz="3300" b="1" dirty="0" smtClean="0">
                <a:solidFill>
                  <a:schemeClr val="tx2">
                    <a:lumMod val="50000"/>
                  </a:schemeClr>
                </a:solidFill>
              </a:rPr>
              <a:t>TAF-SALIHIN </a:t>
            </a:r>
            <a:r>
              <a:rPr lang="en-US" sz="3300" b="1" dirty="0" err="1" smtClean="0">
                <a:solidFill>
                  <a:schemeClr val="tx2">
                    <a:lumMod val="50000"/>
                  </a:schemeClr>
                </a:solidFill>
              </a:rPr>
              <a:t>UiTM</a:t>
            </a:r>
            <a:r>
              <a:rPr lang="en-US" sz="3300" b="1" dirty="0" smtClean="0">
                <a:solidFill>
                  <a:schemeClr val="tx2">
                    <a:lumMod val="50000"/>
                  </a:schemeClr>
                </a:solidFill>
              </a:rPr>
              <a:t> </a:t>
            </a:r>
          </a:p>
          <a:p>
            <a:pPr lvl="0" algn="ctr"/>
            <a:r>
              <a:rPr lang="en-US" sz="3300" b="1" dirty="0" smtClean="0">
                <a:solidFill>
                  <a:schemeClr val="tx2">
                    <a:lumMod val="50000"/>
                  </a:schemeClr>
                </a:solidFill>
              </a:rPr>
              <a:t>&amp; BSN </a:t>
            </a:r>
            <a:endParaRPr lang="en-US" sz="1700" dirty="0">
              <a:solidFill>
                <a:schemeClr val="tx2">
                  <a:lumMod val="50000"/>
                </a:schemeClr>
              </a:solidFill>
            </a:endParaRPr>
          </a:p>
        </p:txBody>
      </p:sp>
      <p:sp>
        <p:nvSpPr>
          <p:cNvPr id="36" name="Rectangle 35"/>
          <p:cNvSpPr/>
          <p:nvPr/>
        </p:nvSpPr>
        <p:spPr>
          <a:xfrm>
            <a:off x="2969601" y="5613461"/>
            <a:ext cx="3896329" cy="727686"/>
          </a:xfrm>
          <a:prstGeom prst="rect">
            <a:avLst/>
          </a:prstGeom>
        </p:spPr>
        <p:txBody>
          <a:bodyPr wrap="square" lIns="217728" tIns="108864" rIns="217728" bIns="108864" anchor="ctr">
            <a:spAutoFit/>
          </a:bodyPr>
          <a:lstStyle/>
          <a:p>
            <a:pPr lvl="0" algn="ctr"/>
            <a:r>
              <a:rPr lang="en-US" sz="3300" b="1" dirty="0">
                <a:solidFill>
                  <a:schemeClr val="tx2">
                    <a:lumMod val="50000"/>
                  </a:schemeClr>
                </a:solidFill>
              </a:rPr>
              <a:t>Launch by BSN</a:t>
            </a:r>
            <a:endParaRPr lang="en-US" sz="1700" dirty="0">
              <a:solidFill>
                <a:schemeClr val="tx2">
                  <a:lumMod val="50000"/>
                </a:schemeClr>
              </a:solidFill>
            </a:endParaRPr>
          </a:p>
        </p:txBody>
      </p:sp>
    </p:spTree>
    <p:extLst>
      <p:ext uri="{BB962C8B-B14F-4D97-AF65-F5344CB8AC3E}">
        <p14:creationId xmlns:p14="http://schemas.microsoft.com/office/powerpoint/2010/main" val="35095350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5" name="Title 1"/>
          <p:cNvSpPr txBox="1">
            <a:spLocks/>
          </p:cNvSpPr>
          <p:nvPr/>
        </p:nvSpPr>
        <p:spPr>
          <a:xfrm>
            <a:off x="1219359" y="0"/>
            <a:ext cx="17274249" cy="1676400"/>
          </a:xfrm>
          <a:prstGeom prst="rect">
            <a:avLst/>
          </a:prstGeom>
        </p:spPr>
        <p:txBody>
          <a:bodyPr lIns="217728" tIns="108864" rIns="217728" bIns="108864"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defRPr/>
            </a:pPr>
            <a:r>
              <a:rPr lang="en-US" sz="4800" dirty="0">
                <a:solidFill>
                  <a:schemeClr val="tx1"/>
                </a:solidFill>
                <a:latin typeface="Arial Black"/>
              </a:rPr>
              <a:t>Road to success</a:t>
            </a:r>
            <a:endParaRPr lang="en-MY" sz="4800" dirty="0">
              <a:solidFill>
                <a:schemeClr val="tx1"/>
              </a:solidFill>
              <a:latin typeface="Arial Black"/>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39173" y="5157716"/>
            <a:ext cx="7348002" cy="55102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433" y="6248401"/>
            <a:ext cx="13576741" cy="6083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Group 3"/>
          <p:cNvGrpSpPr/>
          <p:nvPr/>
        </p:nvGrpSpPr>
        <p:grpSpPr>
          <a:xfrm>
            <a:off x="12803268" y="3184634"/>
            <a:ext cx="5358608" cy="3874102"/>
            <a:chOff x="-1828800" y="1447800"/>
            <a:chExt cx="1843585" cy="1676400"/>
          </a:xfrm>
        </p:grpSpPr>
        <p:sp>
          <p:nvSpPr>
            <p:cNvPr id="3" name="Oval 2"/>
            <p:cNvSpPr/>
            <p:nvPr/>
          </p:nvSpPr>
          <p:spPr>
            <a:xfrm>
              <a:off x="-1828800" y="1447800"/>
              <a:ext cx="1843585" cy="16764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b="1">
                <a:solidFill>
                  <a:schemeClr val="bg1"/>
                </a:solidFill>
              </a:endParaRPr>
            </a:p>
          </p:txBody>
        </p:sp>
        <p:sp>
          <p:nvSpPr>
            <p:cNvPr id="2" name="TextBox 1"/>
            <p:cNvSpPr txBox="1"/>
            <p:nvPr/>
          </p:nvSpPr>
          <p:spPr>
            <a:xfrm>
              <a:off x="-1828800" y="1728432"/>
              <a:ext cx="1828800" cy="1105402"/>
            </a:xfrm>
            <a:prstGeom prst="rect">
              <a:avLst/>
            </a:prstGeom>
            <a:noFill/>
          </p:spPr>
          <p:txBody>
            <a:bodyPr wrap="square" rtlCol="0">
              <a:spAutoFit/>
            </a:bodyPr>
            <a:lstStyle/>
            <a:p>
              <a:pPr algn="ctr"/>
              <a:r>
                <a:rPr lang="en-MY" sz="4000" b="1" dirty="0">
                  <a:solidFill>
                    <a:schemeClr val="bg1"/>
                  </a:solidFill>
                  <a:latin typeface="Century Gothic" panose="020B0502020202020204" pitchFamily="34" charset="0"/>
                </a:rPr>
                <a:t>Close monitor on entrepreneur business performance</a:t>
              </a:r>
            </a:p>
          </p:txBody>
        </p:sp>
      </p:grpSp>
      <p:grpSp>
        <p:nvGrpSpPr>
          <p:cNvPr id="8" name="Group 7"/>
          <p:cNvGrpSpPr/>
          <p:nvPr/>
        </p:nvGrpSpPr>
        <p:grpSpPr>
          <a:xfrm>
            <a:off x="3048398" y="2895600"/>
            <a:ext cx="4916867" cy="3352800"/>
            <a:chOff x="-1828800" y="1447800"/>
            <a:chExt cx="1843585" cy="1676400"/>
          </a:xfrm>
        </p:grpSpPr>
        <p:sp>
          <p:nvSpPr>
            <p:cNvPr id="9" name="Oval 8"/>
            <p:cNvSpPr/>
            <p:nvPr/>
          </p:nvSpPr>
          <p:spPr>
            <a:xfrm>
              <a:off x="-1828800" y="1447800"/>
              <a:ext cx="1843585" cy="16764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b="1">
                <a:solidFill>
                  <a:schemeClr val="bg1"/>
                </a:solidFill>
              </a:endParaRPr>
            </a:p>
          </p:txBody>
        </p:sp>
        <p:sp>
          <p:nvSpPr>
            <p:cNvPr id="10" name="TextBox 9"/>
            <p:cNvSpPr txBox="1"/>
            <p:nvPr/>
          </p:nvSpPr>
          <p:spPr>
            <a:xfrm>
              <a:off x="-1828800" y="2133600"/>
              <a:ext cx="1828800" cy="600165"/>
            </a:xfrm>
            <a:prstGeom prst="rect">
              <a:avLst/>
            </a:prstGeom>
            <a:noFill/>
          </p:spPr>
          <p:txBody>
            <a:bodyPr wrap="square" rtlCol="0">
              <a:spAutoFit/>
            </a:bodyPr>
            <a:lstStyle/>
            <a:p>
              <a:pPr algn="ctr"/>
              <a:r>
                <a:rPr lang="en-US" sz="3600" b="1" dirty="0">
                  <a:solidFill>
                    <a:schemeClr val="bg1"/>
                  </a:solidFill>
                  <a:latin typeface="Century Gothic" panose="020B0502020202020204" pitchFamily="34" charset="0"/>
                </a:rPr>
                <a:t>Foster and empower </a:t>
              </a:r>
              <a:r>
                <a:rPr lang="en-US" sz="3600" b="1" dirty="0" smtClean="0">
                  <a:solidFill>
                    <a:schemeClr val="bg1"/>
                  </a:solidFill>
                  <a:latin typeface="Century Gothic" panose="020B0502020202020204" pitchFamily="34" charset="0"/>
                </a:rPr>
                <a:t>Micro business</a:t>
              </a:r>
              <a:endParaRPr lang="en-MY" sz="3600" b="1" dirty="0">
                <a:solidFill>
                  <a:schemeClr val="bg1"/>
                </a:solidFill>
              </a:endParaRPr>
            </a:p>
          </p:txBody>
        </p:sp>
      </p:grpSp>
      <p:sp>
        <p:nvSpPr>
          <p:cNvPr id="12" name="Oval 11"/>
          <p:cNvSpPr/>
          <p:nvPr/>
        </p:nvSpPr>
        <p:spPr>
          <a:xfrm>
            <a:off x="13576742" y="8991600"/>
            <a:ext cx="4916867" cy="33528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lIns="217728" tIns="108864" rIns="217728" bIns="108864" rtlCol="0" anchor="ctr"/>
          <a:lstStyle/>
          <a:p>
            <a:pPr algn="ctr"/>
            <a:endParaRPr lang="en-MY" b="1">
              <a:solidFill>
                <a:schemeClr val="bg1"/>
              </a:solidFill>
            </a:endParaRPr>
          </a:p>
        </p:txBody>
      </p:sp>
      <p:sp>
        <p:nvSpPr>
          <p:cNvPr id="13" name="TextBox 12"/>
          <p:cNvSpPr txBox="1"/>
          <p:nvPr/>
        </p:nvSpPr>
        <p:spPr>
          <a:xfrm>
            <a:off x="13639803" y="9916510"/>
            <a:ext cx="4877435" cy="2035736"/>
          </a:xfrm>
          <a:prstGeom prst="rect">
            <a:avLst/>
          </a:prstGeom>
          <a:noFill/>
        </p:spPr>
        <p:txBody>
          <a:bodyPr wrap="square" lIns="217728" tIns="108864" rIns="217728" bIns="108864" rtlCol="0">
            <a:spAutoFit/>
          </a:bodyPr>
          <a:lstStyle/>
          <a:p>
            <a:pPr lvl="0" algn="ctr"/>
            <a:r>
              <a:rPr lang="en-US" sz="4000" b="1" dirty="0" smtClean="0">
                <a:solidFill>
                  <a:schemeClr val="bg1"/>
                </a:solidFill>
              </a:rPr>
              <a:t>3U1i </a:t>
            </a:r>
            <a:r>
              <a:rPr lang="en-US" sz="4000" b="1" dirty="0">
                <a:solidFill>
                  <a:schemeClr val="bg1"/>
                </a:solidFill>
              </a:rPr>
              <a:t>inline with MOHE’s aspiration</a:t>
            </a:r>
          </a:p>
          <a:p>
            <a:pPr algn="ctr"/>
            <a:r>
              <a:rPr lang="en-US" sz="3800" b="1" dirty="0" smtClean="0">
                <a:solidFill>
                  <a:schemeClr val="bg1"/>
                </a:solidFill>
              </a:rPr>
              <a:t> </a:t>
            </a:r>
            <a:endParaRPr lang="en-MY" sz="3800" b="1" dirty="0">
              <a:solidFill>
                <a:schemeClr val="bg1"/>
              </a:solidFill>
            </a:endParaRPr>
          </a:p>
        </p:txBody>
      </p:sp>
      <p:sp>
        <p:nvSpPr>
          <p:cNvPr id="11" name="Slide Number Placeholder 10"/>
          <p:cNvSpPr>
            <a:spLocks noGrp="1"/>
          </p:cNvSpPr>
          <p:nvPr>
            <p:ph type="sldNum" sz="quarter" idx="12"/>
          </p:nvPr>
        </p:nvSpPr>
        <p:spPr/>
        <p:txBody>
          <a:bodyPr/>
          <a:lstStyle/>
          <a:p>
            <a:pPr>
              <a:defRPr/>
            </a:pPr>
            <a:fld id="{10900C66-51F3-40B7-ADF9-FB7B495E0E52}" type="slidenum">
              <a:rPr lang="en-US" smtClean="0"/>
              <a:pPr>
                <a:defRPr/>
              </a:pPr>
              <a:t>16</a:t>
            </a:fld>
            <a:endParaRPr lang="en-US" dirty="0"/>
          </a:p>
        </p:txBody>
      </p:sp>
    </p:spTree>
    <p:extLst>
      <p:ext uri="{BB962C8B-B14F-4D97-AF65-F5344CB8AC3E}">
        <p14:creationId xmlns:p14="http://schemas.microsoft.com/office/powerpoint/2010/main" val="6636230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1219359" y="0"/>
            <a:ext cx="21728296" cy="1676400"/>
          </a:xfrm>
          <a:prstGeom prst="rect">
            <a:avLst/>
          </a:prstGeom>
        </p:spPr>
        <p:txBody>
          <a:bodyPr lIns="217728" tIns="108864" rIns="217728" bIns="108864"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defRPr/>
            </a:pPr>
            <a:r>
              <a:rPr lang="en-US" sz="4800" dirty="0" smtClean="0">
                <a:solidFill>
                  <a:schemeClr val="tx1"/>
                </a:solidFill>
                <a:latin typeface="Arial Black"/>
              </a:rPr>
              <a:t>Student </a:t>
            </a:r>
            <a:r>
              <a:rPr lang="en-US" sz="4800" dirty="0">
                <a:solidFill>
                  <a:schemeClr val="tx1"/>
                </a:solidFill>
                <a:latin typeface="Arial Black"/>
              </a:rPr>
              <a:t>criteria</a:t>
            </a:r>
            <a:endParaRPr lang="en-MY" sz="4800" dirty="0">
              <a:solidFill>
                <a:schemeClr val="tx1"/>
              </a:solidFill>
              <a:latin typeface="Arial Black"/>
            </a:endParaRPr>
          </a:p>
        </p:txBody>
      </p:sp>
      <p:grpSp>
        <p:nvGrpSpPr>
          <p:cNvPr id="5" name="Group 4"/>
          <p:cNvGrpSpPr>
            <a:grpSpLocks noChangeAspect="1"/>
          </p:cNvGrpSpPr>
          <p:nvPr/>
        </p:nvGrpSpPr>
        <p:grpSpPr>
          <a:xfrm>
            <a:off x="12741199" y="2855196"/>
            <a:ext cx="2280097" cy="1819364"/>
            <a:chOff x="1382806" y="3668806"/>
            <a:chExt cx="3025588" cy="3025588"/>
          </a:xfrm>
        </p:grpSpPr>
        <p:sp>
          <p:nvSpPr>
            <p:cNvPr id="7" name="Rectangle 6"/>
            <p:cNvSpPr/>
            <p:nvPr/>
          </p:nvSpPr>
          <p:spPr>
            <a:xfrm>
              <a:off x="1382806" y="3668806"/>
              <a:ext cx="3025588" cy="3025588"/>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38093" y="4265700"/>
              <a:ext cx="1180970" cy="1933171"/>
            </a:xfrm>
            <a:custGeom>
              <a:avLst/>
              <a:gdLst/>
              <a:ahLst/>
              <a:cxnLst/>
              <a:rect l="l" t="t" r="r" b="b"/>
              <a:pathLst>
                <a:path w="1180970" h="1933171">
                  <a:moveTo>
                    <a:pt x="634994" y="0"/>
                  </a:moveTo>
                  <a:cubicBezTo>
                    <a:pt x="672579" y="0"/>
                    <a:pt x="702993" y="742"/>
                    <a:pt x="726237" y="2226"/>
                  </a:cubicBezTo>
                  <a:cubicBezTo>
                    <a:pt x="749481" y="3709"/>
                    <a:pt x="767037" y="6182"/>
                    <a:pt x="778906" y="9644"/>
                  </a:cubicBezTo>
                  <a:cubicBezTo>
                    <a:pt x="790775" y="13106"/>
                    <a:pt x="798688" y="17804"/>
                    <a:pt x="802644" y="23738"/>
                  </a:cubicBezTo>
                  <a:cubicBezTo>
                    <a:pt x="806600" y="29673"/>
                    <a:pt x="808579" y="37091"/>
                    <a:pt x="808579" y="45993"/>
                  </a:cubicBezTo>
                  <a:lnTo>
                    <a:pt x="808579" y="1631994"/>
                  </a:lnTo>
                  <a:lnTo>
                    <a:pt x="1121624" y="1631994"/>
                  </a:lnTo>
                  <a:cubicBezTo>
                    <a:pt x="1130526" y="1631994"/>
                    <a:pt x="1138686" y="1634714"/>
                    <a:pt x="1146104" y="1640154"/>
                  </a:cubicBezTo>
                  <a:cubicBezTo>
                    <a:pt x="1153523" y="1645594"/>
                    <a:pt x="1159952" y="1654248"/>
                    <a:pt x="1165392" y="1666117"/>
                  </a:cubicBezTo>
                  <a:cubicBezTo>
                    <a:pt x="1170832" y="1677986"/>
                    <a:pt x="1174788" y="1693564"/>
                    <a:pt x="1177261" y="1712852"/>
                  </a:cubicBezTo>
                  <a:cubicBezTo>
                    <a:pt x="1179733" y="1732139"/>
                    <a:pt x="1180970" y="1756124"/>
                    <a:pt x="1180970" y="1784808"/>
                  </a:cubicBezTo>
                  <a:cubicBezTo>
                    <a:pt x="1180970" y="1812502"/>
                    <a:pt x="1179486" y="1835993"/>
                    <a:pt x="1176519" y="1855280"/>
                  </a:cubicBezTo>
                  <a:cubicBezTo>
                    <a:pt x="1173552" y="1874567"/>
                    <a:pt x="1169348" y="1889898"/>
                    <a:pt x="1163908" y="1901273"/>
                  </a:cubicBezTo>
                  <a:cubicBezTo>
                    <a:pt x="1158468" y="1912647"/>
                    <a:pt x="1152286" y="1920807"/>
                    <a:pt x="1145363" y="1925753"/>
                  </a:cubicBezTo>
                  <a:cubicBezTo>
                    <a:pt x="1138439" y="1930698"/>
                    <a:pt x="1130526" y="1933171"/>
                    <a:pt x="1121624" y="1933171"/>
                  </a:cubicBezTo>
                  <a:lnTo>
                    <a:pt x="62312" y="1933171"/>
                  </a:lnTo>
                  <a:cubicBezTo>
                    <a:pt x="54400" y="1933171"/>
                    <a:pt x="46982" y="1930698"/>
                    <a:pt x="40058" y="1925753"/>
                  </a:cubicBezTo>
                  <a:cubicBezTo>
                    <a:pt x="33134" y="1920807"/>
                    <a:pt x="26953" y="1912647"/>
                    <a:pt x="21513" y="1901273"/>
                  </a:cubicBezTo>
                  <a:cubicBezTo>
                    <a:pt x="16073" y="1889898"/>
                    <a:pt x="11869" y="1874567"/>
                    <a:pt x="8902" y="1855280"/>
                  </a:cubicBezTo>
                  <a:cubicBezTo>
                    <a:pt x="5934" y="1835993"/>
                    <a:pt x="4451" y="1812502"/>
                    <a:pt x="4451" y="1784808"/>
                  </a:cubicBezTo>
                  <a:cubicBezTo>
                    <a:pt x="4451" y="1756124"/>
                    <a:pt x="5687" y="1732139"/>
                    <a:pt x="8160" y="1712852"/>
                  </a:cubicBezTo>
                  <a:cubicBezTo>
                    <a:pt x="10633" y="1693564"/>
                    <a:pt x="14589" y="1677986"/>
                    <a:pt x="20029" y="1666117"/>
                  </a:cubicBezTo>
                  <a:cubicBezTo>
                    <a:pt x="25469" y="1654248"/>
                    <a:pt x="31651" y="1645594"/>
                    <a:pt x="38574" y="1640154"/>
                  </a:cubicBezTo>
                  <a:cubicBezTo>
                    <a:pt x="45498" y="1634714"/>
                    <a:pt x="53411" y="1631994"/>
                    <a:pt x="62312" y="1631994"/>
                  </a:cubicBezTo>
                  <a:lnTo>
                    <a:pt x="419867" y="1631994"/>
                  </a:lnTo>
                  <a:lnTo>
                    <a:pt x="419867" y="382777"/>
                  </a:lnTo>
                  <a:lnTo>
                    <a:pt x="111272" y="553394"/>
                  </a:lnTo>
                  <a:cubicBezTo>
                    <a:pt x="88523" y="564274"/>
                    <a:pt x="69978" y="570951"/>
                    <a:pt x="55636" y="573423"/>
                  </a:cubicBezTo>
                  <a:cubicBezTo>
                    <a:pt x="41294" y="575896"/>
                    <a:pt x="29920" y="572929"/>
                    <a:pt x="21513" y="564522"/>
                  </a:cubicBezTo>
                  <a:cubicBezTo>
                    <a:pt x="13105" y="556114"/>
                    <a:pt x="7418" y="541525"/>
                    <a:pt x="4451" y="520755"/>
                  </a:cubicBezTo>
                  <a:cubicBezTo>
                    <a:pt x="1484" y="499984"/>
                    <a:pt x="0" y="470806"/>
                    <a:pt x="0" y="433220"/>
                  </a:cubicBezTo>
                  <a:cubicBezTo>
                    <a:pt x="0" y="409482"/>
                    <a:pt x="494" y="389948"/>
                    <a:pt x="1484" y="374617"/>
                  </a:cubicBezTo>
                  <a:cubicBezTo>
                    <a:pt x="2473" y="359286"/>
                    <a:pt x="4945" y="346181"/>
                    <a:pt x="8902" y="335301"/>
                  </a:cubicBezTo>
                  <a:cubicBezTo>
                    <a:pt x="12858" y="324421"/>
                    <a:pt x="18298" y="315519"/>
                    <a:pt x="25222" y="308595"/>
                  </a:cubicBezTo>
                  <a:cubicBezTo>
                    <a:pt x="32145" y="301672"/>
                    <a:pt x="41542" y="294254"/>
                    <a:pt x="53411" y="286341"/>
                  </a:cubicBezTo>
                  <a:lnTo>
                    <a:pt x="465860" y="19288"/>
                  </a:lnTo>
                  <a:cubicBezTo>
                    <a:pt x="470805" y="15331"/>
                    <a:pt x="476987" y="12117"/>
                    <a:pt x="484405" y="9644"/>
                  </a:cubicBezTo>
                  <a:cubicBezTo>
                    <a:pt x="491823" y="7171"/>
                    <a:pt x="501467" y="5193"/>
                    <a:pt x="513336" y="3709"/>
                  </a:cubicBezTo>
                  <a:cubicBezTo>
                    <a:pt x="525205" y="2226"/>
                    <a:pt x="540783" y="1237"/>
                    <a:pt x="560070" y="742"/>
                  </a:cubicBezTo>
                  <a:cubicBezTo>
                    <a:pt x="579358" y="248"/>
                    <a:pt x="604332" y="0"/>
                    <a:pt x="63499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8"/>
            <p:cNvSpPr/>
            <p:nvPr/>
          </p:nvSpPr>
          <p:spPr>
            <a:xfrm>
              <a:off x="2361975" y="4296064"/>
              <a:ext cx="2046419" cy="2398330"/>
            </a:xfrm>
            <a:custGeom>
              <a:avLst/>
              <a:gdLst>
                <a:gd name="connsiteX0" fmla="*/ 395986 w 2046419"/>
                <a:gd name="connsiteY0" fmla="*/ 352414 h 2398330"/>
                <a:gd name="connsiteX1" fmla="*/ 395987 w 2046419"/>
                <a:gd name="connsiteY1" fmla="*/ 879025 h 2398330"/>
                <a:gd name="connsiteX2" fmla="*/ 0 w 2046419"/>
                <a:gd name="connsiteY2" fmla="*/ 535520 h 2398330"/>
                <a:gd name="connsiteX3" fmla="*/ 12468 w 2046419"/>
                <a:gd name="connsiteY3" fmla="*/ 542690 h 2398330"/>
                <a:gd name="connsiteX4" fmla="*/ 31755 w 2046419"/>
                <a:gd name="connsiteY4" fmla="*/ 543060 h 2398330"/>
                <a:gd name="connsiteX5" fmla="*/ 87391 w 2046419"/>
                <a:gd name="connsiteY5" fmla="*/ 523032 h 2398330"/>
                <a:gd name="connsiteX6" fmla="*/ 780529 w 2046419"/>
                <a:gd name="connsiteY6" fmla="*/ 0 h 2398330"/>
                <a:gd name="connsiteX7" fmla="*/ 2046419 w 2046419"/>
                <a:gd name="connsiteY7" fmla="*/ 1098117 h 2398330"/>
                <a:gd name="connsiteX8" fmla="*/ 2046419 w 2046419"/>
                <a:gd name="connsiteY8" fmla="*/ 2398330 h 2398330"/>
                <a:gd name="connsiteX9" fmla="*/ 599559 w 2046419"/>
                <a:gd name="connsiteY9" fmla="*/ 2398330 h 2398330"/>
                <a:gd name="connsiteX10" fmla="*/ 22023 w 2046419"/>
                <a:gd name="connsiteY10" fmla="*/ 1897337 h 2398330"/>
                <a:gd name="connsiteX11" fmla="*/ 38430 w 2046419"/>
                <a:gd name="connsiteY11" fmla="*/ 1902806 h 2398330"/>
                <a:gd name="connsiteX12" fmla="*/ 1097742 w 2046419"/>
                <a:gd name="connsiteY12" fmla="*/ 1902806 h 2398330"/>
                <a:gd name="connsiteX13" fmla="*/ 1121481 w 2046419"/>
                <a:gd name="connsiteY13" fmla="*/ 1895388 h 2398330"/>
                <a:gd name="connsiteX14" fmla="*/ 1140026 w 2046419"/>
                <a:gd name="connsiteY14" fmla="*/ 1870908 h 2398330"/>
                <a:gd name="connsiteX15" fmla="*/ 1152637 w 2046419"/>
                <a:gd name="connsiteY15" fmla="*/ 1824915 h 2398330"/>
                <a:gd name="connsiteX16" fmla="*/ 1157088 w 2046419"/>
                <a:gd name="connsiteY16" fmla="*/ 1754443 h 2398330"/>
                <a:gd name="connsiteX17" fmla="*/ 1153379 w 2046419"/>
                <a:gd name="connsiteY17" fmla="*/ 1682487 h 2398330"/>
                <a:gd name="connsiteX18" fmla="*/ 1141510 w 2046419"/>
                <a:gd name="connsiteY18" fmla="*/ 1635752 h 2398330"/>
                <a:gd name="connsiteX19" fmla="*/ 1122222 w 2046419"/>
                <a:gd name="connsiteY19" fmla="*/ 1609789 h 2398330"/>
                <a:gd name="connsiteX20" fmla="*/ 1097742 w 2046419"/>
                <a:gd name="connsiteY20" fmla="*/ 1601629 h 2398330"/>
                <a:gd name="connsiteX21" fmla="*/ 784697 w 2046419"/>
                <a:gd name="connsiteY21" fmla="*/ 1601629 h 2398330"/>
                <a:gd name="connsiteX22" fmla="*/ 784697 w 2046419"/>
                <a:gd name="connsiteY22" fmla="*/ 15628 h 2398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46419" h="2398330">
                  <a:moveTo>
                    <a:pt x="395986" y="352414"/>
                  </a:moveTo>
                  <a:lnTo>
                    <a:pt x="395987" y="879025"/>
                  </a:lnTo>
                  <a:lnTo>
                    <a:pt x="0" y="535520"/>
                  </a:lnTo>
                  <a:lnTo>
                    <a:pt x="12468" y="542690"/>
                  </a:lnTo>
                  <a:cubicBezTo>
                    <a:pt x="18154" y="544173"/>
                    <a:pt x="24585" y="544297"/>
                    <a:pt x="31755" y="543060"/>
                  </a:cubicBezTo>
                  <a:cubicBezTo>
                    <a:pt x="46097" y="540588"/>
                    <a:pt x="64642" y="533911"/>
                    <a:pt x="87391" y="523032"/>
                  </a:cubicBezTo>
                  <a:close/>
                  <a:moveTo>
                    <a:pt x="780529" y="0"/>
                  </a:moveTo>
                  <a:lnTo>
                    <a:pt x="2046419" y="1098117"/>
                  </a:lnTo>
                  <a:lnTo>
                    <a:pt x="2046419" y="2398330"/>
                  </a:lnTo>
                  <a:lnTo>
                    <a:pt x="599559" y="2398330"/>
                  </a:lnTo>
                  <a:lnTo>
                    <a:pt x="22023" y="1897337"/>
                  </a:lnTo>
                  <a:lnTo>
                    <a:pt x="38430" y="1902806"/>
                  </a:lnTo>
                  <a:lnTo>
                    <a:pt x="1097742" y="1902806"/>
                  </a:lnTo>
                  <a:cubicBezTo>
                    <a:pt x="1106644" y="1902806"/>
                    <a:pt x="1114557" y="1900333"/>
                    <a:pt x="1121481" y="1895388"/>
                  </a:cubicBezTo>
                  <a:cubicBezTo>
                    <a:pt x="1128404" y="1890442"/>
                    <a:pt x="1134586" y="1882282"/>
                    <a:pt x="1140026" y="1870908"/>
                  </a:cubicBezTo>
                  <a:cubicBezTo>
                    <a:pt x="1145466" y="1859533"/>
                    <a:pt x="1149670" y="1844202"/>
                    <a:pt x="1152637" y="1824915"/>
                  </a:cubicBezTo>
                  <a:cubicBezTo>
                    <a:pt x="1155604" y="1805628"/>
                    <a:pt x="1157088" y="1782137"/>
                    <a:pt x="1157088" y="1754443"/>
                  </a:cubicBezTo>
                  <a:cubicBezTo>
                    <a:pt x="1157088" y="1725759"/>
                    <a:pt x="1155851" y="1701774"/>
                    <a:pt x="1153379" y="1682487"/>
                  </a:cubicBezTo>
                  <a:cubicBezTo>
                    <a:pt x="1150906" y="1663199"/>
                    <a:pt x="1146950" y="1647621"/>
                    <a:pt x="1141510" y="1635752"/>
                  </a:cubicBezTo>
                  <a:cubicBezTo>
                    <a:pt x="1136070" y="1623883"/>
                    <a:pt x="1129641" y="1615229"/>
                    <a:pt x="1122222" y="1609789"/>
                  </a:cubicBezTo>
                  <a:cubicBezTo>
                    <a:pt x="1114804" y="1604349"/>
                    <a:pt x="1106644" y="1601629"/>
                    <a:pt x="1097742" y="1601629"/>
                  </a:cubicBezTo>
                  <a:lnTo>
                    <a:pt x="784697" y="1601629"/>
                  </a:lnTo>
                  <a:lnTo>
                    <a:pt x="784697" y="15628"/>
                  </a:lnTo>
                  <a:close/>
                </a:path>
              </a:pathLst>
            </a:cu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0" name="Group 9"/>
          <p:cNvGrpSpPr>
            <a:grpSpLocks noChangeAspect="1"/>
          </p:cNvGrpSpPr>
          <p:nvPr/>
        </p:nvGrpSpPr>
        <p:grpSpPr>
          <a:xfrm>
            <a:off x="12741199" y="5087162"/>
            <a:ext cx="2280097" cy="1819364"/>
            <a:chOff x="1382807" y="174388"/>
            <a:chExt cx="3025589" cy="3025589"/>
          </a:xfrm>
        </p:grpSpPr>
        <p:sp>
          <p:nvSpPr>
            <p:cNvPr id="11" name="Rectangle 10"/>
            <p:cNvSpPr/>
            <p:nvPr/>
          </p:nvSpPr>
          <p:spPr>
            <a:xfrm>
              <a:off x="1382807" y="174388"/>
              <a:ext cx="3025588" cy="3025588"/>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2249080" y="750510"/>
              <a:ext cx="1287791" cy="1953942"/>
            </a:xfrm>
            <a:custGeom>
              <a:avLst/>
              <a:gdLst/>
              <a:ahLst/>
              <a:cxnLst/>
              <a:rect l="l" t="t" r="r" b="b"/>
              <a:pathLst>
                <a:path w="1287791" h="1953942">
                  <a:moveTo>
                    <a:pt x="615707" y="0"/>
                  </a:moveTo>
                  <a:cubicBezTo>
                    <a:pt x="715605" y="0"/>
                    <a:pt x="802891" y="12611"/>
                    <a:pt x="877568" y="37833"/>
                  </a:cubicBezTo>
                  <a:cubicBezTo>
                    <a:pt x="952244" y="63055"/>
                    <a:pt x="1014309" y="98167"/>
                    <a:pt x="1063763" y="143171"/>
                  </a:cubicBezTo>
                  <a:cubicBezTo>
                    <a:pt x="1113217" y="188174"/>
                    <a:pt x="1150061" y="241585"/>
                    <a:pt x="1174294" y="303403"/>
                  </a:cubicBezTo>
                  <a:cubicBezTo>
                    <a:pt x="1198526" y="365221"/>
                    <a:pt x="1210642" y="431737"/>
                    <a:pt x="1210642" y="502951"/>
                  </a:cubicBezTo>
                  <a:cubicBezTo>
                    <a:pt x="1210642" y="565264"/>
                    <a:pt x="1204708" y="626587"/>
                    <a:pt x="1192839" y="686921"/>
                  </a:cubicBezTo>
                  <a:cubicBezTo>
                    <a:pt x="1180970" y="747256"/>
                    <a:pt x="1156243" y="812288"/>
                    <a:pt x="1118657" y="882019"/>
                  </a:cubicBezTo>
                  <a:cubicBezTo>
                    <a:pt x="1081072" y="951749"/>
                    <a:pt x="1028156" y="1028898"/>
                    <a:pt x="959909" y="1113465"/>
                  </a:cubicBezTo>
                  <a:cubicBezTo>
                    <a:pt x="891662" y="1198032"/>
                    <a:pt x="801161" y="1296199"/>
                    <a:pt x="688405" y="1407966"/>
                  </a:cubicBezTo>
                  <a:lnTo>
                    <a:pt x="464376" y="1637928"/>
                  </a:lnTo>
                  <a:lnTo>
                    <a:pt x="1221028" y="1637928"/>
                  </a:lnTo>
                  <a:cubicBezTo>
                    <a:pt x="1230919" y="1637928"/>
                    <a:pt x="1240068" y="1640896"/>
                    <a:pt x="1248475" y="1646830"/>
                  </a:cubicBezTo>
                  <a:cubicBezTo>
                    <a:pt x="1256882" y="1652765"/>
                    <a:pt x="1264053" y="1661914"/>
                    <a:pt x="1269988" y="1674277"/>
                  </a:cubicBezTo>
                  <a:cubicBezTo>
                    <a:pt x="1275922" y="1686641"/>
                    <a:pt x="1280373" y="1702961"/>
                    <a:pt x="1283340" y="1723237"/>
                  </a:cubicBezTo>
                  <a:cubicBezTo>
                    <a:pt x="1286308" y="1743513"/>
                    <a:pt x="1287791" y="1767499"/>
                    <a:pt x="1287791" y="1795193"/>
                  </a:cubicBezTo>
                  <a:cubicBezTo>
                    <a:pt x="1287791" y="1823877"/>
                    <a:pt x="1286555" y="1848357"/>
                    <a:pt x="1284082" y="1868633"/>
                  </a:cubicBezTo>
                  <a:cubicBezTo>
                    <a:pt x="1281609" y="1888909"/>
                    <a:pt x="1277900" y="1905476"/>
                    <a:pt x="1272955" y="1918335"/>
                  </a:cubicBezTo>
                  <a:cubicBezTo>
                    <a:pt x="1268010" y="1931193"/>
                    <a:pt x="1261580" y="1940342"/>
                    <a:pt x="1253668" y="1945782"/>
                  </a:cubicBezTo>
                  <a:cubicBezTo>
                    <a:pt x="1245755" y="1951222"/>
                    <a:pt x="1236853" y="1953942"/>
                    <a:pt x="1226962" y="1953942"/>
                  </a:cubicBezTo>
                  <a:lnTo>
                    <a:pt x="123141" y="1953942"/>
                  </a:lnTo>
                  <a:cubicBezTo>
                    <a:pt x="101382" y="1953942"/>
                    <a:pt x="82589" y="1951963"/>
                    <a:pt x="66764" y="1948007"/>
                  </a:cubicBezTo>
                  <a:cubicBezTo>
                    <a:pt x="50938" y="1944051"/>
                    <a:pt x="38080" y="1936385"/>
                    <a:pt x="28189" y="1925011"/>
                  </a:cubicBezTo>
                  <a:cubicBezTo>
                    <a:pt x="18298" y="1913636"/>
                    <a:pt x="11127" y="1897069"/>
                    <a:pt x="6676" y="1875309"/>
                  </a:cubicBezTo>
                  <a:cubicBezTo>
                    <a:pt x="2226" y="1853549"/>
                    <a:pt x="0" y="1825360"/>
                    <a:pt x="0" y="1790742"/>
                  </a:cubicBezTo>
                  <a:cubicBezTo>
                    <a:pt x="0" y="1758103"/>
                    <a:pt x="1484" y="1730161"/>
                    <a:pt x="4451" y="1706917"/>
                  </a:cubicBezTo>
                  <a:cubicBezTo>
                    <a:pt x="7418" y="1683674"/>
                    <a:pt x="12858" y="1662903"/>
                    <a:pt x="20771" y="1644605"/>
                  </a:cubicBezTo>
                  <a:cubicBezTo>
                    <a:pt x="28684" y="1626307"/>
                    <a:pt x="38822" y="1608503"/>
                    <a:pt x="51185" y="1591194"/>
                  </a:cubicBezTo>
                  <a:cubicBezTo>
                    <a:pt x="63549" y="1573885"/>
                    <a:pt x="79622" y="1554845"/>
                    <a:pt x="99403" y="1534074"/>
                  </a:cubicBezTo>
                  <a:lnTo>
                    <a:pt x="431737" y="1178003"/>
                  </a:lnTo>
                  <a:cubicBezTo>
                    <a:pt x="498005" y="1108767"/>
                    <a:pt x="551416" y="1045713"/>
                    <a:pt x="591969" y="988840"/>
                  </a:cubicBezTo>
                  <a:cubicBezTo>
                    <a:pt x="632521" y="931968"/>
                    <a:pt x="664172" y="880041"/>
                    <a:pt x="686921" y="833059"/>
                  </a:cubicBezTo>
                  <a:cubicBezTo>
                    <a:pt x="709670" y="786077"/>
                    <a:pt x="725248" y="742805"/>
                    <a:pt x="733655" y="703241"/>
                  </a:cubicBezTo>
                  <a:cubicBezTo>
                    <a:pt x="742063" y="663678"/>
                    <a:pt x="746266" y="626092"/>
                    <a:pt x="746266" y="590485"/>
                  </a:cubicBezTo>
                  <a:cubicBezTo>
                    <a:pt x="746266" y="557845"/>
                    <a:pt x="741074" y="526936"/>
                    <a:pt x="730688" y="497758"/>
                  </a:cubicBezTo>
                  <a:cubicBezTo>
                    <a:pt x="720303" y="468580"/>
                    <a:pt x="704972" y="443111"/>
                    <a:pt x="684696" y="421351"/>
                  </a:cubicBezTo>
                  <a:cubicBezTo>
                    <a:pt x="664419" y="399591"/>
                    <a:pt x="638950" y="382530"/>
                    <a:pt x="608289" y="370166"/>
                  </a:cubicBezTo>
                  <a:cubicBezTo>
                    <a:pt x="577627" y="357802"/>
                    <a:pt x="541525" y="351621"/>
                    <a:pt x="499984" y="351621"/>
                  </a:cubicBezTo>
                  <a:cubicBezTo>
                    <a:pt x="441627" y="351621"/>
                    <a:pt x="389948" y="359039"/>
                    <a:pt x="344944" y="373875"/>
                  </a:cubicBezTo>
                  <a:cubicBezTo>
                    <a:pt x="299941" y="388711"/>
                    <a:pt x="260377" y="405279"/>
                    <a:pt x="226254" y="423577"/>
                  </a:cubicBezTo>
                  <a:cubicBezTo>
                    <a:pt x="192130" y="441875"/>
                    <a:pt x="163694" y="458689"/>
                    <a:pt x="140945" y="474020"/>
                  </a:cubicBezTo>
                  <a:cubicBezTo>
                    <a:pt x="118196" y="489351"/>
                    <a:pt x="100392" y="497017"/>
                    <a:pt x="87534" y="497017"/>
                  </a:cubicBezTo>
                  <a:cubicBezTo>
                    <a:pt x="78633" y="497017"/>
                    <a:pt x="70967" y="494049"/>
                    <a:pt x="64538" y="488115"/>
                  </a:cubicBezTo>
                  <a:cubicBezTo>
                    <a:pt x="58109" y="482180"/>
                    <a:pt x="52916" y="472289"/>
                    <a:pt x="48960" y="458442"/>
                  </a:cubicBezTo>
                  <a:cubicBezTo>
                    <a:pt x="45004" y="444595"/>
                    <a:pt x="41789" y="426049"/>
                    <a:pt x="39316" y="402806"/>
                  </a:cubicBezTo>
                  <a:cubicBezTo>
                    <a:pt x="36844" y="379562"/>
                    <a:pt x="35607" y="351126"/>
                    <a:pt x="35607" y="317497"/>
                  </a:cubicBezTo>
                  <a:cubicBezTo>
                    <a:pt x="35607" y="294748"/>
                    <a:pt x="36349" y="275708"/>
                    <a:pt x="37833" y="260377"/>
                  </a:cubicBezTo>
                  <a:cubicBezTo>
                    <a:pt x="39316" y="245047"/>
                    <a:pt x="41542" y="231694"/>
                    <a:pt x="44509" y="220319"/>
                  </a:cubicBezTo>
                  <a:cubicBezTo>
                    <a:pt x="47476" y="208945"/>
                    <a:pt x="51433" y="199054"/>
                    <a:pt x="56378" y="190647"/>
                  </a:cubicBezTo>
                  <a:cubicBezTo>
                    <a:pt x="61324" y="182240"/>
                    <a:pt x="69978" y="172101"/>
                    <a:pt x="82342" y="160232"/>
                  </a:cubicBezTo>
                  <a:cubicBezTo>
                    <a:pt x="94705" y="148363"/>
                    <a:pt x="117454" y="133280"/>
                    <a:pt x="150589" y="114982"/>
                  </a:cubicBezTo>
                  <a:cubicBezTo>
                    <a:pt x="183723" y="96684"/>
                    <a:pt x="224523" y="78880"/>
                    <a:pt x="272988" y="61571"/>
                  </a:cubicBezTo>
                  <a:cubicBezTo>
                    <a:pt x="321453" y="44262"/>
                    <a:pt x="374864" y="29673"/>
                    <a:pt x="433220" y="17804"/>
                  </a:cubicBezTo>
                  <a:cubicBezTo>
                    <a:pt x="491576" y="5935"/>
                    <a:pt x="552405" y="0"/>
                    <a:pt x="61570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p:cNvSpPr txBox="1"/>
            <p:nvPr/>
          </p:nvSpPr>
          <p:spPr>
            <a:xfrm>
              <a:off x="2292711" y="898530"/>
              <a:ext cx="2115685" cy="2301447"/>
            </a:xfrm>
            <a:custGeom>
              <a:avLst/>
              <a:gdLst>
                <a:gd name="connsiteX0" fmla="*/ 456353 w 2115685"/>
                <a:gd name="connsiteY0" fmla="*/ 203601 h 2301447"/>
                <a:gd name="connsiteX1" fmla="*/ 564658 w 2115685"/>
                <a:gd name="connsiteY1" fmla="*/ 222146 h 2301447"/>
                <a:gd name="connsiteX2" fmla="*/ 641065 w 2115685"/>
                <a:gd name="connsiteY2" fmla="*/ 273331 h 2301447"/>
                <a:gd name="connsiteX3" fmla="*/ 687057 w 2115685"/>
                <a:gd name="connsiteY3" fmla="*/ 349738 h 2301447"/>
                <a:gd name="connsiteX4" fmla="*/ 702635 w 2115685"/>
                <a:gd name="connsiteY4" fmla="*/ 442465 h 2301447"/>
                <a:gd name="connsiteX5" fmla="*/ 690024 w 2115685"/>
                <a:gd name="connsiteY5" fmla="*/ 555221 h 2301447"/>
                <a:gd name="connsiteX6" fmla="*/ 643290 w 2115685"/>
                <a:gd name="connsiteY6" fmla="*/ 685039 h 2301447"/>
                <a:gd name="connsiteX7" fmla="*/ 602490 w 2115685"/>
                <a:gd name="connsiteY7" fmla="*/ 759221 h 2301447"/>
                <a:gd name="connsiteX8" fmla="*/ 567532 w 2115685"/>
                <a:gd name="connsiteY8" fmla="*/ 811898 h 2301447"/>
                <a:gd name="connsiteX9" fmla="*/ 25852 w 2115685"/>
                <a:gd name="connsiteY9" fmla="*/ 342009 h 2301447"/>
                <a:gd name="connsiteX10" fmla="*/ 43903 w 2115685"/>
                <a:gd name="connsiteY10" fmla="*/ 348997 h 2301447"/>
                <a:gd name="connsiteX11" fmla="*/ 97314 w 2115685"/>
                <a:gd name="connsiteY11" fmla="*/ 326000 h 2301447"/>
                <a:gd name="connsiteX12" fmla="*/ 182623 w 2115685"/>
                <a:gd name="connsiteY12" fmla="*/ 275557 h 2301447"/>
                <a:gd name="connsiteX13" fmla="*/ 301313 w 2115685"/>
                <a:gd name="connsiteY13" fmla="*/ 225855 h 2301447"/>
                <a:gd name="connsiteX14" fmla="*/ 456353 w 2115685"/>
                <a:gd name="connsiteY14" fmla="*/ 203601 h 2301447"/>
                <a:gd name="connsiteX15" fmla="*/ 1024383 w 2115685"/>
                <a:gd name="connsiteY15" fmla="*/ 0 h 2301447"/>
                <a:gd name="connsiteX16" fmla="*/ 2115685 w 2115685"/>
                <a:gd name="connsiteY16" fmla="*/ 946668 h 2301447"/>
                <a:gd name="connsiteX17" fmla="*/ 2115685 w 2115685"/>
                <a:gd name="connsiteY17" fmla="*/ 2301447 h 2301447"/>
                <a:gd name="connsiteX18" fmla="*/ 593970 w 2115685"/>
                <a:gd name="connsiteY18" fmla="*/ 2301447 h 2301447"/>
                <a:gd name="connsiteX19" fmla="*/ 0 w 2115685"/>
                <a:gd name="connsiteY19" fmla="*/ 1786198 h 2301447"/>
                <a:gd name="connsiteX20" fmla="*/ 23133 w 2115685"/>
                <a:gd name="connsiteY20" fmla="*/ 1799988 h 2301447"/>
                <a:gd name="connsiteX21" fmla="*/ 79510 w 2115685"/>
                <a:gd name="connsiteY21" fmla="*/ 1805923 h 2301447"/>
                <a:gd name="connsiteX22" fmla="*/ 1183331 w 2115685"/>
                <a:gd name="connsiteY22" fmla="*/ 1805923 h 2301447"/>
                <a:gd name="connsiteX23" fmla="*/ 1210037 w 2115685"/>
                <a:gd name="connsiteY23" fmla="*/ 1797763 h 2301447"/>
                <a:gd name="connsiteX24" fmla="*/ 1229324 w 2115685"/>
                <a:gd name="connsiteY24" fmla="*/ 1770316 h 2301447"/>
                <a:gd name="connsiteX25" fmla="*/ 1240451 w 2115685"/>
                <a:gd name="connsiteY25" fmla="*/ 1720614 h 2301447"/>
                <a:gd name="connsiteX26" fmla="*/ 1244160 w 2115685"/>
                <a:gd name="connsiteY26" fmla="*/ 1647174 h 2301447"/>
                <a:gd name="connsiteX27" fmla="*/ 1239709 w 2115685"/>
                <a:gd name="connsiteY27" fmla="*/ 1575218 h 2301447"/>
                <a:gd name="connsiteX28" fmla="*/ 1226357 w 2115685"/>
                <a:gd name="connsiteY28" fmla="*/ 1526258 h 2301447"/>
                <a:gd name="connsiteX29" fmla="*/ 1204844 w 2115685"/>
                <a:gd name="connsiteY29" fmla="*/ 1498811 h 2301447"/>
                <a:gd name="connsiteX30" fmla="*/ 1177397 w 2115685"/>
                <a:gd name="connsiteY30" fmla="*/ 1489909 h 2301447"/>
                <a:gd name="connsiteX31" fmla="*/ 420745 w 2115685"/>
                <a:gd name="connsiteY31" fmla="*/ 1489909 h 2301447"/>
                <a:gd name="connsiteX32" fmla="*/ 644774 w 2115685"/>
                <a:gd name="connsiteY32" fmla="*/ 1259947 h 2301447"/>
                <a:gd name="connsiteX33" fmla="*/ 916278 w 2115685"/>
                <a:gd name="connsiteY33" fmla="*/ 965446 h 2301447"/>
                <a:gd name="connsiteX34" fmla="*/ 1075026 w 2115685"/>
                <a:gd name="connsiteY34" fmla="*/ 734000 h 2301447"/>
                <a:gd name="connsiteX35" fmla="*/ 1149208 w 2115685"/>
                <a:gd name="connsiteY35" fmla="*/ 538902 h 2301447"/>
                <a:gd name="connsiteX36" fmla="*/ 1167011 w 2115685"/>
                <a:gd name="connsiteY36" fmla="*/ 354932 h 2301447"/>
                <a:gd name="connsiteX37" fmla="*/ 1130663 w 2115685"/>
                <a:gd name="connsiteY37" fmla="*/ 155384 h 2301447"/>
                <a:gd name="connsiteX38" fmla="*/ 1084855 w 2115685"/>
                <a:gd name="connsiteY38" fmla="*/ 68962 h 2301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115685" h="2301447">
                  <a:moveTo>
                    <a:pt x="456353" y="203601"/>
                  </a:moveTo>
                  <a:cubicBezTo>
                    <a:pt x="497894" y="203601"/>
                    <a:pt x="533996" y="209782"/>
                    <a:pt x="564658" y="222146"/>
                  </a:cubicBezTo>
                  <a:cubicBezTo>
                    <a:pt x="595319" y="234510"/>
                    <a:pt x="620788" y="251571"/>
                    <a:pt x="641065" y="273331"/>
                  </a:cubicBezTo>
                  <a:cubicBezTo>
                    <a:pt x="661341" y="295091"/>
                    <a:pt x="676672" y="320560"/>
                    <a:pt x="687057" y="349738"/>
                  </a:cubicBezTo>
                  <a:cubicBezTo>
                    <a:pt x="697443" y="378916"/>
                    <a:pt x="702635" y="409825"/>
                    <a:pt x="702635" y="442465"/>
                  </a:cubicBezTo>
                  <a:cubicBezTo>
                    <a:pt x="702635" y="478072"/>
                    <a:pt x="698432" y="515658"/>
                    <a:pt x="690024" y="555221"/>
                  </a:cubicBezTo>
                  <a:cubicBezTo>
                    <a:pt x="681617" y="594785"/>
                    <a:pt x="666039" y="638057"/>
                    <a:pt x="643290" y="685039"/>
                  </a:cubicBezTo>
                  <a:cubicBezTo>
                    <a:pt x="631916" y="708530"/>
                    <a:pt x="618316" y="733257"/>
                    <a:pt x="602490" y="759221"/>
                  </a:cubicBezTo>
                  <a:lnTo>
                    <a:pt x="567532" y="811898"/>
                  </a:lnTo>
                  <a:lnTo>
                    <a:pt x="25852" y="342009"/>
                  </a:lnTo>
                  <a:lnTo>
                    <a:pt x="43903" y="348997"/>
                  </a:lnTo>
                  <a:cubicBezTo>
                    <a:pt x="56761" y="348997"/>
                    <a:pt x="74565" y="341331"/>
                    <a:pt x="97314" y="326000"/>
                  </a:cubicBezTo>
                  <a:cubicBezTo>
                    <a:pt x="120063" y="310669"/>
                    <a:pt x="148499" y="293855"/>
                    <a:pt x="182623" y="275557"/>
                  </a:cubicBezTo>
                  <a:cubicBezTo>
                    <a:pt x="216746" y="257259"/>
                    <a:pt x="256310" y="240691"/>
                    <a:pt x="301313" y="225855"/>
                  </a:cubicBezTo>
                  <a:cubicBezTo>
                    <a:pt x="346317" y="211019"/>
                    <a:pt x="397996" y="203601"/>
                    <a:pt x="456353" y="203601"/>
                  </a:cubicBezTo>
                  <a:close/>
                  <a:moveTo>
                    <a:pt x="1024383" y="0"/>
                  </a:moveTo>
                  <a:lnTo>
                    <a:pt x="2115685" y="946668"/>
                  </a:lnTo>
                  <a:lnTo>
                    <a:pt x="2115685" y="2301447"/>
                  </a:lnTo>
                  <a:lnTo>
                    <a:pt x="593970" y="2301447"/>
                  </a:lnTo>
                  <a:lnTo>
                    <a:pt x="0" y="1786198"/>
                  </a:lnTo>
                  <a:lnTo>
                    <a:pt x="23133" y="1799988"/>
                  </a:lnTo>
                  <a:cubicBezTo>
                    <a:pt x="38958" y="1803944"/>
                    <a:pt x="57751" y="1805923"/>
                    <a:pt x="79510" y="1805923"/>
                  </a:cubicBezTo>
                  <a:lnTo>
                    <a:pt x="1183331" y="1805923"/>
                  </a:lnTo>
                  <a:cubicBezTo>
                    <a:pt x="1193222" y="1805923"/>
                    <a:pt x="1202124" y="1803203"/>
                    <a:pt x="1210037" y="1797763"/>
                  </a:cubicBezTo>
                  <a:cubicBezTo>
                    <a:pt x="1217949" y="1792323"/>
                    <a:pt x="1224379" y="1783174"/>
                    <a:pt x="1229324" y="1770316"/>
                  </a:cubicBezTo>
                  <a:cubicBezTo>
                    <a:pt x="1234269" y="1757457"/>
                    <a:pt x="1237978" y="1740890"/>
                    <a:pt x="1240451" y="1720614"/>
                  </a:cubicBezTo>
                  <a:cubicBezTo>
                    <a:pt x="1242924" y="1700338"/>
                    <a:pt x="1244160" y="1675858"/>
                    <a:pt x="1244160" y="1647174"/>
                  </a:cubicBezTo>
                  <a:cubicBezTo>
                    <a:pt x="1244160" y="1619480"/>
                    <a:pt x="1242677" y="1595494"/>
                    <a:pt x="1239709" y="1575218"/>
                  </a:cubicBezTo>
                  <a:cubicBezTo>
                    <a:pt x="1236742" y="1554942"/>
                    <a:pt x="1232291" y="1538622"/>
                    <a:pt x="1226357" y="1526258"/>
                  </a:cubicBezTo>
                  <a:cubicBezTo>
                    <a:pt x="1220422" y="1513895"/>
                    <a:pt x="1213251" y="1504746"/>
                    <a:pt x="1204844" y="1498811"/>
                  </a:cubicBezTo>
                  <a:cubicBezTo>
                    <a:pt x="1196437" y="1492877"/>
                    <a:pt x="1187288" y="1489909"/>
                    <a:pt x="1177397" y="1489909"/>
                  </a:cubicBezTo>
                  <a:lnTo>
                    <a:pt x="420745" y="1489909"/>
                  </a:lnTo>
                  <a:lnTo>
                    <a:pt x="644774" y="1259947"/>
                  </a:lnTo>
                  <a:cubicBezTo>
                    <a:pt x="757530" y="1148180"/>
                    <a:pt x="848031" y="1050013"/>
                    <a:pt x="916278" y="965446"/>
                  </a:cubicBezTo>
                  <a:cubicBezTo>
                    <a:pt x="984525" y="880879"/>
                    <a:pt x="1037441" y="803730"/>
                    <a:pt x="1075026" y="734000"/>
                  </a:cubicBezTo>
                  <a:cubicBezTo>
                    <a:pt x="1112612" y="664269"/>
                    <a:pt x="1137339" y="599237"/>
                    <a:pt x="1149208" y="538902"/>
                  </a:cubicBezTo>
                  <a:cubicBezTo>
                    <a:pt x="1161077" y="478568"/>
                    <a:pt x="1167011" y="417245"/>
                    <a:pt x="1167011" y="354932"/>
                  </a:cubicBezTo>
                  <a:cubicBezTo>
                    <a:pt x="1167011" y="283718"/>
                    <a:pt x="1154895" y="217202"/>
                    <a:pt x="1130663" y="155384"/>
                  </a:cubicBezTo>
                  <a:cubicBezTo>
                    <a:pt x="1118547" y="124475"/>
                    <a:pt x="1103277" y="95668"/>
                    <a:pt x="1084855" y="68962"/>
                  </a:cubicBezTo>
                  <a:close/>
                </a:path>
              </a:pathLst>
            </a:cu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US" dirty="0"/>
            </a:p>
          </p:txBody>
        </p:sp>
      </p:grpSp>
      <p:grpSp>
        <p:nvGrpSpPr>
          <p:cNvPr id="15" name="Group 14"/>
          <p:cNvGrpSpPr>
            <a:grpSpLocks noChangeAspect="1"/>
          </p:cNvGrpSpPr>
          <p:nvPr/>
        </p:nvGrpSpPr>
        <p:grpSpPr>
          <a:xfrm>
            <a:off x="12739220" y="7319128"/>
            <a:ext cx="2280097" cy="1819364"/>
            <a:chOff x="1382806" y="3668806"/>
            <a:chExt cx="3025589" cy="3025588"/>
          </a:xfrm>
        </p:grpSpPr>
        <p:sp>
          <p:nvSpPr>
            <p:cNvPr id="16" name="Rectangle 15"/>
            <p:cNvSpPr/>
            <p:nvPr/>
          </p:nvSpPr>
          <p:spPr>
            <a:xfrm>
              <a:off x="1382806" y="3668806"/>
              <a:ext cx="3025588" cy="3025588"/>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2301328" y="4390328"/>
              <a:ext cx="2107067" cy="2304066"/>
            </a:xfrm>
            <a:custGeom>
              <a:avLst/>
              <a:gdLst>
                <a:gd name="connsiteX0" fmla="*/ 163419 w 2107067"/>
                <a:gd name="connsiteY0" fmla="*/ 966904 h 2304066"/>
                <a:gd name="connsiteX1" fmla="*/ 194031 w 2107067"/>
                <a:gd name="connsiteY1" fmla="*/ 971774 h 2304066"/>
                <a:gd name="connsiteX2" fmla="*/ 360197 w 2107067"/>
                <a:gd name="connsiteY2" fmla="*/ 971774 h 2304066"/>
                <a:gd name="connsiteX3" fmla="*/ 543426 w 2107067"/>
                <a:gd name="connsiteY3" fmla="*/ 992545 h 2304066"/>
                <a:gd name="connsiteX4" fmla="*/ 672502 w 2107067"/>
                <a:gd name="connsiteY4" fmla="*/ 1051148 h 2304066"/>
                <a:gd name="connsiteX5" fmla="*/ 749650 w 2107067"/>
                <a:gd name="connsiteY5" fmla="*/ 1142392 h 2304066"/>
                <a:gd name="connsiteX6" fmla="*/ 775614 w 2107067"/>
                <a:gd name="connsiteY6" fmla="*/ 1262566 h 2304066"/>
                <a:gd name="connsiteX7" fmla="*/ 754101 w 2107067"/>
                <a:gd name="connsiteY7" fmla="*/ 1373096 h 2304066"/>
                <a:gd name="connsiteX8" fmla="*/ 727025 w 2107067"/>
                <a:gd name="connsiteY8" fmla="*/ 1419089 h 2304066"/>
                <a:gd name="connsiteX9" fmla="*/ 707462 w 2107067"/>
                <a:gd name="connsiteY9" fmla="*/ 1438843 h 2304066"/>
                <a:gd name="connsiteX10" fmla="*/ 449215 w 2107067"/>
                <a:gd name="connsiteY10" fmla="*/ 164679 h 2304066"/>
                <a:gd name="connsiteX11" fmla="*/ 567906 w 2107067"/>
                <a:gd name="connsiteY11" fmla="*/ 183225 h 2304066"/>
                <a:gd name="connsiteX12" fmla="*/ 650247 w 2107067"/>
                <a:gd name="connsiteY12" fmla="*/ 233668 h 2304066"/>
                <a:gd name="connsiteX13" fmla="*/ 698465 w 2107067"/>
                <a:gd name="connsiteY13" fmla="*/ 309333 h 2304066"/>
                <a:gd name="connsiteX14" fmla="*/ 714785 w 2107067"/>
                <a:gd name="connsiteY14" fmla="*/ 402060 h 2304066"/>
                <a:gd name="connsiteX15" fmla="*/ 691047 w 2107067"/>
                <a:gd name="connsiteY15" fmla="*/ 518525 h 2304066"/>
                <a:gd name="connsiteX16" fmla="*/ 622058 w 2107067"/>
                <a:gd name="connsiteY16" fmla="*/ 608285 h 2304066"/>
                <a:gd name="connsiteX17" fmla="*/ 510044 w 2107067"/>
                <a:gd name="connsiteY17" fmla="*/ 665404 h 2304066"/>
                <a:gd name="connsiteX18" fmla="*/ 447542 w 2107067"/>
                <a:gd name="connsiteY18" fmla="*/ 678520 h 2304066"/>
                <a:gd name="connsiteX19" fmla="*/ 23160 w 2107067"/>
                <a:gd name="connsiteY19" fmla="*/ 310383 h 2304066"/>
                <a:gd name="connsiteX20" fmla="*/ 33799 w 2107067"/>
                <a:gd name="connsiteY20" fmla="*/ 313042 h 2304066"/>
                <a:gd name="connsiteX21" fmla="*/ 89435 w 2107067"/>
                <a:gd name="connsiteY21" fmla="*/ 289304 h 2304066"/>
                <a:gd name="connsiteX22" fmla="*/ 181420 w 2107067"/>
                <a:gd name="connsiteY22" fmla="*/ 238119 h 2304066"/>
                <a:gd name="connsiteX23" fmla="*/ 303819 w 2107067"/>
                <a:gd name="connsiteY23" fmla="*/ 187675 h 2304066"/>
                <a:gd name="connsiteX24" fmla="*/ 449215 w 2107067"/>
                <a:gd name="connsiteY24" fmla="*/ 164679 h 2304066"/>
                <a:gd name="connsiteX25" fmla="*/ 1007444 w 2107067"/>
                <a:gd name="connsiteY25" fmla="*/ 0 h 2304066"/>
                <a:gd name="connsiteX26" fmla="*/ 2107067 w 2107067"/>
                <a:gd name="connsiteY26" fmla="*/ 953887 h 2304066"/>
                <a:gd name="connsiteX27" fmla="*/ 2107067 w 2107067"/>
                <a:gd name="connsiteY27" fmla="*/ 2304066 h 2304066"/>
                <a:gd name="connsiteX28" fmla="*/ 665098 w 2107067"/>
                <a:gd name="connsiteY28" fmla="*/ 2304066 h 2304066"/>
                <a:gd name="connsiteX29" fmla="*/ 0 w 2107067"/>
                <a:gd name="connsiteY29" fmla="*/ 1727116 h 2304066"/>
                <a:gd name="connsiteX30" fmla="*/ 5610 w 2107067"/>
                <a:gd name="connsiteY30" fmla="*/ 1731022 h 2304066"/>
                <a:gd name="connsiteX31" fmla="*/ 41217 w 2107067"/>
                <a:gd name="connsiteY31" fmla="*/ 1750680 h 2304066"/>
                <a:gd name="connsiteX32" fmla="*/ 150264 w 2107067"/>
                <a:gd name="connsiteY32" fmla="*/ 1793705 h 2304066"/>
                <a:gd name="connsiteX33" fmla="*/ 302336 w 2107067"/>
                <a:gd name="connsiteY33" fmla="*/ 1828571 h 2304066"/>
                <a:gd name="connsiteX34" fmla="*/ 486306 w 2107067"/>
                <a:gd name="connsiteY34" fmla="*/ 1842665 h 2304066"/>
                <a:gd name="connsiteX35" fmla="*/ 784516 w 2107067"/>
                <a:gd name="connsiteY35" fmla="*/ 1803349 h 2304066"/>
                <a:gd name="connsiteX36" fmla="*/ 1018929 w 2107067"/>
                <a:gd name="connsiteY36" fmla="*/ 1688368 h 2304066"/>
                <a:gd name="connsiteX37" fmla="*/ 1171743 w 2107067"/>
                <a:gd name="connsiteY37" fmla="*/ 1501430 h 2304066"/>
                <a:gd name="connsiteX38" fmla="*/ 1226637 w 2107067"/>
                <a:gd name="connsiteY38" fmla="*/ 1246246 h 2304066"/>
                <a:gd name="connsiteX39" fmla="*/ 1196965 w 2107067"/>
                <a:gd name="connsiteY39" fmla="*/ 1085272 h 2304066"/>
                <a:gd name="connsiteX40" fmla="*/ 1111656 w 2107067"/>
                <a:gd name="connsiteY40" fmla="*/ 951003 h 2304066"/>
                <a:gd name="connsiteX41" fmla="*/ 975904 w 2107067"/>
                <a:gd name="connsiteY41" fmla="*/ 852342 h 2304066"/>
                <a:gd name="connsiteX42" fmla="*/ 794901 w 2107067"/>
                <a:gd name="connsiteY42" fmla="*/ 801157 h 2304066"/>
                <a:gd name="connsiteX43" fmla="*/ 794901 w 2107067"/>
                <a:gd name="connsiteY43" fmla="*/ 796706 h 2304066"/>
                <a:gd name="connsiteX44" fmla="*/ 944006 w 2107067"/>
                <a:gd name="connsiteY44" fmla="*/ 734393 h 2304066"/>
                <a:gd name="connsiteX45" fmla="*/ 1051569 w 2107067"/>
                <a:gd name="connsiteY45" fmla="*/ 633507 h 2304066"/>
                <a:gd name="connsiteX46" fmla="*/ 1116849 w 2107067"/>
                <a:gd name="connsiteY46" fmla="*/ 498496 h 2304066"/>
                <a:gd name="connsiteX47" fmla="*/ 1139103 w 2107067"/>
                <a:gd name="connsiteY47" fmla="*/ 335297 h 2304066"/>
                <a:gd name="connsiteX48" fmla="*/ 1101271 w 2107067"/>
                <a:gd name="connsiteY48" fmla="*/ 132781 h 2304066"/>
                <a:gd name="connsiteX49" fmla="*/ 1054536 w 2107067"/>
                <a:gd name="connsiteY49" fmla="*/ 50069 h 2304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107067" h="2304066">
                  <a:moveTo>
                    <a:pt x="163419" y="966904"/>
                  </a:moveTo>
                  <a:lnTo>
                    <a:pt x="194031" y="971774"/>
                  </a:lnTo>
                  <a:lnTo>
                    <a:pt x="360197" y="971774"/>
                  </a:lnTo>
                  <a:cubicBezTo>
                    <a:pt x="430423" y="971774"/>
                    <a:pt x="491499" y="978698"/>
                    <a:pt x="543426" y="992545"/>
                  </a:cubicBezTo>
                  <a:cubicBezTo>
                    <a:pt x="595353" y="1006392"/>
                    <a:pt x="638378" y="1025927"/>
                    <a:pt x="672502" y="1051148"/>
                  </a:cubicBezTo>
                  <a:cubicBezTo>
                    <a:pt x="706625" y="1076370"/>
                    <a:pt x="732341" y="1106784"/>
                    <a:pt x="749650" y="1142392"/>
                  </a:cubicBezTo>
                  <a:cubicBezTo>
                    <a:pt x="766959" y="1177999"/>
                    <a:pt x="775614" y="1218057"/>
                    <a:pt x="775614" y="1262566"/>
                  </a:cubicBezTo>
                  <a:cubicBezTo>
                    <a:pt x="775614" y="1303118"/>
                    <a:pt x="768443" y="1339962"/>
                    <a:pt x="754101" y="1373096"/>
                  </a:cubicBezTo>
                  <a:cubicBezTo>
                    <a:pt x="746930" y="1389664"/>
                    <a:pt x="737905" y="1404995"/>
                    <a:pt x="727025" y="1419089"/>
                  </a:cubicBezTo>
                  <a:lnTo>
                    <a:pt x="707462" y="1438843"/>
                  </a:lnTo>
                  <a:close/>
                  <a:moveTo>
                    <a:pt x="449215" y="164679"/>
                  </a:moveTo>
                  <a:cubicBezTo>
                    <a:pt x="494713" y="164679"/>
                    <a:pt x="534277" y="170861"/>
                    <a:pt x="567906" y="183225"/>
                  </a:cubicBezTo>
                  <a:cubicBezTo>
                    <a:pt x="601535" y="195588"/>
                    <a:pt x="628982" y="212403"/>
                    <a:pt x="650247" y="233668"/>
                  </a:cubicBezTo>
                  <a:cubicBezTo>
                    <a:pt x="671512" y="254933"/>
                    <a:pt x="687585" y="280155"/>
                    <a:pt x="698465" y="309333"/>
                  </a:cubicBezTo>
                  <a:cubicBezTo>
                    <a:pt x="709345" y="338511"/>
                    <a:pt x="714785" y="369420"/>
                    <a:pt x="714785" y="402060"/>
                  </a:cubicBezTo>
                  <a:cubicBezTo>
                    <a:pt x="714785" y="444591"/>
                    <a:pt x="706872" y="483412"/>
                    <a:pt x="691047" y="518525"/>
                  </a:cubicBezTo>
                  <a:cubicBezTo>
                    <a:pt x="675222" y="553638"/>
                    <a:pt x="652225" y="583557"/>
                    <a:pt x="622058" y="608285"/>
                  </a:cubicBezTo>
                  <a:cubicBezTo>
                    <a:pt x="591891" y="633012"/>
                    <a:pt x="554553" y="652052"/>
                    <a:pt x="510044" y="665404"/>
                  </a:cubicBezTo>
                  <a:lnTo>
                    <a:pt x="447542" y="678520"/>
                  </a:lnTo>
                  <a:lnTo>
                    <a:pt x="23160" y="310383"/>
                  </a:lnTo>
                  <a:lnTo>
                    <a:pt x="33799" y="313042"/>
                  </a:lnTo>
                  <a:cubicBezTo>
                    <a:pt x="45668" y="313042"/>
                    <a:pt x="64213" y="305130"/>
                    <a:pt x="89435" y="289304"/>
                  </a:cubicBezTo>
                  <a:cubicBezTo>
                    <a:pt x="114657" y="273479"/>
                    <a:pt x="145318" y="256417"/>
                    <a:pt x="181420" y="238119"/>
                  </a:cubicBezTo>
                  <a:cubicBezTo>
                    <a:pt x="217522" y="219821"/>
                    <a:pt x="258321" y="203006"/>
                    <a:pt x="303819" y="187675"/>
                  </a:cubicBezTo>
                  <a:cubicBezTo>
                    <a:pt x="349317" y="172345"/>
                    <a:pt x="397783" y="164679"/>
                    <a:pt x="449215" y="164679"/>
                  </a:cubicBezTo>
                  <a:close/>
                  <a:moveTo>
                    <a:pt x="1007444" y="0"/>
                  </a:moveTo>
                  <a:lnTo>
                    <a:pt x="2107067" y="953887"/>
                  </a:lnTo>
                  <a:lnTo>
                    <a:pt x="2107067" y="2304066"/>
                  </a:lnTo>
                  <a:lnTo>
                    <a:pt x="665098" y="2304066"/>
                  </a:lnTo>
                  <a:lnTo>
                    <a:pt x="0" y="1727116"/>
                  </a:lnTo>
                  <a:lnTo>
                    <a:pt x="5610" y="1731022"/>
                  </a:lnTo>
                  <a:cubicBezTo>
                    <a:pt x="15006" y="1736709"/>
                    <a:pt x="26875" y="1743262"/>
                    <a:pt x="41217" y="1750680"/>
                  </a:cubicBezTo>
                  <a:cubicBezTo>
                    <a:pt x="69900" y="1765516"/>
                    <a:pt x="106249" y="1779858"/>
                    <a:pt x="150264" y="1793705"/>
                  </a:cubicBezTo>
                  <a:cubicBezTo>
                    <a:pt x="194278" y="1807553"/>
                    <a:pt x="244969" y="1819174"/>
                    <a:pt x="302336" y="1828571"/>
                  </a:cubicBezTo>
                  <a:cubicBezTo>
                    <a:pt x="359703" y="1837967"/>
                    <a:pt x="421026" y="1842665"/>
                    <a:pt x="486306" y="1842665"/>
                  </a:cubicBezTo>
                  <a:cubicBezTo>
                    <a:pt x="594116" y="1842665"/>
                    <a:pt x="693520" y="1829560"/>
                    <a:pt x="784516" y="1803349"/>
                  </a:cubicBezTo>
                  <a:cubicBezTo>
                    <a:pt x="875512" y="1777138"/>
                    <a:pt x="953650" y="1738811"/>
                    <a:pt x="1018929" y="1688368"/>
                  </a:cubicBezTo>
                  <a:cubicBezTo>
                    <a:pt x="1084209" y="1637924"/>
                    <a:pt x="1135147" y="1575612"/>
                    <a:pt x="1171743" y="1501430"/>
                  </a:cubicBezTo>
                  <a:cubicBezTo>
                    <a:pt x="1208339" y="1427249"/>
                    <a:pt x="1226637" y="1342187"/>
                    <a:pt x="1226637" y="1246246"/>
                  </a:cubicBezTo>
                  <a:cubicBezTo>
                    <a:pt x="1226637" y="1188879"/>
                    <a:pt x="1216747" y="1135221"/>
                    <a:pt x="1196965" y="1085272"/>
                  </a:cubicBezTo>
                  <a:cubicBezTo>
                    <a:pt x="1177183" y="1035323"/>
                    <a:pt x="1148747" y="990567"/>
                    <a:pt x="1111656" y="951003"/>
                  </a:cubicBezTo>
                  <a:cubicBezTo>
                    <a:pt x="1074565" y="911440"/>
                    <a:pt x="1029315" y="878553"/>
                    <a:pt x="975904" y="852342"/>
                  </a:cubicBezTo>
                  <a:cubicBezTo>
                    <a:pt x="922493" y="826131"/>
                    <a:pt x="862159" y="809069"/>
                    <a:pt x="794901" y="801157"/>
                  </a:cubicBezTo>
                  <a:lnTo>
                    <a:pt x="794901" y="796706"/>
                  </a:lnTo>
                  <a:cubicBezTo>
                    <a:pt x="851279" y="782859"/>
                    <a:pt x="900981" y="762088"/>
                    <a:pt x="944006" y="734393"/>
                  </a:cubicBezTo>
                  <a:cubicBezTo>
                    <a:pt x="987031" y="706699"/>
                    <a:pt x="1022886" y="673070"/>
                    <a:pt x="1051569" y="633507"/>
                  </a:cubicBezTo>
                  <a:cubicBezTo>
                    <a:pt x="1080253" y="593943"/>
                    <a:pt x="1102013" y="548939"/>
                    <a:pt x="1116849" y="498496"/>
                  </a:cubicBezTo>
                  <a:cubicBezTo>
                    <a:pt x="1131685" y="448053"/>
                    <a:pt x="1139103" y="393653"/>
                    <a:pt x="1139103" y="335297"/>
                  </a:cubicBezTo>
                  <a:cubicBezTo>
                    <a:pt x="1139103" y="260126"/>
                    <a:pt x="1126492" y="192621"/>
                    <a:pt x="1101271" y="132781"/>
                  </a:cubicBezTo>
                  <a:cubicBezTo>
                    <a:pt x="1088660" y="102861"/>
                    <a:pt x="1073082" y="75290"/>
                    <a:pt x="1054536" y="50069"/>
                  </a:cubicBezTo>
                  <a:close/>
                </a:path>
              </a:pathLst>
            </a:cu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US" dirty="0"/>
            </a:p>
          </p:txBody>
        </p:sp>
        <p:sp>
          <p:nvSpPr>
            <p:cNvPr id="18" name="Freeform 17"/>
            <p:cNvSpPr/>
            <p:nvPr/>
          </p:nvSpPr>
          <p:spPr>
            <a:xfrm>
              <a:off x="2244624" y="4244929"/>
              <a:ext cx="1283340" cy="1988065"/>
            </a:xfrm>
            <a:custGeom>
              <a:avLst/>
              <a:gdLst/>
              <a:ahLst/>
              <a:cxnLst/>
              <a:rect l="l" t="t" r="r" b="b"/>
              <a:pathLst>
                <a:path w="1283340" h="1988065">
                  <a:moveTo>
                    <a:pt x="618674" y="0"/>
                  </a:moveTo>
                  <a:cubicBezTo>
                    <a:pt x="711648" y="0"/>
                    <a:pt x="793990" y="10880"/>
                    <a:pt x="865699" y="32640"/>
                  </a:cubicBezTo>
                  <a:cubicBezTo>
                    <a:pt x="937407" y="54400"/>
                    <a:pt x="997742" y="85804"/>
                    <a:pt x="1046701" y="126851"/>
                  </a:cubicBezTo>
                  <a:cubicBezTo>
                    <a:pt x="1095661" y="167898"/>
                    <a:pt x="1132752" y="218341"/>
                    <a:pt x="1157974" y="278181"/>
                  </a:cubicBezTo>
                  <a:cubicBezTo>
                    <a:pt x="1183195" y="338021"/>
                    <a:pt x="1195806" y="405526"/>
                    <a:pt x="1195806" y="480697"/>
                  </a:cubicBezTo>
                  <a:cubicBezTo>
                    <a:pt x="1195806" y="539053"/>
                    <a:pt x="1188388" y="593453"/>
                    <a:pt x="1173552" y="643896"/>
                  </a:cubicBezTo>
                  <a:cubicBezTo>
                    <a:pt x="1158716" y="694339"/>
                    <a:pt x="1136956" y="739343"/>
                    <a:pt x="1108272" y="778907"/>
                  </a:cubicBezTo>
                  <a:cubicBezTo>
                    <a:pt x="1079589" y="818470"/>
                    <a:pt x="1043734" y="852099"/>
                    <a:pt x="1000709" y="879793"/>
                  </a:cubicBezTo>
                  <a:cubicBezTo>
                    <a:pt x="957684" y="907488"/>
                    <a:pt x="907982" y="928259"/>
                    <a:pt x="851604" y="942106"/>
                  </a:cubicBezTo>
                  <a:lnTo>
                    <a:pt x="851604" y="946557"/>
                  </a:lnTo>
                  <a:cubicBezTo>
                    <a:pt x="918862" y="954469"/>
                    <a:pt x="979196" y="971531"/>
                    <a:pt x="1032607" y="997742"/>
                  </a:cubicBezTo>
                  <a:cubicBezTo>
                    <a:pt x="1086018" y="1023953"/>
                    <a:pt x="1131268" y="1056840"/>
                    <a:pt x="1168359" y="1096403"/>
                  </a:cubicBezTo>
                  <a:cubicBezTo>
                    <a:pt x="1205450" y="1135967"/>
                    <a:pt x="1233886" y="1180723"/>
                    <a:pt x="1253668" y="1230672"/>
                  </a:cubicBezTo>
                  <a:cubicBezTo>
                    <a:pt x="1273450" y="1280621"/>
                    <a:pt x="1283340" y="1334279"/>
                    <a:pt x="1283340" y="1391646"/>
                  </a:cubicBezTo>
                  <a:cubicBezTo>
                    <a:pt x="1283340" y="1487587"/>
                    <a:pt x="1265042" y="1572649"/>
                    <a:pt x="1228446" y="1646830"/>
                  </a:cubicBezTo>
                  <a:cubicBezTo>
                    <a:pt x="1191850" y="1721012"/>
                    <a:pt x="1140912" y="1783324"/>
                    <a:pt x="1075632" y="1833768"/>
                  </a:cubicBezTo>
                  <a:cubicBezTo>
                    <a:pt x="1010353" y="1884211"/>
                    <a:pt x="932215" y="1922538"/>
                    <a:pt x="841219" y="1948749"/>
                  </a:cubicBezTo>
                  <a:cubicBezTo>
                    <a:pt x="750223" y="1974960"/>
                    <a:pt x="650819" y="1988065"/>
                    <a:pt x="543009" y="1988065"/>
                  </a:cubicBezTo>
                  <a:cubicBezTo>
                    <a:pt x="477729" y="1988065"/>
                    <a:pt x="416406" y="1983367"/>
                    <a:pt x="359039" y="1973971"/>
                  </a:cubicBezTo>
                  <a:cubicBezTo>
                    <a:pt x="301672" y="1964574"/>
                    <a:pt x="250981" y="1952953"/>
                    <a:pt x="206967" y="1939105"/>
                  </a:cubicBezTo>
                  <a:cubicBezTo>
                    <a:pt x="162952" y="1925258"/>
                    <a:pt x="126603" y="1910916"/>
                    <a:pt x="97920" y="1896080"/>
                  </a:cubicBezTo>
                  <a:cubicBezTo>
                    <a:pt x="69236" y="1881244"/>
                    <a:pt x="50444" y="1869869"/>
                    <a:pt x="41542" y="1861957"/>
                  </a:cubicBezTo>
                  <a:cubicBezTo>
                    <a:pt x="32640" y="1854044"/>
                    <a:pt x="25964" y="1845142"/>
                    <a:pt x="21513" y="1835251"/>
                  </a:cubicBezTo>
                  <a:cubicBezTo>
                    <a:pt x="17062" y="1825360"/>
                    <a:pt x="13106" y="1813739"/>
                    <a:pt x="9644" y="1800386"/>
                  </a:cubicBezTo>
                  <a:cubicBezTo>
                    <a:pt x="6182" y="1787033"/>
                    <a:pt x="3709" y="1770219"/>
                    <a:pt x="2226" y="1749943"/>
                  </a:cubicBezTo>
                  <a:cubicBezTo>
                    <a:pt x="742" y="1729666"/>
                    <a:pt x="0" y="1705186"/>
                    <a:pt x="0" y="1676503"/>
                  </a:cubicBezTo>
                  <a:cubicBezTo>
                    <a:pt x="0" y="1629027"/>
                    <a:pt x="3957" y="1596139"/>
                    <a:pt x="11869" y="1577841"/>
                  </a:cubicBezTo>
                  <a:cubicBezTo>
                    <a:pt x="19782" y="1559543"/>
                    <a:pt x="31651" y="1550394"/>
                    <a:pt x="47476" y="1550394"/>
                  </a:cubicBezTo>
                  <a:cubicBezTo>
                    <a:pt x="57367" y="1550394"/>
                    <a:pt x="74429" y="1557071"/>
                    <a:pt x="98662" y="1570423"/>
                  </a:cubicBezTo>
                  <a:cubicBezTo>
                    <a:pt x="122894" y="1583776"/>
                    <a:pt x="153803" y="1598118"/>
                    <a:pt x="191389" y="1613449"/>
                  </a:cubicBezTo>
                  <a:cubicBezTo>
                    <a:pt x="228974" y="1628779"/>
                    <a:pt x="272988" y="1643121"/>
                    <a:pt x="323432" y="1656474"/>
                  </a:cubicBezTo>
                  <a:cubicBezTo>
                    <a:pt x="373875" y="1669827"/>
                    <a:pt x="431242" y="1676503"/>
                    <a:pt x="495533" y="1676503"/>
                  </a:cubicBezTo>
                  <a:cubicBezTo>
                    <a:pt x="549933" y="1676503"/>
                    <a:pt x="597903" y="1670074"/>
                    <a:pt x="639445" y="1657216"/>
                  </a:cubicBezTo>
                  <a:cubicBezTo>
                    <a:pt x="680987" y="1644357"/>
                    <a:pt x="716346" y="1626307"/>
                    <a:pt x="745525" y="1603063"/>
                  </a:cubicBezTo>
                  <a:cubicBezTo>
                    <a:pt x="774703" y="1579820"/>
                    <a:pt x="796462" y="1551631"/>
                    <a:pt x="810804" y="1518496"/>
                  </a:cubicBezTo>
                  <a:cubicBezTo>
                    <a:pt x="825146" y="1485362"/>
                    <a:pt x="832317" y="1448518"/>
                    <a:pt x="832317" y="1407966"/>
                  </a:cubicBezTo>
                  <a:cubicBezTo>
                    <a:pt x="832317" y="1363457"/>
                    <a:pt x="823662" y="1323399"/>
                    <a:pt x="806353" y="1287792"/>
                  </a:cubicBezTo>
                  <a:cubicBezTo>
                    <a:pt x="789044" y="1252184"/>
                    <a:pt x="763328" y="1221770"/>
                    <a:pt x="729205" y="1196548"/>
                  </a:cubicBezTo>
                  <a:cubicBezTo>
                    <a:pt x="695081" y="1171327"/>
                    <a:pt x="652056" y="1151792"/>
                    <a:pt x="600129" y="1137945"/>
                  </a:cubicBezTo>
                  <a:cubicBezTo>
                    <a:pt x="548202" y="1124098"/>
                    <a:pt x="487126" y="1117174"/>
                    <a:pt x="416900" y="1117174"/>
                  </a:cubicBezTo>
                  <a:lnTo>
                    <a:pt x="250734" y="1117174"/>
                  </a:lnTo>
                  <a:cubicBezTo>
                    <a:pt x="237876" y="1117174"/>
                    <a:pt x="226996" y="1115443"/>
                    <a:pt x="218094" y="1111981"/>
                  </a:cubicBezTo>
                  <a:cubicBezTo>
                    <a:pt x="209192" y="1108520"/>
                    <a:pt x="201774" y="1101349"/>
                    <a:pt x="195839" y="1090469"/>
                  </a:cubicBezTo>
                  <a:cubicBezTo>
                    <a:pt x="189905" y="1079589"/>
                    <a:pt x="185701" y="1064505"/>
                    <a:pt x="183229" y="1045218"/>
                  </a:cubicBezTo>
                  <a:cubicBezTo>
                    <a:pt x="180756" y="1025931"/>
                    <a:pt x="179519" y="1000957"/>
                    <a:pt x="179519" y="970295"/>
                  </a:cubicBezTo>
                  <a:cubicBezTo>
                    <a:pt x="179519" y="941611"/>
                    <a:pt x="180756" y="918120"/>
                    <a:pt x="183229" y="899822"/>
                  </a:cubicBezTo>
                  <a:cubicBezTo>
                    <a:pt x="185701" y="881524"/>
                    <a:pt x="189658" y="867430"/>
                    <a:pt x="195098" y="857539"/>
                  </a:cubicBezTo>
                  <a:cubicBezTo>
                    <a:pt x="200538" y="847648"/>
                    <a:pt x="207461" y="840724"/>
                    <a:pt x="215868" y="836768"/>
                  </a:cubicBezTo>
                  <a:cubicBezTo>
                    <a:pt x="224276" y="832812"/>
                    <a:pt x="234414" y="830833"/>
                    <a:pt x="246283" y="830833"/>
                  </a:cubicBezTo>
                  <a:lnTo>
                    <a:pt x="413933" y="830833"/>
                  </a:lnTo>
                  <a:cubicBezTo>
                    <a:pt x="471300" y="830833"/>
                    <a:pt x="522238" y="824157"/>
                    <a:pt x="566747" y="810804"/>
                  </a:cubicBezTo>
                  <a:cubicBezTo>
                    <a:pt x="611256" y="797452"/>
                    <a:pt x="648594" y="778412"/>
                    <a:pt x="678761" y="753685"/>
                  </a:cubicBezTo>
                  <a:cubicBezTo>
                    <a:pt x="708928" y="728957"/>
                    <a:pt x="731925" y="699038"/>
                    <a:pt x="747750" y="663925"/>
                  </a:cubicBezTo>
                  <a:cubicBezTo>
                    <a:pt x="763575" y="628812"/>
                    <a:pt x="771488" y="589991"/>
                    <a:pt x="771488" y="547460"/>
                  </a:cubicBezTo>
                  <a:cubicBezTo>
                    <a:pt x="771488" y="514820"/>
                    <a:pt x="766048" y="483911"/>
                    <a:pt x="755168" y="454733"/>
                  </a:cubicBezTo>
                  <a:cubicBezTo>
                    <a:pt x="744288" y="425555"/>
                    <a:pt x="728215" y="400333"/>
                    <a:pt x="706950" y="379068"/>
                  </a:cubicBezTo>
                  <a:cubicBezTo>
                    <a:pt x="685685" y="357803"/>
                    <a:pt x="658238" y="340988"/>
                    <a:pt x="624609" y="328625"/>
                  </a:cubicBezTo>
                  <a:cubicBezTo>
                    <a:pt x="590980" y="316261"/>
                    <a:pt x="551416" y="310079"/>
                    <a:pt x="505918" y="310079"/>
                  </a:cubicBezTo>
                  <a:cubicBezTo>
                    <a:pt x="454486" y="310079"/>
                    <a:pt x="406020" y="317745"/>
                    <a:pt x="360522" y="333075"/>
                  </a:cubicBezTo>
                  <a:cubicBezTo>
                    <a:pt x="315024" y="348406"/>
                    <a:pt x="274225" y="365221"/>
                    <a:pt x="238123" y="383519"/>
                  </a:cubicBezTo>
                  <a:cubicBezTo>
                    <a:pt x="202021" y="401817"/>
                    <a:pt x="171360" y="418879"/>
                    <a:pt x="146138" y="434704"/>
                  </a:cubicBezTo>
                  <a:cubicBezTo>
                    <a:pt x="120916" y="450530"/>
                    <a:pt x="102371" y="458442"/>
                    <a:pt x="90502" y="458442"/>
                  </a:cubicBezTo>
                  <a:cubicBezTo>
                    <a:pt x="82589" y="458442"/>
                    <a:pt x="75665" y="456711"/>
                    <a:pt x="69731" y="453250"/>
                  </a:cubicBezTo>
                  <a:cubicBezTo>
                    <a:pt x="63796" y="449788"/>
                    <a:pt x="58851" y="443111"/>
                    <a:pt x="54895" y="433221"/>
                  </a:cubicBezTo>
                  <a:cubicBezTo>
                    <a:pt x="50938" y="423330"/>
                    <a:pt x="47971" y="408988"/>
                    <a:pt x="45993" y="390195"/>
                  </a:cubicBezTo>
                  <a:cubicBezTo>
                    <a:pt x="44015" y="371403"/>
                    <a:pt x="43026" y="347170"/>
                    <a:pt x="43026" y="317497"/>
                  </a:cubicBezTo>
                  <a:cubicBezTo>
                    <a:pt x="43026" y="292770"/>
                    <a:pt x="43520" y="272247"/>
                    <a:pt x="44509" y="255927"/>
                  </a:cubicBezTo>
                  <a:cubicBezTo>
                    <a:pt x="45498" y="239607"/>
                    <a:pt x="47476" y="226007"/>
                    <a:pt x="50444" y="215127"/>
                  </a:cubicBezTo>
                  <a:cubicBezTo>
                    <a:pt x="53411" y="204247"/>
                    <a:pt x="57120" y="194851"/>
                    <a:pt x="61571" y="186938"/>
                  </a:cubicBezTo>
                  <a:cubicBezTo>
                    <a:pt x="66022" y="179025"/>
                    <a:pt x="73193" y="170371"/>
                    <a:pt x="83084" y="160974"/>
                  </a:cubicBezTo>
                  <a:cubicBezTo>
                    <a:pt x="92974" y="151578"/>
                    <a:pt x="113251" y="137483"/>
                    <a:pt x="143912" y="118691"/>
                  </a:cubicBezTo>
                  <a:cubicBezTo>
                    <a:pt x="174574" y="99898"/>
                    <a:pt x="213148" y="81600"/>
                    <a:pt x="259636" y="63797"/>
                  </a:cubicBezTo>
                  <a:cubicBezTo>
                    <a:pt x="306123" y="45993"/>
                    <a:pt x="359781" y="30910"/>
                    <a:pt x="420609" y="18546"/>
                  </a:cubicBezTo>
                  <a:cubicBezTo>
                    <a:pt x="481438" y="6182"/>
                    <a:pt x="547460" y="0"/>
                    <a:pt x="6186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9" name="Group 18"/>
          <p:cNvGrpSpPr>
            <a:grpSpLocks noChangeAspect="1"/>
          </p:cNvGrpSpPr>
          <p:nvPr/>
        </p:nvGrpSpPr>
        <p:grpSpPr>
          <a:xfrm>
            <a:off x="12732203" y="9666884"/>
            <a:ext cx="2280097" cy="1819364"/>
            <a:chOff x="1382807" y="174388"/>
            <a:chExt cx="3025588" cy="3025588"/>
          </a:xfrm>
        </p:grpSpPr>
        <p:sp>
          <p:nvSpPr>
            <p:cNvPr id="20" name="Rectangle 19"/>
            <p:cNvSpPr/>
            <p:nvPr/>
          </p:nvSpPr>
          <p:spPr>
            <a:xfrm>
              <a:off x="1382807" y="174388"/>
              <a:ext cx="3025588" cy="3025588"/>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2171931" y="775732"/>
              <a:ext cx="1424285" cy="1937622"/>
            </a:xfrm>
            <a:custGeom>
              <a:avLst/>
              <a:gdLst/>
              <a:ahLst/>
              <a:cxnLst/>
              <a:rect l="l" t="t" r="r" b="b"/>
              <a:pathLst>
                <a:path w="1424285" h="1937622">
                  <a:moveTo>
                    <a:pt x="919851" y="0"/>
                  </a:moveTo>
                  <a:cubicBezTo>
                    <a:pt x="970295" y="0"/>
                    <a:pt x="1013320" y="1236"/>
                    <a:pt x="1048927" y="3709"/>
                  </a:cubicBezTo>
                  <a:cubicBezTo>
                    <a:pt x="1084534" y="6182"/>
                    <a:pt x="1112970" y="10138"/>
                    <a:pt x="1134236" y="15578"/>
                  </a:cubicBezTo>
                  <a:cubicBezTo>
                    <a:pt x="1155501" y="21018"/>
                    <a:pt x="1171079" y="27694"/>
                    <a:pt x="1180970" y="35607"/>
                  </a:cubicBezTo>
                  <a:cubicBezTo>
                    <a:pt x="1190861" y="43520"/>
                    <a:pt x="1195806" y="52916"/>
                    <a:pt x="1195806" y="63796"/>
                  </a:cubicBezTo>
                  <a:lnTo>
                    <a:pt x="1195806" y="1219544"/>
                  </a:lnTo>
                  <a:lnTo>
                    <a:pt x="1366424" y="1219544"/>
                  </a:lnTo>
                  <a:cubicBezTo>
                    <a:pt x="1382249" y="1219544"/>
                    <a:pt x="1395849" y="1231661"/>
                    <a:pt x="1407224" y="1255893"/>
                  </a:cubicBezTo>
                  <a:cubicBezTo>
                    <a:pt x="1418598" y="1280126"/>
                    <a:pt x="1424285" y="1320431"/>
                    <a:pt x="1424285" y="1376809"/>
                  </a:cubicBezTo>
                  <a:cubicBezTo>
                    <a:pt x="1424285" y="1427253"/>
                    <a:pt x="1419093" y="1465580"/>
                    <a:pt x="1408707" y="1491791"/>
                  </a:cubicBezTo>
                  <a:cubicBezTo>
                    <a:pt x="1398322" y="1518001"/>
                    <a:pt x="1384227" y="1531107"/>
                    <a:pt x="1366424" y="1531107"/>
                  </a:cubicBezTo>
                  <a:lnTo>
                    <a:pt x="1195806" y="1531107"/>
                  </a:lnTo>
                  <a:lnTo>
                    <a:pt x="1195806" y="1878276"/>
                  </a:lnTo>
                  <a:cubicBezTo>
                    <a:pt x="1195806" y="1888167"/>
                    <a:pt x="1192839" y="1896822"/>
                    <a:pt x="1186905" y="1904240"/>
                  </a:cubicBezTo>
                  <a:cubicBezTo>
                    <a:pt x="1180970" y="1911658"/>
                    <a:pt x="1170585" y="1917840"/>
                    <a:pt x="1155748" y="1922785"/>
                  </a:cubicBezTo>
                  <a:cubicBezTo>
                    <a:pt x="1140912" y="1927731"/>
                    <a:pt x="1121625" y="1931440"/>
                    <a:pt x="1097887" y="1933912"/>
                  </a:cubicBezTo>
                  <a:cubicBezTo>
                    <a:pt x="1074149" y="1936385"/>
                    <a:pt x="1043487" y="1937622"/>
                    <a:pt x="1005902" y="1937622"/>
                  </a:cubicBezTo>
                  <a:cubicBezTo>
                    <a:pt x="970295" y="1937622"/>
                    <a:pt x="940375" y="1936385"/>
                    <a:pt x="916142" y="1933912"/>
                  </a:cubicBezTo>
                  <a:cubicBezTo>
                    <a:pt x="891910" y="1931440"/>
                    <a:pt x="872622" y="1927731"/>
                    <a:pt x="858281" y="1922785"/>
                  </a:cubicBezTo>
                  <a:cubicBezTo>
                    <a:pt x="843939" y="1917840"/>
                    <a:pt x="834048" y="1911658"/>
                    <a:pt x="828608" y="1904240"/>
                  </a:cubicBezTo>
                  <a:cubicBezTo>
                    <a:pt x="823168" y="1896822"/>
                    <a:pt x="820448" y="1888167"/>
                    <a:pt x="820448" y="1878276"/>
                  </a:cubicBezTo>
                  <a:lnTo>
                    <a:pt x="820448" y="1531107"/>
                  </a:lnTo>
                  <a:lnTo>
                    <a:pt x="86051" y="1531107"/>
                  </a:lnTo>
                  <a:cubicBezTo>
                    <a:pt x="72204" y="1531107"/>
                    <a:pt x="59840" y="1529376"/>
                    <a:pt x="48960" y="1525914"/>
                  </a:cubicBezTo>
                  <a:cubicBezTo>
                    <a:pt x="38080" y="1522452"/>
                    <a:pt x="28931" y="1514540"/>
                    <a:pt x="21513" y="1502176"/>
                  </a:cubicBezTo>
                  <a:cubicBezTo>
                    <a:pt x="14095" y="1489812"/>
                    <a:pt x="8655" y="1472009"/>
                    <a:pt x="5193" y="1448765"/>
                  </a:cubicBezTo>
                  <a:cubicBezTo>
                    <a:pt x="1731" y="1425522"/>
                    <a:pt x="0" y="1394613"/>
                    <a:pt x="0" y="1356038"/>
                  </a:cubicBezTo>
                  <a:cubicBezTo>
                    <a:pt x="0" y="1324387"/>
                    <a:pt x="742" y="1296940"/>
                    <a:pt x="2226" y="1273697"/>
                  </a:cubicBezTo>
                  <a:cubicBezTo>
                    <a:pt x="3709" y="1250453"/>
                    <a:pt x="6182" y="1229435"/>
                    <a:pt x="9644" y="1210642"/>
                  </a:cubicBezTo>
                  <a:cubicBezTo>
                    <a:pt x="13106" y="1191850"/>
                    <a:pt x="18051" y="1174046"/>
                    <a:pt x="24480" y="1157232"/>
                  </a:cubicBezTo>
                  <a:cubicBezTo>
                    <a:pt x="30909" y="1140417"/>
                    <a:pt x="39069" y="1122614"/>
                    <a:pt x="48960" y="1103821"/>
                  </a:cubicBezTo>
                  <a:lnTo>
                    <a:pt x="645380" y="51927"/>
                  </a:lnTo>
                  <a:cubicBezTo>
                    <a:pt x="650325" y="43025"/>
                    <a:pt x="658732" y="35360"/>
                    <a:pt x="670601" y="28931"/>
                  </a:cubicBezTo>
                  <a:cubicBezTo>
                    <a:pt x="682470" y="22502"/>
                    <a:pt x="699038" y="17062"/>
                    <a:pt x="720303" y="12611"/>
                  </a:cubicBezTo>
                  <a:cubicBezTo>
                    <a:pt x="741568" y="8160"/>
                    <a:pt x="768521" y="4946"/>
                    <a:pt x="801161" y="2967"/>
                  </a:cubicBezTo>
                  <a:cubicBezTo>
                    <a:pt x="833801" y="989"/>
                    <a:pt x="873364" y="0"/>
                    <a:pt x="919851" y="0"/>
                  </a:cubicBezTo>
                  <a:close/>
                  <a:moveTo>
                    <a:pt x="817481" y="336784"/>
                  </a:moveTo>
                  <a:lnTo>
                    <a:pt x="311563" y="1219544"/>
                  </a:lnTo>
                  <a:lnTo>
                    <a:pt x="820448" y="1219544"/>
                  </a:lnTo>
                  <a:lnTo>
                    <a:pt x="820448" y="336784"/>
                  </a:lnTo>
                  <a:lnTo>
                    <a:pt x="817481" y="33678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a:off x="2222756" y="818764"/>
              <a:ext cx="2185638" cy="2381212"/>
            </a:xfrm>
            <a:custGeom>
              <a:avLst/>
              <a:gdLst>
                <a:gd name="connsiteX0" fmla="*/ 766655 w 2185638"/>
                <a:gd name="connsiteY0" fmla="*/ 293752 h 2381212"/>
                <a:gd name="connsiteX1" fmla="*/ 769622 w 2185638"/>
                <a:gd name="connsiteY1" fmla="*/ 293752 h 2381212"/>
                <a:gd name="connsiteX2" fmla="*/ 769622 w 2185638"/>
                <a:gd name="connsiteY2" fmla="*/ 1176512 h 2381212"/>
                <a:gd name="connsiteX3" fmla="*/ 260737 w 2185638"/>
                <a:gd name="connsiteY3" fmla="*/ 1176512 h 2381212"/>
                <a:gd name="connsiteX4" fmla="*/ 1134051 w 2185638"/>
                <a:gd name="connsiteY4" fmla="*/ 0 h 2381212"/>
                <a:gd name="connsiteX5" fmla="*/ 2185638 w 2185638"/>
                <a:gd name="connsiteY5" fmla="*/ 912217 h 2381212"/>
                <a:gd name="connsiteX6" fmla="*/ 2185638 w 2185638"/>
                <a:gd name="connsiteY6" fmla="*/ 2381212 h 2381212"/>
                <a:gd name="connsiteX7" fmla="*/ 1035278 w 2185638"/>
                <a:gd name="connsiteY7" fmla="*/ 2381212 h 2381212"/>
                <a:gd name="connsiteX8" fmla="*/ 0 w 2185638"/>
                <a:gd name="connsiteY8" fmla="*/ 1483143 h 2381212"/>
                <a:gd name="connsiteX9" fmla="*/ 35224 w 2185638"/>
                <a:gd name="connsiteY9" fmla="*/ 1488075 h 2381212"/>
                <a:gd name="connsiteX10" fmla="*/ 769621 w 2185638"/>
                <a:gd name="connsiteY10" fmla="*/ 1488075 h 2381212"/>
                <a:gd name="connsiteX11" fmla="*/ 769621 w 2185638"/>
                <a:gd name="connsiteY11" fmla="*/ 1835244 h 2381212"/>
                <a:gd name="connsiteX12" fmla="*/ 777781 w 2185638"/>
                <a:gd name="connsiteY12" fmla="*/ 1861208 h 2381212"/>
                <a:gd name="connsiteX13" fmla="*/ 807454 w 2185638"/>
                <a:gd name="connsiteY13" fmla="*/ 1879753 h 2381212"/>
                <a:gd name="connsiteX14" fmla="*/ 865315 w 2185638"/>
                <a:gd name="connsiteY14" fmla="*/ 1890880 h 2381212"/>
                <a:gd name="connsiteX15" fmla="*/ 955075 w 2185638"/>
                <a:gd name="connsiteY15" fmla="*/ 1894590 h 2381212"/>
                <a:gd name="connsiteX16" fmla="*/ 1047060 w 2185638"/>
                <a:gd name="connsiteY16" fmla="*/ 1890880 h 2381212"/>
                <a:gd name="connsiteX17" fmla="*/ 1104921 w 2185638"/>
                <a:gd name="connsiteY17" fmla="*/ 1879753 h 2381212"/>
                <a:gd name="connsiteX18" fmla="*/ 1136078 w 2185638"/>
                <a:gd name="connsiteY18" fmla="*/ 1861208 h 2381212"/>
                <a:gd name="connsiteX19" fmla="*/ 1144979 w 2185638"/>
                <a:gd name="connsiteY19" fmla="*/ 1835244 h 2381212"/>
                <a:gd name="connsiteX20" fmla="*/ 1144979 w 2185638"/>
                <a:gd name="connsiteY20" fmla="*/ 1488075 h 2381212"/>
                <a:gd name="connsiteX21" fmla="*/ 1315597 w 2185638"/>
                <a:gd name="connsiteY21" fmla="*/ 1488075 h 2381212"/>
                <a:gd name="connsiteX22" fmla="*/ 1357880 w 2185638"/>
                <a:gd name="connsiteY22" fmla="*/ 1448759 h 2381212"/>
                <a:gd name="connsiteX23" fmla="*/ 1373458 w 2185638"/>
                <a:gd name="connsiteY23" fmla="*/ 1333777 h 2381212"/>
                <a:gd name="connsiteX24" fmla="*/ 1356397 w 2185638"/>
                <a:gd name="connsiteY24" fmla="*/ 1212861 h 2381212"/>
                <a:gd name="connsiteX25" fmla="*/ 1315597 w 2185638"/>
                <a:gd name="connsiteY25" fmla="*/ 1176512 h 2381212"/>
                <a:gd name="connsiteX26" fmla="*/ 1144979 w 2185638"/>
                <a:gd name="connsiteY26" fmla="*/ 1176512 h 2381212"/>
                <a:gd name="connsiteX27" fmla="*/ 1144979 w 2185638"/>
                <a:gd name="connsiteY27" fmla="*/ 20764 h 2381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185638" h="2381212">
                  <a:moveTo>
                    <a:pt x="766655" y="293752"/>
                  </a:moveTo>
                  <a:lnTo>
                    <a:pt x="769622" y="293752"/>
                  </a:lnTo>
                  <a:lnTo>
                    <a:pt x="769622" y="1176512"/>
                  </a:lnTo>
                  <a:lnTo>
                    <a:pt x="260737" y="1176512"/>
                  </a:lnTo>
                  <a:close/>
                  <a:moveTo>
                    <a:pt x="1134051" y="0"/>
                  </a:moveTo>
                  <a:lnTo>
                    <a:pt x="2185638" y="912217"/>
                  </a:lnTo>
                  <a:lnTo>
                    <a:pt x="2185638" y="2381212"/>
                  </a:lnTo>
                  <a:lnTo>
                    <a:pt x="1035278" y="2381212"/>
                  </a:lnTo>
                  <a:lnTo>
                    <a:pt x="0" y="1483143"/>
                  </a:lnTo>
                  <a:lnTo>
                    <a:pt x="35224" y="1488075"/>
                  </a:lnTo>
                  <a:lnTo>
                    <a:pt x="769621" y="1488075"/>
                  </a:lnTo>
                  <a:lnTo>
                    <a:pt x="769621" y="1835244"/>
                  </a:lnTo>
                  <a:cubicBezTo>
                    <a:pt x="769621" y="1845135"/>
                    <a:pt x="772341" y="1853790"/>
                    <a:pt x="777781" y="1861208"/>
                  </a:cubicBezTo>
                  <a:cubicBezTo>
                    <a:pt x="783221" y="1868626"/>
                    <a:pt x="793112" y="1874808"/>
                    <a:pt x="807454" y="1879753"/>
                  </a:cubicBezTo>
                  <a:cubicBezTo>
                    <a:pt x="821795" y="1884699"/>
                    <a:pt x="841083" y="1888408"/>
                    <a:pt x="865315" y="1890880"/>
                  </a:cubicBezTo>
                  <a:cubicBezTo>
                    <a:pt x="889548" y="1893353"/>
                    <a:pt x="919468" y="1894590"/>
                    <a:pt x="955075" y="1894590"/>
                  </a:cubicBezTo>
                  <a:cubicBezTo>
                    <a:pt x="992660" y="1894590"/>
                    <a:pt x="1023322" y="1893353"/>
                    <a:pt x="1047060" y="1890880"/>
                  </a:cubicBezTo>
                  <a:cubicBezTo>
                    <a:pt x="1070798" y="1888408"/>
                    <a:pt x="1090085" y="1884699"/>
                    <a:pt x="1104921" y="1879753"/>
                  </a:cubicBezTo>
                  <a:cubicBezTo>
                    <a:pt x="1119758" y="1874808"/>
                    <a:pt x="1130143" y="1868626"/>
                    <a:pt x="1136078" y="1861208"/>
                  </a:cubicBezTo>
                  <a:cubicBezTo>
                    <a:pt x="1142012" y="1853790"/>
                    <a:pt x="1144979" y="1845135"/>
                    <a:pt x="1144979" y="1835244"/>
                  </a:cubicBezTo>
                  <a:lnTo>
                    <a:pt x="1144979" y="1488075"/>
                  </a:lnTo>
                  <a:lnTo>
                    <a:pt x="1315597" y="1488075"/>
                  </a:lnTo>
                  <a:cubicBezTo>
                    <a:pt x="1333400" y="1488075"/>
                    <a:pt x="1347495" y="1474969"/>
                    <a:pt x="1357880" y="1448759"/>
                  </a:cubicBezTo>
                  <a:cubicBezTo>
                    <a:pt x="1368266" y="1422548"/>
                    <a:pt x="1373458" y="1384221"/>
                    <a:pt x="1373458" y="1333777"/>
                  </a:cubicBezTo>
                  <a:cubicBezTo>
                    <a:pt x="1373458" y="1277399"/>
                    <a:pt x="1367771" y="1237094"/>
                    <a:pt x="1356397" y="1212861"/>
                  </a:cubicBezTo>
                  <a:cubicBezTo>
                    <a:pt x="1345022" y="1188629"/>
                    <a:pt x="1331422" y="1176512"/>
                    <a:pt x="1315597" y="1176512"/>
                  </a:cubicBezTo>
                  <a:lnTo>
                    <a:pt x="1144979" y="1176512"/>
                  </a:lnTo>
                  <a:lnTo>
                    <a:pt x="1144979" y="20764"/>
                  </a:lnTo>
                  <a:close/>
                </a:path>
              </a:pathLst>
            </a:cu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3" name="TextBox 22"/>
          <p:cNvSpPr txBox="1"/>
          <p:nvPr/>
        </p:nvSpPr>
        <p:spPr>
          <a:xfrm>
            <a:off x="15674125" y="2910273"/>
            <a:ext cx="7087240" cy="1697182"/>
          </a:xfrm>
          <a:prstGeom prst="rect">
            <a:avLst/>
          </a:prstGeom>
          <a:noFill/>
        </p:spPr>
        <p:txBody>
          <a:bodyPr wrap="square" lIns="0" tIns="108864" rIns="217728" bIns="108864" rtlCol="0" anchor="ctr">
            <a:spAutoFit/>
          </a:bodyPr>
          <a:lstStyle/>
          <a:p>
            <a:r>
              <a:rPr lang="en-US" sz="4800" b="1" dirty="0">
                <a:solidFill>
                  <a:srgbClr val="0070C0"/>
                </a:solidFill>
              </a:rPr>
              <a:t>Diploma/ Degree Holder in </a:t>
            </a:r>
            <a:r>
              <a:rPr lang="en-US" sz="4800" b="1" dirty="0" smtClean="0">
                <a:solidFill>
                  <a:srgbClr val="0070C0"/>
                </a:solidFill>
              </a:rPr>
              <a:t>Accounting</a:t>
            </a:r>
            <a:endParaRPr lang="en-US" sz="4800" b="1" dirty="0">
              <a:solidFill>
                <a:srgbClr val="0070C0"/>
              </a:solidFill>
            </a:endParaRPr>
          </a:p>
        </p:txBody>
      </p:sp>
      <p:sp>
        <p:nvSpPr>
          <p:cNvPr id="24" name="TextBox 23"/>
          <p:cNvSpPr txBox="1"/>
          <p:nvPr/>
        </p:nvSpPr>
        <p:spPr>
          <a:xfrm>
            <a:off x="15860415" y="5521431"/>
            <a:ext cx="7087240" cy="958518"/>
          </a:xfrm>
          <a:prstGeom prst="rect">
            <a:avLst/>
          </a:prstGeom>
          <a:noFill/>
        </p:spPr>
        <p:txBody>
          <a:bodyPr wrap="square" lIns="0" tIns="108864" rIns="217728" bIns="108864" rtlCol="0" anchor="ctr">
            <a:spAutoFit/>
          </a:bodyPr>
          <a:lstStyle/>
          <a:p>
            <a:r>
              <a:rPr lang="en-US" sz="4800" b="1" dirty="0">
                <a:solidFill>
                  <a:srgbClr val="0070C0"/>
                </a:solidFill>
              </a:rPr>
              <a:t>Certified SPS Trainer</a:t>
            </a:r>
          </a:p>
        </p:txBody>
      </p:sp>
      <p:sp>
        <p:nvSpPr>
          <p:cNvPr id="25" name="TextBox 24"/>
          <p:cNvSpPr txBox="1"/>
          <p:nvPr/>
        </p:nvSpPr>
        <p:spPr>
          <a:xfrm>
            <a:off x="15674125" y="7804455"/>
            <a:ext cx="7087240" cy="958518"/>
          </a:xfrm>
          <a:prstGeom prst="rect">
            <a:avLst/>
          </a:prstGeom>
          <a:noFill/>
        </p:spPr>
        <p:txBody>
          <a:bodyPr wrap="square" lIns="0" tIns="108864" rIns="217728" bIns="108864" rtlCol="0" anchor="ctr">
            <a:spAutoFit/>
          </a:bodyPr>
          <a:lstStyle/>
          <a:p>
            <a:r>
              <a:rPr lang="en-US" sz="4800" b="1" dirty="0" smtClean="0">
                <a:solidFill>
                  <a:srgbClr val="0070C0"/>
                </a:solidFill>
              </a:rPr>
              <a:t>CGPA &gt; 3.0</a:t>
            </a:r>
            <a:endParaRPr lang="en-US" sz="4800" b="1" dirty="0">
              <a:solidFill>
                <a:srgbClr val="0070C0"/>
              </a:solidFill>
            </a:endParaRPr>
          </a:p>
        </p:txBody>
      </p:sp>
      <p:sp>
        <p:nvSpPr>
          <p:cNvPr id="26" name="TextBox 25"/>
          <p:cNvSpPr txBox="1"/>
          <p:nvPr/>
        </p:nvSpPr>
        <p:spPr>
          <a:xfrm>
            <a:off x="15610703" y="9721123"/>
            <a:ext cx="7087240" cy="1697182"/>
          </a:xfrm>
          <a:prstGeom prst="rect">
            <a:avLst/>
          </a:prstGeom>
          <a:noFill/>
        </p:spPr>
        <p:txBody>
          <a:bodyPr wrap="square" lIns="0" tIns="108864" rIns="217728" bIns="108864" rtlCol="0" anchor="ctr">
            <a:spAutoFit/>
          </a:bodyPr>
          <a:lstStyle/>
          <a:p>
            <a:r>
              <a:rPr lang="en-US" sz="4800" b="1" dirty="0">
                <a:solidFill>
                  <a:srgbClr val="0070C0"/>
                </a:solidFill>
              </a:rPr>
              <a:t>Excellent in Public Speaking</a:t>
            </a:r>
          </a:p>
        </p:txBody>
      </p:sp>
      <p:pic>
        <p:nvPicPr>
          <p:cNvPr id="1028"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3068" y="3048000"/>
            <a:ext cx="11160520" cy="83693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defRPr/>
            </a:pPr>
            <a:fld id="{10900C66-51F3-40B7-ADF9-FB7B495E0E52}" type="slidenum">
              <a:rPr lang="en-US" smtClean="0"/>
              <a:pPr>
                <a:defRPr/>
              </a:pPr>
              <a:t>17</a:t>
            </a:fld>
            <a:endParaRPr lang="en-US" dirty="0"/>
          </a:p>
        </p:txBody>
      </p:sp>
    </p:spTree>
    <p:extLst>
      <p:ext uri="{BB962C8B-B14F-4D97-AF65-F5344CB8AC3E}">
        <p14:creationId xmlns:p14="http://schemas.microsoft.com/office/powerpoint/2010/main" val="42191282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9" descr="Image result for TELEKOM MALAYSIA"/>
          <p:cNvSpPr>
            <a:spLocks noChangeAspect="1" noChangeArrowheads="1"/>
          </p:cNvSpPr>
          <p:nvPr/>
        </p:nvSpPr>
        <p:spPr bwMode="auto">
          <a:xfrm>
            <a:off x="385285" y="-288925"/>
            <a:ext cx="812906" cy="609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7728" tIns="108864" rIns="217728" bIns="108864"/>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MY" altLang="en-US" sz="4300"/>
          </a:p>
        </p:txBody>
      </p:sp>
      <p:sp>
        <p:nvSpPr>
          <p:cNvPr id="14339" name="AutoShape 33" descr="Image result for maxis"/>
          <p:cNvSpPr>
            <a:spLocks noChangeAspect="1" noChangeArrowheads="1"/>
          </p:cNvSpPr>
          <p:nvPr/>
        </p:nvSpPr>
        <p:spPr bwMode="auto">
          <a:xfrm>
            <a:off x="791738" y="15876"/>
            <a:ext cx="812906"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7728" tIns="108864" rIns="217728" bIns="108864"/>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MY" altLang="en-US" sz="4300"/>
          </a:p>
        </p:txBody>
      </p:sp>
      <p:sp>
        <p:nvSpPr>
          <p:cNvPr id="14340" name="AutoShape 35" descr="Image result for maxis"/>
          <p:cNvSpPr>
            <a:spLocks noChangeAspect="1" noChangeArrowheads="1"/>
          </p:cNvSpPr>
          <p:nvPr/>
        </p:nvSpPr>
        <p:spPr bwMode="auto">
          <a:xfrm>
            <a:off x="1198191" y="320676"/>
            <a:ext cx="812906"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7728" tIns="108864" rIns="217728" bIns="108864"/>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MY" altLang="en-US" sz="4300"/>
          </a:p>
        </p:txBody>
      </p:sp>
      <p:sp>
        <p:nvSpPr>
          <p:cNvPr id="9" name="Title 1"/>
          <p:cNvSpPr txBox="1">
            <a:spLocks/>
          </p:cNvSpPr>
          <p:nvPr/>
        </p:nvSpPr>
        <p:spPr>
          <a:xfrm>
            <a:off x="1219359" y="0"/>
            <a:ext cx="17274249" cy="1676400"/>
          </a:xfrm>
          <a:prstGeom prst="rect">
            <a:avLst/>
          </a:prstGeom>
        </p:spPr>
        <p:txBody>
          <a:bodyPr lIns="217728" tIns="108864" rIns="217728" bIns="108864"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defRPr/>
            </a:pPr>
            <a:r>
              <a:rPr lang="en-US" sz="4800" dirty="0">
                <a:solidFill>
                  <a:schemeClr val="tx1"/>
                </a:solidFill>
                <a:latin typeface="Arial Black"/>
              </a:rPr>
              <a:t>Critical success factor</a:t>
            </a:r>
            <a:endParaRPr lang="en-MY" sz="4800" dirty="0">
              <a:solidFill>
                <a:schemeClr val="tx1"/>
              </a:solidFill>
              <a:latin typeface="Arial Black"/>
            </a:endParaRPr>
          </a:p>
        </p:txBody>
      </p:sp>
      <p:sp>
        <p:nvSpPr>
          <p:cNvPr id="24" name="Rounded Rectangle 23"/>
          <p:cNvSpPr/>
          <p:nvPr/>
        </p:nvSpPr>
        <p:spPr>
          <a:xfrm>
            <a:off x="11216714" y="2743201"/>
            <a:ext cx="11341423" cy="996930"/>
          </a:xfrm>
          <a:prstGeom prst="roundRect">
            <a:avLst>
              <a:gd name="adj" fmla="val 13209"/>
            </a:avLst>
          </a:prstGeom>
          <a:solidFill>
            <a:srgbClr val="FF99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06367" tIns="108864" rIns="217728" bIns="108864" rtlCol="0" anchor="ctr"/>
          <a:lstStyle/>
          <a:p>
            <a:r>
              <a:rPr lang="en-US" sz="4000" b="1" cap="small" dirty="0"/>
              <a:t>Support from </a:t>
            </a:r>
            <a:r>
              <a:rPr lang="en-US" sz="4000" b="1" cap="small" dirty="0" smtClean="0"/>
              <a:t>BSN </a:t>
            </a:r>
            <a:endParaRPr lang="en-US" sz="4000" b="1" cap="small" dirty="0"/>
          </a:p>
        </p:txBody>
      </p:sp>
      <p:sp>
        <p:nvSpPr>
          <p:cNvPr id="25" name="Oval 24"/>
          <p:cNvSpPr/>
          <p:nvPr/>
        </p:nvSpPr>
        <p:spPr>
          <a:xfrm>
            <a:off x="11408941" y="2975268"/>
            <a:ext cx="750674" cy="532792"/>
          </a:xfrm>
          <a:prstGeom prst="ellipse">
            <a:avLst/>
          </a:prstGeom>
          <a:solidFill>
            <a:srgbClr val="FF9900"/>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728" tIns="108864" rIns="217728" bIns="108864" rtlCol="0" anchor="ctr"/>
          <a:lstStyle/>
          <a:p>
            <a:pPr algn="ctr"/>
            <a:r>
              <a:rPr lang="en-US" sz="3800" b="1" dirty="0">
                <a:latin typeface="Arial Black" panose="020B0A04020102020204" pitchFamily="34" charset="0"/>
              </a:rPr>
              <a:t>1</a:t>
            </a:r>
          </a:p>
        </p:txBody>
      </p:sp>
      <p:sp>
        <p:nvSpPr>
          <p:cNvPr id="27" name="Freeform 5"/>
          <p:cNvSpPr>
            <a:spLocks/>
          </p:cNvSpPr>
          <p:nvPr/>
        </p:nvSpPr>
        <p:spPr bwMode="auto">
          <a:xfrm>
            <a:off x="7940022" y="3884833"/>
            <a:ext cx="2753449" cy="4167686"/>
          </a:xfrm>
          <a:custGeom>
            <a:avLst/>
            <a:gdLst>
              <a:gd name="T0" fmla="*/ 89 w 6408"/>
              <a:gd name="T1" fmla="*/ 13555 h 13673"/>
              <a:gd name="T2" fmla="*/ 225 w 6408"/>
              <a:gd name="T3" fmla="*/ 13477 h 13673"/>
              <a:gd name="T4" fmla="*/ 351 w 6408"/>
              <a:gd name="T5" fmla="*/ 13337 h 13673"/>
              <a:gd name="T6" fmla="*/ 506 w 6408"/>
              <a:gd name="T7" fmla="*/ 13062 h 13673"/>
              <a:gd name="T8" fmla="*/ 546 w 6408"/>
              <a:gd name="T9" fmla="*/ 12913 h 13673"/>
              <a:gd name="T10" fmla="*/ 552 w 6408"/>
              <a:gd name="T11" fmla="*/ 12601 h 13673"/>
              <a:gd name="T12" fmla="*/ 478 w 6408"/>
              <a:gd name="T13" fmla="*/ 12263 h 13673"/>
              <a:gd name="T14" fmla="*/ 265 w 6408"/>
              <a:gd name="T15" fmla="*/ 11703 h 13673"/>
              <a:gd name="T16" fmla="*/ 153 w 6408"/>
              <a:gd name="T17" fmla="*/ 11391 h 13673"/>
              <a:gd name="T18" fmla="*/ 75 w 6408"/>
              <a:gd name="T19" fmla="*/ 11064 h 13673"/>
              <a:gd name="T20" fmla="*/ 8 w 6408"/>
              <a:gd name="T21" fmla="*/ 10488 h 13673"/>
              <a:gd name="T22" fmla="*/ 7 w 6408"/>
              <a:gd name="T23" fmla="*/ 9911 h 13673"/>
              <a:gd name="T24" fmla="*/ 96 w 6408"/>
              <a:gd name="T25" fmla="*/ 9224 h 13673"/>
              <a:gd name="T26" fmla="*/ 289 w 6408"/>
              <a:gd name="T27" fmla="*/ 8563 h 13673"/>
              <a:gd name="T28" fmla="*/ 562 w 6408"/>
              <a:gd name="T29" fmla="*/ 7986 h 13673"/>
              <a:gd name="T30" fmla="*/ 746 w 6408"/>
              <a:gd name="T31" fmla="*/ 7695 h 13673"/>
              <a:gd name="T32" fmla="*/ 956 w 6408"/>
              <a:gd name="T33" fmla="*/ 7421 h 13673"/>
              <a:gd name="T34" fmla="*/ 1192 w 6408"/>
              <a:gd name="T35" fmla="*/ 7165 h 13673"/>
              <a:gd name="T36" fmla="*/ 2082 w 6408"/>
              <a:gd name="T37" fmla="*/ 6288 h 13673"/>
              <a:gd name="T38" fmla="*/ 2619 w 6408"/>
              <a:gd name="T39" fmla="*/ 5711 h 13673"/>
              <a:gd name="T40" fmla="*/ 3102 w 6408"/>
              <a:gd name="T41" fmla="*/ 5095 h 13673"/>
              <a:gd name="T42" fmla="*/ 3426 w 6408"/>
              <a:gd name="T43" fmla="*/ 4569 h 13673"/>
              <a:gd name="T44" fmla="*/ 3600 w 6408"/>
              <a:gd name="T45" fmla="*/ 4211 h 13673"/>
              <a:gd name="T46" fmla="*/ 3746 w 6408"/>
              <a:gd name="T47" fmla="*/ 3832 h 13673"/>
              <a:gd name="T48" fmla="*/ 3860 w 6408"/>
              <a:gd name="T49" fmla="*/ 3429 h 13673"/>
              <a:gd name="T50" fmla="*/ 3938 w 6408"/>
              <a:gd name="T51" fmla="*/ 2998 h 13673"/>
              <a:gd name="T52" fmla="*/ 3978 w 6408"/>
              <a:gd name="T53" fmla="*/ 2540 h 13673"/>
              <a:gd name="T54" fmla="*/ 3977 w 6408"/>
              <a:gd name="T55" fmla="*/ 2049 h 13673"/>
              <a:gd name="T56" fmla="*/ 3930 w 6408"/>
              <a:gd name="T57" fmla="*/ 1524 h 13673"/>
              <a:gd name="T58" fmla="*/ 3835 w 6408"/>
              <a:gd name="T59" fmla="*/ 962 h 13673"/>
              <a:gd name="T60" fmla="*/ 3689 w 6408"/>
              <a:gd name="T61" fmla="*/ 362 h 13673"/>
              <a:gd name="T62" fmla="*/ 3591 w 6408"/>
              <a:gd name="T63" fmla="*/ 26 h 13673"/>
              <a:gd name="T64" fmla="*/ 3703 w 6408"/>
              <a:gd name="T65" fmla="*/ 169 h 13673"/>
              <a:gd name="T66" fmla="*/ 3964 w 6408"/>
              <a:gd name="T67" fmla="*/ 419 h 13673"/>
              <a:gd name="T68" fmla="*/ 4304 w 6408"/>
              <a:gd name="T69" fmla="*/ 847 h 13673"/>
              <a:gd name="T70" fmla="*/ 4714 w 6408"/>
              <a:gd name="T71" fmla="*/ 1447 h 13673"/>
              <a:gd name="T72" fmla="*/ 5061 w 6408"/>
              <a:gd name="T73" fmla="*/ 2034 h 13673"/>
              <a:gd name="T74" fmla="*/ 5478 w 6408"/>
              <a:gd name="T75" fmla="*/ 2881 h 13673"/>
              <a:gd name="T76" fmla="*/ 5823 w 6408"/>
              <a:gd name="T77" fmla="*/ 3769 h 13673"/>
              <a:gd name="T78" fmla="*/ 6092 w 6408"/>
              <a:gd name="T79" fmla="*/ 4691 h 13673"/>
              <a:gd name="T80" fmla="*/ 6281 w 6408"/>
              <a:gd name="T81" fmla="*/ 5635 h 13673"/>
              <a:gd name="T82" fmla="*/ 6387 w 6408"/>
              <a:gd name="T83" fmla="*/ 6590 h 13673"/>
              <a:gd name="T84" fmla="*/ 6404 w 6408"/>
              <a:gd name="T85" fmla="*/ 7549 h 13673"/>
              <a:gd name="T86" fmla="*/ 6328 w 6408"/>
              <a:gd name="T87" fmla="*/ 8500 h 13673"/>
              <a:gd name="T88" fmla="*/ 6153 w 6408"/>
              <a:gd name="T89" fmla="*/ 9434 h 13673"/>
              <a:gd name="T90" fmla="*/ 5922 w 6408"/>
              <a:gd name="T91" fmla="*/ 10213 h 13673"/>
              <a:gd name="T92" fmla="*/ 5749 w 6408"/>
              <a:gd name="T93" fmla="*/ 10654 h 13673"/>
              <a:gd name="T94" fmla="*/ 5543 w 6408"/>
              <a:gd name="T95" fmla="*/ 11078 h 13673"/>
              <a:gd name="T96" fmla="*/ 5306 w 6408"/>
              <a:gd name="T97" fmla="*/ 11482 h 13673"/>
              <a:gd name="T98" fmla="*/ 5037 w 6408"/>
              <a:gd name="T99" fmla="*/ 11863 h 13673"/>
              <a:gd name="T100" fmla="*/ 4736 w 6408"/>
              <a:gd name="T101" fmla="*/ 12217 h 13673"/>
              <a:gd name="T102" fmla="*/ 4404 w 6408"/>
              <a:gd name="T103" fmla="*/ 12542 h 13673"/>
              <a:gd name="T104" fmla="*/ 4041 w 6408"/>
              <a:gd name="T105" fmla="*/ 12834 h 13673"/>
              <a:gd name="T106" fmla="*/ 3646 w 6408"/>
              <a:gd name="T107" fmla="*/ 13088 h 13673"/>
              <a:gd name="T108" fmla="*/ 3221 w 6408"/>
              <a:gd name="T109" fmla="*/ 13303 h 13673"/>
              <a:gd name="T110" fmla="*/ 2923 w 6408"/>
              <a:gd name="T111" fmla="*/ 13421 h 13673"/>
              <a:gd name="T112" fmla="*/ 2397 w 6408"/>
              <a:gd name="T113" fmla="*/ 13567 h 13673"/>
              <a:gd name="T114" fmla="*/ 1714 w 6408"/>
              <a:gd name="T115" fmla="*/ 13659 h 13673"/>
              <a:gd name="T116" fmla="*/ 1021 w 6408"/>
              <a:gd name="T117" fmla="*/ 13664 h 13673"/>
              <a:gd name="T118" fmla="*/ 327 w 6408"/>
              <a:gd name="T119" fmla="*/ 13601 h 13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408" h="13673">
                <a:moveTo>
                  <a:pt x="32" y="13558"/>
                </a:moveTo>
                <a:lnTo>
                  <a:pt x="32" y="13558"/>
                </a:lnTo>
                <a:lnTo>
                  <a:pt x="41" y="13559"/>
                </a:lnTo>
                <a:lnTo>
                  <a:pt x="51" y="13559"/>
                </a:lnTo>
                <a:lnTo>
                  <a:pt x="60" y="13559"/>
                </a:lnTo>
                <a:lnTo>
                  <a:pt x="70" y="13559"/>
                </a:lnTo>
                <a:lnTo>
                  <a:pt x="89" y="13555"/>
                </a:lnTo>
                <a:lnTo>
                  <a:pt x="108" y="13550"/>
                </a:lnTo>
                <a:lnTo>
                  <a:pt x="127" y="13543"/>
                </a:lnTo>
                <a:lnTo>
                  <a:pt x="147" y="13533"/>
                </a:lnTo>
                <a:lnTo>
                  <a:pt x="167" y="13522"/>
                </a:lnTo>
                <a:lnTo>
                  <a:pt x="186" y="13509"/>
                </a:lnTo>
                <a:lnTo>
                  <a:pt x="206" y="13494"/>
                </a:lnTo>
                <a:lnTo>
                  <a:pt x="225" y="13477"/>
                </a:lnTo>
                <a:lnTo>
                  <a:pt x="243" y="13460"/>
                </a:lnTo>
                <a:lnTo>
                  <a:pt x="262" y="13442"/>
                </a:lnTo>
                <a:lnTo>
                  <a:pt x="280" y="13422"/>
                </a:lnTo>
                <a:lnTo>
                  <a:pt x="298" y="13402"/>
                </a:lnTo>
                <a:lnTo>
                  <a:pt x="316" y="13381"/>
                </a:lnTo>
                <a:lnTo>
                  <a:pt x="333" y="13359"/>
                </a:lnTo>
                <a:lnTo>
                  <a:pt x="351" y="13337"/>
                </a:lnTo>
                <a:lnTo>
                  <a:pt x="367" y="13314"/>
                </a:lnTo>
                <a:lnTo>
                  <a:pt x="398" y="13268"/>
                </a:lnTo>
                <a:lnTo>
                  <a:pt x="426" y="13222"/>
                </a:lnTo>
                <a:lnTo>
                  <a:pt x="451" y="13178"/>
                </a:lnTo>
                <a:lnTo>
                  <a:pt x="473" y="13136"/>
                </a:lnTo>
                <a:lnTo>
                  <a:pt x="492" y="13096"/>
                </a:lnTo>
                <a:lnTo>
                  <a:pt x="506" y="13062"/>
                </a:lnTo>
                <a:lnTo>
                  <a:pt x="517" y="13033"/>
                </a:lnTo>
                <a:lnTo>
                  <a:pt x="517" y="13033"/>
                </a:lnTo>
                <a:lnTo>
                  <a:pt x="524" y="13010"/>
                </a:lnTo>
                <a:lnTo>
                  <a:pt x="531" y="12986"/>
                </a:lnTo>
                <a:lnTo>
                  <a:pt x="536" y="12962"/>
                </a:lnTo>
                <a:lnTo>
                  <a:pt x="541" y="12937"/>
                </a:lnTo>
                <a:lnTo>
                  <a:pt x="546" y="12913"/>
                </a:lnTo>
                <a:lnTo>
                  <a:pt x="550" y="12890"/>
                </a:lnTo>
                <a:lnTo>
                  <a:pt x="555" y="12842"/>
                </a:lnTo>
                <a:lnTo>
                  <a:pt x="559" y="12794"/>
                </a:lnTo>
                <a:lnTo>
                  <a:pt x="560" y="12745"/>
                </a:lnTo>
                <a:lnTo>
                  <a:pt x="560" y="12697"/>
                </a:lnTo>
                <a:lnTo>
                  <a:pt x="557" y="12649"/>
                </a:lnTo>
                <a:lnTo>
                  <a:pt x="552" y="12601"/>
                </a:lnTo>
                <a:lnTo>
                  <a:pt x="546" y="12552"/>
                </a:lnTo>
                <a:lnTo>
                  <a:pt x="538" y="12503"/>
                </a:lnTo>
                <a:lnTo>
                  <a:pt x="529" y="12455"/>
                </a:lnTo>
                <a:lnTo>
                  <a:pt x="518" y="12407"/>
                </a:lnTo>
                <a:lnTo>
                  <a:pt x="505" y="12359"/>
                </a:lnTo>
                <a:lnTo>
                  <a:pt x="492" y="12311"/>
                </a:lnTo>
                <a:lnTo>
                  <a:pt x="478" y="12263"/>
                </a:lnTo>
                <a:lnTo>
                  <a:pt x="462" y="12215"/>
                </a:lnTo>
                <a:lnTo>
                  <a:pt x="446" y="12167"/>
                </a:lnTo>
                <a:lnTo>
                  <a:pt x="430" y="12120"/>
                </a:lnTo>
                <a:lnTo>
                  <a:pt x="412" y="12073"/>
                </a:lnTo>
                <a:lnTo>
                  <a:pt x="377" y="11978"/>
                </a:lnTo>
                <a:lnTo>
                  <a:pt x="340" y="11886"/>
                </a:lnTo>
                <a:lnTo>
                  <a:pt x="265" y="11703"/>
                </a:lnTo>
                <a:lnTo>
                  <a:pt x="230" y="11613"/>
                </a:lnTo>
                <a:lnTo>
                  <a:pt x="214" y="11570"/>
                </a:lnTo>
                <a:lnTo>
                  <a:pt x="198" y="11526"/>
                </a:lnTo>
                <a:lnTo>
                  <a:pt x="198" y="11526"/>
                </a:lnTo>
                <a:lnTo>
                  <a:pt x="183" y="11481"/>
                </a:lnTo>
                <a:lnTo>
                  <a:pt x="168" y="11436"/>
                </a:lnTo>
                <a:lnTo>
                  <a:pt x="153" y="11391"/>
                </a:lnTo>
                <a:lnTo>
                  <a:pt x="140" y="11345"/>
                </a:lnTo>
                <a:lnTo>
                  <a:pt x="128" y="11298"/>
                </a:lnTo>
                <a:lnTo>
                  <a:pt x="116" y="11252"/>
                </a:lnTo>
                <a:lnTo>
                  <a:pt x="105" y="11206"/>
                </a:lnTo>
                <a:lnTo>
                  <a:pt x="94" y="11159"/>
                </a:lnTo>
                <a:lnTo>
                  <a:pt x="84" y="11111"/>
                </a:lnTo>
                <a:lnTo>
                  <a:pt x="75" y="11064"/>
                </a:lnTo>
                <a:lnTo>
                  <a:pt x="66" y="11017"/>
                </a:lnTo>
                <a:lnTo>
                  <a:pt x="58" y="10969"/>
                </a:lnTo>
                <a:lnTo>
                  <a:pt x="44" y="10874"/>
                </a:lnTo>
                <a:lnTo>
                  <a:pt x="32" y="10777"/>
                </a:lnTo>
                <a:lnTo>
                  <a:pt x="22" y="10681"/>
                </a:lnTo>
                <a:lnTo>
                  <a:pt x="14" y="10584"/>
                </a:lnTo>
                <a:lnTo>
                  <a:pt x="8" y="10488"/>
                </a:lnTo>
                <a:lnTo>
                  <a:pt x="3" y="10391"/>
                </a:lnTo>
                <a:lnTo>
                  <a:pt x="1" y="10295"/>
                </a:lnTo>
                <a:lnTo>
                  <a:pt x="0" y="10199"/>
                </a:lnTo>
                <a:lnTo>
                  <a:pt x="1" y="10104"/>
                </a:lnTo>
                <a:lnTo>
                  <a:pt x="3" y="10009"/>
                </a:lnTo>
                <a:lnTo>
                  <a:pt x="3" y="10009"/>
                </a:lnTo>
                <a:lnTo>
                  <a:pt x="7" y="9911"/>
                </a:lnTo>
                <a:lnTo>
                  <a:pt x="14" y="9811"/>
                </a:lnTo>
                <a:lnTo>
                  <a:pt x="22" y="9713"/>
                </a:lnTo>
                <a:lnTo>
                  <a:pt x="33" y="9614"/>
                </a:lnTo>
                <a:lnTo>
                  <a:pt x="45" y="9516"/>
                </a:lnTo>
                <a:lnTo>
                  <a:pt x="60" y="9418"/>
                </a:lnTo>
                <a:lnTo>
                  <a:pt x="77" y="9321"/>
                </a:lnTo>
                <a:lnTo>
                  <a:pt x="96" y="9224"/>
                </a:lnTo>
                <a:lnTo>
                  <a:pt x="117" y="9127"/>
                </a:lnTo>
                <a:lnTo>
                  <a:pt x="140" y="9032"/>
                </a:lnTo>
                <a:lnTo>
                  <a:pt x="167" y="8936"/>
                </a:lnTo>
                <a:lnTo>
                  <a:pt x="194" y="8842"/>
                </a:lnTo>
                <a:lnTo>
                  <a:pt x="224" y="8748"/>
                </a:lnTo>
                <a:lnTo>
                  <a:pt x="255" y="8656"/>
                </a:lnTo>
                <a:lnTo>
                  <a:pt x="289" y="8563"/>
                </a:lnTo>
                <a:lnTo>
                  <a:pt x="325" y="8472"/>
                </a:lnTo>
                <a:lnTo>
                  <a:pt x="364" y="8381"/>
                </a:lnTo>
                <a:lnTo>
                  <a:pt x="404" y="8292"/>
                </a:lnTo>
                <a:lnTo>
                  <a:pt x="446" y="8203"/>
                </a:lnTo>
                <a:lnTo>
                  <a:pt x="490" y="8116"/>
                </a:lnTo>
                <a:lnTo>
                  <a:pt x="538" y="8029"/>
                </a:lnTo>
                <a:lnTo>
                  <a:pt x="562" y="7986"/>
                </a:lnTo>
                <a:lnTo>
                  <a:pt x="586" y="7944"/>
                </a:lnTo>
                <a:lnTo>
                  <a:pt x="612" y="7901"/>
                </a:lnTo>
                <a:lnTo>
                  <a:pt x="637" y="7860"/>
                </a:lnTo>
                <a:lnTo>
                  <a:pt x="663" y="7818"/>
                </a:lnTo>
                <a:lnTo>
                  <a:pt x="690" y="7777"/>
                </a:lnTo>
                <a:lnTo>
                  <a:pt x="718" y="7737"/>
                </a:lnTo>
                <a:lnTo>
                  <a:pt x="746" y="7695"/>
                </a:lnTo>
                <a:lnTo>
                  <a:pt x="774" y="7655"/>
                </a:lnTo>
                <a:lnTo>
                  <a:pt x="803" y="7615"/>
                </a:lnTo>
                <a:lnTo>
                  <a:pt x="832" y="7576"/>
                </a:lnTo>
                <a:lnTo>
                  <a:pt x="862" y="7536"/>
                </a:lnTo>
                <a:lnTo>
                  <a:pt x="893" y="7497"/>
                </a:lnTo>
                <a:lnTo>
                  <a:pt x="924" y="7459"/>
                </a:lnTo>
                <a:lnTo>
                  <a:pt x="956" y="7421"/>
                </a:lnTo>
                <a:lnTo>
                  <a:pt x="988" y="7384"/>
                </a:lnTo>
                <a:lnTo>
                  <a:pt x="1020" y="7346"/>
                </a:lnTo>
                <a:lnTo>
                  <a:pt x="1054" y="7309"/>
                </a:lnTo>
                <a:lnTo>
                  <a:pt x="1088" y="7272"/>
                </a:lnTo>
                <a:lnTo>
                  <a:pt x="1122" y="7237"/>
                </a:lnTo>
                <a:lnTo>
                  <a:pt x="1156" y="7201"/>
                </a:lnTo>
                <a:lnTo>
                  <a:pt x="1192" y="7165"/>
                </a:lnTo>
                <a:lnTo>
                  <a:pt x="1192" y="7165"/>
                </a:lnTo>
                <a:lnTo>
                  <a:pt x="1354" y="7005"/>
                </a:lnTo>
                <a:lnTo>
                  <a:pt x="1517" y="6847"/>
                </a:lnTo>
                <a:lnTo>
                  <a:pt x="1680" y="6688"/>
                </a:lnTo>
                <a:lnTo>
                  <a:pt x="1842" y="6529"/>
                </a:lnTo>
                <a:lnTo>
                  <a:pt x="2003" y="6369"/>
                </a:lnTo>
                <a:lnTo>
                  <a:pt x="2082" y="6288"/>
                </a:lnTo>
                <a:lnTo>
                  <a:pt x="2162" y="6208"/>
                </a:lnTo>
                <a:lnTo>
                  <a:pt x="2240" y="6127"/>
                </a:lnTo>
                <a:lnTo>
                  <a:pt x="2318" y="6044"/>
                </a:lnTo>
                <a:lnTo>
                  <a:pt x="2394" y="5962"/>
                </a:lnTo>
                <a:lnTo>
                  <a:pt x="2471" y="5879"/>
                </a:lnTo>
                <a:lnTo>
                  <a:pt x="2546" y="5796"/>
                </a:lnTo>
                <a:lnTo>
                  <a:pt x="2619" y="5711"/>
                </a:lnTo>
                <a:lnTo>
                  <a:pt x="2693" y="5626"/>
                </a:lnTo>
                <a:lnTo>
                  <a:pt x="2764" y="5540"/>
                </a:lnTo>
                <a:lnTo>
                  <a:pt x="2835" y="5453"/>
                </a:lnTo>
                <a:lnTo>
                  <a:pt x="2904" y="5365"/>
                </a:lnTo>
                <a:lnTo>
                  <a:pt x="2971" y="5276"/>
                </a:lnTo>
                <a:lnTo>
                  <a:pt x="3038" y="5185"/>
                </a:lnTo>
                <a:lnTo>
                  <a:pt x="3102" y="5095"/>
                </a:lnTo>
                <a:lnTo>
                  <a:pt x="3166" y="5002"/>
                </a:lnTo>
                <a:lnTo>
                  <a:pt x="3226" y="4908"/>
                </a:lnTo>
                <a:lnTo>
                  <a:pt x="3286" y="4813"/>
                </a:lnTo>
                <a:lnTo>
                  <a:pt x="3344" y="4717"/>
                </a:lnTo>
                <a:lnTo>
                  <a:pt x="3372" y="4667"/>
                </a:lnTo>
                <a:lnTo>
                  <a:pt x="3399" y="4619"/>
                </a:lnTo>
                <a:lnTo>
                  <a:pt x="3426" y="4569"/>
                </a:lnTo>
                <a:lnTo>
                  <a:pt x="3452" y="4520"/>
                </a:lnTo>
                <a:lnTo>
                  <a:pt x="3478" y="4469"/>
                </a:lnTo>
                <a:lnTo>
                  <a:pt x="3504" y="4418"/>
                </a:lnTo>
                <a:lnTo>
                  <a:pt x="3529" y="4367"/>
                </a:lnTo>
                <a:lnTo>
                  <a:pt x="3554" y="4316"/>
                </a:lnTo>
                <a:lnTo>
                  <a:pt x="3577" y="4263"/>
                </a:lnTo>
                <a:lnTo>
                  <a:pt x="3600" y="4211"/>
                </a:lnTo>
                <a:lnTo>
                  <a:pt x="3623" y="4159"/>
                </a:lnTo>
                <a:lnTo>
                  <a:pt x="3645" y="4105"/>
                </a:lnTo>
                <a:lnTo>
                  <a:pt x="3666" y="4051"/>
                </a:lnTo>
                <a:lnTo>
                  <a:pt x="3688" y="3997"/>
                </a:lnTo>
                <a:lnTo>
                  <a:pt x="3708" y="3942"/>
                </a:lnTo>
                <a:lnTo>
                  <a:pt x="3727" y="3887"/>
                </a:lnTo>
                <a:lnTo>
                  <a:pt x="3746" y="3832"/>
                </a:lnTo>
                <a:lnTo>
                  <a:pt x="3764" y="3776"/>
                </a:lnTo>
                <a:lnTo>
                  <a:pt x="3782" y="3719"/>
                </a:lnTo>
                <a:lnTo>
                  <a:pt x="3799" y="3662"/>
                </a:lnTo>
                <a:lnTo>
                  <a:pt x="3815" y="3605"/>
                </a:lnTo>
                <a:lnTo>
                  <a:pt x="3830" y="3546"/>
                </a:lnTo>
                <a:lnTo>
                  <a:pt x="3845" y="3488"/>
                </a:lnTo>
                <a:lnTo>
                  <a:pt x="3860" y="3429"/>
                </a:lnTo>
                <a:lnTo>
                  <a:pt x="3874" y="3368"/>
                </a:lnTo>
                <a:lnTo>
                  <a:pt x="3886" y="3308"/>
                </a:lnTo>
                <a:lnTo>
                  <a:pt x="3898" y="3248"/>
                </a:lnTo>
                <a:lnTo>
                  <a:pt x="3909" y="3186"/>
                </a:lnTo>
                <a:lnTo>
                  <a:pt x="3920" y="3124"/>
                </a:lnTo>
                <a:lnTo>
                  <a:pt x="3930" y="3062"/>
                </a:lnTo>
                <a:lnTo>
                  <a:pt x="3938" y="2998"/>
                </a:lnTo>
                <a:lnTo>
                  <a:pt x="3947" y="2935"/>
                </a:lnTo>
                <a:lnTo>
                  <a:pt x="3954" y="2870"/>
                </a:lnTo>
                <a:lnTo>
                  <a:pt x="3960" y="2805"/>
                </a:lnTo>
                <a:lnTo>
                  <a:pt x="3966" y="2740"/>
                </a:lnTo>
                <a:lnTo>
                  <a:pt x="3971" y="2673"/>
                </a:lnTo>
                <a:lnTo>
                  <a:pt x="3975" y="2607"/>
                </a:lnTo>
                <a:lnTo>
                  <a:pt x="3978" y="2540"/>
                </a:lnTo>
                <a:lnTo>
                  <a:pt x="3981" y="2471"/>
                </a:lnTo>
                <a:lnTo>
                  <a:pt x="3982" y="2403"/>
                </a:lnTo>
                <a:lnTo>
                  <a:pt x="3983" y="2334"/>
                </a:lnTo>
                <a:lnTo>
                  <a:pt x="3983" y="2263"/>
                </a:lnTo>
                <a:lnTo>
                  <a:pt x="3982" y="2193"/>
                </a:lnTo>
                <a:lnTo>
                  <a:pt x="3980" y="2121"/>
                </a:lnTo>
                <a:lnTo>
                  <a:pt x="3977" y="2049"/>
                </a:lnTo>
                <a:lnTo>
                  <a:pt x="3973" y="1976"/>
                </a:lnTo>
                <a:lnTo>
                  <a:pt x="3968" y="1902"/>
                </a:lnTo>
                <a:lnTo>
                  <a:pt x="3963" y="1828"/>
                </a:lnTo>
                <a:lnTo>
                  <a:pt x="3956" y="1753"/>
                </a:lnTo>
                <a:lnTo>
                  <a:pt x="3948" y="1678"/>
                </a:lnTo>
                <a:lnTo>
                  <a:pt x="3940" y="1601"/>
                </a:lnTo>
                <a:lnTo>
                  <a:pt x="3930" y="1524"/>
                </a:lnTo>
                <a:lnTo>
                  <a:pt x="3920" y="1446"/>
                </a:lnTo>
                <a:lnTo>
                  <a:pt x="3909" y="1367"/>
                </a:lnTo>
                <a:lnTo>
                  <a:pt x="3896" y="1288"/>
                </a:lnTo>
                <a:lnTo>
                  <a:pt x="3883" y="1207"/>
                </a:lnTo>
                <a:lnTo>
                  <a:pt x="3868" y="1127"/>
                </a:lnTo>
                <a:lnTo>
                  <a:pt x="3852" y="1044"/>
                </a:lnTo>
                <a:lnTo>
                  <a:pt x="3835" y="962"/>
                </a:lnTo>
                <a:lnTo>
                  <a:pt x="3817" y="878"/>
                </a:lnTo>
                <a:lnTo>
                  <a:pt x="3799" y="795"/>
                </a:lnTo>
                <a:lnTo>
                  <a:pt x="3779" y="709"/>
                </a:lnTo>
                <a:lnTo>
                  <a:pt x="3758" y="624"/>
                </a:lnTo>
                <a:lnTo>
                  <a:pt x="3736" y="538"/>
                </a:lnTo>
                <a:lnTo>
                  <a:pt x="3713" y="450"/>
                </a:lnTo>
                <a:lnTo>
                  <a:pt x="3689" y="362"/>
                </a:lnTo>
                <a:lnTo>
                  <a:pt x="3663" y="272"/>
                </a:lnTo>
                <a:lnTo>
                  <a:pt x="3637" y="183"/>
                </a:lnTo>
                <a:lnTo>
                  <a:pt x="3609" y="91"/>
                </a:lnTo>
                <a:lnTo>
                  <a:pt x="3581" y="0"/>
                </a:lnTo>
                <a:lnTo>
                  <a:pt x="3581" y="0"/>
                </a:lnTo>
                <a:lnTo>
                  <a:pt x="3586" y="13"/>
                </a:lnTo>
                <a:lnTo>
                  <a:pt x="3591" y="26"/>
                </a:lnTo>
                <a:lnTo>
                  <a:pt x="3599" y="39"/>
                </a:lnTo>
                <a:lnTo>
                  <a:pt x="3607" y="53"/>
                </a:lnTo>
                <a:lnTo>
                  <a:pt x="3616" y="67"/>
                </a:lnTo>
                <a:lnTo>
                  <a:pt x="3626" y="81"/>
                </a:lnTo>
                <a:lnTo>
                  <a:pt x="3649" y="110"/>
                </a:lnTo>
                <a:lnTo>
                  <a:pt x="3674" y="140"/>
                </a:lnTo>
                <a:lnTo>
                  <a:pt x="3703" y="169"/>
                </a:lnTo>
                <a:lnTo>
                  <a:pt x="3733" y="200"/>
                </a:lnTo>
                <a:lnTo>
                  <a:pt x="3764" y="230"/>
                </a:lnTo>
                <a:lnTo>
                  <a:pt x="3827" y="288"/>
                </a:lnTo>
                <a:lnTo>
                  <a:pt x="3888" y="344"/>
                </a:lnTo>
                <a:lnTo>
                  <a:pt x="3916" y="371"/>
                </a:lnTo>
                <a:lnTo>
                  <a:pt x="3941" y="395"/>
                </a:lnTo>
                <a:lnTo>
                  <a:pt x="3964" y="419"/>
                </a:lnTo>
                <a:lnTo>
                  <a:pt x="3983" y="440"/>
                </a:lnTo>
                <a:lnTo>
                  <a:pt x="3983" y="440"/>
                </a:lnTo>
                <a:lnTo>
                  <a:pt x="4050" y="520"/>
                </a:lnTo>
                <a:lnTo>
                  <a:pt x="4114" y="601"/>
                </a:lnTo>
                <a:lnTo>
                  <a:pt x="4178" y="682"/>
                </a:lnTo>
                <a:lnTo>
                  <a:pt x="4242" y="765"/>
                </a:lnTo>
                <a:lnTo>
                  <a:pt x="4304" y="847"/>
                </a:lnTo>
                <a:lnTo>
                  <a:pt x="4365" y="931"/>
                </a:lnTo>
                <a:lnTo>
                  <a:pt x="4426" y="1015"/>
                </a:lnTo>
                <a:lnTo>
                  <a:pt x="4485" y="1101"/>
                </a:lnTo>
                <a:lnTo>
                  <a:pt x="4544" y="1186"/>
                </a:lnTo>
                <a:lnTo>
                  <a:pt x="4602" y="1273"/>
                </a:lnTo>
                <a:lnTo>
                  <a:pt x="4659" y="1359"/>
                </a:lnTo>
                <a:lnTo>
                  <a:pt x="4714" y="1447"/>
                </a:lnTo>
                <a:lnTo>
                  <a:pt x="4770" y="1534"/>
                </a:lnTo>
                <a:lnTo>
                  <a:pt x="4824" y="1623"/>
                </a:lnTo>
                <a:lnTo>
                  <a:pt x="4877" y="1711"/>
                </a:lnTo>
                <a:lnTo>
                  <a:pt x="4930" y="1801"/>
                </a:lnTo>
                <a:lnTo>
                  <a:pt x="4930" y="1801"/>
                </a:lnTo>
                <a:lnTo>
                  <a:pt x="4996" y="1917"/>
                </a:lnTo>
                <a:lnTo>
                  <a:pt x="5061" y="2034"/>
                </a:lnTo>
                <a:lnTo>
                  <a:pt x="5125" y="2152"/>
                </a:lnTo>
                <a:lnTo>
                  <a:pt x="5187" y="2271"/>
                </a:lnTo>
                <a:lnTo>
                  <a:pt x="5248" y="2391"/>
                </a:lnTo>
                <a:lnTo>
                  <a:pt x="5308" y="2512"/>
                </a:lnTo>
                <a:lnTo>
                  <a:pt x="5365" y="2634"/>
                </a:lnTo>
                <a:lnTo>
                  <a:pt x="5422" y="2757"/>
                </a:lnTo>
                <a:lnTo>
                  <a:pt x="5478" y="2881"/>
                </a:lnTo>
                <a:lnTo>
                  <a:pt x="5531" y="3005"/>
                </a:lnTo>
                <a:lnTo>
                  <a:pt x="5583" y="3131"/>
                </a:lnTo>
                <a:lnTo>
                  <a:pt x="5635" y="3257"/>
                </a:lnTo>
                <a:lnTo>
                  <a:pt x="5684" y="3384"/>
                </a:lnTo>
                <a:lnTo>
                  <a:pt x="5731" y="3512"/>
                </a:lnTo>
                <a:lnTo>
                  <a:pt x="5777" y="3641"/>
                </a:lnTo>
                <a:lnTo>
                  <a:pt x="5823" y="3769"/>
                </a:lnTo>
                <a:lnTo>
                  <a:pt x="5866" y="3899"/>
                </a:lnTo>
                <a:lnTo>
                  <a:pt x="5907" y="4030"/>
                </a:lnTo>
                <a:lnTo>
                  <a:pt x="5947" y="4161"/>
                </a:lnTo>
                <a:lnTo>
                  <a:pt x="5986" y="4292"/>
                </a:lnTo>
                <a:lnTo>
                  <a:pt x="6023" y="4425"/>
                </a:lnTo>
                <a:lnTo>
                  <a:pt x="6058" y="4558"/>
                </a:lnTo>
                <a:lnTo>
                  <a:pt x="6092" y="4691"/>
                </a:lnTo>
                <a:lnTo>
                  <a:pt x="6124" y="4824"/>
                </a:lnTo>
                <a:lnTo>
                  <a:pt x="6155" y="4959"/>
                </a:lnTo>
                <a:lnTo>
                  <a:pt x="6184" y="5093"/>
                </a:lnTo>
                <a:lnTo>
                  <a:pt x="6211" y="5228"/>
                </a:lnTo>
                <a:lnTo>
                  <a:pt x="6236" y="5363"/>
                </a:lnTo>
                <a:lnTo>
                  <a:pt x="6260" y="5499"/>
                </a:lnTo>
                <a:lnTo>
                  <a:pt x="6281" y="5635"/>
                </a:lnTo>
                <a:lnTo>
                  <a:pt x="6302" y="5771"/>
                </a:lnTo>
                <a:lnTo>
                  <a:pt x="6321" y="5906"/>
                </a:lnTo>
                <a:lnTo>
                  <a:pt x="6338" y="6043"/>
                </a:lnTo>
                <a:lnTo>
                  <a:pt x="6353" y="6180"/>
                </a:lnTo>
                <a:lnTo>
                  <a:pt x="6366" y="6317"/>
                </a:lnTo>
                <a:lnTo>
                  <a:pt x="6378" y="6453"/>
                </a:lnTo>
                <a:lnTo>
                  <a:pt x="6387" y="6590"/>
                </a:lnTo>
                <a:lnTo>
                  <a:pt x="6395" y="6728"/>
                </a:lnTo>
                <a:lnTo>
                  <a:pt x="6401" y="6865"/>
                </a:lnTo>
                <a:lnTo>
                  <a:pt x="6405" y="7001"/>
                </a:lnTo>
                <a:lnTo>
                  <a:pt x="6408" y="7138"/>
                </a:lnTo>
                <a:lnTo>
                  <a:pt x="6408" y="7276"/>
                </a:lnTo>
                <a:lnTo>
                  <a:pt x="6407" y="7413"/>
                </a:lnTo>
                <a:lnTo>
                  <a:pt x="6404" y="7549"/>
                </a:lnTo>
                <a:lnTo>
                  <a:pt x="6399" y="7685"/>
                </a:lnTo>
                <a:lnTo>
                  <a:pt x="6392" y="7822"/>
                </a:lnTo>
                <a:lnTo>
                  <a:pt x="6383" y="7958"/>
                </a:lnTo>
                <a:lnTo>
                  <a:pt x="6372" y="8095"/>
                </a:lnTo>
                <a:lnTo>
                  <a:pt x="6359" y="8229"/>
                </a:lnTo>
                <a:lnTo>
                  <a:pt x="6344" y="8365"/>
                </a:lnTo>
                <a:lnTo>
                  <a:pt x="6328" y="8500"/>
                </a:lnTo>
                <a:lnTo>
                  <a:pt x="6308" y="8635"/>
                </a:lnTo>
                <a:lnTo>
                  <a:pt x="6287" y="8769"/>
                </a:lnTo>
                <a:lnTo>
                  <a:pt x="6264" y="8903"/>
                </a:lnTo>
                <a:lnTo>
                  <a:pt x="6240" y="9037"/>
                </a:lnTo>
                <a:lnTo>
                  <a:pt x="6213" y="9169"/>
                </a:lnTo>
                <a:lnTo>
                  <a:pt x="6184" y="9302"/>
                </a:lnTo>
                <a:lnTo>
                  <a:pt x="6153" y="9434"/>
                </a:lnTo>
                <a:lnTo>
                  <a:pt x="6119" y="9566"/>
                </a:lnTo>
                <a:lnTo>
                  <a:pt x="6084" y="9696"/>
                </a:lnTo>
                <a:lnTo>
                  <a:pt x="6047" y="9826"/>
                </a:lnTo>
                <a:lnTo>
                  <a:pt x="6008" y="9956"/>
                </a:lnTo>
                <a:lnTo>
                  <a:pt x="5966" y="10085"/>
                </a:lnTo>
                <a:lnTo>
                  <a:pt x="5922" y="10213"/>
                </a:lnTo>
                <a:lnTo>
                  <a:pt x="5922" y="10213"/>
                </a:lnTo>
                <a:lnTo>
                  <a:pt x="5899" y="10277"/>
                </a:lnTo>
                <a:lnTo>
                  <a:pt x="5876" y="10340"/>
                </a:lnTo>
                <a:lnTo>
                  <a:pt x="5852" y="10403"/>
                </a:lnTo>
                <a:lnTo>
                  <a:pt x="5828" y="10467"/>
                </a:lnTo>
                <a:lnTo>
                  <a:pt x="5802" y="10530"/>
                </a:lnTo>
                <a:lnTo>
                  <a:pt x="5775" y="10592"/>
                </a:lnTo>
                <a:lnTo>
                  <a:pt x="5749" y="10654"/>
                </a:lnTo>
                <a:lnTo>
                  <a:pt x="5722" y="10716"/>
                </a:lnTo>
                <a:lnTo>
                  <a:pt x="5694" y="10777"/>
                </a:lnTo>
                <a:lnTo>
                  <a:pt x="5665" y="10839"/>
                </a:lnTo>
                <a:lnTo>
                  <a:pt x="5636" y="10899"/>
                </a:lnTo>
                <a:lnTo>
                  <a:pt x="5605" y="10959"/>
                </a:lnTo>
                <a:lnTo>
                  <a:pt x="5575" y="11019"/>
                </a:lnTo>
                <a:lnTo>
                  <a:pt x="5543" y="11078"/>
                </a:lnTo>
                <a:lnTo>
                  <a:pt x="5512" y="11137"/>
                </a:lnTo>
                <a:lnTo>
                  <a:pt x="5479" y="11196"/>
                </a:lnTo>
                <a:lnTo>
                  <a:pt x="5446" y="11254"/>
                </a:lnTo>
                <a:lnTo>
                  <a:pt x="5411" y="11312"/>
                </a:lnTo>
                <a:lnTo>
                  <a:pt x="5377" y="11370"/>
                </a:lnTo>
                <a:lnTo>
                  <a:pt x="5342" y="11426"/>
                </a:lnTo>
                <a:lnTo>
                  <a:pt x="5306" y="11482"/>
                </a:lnTo>
                <a:lnTo>
                  <a:pt x="5270" y="11539"/>
                </a:lnTo>
                <a:lnTo>
                  <a:pt x="5232" y="11594"/>
                </a:lnTo>
                <a:lnTo>
                  <a:pt x="5195" y="11649"/>
                </a:lnTo>
                <a:lnTo>
                  <a:pt x="5156" y="11704"/>
                </a:lnTo>
                <a:lnTo>
                  <a:pt x="5117" y="11758"/>
                </a:lnTo>
                <a:lnTo>
                  <a:pt x="5077" y="11811"/>
                </a:lnTo>
                <a:lnTo>
                  <a:pt x="5037" y="11863"/>
                </a:lnTo>
                <a:lnTo>
                  <a:pt x="4996" y="11916"/>
                </a:lnTo>
                <a:lnTo>
                  <a:pt x="4955" y="11968"/>
                </a:lnTo>
                <a:lnTo>
                  <a:pt x="4911" y="12019"/>
                </a:lnTo>
                <a:lnTo>
                  <a:pt x="4869" y="12070"/>
                </a:lnTo>
                <a:lnTo>
                  <a:pt x="4825" y="12120"/>
                </a:lnTo>
                <a:lnTo>
                  <a:pt x="4781" y="12169"/>
                </a:lnTo>
                <a:lnTo>
                  <a:pt x="4736" y="12217"/>
                </a:lnTo>
                <a:lnTo>
                  <a:pt x="4690" y="12266"/>
                </a:lnTo>
                <a:lnTo>
                  <a:pt x="4645" y="12314"/>
                </a:lnTo>
                <a:lnTo>
                  <a:pt x="4598" y="12360"/>
                </a:lnTo>
                <a:lnTo>
                  <a:pt x="4550" y="12407"/>
                </a:lnTo>
                <a:lnTo>
                  <a:pt x="4502" y="12453"/>
                </a:lnTo>
                <a:lnTo>
                  <a:pt x="4454" y="12498"/>
                </a:lnTo>
                <a:lnTo>
                  <a:pt x="4404" y="12542"/>
                </a:lnTo>
                <a:lnTo>
                  <a:pt x="4354" y="12585"/>
                </a:lnTo>
                <a:lnTo>
                  <a:pt x="4303" y="12629"/>
                </a:lnTo>
                <a:lnTo>
                  <a:pt x="4252" y="12671"/>
                </a:lnTo>
                <a:lnTo>
                  <a:pt x="4200" y="12713"/>
                </a:lnTo>
                <a:lnTo>
                  <a:pt x="4148" y="12753"/>
                </a:lnTo>
                <a:lnTo>
                  <a:pt x="4095" y="12794"/>
                </a:lnTo>
                <a:lnTo>
                  <a:pt x="4041" y="12834"/>
                </a:lnTo>
                <a:lnTo>
                  <a:pt x="3986" y="12872"/>
                </a:lnTo>
                <a:lnTo>
                  <a:pt x="3931" y="12910"/>
                </a:lnTo>
                <a:lnTo>
                  <a:pt x="3876" y="12947"/>
                </a:lnTo>
                <a:lnTo>
                  <a:pt x="3819" y="12984"/>
                </a:lnTo>
                <a:lnTo>
                  <a:pt x="3762" y="13019"/>
                </a:lnTo>
                <a:lnTo>
                  <a:pt x="3705" y="13054"/>
                </a:lnTo>
                <a:lnTo>
                  <a:pt x="3646" y="13088"/>
                </a:lnTo>
                <a:lnTo>
                  <a:pt x="3588" y="13121"/>
                </a:lnTo>
                <a:lnTo>
                  <a:pt x="3528" y="13154"/>
                </a:lnTo>
                <a:lnTo>
                  <a:pt x="3468" y="13186"/>
                </a:lnTo>
                <a:lnTo>
                  <a:pt x="3407" y="13216"/>
                </a:lnTo>
                <a:lnTo>
                  <a:pt x="3346" y="13246"/>
                </a:lnTo>
                <a:lnTo>
                  <a:pt x="3284" y="13275"/>
                </a:lnTo>
                <a:lnTo>
                  <a:pt x="3221" y="13303"/>
                </a:lnTo>
                <a:lnTo>
                  <a:pt x="3158" y="13331"/>
                </a:lnTo>
                <a:lnTo>
                  <a:pt x="3158" y="13331"/>
                </a:lnTo>
                <a:lnTo>
                  <a:pt x="3111" y="13350"/>
                </a:lnTo>
                <a:lnTo>
                  <a:pt x="3064" y="13369"/>
                </a:lnTo>
                <a:lnTo>
                  <a:pt x="3018" y="13387"/>
                </a:lnTo>
                <a:lnTo>
                  <a:pt x="2970" y="13404"/>
                </a:lnTo>
                <a:lnTo>
                  <a:pt x="2923" y="13421"/>
                </a:lnTo>
                <a:lnTo>
                  <a:pt x="2876" y="13437"/>
                </a:lnTo>
                <a:lnTo>
                  <a:pt x="2829" y="13453"/>
                </a:lnTo>
                <a:lnTo>
                  <a:pt x="2781" y="13468"/>
                </a:lnTo>
                <a:lnTo>
                  <a:pt x="2686" y="13497"/>
                </a:lnTo>
                <a:lnTo>
                  <a:pt x="2590" y="13523"/>
                </a:lnTo>
                <a:lnTo>
                  <a:pt x="2494" y="13546"/>
                </a:lnTo>
                <a:lnTo>
                  <a:pt x="2397" y="13567"/>
                </a:lnTo>
                <a:lnTo>
                  <a:pt x="2301" y="13587"/>
                </a:lnTo>
                <a:lnTo>
                  <a:pt x="2203" y="13604"/>
                </a:lnTo>
                <a:lnTo>
                  <a:pt x="2107" y="13619"/>
                </a:lnTo>
                <a:lnTo>
                  <a:pt x="2008" y="13632"/>
                </a:lnTo>
                <a:lnTo>
                  <a:pt x="1910" y="13643"/>
                </a:lnTo>
                <a:lnTo>
                  <a:pt x="1812" y="13652"/>
                </a:lnTo>
                <a:lnTo>
                  <a:pt x="1714" y="13659"/>
                </a:lnTo>
                <a:lnTo>
                  <a:pt x="1616" y="13665"/>
                </a:lnTo>
                <a:lnTo>
                  <a:pt x="1516" y="13669"/>
                </a:lnTo>
                <a:lnTo>
                  <a:pt x="1418" y="13672"/>
                </a:lnTo>
                <a:lnTo>
                  <a:pt x="1319" y="13673"/>
                </a:lnTo>
                <a:lnTo>
                  <a:pt x="1220" y="13672"/>
                </a:lnTo>
                <a:lnTo>
                  <a:pt x="1121" y="13668"/>
                </a:lnTo>
                <a:lnTo>
                  <a:pt x="1021" y="13664"/>
                </a:lnTo>
                <a:lnTo>
                  <a:pt x="922" y="13659"/>
                </a:lnTo>
                <a:lnTo>
                  <a:pt x="823" y="13652"/>
                </a:lnTo>
                <a:lnTo>
                  <a:pt x="724" y="13644"/>
                </a:lnTo>
                <a:lnTo>
                  <a:pt x="625" y="13635"/>
                </a:lnTo>
                <a:lnTo>
                  <a:pt x="526" y="13625"/>
                </a:lnTo>
                <a:lnTo>
                  <a:pt x="427" y="13614"/>
                </a:lnTo>
                <a:lnTo>
                  <a:pt x="327" y="13601"/>
                </a:lnTo>
                <a:lnTo>
                  <a:pt x="229" y="13588"/>
                </a:lnTo>
                <a:lnTo>
                  <a:pt x="130" y="13573"/>
                </a:lnTo>
                <a:lnTo>
                  <a:pt x="32" y="13558"/>
                </a:lnTo>
                <a:lnTo>
                  <a:pt x="32" y="13558"/>
                </a:lnTo>
                <a:close/>
              </a:path>
            </a:pathLst>
          </a:custGeom>
          <a:solidFill>
            <a:srgbClr val="0070C0"/>
          </a:solidFill>
          <a:ln>
            <a:noFill/>
          </a:ln>
        </p:spPr>
        <p:txBody>
          <a:bodyPr vert="horz" wrap="square" lIns="217728" tIns="108864" rIns="217728" bIns="108864" numCol="1" anchor="t" anchorCtr="0" compatLnSpc="1">
            <a:prstTxWarp prst="textNoShape">
              <a:avLst/>
            </a:prstTxWarp>
          </a:bodyPr>
          <a:lstStyle/>
          <a:p>
            <a:endParaRPr lang="en-US"/>
          </a:p>
        </p:txBody>
      </p:sp>
      <p:sp>
        <p:nvSpPr>
          <p:cNvPr id="28" name="Freeform 6"/>
          <p:cNvSpPr>
            <a:spLocks/>
          </p:cNvSpPr>
          <p:nvPr/>
        </p:nvSpPr>
        <p:spPr bwMode="auto">
          <a:xfrm>
            <a:off x="3981665" y="7544897"/>
            <a:ext cx="6018074" cy="1797258"/>
          </a:xfrm>
          <a:custGeom>
            <a:avLst/>
            <a:gdLst>
              <a:gd name="T0" fmla="*/ 18 w 14013"/>
              <a:gd name="T1" fmla="*/ 1202 h 5897"/>
              <a:gd name="T2" fmla="*/ 131 w 14013"/>
              <a:gd name="T3" fmla="*/ 1311 h 5897"/>
              <a:gd name="T4" fmla="*/ 301 w 14013"/>
              <a:gd name="T5" fmla="*/ 1392 h 5897"/>
              <a:gd name="T6" fmla="*/ 608 w 14013"/>
              <a:gd name="T7" fmla="*/ 1466 h 5897"/>
              <a:gd name="T8" fmla="*/ 761 w 14013"/>
              <a:gd name="T9" fmla="*/ 1463 h 5897"/>
              <a:gd name="T10" fmla="*/ 1064 w 14013"/>
              <a:gd name="T11" fmla="*/ 1383 h 5897"/>
              <a:gd name="T12" fmla="*/ 1368 w 14013"/>
              <a:gd name="T13" fmla="*/ 1218 h 5897"/>
              <a:gd name="T14" fmla="*/ 1848 w 14013"/>
              <a:gd name="T15" fmla="*/ 859 h 5897"/>
              <a:gd name="T16" fmla="*/ 2117 w 14013"/>
              <a:gd name="T17" fmla="*/ 666 h 5897"/>
              <a:gd name="T18" fmla="*/ 2409 w 14013"/>
              <a:gd name="T19" fmla="*/ 500 h 5897"/>
              <a:gd name="T20" fmla="*/ 2945 w 14013"/>
              <a:gd name="T21" fmla="*/ 276 h 5897"/>
              <a:gd name="T22" fmla="*/ 3500 w 14013"/>
              <a:gd name="T23" fmla="*/ 116 h 5897"/>
              <a:gd name="T24" fmla="*/ 4184 w 14013"/>
              <a:gd name="T25" fmla="*/ 12 h 5897"/>
              <a:gd name="T26" fmla="*/ 4873 w 14013"/>
              <a:gd name="T27" fmla="*/ 15 h 5897"/>
              <a:gd name="T28" fmla="*/ 5502 w 14013"/>
              <a:gd name="T29" fmla="*/ 118 h 5897"/>
              <a:gd name="T30" fmla="*/ 5832 w 14013"/>
              <a:gd name="T31" fmla="*/ 213 h 5897"/>
              <a:gd name="T32" fmla="*/ 6154 w 14013"/>
              <a:gd name="T33" fmla="*/ 340 h 5897"/>
              <a:gd name="T34" fmla="*/ 6466 w 14013"/>
              <a:gd name="T35" fmla="*/ 496 h 5897"/>
              <a:gd name="T36" fmla="*/ 7554 w 14013"/>
              <a:gd name="T37" fmla="*/ 1110 h 5897"/>
              <a:gd name="T38" fmla="*/ 8258 w 14013"/>
              <a:gd name="T39" fmla="*/ 1466 h 5897"/>
              <a:gd name="T40" fmla="*/ 8983 w 14013"/>
              <a:gd name="T41" fmla="*/ 1760 h 5897"/>
              <a:gd name="T42" fmla="*/ 9578 w 14013"/>
              <a:gd name="T43" fmla="*/ 1926 h 5897"/>
              <a:gd name="T44" fmla="*/ 9970 w 14013"/>
              <a:gd name="T45" fmla="*/ 1994 h 5897"/>
              <a:gd name="T46" fmla="*/ 10375 w 14013"/>
              <a:gd name="T47" fmla="*/ 2030 h 5897"/>
              <a:gd name="T48" fmla="*/ 10795 w 14013"/>
              <a:gd name="T49" fmla="*/ 2028 h 5897"/>
              <a:gd name="T50" fmla="*/ 11229 w 14013"/>
              <a:gd name="T51" fmla="*/ 1984 h 5897"/>
              <a:gd name="T52" fmla="*/ 11682 w 14013"/>
              <a:gd name="T53" fmla="*/ 1897 h 5897"/>
              <a:gd name="T54" fmla="*/ 12153 w 14013"/>
              <a:gd name="T55" fmla="*/ 1759 h 5897"/>
              <a:gd name="T56" fmla="*/ 12645 w 14013"/>
              <a:gd name="T57" fmla="*/ 1569 h 5897"/>
              <a:gd name="T58" fmla="*/ 13158 w 14013"/>
              <a:gd name="T59" fmla="*/ 1323 h 5897"/>
              <a:gd name="T60" fmla="*/ 13695 w 14013"/>
              <a:gd name="T61" fmla="*/ 1016 h 5897"/>
              <a:gd name="T62" fmla="*/ 13991 w 14013"/>
              <a:gd name="T63" fmla="*/ 830 h 5897"/>
              <a:gd name="T64" fmla="*/ 13883 w 14013"/>
              <a:gd name="T65" fmla="*/ 977 h 5897"/>
              <a:gd name="T66" fmla="*/ 13716 w 14013"/>
              <a:gd name="T67" fmla="*/ 1296 h 5897"/>
              <a:gd name="T68" fmla="*/ 13398 w 14013"/>
              <a:gd name="T69" fmla="*/ 1742 h 5897"/>
              <a:gd name="T70" fmla="*/ 12936 w 14013"/>
              <a:gd name="T71" fmla="*/ 2302 h 5897"/>
              <a:gd name="T72" fmla="*/ 12467 w 14013"/>
              <a:gd name="T73" fmla="*/ 2797 h 5897"/>
              <a:gd name="T74" fmla="*/ 11768 w 14013"/>
              <a:gd name="T75" fmla="*/ 3430 h 5897"/>
              <a:gd name="T76" fmla="*/ 11009 w 14013"/>
              <a:gd name="T77" fmla="*/ 4009 h 5897"/>
              <a:gd name="T78" fmla="*/ 10197 w 14013"/>
              <a:gd name="T79" fmla="*/ 4521 h 5897"/>
              <a:gd name="T80" fmla="*/ 9343 w 14013"/>
              <a:gd name="T81" fmla="*/ 4965 h 5897"/>
              <a:gd name="T82" fmla="*/ 8453 w 14013"/>
              <a:gd name="T83" fmla="*/ 5330 h 5897"/>
              <a:gd name="T84" fmla="*/ 7536 w 14013"/>
              <a:gd name="T85" fmla="*/ 5610 h 5897"/>
              <a:gd name="T86" fmla="*/ 6601 w 14013"/>
              <a:gd name="T87" fmla="*/ 5799 h 5897"/>
              <a:gd name="T88" fmla="*/ 5655 w 14013"/>
              <a:gd name="T89" fmla="*/ 5890 h 5897"/>
              <a:gd name="T90" fmla="*/ 4843 w 14013"/>
              <a:gd name="T91" fmla="*/ 5884 h 5897"/>
              <a:gd name="T92" fmla="*/ 4371 w 14013"/>
              <a:gd name="T93" fmla="*/ 5840 h 5897"/>
              <a:gd name="T94" fmla="*/ 3906 w 14013"/>
              <a:gd name="T95" fmla="*/ 5759 h 5897"/>
              <a:gd name="T96" fmla="*/ 3452 w 14013"/>
              <a:gd name="T97" fmla="*/ 5643 h 5897"/>
              <a:gd name="T98" fmla="*/ 3011 w 14013"/>
              <a:gd name="T99" fmla="*/ 5489 h 5897"/>
              <a:gd name="T100" fmla="*/ 2588 w 14013"/>
              <a:gd name="T101" fmla="*/ 5298 h 5897"/>
              <a:gd name="T102" fmla="*/ 2185 w 14013"/>
              <a:gd name="T103" fmla="*/ 5068 h 5897"/>
              <a:gd name="T104" fmla="*/ 1804 w 14013"/>
              <a:gd name="T105" fmla="*/ 4800 h 5897"/>
              <a:gd name="T106" fmla="*/ 1450 w 14013"/>
              <a:gd name="T107" fmla="*/ 4491 h 5897"/>
              <a:gd name="T108" fmla="*/ 1126 w 14013"/>
              <a:gd name="T109" fmla="*/ 4142 h 5897"/>
              <a:gd name="T110" fmla="*/ 930 w 14013"/>
              <a:gd name="T111" fmla="*/ 3888 h 5897"/>
              <a:gd name="T112" fmla="*/ 645 w 14013"/>
              <a:gd name="T113" fmla="*/ 3423 h 5897"/>
              <a:gd name="T114" fmla="*/ 367 w 14013"/>
              <a:gd name="T115" fmla="*/ 2792 h 5897"/>
              <a:gd name="T116" fmla="*/ 171 w 14013"/>
              <a:gd name="T117" fmla="*/ 2128 h 5897"/>
              <a:gd name="T118" fmla="*/ 40 w 14013"/>
              <a:gd name="T119" fmla="*/ 1443 h 5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013" h="5897">
                <a:moveTo>
                  <a:pt x="0" y="1148"/>
                </a:moveTo>
                <a:lnTo>
                  <a:pt x="0" y="1148"/>
                </a:lnTo>
                <a:lnTo>
                  <a:pt x="2" y="1157"/>
                </a:lnTo>
                <a:lnTo>
                  <a:pt x="4" y="1166"/>
                </a:lnTo>
                <a:lnTo>
                  <a:pt x="7" y="1175"/>
                </a:lnTo>
                <a:lnTo>
                  <a:pt x="10" y="1184"/>
                </a:lnTo>
                <a:lnTo>
                  <a:pt x="18" y="1202"/>
                </a:lnTo>
                <a:lnTo>
                  <a:pt x="29" y="1219"/>
                </a:lnTo>
                <a:lnTo>
                  <a:pt x="41" y="1235"/>
                </a:lnTo>
                <a:lnTo>
                  <a:pt x="56" y="1251"/>
                </a:lnTo>
                <a:lnTo>
                  <a:pt x="73" y="1267"/>
                </a:lnTo>
                <a:lnTo>
                  <a:pt x="91" y="1282"/>
                </a:lnTo>
                <a:lnTo>
                  <a:pt x="110" y="1296"/>
                </a:lnTo>
                <a:lnTo>
                  <a:pt x="131" y="1311"/>
                </a:lnTo>
                <a:lnTo>
                  <a:pt x="152" y="1324"/>
                </a:lnTo>
                <a:lnTo>
                  <a:pt x="175" y="1337"/>
                </a:lnTo>
                <a:lnTo>
                  <a:pt x="199" y="1349"/>
                </a:lnTo>
                <a:lnTo>
                  <a:pt x="223" y="1361"/>
                </a:lnTo>
                <a:lnTo>
                  <a:pt x="250" y="1372"/>
                </a:lnTo>
                <a:lnTo>
                  <a:pt x="275" y="1382"/>
                </a:lnTo>
                <a:lnTo>
                  <a:pt x="301" y="1392"/>
                </a:lnTo>
                <a:lnTo>
                  <a:pt x="327" y="1402"/>
                </a:lnTo>
                <a:lnTo>
                  <a:pt x="380" y="1419"/>
                </a:lnTo>
                <a:lnTo>
                  <a:pt x="432" y="1433"/>
                </a:lnTo>
                <a:lnTo>
                  <a:pt x="482" y="1445"/>
                </a:lnTo>
                <a:lnTo>
                  <a:pt x="528" y="1455"/>
                </a:lnTo>
                <a:lnTo>
                  <a:pt x="571" y="1462"/>
                </a:lnTo>
                <a:lnTo>
                  <a:pt x="608" y="1466"/>
                </a:lnTo>
                <a:lnTo>
                  <a:pt x="639" y="1468"/>
                </a:lnTo>
                <a:lnTo>
                  <a:pt x="639" y="1468"/>
                </a:lnTo>
                <a:lnTo>
                  <a:pt x="664" y="1468"/>
                </a:lnTo>
                <a:lnTo>
                  <a:pt x="688" y="1468"/>
                </a:lnTo>
                <a:lnTo>
                  <a:pt x="713" y="1467"/>
                </a:lnTo>
                <a:lnTo>
                  <a:pt x="737" y="1465"/>
                </a:lnTo>
                <a:lnTo>
                  <a:pt x="761" y="1463"/>
                </a:lnTo>
                <a:lnTo>
                  <a:pt x="786" y="1460"/>
                </a:lnTo>
                <a:lnTo>
                  <a:pt x="834" y="1452"/>
                </a:lnTo>
                <a:lnTo>
                  <a:pt x="881" y="1442"/>
                </a:lnTo>
                <a:lnTo>
                  <a:pt x="927" y="1430"/>
                </a:lnTo>
                <a:lnTo>
                  <a:pt x="974" y="1416"/>
                </a:lnTo>
                <a:lnTo>
                  <a:pt x="1019" y="1400"/>
                </a:lnTo>
                <a:lnTo>
                  <a:pt x="1064" y="1383"/>
                </a:lnTo>
                <a:lnTo>
                  <a:pt x="1109" y="1364"/>
                </a:lnTo>
                <a:lnTo>
                  <a:pt x="1154" y="1343"/>
                </a:lnTo>
                <a:lnTo>
                  <a:pt x="1197" y="1320"/>
                </a:lnTo>
                <a:lnTo>
                  <a:pt x="1241" y="1296"/>
                </a:lnTo>
                <a:lnTo>
                  <a:pt x="1283" y="1271"/>
                </a:lnTo>
                <a:lnTo>
                  <a:pt x="1327" y="1245"/>
                </a:lnTo>
                <a:lnTo>
                  <a:pt x="1368" y="1218"/>
                </a:lnTo>
                <a:lnTo>
                  <a:pt x="1410" y="1191"/>
                </a:lnTo>
                <a:lnTo>
                  <a:pt x="1451" y="1162"/>
                </a:lnTo>
                <a:lnTo>
                  <a:pt x="1493" y="1133"/>
                </a:lnTo>
                <a:lnTo>
                  <a:pt x="1533" y="1102"/>
                </a:lnTo>
                <a:lnTo>
                  <a:pt x="1613" y="1042"/>
                </a:lnTo>
                <a:lnTo>
                  <a:pt x="1693" y="981"/>
                </a:lnTo>
                <a:lnTo>
                  <a:pt x="1848" y="859"/>
                </a:lnTo>
                <a:lnTo>
                  <a:pt x="1924" y="801"/>
                </a:lnTo>
                <a:lnTo>
                  <a:pt x="1962" y="773"/>
                </a:lnTo>
                <a:lnTo>
                  <a:pt x="2000" y="745"/>
                </a:lnTo>
                <a:lnTo>
                  <a:pt x="2000" y="745"/>
                </a:lnTo>
                <a:lnTo>
                  <a:pt x="2039" y="718"/>
                </a:lnTo>
                <a:lnTo>
                  <a:pt x="2078" y="692"/>
                </a:lnTo>
                <a:lnTo>
                  <a:pt x="2117" y="666"/>
                </a:lnTo>
                <a:lnTo>
                  <a:pt x="2157" y="641"/>
                </a:lnTo>
                <a:lnTo>
                  <a:pt x="2199" y="616"/>
                </a:lnTo>
                <a:lnTo>
                  <a:pt x="2240" y="592"/>
                </a:lnTo>
                <a:lnTo>
                  <a:pt x="2281" y="567"/>
                </a:lnTo>
                <a:lnTo>
                  <a:pt x="2323" y="544"/>
                </a:lnTo>
                <a:lnTo>
                  <a:pt x="2367" y="522"/>
                </a:lnTo>
                <a:lnTo>
                  <a:pt x="2409" y="500"/>
                </a:lnTo>
                <a:lnTo>
                  <a:pt x="2452" y="479"/>
                </a:lnTo>
                <a:lnTo>
                  <a:pt x="2495" y="458"/>
                </a:lnTo>
                <a:lnTo>
                  <a:pt x="2584" y="418"/>
                </a:lnTo>
                <a:lnTo>
                  <a:pt x="2672" y="379"/>
                </a:lnTo>
                <a:lnTo>
                  <a:pt x="2763" y="342"/>
                </a:lnTo>
                <a:lnTo>
                  <a:pt x="2853" y="308"/>
                </a:lnTo>
                <a:lnTo>
                  <a:pt x="2945" y="276"/>
                </a:lnTo>
                <a:lnTo>
                  <a:pt x="3036" y="245"/>
                </a:lnTo>
                <a:lnTo>
                  <a:pt x="3128" y="215"/>
                </a:lnTo>
                <a:lnTo>
                  <a:pt x="3219" y="188"/>
                </a:lnTo>
                <a:lnTo>
                  <a:pt x="3312" y="163"/>
                </a:lnTo>
                <a:lnTo>
                  <a:pt x="3404" y="139"/>
                </a:lnTo>
                <a:lnTo>
                  <a:pt x="3404" y="139"/>
                </a:lnTo>
                <a:lnTo>
                  <a:pt x="3500" y="116"/>
                </a:lnTo>
                <a:lnTo>
                  <a:pt x="3597" y="95"/>
                </a:lnTo>
                <a:lnTo>
                  <a:pt x="3694" y="76"/>
                </a:lnTo>
                <a:lnTo>
                  <a:pt x="3792" y="59"/>
                </a:lnTo>
                <a:lnTo>
                  <a:pt x="3889" y="43"/>
                </a:lnTo>
                <a:lnTo>
                  <a:pt x="3987" y="31"/>
                </a:lnTo>
                <a:lnTo>
                  <a:pt x="4085" y="20"/>
                </a:lnTo>
                <a:lnTo>
                  <a:pt x="4184" y="12"/>
                </a:lnTo>
                <a:lnTo>
                  <a:pt x="4283" y="5"/>
                </a:lnTo>
                <a:lnTo>
                  <a:pt x="4381" y="1"/>
                </a:lnTo>
                <a:lnTo>
                  <a:pt x="4480" y="0"/>
                </a:lnTo>
                <a:lnTo>
                  <a:pt x="4578" y="0"/>
                </a:lnTo>
                <a:lnTo>
                  <a:pt x="4677" y="3"/>
                </a:lnTo>
                <a:lnTo>
                  <a:pt x="4774" y="7"/>
                </a:lnTo>
                <a:lnTo>
                  <a:pt x="4873" y="15"/>
                </a:lnTo>
                <a:lnTo>
                  <a:pt x="4970" y="24"/>
                </a:lnTo>
                <a:lnTo>
                  <a:pt x="5068" y="36"/>
                </a:lnTo>
                <a:lnTo>
                  <a:pt x="5166" y="50"/>
                </a:lnTo>
                <a:lnTo>
                  <a:pt x="5262" y="67"/>
                </a:lnTo>
                <a:lnTo>
                  <a:pt x="5359" y="85"/>
                </a:lnTo>
                <a:lnTo>
                  <a:pt x="5454" y="106"/>
                </a:lnTo>
                <a:lnTo>
                  <a:pt x="5502" y="118"/>
                </a:lnTo>
                <a:lnTo>
                  <a:pt x="5550" y="129"/>
                </a:lnTo>
                <a:lnTo>
                  <a:pt x="5597" y="142"/>
                </a:lnTo>
                <a:lnTo>
                  <a:pt x="5644" y="155"/>
                </a:lnTo>
                <a:lnTo>
                  <a:pt x="5692" y="169"/>
                </a:lnTo>
                <a:lnTo>
                  <a:pt x="5739" y="183"/>
                </a:lnTo>
                <a:lnTo>
                  <a:pt x="5786" y="198"/>
                </a:lnTo>
                <a:lnTo>
                  <a:pt x="5832" y="213"/>
                </a:lnTo>
                <a:lnTo>
                  <a:pt x="5879" y="231"/>
                </a:lnTo>
                <a:lnTo>
                  <a:pt x="5926" y="247"/>
                </a:lnTo>
                <a:lnTo>
                  <a:pt x="5971" y="265"/>
                </a:lnTo>
                <a:lnTo>
                  <a:pt x="6017" y="282"/>
                </a:lnTo>
                <a:lnTo>
                  <a:pt x="6064" y="301"/>
                </a:lnTo>
                <a:lnTo>
                  <a:pt x="6109" y="320"/>
                </a:lnTo>
                <a:lnTo>
                  <a:pt x="6154" y="340"/>
                </a:lnTo>
                <a:lnTo>
                  <a:pt x="6199" y="360"/>
                </a:lnTo>
                <a:lnTo>
                  <a:pt x="6245" y="381"/>
                </a:lnTo>
                <a:lnTo>
                  <a:pt x="6289" y="403"/>
                </a:lnTo>
                <a:lnTo>
                  <a:pt x="6333" y="426"/>
                </a:lnTo>
                <a:lnTo>
                  <a:pt x="6377" y="449"/>
                </a:lnTo>
                <a:lnTo>
                  <a:pt x="6422" y="472"/>
                </a:lnTo>
                <a:lnTo>
                  <a:pt x="6466" y="496"/>
                </a:lnTo>
                <a:lnTo>
                  <a:pt x="6466" y="496"/>
                </a:lnTo>
                <a:lnTo>
                  <a:pt x="6664" y="609"/>
                </a:lnTo>
                <a:lnTo>
                  <a:pt x="6861" y="721"/>
                </a:lnTo>
                <a:lnTo>
                  <a:pt x="7059" y="834"/>
                </a:lnTo>
                <a:lnTo>
                  <a:pt x="7256" y="945"/>
                </a:lnTo>
                <a:lnTo>
                  <a:pt x="7455" y="1056"/>
                </a:lnTo>
                <a:lnTo>
                  <a:pt x="7554" y="1110"/>
                </a:lnTo>
                <a:lnTo>
                  <a:pt x="7654" y="1164"/>
                </a:lnTo>
                <a:lnTo>
                  <a:pt x="7753" y="1216"/>
                </a:lnTo>
                <a:lnTo>
                  <a:pt x="7854" y="1268"/>
                </a:lnTo>
                <a:lnTo>
                  <a:pt x="7954" y="1320"/>
                </a:lnTo>
                <a:lnTo>
                  <a:pt x="8055" y="1370"/>
                </a:lnTo>
                <a:lnTo>
                  <a:pt x="8157" y="1419"/>
                </a:lnTo>
                <a:lnTo>
                  <a:pt x="8258" y="1466"/>
                </a:lnTo>
                <a:lnTo>
                  <a:pt x="8360" y="1513"/>
                </a:lnTo>
                <a:lnTo>
                  <a:pt x="8462" y="1558"/>
                </a:lnTo>
                <a:lnTo>
                  <a:pt x="8565" y="1602"/>
                </a:lnTo>
                <a:lnTo>
                  <a:pt x="8668" y="1644"/>
                </a:lnTo>
                <a:lnTo>
                  <a:pt x="8773" y="1685"/>
                </a:lnTo>
                <a:lnTo>
                  <a:pt x="8878" y="1723"/>
                </a:lnTo>
                <a:lnTo>
                  <a:pt x="8983" y="1760"/>
                </a:lnTo>
                <a:lnTo>
                  <a:pt x="9090" y="1795"/>
                </a:lnTo>
                <a:lnTo>
                  <a:pt x="9196" y="1827"/>
                </a:lnTo>
                <a:lnTo>
                  <a:pt x="9305" y="1859"/>
                </a:lnTo>
                <a:lnTo>
                  <a:pt x="9414" y="1888"/>
                </a:lnTo>
                <a:lnTo>
                  <a:pt x="9468" y="1901"/>
                </a:lnTo>
                <a:lnTo>
                  <a:pt x="9523" y="1914"/>
                </a:lnTo>
                <a:lnTo>
                  <a:pt x="9578" y="1926"/>
                </a:lnTo>
                <a:lnTo>
                  <a:pt x="9633" y="1938"/>
                </a:lnTo>
                <a:lnTo>
                  <a:pt x="9689" y="1949"/>
                </a:lnTo>
                <a:lnTo>
                  <a:pt x="9745" y="1959"/>
                </a:lnTo>
                <a:lnTo>
                  <a:pt x="9801" y="1969"/>
                </a:lnTo>
                <a:lnTo>
                  <a:pt x="9857" y="1978"/>
                </a:lnTo>
                <a:lnTo>
                  <a:pt x="9914" y="1987"/>
                </a:lnTo>
                <a:lnTo>
                  <a:pt x="9970" y="1994"/>
                </a:lnTo>
                <a:lnTo>
                  <a:pt x="10027" y="2001"/>
                </a:lnTo>
                <a:lnTo>
                  <a:pt x="10084" y="2008"/>
                </a:lnTo>
                <a:lnTo>
                  <a:pt x="10142" y="2014"/>
                </a:lnTo>
                <a:lnTo>
                  <a:pt x="10200" y="2019"/>
                </a:lnTo>
                <a:lnTo>
                  <a:pt x="10258" y="2023"/>
                </a:lnTo>
                <a:lnTo>
                  <a:pt x="10317" y="2026"/>
                </a:lnTo>
                <a:lnTo>
                  <a:pt x="10375" y="2030"/>
                </a:lnTo>
                <a:lnTo>
                  <a:pt x="10434" y="2032"/>
                </a:lnTo>
                <a:lnTo>
                  <a:pt x="10494" y="2034"/>
                </a:lnTo>
                <a:lnTo>
                  <a:pt x="10553" y="2034"/>
                </a:lnTo>
                <a:lnTo>
                  <a:pt x="10612" y="2034"/>
                </a:lnTo>
                <a:lnTo>
                  <a:pt x="10673" y="2033"/>
                </a:lnTo>
                <a:lnTo>
                  <a:pt x="10733" y="2031"/>
                </a:lnTo>
                <a:lnTo>
                  <a:pt x="10795" y="2028"/>
                </a:lnTo>
                <a:lnTo>
                  <a:pt x="10856" y="2024"/>
                </a:lnTo>
                <a:lnTo>
                  <a:pt x="10917" y="2019"/>
                </a:lnTo>
                <a:lnTo>
                  <a:pt x="10979" y="2014"/>
                </a:lnTo>
                <a:lnTo>
                  <a:pt x="11041" y="2008"/>
                </a:lnTo>
                <a:lnTo>
                  <a:pt x="11103" y="2001"/>
                </a:lnTo>
                <a:lnTo>
                  <a:pt x="11167" y="1993"/>
                </a:lnTo>
                <a:lnTo>
                  <a:pt x="11229" y="1984"/>
                </a:lnTo>
                <a:lnTo>
                  <a:pt x="11293" y="1975"/>
                </a:lnTo>
                <a:lnTo>
                  <a:pt x="11357" y="1964"/>
                </a:lnTo>
                <a:lnTo>
                  <a:pt x="11421" y="1952"/>
                </a:lnTo>
                <a:lnTo>
                  <a:pt x="11485" y="1940"/>
                </a:lnTo>
                <a:lnTo>
                  <a:pt x="11551" y="1926"/>
                </a:lnTo>
                <a:lnTo>
                  <a:pt x="11616" y="1912"/>
                </a:lnTo>
                <a:lnTo>
                  <a:pt x="11682" y="1897"/>
                </a:lnTo>
                <a:lnTo>
                  <a:pt x="11748" y="1880"/>
                </a:lnTo>
                <a:lnTo>
                  <a:pt x="11814" y="1863"/>
                </a:lnTo>
                <a:lnTo>
                  <a:pt x="11882" y="1843"/>
                </a:lnTo>
                <a:lnTo>
                  <a:pt x="11948" y="1824"/>
                </a:lnTo>
                <a:lnTo>
                  <a:pt x="12016" y="1803"/>
                </a:lnTo>
                <a:lnTo>
                  <a:pt x="12085" y="1782"/>
                </a:lnTo>
                <a:lnTo>
                  <a:pt x="12153" y="1759"/>
                </a:lnTo>
                <a:lnTo>
                  <a:pt x="12222" y="1736"/>
                </a:lnTo>
                <a:lnTo>
                  <a:pt x="12291" y="1711"/>
                </a:lnTo>
                <a:lnTo>
                  <a:pt x="12361" y="1685"/>
                </a:lnTo>
                <a:lnTo>
                  <a:pt x="12431" y="1657"/>
                </a:lnTo>
                <a:lnTo>
                  <a:pt x="12502" y="1629"/>
                </a:lnTo>
                <a:lnTo>
                  <a:pt x="12573" y="1600"/>
                </a:lnTo>
                <a:lnTo>
                  <a:pt x="12645" y="1569"/>
                </a:lnTo>
                <a:lnTo>
                  <a:pt x="12716" y="1538"/>
                </a:lnTo>
                <a:lnTo>
                  <a:pt x="12789" y="1505"/>
                </a:lnTo>
                <a:lnTo>
                  <a:pt x="12862" y="1471"/>
                </a:lnTo>
                <a:lnTo>
                  <a:pt x="12936" y="1436"/>
                </a:lnTo>
                <a:lnTo>
                  <a:pt x="13009" y="1399"/>
                </a:lnTo>
                <a:lnTo>
                  <a:pt x="13084" y="1362"/>
                </a:lnTo>
                <a:lnTo>
                  <a:pt x="13158" y="1323"/>
                </a:lnTo>
                <a:lnTo>
                  <a:pt x="13233" y="1283"/>
                </a:lnTo>
                <a:lnTo>
                  <a:pt x="13309" y="1242"/>
                </a:lnTo>
                <a:lnTo>
                  <a:pt x="13385" y="1199"/>
                </a:lnTo>
                <a:lnTo>
                  <a:pt x="13462" y="1156"/>
                </a:lnTo>
                <a:lnTo>
                  <a:pt x="13539" y="1110"/>
                </a:lnTo>
                <a:lnTo>
                  <a:pt x="13617" y="1064"/>
                </a:lnTo>
                <a:lnTo>
                  <a:pt x="13695" y="1016"/>
                </a:lnTo>
                <a:lnTo>
                  <a:pt x="13774" y="968"/>
                </a:lnTo>
                <a:lnTo>
                  <a:pt x="13853" y="917"/>
                </a:lnTo>
                <a:lnTo>
                  <a:pt x="13933" y="865"/>
                </a:lnTo>
                <a:lnTo>
                  <a:pt x="14013" y="813"/>
                </a:lnTo>
                <a:lnTo>
                  <a:pt x="14013" y="813"/>
                </a:lnTo>
                <a:lnTo>
                  <a:pt x="14002" y="821"/>
                </a:lnTo>
                <a:lnTo>
                  <a:pt x="13991" y="830"/>
                </a:lnTo>
                <a:lnTo>
                  <a:pt x="13980" y="841"/>
                </a:lnTo>
                <a:lnTo>
                  <a:pt x="13969" y="852"/>
                </a:lnTo>
                <a:lnTo>
                  <a:pt x="13959" y="865"/>
                </a:lnTo>
                <a:lnTo>
                  <a:pt x="13947" y="878"/>
                </a:lnTo>
                <a:lnTo>
                  <a:pt x="13925" y="908"/>
                </a:lnTo>
                <a:lnTo>
                  <a:pt x="13904" y="941"/>
                </a:lnTo>
                <a:lnTo>
                  <a:pt x="13883" y="977"/>
                </a:lnTo>
                <a:lnTo>
                  <a:pt x="13863" y="1014"/>
                </a:lnTo>
                <a:lnTo>
                  <a:pt x="13843" y="1052"/>
                </a:lnTo>
                <a:lnTo>
                  <a:pt x="13804" y="1129"/>
                </a:lnTo>
                <a:lnTo>
                  <a:pt x="13766" y="1202"/>
                </a:lnTo>
                <a:lnTo>
                  <a:pt x="13749" y="1236"/>
                </a:lnTo>
                <a:lnTo>
                  <a:pt x="13732" y="1268"/>
                </a:lnTo>
                <a:lnTo>
                  <a:pt x="13716" y="1296"/>
                </a:lnTo>
                <a:lnTo>
                  <a:pt x="13701" y="1321"/>
                </a:lnTo>
                <a:lnTo>
                  <a:pt x="13701" y="1321"/>
                </a:lnTo>
                <a:lnTo>
                  <a:pt x="13643" y="1406"/>
                </a:lnTo>
                <a:lnTo>
                  <a:pt x="13582" y="1492"/>
                </a:lnTo>
                <a:lnTo>
                  <a:pt x="13522" y="1575"/>
                </a:lnTo>
                <a:lnTo>
                  <a:pt x="13461" y="1658"/>
                </a:lnTo>
                <a:lnTo>
                  <a:pt x="13398" y="1742"/>
                </a:lnTo>
                <a:lnTo>
                  <a:pt x="13335" y="1823"/>
                </a:lnTo>
                <a:lnTo>
                  <a:pt x="13271" y="1905"/>
                </a:lnTo>
                <a:lnTo>
                  <a:pt x="13205" y="1985"/>
                </a:lnTo>
                <a:lnTo>
                  <a:pt x="13139" y="2066"/>
                </a:lnTo>
                <a:lnTo>
                  <a:pt x="13071" y="2145"/>
                </a:lnTo>
                <a:lnTo>
                  <a:pt x="13004" y="2224"/>
                </a:lnTo>
                <a:lnTo>
                  <a:pt x="12936" y="2302"/>
                </a:lnTo>
                <a:lnTo>
                  <a:pt x="12866" y="2378"/>
                </a:lnTo>
                <a:lnTo>
                  <a:pt x="12797" y="2455"/>
                </a:lnTo>
                <a:lnTo>
                  <a:pt x="12726" y="2531"/>
                </a:lnTo>
                <a:lnTo>
                  <a:pt x="12654" y="2607"/>
                </a:lnTo>
                <a:lnTo>
                  <a:pt x="12654" y="2607"/>
                </a:lnTo>
                <a:lnTo>
                  <a:pt x="12562" y="2702"/>
                </a:lnTo>
                <a:lnTo>
                  <a:pt x="12467" y="2797"/>
                </a:lnTo>
                <a:lnTo>
                  <a:pt x="12370" y="2890"/>
                </a:lnTo>
                <a:lnTo>
                  <a:pt x="12274" y="2984"/>
                </a:lnTo>
                <a:lnTo>
                  <a:pt x="12175" y="3075"/>
                </a:lnTo>
                <a:lnTo>
                  <a:pt x="12075" y="3166"/>
                </a:lnTo>
                <a:lnTo>
                  <a:pt x="11974" y="3255"/>
                </a:lnTo>
                <a:lnTo>
                  <a:pt x="11872" y="3344"/>
                </a:lnTo>
                <a:lnTo>
                  <a:pt x="11768" y="3430"/>
                </a:lnTo>
                <a:lnTo>
                  <a:pt x="11662" y="3517"/>
                </a:lnTo>
                <a:lnTo>
                  <a:pt x="11557" y="3602"/>
                </a:lnTo>
                <a:lnTo>
                  <a:pt x="11449" y="3686"/>
                </a:lnTo>
                <a:lnTo>
                  <a:pt x="11341" y="3768"/>
                </a:lnTo>
                <a:lnTo>
                  <a:pt x="11231" y="3850"/>
                </a:lnTo>
                <a:lnTo>
                  <a:pt x="11120" y="3929"/>
                </a:lnTo>
                <a:lnTo>
                  <a:pt x="11009" y="4009"/>
                </a:lnTo>
                <a:lnTo>
                  <a:pt x="10896" y="4086"/>
                </a:lnTo>
                <a:lnTo>
                  <a:pt x="10781" y="4161"/>
                </a:lnTo>
                <a:lnTo>
                  <a:pt x="10667" y="4237"/>
                </a:lnTo>
                <a:lnTo>
                  <a:pt x="10551" y="4310"/>
                </a:lnTo>
                <a:lnTo>
                  <a:pt x="10433" y="4382"/>
                </a:lnTo>
                <a:lnTo>
                  <a:pt x="10316" y="4452"/>
                </a:lnTo>
                <a:lnTo>
                  <a:pt x="10197" y="4521"/>
                </a:lnTo>
                <a:lnTo>
                  <a:pt x="10077" y="4590"/>
                </a:lnTo>
                <a:lnTo>
                  <a:pt x="9958" y="4656"/>
                </a:lnTo>
                <a:lnTo>
                  <a:pt x="9836" y="4720"/>
                </a:lnTo>
                <a:lnTo>
                  <a:pt x="9714" y="4784"/>
                </a:lnTo>
                <a:lnTo>
                  <a:pt x="9591" y="4845"/>
                </a:lnTo>
                <a:lnTo>
                  <a:pt x="9467" y="4905"/>
                </a:lnTo>
                <a:lnTo>
                  <a:pt x="9343" y="4965"/>
                </a:lnTo>
                <a:lnTo>
                  <a:pt x="9218" y="5022"/>
                </a:lnTo>
                <a:lnTo>
                  <a:pt x="9092" y="5077"/>
                </a:lnTo>
                <a:lnTo>
                  <a:pt x="8965" y="5131"/>
                </a:lnTo>
                <a:lnTo>
                  <a:pt x="8838" y="5183"/>
                </a:lnTo>
                <a:lnTo>
                  <a:pt x="8711" y="5234"/>
                </a:lnTo>
                <a:lnTo>
                  <a:pt x="8582" y="5283"/>
                </a:lnTo>
                <a:lnTo>
                  <a:pt x="8453" y="5330"/>
                </a:lnTo>
                <a:lnTo>
                  <a:pt x="8323" y="5375"/>
                </a:lnTo>
                <a:lnTo>
                  <a:pt x="8194" y="5419"/>
                </a:lnTo>
                <a:lnTo>
                  <a:pt x="8063" y="5461"/>
                </a:lnTo>
                <a:lnTo>
                  <a:pt x="7932" y="5501"/>
                </a:lnTo>
                <a:lnTo>
                  <a:pt x="7801" y="5539"/>
                </a:lnTo>
                <a:lnTo>
                  <a:pt x="7669" y="5576"/>
                </a:lnTo>
                <a:lnTo>
                  <a:pt x="7536" y="5610"/>
                </a:lnTo>
                <a:lnTo>
                  <a:pt x="7403" y="5644"/>
                </a:lnTo>
                <a:lnTo>
                  <a:pt x="7270" y="5674"/>
                </a:lnTo>
                <a:lnTo>
                  <a:pt x="7137" y="5703"/>
                </a:lnTo>
                <a:lnTo>
                  <a:pt x="7004" y="5730"/>
                </a:lnTo>
                <a:lnTo>
                  <a:pt x="6869" y="5755"/>
                </a:lnTo>
                <a:lnTo>
                  <a:pt x="6735" y="5778"/>
                </a:lnTo>
                <a:lnTo>
                  <a:pt x="6601" y="5799"/>
                </a:lnTo>
                <a:lnTo>
                  <a:pt x="6466" y="5819"/>
                </a:lnTo>
                <a:lnTo>
                  <a:pt x="6331" y="5836"/>
                </a:lnTo>
                <a:lnTo>
                  <a:pt x="6196" y="5851"/>
                </a:lnTo>
                <a:lnTo>
                  <a:pt x="6062" y="5864"/>
                </a:lnTo>
                <a:lnTo>
                  <a:pt x="5926" y="5875"/>
                </a:lnTo>
                <a:lnTo>
                  <a:pt x="5791" y="5884"/>
                </a:lnTo>
                <a:lnTo>
                  <a:pt x="5655" y="5890"/>
                </a:lnTo>
                <a:lnTo>
                  <a:pt x="5520" y="5895"/>
                </a:lnTo>
                <a:lnTo>
                  <a:pt x="5385" y="5897"/>
                </a:lnTo>
                <a:lnTo>
                  <a:pt x="5249" y="5897"/>
                </a:lnTo>
                <a:lnTo>
                  <a:pt x="5113" y="5895"/>
                </a:lnTo>
                <a:lnTo>
                  <a:pt x="4978" y="5891"/>
                </a:lnTo>
                <a:lnTo>
                  <a:pt x="4843" y="5884"/>
                </a:lnTo>
                <a:lnTo>
                  <a:pt x="4843" y="5884"/>
                </a:lnTo>
                <a:lnTo>
                  <a:pt x="4775" y="5880"/>
                </a:lnTo>
                <a:lnTo>
                  <a:pt x="4707" y="5875"/>
                </a:lnTo>
                <a:lnTo>
                  <a:pt x="4640" y="5869"/>
                </a:lnTo>
                <a:lnTo>
                  <a:pt x="4572" y="5863"/>
                </a:lnTo>
                <a:lnTo>
                  <a:pt x="4505" y="5856"/>
                </a:lnTo>
                <a:lnTo>
                  <a:pt x="4437" y="5848"/>
                </a:lnTo>
                <a:lnTo>
                  <a:pt x="4371" y="5840"/>
                </a:lnTo>
                <a:lnTo>
                  <a:pt x="4304" y="5830"/>
                </a:lnTo>
                <a:lnTo>
                  <a:pt x="4237" y="5820"/>
                </a:lnTo>
                <a:lnTo>
                  <a:pt x="4171" y="5810"/>
                </a:lnTo>
                <a:lnTo>
                  <a:pt x="4105" y="5797"/>
                </a:lnTo>
                <a:lnTo>
                  <a:pt x="4038" y="5785"/>
                </a:lnTo>
                <a:lnTo>
                  <a:pt x="3972" y="5772"/>
                </a:lnTo>
                <a:lnTo>
                  <a:pt x="3906" y="5759"/>
                </a:lnTo>
                <a:lnTo>
                  <a:pt x="3840" y="5744"/>
                </a:lnTo>
                <a:lnTo>
                  <a:pt x="3775" y="5729"/>
                </a:lnTo>
                <a:lnTo>
                  <a:pt x="3710" y="5714"/>
                </a:lnTo>
                <a:lnTo>
                  <a:pt x="3645" y="5697"/>
                </a:lnTo>
                <a:lnTo>
                  <a:pt x="3581" y="5680"/>
                </a:lnTo>
                <a:lnTo>
                  <a:pt x="3516" y="5662"/>
                </a:lnTo>
                <a:lnTo>
                  <a:pt x="3452" y="5643"/>
                </a:lnTo>
                <a:lnTo>
                  <a:pt x="3388" y="5622"/>
                </a:lnTo>
                <a:lnTo>
                  <a:pt x="3324" y="5602"/>
                </a:lnTo>
                <a:lnTo>
                  <a:pt x="3262" y="5581"/>
                </a:lnTo>
                <a:lnTo>
                  <a:pt x="3198" y="5559"/>
                </a:lnTo>
                <a:lnTo>
                  <a:pt x="3136" y="5537"/>
                </a:lnTo>
                <a:lnTo>
                  <a:pt x="3074" y="5513"/>
                </a:lnTo>
                <a:lnTo>
                  <a:pt x="3011" y="5489"/>
                </a:lnTo>
                <a:lnTo>
                  <a:pt x="2950" y="5465"/>
                </a:lnTo>
                <a:lnTo>
                  <a:pt x="2889" y="5438"/>
                </a:lnTo>
                <a:lnTo>
                  <a:pt x="2827" y="5412"/>
                </a:lnTo>
                <a:lnTo>
                  <a:pt x="2767" y="5384"/>
                </a:lnTo>
                <a:lnTo>
                  <a:pt x="2707" y="5356"/>
                </a:lnTo>
                <a:lnTo>
                  <a:pt x="2647" y="5328"/>
                </a:lnTo>
                <a:lnTo>
                  <a:pt x="2588" y="5298"/>
                </a:lnTo>
                <a:lnTo>
                  <a:pt x="2529" y="5268"/>
                </a:lnTo>
                <a:lnTo>
                  <a:pt x="2470" y="5236"/>
                </a:lnTo>
                <a:lnTo>
                  <a:pt x="2413" y="5204"/>
                </a:lnTo>
                <a:lnTo>
                  <a:pt x="2355" y="5172"/>
                </a:lnTo>
                <a:lnTo>
                  <a:pt x="2297" y="5138"/>
                </a:lnTo>
                <a:lnTo>
                  <a:pt x="2241" y="5104"/>
                </a:lnTo>
                <a:lnTo>
                  <a:pt x="2185" y="5068"/>
                </a:lnTo>
                <a:lnTo>
                  <a:pt x="2128" y="5032"/>
                </a:lnTo>
                <a:lnTo>
                  <a:pt x="2073" y="4996"/>
                </a:lnTo>
                <a:lnTo>
                  <a:pt x="2019" y="4958"/>
                </a:lnTo>
                <a:lnTo>
                  <a:pt x="1964" y="4920"/>
                </a:lnTo>
                <a:lnTo>
                  <a:pt x="1910" y="4880"/>
                </a:lnTo>
                <a:lnTo>
                  <a:pt x="1857" y="4840"/>
                </a:lnTo>
                <a:lnTo>
                  <a:pt x="1804" y="4800"/>
                </a:lnTo>
                <a:lnTo>
                  <a:pt x="1752" y="4758"/>
                </a:lnTo>
                <a:lnTo>
                  <a:pt x="1700" y="4715"/>
                </a:lnTo>
                <a:lnTo>
                  <a:pt x="1650" y="4672"/>
                </a:lnTo>
                <a:lnTo>
                  <a:pt x="1598" y="4628"/>
                </a:lnTo>
                <a:lnTo>
                  <a:pt x="1549" y="4584"/>
                </a:lnTo>
                <a:lnTo>
                  <a:pt x="1499" y="4537"/>
                </a:lnTo>
                <a:lnTo>
                  <a:pt x="1450" y="4491"/>
                </a:lnTo>
                <a:lnTo>
                  <a:pt x="1402" y="4444"/>
                </a:lnTo>
                <a:lnTo>
                  <a:pt x="1355" y="4396"/>
                </a:lnTo>
                <a:lnTo>
                  <a:pt x="1308" y="4346"/>
                </a:lnTo>
                <a:lnTo>
                  <a:pt x="1261" y="4296"/>
                </a:lnTo>
                <a:lnTo>
                  <a:pt x="1215" y="4246"/>
                </a:lnTo>
                <a:lnTo>
                  <a:pt x="1171" y="4195"/>
                </a:lnTo>
                <a:lnTo>
                  <a:pt x="1126" y="4142"/>
                </a:lnTo>
                <a:lnTo>
                  <a:pt x="1082" y="4089"/>
                </a:lnTo>
                <a:lnTo>
                  <a:pt x="1082" y="4089"/>
                </a:lnTo>
                <a:lnTo>
                  <a:pt x="1051" y="4049"/>
                </a:lnTo>
                <a:lnTo>
                  <a:pt x="1020" y="4010"/>
                </a:lnTo>
                <a:lnTo>
                  <a:pt x="990" y="3969"/>
                </a:lnTo>
                <a:lnTo>
                  <a:pt x="960" y="3929"/>
                </a:lnTo>
                <a:lnTo>
                  <a:pt x="930" y="3888"/>
                </a:lnTo>
                <a:lnTo>
                  <a:pt x="902" y="3848"/>
                </a:lnTo>
                <a:lnTo>
                  <a:pt x="874" y="3806"/>
                </a:lnTo>
                <a:lnTo>
                  <a:pt x="846" y="3764"/>
                </a:lnTo>
                <a:lnTo>
                  <a:pt x="793" y="3681"/>
                </a:lnTo>
                <a:lnTo>
                  <a:pt x="741" y="3596"/>
                </a:lnTo>
                <a:lnTo>
                  <a:pt x="692" y="3510"/>
                </a:lnTo>
                <a:lnTo>
                  <a:pt x="645" y="3423"/>
                </a:lnTo>
                <a:lnTo>
                  <a:pt x="600" y="3336"/>
                </a:lnTo>
                <a:lnTo>
                  <a:pt x="556" y="3247"/>
                </a:lnTo>
                <a:lnTo>
                  <a:pt x="515" y="3158"/>
                </a:lnTo>
                <a:lnTo>
                  <a:pt x="475" y="3067"/>
                </a:lnTo>
                <a:lnTo>
                  <a:pt x="438" y="2976"/>
                </a:lnTo>
                <a:lnTo>
                  <a:pt x="401" y="2884"/>
                </a:lnTo>
                <a:lnTo>
                  <a:pt x="367" y="2792"/>
                </a:lnTo>
                <a:lnTo>
                  <a:pt x="334" y="2699"/>
                </a:lnTo>
                <a:lnTo>
                  <a:pt x="304" y="2605"/>
                </a:lnTo>
                <a:lnTo>
                  <a:pt x="274" y="2510"/>
                </a:lnTo>
                <a:lnTo>
                  <a:pt x="247" y="2416"/>
                </a:lnTo>
                <a:lnTo>
                  <a:pt x="219" y="2320"/>
                </a:lnTo>
                <a:lnTo>
                  <a:pt x="194" y="2225"/>
                </a:lnTo>
                <a:lnTo>
                  <a:pt x="171" y="2128"/>
                </a:lnTo>
                <a:lnTo>
                  <a:pt x="149" y="2032"/>
                </a:lnTo>
                <a:lnTo>
                  <a:pt x="128" y="1934"/>
                </a:lnTo>
                <a:lnTo>
                  <a:pt x="108" y="1836"/>
                </a:lnTo>
                <a:lnTo>
                  <a:pt x="90" y="1739"/>
                </a:lnTo>
                <a:lnTo>
                  <a:pt x="72" y="1640"/>
                </a:lnTo>
                <a:lnTo>
                  <a:pt x="55" y="1542"/>
                </a:lnTo>
                <a:lnTo>
                  <a:pt x="40" y="1443"/>
                </a:lnTo>
                <a:lnTo>
                  <a:pt x="26" y="1345"/>
                </a:lnTo>
                <a:lnTo>
                  <a:pt x="13" y="1246"/>
                </a:lnTo>
                <a:lnTo>
                  <a:pt x="0" y="1148"/>
                </a:lnTo>
                <a:lnTo>
                  <a:pt x="0" y="1148"/>
                </a:lnTo>
                <a:close/>
              </a:path>
            </a:pathLst>
          </a:custGeom>
          <a:solidFill>
            <a:srgbClr val="FF9900"/>
          </a:solidFill>
          <a:ln>
            <a:noFill/>
          </a:ln>
        </p:spPr>
        <p:txBody>
          <a:bodyPr vert="horz" wrap="square" lIns="217728" tIns="108864" rIns="217728" bIns="108864" numCol="1" anchor="t" anchorCtr="0" compatLnSpc="1">
            <a:prstTxWarp prst="textNoShape">
              <a:avLst/>
            </a:prstTxWarp>
          </a:bodyPr>
          <a:lstStyle/>
          <a:p>
            <a:endParaRPr lang="en-US"/>
          </a:p>
        </p:txBody>
      </p:sp>
      <p:sp>
        <p:nvSpPr>
          <p:cNvPr id="29" name="Freeform 7"/>
          <p:cNvSpPr>
            <a:spLocks/>
          </p:cNvSpPr>
          <p:nvPr/>
        </p:nvSpPr>
        <p:spPr bwMode="auto">
          <a:xfrm>
            <a:off x="1442992" y="5322335"/>
            <a:ext cx="3578197" cy="3948174"/>
          </a:xfrm>
          <a:custGeom>
            <a:avLst/>
            <a:gdLst>
              <a:gd name="T0" fmla="*/ 2920 w 8330"/>
              <a:gd name="T1" fmla="*/ 36 h 12948"/>
              <a:gd name="T2" fmla="*/ 2859 w 8330"/>
              <a:gd name="T3" fmla="*/ 180 h 12948"/>
              <a:gd name="T4" fmla="*/ 2844 w 8330"/>
              <a:gd name="T5" fmla="*/ 369 h 12948"/>
              <a:gd name="T6" fmla="*/ 2885 w 8330"/>
              <a:gd name="T7" fmla="*/ 682 h 12948"/>
              <a:gd name="T8" fmla="*/ 2944 w 8330"/>
              <a:gd name="T9" fmla="*/ 823 h 12948"/>
              <a:gd name="T10" fmla="*/ 3128 w 8330"/>
              <a:gd name="T11" fmla="*/ 1077 h 12948"/>
              <a:gd name="T12" fmla="*/ 3391 w 8330"/>
              <a:gd name="T13" fmla="*/ 1301 h 12948"/>
              <a:gd name="T14" fmla="*/ 3900 w 8330"/>
              <a:gd name="T15" fmla="*/ 1619 h 12948"/>
              <a:gd name="T16" fmla="*/ 4176 w 8330"/>
              <a:gd name="T17" fmla="*/ 1801 h 12948"/>
              <a:gd name="T18" fmla="*/ 4437 w 8330"/>
              <a:gd name="T19" fmla="*/ 2013 h 12948"/>
              <a:gd name="T20" fmla="*/ 4839 w 8330"/>
              <a:gd name="T21" fmla="*/ 2431 h 12948"/>
              <a:gd name="T22" fmla="*/ 5188 w 8330"/>
              <a:gd name="T23" fmla="*/ 2891 h 12948"/>
              <a:gd name="T24" fmla="*/ 5532 w 8330"/>
              <a:gd name="T25" fmla="*/ 3492 h 12948"/>
              <a:gd name="T26" fmla="*/ 5777 w 8330"/>
              <a:gd name="T27" fmla="*/ 4135 h 12948"/>
              <a:gd name="T28" fmla="*/ 5909 w 8330"/>
              <a:gd name="T29" fmla="*/ 4759 h 12948"/>
              <a:gd name="T30" fmla="*/ 5938 w 8330"/>
              <a:gd name="T31" fmla="*/ 5102 h 12948"/>
              <a:gd name="T32" fmla="*/ 5936 w 8330"/>
              <a:gd name="T33" fmla="*/ 5448 h 12948"/>
              <a:gd name="T34" fmla="*/ 5903 w 8330"/>
              <a:gd name="T35" fmla="*/ 5794 h 12948"/>
              <a:gd name="T36" fmla="*/ 5723 w 8330"/>
              <a:gd name="T37" fmla="*/ 7031 h 12948"/>
              <a:gd name="T38" fmla="*/ 5645 w 8330"/>
              <a:gd name="T39" fmla="*/ 7815 h 12948"/>
              <a:gd name="T40" fmla="*/ 5633 w 8330"/>
              <a:gd name="T41" fmla="*/ 8599 h 12948"/>
              <a:gd name="T42" fmla="*/ 5692 w 8330"/>
              <a:gd name="T43" fmla="*/ 9213 h 12948"/>
              <a:gd name="T44" fmla="*/ 5769 w 8330"/>
              <a:gd name="T45" fmla="*/ 9603 h 12948"/>
              <a:gd name="T46" fmla="*/ 5882 w 8330"/>
              <a:gd name="T47" fmla="*/ 9993 h 12948"/>
              <a:gd name="T48" fmla="*/ 6036 w 8330"/>
              <a:gd name="T49" fmla="*/ 10383 h 12948"/>
              <a:gd name="T50" fmla="*/ 6233 w 8330"/>
              <a:gd name="T51" fmla="*/ 10774 h 12948"/>
              <a:gd name="T52" fmla="*/ 6478 w 8330"/>
              <a:gd name="T53" fmla="*/ 11164 h 12948"/>
              <a:gd name="T54" fmla="*/ 6776 w 8330"/>
              <a:gd name="T55" fmla="*/ 11554 h 12948"/>
              <a:gd name="T56" fmla="*/ 7130 w 8330"/>
              <a:gd name="T57" fmla="*/ 11944 h 12948"/>
              <a:gd name="T58" fmla="*/ 7545 w 8330"/>
              <a:gd name="T59" fmla="*/ 12334 h 12948"/>
              <a:gd name="T60" fmla="*/ 8025 w 8330"/>
              <a:gd name="T61" fmla="*/ 12724 h 12948"/>
              <a:gd name="T62" fmla="*/ 8306 w 8330"/>
              <a:gd name="T63" fmla="*/ 12933 h 12948"/>
              <a:gd name="T64" fmla="*/ 8130 w 8330"/>
              <a:gd name="T65" fmla="*/ 12885 h 12948"/>
              <a:gd name="T66" fmla="*/ 7772 w 8330"/>
              <a:gd name="T67" fmla="*/ 12845 h 12948"/>
              <a:gd name="T68" fmla="*/ 7242 w 8330"/>
              <a:gd name="T69" fmla="*/ 12708 h 12948"/>
              <a:gd name="T70" fmla="*/ 6553 w 8330"/>
              <a:gd name="T71" fmla="*/ 12479 h 12948"/>
              <a:gd name="T72" fmla="*/ 5921 w 8330"/>
              <a:gd name="T73" fmla="*/ 12221 h 12948"/>
              <a:gd name="T74" fmla="*/ 5077 w 8330"/>
              <a:gd name="T75" fmla="*/ 11797 h 12948"/>
              <a:gd name="T76" fmla="*/ 4266 w 8330"/>
              <a:gd name="T77" fmla="*/ 11298 h 12948"/>
              <a:gd name="T78" fmla="*/ 3494 w 8330"/>
              <a:gd name="T79" fmla="*/ 10726 h 12948"/>
              <a:gd name="T80" fmla="*/ 2772 w 8330"/>
              <a:gd name="T81" fmla="*/ 10089 h 12948"/>
              <a:gd name="T82" fmla="*/ 2111 w 8330"/>
              <a:gd name="T83" fmla="*/ 9391 h 12948"/>
              <a:gd name="T84" fmla="*/ 1518 w 8330"/>
              <a:gd name="T85" fmla="*/ 8638 h 12948"/>
              <a:gd name="T86" fmla="*/ 1004 w 8330"/>
              <a:gd name="T87" fmla="*/ 7833 h 12948"/>
              <a:gd name="T88" fmla="*/ 579 w 8330"/>
              <a:gd name="T89" fmla="*/ 6984 h 12948"/>
              <a:gd name="T90" fmla="*/ 292 w 8330"/>
              <a:gd name="T91" fmla="*/ 6224 h 12948"/>
              <a:gd name="T92" fmla="*/ 164 w 8330"/>
              <a:gd name="T93" fmla="*/ 5768 h 12948"/>
              <a:gd name="T94" fmla="*/ 71 w 8330"/>
              <a:gd name="T95" fmla="*/ 5305 h 12948"/>
              <a:gd name="T96" fmla="*/ 16 w 8330"/>
              <a:gd name="T97" fmla="*/ 4840 h 12948"/>
              <a:gd name="T98" fmla="*/ 0 w 8330"/>
              <a:gd name="T99" fmla="*/ 4374 h 12948"/>
              <a:gd name="T100" fmla="*/ 26 w 8330"/>
              <a:gd name="T101" fmla="*/ 3909 h 12948"/>
              <a:gd name="T102" fmla="*/ 94 w 8330"/>
              <a:gd name="T103" fmla="*/ 3451 h 12948"/>
              <a:gd name="T104" fmla="*/ 208 w 8330"/>
              <a:gd name="T105" fmla="*/ 2999 h 12948"/>
              <a:gd name="T106" fmla="*/ 368 w 8330"/>
              <a:gd name="T107" fmla="*/ 2558 h 12948"/>
              <a:gd name="T108" fmla="*/ 577 w 8330"/>
              <a:gd name="T109" fmla="*/ 2130 h 12948"/>
              <a:gd name="T110" fmla="*/ 743 w 8330"/>
              <a:gd name="T111" fmla="*/ 1856 h 12948"/>
              <a:gd name="T112" fmla="*/ 1074 w 8330"/>
              <a:gd name="T113" fmla="*/ 1422 h 12948"/>
              <a:gd name="T114" fmla="*/ 1562 w 8330"/>
              <a:gd name="T115" fmla="*/ 935 h 12948"/>
              <a:gd name="T116" fmla="*/ 2111 w 8330"/>
              <a:gd name="T117" fmla="*/ 513 h 12948"/>
              <a:gd name="T118" fmla="*/ 2702 w 8330"/>
              <a:gd name="T119" fmla="*/ 144 h 12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330" h="12948">
                <a:moveTo>
                  <a:pt x="2964" y="0"/>
                </a:moveTo>
                <a:lnTo>
                  <a:pt x="2964" y="0"/>
                </a:lnTo>
                <a:lnTo>
                  <a:pt x="2956" y="5"/>
                </a:lnTo>
                <a:lnTo>
                  <a:pt x="2948" y="10"/>
                </a:lnTo>
                <a:lnTo>
                  <a:pt x="2940" y="16"/>
                </a:lnTo>
                <a:lnTo>
                  <a:pt x="2933" y="22"/>
                </a:lnTo>
                <a:lnTo>
                  <a:pt x="2920" y="36"/>
                </a:lnTo>
                <a:lnTo>
                  <a:pt x="2908" y="52"/>
                </a:lnTo>
                <a:lnTo>
                  <a:pt x="2897" y="70"/>
                </a:lnTo>
                <a:lnTo>
                  <a:pt x="2887" y="89"/>
                </a:lnTo>
                <a:lnTo>
                  <a:pt x="2879" y="110"/>
                </a:lnTo>
                <a:lnTo>
                  <a:pt x="2871" y="132"/>
                </a:lnTo>
                <a:lnTo>
                  <a:pt x="2865" y="156"/>
                </a:lnTo>
                <a:lnTo>
                  <a:pt x="2859" y="180"/>
                </a:lnTo>
                <a:lnTo>
                  <a:pt x="2855" y="205"/>
                </a:lnTo>
                <a:lnTo>
                  <a:pt x="2851" y="231"/>
                </a:lnTo>
                <a:lnTo>
                  <a:pt x="2848" y="258"/>
                </a:lnTo>
                <a:lnTo>
                  <a:pt x="2846" y="285"/>
                </a:lnTo>
                <a:lnTo>
                  <a:pt x="2845" y="312"/>
                </a:lnTo>
                <a:lnTo>
                  <a:pt x="2844" y="341"/>
                </a:lnTo>
                <a:lnTo>
                  <a:pt x="2844" y="369"/>
                </a:lnTo>
                <a:lnTo>
                  <a:pt x="2845" y="397"/>
                </a:lnTo>
                <a:lnTo>
                  <a:pt x="2848" y="452"/>
                </a:lnTo>
                <a:lnTo>
                  <a:pt x="2853" y="506"/>
                </a:lnTo>
                <a:lnTo>
                  <a:pt x="2860" y="557"/>
                </a:lnTo>
                <a:lnTo>
                  <a:pt x="2868" y="603"/>
                </a:lnTo>
                <a:lnTo>
                  <a:pt x="2876" y="645"/>
                </a:lnTo>
                <a:lnTo>
                  <a:pt x="2885" y="682"/>
                </a:lnTo>
                <a:lnTo>
                  <a:pt x="2895" y="711"/>
                </a:lnTo>
                <a:lnTo>
                  <a:pt x="2895" y="711"/>
                </a:lnTo>
                <a:lnTo>
                  <a:pt x="2903" y="734"/>
                </a:lnTo>
                <a:lnTo>
                  <a:pt x="2913" y="757"/>
                </a:lnTo>
                <a:lnTo>
                  <a:pt x="2922" y="779"/>
                </a:lnTo>
                <a:lnTo>
                  <a:pt x="2933" y="801"/>
                </a:lnTo>
                <a:lnTo>
                  <a:pt x="2944" y="823"/>
                </a:lnTo>
                <a:lnTo>
                  <a:pt x="2955" y="844"/>
                </a:lnTo>
                <a:lnTo>
                  <a:pt x="2980" y="887"/>
                </a:lnTo>
                <a:lnTo>
                  <a:pt x="3007" y="927"/>
                </a:lnTo>
                <a:lnTo>
                  <a:pt x="3035" y="966"/>
                </a:lnTo>
                <a:lnTo>
                  <a:pt x="3064" y="1004"/>
                </a:lnTo>
                <a:lnTo>
                  <a:pt x="3095" y="1042"/>
                </a:lnTo>
                <a:lnTo>
                  <a:pt x="3128" y="1077"/>
                </a:lnTo>
                <a:lnTo>
                  <a:pt x="3163" y="1112"/>
                </a:lnTo>
                <a:lnTo>
                  <a:pt x="3198" y="1146"/>
                </a:lnTo>
                <a:lnTo>
                  <a:pt x="3235" y="1178"/>
                </a:lnTo>
                <a:lnTo>
                  <a:pt x="3272" y="1210"/>
                </a:lnTo>
                <a:lnTo>
                  <a:pt x="3311" y="1242"/>
                </a:lnTo>
                <a:lnTo>
                  <a:pt x="3351" y="1272"/>
                </a:lnTo>
                <a:lnTo>
                  <a:pt x="3391" y="1301"/>
                </a:lnTo>
                <a:lnTo>
                  <a:pt x="3432" y="1330"/>
                </a:lnTo>
                <a:lnTo>
                  <a:pt x="3474" y="1358"/>
                </a:lnTo>
                <a:lnTo>
                  <a:pt x="3516" y="1386"/>
                </a:lnTo>
                <a:lnTo>
                  <a:pt x="3559" y="1414"/>
                </a:lnTo>
                <a:lnTo>
                  <a:pt x="3644" y="1466"/>
                </a:lnTo>
                <a:lnTo>
                  <a:pt x="3730" y="1518"/>
                </a:lnTo>
                <a:lnTo>
                  <a:pt x="3900" y="1619"/>
                </a:lnTo>
                <a:lnTo>
                  <a:pt x="3981" y="1669"/>
                </a:lnTo>
                <a:lnTo>
                  <a:pt x="4021" y="1694"/>
                </a:lnTo>
                <a:lnTo>
                  <a:pt x="4060" y="1719"/>
                </a:lnTo>
                <a:lnTo>
                  <a:pt x="4060" y="1719"/>
                </a:lnTo>
                <a:lnTo>
                  <a:pt x="4099" y="1745"/>
                </a:lnTo>
                <a:lnTo>
                  <a:pt x="4138" y="1773"/>
                </a:lnTo>
                <a:lnTo>
                  <a:pt x="4176" y="1801"/>
                </a:lnTo>
                <a:lnTo>
                  <a:pt x="4215" y="1829"/>
                </a:lnTo>
                <a:lnTo>
                  <a:pt x="4253" y="1858"/>
                </a:lnTo>
                <a:lnTo>
                  <a:pt x="4290" y="1888"/>
                </a:lnTo>
                <a:lnTo>
                  <a:pt x="4327" y="1918"/>
                </a:lnTo>
                <a:lnTo>
                  <a:pt x="4364" y="1950"/>
                </a:lnTo>
                <a:lnTo>
                  <a:pt x="4401" y="1981"/>
                </a:lnTo>
                <a:lnTo>
                  <a:pt x="4437" y="2013"/>
                </a:lnTo>
                <a:lnTo>
                  <a:pt x="4472" y="2045"/>
                </a:lnTo>
                <a:lnTo>
                  <a:pt x="4507" y="2078"/>
                </a:lnTo>
                <a:lnTo>
                  <a:pt x="4577" y="2146"/>
                </a:lnTo>
                <a:lnTo>
                  <a:pt x="4645" y="2215"/>
                </a:lnTo>
                <a:lnTo>
                  <a:pt x="4711" y="2285"/>
                </a:lnTo>
                <a:lnTo>
                  <a:pt x="4776" y="2358"/>
                </a:lnTo>
                <a:lnTo>
                  <a:pt x="4839" y="2431"/>
                </a:lnTo>
                <a:lnTo>
                  <a:pt x="4900" y="2506"/>
                </a:lnTo>
                <a:lnTo>
                  <a:pt x="4961" y="2581"/>
                </a:lnTo>
                <a:lnTo>
                  <a:pt x="5019" y="2657"/>
                </a:lnTo>
                <a:lnTo>
                  <a:pt x="5076" y="2733"/>
                </a:lnTo>
                <a:lnTo>
                  <a:pt x="5132" y="2809"/>
                </a:lnTo>
                <a:lnTo>
                  <a:pt x="5132" y="2809"/>
                </a:lnTo>
                <a:lnTo>
                  <a:pt x="5188" y="2891"/>
                </a:lnTo>
                <a:lnTo>
                  <a:pt x="5243" y="2974"/>
                </a:lnTo>
                <a:lnTo>
                  <a:pt x="5296" y="3058"/>
                </a:lnTo>
                <a:lnTo>
                  <a:pt x="5347" y="3142"/>
                </a:lnTo>
                <a:lnTo>
                  <a:pt x="5396" y="3229"/>
                </a:lnTo>
                <a:lnTo>
                  <a:pt x="5444" y="3315"/>
                </a:lnTo>
                <a:lnTo>
                  <a:pt x="5489" y="3403"/>
                </a:lnTo>
                <a:lnTo>
                  <a:pt x="5532" y="3492"/>
                </a:lnTo>
                <a:lnTo>
                  <a:pt x="5573" y="3582"/>
                </a:lnTo>
                <a:lnTo>
                  <a:pt x="5612" y="3672"/>
                </a:lnTo>
                <a:lnTo>
                  <a:pt x="5650" y="3763"/>
                </a:lnTo>
                <a:lnTo>
                  <a:pt x="5685" y="3855"/>
                </a:lnTo>
                <a:lnTo>
                  <a:pt x="5718" y="3948"/>
                </a:lnTo>
                <a:lnTo>
                  <a:pt x="5749" y="4041"/>
                </a:lnTo>
                <a:lnTo>
                  <a:pt x="5777" y="4135"/>
                </a:lnTo>
                <a:lnTo>
                  <a:pt x="5805" y="4229"/>
                </a:lnTo>
                <a:lnTo>
                  <a:pt x="5829" y="4325"/>
                </a:lnTo>
                <a:lnTo>
                  <a:pt x="5851" y="4420"/>
                </a:lnTo>
                <a:lnTo>
                  <a:pt x="5870" y="4517"/>
                </a:lnTo>
                <a:lnTo>
                  <a:pt x="5887" y="4613"/>
                </a:lnTo>
                <a:lnTo>
                  <a:pt x="5902" y="4711"/>
                </a:lnTo>
                <a:lnTo>
                  <a:pt x="5909" y="4759"/>
                </a:lnTo>
                <a:lnTo>
                  <a:pt x="5915" y="4808"/>
                </a:lnTo>
                <a:lnTo>
                  <a:pt x="5920" y="4857"/>
                </a:lnTo>
                <a:lnTo>
                  <a:pt x="5925" y="4906"/>
                </a:lnTo>
                <a:lnTo>
                  <a:pt x="5929" y="4954"/>
                </a:lnTo>
                <a:lnTo>
                  <a:pt x="5933" y="5004"/>
                </a:lnTo>
                <a:lnTo>
                  <a:pt x="5936" y="5053"/>
                </a:lnTo>
                <a:lnTo>
                  <a:pt x="5938" y="5102"/>
                </a:lnTo>
                <a:lnTo>
                  <a:pt x="5940" y="5151"/>
                </a:lnTo>
                <a:lnTo>
                  <a:pt x="5941" y="5201"/>
                </a:lnTo>
                <a:lnTo>
                  <a:pt x="5941" y="5250"/>
                </a:lnTo>
                <a:lnTo>
                  <a:pt x="5941" y="5299"/>
                </a:lnTo>
                <a:lnTo>
                  <a:pt x="5940" y="5348"/>
                </a:lnTo>
                <a:lnTo>
                  <a:pt x="5938" y="5399"/>
                </a:lnTo>
                <a:lnTo>
                  <a:pt x="5936" y="5448"/>
                </a:lnTo>
                <a:lnTo>
                  <a:pt x="5934" y="5497"/>
                </a:lnTo>
                <a:lnTo>
                  <a:pt x="5930" y="5547"/>
                </a:lnTo>
                <a:lnTo>
                  <a:pt x="5926" y="5596"/>
                </a:lnTo>
                <a:lnTo>
                  <a:pt x="5921" y="5646"/>
                </a:lnTo>
                <a:lnTo>
                  <a:pt x="5916" y="5695"/>
                </a:lnTo>
                <a:lnTo>
                  <a:pt x="5910" y="5745"/>
                </a:lnTo>
                <a:lnTo>
                  <a:pt x="5903" y="5794"/>
                </a:lnTo>
                <a:lnTo>
                  <a:pt x="5903" y="5794"/>
                </a:lnTo>
                <a:lnTo>
                  <a:pt x="5870" y="6019"/>
                </a:lnTo>
                <a:lnTo>
                  <a:pt x="5836" y="6244"/>
                </a:lnTo>
                <a:lnTo>
                  <a:pt x="5803" y="6470"/>
                </a:lnTo>
                <a:lnTo>
                  <a:pt x="5769" y="6694"/>
                </a:lnTo>
                <a:lnTo>
                  <a:pt x="5738" y="6919"/>
                </a:lnTo>
                <a:lnTo>
                  <a:pt x="5723" y="7031"/>
                </a:lnTo>
                <a:lnTo>
                  <a:pt x="5709" y="7143"/>
                </a:lnTo>
                <a:lnTo>
                  <a:pt x="5696" y="7255"/>
                </a:lnTo>
                <a:lnTo>
                  <a:pt x="5683" y="7368"/>
                </a:lnTo>
                <a:lnTo>
                  <a:pt x="5672" y="7479"/>
                </a:lnTo>
                <a:lnTo>
                  <a:pt x="5662" y="7592"/>
                </a:lnTo>
                <a:lnTo>
                  <a:pt x="5652" y="7704"/>
                </a:lnTo>
                <a:lnTo>
                  <a:pt x="5645" y="7815"/>
                </a:lnTo>
                <a:lnTo>
                  <a:pt x="5638" y="7928"/>
                </a:lnTo>
                <a:lnTo>
                  <a:pt x="5633" y="8039"/>
                </a:lnTo>
                <a:lnTo>
                  <a:pt x="5629" y="8151"/>
                </a:lnTo>
                <a:lnTo>
                  <a:pt x="5628" y="8263"/>
                </a:lnTo>
                <a:lnTo>
                  <a:pt x="5627" y="8375"/>
                </a:lnTo>
                <a:lnTo>
                  <a:pt x="5629" y="8487"/>
                </a:lnTo>
                <a:lnTo>
                  <a:pt x="5633" y="8599"/>
                </a:lnTo>
                <a:lnTo>
                  <a:pt x="5638" y="8710"/>
                </a:lnTo>
                <a:lnTo>
                  <a:pt x="5646" y="8822"/>
                </a:lnTo>
                <a:lnTo>
                  <a:pt x="5656" y="8933"/>
                </a:lnTo>
                <a:lnTo>
                  <a:pt x="5669" y="9045"/>
                </a:lnTo>
                <a:lnTo>
                  <a:pt x="5676" y="9101"/>
                </a:lnTo>
                <a:lnTo>
                  <a:pt x="5684" y="9157"/>
                </a:lnTo>
                <a:lnTo>
                  <a:pt x="5692" y="9213"/>
                </a:lnTo>
                <a:lnTo>
                  <a:pt x="5701" y="9268"/>
                </a:lnTo>
                <a:lnTo>
                  <a:pt x="5710" y="9325"/>
                </a:lnTo>
                <a:lnTo>
                  <a:pt x="5721" y="9380"/>
                </a:lnTo>
                <a:lnTo>
                  <a:pt x="5732" y="9436"/>
                </a:lnTo>
                <a:lnTo>
                  <a:pt x="5743" y="9491"/>
                </a:lnTo>
                <a:lnTo>
                  <a:pt x="5756" y="9548"/>
                </a:lnTo>
                <a:lnTo>
                  <a:pt x="5769" y="9603"/>
                </a:lnTo>
                <a:lnTo>
                  <a:pt x="5783" y="9658"/>
                </a:lnTo>
                <a:lnTo>
                  <a:pt x="5798" y="9715"/>
                </a:lnTo>
                <a:lnTo>
                  <a:pt x="5814" y="9770"/>
                </a:lnTo>
                <a:lnTo>
                  <a:pt x="5830" y="9826"/>
                </a:lnTo>
                <a:lnTo>
                  <a:pt x="5846" y="9882"/>
                </a:lnTo>
                <a:lnTo>
                  <a:pt x="5864" y="9938"/>
                </a:lnTo>
                <a:lnTo>
                  <a:pt x="5882" y="9993"/>
                </a:lnTo>
                <a:lnTo>
                  <a:pt x="5902" y="10050"/>
                </a:lnTo>
                <a:lnTo>
                  <a:pt x="5922" y="10105"/>
                </a:lnTo>
                <a:lnTo>
                  <a:pt x="5943" y="10160"/>
                </a:lnTo>
                <a:lnTo>
                  <a:pt x="5964" y="10217"/>
                </a:lnTo>
                <a:lnTo>
                  <a:pt x="5988" y="10272"/>
                </a:lnTo>
                <a:lnTo>
                  <a:pt x="6011" y="10328"/>
                </a:lnTo>
                <a:lnTo>
                  <a:pt x="6036" y="10383"/>
                </a:lnTo>
                <a:lnTo>
                  <a:pt x="6061" y="10440"/>
                </a:lnTo>
                <a:lnTo>
                  <a:pt x="6087" y="10495"/>
                </a:lnTo>
                <a:lnTo>
                  <a:pt x="6114" y="10550"/>
                </a:lnTo>
                <a:lnTo>
                  <a:pt x="6142" y="10607"/>
                </a:lnTo>
                <a:lnTo>
                  <a:pt x="6172" y="10662"/>
                </a:lnTo>
                <a:lnTo>
                  <a:pt x="6202" y="10718"/>
                </a:lnTo>
                <a:lnTo>
                  <a:pt x="6233" y="10774"/>
                </a:lnTo>
                <a:lnTo>
                  <a:pt x="6265" y="10830"/>
                </a:lnTo>
                <a:lnTo>
                  <a:pt x="6297" y="10885"/>
                </a:lnTo>
                <a:lnTo>
                  <a:pt x="6332" y="10941"/>
                </a:lnTo>
                <a:lnTo>
                  <a:pt x="6367" y="10997"/>
                </a:lnTo>
                <a:lnTo>
                  <a:pt x="6403" y="11052"/>
                </a:lnTo>
                <a:lnTo>
                  <a:pt x="6440" y="11108"/>
                </a:lnTo>
                <a:lnTo>
                  <a:pt x="6478" y="11164"/>
                </a:lnTo>
                <a:lnTo>
                  <a:pt x="6518" y="11219"/>
                </a:lnTo>
                <a:lnTo>
                  <a:pt x="6558" y="11275"/>
                </a:lnTo>
                <a:lnTo>
                  <a:pt x="6599" y="11331"/>
                </a:lnTo>
                <a:lnTo>
                  <a:pt x="6641" y="11387"/>
                </a:lnTo>
                <a:lnTo>
                  <a:pt x="6686" y="11442"/>
                </a:lnTo>
                <a:lnTo>
                  <a:pt x="6730" y="11498"/>
                </a:lnTo>
                <a:lnTo>
                  <a:pt x="6776" y="11554"/>
                </a:lnTo>
                <a:lnTo>
                  <a:pt x="6823" y="11609"/>
                </a:lnTo>
                <a:lnTo>
                  <a:pt x="6872" y="11666"/>
                </a:lnTo>
                <a:lnTo>
                  <a:pt x="6921" y="11721"/>
                </a:lnTo>
                <a:lnTo>
                  <a:pt x="6971" y="11776"/>
                </a:lnTo>
                <a:lnTo>
                  <a:pt x="7024" y="11832"/>
                </a:lnTo>
                <a:lnTo>
                  <a:pt x="7076" y="11888"/>
                </a:lnTo>
                <a:lnTo>
                  <a:pt x="7130" y="11944"/>
                </a:lnTo>
                <a:lnTo>
                  <a:pt x="7185" y="11999"/>
                </a:lnTo>
                <a:lnTo>
                  <a:pt x="7243" y="12056"/>
                </a:lnTo>
                <a:lnTo>
                  <a:pt x="7300" y="12111"/>
                </a:lnTo>
                <a:lnTo>
                  <a:pt x="7359" y="12166"/>
                </a:lnTo>
                <a:lnTo>
                  <a:pt x="7421" y="12223"/>
                </a:lnTo>
                <a:lnTo>
                  <a:pt x="7482" y="12278"/>
                </a:lnTo>
                <a:lnTo>
                  <a:pt x="7545" y="12334"/>
                </a:lnTo>
                <a:lnTo>
                  <a:pt x="7610" y="12390"/>
                </a:lnTo>
                <a:lnTo>
                  <a:pt x="7675" y="12446"/>
                </a:lnTo>
                <a:lnTo>
                  <a:pt x="7743" y="12501"/>
                </a:lnTo>
                <a:lnTo>
                  <a:pt x="7811" y="12557"/>
                </a:lnTo>
                <a:lnTo>
                  <a:pt x="7881" y="12613"/>
                </a:lnTo>
                <a:lnTo>
                  <a:pt x="7953" y="12668"/>
                </a:lnTo>
                <a:lnTo>
                  <a:pt x="8025" y="12724"/>
                </a:lnTo>
                <a:lnTo>
                  <a:pt x="8100" y="12780"/>
                </a:lnTo>
                <a:lnTo>
                  <a:pt x="8175" y="12836"/>
                </a:lnTo>
                <a:lnTo>
                  <a:pt x="8251" y="12891"/>
                </a:lnTo>
                <a:lnTo>
                  <a:pt x="8330" y="12948"/>
                </a:lnTo>
                <a:lnTo>
                  <a:pt x="8330" y="12948"/>
                </a:lnTo>
                <a:lnTo>
                  <a:pt x="8319" y="12940"/>
                </a:lnTo>
                <a:lnTo>
                  <a:pt x="8306" y="12933"/>
                </a:lnTo>
                <a:lnTo>
                  <a:pt x="8292" y="12927"/>
                </a:lnTo>
                <a:lnTo>
                  <a:pt x="8278" y="12921"/>
                </a:lnTo>
                <a:lnTo>
                  <a:pt x="8262" y="12915"/>
                </a:lnTo>
                <a:lnTo>
                  <a:pt x="8244" y="12909"/>
                </a:lnTo>
                <a:lnTo>
                  <a:pt x="8209" y="12900"/>
                </a:lnTo>
                <a:lnTo>
                  <a:pt x="8170" y="12892"/>
                </a:lnTo>
                <a:lnTo>
                  <a:pt x="8130" y="12885"/>
                </a:lnTo>
                <a:lnTo>
                  <a:pt x="8088" y="12879"/>
                </a:lnTo>
                <a:lnTo>
                  <a:pt x="8045" y="12874"/>
                </a:lnTo>
                <a:lnTo>
                  <a:pt x="7960" y="12866"/>
                </a:lnTo>
                <a:lnTo>
                  <a:pt x="7877" y="12858"/>
                </a:lnTo>
                <a:lnTo>
                  <a:pt x="7839" y="12854"/>
                </a:lnTo>
                <a:lnTo>
                  <a:pt x="7804" y="12850"/>
                </a:lnTo>
                <a:lnTo>
                  <a:pt x="7772" y="12845"/>
                </a:lnTo>
                <a:lnTo>
                  <a:pt x="7744" y="12839"/>
                </a:lnTo>
                <a:lnTo>
                  <a:pt x="7744" y="12839"/>
                </a:lnTo>
                <a:lnTo>
                  <a:pt x="7642" y="12815"/>
                </a:lnTo>
                <a:lnTo>
                  <a:pt x="7541" y="12791"/>
                </a:lnTo>
                <a:lnTo>
                  <a:pt x="7441" y="12765"/>
                </a:lnTo>
                <a:lnTo>
                  <a:pt x="7341" y="12737"/>
                </a:lnTo>
                <a:lnTo>
                  <a:pt x="7242" y="12708"/>
                </a:lnTo>
                <a:lnTo>
                  <a:pt x="7142" y="12679"/>
                </a:lnTo>
                <a:lnTo>
                  <a:pt x="7043" y="12648"/>
                </a:lnTo>
                <a:lnTo>
                  <a:pt x="6944" y="12617"/>
                </a:lnTo>
                <a:lnTo>
                  <a:pt x="6845" y="12584"/>
                </a:lnTo>
                <a:lnTo>
                  <a:pt x="6748" y="12549"/>
                </a:lnTo>
                <a:lnTo>
                  <a:pt x="6649" y="12515"/>
                </a:lnTo>
                <a:lnTo>
                  <a:pt x="6553" y="12479"/>
                </a:lnTo>
                <a:lnTo>
                  <a:pt x="6455" y="12443"/>
                </a:lnTo>
                <a:lnTo>
                  <a:pt x="6359" y="12405"/>
                </a:lnTo>
                <a:lnTo>
                  <a:pt x="6262" y="12366"/>
                </a:lnTo>
                <a:lnTo>
                  <a:pt x="6167" y="12327"/>
                </a:lnTo>
                <a:lnTo>
                  <a:pt x="6167" y="12327"/>
                </a:lnTo>
                <a:lnTo>
                  <a:pt x="6044" y="12275"/>
                </a:lnTo>
                <a:lnTo>
                  <a:pt x="5921" y="12221"/>
                </a:lnTo>
                <a:lnTo>
                  <a:pt x="5800" y="12165"/>
                </a:lnTo>
                <a:lnTo>
                  <a:pt x="5678" y="12108"/>
                </a:lnTo>
                <a:lnTo>
                  <a:pt x="5556" y="12049"/>
                </a:lnTo>
                <a:lnTo>
                  <a:pt x="5436" y="11988"/>
                </a:lnTo>
                <a:lnTo>
                  <a:pt x="5316" y="11926"/>
                </a:lnTo>
                <a:lnTo>
                  <a:pt x="5196" y="11863"/>
                </a:lnTo>
                <a:lnTo>
                  <a:pt x="5077" y="11797"/>
                </a:lnTo>
                <a:lnTo>
                  <a:pt x="4960" y="11731"/>
                </a:lnTo>
                <a:lnTo>
                  <a:pt x="4842" y="11663"/>
                </a:lnTo>
                <a:lnTo>
                  <a:pt x="4725" y="11592"/>
                </a:lnTo>
                <a:lnTo>
                  <a:pt x="4609" y="11521"/>
                </a:lnTo>
                <a:lnTo>
                  <a:pt x="4494" y="11447"/>
                </a:lnTo>
                <a:lnTo>
                  <a:pt x="4379" y="11373"/>
                </a:lnTo>
                <a:lnTo>
                  <a:pt x="4266" y="11298"/>
                </a:lnTo>
                <a:lnTo>
                  <a:pt x="4152" y="11220"/>
                </a:lnTo>
                <a:lnTo>
                  <a:pt x="4041" y="11142"/>
                </a:lnTo>
                <a:lnTo>
                  <a:pt x="3929" y="11061"/>
                </a:lnTo>
                <a:lnTo>
                  <a:pt x="3819" y="10980"/>
                </a:lnTo>
                <a:lnTo>
                  <a:pt x="3710" y="10896"/>
                </a:lnTo>
                <a:lnTo>
                  <a:pt x="3601" y="10812"/>
                </a:lnTo>
                <a:lnTo>
                  <a:pt x="3494" y="10726"/>
                </a:lnTo>
                <a:lnTo>
                  <a:pt x="3388" y="10639"/>
                </a:lnTo>
                <a:lnTo>
                  <a:pt x="3282" y="10550"/>
                </a:lnTo>
                <a:lnTo>
                  <a:pt x="3178" y="10461"/>
                </a:lnTo>
                <a:lnTo>
                  <a:pt x="3075" y="10370"/>
                </a:lnTo>
                <a:lnTo>
                  <a:pt x="2973" y="10278"/>
                </a:lnTo>
                <a:lnTo>
                  <a:pt x="2872" y="10184"/>
                </a:lnTo>
                <a:lnTo>
                  <a:pt x="2772" y="10089"/>
                </a:lnTo>
                <a:lnTo>
                  <a:pt x="2674" y="9993"/>
                </a:lnTo>
                <a:lnTo>
                  <a:pt x="2577" y="9896"/>
                </a:lnTo>
                <a:lnTo>
                  <a:pt x="2481" y="9797"/>
                </a:lnTo>
                <a:lnTo>
                  <a:pt x="2386" y="9698"/>
                </a:lnTo>
                <a:lnTo>
                  <a:pt x="2294" y="9596"/>
                </a:lnTo>
                <a:lnTo>
                  <a:pt x="2201" y="9495"/>
                </a:lnTo>
                <a:lnTo>
                  <a:pt x="2111" y="9391"/>
                </a:lnTo>
                <a:lnTo>
                  <a:pt x="2022" y="9286"/>
                </a:lnTo>
                <a:lnTo>
                  <a:pt x="1935" y="9181"/>
                </a:lnTo>
                <a:lnTo>
                  <a:pt x="1848" y="9074"/>
                </a:lnTo>
                <a:lnTo>
                  <a:pt x="1764" y="8967"/>
                </a:lnTo>
                <a:lnTo>
                  <a:pt x="1680" y="8858"/>
                </a:lnTo>
                <a:lnTo>
                  <a:pt x="1599" y="8748"/>
                </a:lnTo>
                <a:lnTo>
                  <a:pt x="1518" y="8638"/>
                </a:lnTo>
                <a:lnTo>
                  <a:pt x="1440" y="8525"/>
                </a:lnTo>
                <a:lnTo>
                  <a:pt x="1363" y="8412"/>
                </a:lnTo>
                <a:lnTo>
                  <a:pt x="1288" y="8299"/>
                </a:lnTo>
                <a:lnTo>
                  <a:pt x="1214" y="8183"/>
                </a:lnTo>
                <a:lnTo>
                  <a:pt x="1143" y="8068"/>
                </a:lnTo>
                <a:lnTo>
                  <a:pt x="1073" y="7951"/>
                </a:lnTo>
                <a:lnTo>
                  <a:pt x="1004" y="7833"/>
                </a:lnTo>
                <a:lnTo>
                  <a:pt x="938" y="7715"/>
                </a:lnTo>
                <a:lnTo>
                  <a:pt x="874" y="7595"/>
                </a:lnTo>
                <a:lnTo>
                  <a:pt x="811" y="7474"/>
                </a:lnTo>
                <a:lnTo>
                  <a:pt x="750" y="7354"/>
                </a:lnTo>
                <a:lnTo>
                  <a:pt x="692" y="7231"/>
                </a:lnTo>
                <a:lnTo>
                  <a:pt x="634" y="7108"/>
                </a:lnTo>
                <a:lnTo>
                  <a:pt x="579" y="6984"/>
                </a:lnTo>
                <a:lnTo>
                  <a:pt x="527" y="6859"/>
                </a:lnTo>
                <a:lnTo>
                  <a:pt x="475" y="6734"/>
                </a:lnTo>
                <a:lnTo>
                  <a:pt x="426" y="6607"/>
                </a:lnTo>
                <a:lnTo>
                  <a:pt x="380" y="6481"/>
                </a:lnTo>
                <a:lnTo>
                  <a:pt x="334" y="6353"/>
                </a:lnTo>
                <a:lnTo>
                  <a:pt x="292" y="6224"/>
                </a:lnTo>
                <a:lnTo>
                  <a:pt x="292" y="6224"/>
                </a:lnTo>
                <a:lnTo>
                  <a:pt x="271" y="6159"/>
                </a:lnTo>
                <a:lnTo>
                  <a:pt x="252" y="6095"/>
                </a:lnTo>
                <a:lnTo>
                  <a:pt x="233" y="6029"/>
                </a:lnTo>
                <a:lnTo>
                  <a:pt x="215" y="5964"/>
                </a:lnTo>
                <a:lnTo>
                  <a:pt x="197" y="5899"/>
                </a:lnTo>
                <a:lnTo>
                  <a:pt x="180" y="5833"/>
                </a:lnTo>
                <a:lnTo>
                  <a:pt x="164" y="5768"/>
                </a:lnTo>
                <a:lnTo>
                  <a:pt x="148" y="5701"/>
                </a:lnTo>
                <a:lnTo>
                  <a:pt x="133" y="5636"/>
                </a:lnTo>
                <a:lnTo>
                  <a:pt x="119" y="5570"/>
                </a:lnTo>
                <a:lnTo>
                  <a:pt x="106" y="5504"/>
                </a:lnTo>
                <a:lnTo>
                  <a:pt x="93" y="5438"/>
                </a:lnTo>
                <a:lnTo>
                  <a:pt x="82" y="5372"/>
                </a:lnTo>
                <a:lnTo>
                  <a:pt x="71" y="5305"/>
                </a:lnTo>
                <a:lnTo>
                  <a:pt x="61" y="5239"/>
                </a:lnTo>
                <a:lnTo>
                  <a:pt x="51" y="5172"/>
                </a:lnTo>
                <a:lnTo>
                  <a:pt x="43" y="5106"/>
                </a:lnTo>
                <a:lnTo>
                  <a:pt x="35" y="5040"/>
                </a:lnTo>
                <a:lnTo>
                  <a:pt x="28" y="4973"/>
                </a:lnTo>
                <a:lnTo>
                  <a:pt x="21" y="4906"/>
                </a:lnTo>
                <a:lnTo>
                  <a:pt x="16" y="4840"/>
                </a:lnTo>
                <a:lnTo>
                  <a:pt x="11" y="4773"/>
                </a:lnTo>
                <a:lnTo>
                  <a:pt x="7" y="4707"/>
                </a:lnTo>
                <a:lnTo>
                  <a:pt x="4" y="4640"/>
                </a:lnTo>
                <a:lnTo>
                  <a:pt x="2" y="4573"/>
                </a:lnTo>
                <a:lnTo>
                  <a:pt x="1" y="4507"/>
                </a:lnTo>
                <a:lnTo>
                  <a:pt x="0" y="4440"/>
                </a:lnTo>
                <a:lnTo>
                  <a:pt x="0" y="4374"/>
                </a:lnTo>
                <a:lnTo>
                  <a:pt x="1" y="4308"/>
                </a:lnTo>
                <a:lnTo>
                  <a:pt x="3" y="4241"/>
                </a:lnTo>
                <a:lnTo>
                  <a:pt x="6" y="4175"/>
                </a:lnTo>
                <a:lnTo>
                  <a:pt x="10" y="4109"/>
                </a:lnTo>
                <a:lnTo>
                  <a:pt x="14" y="4042"/>
                </a:lnTo>
                <a:lnTo>
                  <a:pt x="20" y="3976"/>
                </a:lnTo>
                <a:lnTo>
                  <a:pt x="26" y="3909"/>
                </a:lnTo>
                <a:lnTo>
                  <a:pt x="33" y="3844"/>
                </a:lnTo>
                <a:lnTo>
                  <a:pt x="41" y="3778"/>
                </a:lnTo>
                <a:lnTo>
                  <a:pt x="50" y="3712"/>
                </a:lnTo>
                <a:lnTo>
                  <a:pt x="59" y="3647"/>
                </a:lnTo>
                <a:lnTo>
                  <a:pt x="70" y="3582"/>
                </a:lnTo>
                <a:lnTo>
                  <a:pt x="82" y="3516"/>
                </a:lnTo>
                <a:lnTo>
                  <a:pt x="94" y="3451"/>
                </a:lnTo>
                <a:lnTo>
                  <a:pt x="107" y="3386"/>
                </a:lnTo>
                <a:lnTo>
                  <a:pt x="122" y="3321"/>
                </a:lnTo>
                <a:lnTo>
                  <a:pt x="137" y="3256"/>
                </a:lnTo>
                <a:lnTo>
                  <a:pt x="153" y="3191"/>
                </a:lnTo>
                <a:lnTo>
                  <a:pt x="171" y="3127"/>
                </a:lnTo>
                <a:lnTo>
                  <a:pt x="189" y="3063"/>
                </a:lnTo>
                <a:lnTo>
                  <a:pt x="208" y="2999"/>
                </a:lnTo>
                <a:lnTo>
                  <a:pt x="228" y="2935"/>
                </a:lnTo>
                <a:lnTo>
                  <a:pt x="249" y="2872"/>
                </a:lnTo>
                <a:lnTo>
                  <a:pt x="270" y="2808"/>
                </a:lnTo>
                <a:lnTo>
                  <a:pt x="293" y="2746"/>
                </a:lnTo>
                <a:lnTo>
                  <a:pt x="317" y="2683"/>
                </a:lnTo>
                <a:lnTo>
                  <a:pt x="343" y="2620"/>
                </a:lnTo>
                <a:lnTo>
                  <a:pt x="368" y="2558"/>
                </a:lnTo>
                <a:lnTo>
                  <a:pt x="395" y="2496"/>
                </a:lnTo>
                <a:lnTo>
                  <a:pt x="423" y="2434"/>
                </a:lnTo>
                <a:lnTo>
                  <a:pt x="451" y="2373"/>
                </a:lnTo>
                <a:lnTo>
                  <a:pt x="481" y="2312"/>
                </a:lnTo>
                <a:lnTo>
                  <a:pt x="512" y="2250"/>
                </a:lnTo>
                <a:lnTo>
                  <a:pt x="544" y="2190"/>
                </a:lnTo>
                <a:lnTo>
                  <a:pt x="577" y="2130"/>
                </a:lnTo>
                <a:lnTo>
                  <a:pt x="611" y="2069"/>
                </a:lnTo>
                <a:lnTo>
                  <a:pt x="611" y="2069"/>
                </a:lnTo>
                <a:lnTo>
                  <a:pt x="636" y="2026"/>
                </a:lnTo>
                <a:lnTo>
                  <a:pt x="662" y="1983"/>
                </a:lnTo>
                <a:lnTo>
                  <a:pt x="688" y="1940"/>
                </a:lnTo>
                <a:lnTo>
                  <a:pt x="716" y="1897"/>
                </a:lnTo>
                <a:lnTo>
                  <a:pt x="743" y="1856"/>
                </a:lnTo>
                <a:lnTo>
                  <a:pt x="771" y="1814"/>
                </a:lnTo>
                <a:lnTo>
                  <a:pt x="799" y="1773"/>
                </a:lnTo>
                <a:lnTo>
                  <a:pt x="827" y="1732"/>
                </a:lnTo>
                <a:lnTo>
                  <a:pt x="887" y="1652"/>
                </a:lnTo>
                <a:lnTo>
                  <a:pt x="947" y="1574"/>
                </a:lnTo>
                <a:lnTo>
                  <a:pt x="1009" y="1497"/>
                </a:lnTo>
                <a:lnTo>
                  <a:pt x="1074" y="1422"/>
                </a:lnTo>
                <a:lnTo>
                  <a:pt x="1139" y="1347"/>
                </a:lnTo>
                <a:lnTo>
                  <a:pt x="1206" y="1276"/>
                </a:lnTo>
                <a:lnTo>
                  <a:pt x="1275" y="1204"/>
                </a:lnTo>
                <a:lnTo>
                  <a:pt x="1344" y="1135"/>
                </a:lnTo>
                <a:lnTo>
                  <a:pt x="1416" y="1067"/>
                </a:lnTo>
                <a:lnTo>
                  <a:pt x="1488" y="1000"/>
                </a:lnTo>
                <a:lnTo>
                  <a:pt x="1562" y="935"/>
                </a:lnTo>
                <a:lnTo>
                  <a:pt x="1637" y="871"/>
                </a:lnTo>
                <a:lnTo>
                  <a:pt x="1713" y="808"/>
                </a:lnTo>
                <a:lnTo>
                  <a:pt x="1791" y="747"/>
                </a:lnTo>
                <a:lnTo>
                  <a:pt x="1869" y="687"/>
                </a:lnTo>
                <a:lnTo>
                  <a:pt x="1949" y="627"/>
                </a:lnTo>
                <a:lnTo>
                  <a:pt x="2029" y="569"/>
                </a:lnTo>
                <a:lnTo>
                  <a:pt x="2111" y="513"/>
                </a:lnTo>
                <a:lnTo>
                  <a:pt x="2193" y="457"/>
                </a:lnTo>
                <a:lnTo>
                  <a:pt x="2277" y="402"/>
                </a:lnTo>
                <a:lnTo>
                  <a:pt x="2360" y="349"/>
                </a:lnTo>
                <a:lnTo>
                  <a:pt x="2444" y="296"/>
                </a:lnTo>
                <a:lnTo>
                  <a:pt x="2530" y="244"/>
                </a:lnTo>
                <a:lnTo>
                  <a:pt x="2615" y="194"/>
                </a:lnTo>
                <a:lnTo>
                  <a:pt x="2702" y="144"/>
                </a:lnTo>
                <a:lnTo>
                  <a:pt x="2789" y="95"/>
                </a:lnTo>
                <a:lnTo>
                  <a:pt x="2877" y="47"/>
                </a:lnTo>
                <a:lnTo>
                  <a:pt x="2964" y="0"/>
                </a:lnTo>
                <a:lnTo>
                  <a:pt x="2964" y="0"/>
                </a:lnTo>
                <a:close/>
              </a:path>
            </a:pathLst>
          </a:custGeom>
          <a:solidFill>
            <a:srgbClr val="0070C0"/>
          </a:solidFill>
          <a:ln>
            <a:noFill/>
          </a:ln>
        </p:spPr>
        <p:txBody>
          <a:bodyPr vert="horz" wrap="square" lIns="217728" tIns="108864" rIns="217728" bIns="108864" numCol="1" anchor="t" anchorCtr="0" compatLnSpc="1">
            <a:prstTxWarp prst="textNoShape">
              <a:avLst/>
            </a:prstTxWarp>
          </a:bodyPr>
          <a:lstStyle/>
          <a:p>
            <a:endParaRPr lang="en-US"/>
          </a:p>
        </p:txBody>
      </p:sp>
      <p:sp>
        <p:nvSpPr>
          <p:cNvPr id="30" name="Freeform 8"/>
          <p:cNvSpPr>
            <a:spLocks/>
          </p:cNvSpPr>
          <p:nvPr/>
        </p:nvSpPr>
        <p:spPr bwMode="auto">
          <a:xfrm>
            <a:off x="1247542" y="3162271"/>
            <a:ext cx="4740145" cy="3217990"/>
          </a:xfrm>
          <a:custGeom>
            <a:avLst/>
            <a:gdLst>
              <a:gd name="T0" fmla="*/ 10987 w 11035"/>
              <a:gd name="T1" fmla="*/ 1789 h 10555"/>
              <a:gd name="T2" fmla="*/ 10833 w 11035"/>
              <a:gd name="T3" fmla="*/ 1770 h 10555"/>
              <a:gd name="T4" fmla="*/ 10647 w 11035"/>
              <a:gd name="T5" fmla="*/ 1808 h 10555"/>
              <a:gd name="T6" fmla="*/ 10357 w 11035"/>
              <a:gd name="T7" fmla="*/ 1934 h 10555"/>
              <a:gd name="T8" fmla="*/ 10237 w 11035"/>
              <a:gd name="T9" fmla="*/ 2030 h 10555"/>
              <a:gd name="T10" fmla="*/ 10044 w 11035"/>
              <a:gd name="T11" fmla="*/ 2277 h 10555"/>
              <a:gd name="T12" fmla="*/ 9901 w 11035"/>
              <a:gd name="T13" fmla="*/ 2592 h 10555"/>
              <a:gd name="T14" fmla="*/ 9736 w 11035"/>
              <a:gd name="T15" fmla="*/ 3168 h 10555"/>
              <a:gd name="T16" fmla="*/ 9639 w 11035"/>
              <a:gd name="T17" fmla="*/ 3485 h 10555"/>
              <a:gd name="T18" fmla="*/ 9506 w 11035"/>
              <a:gd name="T19" fmla="*/ 3792 h 10555"/>
              <a:gd name="T20" fmla="*/ 9215 w 11035"/>
              <a:gd name="T21" fmla="*/ 4295 h 10555"/>
              <a:gd name="T22" fmla="*/ 8869 w 11035"/>
              <a:gd name="T23" fmla="*/ 4758 h 10555"/>
              <a:gd name="T24" fmla="*/ 8388 w 11035"/>
              <a:gd name="T25" fmla="*/ 5254 h 10555"/>
              <a:gd name="T26" fmla="*/ 7837 w 11035"/>
              <a:gd name="T27" fmla="*/ 5668 h 10555"/>
              <a:gd name="T28" fmla="*/ 7273 w 11035"/>
              <a:gd name="T29" fmla="*/ 5967 h 10555"/>
              <a:gd name="T30" fmla="*/ 6952 w 11035"/>
              <a:gd name="T31" fmla="*/ 6089 h 10555"/>
              <a:gd name="T32" fmla="*/ 6619 w 11035"/>
              <a:gd name="T33" fmla="*/ 6183 h 10555"/>
              <a:gd name="T34" fmla="*/ 6277 w 11035"/>
              <a:gd name="T35" fmla="*/ 6247 h 10555"/>
              <a:gd name="T36" fmla="*/ 5038 w 11035"/>
              <a:gd name="T37" fmla="*/ 6416 h 10555"/>
              <a:gd name="T38" fmla="*/ 4262 w 11035"/>
              <a:gd name="T39" fmla="*/ 6557 h 10555"/>
              <a:gd name="T40" fmla="*/ 3507 w 11035"/>
              <a:gd name="T41" fmla="*/ 6761 h 10555"/>
              <a:gd name="T42" fmla="*/ 2933 w 11035"/>
              <a:gd name="T43" fmla="*/ 6988 h 10555"/>
              <a:gd name="T44" fmla="*/ 2579 w 11035"/>
              <a:gd name="T45" fmla="*/ 7170 h 10555"/>
              <a:gd name="T46" fmla="*/ 2235 w 11035"/>
              <a:gd name="T47" fmla="*/ 7386 h 10555"/>
              <a:gd name="T48" fmla="*/ 1902 w 11035"/>
              <a:gd name="T49" fmla="*/ 7642 h 10555"/>
              <a:gd name="T50" fmla="*/ 1581 w 11035"/>
              <a:gd name="T51" fmla="*/ 7939 h 10555"/>
              <a:gd name="T52" fmla="*/ 1274 w 11035"/>
              <a:gd name="T53" fmla="*/ 8282 h 10555"/>
              <a:gd name="T54" fmla="*/ 982 w 11035"/>
              <a:gd name="T55" fmla="*/ 8677 h 10555"/>
              <a:gd name="T56" fmla="*/ 705 w 11035"/>
              <a:gd name="T57" fmla="*/ 9125 h 10555"/>
              <a:gd name="T58" fmla="*/ 445 w 11035"/>
              <a:gd name="T59" fmla="*/ 9632 h 10555"/>
              <a:gd name="T60" fmla="*/ 202 w 11035"/>
              <a:gd name="T61" fmla="*/ 10200 h 10555"/>
              <a:gd name="T62" fmla="*/ 78 w 11035"/>
              <a:gd name="T63" fmla="*/ 10528 h 10555"/>
              <a:gd name="T64" fmla="*/ 75 w 11035"/>
              <a:gd name="T65" fmla="*/ 10346 h 10555"/>
              <a:gd name="T66" fmla="*/ 16 w 11035"/>
              <a:gd name="T67" fmla="*/ 9990 h 10555"/>
              <a:gd name="T68" fmla="*/ 0 w 11035"/>
              <a:gd name="T69" fmla="*/ 9443 h 10555"/>
              <a:gd name="T70" fmla="*/ 30 w 11035"/>
              <a:gd name="T71" fmla="*/ 8718 h 10555"/>
              <a:gd name="T72" fmla="*/ 105 w 11035"/>
              <a:gd name="T73" fmla="*/ 8039 h 10555"/>
              <a:gd name="T74" fmla="*/ 279 w 11035"/>
              <a:gd name="T75" fmla="*/ 7112 h 10555"/>
              <a:gd name="T76" fmla="*/ 534 w 11035"/>
              <a:gd name="T77" fmla="*/ 6194 h 10555"/>
              <a:gd name="T78" fmla="*/ 870 w 11035"/>
              <a:gd name="T79" fmla="*/ 5294 h 10555"/>
              <a:gd name="T80" fmla="*/ 1283 w 11035"/>
              <a:gd name="T81" fmla="*/ 4425 h 10555"/>
              <a:gd name="T82" fmla="*/ 1772 w 11035"/>
              <a:gd name="T83" fmla="*/ 3596 h 10555"/>
              <a:gd name="T84" fmla="*/ 2332 w 11035"/>
              <a:gd name="T85" fmla="*/ 2819 h 10555"/>
              <a:gd name="T86" fmla="*/ 2964 w 11035"/>
              <a:gd name="T87" fmla="*/ 2103 h 10555"/>
              <a:gd name="T88" fmla="*/ 3663 w 11035"/>
              <a:gd name="T89" fmla="*/ 1459 h 10555"/>
              <a:gd name="T90" fmla="*/ 4314 w 11035"/>
              <a:gd name="T91" fmla="*/ 974 h 10555"/>
              <a:gd name="T92" fmla="*/ 4717 w 11035"/>
              <a:gd name="T93" fmla="*/ 723 h 10555"/>
              <a:gd name="T94" fmla="*/ 5135 w 11035"/>
              <a:gd name="T95" fmla="*/ 507 h 10555"/>
              <a:gd name="T96" fmla="*/ 5568 w 11035"/>
              <a:gd name="T97" fmla="*/ 325 h 10555"/>
              <a:gd name="T98" fmla="*/ 6011 w 11035"/>
              <a:gd name="T99" fmla="*/ 181 h 10555"/>
              <a:gd name="T100" fmla="*/ 6465 w 11035"/>
              <a:gd name="T101" fmla="*/ 78 h 10555"/>
              <a:gd name="T102" fmla="*/ 6924 w 11035"/>
              <a:gd name="T103" fmla="*/ 17 h 10555"/>
              <a:gd name="T104" fmla="*/ 7390 w 11035"/>
              <a:gd name="T105" fmla="*/ 1 h 10555"/>
              <a:gd name="T106" fmla="*/ 7859 w 11035"/>
              <a:gd name="T107" fmla="*/ 34 h 10555"/>
              <a:gd name="T108" fmla="*/ 8328 w 11035"/>
              <a:gd name="T109" fmla="*/ 116 h 10555"/>
              <a:gd name="T110" fmla="*/ 8637 w 11035"/>
              <a:gd name="T111" fmla="*/ 199 h 10555"/>
              <a:gd name="T112" fmla="*/ 9146 w 11035"/>
              <a:gd name="T113" fmla="*/ 398 h 10555"/>
              <a:gd name="T114" fmla="*/ 9748 w 11035"/>
              <a:gd name="T115" fmla="*/ 733 h 10555"/>
              <a:gd name="T116" fmla="*/ 10306 w 11035"/>
              <a:gd name="T117" fmla="*/ 1144 h 10555"/>
              <a:gd name="T118" fmla="*/ 10824 w 11035"/>
              <a:gd name="T119" fmla="*/ 1610 h 10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035" h="10555">
                <a:moveTo>
                  <a:pt x="11035" y="1823"/>
                </a:moveTo>
                <a:lnTo>
                  <a:pt x="11035" y="1823"/>
                </a:lnTo>
                <a:lnTo>
                  <a:pt x="11028" y="1815"/>
                </a:lnTo>
                <a:lnTo>
                  <a:pt x="11021" y="1809"/>
                </a:lnTo>
                <a:lnTo>
                  <a:pt x="11013" y="1803"/>
                </a:lnTo>
                <a:lnTo>
                  <a:pt x="11005" y="1798"/>
                </a:lnTo>
                <a:lnTo>
                  <a:pt x="10987" y="1789"/>
                </a:lnTo>
                <a:lnTo>
                  <a:pt x="10968" y="1782"/>
                </a:lnTo>
                <a:lnTo>
                  <a:pt x="10948" y="1776"/>
                </a:lnTo>
                <a:lnTo>
                  <a:pt x="10927" y="1772"/>
                </a:lnTo>
                <a:lnTo>
                  <a:pt x="10905" y="1770"/>
                </a:lnTo>
                <a:lnTo>
                  <a:pt x="10882" y="1769"/>
                </a:lnTo>
                <a:lnTo>
                  <a:pt x="10858" y="1769"/>
                </a:lnTo>
                <a:lnTo>
                  <a:pt x="10833" y="1770"/>
                </a:lnTo>
                <a:lnTo>
                  <a:pt x="10806" y="1773"/>
                </a:lnTo>
                <a:lnTo>
                  <a:pt x="10780" y="1777"/>
                </a:lnTo>
                <a:lnTo>
                  <a:pt x="10754" y="1781"/>
                </a:lnTo>
                <a:lnTo>
                  <a:pt x="10728" y="1787"/>
                </a:lnTo>
                <a:lnTo>
                  <a:pt x="10701" y="1793"/>
                </a:lnTo>
                <a:lnTo>
                  <a:pt x="10674" y="1800"/>
                </a:lnTo>
                <a:lnTo>
                  <a:pt x="10647" y="1808"/>
                </a:lnTo>
                <a:lnTo>
                  <a:pt x="10620" y="1816"/>
                </a:lnTo>
                <a:lnTo>
                  <a:pt x="10568" y="1836"/>
                </a:lnTo>
                <a:lnTo>
                  <a:pt x="10518" y="1855"/>
                </a:lnTo>
                <a:lnTo>
                  <a:pt x="10471" y="1875"/>
                </a:lnTo>
                <a:lnTo>
                  <a:pt x="10427" y="1896"/>
                </a:lnTo>
                <a:lnTo>
                  <a:pt x="10389" y="1916"/>
                </a:lnTo>
                <a:lnTo>
                  <a:pt x="10357" y="1934"/>
                </a:lnTo>
                <a:lnTo>
                  <a:pt x="10332" y="1951"/>
                </a:lnTo>
                <a:lnTo>
                  <a:pt x="10332" y="1951"/>
                </a:lnTo>
                <a:lnTo>
                  <a:pt x="10312" y="1966"/>
                </a:lnTo>
                <a:lnTo>
                  <a:pt x="10293" y="1981"/>
                </a:lnTo>
                <a:lnTo>
                  <a:pt x="10273" y="1997"/>
                </a:lnTo>
                <a:lnTo>
                  <a:pt x="10255" y="2014"/>
                </a:lnTo>
                <a:lnTo>
                  <a:pt x="10237" y="2030"/>
                </a:lnTo>
                <a:lnTo>
                  <a:pt x="10220" y="2047"/>
                </a:lnTo>
                <a:lnTo>
                  <a:pt x="10186" y="2082"/>
                </a:lnTo>
                <a:lnTo>
                  <a:pt x="10155" y="2118"/>
                </a:lnTo>
                <a:lnTo>
                  <a:pt x="10125" y="2156"/>
                </a:lnTo>
                <a:lnTo>
                  <a:pt x="10096" y="2196"/>
                </a:lnTo>
                <a:lnTo>
                  <a:pt x="10069" y="2236"/>
                </a:lnTo>
                <a:lnTo>
                  <a:pt x="10044" y="2277"/>
                </a:lnTo>
                <a:lnTo>
                  <a:pt x="10020" y="2319"/>
                </a:lnTo>
                <a:lnTo>
                  <a:pt x="9998" y="2364"/>
                </a:lnTo>
                <a:lnTo>
                  <a:pt x="9977" y="2408"/>
                </a:lnTo>
                <a:lnTo>
                  <a:pt x="9957" y="2453"/>
                </a:lnTo>
                <a:lnTo>
                  <a:pt x="9936" y="2498"/>
                </a:lnTo>
                <a:lnTo>
                  <a:pt x="9918" y="2545"/>
                </a:lnTo>
                <a:lnTo>
                  <a:pt x="9901" y="2592"/>
                </a:lnTo>
                <a:lnTo>
                  <a:pt x="9885" y="2639"/>
                </a:lnTo>
                <a:lnTo>
                  <a:pt x="9869" y="2687"/>
                </a:lnTo>
                <a:lnTo>
                  <a:pt x="9854" y="2736"/>
                </a:lnTo>
                <a:lnTo>
                  <a:pt x="9840" y="2784"/>
                </a:lnTo>
                <a:lnTo>
                  <a:pt x="9813" y="2880"/>
                </a:lnTo>
                <a:lnTo>
                  <a:pt x="9787" y="2977"/>
                </a:lnTo>
                <a:lnTo>
                  <a:pt x="9736" y="3168"/>
                </a:lnTo>
                <a:lnTo>
                  <a:pt x="9711" y="3261"/>
                </a:lnTo>
                <a:lnTo>
                  <a:pt x="9698" y="3306"/>
                </a:lnTo>
                <a:lnTo>
                  <a:pt x="9684" y="3350"/>
                </a:lnTo>
                <a:lnTo>
                  <a:pt x="9684" y="3350"/>
                </a:lnTo>
                <a:lnTo>
                  <a:pt x="9670" y="3395"/>
                </a:lnTo>
                <a:lnTo>
                  <a:pt x="9655" y="3439"/>
                </a:lnTo>
                <a:lnTo>
                  <a:pt x="9639" y="3485"/>
                </a:lnTo>
                <a:lnTo>
                  <a:pt x="9622" y="3529"/>
                </a:lnTo>
                <a:lnTo>
                  <a:pt x="9605" y="3573"/>
                </a:lnTo>
                <a:lnTo>
                  <a:pt x="9585" y="3617"/>
                </a:lnTo>
                <a:lnTo>
                  <a:pt x="9567" y="3662"/>
                </a:lnTo>
                <a:lnTo>
                  <a:pt x="9547" y="3706"/>
                </a:lnTo>
                <a:lnTo>
                  <a:pt x="9527" y="3749"/>
                </a:lnTo>
                <a:lnTo>
                  <a:pt x="9506" y="3792"/>
                </a:lnTo>
                <a:lnTo>
                  <a:pt x="9485" y="3836"/>
                </a:lnTo>
                <a:lnTo>
                  <a:pt x="9463" y="3879"/>
                </a:lnTo>
                <a:lnTo>
                  <a:pt x="9418" y="3964"/>
                </a:lnTo>
                <a:lnTo>
                  <a:pt x="9369" y="4049"/>
                </a:lnTo>
                <a:lnTo>
                  <a:pt x="9320" y="4132"/>
                </a:lnTo>
                <a:lnTo>
                  <a:pt x="9269" y="4214"/>
                </a:lnTo>
                <a:lnTo>
                  <a:pt x="9215" y="4295"/>
                </a:lnTo>
                <a:lnTo>
                  <a:pt x="9161" y="4375"/>
                </a:lnTo>
                <a:lnTo>
                  <a:pt x="9106" y="4454"/>
                </a:lnTo>
                <a:lnTo>
                  <a:pt x="9048" y="4531"/>
                </a:lnTo>
                <a:lnTo>
                  <a:pt x="8991" y="4607"/>
                </a:lnTo>
                <a:lnTo>
                  <a:pt x="8933" y="4681"/>
                </a:lnTo>
                <a:lnTo>
                  <a:pt x="8933" y="4681"/>
                </a:lnTo>
                <a:lnTo>
                  <a:pt x="8869" y="4758"/>
                </a:lnTo>
                <a:lnTo>
                  <a:pt x="8805" y="4833"/>
                </a:lnTo>
                <a:lnTo>
                  <a:pt x="8740" y="4908"/>
                </a:lnTo>
                <a:lnTo>
                  <a:pt x="8672" y="4980"/>
                </a:lnTo>
                <a:lnTo>
                  <a:pt x="8603" y="5050"/>
                </a:lnTo>
                <a:lnTo>
                  <a:pt x="8533" y="5120"/>
                </a:lnTo>
                <a:lnTo>
                  <a:pt x="8460" y="5188"/>
                </a:lnTo>
                <a:lnTo>
                  <a:pt x="8388" y="5254"/>
                </a:lnTo>
                <a:lnTo>
                  <a:pt x="8312" y="5319"/>
                </a:lnTo>
                <a:lnTo>
                  <a:pt x="8237" y="5381"/>
                </a:lnTo>
                <a:lnTo>
                  <a:pt x="8159" y="5443"/>
                </a:lnTo>
                <a:lnTo>
                  <a:pt x="8080" y="5502"/>
                </a:lnTo>
                <a:lnTo>
                  <a:pt x="8000" y="5559"/>
                </a:lnTo>
                <a:lnTo>
                  <a:pt x="7919" y="5615"/>
                </a:lnTo>
                <a:lnTo>
                  <a:pt x="7837" y="5668"/>
                </a:lnTo>
                <a:lnTo>
                  <a:pt x="7753" y="5719"/>
                </a:lnTo>
                <a:lnTo>
                  <a:pt x="7669" y="5769"/>
                </a:lnTo>
                <a:lnTo>
                  <a:pt x="7582" y="5817"/>
                </a:lnTo>
                <a:lnTo>
                  <a:pt x="7496" y="5862"/>
                </a:lnTo>
                <a:lnTo>
                  <a:pt x="7407" y="5905"/>
                </a:lnTo>
                <a:lnTo>
                  <a:pt x="7319" y="5946"/>
                </a:lnTo>
                <a:lnTo>
                  <a:pt x="7273" y="5967"/>
                </a:lnTo>
                <a:lnTo>
                  <a:pt x="7228" y="5986"/>
                </a:lnTo>
                <a:lnTo>
                  <a:pt x="7183" y="6005"/>
                </a:lnTo>
                <a:lnTo>
                  <a:pt x="7137" y="6023"/>
                </a:lnTo>
                <a:lnTo>
                  <a:pt x="7091" y="6040"/>
                </a:lnTo>
                <a:lnTo>
                  <a:pt x="7045" y="6057"/>
                </a:lnTo>
                <a:lnTo>
                  <a:pt x="6998" y="6073"/>
                </a:lnTo>
                <a:lnTo>
                  <a:pt x="6952" y="6089"/>
                </a:lnTo>
                <a:lnTo>
                  <a:pt x="6904" y="6104"/>
                </a:lnTo>
                <a:lnTo>
                  <a:pt x="6858" y="6119"/>
                </a:lnTo>
                <a:lnTo>
                  <a:pt x="6811" y="6133"/>
                </a:lnTo>
                <a:lnTo>
                  <a:pt x="6762" y="6147"/>
                </a:lnTo>
                <a:lnTo>
                  <a:pt x="6715" y="6160"/>
                </a:lnTo>
                <a:lnTo>
                  <a:pt x="6667" y="6172"/>
                </a:lnTo>
                <a:lnTo>
                  <a:pt x="6619" y="6183"/>
                </a:lnTo>
                <a:lnTo>
                  <a:pt x="6570" y="6194"/>
                </a:lnTo>
                <a:lnTo>
                  <a:pt x="6522" y="6205"/>
                </a:lnTo>
                <a:lnTo>
                  <a:pt x="6474" y="6214"/>
                </a:lnTo>
                <a:lnTo>
                  <a:pt x="6425" y="6223"/>
                </a:lnTo>
                <a:lnTo>
                  <a:pt x="6375" y="6232"/>
                </a:lnTo>
                <a:lnTo>
                  <a:pt x="6326" y="6240"/>
                </a:lnTo>
                <a:lnTo>
                  <a:pt x="6277" y="6247"/>
                </a:lnTo>
                <a:lnTo>
                  <a:pt x="6277" y="6247"/>
                </a:lnTo>
                <a:lnTo>
                  <a:pt x="6050" y="6277"/>
                </a:lnTo>
                <a:lnTo>
                  <a:pt x="5825" y="6306"/>
                </a:lnTo>
                <a:lnTo>
                  <a:pt x="5600" y="6337"/>
                </a:lnTo>
                <a:lnTo>
                  <a:pt x="5375" y="6367"/>
                </a:lnTo>
                <a:lnTo>
                  <a:pt x="5150" y="6399"/>
                </a:lnTo>
                <a:lnTo>
                  <a:pt x="5038" y="6416"/>
                </a:lnTo>
                <a:lnTo>
                  <a:pt x="4926" y="6433"/>
                </a:lnTo>
                <a:lnTo>
                  <a:pt x="4815" y="6451"/>
                </a:lnTo>
                <a:lnTo>
                  <a:pt x="4704" y="6470"/>
                </a:lnTo>
                <a:lnTo>
                  <a:pt x="4593" y="6490"/>
                </a:lnTo>
                <a:lnTo>
                  <a:pt x="4482" y="6511"/>
                </a:lnTo>
                <a:lnTo>
                  <a:pt x="4372" y="6533"/>
                </a:lnTo>
                <a:lnTo>
                  <a:pt x="4262" y="6557"/>
                </a:lnTo>
                <a:lnTo>
                  <a:pt x="4153" y="6581"/>
                </a:lnTo>
                <a:lnTo>
                  <a:pt x="4044" y="6607"/>
                </a:lnTo>
                <a:lnTo>
                  <a:pt x="3935" y="6634"/>
                </a:lnTo>
                <a:lnTo>
                  <a:pt x="3828" y="6663"/>
                </a:lnTo>
                <a:lnTo>
                  <a:pt x="3720" y="6695"/>
                </a:lnTo>
                <a:lnTo>
                  <a:pt x="3613" y="6727"/>
                </a:lnTo>
                <a:lnTo>
                  <a:pt x="3507" y="6761"/>
                </a:lnTo>
                <a:lnTo>
                  <a:pt x="3400" y="6797"/>
                </a:lnTo>
                <a:lnTo>
                  <a:pt x="3296" y="6836"/>
                </a:lnTo>
                <a:lnTo>
                  <a:pt x="3191" y="6877"/>
                </a:lnTo>
                <a:lnTo>
                  <a:pt x="3088" y="6919"/>
                </a:lnTo>
                <a:lnTo>
                  <a:pt x="3035" y="6942"/>
                </a:lnTo>
                <a:lnTo>
                  <a:pt x="2984" y="6964"/>
                </a:lnTo>
                <a:lnTo>
                  <a:pt x="2933" y="6988"/>
                </a:lnTo>
                <a:lnTo>
                  <a:pt x="2881" y="7012"/>
                </a:lnTo>
                <a:lnTo>
                  <a:pt x="2830" y="7036"/>
                </a:lnTo>
                <a:lnTo>
                  <a:pt x="2780" y="7062"/>
                </a:lnTo>
                <a:lnTo>
                  <a:pt x="2730" y="7088"/>
                </a:lnTo>
                <a:lnTo>
                  <a:pt x="2679" y="7115"/>
                </a:lnTo>
                <a:lnTo>
                  <a:pt x="2629" y="7142"/>
                </a:lnTo>
                <a:lnTo>
                  <a:pt x="2579" y="7170"/>
                </a:lnTo>
                <a:lnTo>
                  <a:pt x="2528" y="7199"/>
                </a:lnTo>
                <a:lnTo>
                  <a:pt x="2479" y="7229"/>
                </a:lnTo>
                <a:lnTo>
                  <a:pt x="2430" y="7259"/>
                </a:lnTo>
                <a:lnTo>
                  <a:pt x="2381" y="7290"/>
                </a:lnTo>
                <a:lnTo>
                  <a:pt x="2332" y="7321"/>
                </a:lnTo>
                <a:lnTo>
                  <a:pt x="2283" y="7353"/>
                </a:lnTo>
                <a:lnTo>
                  <a:pt x="2235" y="7386"/>
                </a:lnTo>
                <a:lnTo>
                  <a:pt x="2186" y="7421"/>
                </a:lnTo>
                <a:lnTo>
                  <a:pt x="2138" y="7456"/>
                </a:lnTo>
                <a:lnTo>
                  <a:pt x="2091" y="7491"/>
                </a:lnTo>
                <a:lnTo>
                  <a:pt x="2043" y="7527"/>
                </a:lnTo>
                <a:lnTo>
                  <a:pt x="1995" y="7564"/>
                </a:lnTo>
                <a:lnTo>
                  <a:pt x="1949" y="7603"/>
                </a:lnTo>
                <a:lnTo>
                  <a:pt x="1902" y="7642"/>
                </a:lnTo>
                <a:lnTo>
                  <a:pt x="1856" y="7682"/>
                </a:lnTo>
                <a:lnTo>
                  <a:pt x="1809" y="7722"/>
                </a:lnTo>
                <a:lnTo>
                  <a:pt x="1763" y="7764"/>
                </a:lnTo>
                <a:lnTo>
                  <a:pt x="1717" y="7806"/>
                </a:lnTo>
                <a:lnTo>
                  <a:pt x="1672" y="7850"/>
                </a:lnTo>
                <a:lnTo>
                  <a:pt x="1626" y="7894"/>
                </a:lnTo>
                <a:lnTo>
                  <a:pt x="1581" y="7939"/>
                </a:lnTo>
                <a:lnTo>
                  <a:pt x="1537" y="7985"/>
                </a:lnTo>
                <a:lnTo>
                  <a:pt x="1492" y="8032"/>
                </a:lnTo>
                <a:lnTo>
                  <a:pt x="1448" y="8080"/>
                </a:lnTo>
                <a:lnTo>
                  <a:pt x="1404" y="8130"/>
                </a:lnTo>
                <a:lnTo>
                  <a:pt x="1361" y="8180"/>
                </a:lnTo>
                <a:lnTo>
                  <a:pt x="1317" y="8230"/>
                </a:lnTo>
                <a:lnTo>
                  <a:pt x="1274" y="8282"/>
                </a:lnTo>
                <a:lnTo>
                  <a:pt x="1232" y="8336"/>
                </a:lnTo>
                <a:lnTo>
                  <a:pt x="1189" y="8390"/>
                </a:lnTo>
                <a:lnTo>
                  <a:pt x="1148" y="8445"/>
                </a:lnTo>
                <a:lnTo>
                  <a:pt x="1105" y="8502"/>
                </a:lnTo>
                <a:lnTo>
                  <a:pt x="1064" y="8559"/>
                </a:lnTo>
                <a:lnTo>
                  <a:pt x="1023" y="8617"/>
                </a:lnTo>
                <a:lnTo>
                  <a:pt x="982" y="8677"/>
                </a:lnTo>
                <a:lnTo>
                  <a:pt x="941" y="8737"/>
                </a:lnTo>
                <a:lnTo>
                  <a:pt x="901" y="8799"/>
                </a:lnTo>
                <a:lnTo>
                  <a:pt x="861" y="8862"/>
                </a:lnTo>
                <a:lnTo>
                  <a:pt x="822" y="8926"/>
                </a:lnTo>
                <a:lnTo>
                  <a:pt x="782" y="8991"/>
                </a:lnTo>
                <a:lnTo>
                  <a:pt x="743" y="9058"/>
                </a:lnTo>
                <a:lnTo>
                  <a:pt x="705" y="9125"/>
                </a:lnTo>
                <a:lnTo>
                  <a:pt x="667" y="9193"/>
                </a:lnTo>
                <a:lnTo>
                  <a:pt x="629" y="9264"/>
                </a:lnTo>
                <a:lnTo>
                  <a:pt x="591" y="9334"/>
                </a:lnTo>
                <a:lnTo>
                  <a:pt x="554" y="9407"/>
                </a:lnTo>
                <a:lnTo>
                  <a:pt x="517" y="9480"/>
                </a:lnTo>
                <a:lnTo>
                  <a:pt x="481" y="9555"/>
                </a:lnTo>
                <a:lnTo>
                  <a:pt x="445" y="9632"/>
                </a:lnTo>
                <a:lnTo>
                  <a:pt x="408" y="9708"/>
                </a:lnTo>
                <a:lnTo>
                  <a:pt x="373" y="9788"/>
                </a:lnTo>
                <a:lnTo>
                  <a:pt x="338" y="9867"/>
                </a:lnTo>
                <a:lnTo>
                  <a:pt x="304" y="9949"/>
                </a:lnTo>
                <a:lnTo>
                  <a:pt x="270" y="10031"/>
                </a:lnTo>
                <a:lnTo>
                  <a:pt x="235" y="10116"/>
                </a:lnTo>
                <a:lnTo>
                  <a:pt x="202" y="10200"/>
                </a:lnTo>
                <a:lnTo>
                  <a:pt x="169" y="10287"/>
                </a:lnTo>
                <a:lnTo>
                  <a:pt x="136" y="10375"/>
                </a:lnTo>
                <a:lnTo>
                  <a:pt x="104" y="10465"/>
                </a:lnTo>
                <a:lnTo>
                  <a:pt x="71" y="10555"/>
                </a:lnTo>
                <a:lnTo>
                  <a:pt x="71" y="10555"/>
                </a:lnTo>
                <a:lnTo>
                  <a:pt x="75" y="10542"/>
                </a:lnTo>
                <a:lnTo>
                  <a:pt x="78" y="10528"/>
                </a:lnTo>
                <a:lnTo>
                  <a:pt x="81" y="10513"/>
                </a:lnTo>
                <a:lnTo>
                  <a:pt x="82" y="10497"/>
                </a:lnTo>
                <a:lnTo>
                  <a:pt x="83" y="10480"/>
                </a:lnTo>
                <a:lnTo>
                  <a:pt x="84" y="10463"/>
                </a:lnTo>
                <a:lnTo>
                  <a:pt x="83" y="10425"/>
                </a:lnTo>
                <a:lnTo>
                  <a:pt x="80" y="10386"/>
                </a:lnTo>
                <a:lnTo>
                  <a:pt x="75" y="10346"/>
                </a:lnTo>
                <a:lnTo>
                  <a:pt x="69" y="10304"/>
                </a:lnTo>
                <a:lnTo>
                  <a:pt x="63" y="10261"/>
                </a:lnTo>
                <a:lnTo>
                  <a:pt x="47" y="10176"/>
                </a:lnTo>
                <a:lnTo>
                  <a:pt x="32" y="10095"/>
                </a:lnTo>
                <a:lnTo>
                  <a:pt x="25" y="10057"/>
                </a:lnTo>
                <a:lnTo>
                  <a:pt x="20" y="10022"/>
                </a:lnTo>
                <a:lnTo>
                  <a:pt x="16" y="9990"/>
                </a:lnTo>
                <a:lnTo>
                  <a:pt x="13" y="9961"/>
                </a:lnTo>
                <a:lnTo>
                  <a:pt x="13" y="9961"/>
                </a:lnTo>
                <a:lnTo>
                  <a:pt x="8" y="9857"/>
                </a:lnTo>
                <a:lnTo>
                  <a:pt x="4" y="9754"/>
                </a:lnTo>
                <a:lnTo>
                  <a:pt x="2" y="9650"/>
                </a:lnTo>
                <a:lnTo>
                  <a:pt x="1" y="9546"/>
                </a:lnTo>
                <a:lnTo>
                  <a:pt x="0" y="9443"/>
                </a:lnTo>
                <a:lnTo>
                  <a:pt x="1" y="9339"/>
                </a:lnTo>
                <a:lnTo>
                  <a:pt x="3" y="9236"/>
                </a:lnTo>
                <a:lnTo>
                  <a:pt x="7" y="9132"/>
                </a:lnTo>
                <a:lnTo>
                  <a:pt x="11" y="9028"/>
                </a:lnTo>
                <a:lnTo>
                  <a:pt x="16" y="8924"/>
                </a:lnTo>
                <a:lnTo>
                  <a:pt x="23" y="8820"/>
                </a:lnTo>
                <a:lnTo>
                  <a:pt x="30" y="8718"/>
                </a:lnTo>
                <a:lnTo>
                  <a:pt x="38" y="8614"/>
                </a:lnTo>
                <a:lnTo>
                  <a:pt x="48" y="8511"/>
                </a:lnTo>
                <a:lnTo>
                  <a:pt x="58" y="8407"/>
                </a:lnTo>
                <a:lnTo>
                  <a:pt x="70" y="8305"/>
                </a:lnTo>
                <a:lnTo>
                  <a:pt x="70" y="8305"/>
                </a:lnTo>
                <a:lnTo>
                  <a:pt x="86" y="8172"/>
                </a:lnTo>
                <a:lnTo>
                  <a:pt x="105" y="8039"/>
                </a:lnTo>
                <a:lnTo>
                  <a:pt x="124" y="7906"/>
                </a:lnTo>
                <a:lnTo>
                  <a:pt x="146" y="7775"/>
                </a:lnTo>
                <a:lnTo>
                  <a:pt x="169" y="7642"/>
                </a:lnTo>
                <a:lnTo>
                  <a:pt x="194" y="7509"/>
                </a:lnTo>
                <a:lnTo>
                  <a:pt x="220" y="7376"/>
                </a:lnTo>
                <a:lnTo>
                  <a:pt x="248" y="7245"/>
                </a:lnTo>
                <a:lnTo>
                  <a:pt x="279" y="7112"/>
                </a:lnTo>
                <a:lnTo>
                  <a:pt x="310" y="6980"/>
                </a:lnTo>
                <a:lnTo>
                  <a:pt x="343" y="6848"/>
                </a:lnTo>
                <a:lnTo>
                  <a:pt x="378" y="6717"/>
                </a:lnTo>
                <a:lnTo>
                  <a:pt x="414" y="6585"/>
                </a:lnTo>
                <a:lnTo>
                  <a:pt x="454" y="6454"/>
                </a:lnTo>
                <a:lnTo>
                  <a:pt x="493" y="6324"/>
                </a:lnTo>
                <a:lnTo>
                  <a:pt x="534" y="6194"/>
                </a:lnTo>
                <a:lnTo>
                  <a:pt x="577" y="6063"/>
                </a:lnTo>
                <a:lnTo>
                  <a:pt x="623" y="5934"/>
                </a:lnTo>
                <a:lnTo>
                  <a:pt x="669" y="5805"/>
                </a:lnTo>
                <a:lnTo>
                  <a:pt x="717" y="5676"/>
                </a:lnTo>
                <a:lnTo>
                  <a:pt x="766" y="5548"/>
                </a:lnTo>
                <a:lnTo>
                  <a:pt x="818" y="5421"/>
                </a:lnTo>
                <a:lnTo>
                  <a:pt x="870" y="5294"/>
                </a:lnTo>
                <a:lnTo>
                  <a:pt x="924" y="5168"/>
                </a:lnTo>
                <a:lnTo>
                  <a:pt x="981" y="5042"/>
                </a:lnTo>
                <a:lnTo>
                  <a:pt x="1038" y="4918"/>
                </a:lnTo>
                <a:lnTo>
                  <a:pt x="1097" y="4793"/>
                </a:lnTo>
                <a:lnTo>
                  <a:pt x="1158" y="4669"/>
                </a:lnTo>
                <a:lnTo>
                  <a:pt x="1220" y="4547"/>
                </a:lnTo>
                <a:lnTo>
                  <a:pt x="1283" y="4425"/>
                </a:lnTo>
                <a:lnTo>
                  <a:pt x="1349" y="4303"/>
                </a:lnTo>
                <a:lnTo>
                  <a:pt x="1416" y="4184"/>
                </a:lnTo>
                <a:lnTo>
                  <a:pt x="1483" y="4064"/>
                </a:lnTo>
                <a:lnTo>
                  <a:pt x="1554" y="3945"/>
                </a:lnTo>
                <a:lnTo>
                  <a:pt x="1625" y="3828"/>
                </a:lnTo>
                <a:lnTo>
                  <a:pt x="1698" y="3712"/>
                </a:lnTo>
                <a:lnTo>
                  <a:pt x="1772" y="3596"/>
                </a:lnTo>
                <a:lnTo>
                  <a:pt x="1848" y="3482"/>
                </a:lnTo>
                <a:lnTo>
                  <a:pt x="1925" y="3368"/>
                </a:lnTo>
                <a:lnTo>
                  <a:pt x="2003" y="3256"/>
                </a:lnTo>
                <a:lnTo>
                  <a:pt x="2084" y="3145"/>
                </a:lnTo>
                <a:lnTo>
                  <a:pt x="2165" y="3035"/>
                </a:lnTo>
                <a:lnTo>
                  <a:pt x="2248" y="2926"/>
                </a:lnTo>
                <a:lnTo>
                  <a:pt x="2332" y="2819"/>
                </a:lnTo>
                <a:lnTo>
                  <a:pt x="2419" y="2712"/>
                </a:lnTo>
                <a:lnTo>
                  <a:pt x="2506" y="2607"/>
                </a:lnTo>
                <a:lnTo>
                  <a:pt x="2595" y="2503"/>
                </a:lnTo>
                <a:lnTo>
                  <a:pt x="2685" y="2402"/>
                </a:lnTo>
                <a:lnTo>
                  <a:pt x="2777" y="2300"/>
                </a:lnTo>
                <a:lnTo>
                  <a:pt x="2869" y="2201"/>
                </a:lnTo>
                <a:lnTo>
                  <a:pt x="2964" y="2103"/>
                </a:lnTo>
                <a:lnTo>
                  <a:pt x="3059" y="2007"/>
                </a:lnTo>
                <a:lnTo>
                  <a:pt x="3157" y="1911"/>
                </a:lnTo>
                <a:lnTo>
                  <a:pt x="3254" y="1817"/>
                </a:lnTo>
                <a:lnTo>
                  <a:pt x="3355" y="1726"/>
                </a:lnTo>
                <a:lnTo>
                  <a:pt x="3456" y="1635"/>
                </a:lnTo>
                <a:lnTo>
                  <a:pt x="3558" y="1546"/>
                </a:lnTo>
                <a:lnTo>
                  <a:pt x="3663" y="1459"/>
                </a:lnTo>
                <a:lnTo>
                  <a:pt x="3767" y="1374"/>
                </a:lnTo>
                <a:lnTo>
                  <a:pt x="3874" y="1291"/>
                </a:lnTo>
                <a:lnTo>
                  <a:pt x="3982" y="1208"/>
                </a:lnTo>
                <a:lnTo>
                  <a:pt x="4091" y="1129"/>
                </a:lnTo>
                <a:lnTo>
                  <a:pt x="4202" y="1050"/>
                </a:lnTo>
                <a:lnTo>
                  <a:pt x="4314" y="974"/>
                </a:lnTo>
                <a:lnTo>
                  <a:pt x="4314" y="974"/>
                </a:lnTo>
                <a:lnTo>
                  <a:pt x="4370" y="936"/>
                </a:lnTo>
                <a:lnTo>
                  <a:pt x="4427" y="899"/>
                </a:lnTo>
                <a:lnTo>
                  <a:pt x="4484" y="862"/>
                </a:lnTo>
                <a:lnTo>
                  <a:pt x="4542" y="827"/>
                </a:lnTo>
                <a:lnTo>
                  <a:pt x="4600" y="792"/>
                </a:lnTo>
                <a:lnTo>
                  <a:pt x="4658" y="758"/>
                </a:lnTo>
                <a:lnTo>
                  <a:pt x="4717" y="723"/>
                </a:lnTo>
                <a:lnTo>
                  <a:pt x="4775" y="691"/>
                </a:lnTo>
                <a:lnTo>
                  <a:pt x="4834" y="658"/>
                </a:lnTo>
                <a:lnTo>
                  <a:pt x="4895" y="627"/>
                </a:lnTo>
                <a:lnTo>
                  <a:pt x="4954" y="596"/>
                </a:lnTo>
                <a:lnTo>
                  <a:pt x="5015" y="566"/>
                </a:lnTo>
                <a:lnTo>
                  <a:pt x="5075" y="536"/>
                </a:lnTo>
                <a:lnTo>
                  <a:pt x="5135" y="507"/>
                </a:lnTo>
                <a:lnTo>
                  <a:pt x="5197" y="479"/>
                </a:lnTo>
                <a:lnTo>
                  <a:pt x="5258" y="452"/>
                </a:lnTo>
                <a:lnTo>
                  <a:pt x="5319" y="425"/>
                </a:lnTo>
                <a:lnTo>
                  <a:pt x="5381" y="399"/>
                </a:lnTo>
                <a:lnTo>
                  <a:pt x="5443" y="373"/>
                </a:lnTo>
                <a:lnTo>
                  <a:pt x="5505" y="349"/>
                </a:lnTo>
                <a:lnTo>
                  <a:pt x="5568" y="325"/>
                </a:lnTo>
                <a:lnTo>
                  <a:pt x="5630" y="302"/>
                </a:lnTo>
                <a:lnTo>
                  <a:pt x="5693" y="280"/>
                </a:lnTo>
                <a:lnTo>
                  <a:pt x="5757" y="259"/>
                </a:lnTo>
                <a:lnTo>
                  <a:pt x="5820" y="239"/>
                </a:lnTo>
                <a:lnTo>
                  <a:pt x="5883" y="219"/>
                </a:lnTo>
                <a:lnTo>
                  <a:pt x="5948" y="199"/>
                </a:lnTo>
                <a:lnTo>
                  <a:pt x="6011" y="181"/>
                </a:lnTo>
                <a:lnTo>
                  <a:pt x="6076" y="164"/>
                </a:lnTo>
                <a:lnTo>
                  <a:pt x="6140" y="148"/>
                </a:lnTo>
                <a:lnTo>
                  <a:pt x="6204" y="132"/>
                </a:lnTo>
                <a:lnTo>
                  <a:pt x="6270" y="117"/>
                </a:lnTo>
                <a:lnTo>
                  <a:pt x="6334" y="103"/>
                </a:lnTo>
                <a:lnTo>
                  <a:pt x="6399" y="90"/>
                </a:lnTo>
                <a:lnTo>
                  <a:pt x="6465" y="78"/>
                </a:lnTo>
                <a:lnTo>
                  <a:pt x="6530" y="67"/>
                </a:lnTo>
                <a:lnTo>
                  <a:pt x="6595" y="56"/>
                </a:lnTo>
                <a:lnTo>
                  <a:pt x="6661" y="47"/>
                </a:lnTo>
                <a:lnTo>
                  <a:pt x="6726" y="38"/>
                </a:lnTo>
                <a:lnTo>
                  <a:pt x="6793" y="30"/>
                </a:lnTo>
                <a:lnTo>
                  <a:pt x="6858" y="24"/>
                </a:lnTo>
                <a:lnTo>
                  <a:pt x="6924" y="17"/>
                </a:lnTo>
                <a:lnTo>
                  <a:pt x="6991" y="12"/>
                </a:lnTo>
                <a:lnTo>
                  <a:pt x="7057" y="8"/>
                </a:lnTo>
                <a:lnTo>
                  <a:pt x="7123" y="4"/>
                </a:lnTo>
                <a:lnTo>
                  <a:pt x="7190" y="2"/>
                </a:lnTo>
                <a:lnTo>
                  <a:pt x="7256" y="1"/>
                </a:lnTo>
                <a:lnTo>
                  <a:pt x="7324" y="0"/>
                </a:lnTo>
                <a:lnTo>
                  <a:pt x="7390" y="1"/>
                </a:lnTo>
                <a:lnTo>
                  <a:pt x="7456" y="3"/>
                </a:lnTo>
                <a:lnTo>
                  <a:pt x="7524" y="5"/>
                </a:lnTo>
                <a:lnTo>
                  <a:pt x="7590" y="9"/>
                </a:lnTo>
                <a:lnTo>
                  <a:pt x="7658" y="13"/>
                </a:lnTo>
                <a:lnTo>
                  <a:pt x="7724" y="19"/>
                </a:lnTo>
                <a:lnTo>
                  <a:pt x="7791" y="26"/>
                </a:lnTo>
                <a:lnTo>
                  <a:pt x="7859" y="34"/>
                </a:lnTo>
                <a:lnTo>
                  <a:pt x="7925" y="43"/>
                </a:lnTo>
                <a:lnTo>
                  <a:pt x="7992" y="52"/>
                </a:lnTo>
                <a:lnTo>
                  <a:pt x="8060" y="63"/>
                </a:lnTo>
                <a:lnTo>
                  <a:pt x="8127" y="75"/>
                </a:lnTo>
                <a:lnTo>
                  <a:pt x="8194" y="87"/>
                </a:lnTo>
                <a:lnTo>
                  <a:pt x="8261" y="101"/>
                </a:lnTo>
                <a:lnTo>
                  <a:pt x="8328" y="116"/>
                </a:lnTo>
                <a:lnTo>
                  <a:pt x="8395" y="132"/>
                </a:lnTo>
                <a:lnTo>
                  <a:pt x="8395" y="132"/>
                </a:lnTo>
                <a:lnTo>
                  <a:pt x="8444" y="144"/>
                </a:lnTo>
                <a:lnTo>
                  <a:pt x="8492" y="157"/>
                </a:lnTo>
                <a:lnTo>
                  <a:pt x="8541" y="171"/>
                </a:lnTo>
                <a:lnTo>
                  <a:pt x="8589" y="185"/>
                </a:lnTo>
                <a:lnTo>
                  <a:pt x="8637" y="199"/>
                </a:lnTo>
                <a:lnTo>
                  <a:pt x="8684" y="216"/>
                </a:lnTo>
                <a:lnTo>
                  <a:pt x="8732" y="231"/>
                </a:lnTo>
                <a:lnTo>
                  <a:pt x="8779" y="248"/>
                </a:lnTo>
                <a:lnTo>
                  <a:pt x="8872" y="282"/>
                </a:lnTo>
                <a:lnTo>
                  <a:pt x="8964" y="318"/>
                </a:lnTo>
                <a:lnTo>
                  <a:pt x="9055" y="357"/>
                </a:lnTo>
                <a:lnTo>
                  <a:pt x="9146" y="398"/>
                </a:lnTo>
                <a:lnTo>
                  <a:pt x="9234" y="440"/>
                </a:lnTo>
                <a:lnTo>
                  <a:pt x="9323" y="485"/>
                </a:lnTo>
                <a:lnTo>
                  <a:pt x="9409" y="531"/>
                </a:lnTo>
                <a:lnTo>
                  <a:pt x="9496" y="579"/>
                </a:lnTo>
                <a:lnTo>
                  <a:pt x="9580" y="629"/>
                </a:lnTo>
                <a:lnTo>
                  <a:pt x="9665" y="680"/>
                </a:lnTo>
                <a:lnTo>
                  <a:pt x="9748" y="733"/>
                </a:lnTo>
                <a:lnTo>
                  <a:pt x="9831" y="788"/>
                </a:lnTo>
                <a:lnTo>
                  <a:pt x="9912" y="843"/>
                </a:lnTo>
                <a:lnTo>
                  <a:pt x="9993" y="901"/>
                </a:lnTo>
                <a:lnTo>
                  <a:pt x="10072" y="960"/>
                </a:lnTo>
                <a:lnTo>
                  <a:pt x="10151" y="1020"/>
                </a:lnTo>
                <a:lnTo>
                  <a:pt x="10229" y="1081"/>
                </a:lnTo>
                <a:lnTo>
                  <a:pt x="10306" y="1144"/>
                </a:lnTo>
                <a:lnTo>
                  <a:pt x="10382" y="1207"/>
                </a:lnTo>
                <a:lnTo>
                  <a:pt x="10457" y="1272"/>
                </a:lnTo>
                <a:lnTo>
                  <a:pt x="10532" y="1338"/>
                </a:lnTo>
                <a:lnTo>
                  <a:pt x="10606" y="1404"/>
                </a:lnTo>
                <a:lnTo>
                  <a:pt x="10680" y="1473"/>
                </a:lnTo>
                <a:lnTo>
                  <a:pt x="10752" y="1541"/>
                </a:lnTo>
                <a:lnTo>
                  <a:pt x="10824" y="1610"/>
                </a:lnTo>
                <a:lnTo>
                  <a:pt x="10895" y="1680"/>
                </a:lnTo>
                <a:lnTo>
                  <a:pt x="10964" y="1751"/>
                </a:lnTo>
                <a:lnTo>
                  <a:pt x="11035" y="1823"/>
                </a:lnTo>
                <a:lnTo>
                  <a:pt x="11035" y="1823"/>
                </a:lnTo>
                <a:close/>
              </a:path>
            </a:pathLst>
          </a:custGeom>
          <a:solidFill>
            <a:srgbClr val="FF9900"/>
          </a:solidFill>
          <a:ln>
            <a:noFill/>
          </a:ln>
          <a:extLst/>
        </p:spPr>
        <p:txBody>
          <a:bodyPr vert="horz" wrap="square" lIns="217728" tIns="108864" rIns="217728" bIns="108864" numCol="1" anchor="t" anchorCtr="0" compatLnSpc="1">
            <a:prstTxWarp prst="textNoShape">
              <a:avLst/>
            </a:prstTxWarp>
          </a:bodyPr>
          <a:lstStyle/>
          <a:p>
            <a:endParaRPr lang="en-US"/>
          </a:p>
        </p:txBody>
      </p:sp>
      <p:sp>
        <p:nvSpPr>
          <p:cNvPr id="31" name="Freeform 9"/>
          <p:cNvSpPr>
            <a:spLocks/>
          </p:cNvSpPr>
          <p:nvPr/>
        </p:nvSpPr>
        <p:spPr bwMode="auto">
          <a:xfrm>
            <a:off x="4121271" y="2756783"/>
            <a:ext cx="5408104" cy="2589942"/>
          </a:xfrm>
          <a:custGeom>
            <a:avLst/>
            <a:gdLst>
              <a:gd name="T0" fmla="*/ 11854 w 12590"/>
              <a:gd name="T1" fmla="*/ 8438 h 8493"/>
              <a:gd name="T2" fmla="*/ 11822 w 12590"/>
              <a:gd name="T3" fmla="*/ 8286 h 8493"/>
              <a:gd name="T4" fmla="*/ 11726 w 12590"/>
              <a:gd name="T5" fmla="*/ 8123 h 8493"/>
              <a:gd name="T6" fmla="*/ 11511 w 12590"/>
              <a:gd name="T7" fmla="*/ 7890 h 8493"/>
              <a:gd name="T8" fmla="*/ 11382 w 12590"/>
              <a:gd name="T9" fmla="*/ 7808 h 8493"/>
              <a:gd name="T10" fmla="*/ 11085 w 12590"/>
              <a:gd name="T11" fmla="*/ 7707 h 8493"/>
              <a:gd name="T12" fmla="*/ 10741 w 12590"/>
              <a:gd name="T13" fmla="*/ 7675 h 8493"/>
              <a:gd name="T14" fmla="*/ 10143 w 12590"/>
              <a:gd name="T15" fmla="*/ 7707 h 8493"/>
              <a:gd name="T16" fmla="*/ 9812 w 12590"/>
              <a:gd name="T17" fmla="*/ 7718 h 8493"/>
              <a:gd name="T18" fmla="*/ 9477 w 12590"/>
              <a:gd name="T19" fmla="*/ 7694 h 8493"/>
              <a:gd name="T20" fmla="*/ 8907 w 12590"/>
              <a:gd name="T21" fmla="*/ 7583 h 8493"/>
              <a:gd name="T22" fmla="*/ 8357 w 12590"/>
              <a:gd name="T23" fmla="*/ 7408 h 8493"/>
              <a:gd name="T24" fmla="*/ 7730 w 12590"/>
              <a:gd name="T25" fmla="*/ 7115 h 8493"/>
              <a:gd name="T26" fmla="*/ 7159 w 12590"/>
              <a:gd name="T27" fmla="*/ 6729 h 8493"/>
              <a:gd name="T28" fmla="*/ 6692 w 12590"/>
              <a:gd name="T29" fmla="*/ 6295 h 8493"/>
              <a:gd name="T30" fmla="*/ 6471 w 12590"/>
              <a:gd name="T31" fmla="*/ 6032 h 8493"/>
              <a:gd name="T32" fmla="*/ 6274 w 12590"/>
              <a:gd name="T33" fmla="*/ 5748 h 8493"/>
              <a:gd name="T34" fmla="*/ 6102 w 12590"/>
              <a:gd name="T35" fmla="*/ 5445 h 8493"/>
              <a:gd name="T36" fmla="*/ 5537 w 12590"/>
              <a:gd name="T37" fmla="*/ 4330 h 8493"/>
              <a:gd name="T38" fmla="*/ 5150 w 12590"/>
              <a:gd name="T39" fmla="*/ 3643 h 8493"/>
              <a:gd name="T40" fmla="*/ 4709 w 12590"/>
              <a:gd name="T41" fmla="*/ 2996 h 8493"/>
              <a:gd name="T42" fmla="*/ 4308 w 12590"/>
              <a:gd name="T43" fmla="*/ 2528 h 8493"/>
              <a:gd name="T44" fmla="*/ 4019 w 12590"/>
              <a:gd name="T45" fmla="*/ 2253 h 8493"/>
              <a:gd name="T46" fmla="*/ 3702 w 12590"/>
              <a:gd name="T47" fmla="*/ 1999 h 8493"/>
              <a:gd name="T48" fmla="*/ 3352 w 12590"/>
              <a:gd name="T49" fmla="*/ 1768 h 8493"/>
              <a:gd name="T50" fmla="*/ 2966 w 12590"/>
              <a:gd name="T51" fmla="*/ 1562 h 8493"/>
              <a:gd name="T52" fmla="*/ 2541 w 12590"/>
              <a:gd name="T53" fmla="*/ 1385 h 8493"/>
              <a:gd name="T54" fmla="*/ 2073 w 12590"/>
              <a:gd name="T55" fmla="*/ 1237 h 8493"/>
              <a:gd name="T56" fmla="*/ 1559 w 12590"/>
              <a:gd name="T57" fmla="*/ 1121 h 8493"/>
              <a:gd name="T58" fmla="*/ 995 w 12590"/>
              <a:gd name="T59" fmla="*/ 1041 h 8493"/>
              <a:gd name="T60" fmla="*/ 378 w 12590"/>
              <a:gd name="T61" fmla="*/ 998 h 8493"/>
              <a:gd name="T62" fmla="*/ 28 w 12590"/>
              <a:gd name="T63" fmla="*/ 988 h 8493"/>
              <a:gd name="T64" fmla="*/ 199 w 12590"/>
              <a:gd name="T65" fmla="*/ 926 h 8493"/>
              <a:gd name="T66" fmla="*/ 516 w 12590"/>
              <a:gd name="T67" fmla="*/ 753 h 8493"/>
              <a:gd name="T68" fmla="*/ 1028 w 12590"/>
              <a:gd name="T69" fmla="*/ 560 h 8493"/>
              <a:gd name="T70" fmla="*/ 1724 w 12590"/>
              <a:gd name="T71" fmla="*/ 351 h 8493"/>
              <a:gd name="T72" fmla="*/ 2389 w 12590"/>
              <a:gd name="T73" fmla="*/ 199 h 8493"/>
              <a:gd name="T74" fmla="*/ 3322 w 12590"/>
              <a:gd name="T75" fmla="*/ 60 h 8493"/>
              <a:gd name="T76" fmla="*/ 4274 w 12590"/>
              <a:gd name="T77" fmla="*/ 2 h 8493"/>
              <a:gd name="T78" fmla="*/ 5234 w 12590"/>
              <a:gd name="T79" fmla="*/ 25 h 8493"/>
              <a:gd name="T80" fmla="*/ 6190 w 12590"/>
              <a:gd name="T81" fmla="*/ 132 h 8493"/>
              <a:gd name="T82" fmla="*/ 7134 w 12590"/>
              <a:gd name="T83" fmla="*/ 322 h 8493"/>
              <a:gd name="T84" fmla="*/ 8052 w 12590"/>
              <a:gd name="T85" fmla="*/ 597 h 8493"/>
              <a:gd name="T86" fmla="*/ 8935 w 12590"/>
              <a:gd name="T87" fmla="*/ 959 h 8493"/>
              <a:gd name="T88" fmla="*/ 9771 w 12590"/>
              <a:gd name="T89" fmla="*/ 1409 h 8493"/>
              <a:gd name="T90" fmla="*/ 10443 w 12590"/>
              <a:gd name="T91" fmla="*/ 1865 h 8493"/>
              <a:gd name="T92" fmla="*/ 10811 w 12590"/>
              <a:gd name="T93" fmla="*/ 2165 h 8493"/>
              <a:gd name="T94" fmla="*/ 11152 w 12590"/>
              <a:gd name="T95" fmla="*/ 2490 h 8493"/>
              <a:gd name="T96" fmla="*/ 11466 w 12590"/>
              <a:gd name="T97" fmla="*/ 2839 h 8493"/>
              <a:gd name="T98" fmla="*/ 11747 w 12590"/>
              <a:gd name="T99" fmla="*/ 3211 h 8493"/>
              <a:gd name="T100" fmla="*/ 11993 w 12590"/>
              <a:gd name="T101" fmla="*/ 3605 h 8493"/>
              <a:gd name="T102" fmla="*/ 12201 w 12590"/>
              <a:gd name="T103" fmla="*/ 4019 h 8493"/>
              <a:gd name="T104" fmla="*/ 12368 w 12590"/>
              <a:gd name="T105" fmla="*/ 4455 h 8493"/>
              <a:gd name="T106" fmla="*/ 12491 w 12590"/>
              <a:gd name="T107" fmla="*/ 4907 h 8493"/>
              <a:gd name="T108" fmla="*/ 12566 w 12590"/>
              <a:gd name="T109" fmla="*/ 5378 h 8493"/>
              <a:gd name="T110" fmla="*/ 12589 w 12590"/>
              <a:gd name="T111" fmla="*/ 5698 h 8493"/>
              <a:gd name="T112" fmla="*/ 12567 w 12590"/>
              <a:gd name="T113" fmla="*/ 6243 h 8493"/>
              <a:gd name="T114" fmla="*/ 12448 w 12590"/>
              <a:gd name="T115" fmla="*/ 6922 h 8493"/>
              <a:gd name="T116" fmla="*/ 12243 w 12590"/>
              <a:gd name="T117" fmla="*/ 7583 h 8493"/>
              <a:gd name="T118" fmla="*/ 11971 w 12590"/>
              <a:gd name="T119" fmla="*/ 8225 h 8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590" h="8493">
                <a:moveTo>
                  <a:pt x="11839" y="8493"/>
                </a:moveTo>
                <a:lnTo>
                  <a:pt x="11839" y="8493"/>
                </a:lnTo>
                <a:lnTo>
                  <a:pt x="11843" y="8485"/>
                </a:lnTo>
                <a:lnTo>
                  <a:pt x="11846" y="8476"/>
                </a:lnTo>
                <a:lnTo>
                  <a:pt x="11849" y="8467"/>
                </a:lnTo>
                <a:lnTo>
                  <a:pt x="11851" y="8458"/>
                </a:lnTo>
                <a:lnTo>
                  <a:pt x="11854" y="8438"/>
                </a:lnTo>
                <a:lnTo>
                  <a:pt x="11855" y="8418"/>
                </a:lnTo>
                <a:lnTo>
                  <a:pt x="11854" y="8398"/>
                </a:lnTo>
                <a:lnTo>
                  <a:pt x="11851" y="8376"/>
                </a:lnTo>
                <a:lnTo>
                  <a:pt x="11846" y="8354"/>
                </a:lnTo>
                <a:lnTo>
                  <a:pt x="11839" y="8331"/>
                </a:lnTo>
                <a:lnTo>
                  <a:pt x="11831" y="8309"/>
                </a:lnTo>
                <a:lnTo>
                  <a:pt x="11822" y="8286"/>
                </a:lnTo>
                <a:lnTo>
                  <a:pt x="11811" y="8262"/>
                </a:lnTo>
                <a:lnTo>
                  <a:pt x="11799" y="8239"/>
                </a:lnTo>
                <a:lnTo>
                  <a:pt x="11786" y="8216"/>
                </a:lnTo>
                <a:lnTo>
                  <a:pt x="11772" y="8192"/>
                </a:lnTo>
                <a:lnTo>
                  <a:pt x="11757" y="8168"/>
                </a:lnTo>
                <a:lnTo>
                  <a:pt x="11742" y="8145"/>
                </a:lnTo>
                <a:lnTo>
                  <a:pt x="11726" y="8123"/>
                </a:lnTo>
                <a:lnTo>
                  <a:pt x="11709" y="8100"/>
                </a:lnTo>
                <a:lnTo>
                  <a:pt x="11674" y="8057"/>
                </a:lnTo>
                <a:lnTo>
                  <a:pt x="11639" y="8016"/>
                </a:lnTo>
                <a:lnTo>
                  <a:pt x="11605" y="7978"/>
                </a:lnTo>
                <a:lnTo>
                  <a:pt x="11571" y="7944"/>
                </a:lnTo>
                <a:lnTo>
                  <a:pt x="11540" y="7915"/>
                </a:lnTo>
                <a:lnTo>
                  <a:pt x="11511" y="7890"/>
                </a:lnTo>
                <a:lnTo>
                  <a:pt x="11487" y="7872"/>
                </a:lnTo>
                <a:lnTo>
                  <a:pt x="11487" y="7872"/>
                </a:lnTo>
                <a:lnTo>
                  <a:pt x="11467" y="7858"/>
                </a:lnTo>
                <a:lnTo>
                  <a:pt x="11446" y="7845"/>
                </a:lnTo>
                <a:lnTo>
                  <a:pt x="11425" y="7832"/>
                </a:lnTo>
                <a:lnTo>
                  <a:pt x="11404" y="7819"/>
                </a:lnTo>
                <a:lnTo>
                  <a:pt x="11382" y="7808"/>
                </a:lnTo>
                <a:lnTo>
                  <a:pt x="11361" y="7797"/>
                </a:lnTo>
                <a:lnTo>
                  <a:pt x="11316" y="7777"/>
                </a:lnTo>
                <a:lnTo>
                  <a:pt x="11271" y="7759"/>
                </a:lnTo>
                <a:lnTo>
                  <a:pt x="11226" y="7743"/>
                </a:lnTo>
                <a:lnTo>
                  <a:pt x="11180" y="7729"/>
                </a:lnTo>
                <a:lnTo>
                  <a:pt x="11132" y="7717"/>
                </a:lnTo>
                <a:lnTo>
                  <a:pt x="11085" y="7707"/>
                </a:lnTo>
                <a:lnTo>
                  <a:pt x="11038" y="7698"/>
                </a:lnTo>
                <a:lnTo>
                  <a:pt x="10988" y="7691"/>
                </a:lnTo>
                <a:lnTo>
                  <a:pt x="10940" y="7685"/>
                </a:lnTo>
                <a:lnTo>
                  <a:pt x="10891" y="7681"/>
                </a:lnTo>
                <a:lnTo>
                  <a:pt x="10842" y="7678"/>
                </a:lnTo>
                <a:lnTo>
                  <a:pt x="10791" y="7676"/>
                </a:lnTo>
                <a:lnTo>
                  <a:pt x="10741" y="7675"/>
                </a:lnTo>
                <a:lnTo>
                  <a:pt x="10691" y="7675"/>
                </a:lnTo>
                <a:lnTo>
                  <a:pt x="10641" y="7676"/>
                </a:lnTo>
                <a:lnTo>
                  <a:pt x="10590" y="7678"/>
                </a:lnTo>
                <a:lnTo>
                  <a:pt x="10540" y="7680"/>
                </a:lnTo>
                <a:lnTo>
                  <a:pt x="10439" y="7686"/>
                </a:lnTo>
                <a:lnTo>
                  <a:pt x="10340" y="7693"/>
                </a:lnTo>
                <a:lnTo>
                  <a:pt x="10143" y="7707"/>
                </a:lnTo>
                <a:lnTo>
                  <a:pt x="10047" y="7713"/>
                </a:lnTo>
                <a:lnTo>
                  <a:pt x="10000" y="7716"/>
                </a:lnTo>
                <a:lnTo>
                  <a:pt x="9954" y="7718"/>
                </a:lnTo>
                <a:lnTo>
                  <a:pt x="9954" y="7718"/>
                </a:lnTo>
                <a:lnTo>
                  <a:pt x="9906" y="7719"/>
                </a:lnTo>
                <a:lnTo>
                  <a:pt x="9859" y="7719"/>
                </a:lnTo>
                <a:lnTo>
                  <a:pt x="9812" y="7718"/>
                </a:lnTo>
                <a:lnTo>
                  <a:pt x="9764" y="7717"/>
                </a:lnTo>
                <a:lnTo>
                  <a:pt x="9716" y="7715"/>
                </a:lnTo>
                <a:lnTo>
                  <a:pt x="9668" y="7712"/>
                </a:lnTo>
                <a:lnTo>
                  <a:pt x="9621" y="7709"/>
                </a:lnTo>
                <a:lnTo>
                  <a:pt x="9572" y="7705"/>
                </a:lnTo>
                <a:lnTo>
                  <a:pt x="9525" y="7700"/>
                </a:lnTo>
                <a:lnTo>
                  <a:pt x="9477" y="7694"/>
                </a:lnTo>
                <a:lnTo>
                  <a:pt x="9430" y="7688"/>
                </a:lnTo>
                <a:lnTo>
                  <a:pt x="9381" y="7682"/>
                </a:lnTo>
                <a:lnTo>
                  <a:pt x="9286" y="7667"/>
                </a:lnTo>
                <a:lnTo>
                  <a:pt x="9190" y="7648"/>
                </a:lnTo>
                <a:lnTo>
                  <a:pt x="9096" y="7628"/>
                </a:lnTo>
                <a:lnTo>
                  <a:pt x="9001" y="7607"/>
                </a:lnTo>
                <a:lnTo>
                  <a:pt x="8907" y="7583"/>
                </a:lnTo>
                <a:lnTo>
                  <a:pt x="8814" y="7558"/>
                </a:lnTo>
                <a:lnTo>
                  <a:pt x="8722" y="7531"/>
                </a:lnTo>
                <a:lnTo>
                  <a:pt x="8630" y="7503"/>
                </a:lnTo>
                <a:lnTo>
                  <a:pt x="8540" y="7474"/>
                </a:lnTo>
                <a:lnTo>
                  <a:pt x="8450" y="7442"/>
                </a:lnTo>
                <a:lnTo>
                  <a:pt x="8450" y="7442"/>
                </a:lnTo>
                <a:lnTo>
                  <a:pt x="8357" y="7408"/>
                </a:lnTo>
                <a:lnTo>
                  <a:pt x="8264" y="7372"/>
                </a:lnTo>
                <a:lnTo>
                  <a:pt x="8172" y="7334"/>
                </a:lnTo>
                <a:lnTo>
                  <a:pt x="8082" y="7294"/>
                </a:lnTo>
                <a:lnTo>
                  <a:pt x="7992" y="7252"/>
                </a:lnTo>
                <a:lnTo>
                  <a:pt x="7904" y="7208"/>
                </a:lnTo>
                <a:lnTo>
                  <a:pt x="7816" y="7163"/>
                </a:lnTo>
                <a:lnTo>
                  <a:pt x="7730" y="7115"/>
                </a:lnTo>
                <a:lnTo>
                  <a:pt x="7644" y="7065"/>
                </a:lnTo>
                <a:lnTo>
                  <a:pt x="7560" y="7014"/>
                </a:lnTo>
                <a:lnTo>
                  <a:pt x="7478" y="6961"/>
                </a:lnTo>
                <a:lnTo>
                  <a:pt x="7396" y="6905"/>
                </a:lnTo>
                <a:lnTo>
                  <a:pt x="7316" y="6849"/>
                </a:lnTo>
                <a:lnTo>
                  <a:pt x="7236" y="6791"/>
                </a:lnTo>
                <a:lnTo>
                  <a:pt x="7159" y="6729"/>
                </a:lnTo>
                <a:lnTo>
                  <a:pt x="7082" y="6668"/>
                </a:lnTo>
                <a:lnTo>
                  <a:pt x="7008" y="6604"/>
                </a:lnTo>
                <a:lnTo>
                  <a:pt x="6935" y="6538"/>
                </a:lnTo>
                <a:lnTo>
                  <a:pt x="6863" y="6471"/>
                </a:lnTo>
                <a:lnTo>
                  <a:pt x="6794" y="6402"/>
                </a:lnTo>
                <a:lnTo>
                  <a:pt x="6725" y="6331"/>
                </a:lnTo>
                <a:lnTo>
                  <a:pt x="6692" y="6295"/>
                </a:lnTo>
                <a:lnTo>
                  <a:pt x="6659" y="6259"/>
                </a:lnTo>
                <a:lnTo>
                  <a:pt x="6627" y="6222"/>
                </a:lnTo>
                <a:lnTo>
                  <a:pt x="6595" y="6184"/>
                </a:lnTo>
                <a:lnTo>
                  <a:pt x="6563" y="6147"/>
                </a:lnTo>
                <a:lnTo>
                  <a:pt x="6532" y="6109"/>
                </a:lnTo>
                <a:lnTo>
                  <a:pt x="6501" y="6070"/>
                </a:lnTo>
                <a:lnTo>
                  <a:pt x="6471" y="6032"/>
                </a:lnTo>
                <a:lnTo>
                  <a:pt x="6442" y="5992"/>
                </a:lnTo>
                <a:lnTo>
                  <a:pt x="6412" y="5952"/>
                </a:lnTo>
                <a:lnTo>
                  <a:pt x="6383" y="5912"/>
                </a:lnTo>
                <a:lnTo>
                  <a:pt x="6355" y="5872"/>
                </a:lnTo>
                <a:lnTo>
                  <a:pt x="6327" y="5830"/>
                </a:lnTo>
                <a:lnTo>
                  <a:pt x="6300" y="5789"/>
                </a:lnTo>
                <a:lnTo>
                  <a:pt x="6274" y="5748"/>
                </a:lnTo>
                <a:lnTo>
                  <a:pt x="6248" y="5706"/>
                </a:lnTo>
                <a:lnTo>
                  <a:pt x="6221" y="5663"/>
                </a:lnTo>
                <a:lnTo>
                  <a:pt x="6196" y="5620"/>
                </a:lnTo>
                <a:lnTo>
                  <a:pt x="6172" y="5577"/>
                </a:lnTo>
                <a:lnTo>
                  <a:pt x="6148" y="5534"/>
                </a:lnTo>
                <a:lnTo>
                  <a:pt x="6124" y="5489"/>
                </a:lnTo>
                <a:lnTo>
                  <a:pt x="6102" y="5445"/>
                </a:lnTo>
                <a:lnTo>
                  <a:pt x="6102" y="5445"/>
                </a:lnTo>
                <a:lnTo>
                  <a:pt x="5999" y="5242"/>
                </a:lnTo>
                <a:lnTo>
                  <a:pt x="5897" y="5038"/>
                </a:lnTo>
                <a:lnTo>
                  <a:pt x="5795" y="4835"/>
                </a:lnTo>
                <a:lnTo>
                  <a:pt x="5692" y="4632"/>
                </a:lnTo>
                <a:lnTo>
                  <a:pt x="5589" y="4431"/>
                </a:lnTo>
                <a:lnTo>
                  <a:pt x="5537" y="4330"/>
                </a:lnTo>
                <a:lnTo>
                  <a:pt x="5484" y="4231"/>
                </a:lnTo>
                <a:lnTo>
                  <a:pt x="5430" y="4131"/>
                </a:lnTo>
                <a:lnTo>
                  <a:pt x="5376" y="4031"/>
                </a:lnTo>
                <a:lnTo>
                  <a:pt x="5320" y="3934"/>
                </a:lnTo>
                <a:lnTo>
                  <a:pt x="5265" y="3836"/>
                </a:lnTo>
                <a:lnTo>
                  <a:pt x="5208" y="3739"/>
                </a:lnTo>
                <a:lnTo>
                  <a:pt x="5150" y="3643"/>
                </a:lnTo>
                <a:lnTo>
                  <a:pt x="5091" y="3548"/>
                </a:lnTo>
                <a:lnTo>
                  <a:pt x="5031" y="3453"/>
                </a:lnTo>
                <a:lnTo>
                  <a:pt x="4969" y="3360"/>
                </a:lnTo>
                <a:lnTo>
                  <a:pt x="4907" y="3267"/>
                </a:lnTo>
                <a:lnTo>
                  <a:pt x="4843" y="3176"/>
                </a:lnTo>
                <a:lnTo>
                  <a:pt x="4776" y="3085"/>
                </a:lnTo>
                <a:lnTo>
                  <a:pt x="4709" y="2996"/>
                </a:lnTo>
                <a:lnTo>
                  <a:pt x="4640" y="2908"/>
                </a:lnTo>
                <a:lnTo>
                  <a:pt x="4570" y="2821"/>
                </a:lnTo>
                <a:lnTo>
                  <a:pt x="4497" y="2735"/>
                </a:lnTo>
                <a:lnTo>
                  <a:pt x="4422" y="2652"/>
                </a:lnTo>
                <a:lnTo>
                  <a:pt x="4385" y="2609"/>
                </a:lnTo>
                <a:lnTo>
                  <a:pt x="4346" y="2568"/>
                </a:lnTo>
                <a:lnTo>
                  <a:pt x="4308" y="2528"/>
                </a:lnTo>
                <a:lnTo>
                  <a:pt x="4267" y="2487"/>
                </a:lnTo>
                <a:lnTo>
                  <a:pt x="4228" y="2448"/>
                </a:lnTo>
                <a:lnTo>
                  <a:pt x="4187" y="2407"/>
                </a:lnTo>
                <a:lnTo>
                  <a:pt x="4146" y="2368"/>
                </a:lnTo>
                <a:lnTo>
                  <a:pt x="4104" y="2329"/>
                </a:lnTo>
                <a:lnTo>
                  <a:pt x="4062" y="2291"/>
                </a:lnTo>
                <a:lnTo>
                  <a:pt x="4019" y="2253"/>
                </a:lnTo>
                <a:lnTo>
                  <a:pt x="3976" y="2215"/>
                </a:lnTo>
                <a:lnTo>
                  <a:pt x="3931" y="2178"/>
                </a:lnTo>
                <a:lnTo>
                  <a:pt x="3887" y="2141"/>
                </a:lnTo>
                <a:lnTo>
                  <a:pt x="3842" y="2105"/>
                </a:lnTo>
                <a:lnTo>
                  <a:pt x="3796" y="2069"/>
                </a:lnTo>
                <a:lnTo>
                  <a:pt x="3749" y="2033"/>
                </a:lnTo>
                <a:lnTo>
                  <a:pt x="3702" y="1999"/>
                </a:lnTo>
                <a:lnTo>
                  <a:pt x="3654" y="1964"/>
                </a:lnTo>
                <a:lnTo>
                  <a:pt x="3606" y="1931"/>
                </a:lnTo>
                <a:lnTo>
                  <a:pt x="3556" y="1897"/>
                </a:lnTo>
                <a:lnTo>
                  <a:pt x="3506" y="1863"/>
                </a:lnTo>
                <a:lnTo>
                  <a:pt x="3456" y="1831"/>
                </a:lnTo>
                <a:lnTo>
                  <a:pt x="3404" y="1799"/>
                </a:lnTo>
                <a:lnTo>
                  <a:pt x="3352" y="1768"/>
                </a:lnTo>
                <a:lnTo>
                  <a:pt x="3299" y="1737"/>
                </a:lnTo>
                <a:lnTo>
                  <a:pt x="3245" y="1706"/>
                </a:lnTo>
                <a:lnTo>
                  <a:pt x="3191" y="1676"/>
                </a:lnTo>
                <a:lnTo>
                  <a:pt x="3136" y="1647"/>
                </a:lnTo>
                <a:lnTo>
                  <a:pt x="3081" y="1618"/>
                </a:lnTo>
                <a:lnTo>
                  <a:pt x="3024" y="1590"/>
                </a:lnTo>
                <a:lnTo>
                  <a:pt x="2966" y="1562"/>
                </a:lnTo>
                <a:lnTo>
                  <a:pt x="2909" y="1535"/>
                </a:lnTo>
                <a:lnTo>
                  <a:pt x="2849" y="1508"/>
                </a:lnTo>
                <a:lnTo>
                  <a:pt x="2789" y="1482"/>
                </a:lnTo>
                <a:lnTo>
                  <a:pt x="2729" y="1457"/>
                </a:lnTo>
                <a:lnTo>
                  <a:pt x="2667" y="1432"/>
                </a:lnTo>
                <a:lnTo>
                  <a:pt x="2605" y="1408"/>
                </a:lnTo>
                <a:lnTo>
                  <a:pt x="2541" y="1385"/>
                </a:lnTo>
                <a:lnTo>
                  <a:pt x="2477" y="1362"/>
                </a:lnTo>
                <a:lnTo>
                  <a:pt x="2412" y="1338"/>
                </a:lnTo>
                <a:lnTo>
                  <a:pt x="2346" y="1317"/>
                </a:lnTo>
                <a:lnTo>
                  <a:pt x="2279" y="1296"/>
                </a:lnTo>
                <a:lnTo>
                  <a:pt x="2212" y="1276"/>
                </a:lnTo>
                <a:lnTo>
                  <a:pt x="2143" y="1256"/>
                </a:lnTo>
                <a:lnTo>
                  <a:pt x="2073" y="1237"/>
                </a:lnTo>
                <a:lnTo>
                  <a:pt x="2002" y="1218"/>
                </a:lnTo>
                <a:lnTo>
                  <a:pt x="1931" y="1201"/>
                </a:lnTo>
                <a:lnTo>
                  <a:pt x="1859" y="1184"/>
                </a:lnTo>
                <a:lnTo>
                  <a:pt x="1785" y="1166"/>
                </a:lnTo>
                <a:lnTo>
                  <a:pt x="1711" y="1151"/>
                </a:lnTo>
                <a:lnTo>
                  <a:pt x="1635" y="1136"/>
                </a:lnTo>
                <a:lnTo>
                  <a:pt x="1559" y="1121"/>
                </a:lnTo>
                <a:lnTo>
                  <a:pt x="1481" y="1108"/>
                </a:lnTo>
                <a:lnTo>
                  <a:pt x="1403" y="1095"/>
                </a:lnTo>
                <a:lnTo>
                  <a:pt x="1324" y="1083"/>
                </a:lnTo>
                <a:lnTo>
                  <a:pt x="1243" y="1071"/>
                </a:lnTo>
                <a:lnTo>
                  <a:pt x="1162" y="1061"/>
                </a:lnTo>
                <a:lnTo>
                  <a:pt x="1078" y="1051"/>
                </a:lnTo>
                <a:lnTo>
                  <a:pt x="995" y="1041"/>
                </a:lnTo>
                <a:lnTo>
                  <a:pt x="910" y="1033"/>
                </a:lnTo>
                <a:lnTo>
                  <a:pt x="824" y="1025"/>
                </a:lnTo>
                <a:lnTo>
                  <a:pt x="737" y="1018"/>
                </a:lnTo>
                <a:lnTo>
                  <a:pt x="649" y="1012"/>
                </a:lnTo>
                <a:lnTo>
                  <a:pt x="560" y="1007"/>
                </a:lnTo>
                <a:lnTo>
                  <a:pt x="470" y="1002"/>
                </a:lnTo>
                <a:lnTo>
                  <a:pt x="378" y="998"/>
                </a:lnTo>
                <a:lnTo>
                  <a:pt x="286" y="996"/>
                </a:lnTo>
                <a:lnTo>
                  <a:pt x="191" y="993"/>
                </a:lnTo>
                <a:lnTo>
                  <a:pt x="97" y="992"/>
                </a:lnTo>
                <a:lnTo>
                  <a:pt x="0" y="992"/>
                </a:lnTo>
                <a:lnTo>
                  <a:pt x="0" y="992"/>
                </a:lnTo>
                <a:lnTo>
                  <a:pt x="14" y="991"/>
                </a:lnTo>
                <a:lnTo>
                  <a:pt x="28" y="988"/>
                </a:lnTo>
                <a:lnTo>
                  <a:pt x="43" y="986"/>
                </a:lnTo>
                <a:lnTo>
                  <a:pt x="59" y="982"/>
                </a:lnTo>
                <a:lnTo>
                  <a:pt x="75" y="978"/>
                </a:lnTo>
                <a:lnTo>
                  <a:pt x="92" y="972"/>
                </a:lnTo>
                <a:lnTo>
                  <a:pt x="127" y="959"/>
                </a:lnTo>
                <a:lnTo>
                  <a:pt x="163" y="944"/>
                </a:lnTo>
                <a:lnTo>
                  <a:pt x="199" y="926"/>
                </a:lnTo>
                <a:lnTo>
                  <a:pt x="237" y="907"/>
                </a:lnTo>
                <a:lnTo>
                  <a:pt x="275" y="887"/>
                </a:lnTo>
                <a:lnTo>
                  <a:pt x="350" y="845"/>
                </a:lnTo>
                <a:lnTo>
                  <a:pt x="421" y="803"/>
                </a:lnTo>
                <a:lnTo>
                  <a:pt x="456" y="785"/>
                </a:lnTo>
                <a:lnTo>
                  <a:pt x="487" y="768"/>
                </a:lnTo>
                <a:lnTo>
                  <a:pt x="516" y="753"/>
                </a:lnTo>
                <a:lnTo>
                  <a:pt x="542" y="742"/>
                </a:lnTo>
                <a:lnTo>
                  <a:pt x="542" y="742"/>
                </a:lnTo>
                <a:lnTo>
                  <a:pt x="639" y="703"/>
                </a:lnTo>
                <a:lnTo>
                  <a:pt x="735" y="666"/>
                </a:lnTo>
                <a:lnTo>
                  <a:pt x="833" y="629"/>
                </a:lnTo>
                <a:lnTo>
                  <a:pt x="930" y="594"/>
                </a:lnTo>
                <a:lnTo>
                  <a:pt x="1028" y="560"/>
                </a:lnTo>
                <a:lnTo>
                  <a:pt x="1126" y="527"/>
                </a:lnTo>
                <a:lnTo>
                  <a:pt x="1225" y="495"/>
                </a:lnTo>
                <a:lnTo>
                  <a:pt x="1324" y="465"/>
                </a:lnTo>
                <a:lnTo>
                  <a:pt x="1423" y="434"/>
                </a:lnTo>
                <a:lnTo>
                  <a:pt x="1523" y="405"/>
                </a:lnTo>
                <a:lnTo>
                  <a:pt x="1623" y="378"/>
                </a:lnTo>
                <a:lnTo>
                  <a:pt x="1724" y="351"/>
                </a:lnTo>
                <a:lnTo>
                  <a:pt x="1823" y="325"/>
                </a:lnTo>
                <a:lnTo>
                  <a:pt x="1925" y="301"/>
                </a:lnTo>
                <a:lnTo>
                  <a:pt x="2026" y="277"/>
                </a:lnTo>
                <a:lnTo>
                  <a:pt x="2127" y="253"/>
                </a:lnTo>
                <a:lnTo>
                  <a:pt x="2127" y="253"/>
                </a:lnTo>
                <a:lnTo>
                  <a:pt x="2257" y="225"/>
                </a:lnTo>
                <a:lnTo>
                  <a:pt x="2389" y="199"/>
                </a:lnTo>
                <a:lnTo>
                  <a:pt x="2520" y="175"/>
                </a:lnTo>
                <a:lnTo>
                  <a:pt x="2653" y="152"/>
                </a:lnTo>
                <a:lnTo>
                  <a:pt x="2786" y="130"/>
                </a:lnTo>
                <a:lnTo>
                  <a:pt x="2919" y="111"/>
                </a:lnTo>
                <a:lnTo>
                  <a:pt x="3052" y="92"/>
                </a:lnTo>
                <a:lnTo>
                  <a:pt x="3187" y="75"/>
                </a:lnTo>
                <a:lnTo>
                  <a:pt x="3322" y="60"/>
                </a:lnTo>
                <a:lnTo>
                  <a:pt x="3457" y="47"/>
                </a:lnTo>
                <a:lnTo>
                  <a:pt x="3592" y="35"/>
                </a:lnTo>
                <a:lnTo>
                  <a:pt x="3728" y="25"/>
                </a:lnTo>
                <a:lnTo>
                  <a:pt x="3864" y="17"/>
                </a:lnTo>
                <a:lnTo>
                  <a:pt x="4001" y="10"/>
                </a:lnTo>
                <a:lnTo>
                  <a:pt x="4138" y="5"/>
                </a:lnTo>
                <a:lnTo>
                  <a:pt x="4274" y="2"/>
                </a:lnTo>
                <a:lnTo>
                  <a:pt x="4411" y="0"/>
                </a:lnTo>
                <a:lnTo>
                  <a:pt x="4548" y="0"/>
                </a:lnTo>
                <a:lnTo>
                  <a:pt x="4685" y="2"/>
                </a:lnTo>
                <a:lnTo>
                  <a:pt x="4822" y="5"/>
                </a:lnTo>
                <a:lnTo>
                  <a:pt x="4959" y="10"/>
                </a:lnTo>
                <a:lnTo>
                  <a:pt x="5096" y="17"/>
                </a:lnTo>
                <a:lnTo>
                  <a:pt x="5234" y="25"/>
                </a:lnTo>
                <a:lnTo>
                  <a:pt x="5371" y="35"/>
                </a:lnTo>
                <a:lnTo>
                  <a:pt x="5507" y="47"/>
                </a:lnTo>
                <a:lnTo>
                  <a:pt x="5645" y="60"/>
                </a:lnTo>
                <a:lnTo>
                  <a:pt x="5781" y="75"/>
                </a:lnTo>
                <a:lnTo>
                  <a:pt x="5918" y="93"/>
                </a:lnTo>
                <a:lnTo>
                  <a:pt x="6054" y="111"/>
                </a:lnTo>
                <a:lnTo>
                  <a:pt x="6190" y="132"/>
                </a:lnTo>
                <a:lnTo>
                  <a:pt x="6326" y="153"/>
                </a:lnTo>
                <a:lnTo>
                  <a:pt x="6462" y="177"/>
                </a:lnTo>
                <a:lnTo>
                  <a:pt x="6597" y="202"/>
                </a:lnTo>
                <a:lnTo>
                  <a:pt x="6731" y="229"/>
                </a:lnTo>
                <a:lnTo>
                  <a:pt x="6866" y="258"/>
                </a:lnTo>
                <a:lnTo>
                  <a:pt x="7000" y="290"/>
                </a:lnTo>
                <a:lnTo>
                  <a:pt x="7134" y="322"/>
                </a:lnTo>
                <a:lnTo>
                  <a:pt x="7266" y="356"/>
                </a:lnTo>
                <a:lnTo>
                  <a:pt x="7398" y="391"/>
                </a:lnTo>
                <a:lnTo>
                  <a:pt x="7531" y="429"/>
                </a:lnTo>
                <a:lnTo>
                  <a:pt x="7662" y="469"/>
                </a:lnTo>
                <a:lnTo>
                  <a:pt x="7792" y="510"/>
                </a:lnTo>
                <a:lnTo>
                  <a:pt x="7922" y="552"/>
                </a:lnTo>
                <a:lnTo>
                  <a:pt x="8052" y="597"/>
                </a:lnTo>
                <a:lnTo>
                  <a:pt x="8181" y="644"/>
                </a:lnTo>
                <a:lnTo>
                  <a:pt x="8308" y="692"/>
                </a:lnTo>
                <a:lnTo>
                  <a:pt x="8435" y="742"/>
                </a:lnTo>
                <a:lnTo>
                  <a:pt x="8561" y="793"/>
                </a:lnTo>
                <a:lnTo>
                  <a:pt x="8686" y="847"/>
                </a:lnTo>
                <a:lnTo>
                  <a:pt x="8811" y="902"/>
                </a:lnTo>
                <a:lnTo>
                  <a:pt x="8935" y="959"/>
                </a:lnTo>
                <a:lnTo>
                  <a:pt x="9057" y="1019"/>
                </a:lnTo>
                <a:lnTo>
                  <a:pt x="9178" y="1079"/>
                </a:lnTo>
                <a:lnTo>
                  <a:pt x="9299" y="1141"/>
                </a:lnTo>
                <a:lnTo>
                  <a:pt x="9419" y="1206"/>
                </a:lnTo>
                <a:lnTo>
                  <a:pt x="9537" y="1272"/>
                </a:lnTo>
                <a:lnTo>
                  <a:pt x="9655" y="1339"/>
                </a:lnTo>
                <a:lnTo>
                  <a:pt x="9771" y="1409"/>
                </a:lnTo>
                <a:lnTo>
                  <a:pt x="9886" y="1480"/>
                </a:lnTo>
                <a:lnTo>
                  <a:pt x="10000" y="1554"/>
                </a:lnTo>
                <a:lnTo>
                  <a:pt x="10113" y="1629"/>
                </a:lnTo>
                <a:lnTo>
                  <a:pt x="10224" y="1706"/>
                </a:lnTo>
                <a:lnTo>
                  <a:pt x="10335" y="1785"/>
                </a:lnTo>
                <a:lnTo>
                  <a:pt x="10443" y="1865"/>
                </a:lnTo>
                <a:lnTo>
                  <a:pt x="10443" y="1865"/>
                </a:lnTo>
                <a:lnTo>
                  <a:pt x="10498" y="1907"/>
                </a:lnTo>
                <a:lnTo>
                  <a:pt x="10551" y="1948"/>
                </a:lnTo>
                <a:lnTo>
                  <a:pt x="10604" y="1990"/>
                </a:lnTo>
                <a:lnTo>
                  <a:pt x="10657" y="2033"/>
                </a:lnTo>
                <a:lnTo>
                  <a:pt x="10709" y="2077"/>
                </a:lnTo>
                <a:lnTo>
                  <a:pt x="10760" y="2121"/>
                </a:lnTo>
                <a:lnTo>
                  <a:pt x="10811" y="2165"/>
                </a:lnTo>
                <a:lnTo>
                  <a:pt x="10862" y="2209"/>
                </a:lnTo>
                <a:lnTo>
                  <a:pt x="10911" y="2255"/>
                </a:lnTo>
                <a:lnTo>
                  <a:pt x="10961" y="2301"/>
                </a:lnTo>
                <a:lnTo>
                  <a:pt x="11010" y="2347"/>
                </a:lnTo>
                <a:lnTo>
                  <a:pt x="11058" y="2394"/>
                </a:lnTo>
                <a:lnTo>
                  <a:pt x="11106" y="2442"/>
                </a:lnTo>
                <a:lnTo>
                  <a:pt x="11152" y="2490"/>
                </a:lnTo>
                <a:lnTo>
                  <a:pt x="11200" y="2538"/>
                </a:lnTo>
                <a:lnTo>
                  <a:pt x="11245" y="2586"/>
                </a:lnTo>
                <a:lnTo>
                  <a:pt x="11291" y="2637"/>
                </a:lnTo>
                <a:lnTo>
                  <a:pt x="11335" y="2686"/>
                </a:lnTo>
                <a:lnTo>
                  <a:pt x="11380" y="2736"/>
                </a:lnTo>
                <a:lnTo>
                  <a:pt x="11423" y="2787"/>
                </a:lnTo>
                <a:lnTo>
                  <a:pt x="11466" y="2839"/>
                </a:lnTo>
                <a:lnTo>
                  <a:pt x="11508" y="2890"/>
                </a:lnTo>
                <a:lnTo>
                  <a:pt x="11550" y="2942"/>
                </a:lnTo>
                <a:lnTo>
                  <a:pt x="11591" y="2996"/>
                </a:lnTo>
                <a:lnTo>
                  <a:pt x="11630" y="3049"/>
                </a:lnTo>
                <a:lnTo>
                  <a:pt x="11670" y="3102"/>
                </a:lnTo>
                <a:lnTo>
                  <a:pt x="11709" y="3157"/>
                </a:lnTo>
                <a:lnTo>
                  <a:pt x="11747" y="3211"/>
                </a:lnTo>
                <a:lnTo>
                  <a:pt x="11784" y="3266"/>
                </a:lnTo>
                <a:lnTo>
                  <a:pt x="11821" y="3321"/>
                </a:lnTo>
                <a:lnTo>
                  <a:pt x="11856" y="3377"/>
                </a:lnTo>
                <a:lnTo>
                  <a:pt x="11892" y="3433"/>
                </a:lnTo>
                <a:lnTo>
                  <a:pt x="11927" y="3490"/>
                </a:lnTo>
                <a:lnTo>
                  <a:pt x="11960" y="3548"/>
                </a:lnTo>
                <a:lnTo>
                  <a:pt x="11993" y="3605"/>
                </a:lnTo>
                <a:lnTo>
                  <a:pt x="12025" y="3663"/>
                </a:lnTo>
                <a:lnTo>
                  <a:pt x="12057" y="3722"/>
                </a:lnTo>
                <a:lnTo>
                  <a:pt x="12087" y="3780"/>
                </a:lnTo>
                <a:lnTo>
                  <a:pt x="12117" y="3839"/>
                </a:lnTo>
                <a:lnTo>
                  <a:pt x="12146" y="3900"/>
                </a:lnTo>
                <a:lnTo>
                  <a:pt x="12174" y="3959"/>
                </a:lnTo>
                <a:lnTo>
                  <a:pt x="12201" y="4019"/>
                </a:lnTo>
                <a:lnTo>
                  <a:pt x="12228" y="4081"/>
                </a:lnTo>
                <a:lnTo>
                  <a:pt x="12253" y="4142"/>
                </a:lnTo>
                <a:lnTo>
                  <a:pt x="12278" y="4203"/>
                </a:lnTo>
                <a:lnTo>
                  <a:pt x="12302" y="4266"/>
                </a:lnTo>
                <a:lnTo>
                  <a:pt x="12325" y="4328"/>
                </a:lnTo>
                <a:lnTo>
                  <a:pt x="12347" y="4391"/>
                </a:lnTo>
                <a:lnTo>
                  <a:pt x="12368" y="4455"/>
                </a:lnTo>
                <a:lnTo>
                  <a:pt x="12388" y="4518"/>
                </a:lnTo>
                <a:lnTo>
                  <a:pt x="12408" y="4582"/>
                </a:lnTo>
                <a:lnTo>
                  <a:pt x="12427" y="4647"/>
                </a:lnTo>
                <a:lnTo>
                  <a:pt x="12444" y="4711"/>
                </a:lnTo>
                <a:lnTo>
                  <a:pt x="12461" y="4777"/>
                </a:lnTo>
                <a:lnTo>
                  <a:pt x="12476" y="4842"/>
                </a:lnTo>
                <a:lnTo>
                  <a:pt x="12491" y="4907"/>
                </a:lnTo>
                <a:lnTo>
                  <a:pt x="12505" y="4974"/>
                </a:lnTo>
                <a:lnTo>
                  <a:pt x="12517" y="5040"/>
                </a:lnTo>
                <a:lnTo>
                  <a:pt x="12529" y="5107"/>
                </a:lnTo>
                <a:lnTo>
                  <a:pt x="12540" y="5175"/>
                </a:lnTo>
                <a:lnTo>
                  <a:pt x="12550" y="5242"/>
                </a:lnTo>
                <a:lnTo>
                  <a:pt x="12558" y="5309"/>
                </a:lnTo>
                <a:lnTo>
                  <a:pt x="12566" y="5378"/>
                </a:lnTo>
                <a:lnTo>
                  <a:pt x="12574" y="5446"/>
                </a:lnTo>
                <a:lnTo>
                  <a:pt x="12574" y="5446"/>
                </a:lnTo>
                <a:lnTo>
                  <a:pt x="12578" y="5497"/>
                </a:lnTo>
                <a:lnTo>
                  <a:pt x="12582" y="5547"/>
                </a:lnTo>
                <a:lnTo>
                  <a:pt x="12585" y="5597"/>
                </a:lnTo>
                <a:lnTo>
                  <a:pt x="12587" y="5647"/>
                </a:lnTo>
                <a:lnTo>
                  <a:pt x="12589" y="5698"/>
                </a:lnTo>
                <a:lnTo>
                  <a:pt x="12590" y="5748"/>
                </a:lnTo>
                <a:lnTo>
                  <a:pt x="12590" y="5797"/>
                </a:lnTo>
                <a:lnTo>
                  <a:pt x="12590" y="5847"/>
                </a:lnTo>
                <a:lnTo>
                  <a:pt x="12588" y="5947"/>
                </a:lnTo>
                <a:lnTo>
                  <a:pt x="12584" y="6046"/>
                </a:lnTo>
                <a:lnTo>
                  <a:pt x="12577" y="6144"/>
                </a:lnTo>
                <a:lnTo>
                  <a:pt x="12567" y="6243"/>
                </a:lnTo>
                <a:lnTo>
                  <a:pt x="12556" y="6341"/>
                </a:lnTo>
                <a:lnTo>
                  <a:pt x="12543" y="6439"/>
                </a:lnTo>
                <a:lnTo>
                  <a:pt x="12528" y="6536"/>
                </a:lnTo>
                <a:lnTo>
                  <a:pt x="12511" y="6633"/>
                </a:lnTo>
                <a:lnTo>
                  <a:pt x="12492" y="6729"/>
                </a:lnTo>
                <a:lnTo>
                  <a:pt x="12471" y="6826"/>
                </a:lnTo>
                <a:lnTo>
                  <a:pt x="12448" y="6922"/>
                </a:lnTo>
                <a:lnTo>
                  <a:pt x="12424" y="7018"/>
                </a:lnTo>
                <a:lnTo>
                  <a:pt x="12398" y="7113"/>
                </a:lnTo>
                <a:lnTo>
                  <a:pt x="12369" y="7208"/>
                </a:lnTo>
                <a:lnTo>
                  <a:pt x="12340" y="7303"/>
                </a:lnTo>
                <a:lnTo>
                  <a:pt x="12309" y="7396"/>
                </a:lnTo>
                <a:lnTo>
                  <a:pt x="12276" y="7490"/>
                </a:lnTo>
                <a:lnTo>
                  <a:pt x="12243" y="7583"/>
                </a:lnTo>
                <a:lnTo>
                  <a:pt x="12207" y="7676"/>
                </a:lnTo>
                <a:lnTo>
                  <a:pt x="12170" y="7768"/>
                </a:lnTo>
                <a:lnTo>
                  <a:pt x="12133" y="7861"/>
                </a:lnTo>
                <a:lnTo>
                  <a:pt x="12094" y="7952"/>
                </a:lnTo>
                <a:lnTo>
                  <a:pt x="12054" y="8044"/>
                </a:lnTo>
                <a:lnTo>
                  <a:pt x="12013" y="8134"/>
                </a:lnTo>
                <a:lnTo>
                  <a:pt x="11971" y="8225"/>
                </a:lnTo>
                <a:lnTo>
                  <a:pt x="11928" y="8315"/>
                </a:lnTo>
                <a:lnTo>
                  <a:pt x="11884" y="8405"/>
                </a:lnTo>
                <a:lnTo>
                  <a:pt x="11839" y="8493"/>
                </a:lnTo>
                <a:lnTo>
                  <a:pt x="11839" y="8493"/>
                </a:lnTo>
                <a:close/>
              </a:path>
            </a:pathLst>
          </a:custGeom>
          <a:solidFill>
            <a:srgbClr val="FF9900"/>
          </a:solidFill>
          <a:ln>
            <a:noFill/>
          </a:ln>
        </p:spPr>
        <p:txBody>
          <a:bodyPr vert="horz" wrap="square" lIns="217728" tIns="108864" rIns="217728" bIns="108864" numCol="1" anchor="t" anchorCtr="0" compatLnSpc="1">
            <a:prstTxWarp prst="textNoShape">
              <a:avLst/>
            </a:prstTxWarp>
          </a:bodyPr>
          <a:lstStyle/>
          <a:p>
            <a:endParaRPr lang="en-US"/>
          </a:p>
        </p:txBody>
      </p:sp>
      <p:sp>
        <p:nvSpPr>
          <p:cNvPr id="32" name="Oval 31"/>
          <p:cNvSpPr/>
          <p:nvPr/>
        </p:nvSpPr>
        <p:spPr>
          <a:xfrm>
            <a:off x="8825089" y="6495705"/>
            <a:ext cx="983309" cy="697906"/>
          </a:xfrm>
          <a:prstGeom prst="ellipse">
            <a:avLst/>
          </a:prstGeom>
          <a:no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728" tIns="108864" rIns="217728" bIns="108864" rtlCol="0" anchor="ctr"/>
          <a:lstStyle/>
          <a:p>
            <a:pPr algn="ctr"/>
            <a:r>
              <a:rPr lang="en-US" b="1" dirty="0" smtClean="0">
                <a:latin typeface="Arial Black" panose="020B0A04020102020204" pitchFamily="34" charset="0"/>
              </a:rPr>
              <a:t>2</a:t>
            </a:r>
            <a:endParaRPr lang="en-US" b="1" dirty="0">
              <a:latin typeface="Arial Black" panose="020B0A04020102020204" pitchFamily="34" charset="0"/>
            </a:endParaRPr>
          </a:p>
        </p:txBody>
      </p:sp>
      <p:sp>
        <p:nvSpPr>
          <p:cNvPr id="33" name="Oval 32"/>
          <p:cNvSpPr/>
          <p:nvPr/>
        </p:nvSpPr>
        <p:spPr>
          <a:xfrm>
            <a:off x="7502816" y="3820267"/>
            <a:ext cx="983309" cy="697906"/>
          </a:xfrm>
          <a:prstGeom prst="ellipse">
            <a:avLst/>
          </a:prstGeom>
          <a:no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728" tIns="108864" rIns="217728" bIns="108864" rtlCol="0" anchor="ctr"/>
          <a:lstStyle/>
          <a:p>
            <a:pPr algn="ctr"/>
            <a:r>
              <a:rPr lang="en-US" b="1" dirty="0">
                <a:latin typeface="Arial Black" panose="020B0A04020102020204" pitchFamily="34" charset="0"/>
              </a:rPr>
              <a:t>1</a:t>
            </a:r>
          </a:p>
        </p:txBody>
      </p:sp>
      <p:sp>
        <p:nvSpPr>
          <p:cNvPr id="34" name="Oval 33"/>
          <p:cNvSpPr/>
          <p:nvPr/>
        </p:nvSpPr>
        <p:spPr>
          <a:xfrm>
            <a:off x="5475101" y="8094571"/>
            <a:ext cx="983309" cy="697906"/>
          </a:xfrm>
          <a:prstGeom prst="ellipse">
            <a:avLst/>
          </a:prstGeom>
          <a:no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728" tIns="108864" rIns="217728" bIns="108864" rtlCol="0" anchor="ctr"/>
          <a:lstStyle/>
          <a:p>
            <a:pPr algn="ctr"/>
            <a:r>
              <a:rPr lang="en-US" b="1" dirty="0">
                <a:latin typeface="Arial Black" panose="020B0A04020102020204" pitchFamily="34" charset="0"/>
              </a:rPr>
              <a:t>3</a:t>
            </a:r>
          </a:p>
        </p:txBody>
      </p:sp>
      <p:sp>
        <p:nvSpPr>
          <p:cNvPr id="35" name="Oval 34"/>
          <p:cNvSpPr/>
          <p:nvPr/>
        </p:nvSpPr>
        <p:spPr>
          <a:xfrm>
            <a:off x="2248780" y="6495705"/>
            <a:ext cx="983309" cy="697906"/>
          </a:xfrm>
          <a:prstGeom prst="ellipse">
            <a:avLst/>
          </a:prstGeom>
          <a:no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728" tIns="108864" rIns="217728" bIns="108864" rtlCol="0" anchor="ctr"/>
          <a:lstStyle/>
          <a:p>
            <a:pPr algn="ctr"/>
            <a:r>
              <a:rPr lang="en-US" b="1" dirty="0">
                <a:latin typeface="Arial Black" panose="020B0A04020102020204" pitchFamily="34" charset="0"/>
              </a:rPr>
              <a:t>4</a:t>
            </a:r>
          </a:p>
        </p:txBody>
      </p:sp>
      <p:sp>
        <p:nvSpPr>
          <p:cNvPr id="36" name="Oval 35"/>
          <p:cNvSpPr/>
          <p:nvPr/>
        </p:nvSpPr>
        <p:spPr>
          <a:xfrm>
            <a:off x="3352326" y="3820267"/>
            <a:ext cx="983309" cy="697906"/>
          </a:xfrm>
          <a:prstGeom prst="ellipse">
            <a:avLst/>
          </a:prstGeom>
          <a:no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728" tIns="108864" rIns="217728" bIns="108864" rtlCol="0" anchor="ctr"/>
          <a:lstStyle/>
          <a:p>
            <a:pPr algn="ctr"/>
            <a:r>
              <a:rPr lang="en-US" b="1" dirty="0">
                <a:latin typeface="Arial Black" panose="020B0A04020102020204" pitchFamily="34" charset="0"/>
              </a:rPr>
              <a:t>5</a:t>
            </a:r>
          </a:p>
        </p:txBody>
      </p:sp>
      <p:pic>
        <p:nvPicPr>
          <p:cNvPr id="37" name="Ellipse 256"/>
          <p:cNvPicPr>
            <a:picLocks noChangeArrowheads="1"/>
          </p:cNvPicPr>
          <p:nvPr/>
        </p:nvPicPr>
        <p:blipFill>
          <a:blip r:embed="rId2">
            <a:lum bright="60000"/>
            <a:extLst>
              <a:ext uri="{28A0092B-C50C-407E-A947-70E740481C1C}">
                <a14:useLocalDpi xmlns:a14="http://schemas.microsoft.com/office/drawing/2010/main" val="0"/>
              </a:ext>
            </a:extLst>
          </a:blip>
          <a:srcRect/>
          <a:stretch>
            <a:fillRect/>
          </a:stretch>
        </p:blipFill>
        <p:spPr bwMode="auto">
          <a:xfrm>
            <a:off x="1562983" y="9196014"/>
            <a:ext cx="8815044" cy="915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Text Box 369"/>
          <p:cNvSpPr txBox="1">
            <a:spLocks noChangeArrowheads="1"/>
          </p:cNvSpPr>
          <p:nvPr/>
        </p:nvSpPr>
        <p:spPr bwMode="auto">
          <a:xfrm>
            <a:off x="2866609" y="9196014"/>
            <a:ext cx="6200298" cy="638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7728" tIns="108864" rIns="217728" bIns="108864"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fr-FR" noProof="1">
              <a:solidFill>
                <a:srgbClr val="FFFFFF"/>
              </a:solidFill>
              <a:latin typeface="Calibri" pitchFamily="34" charset="0"/>
              <a:ea typeface="MS PGothic" pitchFamily="34" charset="-128"/>
            </a:endParaRPr>
          </a:p>
        </p:txBody>
      </p:sp>
      <p:sp>
        <p:nvSpPr>
          <p:cNvPr id="40" name="Rounded Rectangle 39"/>
          <p:cNvSpPr/>
          <p:nvPr/>
        </p:nvSpPr>
        <p:spPr>
          <a:xfrm>
            <a:off x="11216714" y="4143049"/>
            <a:ext cx="11341423" cy="996930"/>
          </a:xfrm>
          <a:prstGeom prst="roundRect">
            <a:avLst>
              <a:gd name="adj" fmla="val 13209"/>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06367" tIns="108864" rIns="217728" bIns="108864" rtlCol="0" anchor="ctr"/>
          <a:lstStyle/>
          <a:p>
            <a:r>
              <a:rPr lang="en-US" sz="3800" b="1" cap="small" dirty="0"/>
              <a:t>Support from </a:t>
            </a:r>
            <a:r>
              <a:rPr lang="en-US" sz="3800" b="1" cap="small" dirty="0" smtClean="0"/>
              <a:t>Entrepreneurs</a:t>
            </a:r>
            <a:endParaRPr lang="en-US" sz="3800" b="1" cap="small" dirty="0"/>
          </a:p>
        </p:txBody>
      </p:sp>
      <p:sp>
        <p:nvSpPr>
          <p:cNvPr id="41" name="Oval 40"/>
          <p:cNvSpPr/>
          <p:nvPr/>
        </p:nvSpPr>
        <p:spPr>
          <a:xfrm>
            <a:off x="11408941" y="4375116"/>
            <a:ext cx="750674" cy="532792"/>
          </a:xfrm>
          <a:prstGeom prst="ellipse">
            <a:avLst/>
          </a:prstGeom>
          <a:no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728" tIns="108864" rIns="217728" bIns="108864" rtlCol="0" anchor="ctr"/>
          <a:lstStyle/>
          <a:p>
            <a:pPr algn="ctr"/>
            <a:r>
              <a:rPr lang="en-US" sz="3800" b="1" dirty="0">
                <a:latin typeface="Arial Black" panose="020B0A04020102020204" pitchFamily="34" charset="0"/>
              </a:rPr>
              <a:t>2</a:t>
            </a:r>
          </a:p>
        </p:txBody>
      </p:sp>
      <p:sp>
        <p:nvSpPr>
          <p:cNvPr id="43" name="Rounded Rectangle 42"/>
          <p:cNvSpPr/>
          <p:nvPr/>
        </p:nvSpPr>
        <p:spPr>
          <a:xfrm>
            <a:off x="11216714" y="5542897"/>
            <a:ext cx="11341423" cy="996930"/>
          </a:xfrm>
          <a:prstGeom prst="roundRect">
            <a:avLst>
              <a:gd name="adj" fmla="val 13209"/>
            </a:avLst>
          </a:prstGeom>
          <a:solidFill>
            <a:srgbClr val="FF99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06367" tIns="108864" rIns="217728" bIns="108864" rtlCol="0" anchor="ctr"/>
          <a:lstStyle/>
          <a:p>
            <a:r>
              <a:rPr lang="en-US" sz="3800" b="1" cap="small" dirty="0"/>
              <a:t>Coordination </a:t>
            </a:r>
            <a:r>
              <a:rPr lang="en-US" sz="3800" b="1" cap="small" dirty="0" smtClean="0"/>
              <a:t>from TAF-</a:t>
            </a:r>
            <a:r>
              <a:rPr lang="en-US" sz="3800" b="1" cap="small" dirty="0" err="1" smtClean="0"/>
              <a:t>UiTM</a:t>
            </a:r>
            <a:endParaRPr lang="en-US" sz="3800" b="1" cap="small" dirty="0"/>
          </a:p>
        </p:txBody>
      </p:sp>
      <p:sp>
        <p:nvSpPr>
          <p:cNvPr id="44" name="Oval 43"/>
          <p:cNvSpPr/>
          <p:nvPr/>
        </p:nvSpPr>
        <p:spPr>
          <a:xfrm>
            <a:off x="11408941" y="5774964"/>
            <a:ext cx="750674" cy="532792"/>
          </a:xfrm>
          <a:prstGeom prst="ellipse">
            <a:avLst/>
          </a:prstGeom>
          <a:solidFill>
            <a:srgbClr val="FF9900"/>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728" tIns="108864" rIns="217728" bIns="108864" rtlCol="0" anchor="ctr"/>
          <a:lstStyle/>
          <a:p>
            <a:pPr algn="ctr"/>
            <a:r>
              <a:rPr lang="en-US" sz="3800" b="1" dirty="0">
                <a:latin typeface="Arial Black" panose="020B0A04020102020204" pitchFamily="34" charset="0"/>
              </a:rPr>
              <a:t>3</a:t>
            </a:r>
          </a:p>
        </p:txBody>
      </p:sp>
      <p:sp>
        <p:nvSpPr>
          <p:cNvPr id="46" name="Rounded Rectangle 45"/>
          <p:cNvSpPr/>
          <p:nvPr/>
        </p:nvSpPr>
        <p:spPr>
          <a:xfrm>
            <a:off x="11216714" y="6942743"/>
            <a:ext cx="11341423" cy="996930"/>
          </a:xfrm>
          <a:prstGeom prst="roundRect">
            <a:avLst>
              <a:gd name="adj" fmla="val 13209"/>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06367" tIns="108864" rIns="217728" bIns="108864" rtlCol="0" anchor="ctr"/>
          <a:lstStyle/>
          <a:p>
            <a:r>
              <a:rPr lang="en-US" sz="3800" b="1" cap="small" dirty="0" smtClean="0"/>
              <a:t>SUPPORT FROM TECHNOLOGY</a:t>
            </a:r>
            <a:endParaRPr lang="en-US" sz="3800" b="1" cap="small" dirty="0"/>
          </a:p>
        </p:txBody>
      </p:sp>
      <p:sp>
        <p:nvSpPr>
          <p:cNvPr id="47" name="Oval 46"/>
          <p:cNvSpPr/>
          <p:nvPr/>
        </p:nvSpPr>
        <p:spPr>
          <a:xfrm>
            <a:off x="11408941" y="7174810"/>
            <a:ext cx="750674" cy="532792"/>
          </a:xfrm>
          <a:prstGeom prst="ellipse">
            <a:avLst/>
          </a:prstGeom>
          <a:solidFill>
            <a:srgbClr val="0070C0"/>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728" tIns="108864" rIns="217728" bIns="108864" rtlCol="0" anchor="ctr"/>
          <a:lstStyle/>
          <a:p>
            <a:pPr algn="ctr"/>
            <a:r>
              <a:rPr lang="en-US" sz="3800" b="1" dirty="0">
                <a:latin typeface="Arial Black" panose="020B0A04020102020204" pitchFamily="34" charset="0"/>
              </a:rPr>
              <a:t>4</a:t>
            </a:r>
          </a:p>
        </p:txBody>
      </p:sp>
      <p:sp>
        <p:nvSpPr>
          <p:cNvPr id="49" name="Rounded Rectangle 48"/>
          <p:cNvSpPr/>
          <p:nvPr/>
        </p:nvSpPr>
        <p:spPr>
          <a:xfrm>
            <a:off x="11216714" y="8342591"/>
            <a:ext cx="11341423" cy="996930"/>
          </a:xfrm>
          <a:prstGeom prst="roundRect">
            <a:avLst>
              <a:gd name="adj" fmla="val 13209"/>
            </a:avLst>
          </a:prstGeom>
          <a:solidFill>
            <a:srgbClr val="FF99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06367" tIns="108864" rIns="217728" bIns="108864" rtlCol="0" anchor="ctr"/>
          <a:lstStyle/>
          <a:p>
            <a:r>
              <a:rPr lang="en-US" sz="3800" b="1" cap="small" dirty="0"/>
              <a:t>Content Solution Provider</a:t>
            </a:r>
          </a:p>
        </p:txBody>
      </p:sp>
      <p:sp>
        <p:nvSpPr>
          <p:cNvPr id="50" name="Oval 49"/>
          <p:cNvSpPr/>
          <p:nvPr/>
        </p:nvSpPr>
        <p:spPr>
          <a:xfrm>
            <a:off x="11408941" y="8574658"/>
            <a:ext cx="750674" cy="532792"/>
          </a:xfrm>
          <a:prstGeom prst="ellipse">
            <a:avLst/>
          </a:prstGeom>
          <a:solidFill>
            <a:srgbClr val="FF9900"/>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728" tIns="108864" rIns="217728" bIns="108864" rtlCol="0" anchor="ctr"/>
          <a:lstStyle/>
          <a:p>
            <a:pPr algn="ctr"/>
            <a:r>
              <a:rPr lang="en-US" sz="3800" b="1" dirty="0">
                <a:latin typeface="Arial Black" panose="020B0A04020102020204" pitchFamily="34" charset="0"/>
              </a:rPr>
              <a:t>5</a:t>
            </a:r>
          </a:p>
        </p:txBody>
      </p:sp>
      <p:sp>
        <p:nvSpPr>
          <p:cNvPr id="3" name="Rectangle 2"/>
          <p:cNvSpPr/>
          <p:nvPr/>
        </p:nvSpPr>
        <p:spPr>
          <a:xfrm>
            <a:off x="793753" y="10225207"/>
            <a:ext cx="22731725" cy="1974181"/>
          </a:xfrm>
          <a:prstGeom prst="rect">
            <a:avLst/>
          </a:prstGeom>
        </p:spPr>
        <p:txBody>
          <a:bodyPr wrap="square" lIns="217728" tIns="108864" rIns="217728" bIns="108864">
            <a:spAutoFit/>
          </a:bodyPr>
          <a:lstStyle/>
          <a:p>
            <a:pPr algn="just"/>
            <a:r>
              <a:rPr lang="en-MY" altLang="en-US" sz="3800" dirty="0"/>
              <a:t>We have long believed that, over the long term, no institution, idea, or effort of real consequence is ever successful on its own; the most impactful efforts are those approached collaboratively and achieved through close partnership.</a:t>
            </a:r>
          </a:p>
        </p:txBody>
      </p:sp>
      <p:sp>
        <p:nvSpPr>
          <p:cNvPr id="2" name="Slide Number Placeholder 1"/>
          <p:cNvSpPr>
            <a:spLocks noGrp="1"/>
          </p:cNvSpPr>
          <p:nvPr>
            <p:ph type="sldNum" sz="quarter" idx="12"/>
          </p:nvPr>
        </p:nvSpPr>
        <p:spPr/>
        <p:txBody>
          <a:bodyPr/>
          <a:lstStyle/>
          <a:p>
            <a:pPr>
              <a:defRPr/>
            </a:pPr>
            <a:fld id="{10900C66-51F3-40B7-ADF9-FB7B495E0E52}" type="slidenum">
              <a:rPr lang="en-US" smtClean="0"/>
              <a:pPr>
                <a:defRPr/>
              </a:pPr>
              <a:t>18</a:t>
            </a:fld>
            <a:endParaRPr lang="en-US" dirty="0"/>
          </a:p>
        </p:txBody>
      </p:sp>
    </p:spTree>
    <p:extLst>
      <p:ext uri="{BB962C8B-B14F-4D97-AF65-F5344CB8AC3E}">
        <p14:creationId xmlns:p14="http://schemas.microsoft.com/office/powerpoint/2010/main" val="19369523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pic>
        <p:nvPicPr>
          <p:cNvPr id="5" name="Picture 2" descr="servic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549" y="4282466"/>
            <a:ext cx="13810737" cy="79248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1219359" y="0"/>
            <a:ext cx="17274249" cy="1676400"/>
          </a:xfrm>
          <a:prstGeom prst="rect">
            <a:avLst/>
          </a:prstGeom>
        </p:spPr>
        <p:txBody>
          <a:bodyPr lIns="217728" tIns="108864" rIns="217728" bIns="108864"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defRPr/>
            </a:pPr>
            <a:r>
              <a:rPr lang="en-US" sz="4800" dirty="0">
                <a:solidFill>
                  <a:schemeClr val="tx1"/>
                </a:solidFill>
                <a:latin typeface="Arial Black"/>
              </a:rPr>
              <a:t>Helpdesk SUPPORT</a:t>
            </a:r>
            <a:endParaRPr lang="en-MY" sz="4800" dirty="0">
              <a:solidFill>
                <a:schemeClr val="tx1"/>
              </a:solidFill>
              <a:latin typeface="Arial Black"/>
            </a:endParaRPr>
          </a:p>
        </p:txBody>
      </p:sp>
      <p:sp>
        <p:nvSpPr>
          <p:cNvPr id="7" name="TextBox 6"/>
          <p:cNvSpPr txBox="1"/>
          <p:nvPr/>
        </p:nvSpPr>
        <p:spPr>
          <a:xfrm>
            <a:off x="1570716" y="2077453"/>
            <a:ext cx="19916193" cy="2205013"/>
          </a:xfrm>
          <a:prstGeom prst="rect">
            <a:avLst/>
          </a:prstGeom>
          <a:noFill/>
        </p:spPr>
        <p:txBody>
          <a:bodyPr wrap="square" lIns="217728" tIns="108864" rIns="217728" bIns="108864" rtlCol="0">
            <a:spAutoFit/>
          </a:bodyPr>
          <a:lstStyle/>
          <a:p>
            <a:pPr marL="628077" indent="-628077">
              <a:buFont typeface="Arial" panose="020B0604020202020204" pitchFamily="34" charset="0"/>
              <a:buChar char="•"/>
            </a:pPr>
            <a:r>
              <a:rPr lang="en-US" dirty="0" smtClean="0"/>
              <a:t>Response </a:t>
            </a:r>
            <a:r>
              <a:rPr lang="en-US" dirty="0"/>
              <a:t>time: </a:t>
            </a:r>
            <a:r>
              <a:rPr lang="en-US" dirty="0" smtClean="0"/>
              <a:t>Within 24 hours week days (Subject to availability).</a:t>
            </a:r>
            <a:endParaRPr lang="en-US" dirty="0"/>
          </a:p>
          <a:p>
            <a:pPr marL="628077" indent="-628077">
              <a:buFont typeface="Arial" panose="020B0604020202020204" pitchFamily="34" charset="0"/>
              <a:buChar char="•"/>
            </a:pPr>
            <a:r>
              <a:rPr lang="en-US" dirty="0"/>
              <a:t>Diagram below illustrates </a:t>
            </a:r>
            <a:r>
              <a:rPr lang="en-US" dirty="0" smtClean="0"/>
              <a:t>process of helpdesk business support.</a:t>
            </a:r>
          </a:p>
          <a:p>
            <a:pPr marL="628077" indent="-628077">
              <a:buFont typeface="Arial" panose="020B0604020202020204" pitchFamily="34" charset="0"/>
              <a:buChar char="•"/>
            </a:pPr>
            <a:r>
              <a:rPr lang="en-US" dirty="0" smtClean="0"/>
              <a:t>Working Hours: 8.30am – 5.30pm</a:t>
            </a:r>
            <a:endParaRPr lang="en-US" dirty="0"/>
          </a:p>
        </p:txBody>
      </p:sp>
      <p:sp>
        <p:nvSpPr>
          <p:cNvPr id="2" name="Slide Number Placeholder 1"/>
          <p:cNvSpPr>
            <a:spLocks noGrp="1"/>
          </p:cNvSpPr>
          <p:nvPr>
            <p:ph type="sldNum" sz="quarter" idx="12"/>
          </p:nvPr>
        </p:nvSpPr>
        <p:spPr/>
        <p:txBody>
          <a:bodyPr/>
          <a:lstStyle/>
          <a:p>
            <a:pPr>
              <a:defRPr/>
            </a:pPr>
            <a:fld id="{10900C66-51F3-40B7-ADF9-FB7B495E0E52}" type="slidenum">
              <a:rPr lang="en-US" smtClean="0"/>
              <a:pPr>
                <a:defRPr/>
              </a:pPr>
              <a:t>19</a:t>
            </a:fld>
            <a:endParaRPr lang="en-US" dirty="0"/>
          </a:p>
        </p:txBody>
      </p:sp>
    </p:spTree>
    <p:extLst>
      <p:ext uri="{BB962C8B-B14F-4D97-AF65-F5344CB8AC3E}">
        <p14:creationId xmlns:p14="http://schemas.microsoft.com/office/powerpoint/2010/main" val="29471939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1219359" y="0"/>
            <a:ext cx="17274249" cy="1676400"/>
          </a:xfrm>
          <a:prstGeom prst="rect">
            <a:avLst/>
          </a:prstGeom>
        </p:spPr>
        <p:txBody>
          <a:bodyPr lIns="217728" tIns="108864" rIns="217728" bIns="108864"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defRPr/>
            </a:pPr>
            <a:r>
              <a:rPr lang="en-US" sz="4800" dirty="0">
                <a:solidFill>
                  <a:schemeClr val="tx1"/>
                </a:solidFill>
                <a:latin typeface="Arial Black"/>
              </a:rPr>
              <a:t>TABLE OF CONTENT</a:t>
            </a:r>
            <a:endParaRPr lang="en-MY" sz="4800" dirty="0">
              <a:solidFill>
                <a:schemeClr val="tx1"/>
              </a:solidFill>
              <a:latin typeface="Arial Black"/>
            </a:endParaRPr>
          </a:p>
        </p:txBody>
      </p:sp>
      <p:sp>
        <p:nvSpPr>
          <p:cNvPr id="4" name="Rectangle 3"/>
          <p:cNvSpPr/>
          <p:nvPr/>
        </p:nvSpPr>
        <p:spPr>
          <a:xfrm>
            <a:off x="1829038" y="3421117"/>
            <a:ext cx="15851664" cy="707886"/>
          </a:xfrm>
          <a:prstGeom prst="rect">
            <a:avLst/>
          </a:prstGeom>
          <a:solidFill>
            <a:srgbClr val="0070C0"/>
          </a:solidFill>
        </p:spPr>
        <p:style>
          <a:lnRef idx="3">
            <a:schemeClr val="lt1"/>
          </a:lnRef>
          <a:fillRef idx="1">
            <a:schemeClr val="accent1"/>
          </a:fillRef>
          <a:effectRef idx="1">
            <a:schemeClr val="accent1"/>
          </a:effectRef>
          <a:fontRef idx="minor">
            <a:schemeClr val="lt1"/>
          </a:fontRef>
        </p:style>
        <p:txBody>
          <a:bodyPr lIns="217728" tIns="108864" rIns="217728" bIns="108864" rtlCol="0" anchor="ctr"/>
          <a:lstStyle/>
          <a:p>
            <a:pPr algn="ctr"/>
            <a:endParaRPr lang="en-MY" sz="6700" b="1">
              <a:solidFill>
                <a:schemeClr val="bg1"/>
              </a:solidFill>
            </a:endParaRPr>
          </a:p>
        </p:txBody>
      </p:sp>
      <p:sp>
        <p:nvSpPr>
          <p:cNvPr id="10" name="Rectangle 9"/>
          <p:cNvSpPr/>
          <p:nvPr/>
        </p:nvSpPr>
        <p:spPr>
          <a:xfrm>
            <a:off x="18043708" y="3421117"/>
            <a:ext cx="5530563" cy="707886"/>
          </a:xfrm>
          <a:prstGeom prst="rect">
            <a:avLst/>
          </a:prstGeom>
        </p:spPr>
        <p:style>
          <a:lnRef idx="3">
            <a:schemeClr val="lt1"/>
          </a:lnRef>
          <a:fillRef idx="1">
            <a:schemeClr val="accent6"/>
          </a:fillRef>
          <a:effectRef idx="1">
            <a:schemeClr val="accent6"/>
          </a:effectRef>
          <a:fontRef idx="minor">
            <a:schemeClr val="lt1"/>
          </a:fontRef>
        </p:style>
        <p:txBody>
          <a:bodyPr lIns="217728" tIns="108864" rIns="217728" bIns="108864" rtlCol="0" anchor="ctr"/>
          <a:lstStyle/>
          <a:p>
            <a:endParaRPr lang="en-MY" sz="6700"/>
          </a:p>
        </p:txBody>
      </p:sp>
      <p:sp>
        <p:nvSpPr>
          <p:cNvPr id="5" name="TextBox 4"/>
          <p:cNvSpPr txBox="1"/>
          <p:nvPr/>
        </p:nvSpPr>
        <p:spPr>
          <a:xfrm>
            <a:off x="1829038" y="3388133"/>
            <a:ext cx="15851664" cy="804630"/>
          </a:xfrm>
          <a:prstGeom prst="rect">
            <a:avLst/>
          </a:prstGeom>
          <a:noFill/>
          <a:ln>
            <a:noFill/>
          </a:ln>
        </p:spPr>
        <p:txBody>
          <a:bodyPr wrap="square" lIns="217728" tIns="108864" rIns="217728" bIns="108864" rtlCol="0" anchor="ctr">
            <a:spAutoFit/>
          </a:bodyPr>
          <a:lstStyle/>
          <a:p>
            <a:r>
              <a:rPr lang="en-US" sz="3800" b="1" dirty="0" smtClean="0">
                <a:solidFill>
                  <a:schemeClr val="bg1"/>
                </a:solidFill>
              </a:rPr>
              <a:t>Introduction of TAF-SALIHIN </a:t>
            </a:r>
            <a:r>
              <a:rPr lang="en-US" sz="3800" b="1" dirty="0" err="1" smtClean="0">
                <a:solidFill>
                  <a:schemeClr val="bg1"/>
                </a:solidFill>
              </a:rPr>
              <a:t>UiTM</a:t>
            </a:r>
            <a:endParaRPr lang="en-MY" sz="3800" b="1" dirty="0">
              <a:solidFill>
                <a:schemeClr val="bg1"/>
              </a:solidFill>
            </a:endParaRPr>
          </a:p>
        </p:txBody>
      </p:sp>
      <p:sp>
        <p:nvSpPr>
          <p:cNvPr id="12" name="TextBox 11"/>
          <p:cNvSpPr txBox="1"/>
          <p:nvPr/>
        </p:nvSpPr>
        <p:spPr>
          <a:xfrm>
            <a:off x="18031804" y="3388133"/>
            <a:ext cx="5530563" cy="804630"/>
          </a:xfrm>
          <a:prstGeom prst="rect">
            <a:avLst/>
          </a:prstGeom>
          <a:noFill/>
        </p:spPr>
        <p:txBody>
          <a:bodyPr wrap="square" lIns="217728" tIns="108864" rIns="217728" bIns="108864" rtlCol="0" anchor="ctr">
            <a:spAutoFit/>
          </a:bodyPr>
          <a:lstStyle/>
          <a:p>
            <a:r>
              <a:rPr lang="en-US" sz="3800" dirty="0" smtClean="0"/>
              <a:t>Page 3 - 4</a:t>
            </a:r>
            <a:endParaRPr lang="en-MY" sz="3800" dirty="0"/>
          </a:p>
        </p:txBody>
      </p:sp>
      <p:sp>
        <p:nvSpPr>
          <p:cNvPr id="45" name="Rectangle 44"/>
          <p:cNvSpPr/>
          <p:nvPr/>
        </p:nvSpPr>
        <p:spPr>
          <a:xfrm>
            <a:off x="1829038" y="4172419"/>
            <a:ext cx="15851664" cy="707886"/>
          </a:xfrm>
          <a:prstGeom prst="rect">
            <a:avLst/>
          </a:prstGeom>
          <a:solidFill>
            <a:srgbClr val="0070C0"/>
          </a:solidFill>
        </p:spPr>
        <p:style>
          <a:lnRef idx="3">
            <a:schemeClr val="lt1"/>
          </a:lnRef>
          <a:fillRef idx="1">
            <a:schemeClr val="accent1"/>
          </a:fillRef>
          <a:effectRef idx="1">
            <a:schemeClr val="accent1"/>
          </a:effectRef>
          <a:fontRef idx="minor">
            <a:schemeClr val="lt1"/>
          </a:fontRef>
        </p:style>
        <p:txBody>
          <a:bodyPr lIns="217728" tIns="108864" rIns="217728" bIns="108864" rtlCol="0" anchor="ctr"/>
          <a:lstStyle/>
          <a:p>
            <a:pPr algn="ctr"/>
            <a:endParaRPr lang="en-MY" sz="6700" b="1">
              <a:solidFill>
                <a:schemeClr val="bg1"/>
              </a:solidFill>
            </a:endParaRPr>
          </a:p>
        </p:txBody>
      </p:sp>
      <p:sp>
        <p:nvSpPr>
          <p:cNvPr id="46" name="Rectangle 45"/>
          <p:cNvSpPr/>
          <p:nvPr/>
        </p:nvSpPr>
        <p:spPr>
          <a:xfrm>
            <a:off x="18043708" y="4172419"/>
            <a:ext cx="5530563" cy="707886"/>
          </a:xfrm>
          <a:prstGeom prst="rect">
            <a:avLst/>
          </a:prstGeom>
        </p:spPr>
        <p:style>
          <a:lnRef idx="3">
            <a:schemeClr val="lt1"/>
          </a:lnRef>
          <a:fillRef idx="1">
            <a:schemeClr val="accent6"/>
          </a:fillRef>
          <a:effectRef idx="1">
            <a:schemeClr val="accent6"/>
          </a:effectRef>
          <a:fontRef idx="minor">
            <a:schemeClr val="lt1"/>
          </a:fontRef>
        </p:style>
        <p:txBody>
          <a:bodyPr lIns="217728" tIns="108864" rIns="217728" bIns="108864" rtlCol="0" anchor="ctr"/>
          <a:lstStyle/>
          <a:p>
            <a:endParaRPr lang="en-MY" sz="6700"/>
          </a:p>
        </p:txBody>
      </p:sp>
      <p:sp>
        <p:nvSpPr>
          <p:cNvPr id="47" name="TextBox 46"/>
          <p:cNvSpPr txBox="1"/>
          <p:nvPr/>
        </p:nvSpPr>
        <p:spPr>
          <a:xfrm>
            <a:off x="1829038" y="4234028"/>
            <a:ext cx="15851664" cy="804630"/>
          </a:xfrm>
          <a:prstGeom prst="rect">
            <a:avLst/>
          </a:prstGeom>
          <a:noFill/>
          <a:ln>
            <a:noFill/>
          </a:ln>
        </p:spPr>
        <p:txBody>
          <a:bodyPr wrap="square" lIns="217728" tIns="108864" rIns="217728" bIns="108864" rtlCol="0" anchor="ctr">
            <a:spAutoFit/>
          </a:bodyPr>
          <a:lstStyle/>
          <a:p>
            <a:r>
              <a:rPr lang="en-US" sz="3800" b="1" dirty="0">
                <a:solidFill>
                  <a:schemeClr val="bg1"/>
                </a:solidFill>
              </a:rPr>
              <a:t>Proposal </a:t>
            </a:r>
            <a:endParaRPr lang="en-MY" sz="3800" b="1" dirty="0">
              <a:solidFill>
                <a:schemeClr val="bg1"/>
              </a:solidFill>
            </a:endParaRPr>
          </a:p>
        </p:txBody>
      </p:sp>
      <p:sp>
        <p:nvSpPr>
          <p:cNvPr id="48" name="TextBox 47"/>
          <p:cNvSpPr txBox="1"/>
          <p:nvPr/>
        </p:nvSpPr>
        <p:spPr>
          <a:xfrm>
            <a:off x="18043708" y="4144878"/>
            <a:ext cx="4277626" cy="804630"/>
          </a:xfrm>
          <a:prstGeom prst="rect">
            <a:avLst/>
          </a:prstGeom>
          <a:noFill/>
        </p:spPr>
        <p:txBody>
          <a:bodyPr wrap="square" lIns="217728" tIns="108864" rIns="217728" bIns="108864" rtlCol="0" anchor="ctr">
            <a:spAutoFit/>
          </a:bodyPr>
          <a:lstStyle/>
          <a:p>
            <a:r>
              <a:rPr lang="en-US" sz="3800" dirty="0" smtClean="0"/>
              <a:t>Page 5 - 19</a:t>
            </a:r>
            <a:endParaRPr lang="en-MY" sz="3800" dirty="0"/>
          </a:p>
        </p:txBody>
      </p:sp>
      <p:sp>
        <p:nvSpPr>
          <p:cNvPr id="49" name="Rectangle 48"/>
          <p:cNvSpPr/>
          <p:nvPr/>
        </p:nvSpPr>
        <p:spPr>
          <a:xfrm>
            <a:off x="1829038" y="5151631"/>
            <a:ext cx="15851664" cy="707886"/>
          </a:xfrm>
          <a:prstGeom prst="rect">
            <a:avLst/>
          </a:prstGeom>
          <a:solidFill>
            <a:srgbClr val="0070C0"/>
          </a:solidFill>
        </p:spPr>
        <p:style>
          <a:lnRef idx="3">
            <a:schemeClr val="lt1"/>
          </a:lnRef>
          <a:fillRef idx="1">
            <a:schemeClr val="accent1"/>
          </a:fillRef>
          <a:effectRef idx="1">
            <a:schemeClr val="accent1"/>
          </a:effectRef>
          <a:fontRef idx="minor">
            <a:schemeClr val="lt1"/>
          </a:fontRef>
        </p:style>
        <p:txBody>
          <a:bodyPr lIns="217728" tIns="108864" rIns="217728" bIns="108864" rtlCol="0" anchor="ctr"/>
          <a:lstStyle/>
          <a:p>
            <a:pPr algn="ctr"/>
            <a:endParaRPr lang="en-MY" sz="6700" b="1">
              <a:solidFill>
                <a:schemeClr val="bg1"/>
              </a:solidFill>
            </a:endParaRPr>
          </a:p>
        </p:txBody>
      </p:sp>
      <p:sp>
        <p:nvSpPr>
          <p:cNvPr id="51" name="TextBox 50"/>
          <p:cNvSpPr txBox="1"/>
          <p:nvPr/>
        </p:nvSpPr>
        <p:spPr>
          <a:xfrm>
            <a:off x="1829038" y="5087116"/>
            <a:ext cx="15851664" cy="804630"/>
          </a:xfrm>
          <a:prstGeom prst="rect">
            <a:avLst/>
          </a:prstGeom>
          <a:noFill/>
          <a:ln>
            <a:noFill/>
          </a:ln>
        </p:spPr>
        <p:txBody>
          <a:bodyPr wrap="square" lIns="217728" tIns="108864" rIns="217728" bIns="108864" rtlCol="0" anchor="ctr">
            <a:spAutoFit/>
          </a:bodyPr>
          <a:lstStyle/>
          <a:p>
            <a:r>
              <a:rPr lang="en-US" sz="3800" b="1" dirty="0" smtClean="0">
                <a:solidFill>
                  <a:schemeClr val="bg1"/>
                </a:solidFill>
              </a:rPr>
              <a:t>Execution Plan</a:t>
            </a:r>
            <a:endParaRPr lang="en-MY" sz="3800" b="1" dirty="0">
              <a:solidFill>
                <a:schemeClr val="bg1"/>
              </a:solidFill>
            </a:endParaRPr>
          </a:p>
        </p:txBody>
      </p:sp>
      <p:sp>
        <p:nvSpPr>
          <p:cNvPr id="53" name="Rectangle 52"/>
          <p:cNvSpPr/>
          <p:nvPr/>
        </p:nvSpPr>
        <p:spPr>
          <a:xfrm>
            <a:off x="1829038" y="5841609"/>
            <a:ext cx="15851664" cy="707886"/>
          </a:xfrm>
          <a:prstGeom prst="rect">
            <a:avLst/>
          </a:prstGeom>
          <a:solidFill>
            <a:srgbClr val="0070C0"/>
          </a:solidFill>
        </p:spPr>
        <p:style>
          <a:lnRef idx="3">
            <a:schemeClr val="lt1"/>
          </a:lnRef>
          <a:fillRef idx="1">
            <a:schemeClr val="accent1"/>
          </a:fillRef>
          <a:effectRef idx="1">
            <a:schemeClr val="accent1"/>
          </a:effectRef>
          <a:fontRef idx="minor">
            <a:schemeClr val="lt1"/>
          </a:fontRef>
        </p:style>
        <p:txBody>
          <a:bodyPr lIns="217728" tIns="108864" rIns="217728" bIns="108864" rtlCol="0" anchor="ctr"/>
          <a:lstStyle/>
          <a:p>
            <a:pPr algn="ctr"/>
            <a:endParaRPr lang="en-MY" sz="6700" b="1">
              <a:solidFill>
                <a:schemeClr val="bg1"/>
              </a:solidFill>
            </a:endParaRPr>
          </a:p>
        </p:txBody>
      </p:sp>
      <p:sp>
        <p:nvSpPr>
          <p:cNvPr id="54" name="Rectangle 53"/>
          <p:cNvSpPr/>
          <p:nvPr/>
        </p:nvSpPr>
        <p:spPr>
          <a:xfrm>
            <a:off x="18043708" y="5841609"/>
            <a:ext cx="5530563" cy="707886"/>
          </a:xfrm>
          <a:prstGeom prst="rect">
            <a:avLst/>
          </a:prstGeom>
        </p:spPr>
        <p:style>
          <a:lnRef idx="3">
            <a:schemeClr val="lt1"/>
          </a:lnRef>
          <a:fillRef idx="1">
            <a:schemeClr val="accent6"/>
          </a:fillRef>
          <a:effectRef idx="1">
            <a:schemeClr val="accent6"/>
          </a:effectRef>
          <a:fontRef idx="minor">
            <a:schemeClr val="lt1"/>
          </a:fontRef>
        </p:style>
        <p:txBody>
          <a:bodyPr lIns="217728" tIns="108864" rIns="217728" bIns="108864" rtlCol="0" anchor="ctr"/>
          <a:lstStyle/>
          <a:p>
            <a:endParaRPr lang="en-MY" sz="6700"/>
          </a:p>
        </p:txBody>
      </p:sp>
      <p:sp>
        <p:nvSpPr>
          <p:cNvPr id="56" name="TextBox 55"/>
          <p:cNvSpPr txBox="1"/>
          <p:nvPr/>
        </p:nvSpPr>
        <p:spPr>
          <a:xfrm>
            <a:off x="18043708" y="5795755"/>
            <a:ext cx="4277626" cy="804630"/>
          </a:xfrm>
          <a:prstGeom prst="rect">
            <a:avLst/>
          </a:prstGeom>
          <a:noFill/>
        </p:spPr>
        <p:txBody>
          <a:bodyPr wrap="square" lIns="217728" tIns="108864" rIns="217728" bIns="108864" rtlCol="0" anchor="ctr">
            <a:spAutoFit/>
          </a:bodyPr>
          <a:lstStyle/>
          <a:p>
            <a:r>
              <a:rPr lang="en-US" sz="3800" dirty="0" smtClean="0"/>
              <a:t>Page 25 - 26</a:t>
            </a:r>
            <a:endParaRPr lang="en-MY" sz="3800" dirty="0"/>
          </a:p>
        </p:txBody>
      </p:sp>
      <p:sp>
        <p:nvSpPr>
          <p:cNvPr id="59" name="TextBox 58"/>
          <p:cNvSpPr txBox="1"/>
          <p:nvPr/>
        </p:nvSpPr>
        <p:spPr>
          <a:xfrm>
            <a:off x="1829038" y="5896269"/>
            <a:ext cx="15851664" cy="804630"/>
          </a:xfrm>
          <a:prstGeom prst="rect">
            <a:avLst/>
          </a:prstGeom>
          <a:noFill/>
          <a:ln>
            <a:noFill/>
          </a:ln>
        </p:spPr>
        <p:txBody>
          <a:bodyPr wrap="square" lIns="217728" tIns="108864" rIns="217728" bIns="108864" rtlCol="0" anchor="ctr">
            <a:spAutoFit/>
          </a:bodyPr>
          <a:lstStyle/>
          <a:p>
            <a:r>
              <a:rPr lang="en-US" sz="3800" b="1" dirty="0" smtClean="0">
                <a:solidFill>
                  <a:schemeClr val="bg1"/>
                </a:solidFill>
              </a:rPr>
              <a:t>Web Interface</a:t>
            </a:r>
            <a:endParaRPr lang="en-MY" sz="3800" b="1" dirty="0">
              <a:solidFill>
                <a:schemeClr val="bg1"/>
              </a:solidFill>
            </a:endParaRPr>
          </a:p>
        </p:txBody>
      </p:sp>
      <p:sp>
        <p:nvSpPr>
          <p:cNvPr id="2" name="Slide Number Placeholder 1"/>
          <p:cNvSpPr>
            <a:spLocks noGrp="1"/>
          </p:cNvSpPr>
          <p:nvPr>
            <p:ph type="sldNum" sz="quarter" idx="12"/>
          </p:nvPr>
        </p:nvSpPr>
        <p:spPr/>
        <p:txBody>
          <a:bodyPr/>
          <a:lstStyle/>
          <a:p>
            <a:pPr>
              <a:defRPr/>
            </a:pPr>
            <a:fld id="{10900C66-51F3-40B7-ADF9-FB7B495E0E52}" type="slidenum">
              <a:rPr lang="en-US" smtClean="0"/>
              <a:pPr>
                <a:defRPr/>
              </a:pPr>
              <a:t>2</a:t>
            </a:fld>
            <a:endParaRPr lang="en-US" dirty="0"/>
          </a:p>
        </p:txBody>
      </p:sp>
      <p:sp>
        <p:nvSpPr>
          <p:cNvPr id="87" name="Rectangle 86"/>
          <p:cNvSpPr/>
          <p:nvPr/>
        </p:nvSpPr>
        <p:spPr>
          <a:xfrm>
            <a:off x="1829038" y="6625774"/>
            <a:ext cx="15851664" cy="707886"/>
          </a:xfrm>
          <a:prstGeom prst="rect">
            <a:avLst/>
          </a:prstGeom>
          <a:solidFill>
            <a:srgbClr val="0070C0"/>
          </a:solidFill>
        </p:spPr>
        <p:style>
          <a:lnRef idx="3">
            <a:schemeClr val="lt1"/>
          </a:lnRef>
          <a:fillRef idx="1">
            <a:schemeClr val="accent1"/>
          </a:fillRef>
          <a:effectRef idx="1">
            <a:schemeClr val="accent1"/>
          </a:effectRef>
          <a:fontRef idx="minor">
            <a:schemeClr val="lt1"/>
          </a:fontRef>
        </p:style>
        <p:txBody>
          <a:bodyPr lIns="217728" tIns="108864" rIns="217728" bIns="108864" rtlCol="0" anchor="ctr"/>
          <a:lstStyle/>
          <a:p>
            <a:pPr algn="ctr"/>
            <a:endParaRPr lang="en-MY" sz="6700" b="1">
              <a:solidFill>
                <a:schemeClr val="bg1"/>
              </a:solidFill>
            </a:endParaRPr>
          </a:p>
        </p:txBody>
      </p:sp>
      <p:sp>
        <p:nvSpPr>
          <p:cNvPr id="88" name="Rectangle 87"/>
          <p:cNvSpPr/>
          <p:nvPr/>
        </p:nvSpPr>
        <p:spPr>
          <a:xfrm>
            <a:off x="18043708" y="6625774"/>
            <a:ext cx="5530563" cy="707886"/>
          </a:xfrm>
          <a:prstGeom prst="rect">
            <a:avLst/>
          </a:prstGeom>
        </p:spPr>
        <p:style>
          <a:lnRef idx="3">
            <a:schemeClr val="lt1"/>
          </a:lnRef>
          <a:fillRef idx="1">
            <a:schemeClr val="accent6"/>
          </a:fillRef>
          <a:effectRef idx="1">
            <a:schemeClr val="accent6"/>
          </a:effectRef>
          <a:fontRef idx="minor">
            <a:schemeClr val="lt1"/>
          </a:fontRef>
        </p:style>
        <p:txBody>
          <a:bodyPr lIns="217728" tIns="108864" rIns="217728" bIns="108864" rtlCol="0" anchor="ctr"/>
          <a:lstStyle/>
          <a:p>
            <a:endParaRPr lang="en-MY" sz="6700"/>
          </a:p>
        </p:txBody>
      </p:sp>
      <p:sp>
        <p:nvSpPr>
          <p:cNvPr id="89" name="TextBox 88"/>
          <p:cNvSpPr txBox="1"/>
          <p:nvPr/>
        </p:nvSpPr>
        <p:spPr>
          <a:xfrm>
            <a:off x="18043708" y="6579920"/>
            <a:ext cx="4277626" cy="804630"/>
          </a:xfrm>
          <a:prstGeom prst="rect">
            <a:avLst/>
          </a:prstGeom>
          <a:noFill/>
        </p:spPr>
        <p:txBody>
          <a:bodyPr wrap="square" lIns="217728" tIns="108864" rIns="217728" bIns="108864" rtlCol="0" anchor="ctr">
            <a:spAutoFit/>
          </a:bodyPr>
          <a:lstStyle/>
          <a:p>
            <a:r>
              <a:rPr lang="en-US" sz="3800" dirty="0"/>
              <a:t>Page </a:t>
            </a:r>
            <a:r>
              <a:rPr lang="en-US" sz="3800" dirty="0" smtClean="0"/>
              <a:t>27 - 28</a:t>
            </a:r>
            <a:endParaRPr lang="en-MY" sz="3800" dirty="0"/>
          </a:p>
        </p:txBody>
      </p:sp>
      <p:sp>
        <p:nvSpPr>
          <p:cNvPr id="90" name="TextBox 89"/>
          <p:cNvSpPr txBox="1"/>
          <p:nvPr/>
        </p:nvSpPr>
        <p:spPr>
          <a:xfrm>
            <a:off x="1829038" y="6680434"/>
            <a:ext cx="15851664" cy="804630"/>
          </a:xfrm>
          <a:prstGeom prst="rect">
            <a:avLst/>
          </a:prstGeom>
          <a:noFill/>
          <a:ln>
            <a:noFill/>
          </a:ln>
        </p:spPr>
        <p:txBody>
          <a:bodyPr wrap="square" lIns="217728" tIns="108864" rIns="217728" bIns="108864" rtlCol="0" anchor="ctr">
            <a:spAutoFit/>
          </a:bodyPr>
          <a:lstStyle/>
          <a:p>
            <a:r>
              <a:rPr lang="en-US" sz="3800" b="1" dirty="0" smtClean="0">
                <a:solidFill>
                  <a:schemeClr val="bg1"/>
                </a:solidFill>
              </a:rPr>
              <a:t>Financial Consideration</a:t>
            </a:r>
            <a:endParaRPr lang="en-MY" sz="3800" b="1" dirty="0">
              <a:solidFill>
                <a:schemeClr val="bg1"/>
              </a:solidFill>
            </a:endParaRPr>
          </a:p>
        </p:txBody>
      </p:sp>
      <p:sp>
        <p:nvSpPr>
          <p:cNvPr id="91" name="Rectangle 90"/>
          <p:cNvSpPr/>
          <p:nvPr/>
        </p:nvSpPr>
        <p:spPr>
          <a:xfrm>
            <a:off x="18043708" y="4996831"/>
            <a:ext cx="5530563" cy="707886"/>
          </a:xfrm>
          <a:prstGeom prst="rect">
            <a:avLst/>
          </a:prstGeom>
        </p:spPr>
        <p:style>
          <a:lnRef idx="3">
            <a:schemeClr val="lt1"/>
          </a:lnRef>
          <a:fillRef idx="1">
            <a:schemeClr val="accent6"/>
          </a:fillRef>
          <a:effectRef idx="1">
            <a:schemeClr val="accent6"/>
          </a:effectRef>
          <a:fontRef idx="minor">
            <a:schemeClr val="lt1"/>
          </a:fontRef>
        </p:style>
        <p:txBody>
          <a:bodyPr lIns="217728" tIns="108864" rIns="217728" bIns="108864" rtlCol="0" anchor="ctr"/>
          <a:lstStyle/>
          <a:p>
            <a:endParaRPr lang="en-MY" sz="6700"/>
          </a:p>
        </p:txBody>
      </p:sp>
      <p:sp>
        <p:nvSpPr>
          <p:cNvPr id="92" name="TextBox 91"/>
          <p:cNvSpPr txBox="1"/>
          <p:nvPr/>
        </p:nvSpPr>
        <p:spPr>
          <a:xfrm>
            <a:off x="18043708" y="4969290"/>
            <a:ext cx="4277626" cy="804630"/>
          </a:xfrm>
          <a:prstGeom prst="rect">
            <a:avLst/>
          </a:prstGeom>
          <a:noFill/>
        </p:spPr>
        <p:txBody>
          <a:bodyPr wrap="square" lIns="217728" tIns="108864" rIns="217728" bIns="108864" rtlCol="0" anchor="ctr">
            <a:spAutoFit/>
          </a:bodyPr>
          <a:lstStyle/>
          <a:p>
            <a:r>
              <a:rPr lang="en-US" sz="3800" dirty="0" smtClean="0"/>
              <a:t>Page 21 - 24</a:t>
            </a:r>
            <a:endParaRPr lang="en-MY" sz="3800" dirty="0"/>
          </a:p>
        </p:txBody>
      </p:sp>
    </p:spTree>
    <p:extLst>
      <p:ext uri="{BB962C8B-B14F-4D97-AF65-F5344CB8AC3E}">
        <p14:creationId xmlns:p14="http://schemas.microsoft.com/office/powerpoint/2010/main" val="8048079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41944" y="4419601"/>
            <a:ext cx="19103287" cy="1389405"/>
          </a:xfrm>
          <a:prstGeom prst="rect">
            <a:avLst/>
          </a:prstGeom>
          <a:noFill/>
        </p:spPr>
        <p:txBody>
          <a:bodyPr wrap="square" lIns="217728" tIns="108864" rIns="217728" bIns="108864" rtlCol="0">
            <a:spAutoFit/>
          </a:bodyPr>
          <a:lstStyle/>
          <a:p>
            <a:pPr algn="ctr"/>
            <a:r>
              <a:rPr lang="en-US" sz="7600" b="1" dirty="0"/>
              <a:t>EXECUTION PLAN</a:t>
            </a:r>
            <a:endParaRPr lang="en-MY" sz="7600" b="1" dirty="0"/>
          </a:p>
        </p:txBody>
      </p:sp>
      <p:sp>
        <p:nvSpPr>
          <p:cNvPr id="2" name="Slide Number Placeholder 1"/>
          <p:cNvSpPr>
            <a:spLocks noGrp="1"/>
          </p:cNvSpPr>
          <p:nvPr>
            <p:ph type="sldNum" sz="quarter" idx="12"/>
          </p:nvPr>
        </p:nvSpPr>
        <p:spPr/>
        <p:txBody>
          <a:bodyPr/>
          <a:lstStyle/>
          <a:p>
            <a:pPr>
              <a:defRPr/>
            </a:pPr>
            <a:fld id="{10900C66-51F3-40B7-ADF9-FB7B495E0E52}" type="slidenum">
              <a:rPr lang="en-US" smtClean="0"/>
              <a:pPr>
                <a:defRPr/>
              </a:pPr>
              <a:t>20</a:t>
            </a:fld>
            <a:endParaRPr lang="en-US" dirty="0"/>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28656" y="6562953"/>
            <a:ext cx="8276623" cy="1720698"/>
          </a:xfrm>
          <a:prstGeom prst="rect">
            <a:avLst/>
          </a:prstGeom>
        </p:spPr>
      </p:pic>
    </p:spTree>
    <p:extLst>
      <p:ext uri="{BB962C8B-B14F-4D97-AF65-F5344CB8AC3E}">
        <p14:creationId xmlns:p14="http://schemas.microsoft.com/office/powerpoint/2010/main" val="17747950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1219359" y="0"/>
            <a:ext cx="22761363" cy="1676400"/>
          </a:xfrm>
          <a:prstGeom prst="rect">
            <a:avLst/>
          </a:prstGeom>
        </p:spPr>
        <p:txBody>
          <a:bodyPr lIns="217728" tIns="108864" rIns="217728" bIns="108864" anchor="b">
            <a:no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defRPr/>
            </a:pPr>
            <a:r>
              <a:rPr lang="en-US" sz="4800" dirty="0">
                <a:solidFill>
                  <a:schemeClr val="tx1"/>
                </a:solidFill>
                <a:latin typeface="Arial Black"/>
              </a:rPr>
              <a:t>Proposed </a:t>
            </a:r>
            <a:r>
              <a:rPr lang="en-US" sz="4800" dirty="0" smtClean="0">
                <a:solidFill>
                  <a:schemeClr val="tx1"/>
                </a:solidFill>
                <a:latin typeface="Arial Black"/>
              </a:rPr>
              <a:t>ZONING </a:t>
            </a:r>
            <a:r>
              <a:rPr lang="en-US" sz="4800" dirty="0">
                <a:solidFill>
                  <a:schemeClr val="tx1"/>
                </a:solidFill>
                <a:latin typeface="Arial Black"/>
              </a:rPr>
              <a:t>POSITION &amp; ROAD MAPPING</a:t>
            </a:r>
            <a:endParaRPr lang="en-MY" sz="4800" dirty="0">
              <a:solidFill>
                <a:schemeClr val="tx1"/>
              </a:solidFill>
              <a:latin typeface="Arial Black"/>
            </a:endParaRPr>
          </a:p>
        </p:txBody>
      </p:sp>
      <p:sp>
        <p:nvSpPr>
          <p:cNvPr id="2" name="Slide Number Placeholder 1"/>
          <p:cNvSpPr>
            <a:spLocks noGrp="1"/>
          </p:cNvSpPr>
          <p:nvPr>
            <p:ph type="sldNum" sz="quarter" idx="12"/>
          </p:nvPr>
        </p:nvSpPr>
        <p:spPr/>
        <p:txBody>
          <a:bodyPr/>
          <a:lstStyle/>
          <a:p>
            <a:pPr>
              <a:defRPr/>
            </a:pPr>
            <a:fld id="{10900C66-51F3-40B7-ADF9-FB7B495E0E52}" type="slidenum">
              <a:rPr lang="en-US" smtClean="0"/>
              <a:pPr>
                <a:defRPr/>
              </a:pPr>
              <a:t>21</a:t>
            </a:fld>
            <a:endParaRPr lang="en-US" dirty="0"/>
          </a:p>
        </p:txBody>
      </p:sp>
      <p:pic>
        <p:nvPicPr>
          <p:cNvPr id="10246" name="Picture 6" descr="Image result for malay peninsular 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7114" y="2286001"/>
            <a:ext cx="11261653" cy="1000125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548115" y="9553904"/>
            <a:ext cx="2812153" cy="2205013"/>
          </a:xfrm>
          <a:prstGeom prst="rect">
            <a:avLst/>
          </a:prstGeom>
          <a:noFill/>
        </p:spPr>
        <p:txBody>
          <a:bodyPr wrap="none" lIns="217728" tIns="108864" rIns="217728" bIns="108864" rtlCol="0">
            <a:spAutoFit/>
          </a:bodyPr>
          <a:lstStyle/>
          <a:p>
            <a:pPr algn="ctr"/>
            <a:r>
              <a:rPr lang="en-US" b="1" dirty="0" smtClean="0"/>
              <a:t>Zone 1</a:t>
            </a:r>
          </a:p>
          <a:p>
            <a:pPr algn="ctr"/>
            <a:r>
              <a:rPr lang="en-US" dirty="0" smtClean="0"/>
              <a:t>Selangor</a:t>
            </a:r>
          </a:p>
          <a:p>
            <a:pPr algn="ctr"/>
            <a:r>
              <a:rPr lang="en-US" dirty="0" smtClean="0"/>
              <a:t>1,000 MFE</a:t>
            </a:r>
            <a:endParaRPr lang="en-MY" dirty="0"/>
          </a:p>
        </p:txBody>
      </p:sp>
      <p:cxnSp>
        <p:nvCxnSpPr>
          <p:cNvPr id="5" name="Straight Arrow Connector 4"/>
          <p:cNvCxnSpPr/>
          <p:nvPr/>
        </p:nvCxnSpPr>
        <p:spPr>
          <a:xfrm flipV="1">
            <a:off x="6881380" y="8791904"/>
            <a:ext cx="3048397" cy="1524000"/>
          </a:xfrm>
          <a:prstGeom prst="straightConnector1">
            <a:avLst/>
          </a:prstGeom>
          <a:ln w="25400" cmpd="sng">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01399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71493" y="0"/>
            <a:ext cx="22761363" cy="1676400"/>
          </a:xfrm>
          <a:prstGeom prst="rect">
            <a:avLst/>
          </a:prstGeom>
        </p:spPr>
        <p:txBody>
          <a:bodyPr lIns="217728" tIns="108864" rIns="217728" bIns="108864" anchor="b">
            <a:no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defRPr/>
            </a:pPr>
            <a:r>
              <a:rPr lang="en-US" sz="4800" dirty="0">
                <a:solidFill>
                  <a:schemeClr val="tx1"/>
                </a:solidFill>
                <a:latin typeface="Arial Black"/>
              </a:rPr>
              <a:t>PROJECT MANAGEMENT TEAM</a:t>
            </a:r>
            <a:endParaRPr lang="en-MY" sz="4800" dirty="0">
              <a:solidFill>
                <a:schemeClr val="tx1"/>
              </a:solidFill>
              <a:latin typeface="Arial Black"/>
            </a:endParaRPr>
          </a:p>
        </p:txBody>
      </p:sp>
      <p:sp>
        <p:nvSpPr>
          <p:cNvPr id="3" name="TextBox 2"/>
          <p:cNvSpPr txBox="1"/>
          <p:nvPr/>
        </p:nvSpPr>
        <p:spPr>
          <a:xfrm>
            <a:off x="14225852" y="10668000"/>
            <a:ext cx="7316153" cy="1235517"/>
          </a:xfrm>
          <a:prstGeom prst="rect">
            <a:avLst/>
          </a:prstGeom>
          <a:noFill/>
        </p:spPr>
        <p:txBody>
          <a:bodyPr wrap="square" lIns="217728" tIns="108864" rIns="217728" bIns="108864" rtlCol="0">
            <a:spAutoFit/>
          </a:bodyPr>
          <a:lstStyle/>
          <a:p>
            <a:r>
              <a:rPr lang="en-US" sz="3300" dirty="0"/>
              <a:t>Backroom Support = </a:t>
            </a:r>
            <a:r>
              <a:rPr lang="en-US" sz="3300" dirty="0" smtClean="0"/>
              <a:t>5 </a:t>
            </a:r>
            <a:endParaRPr lang="en-US" sz="3300" dirty="0"/>
          </a:p>
          <a:p>
            <a:r>
              <a:rPr lang="en-US" sz="3300" dirty="0"/>
              <a:t>Field Team= </a:t>
            </a:r>
            <a:r>
              <a:rPr lang="en-US" sz="3300" dirty="0" smtClean="0"/>
              <a:t>100</a:t>
            </a:r>
            <a:endParaRPr lang="en-US" sz="3300" dirty="0"/>
          </a:p>
        </p:txBody>
      </p:sp>
      <p:sp>
        <p:nvSpPr>
          <p:cNvPr id="4" name="Rectangle 3"/>
          <p:cNvSpPr/>
          <p:nvPr/>
        </p:nvSpPr>
        <p:spPr>
          <a:xfrm>
            <a:off x="10161323" y="10741462"/>
            <a:ext cx="6096794" cy="1235517"/>
          </a:xfrm>
          <a:prstGeom prst="rect">
            <a:avLst/>
          </a:prstGeom>
        </p:spPr>
        <p:txBody>
          <a:bodyPr wrap="square" lIns="217728" tIns="108864" rIns="217728" bIns="108864">
            <a:spAutoFit/>
          </a:bodyPr>
          <a:lstStyle/>
          <a:p>
            <a:r>
              <a:rPr lang="en-US" sz="3300" dirty="0"/>
              <a:t>Management = </a:t>
            </a:r>
            <a:r>
              <a:rPr lang="en-US" sz="3300" dirty="0" smtClean="0"/>
              <a:t>10</a:t>
            </a:r>
            <a:endParaRPr lang="en-US" sz="3300" dirty="0"/>
          </a:p>
          <a:p>
            <a:r>
              <a:rPr lang="en-US" sz="3300" dirty="0"/>
              <a:t>Executive = 10</a:t>
            </a:r>
          </a:p>
        </p:txBody>
      </p:sp>
      <p:sp>
        <p:nvSpPr>
          <p:cNvPr id="6" name="TextBox 5"/>
          <p:cNvSpPr txBox="1"/>
          <p:nvPr/>
        </p:nvSpPr>
        <p:spPr>
          <a:xfrm>
            <a:off x="4064529" y="10691336"/>
            <a:ext cx="1832334" cy="881574"/>
          </a:xfrm>
          <a:prstGeom prst="rect">
            <a:avLst/>
          </a:prstGeom>
          <a:noFill/>
        </p:spPr>
        <p:txBody>
          <a:bodyPr wrap="none" lIns="217728" tIns="108864" rIns="217728" bIns="108864" rtlCol="0">
            <a:spAutoFit/>
          </a:bodyPr>
          <a:lstStyle/>
          <a:p>
            <a:r>
              <a:rPr lang="en-US" dirty="0" smtClean="0"/>
              <a:t>NOTE:</a:t>
            </a:r>
            <a:endParaRPr lang="en-MY" dirty="0"/>
          </a:p>
        </p:txBody>
      </p:sp>
      <p:sp>
        <p:nvSpPr>
          <p:cNvPr id="2" name="Rectangle 1"/>
          <p:cNvSpPr/>
          <p:nvPr/>
        </p:nvSpPr>
        <p:spPr>
          <a:xfrm>
            <a:off x="6109457" y="10730119"/>
            <a:ext cx="2999961" cy="727686"/>
          </a:xfrm>
          <a:prstGeom prst="rect">
            <a:avLst/>
          </a:prstGeom>
        </p:spPr>
        <p:txBody>
          <a:bodyPr wrap="none" lIns="217728" tIns="108864" rIns="217728" bIns="108864">
            <a:spAutoFit/>
          </a:bodyPr>
          <a:lstStyle/>
          <a:p>
            <a:r>
              <a:rPr lang="en-US" sz="3300" dirty="0"/>
              <a:t>Total = </a:t>
            </a:r>
            <a:r>
              <a:rPr lang="en-US" sz="3300" dirty="0" smtClean="0"/>
              <a:t>125 </a:t>
            </a:r>
            <a:r>
              <a:rPr lang="en-US" sz="3300" dirty="0" err="1"/>
              <a:t>Pax</a:t>
            </a:r>
            <a:endParaRPr lang="en-MY" sz="3300" dirty="0"/>
          </a:p>
        </p:txBody>
      </p:sp>
      <p:sp>
        <p:nvSpPr>
          <p:cNvPr id="7" name="Slide Number Placeholder 6"/>
          <p:cNvSpPr>
            <a:spLocks noGrp="1"/>
          </p:cNvSpPr>
          <p:nvPr>
            <p:ph type="sldNum" sz="quarter" idx="12"/>
          </p:nvPr>
        </p:nvSpPr>
        <p:spPr/>
        <p:txBody>
          <a:bodyPr/>
          <a:lstStyle/>
          <a:p>
            <a:pPr>
              <a:defRPr/>
            </a:pPr>
            <a:fld id="{10900C66-51F3-40B7-ADF9-FB7B495E0E52}" type="slidenum">
              <a:rPr lang="en-US" smtClean="0"/>
              <a:pPr>
                <a:defRPr/>
              </a:pPr>
              <a:t>22</a:t>
            </a:fld>
            <a:endParaRPr lang="en-US" dirty="0"/>
          </a:p>
        </p:txBody>
      </p:sp>
      <p:pic>
        <p:nvPicPr>
          <p:cNvPr id="11266" name="Object 1"/>
          <p:cNvPicPr>
            <a:picLocks noChangeArrowheads="1"/>
          </p:cNvPicPr>
          <p:nvPr/>
        </p:nvPicPr>
        <p:blipFill>
          <a:blip r:embed="rId3">
            <a:extLst>
              <a:ext uri="{28A0092B-C50C-407E-A947-70E740481C1C}">
                <a14:useLocalDpi xmlns:a14="http://schemas.microsoft.com/office/drawing/2010/main" val="0"/>
              </a:ext>
            </a:extLst>
          </a:blip>
          <a:srcRect b="-212"/>
          <a:stretch>
            <a:fillRect/>
          </a:stretch>
        </p:blipFill>
        <p:spPr bwMode="auto">
          <a:xfrm>
            <a:off x="2845170" y="2286000"/>
            <a:ext cx="19090624" cy="839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07575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1219359" y="0"/>
            <a:ext cx="17274249" cy="1676400"/>
          </a:xfrm>
          <a:prstGeom prst="rect">
            <a:avLst/>
          </a:prstGeom>
        </p:spPr>
        <p:txBody>
          <a:bodyPr lIns="217728" tIns="108864" rIns="217728" bIns="108864"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defRPr/>
            </a:pPr>
            <a:r>
              <a:rPr lang="en-US" sz="4800" dirty="0">
                <a:solidFill>
                  <a:schemeClr val="tx1"/>
                </a:solidFill>
                <a:latin typeface="Arial Black"/>
              </a:rPr>
              <a:t>Key MEETING &amp; COORDINATION STRATEGY</a:t>
            </a:r>
            <a:endParaRPr lang="en-MY" sz="4800" dirty="0">
              <a:solidFill>
                <a:schemeClr val="tx1"/>
              </a:solidFill>
              <a:latin typeface="Arial Black"/>
            </a:endParaRPr>
          </a:p>
        </p:txBody>
      </p:sp>
      <p:sp>
        <p:nvSpPr>
          <p:cNvPr id="2" name="Rectangle 1"/>
          <p:cNvSpPr/>
          <p:nvPr/>
        </p:nvSpPr>
        <p:spPr>
          <a:xfrm>
            <a:off x="15063323" y="2410361"/>
            <a:ext cx="8452098" cy="2769990"/>
          </a:xfrm>
          <a:prstGeom prst="rect">
            <a:avLst/>
          </a:prstGeom>
          <a:solidFill>
            <a:srgbClr val="0070C0"/>
          </a:solidFill>
        </p:spPr>
        <p:txBody>
          <a:bodyPr wrap="square" lIns="217728" tIns="108864" rIns="217728" bIns="108864">
            <a:spAutoFit/>
          </a:bodyPr>
          <a:lstStyle/>
          <a:p>
            <a:pPr marL="457200" indent="-457200" algn="just">
              <a:buFont typeface="Wingdings" pitchFamily="2" charset="2"/>
              <a:buChar char="ü"/>
            </a:pPr>
            <a:r>
              <a:rPr lang="en-MY" sz="3300" dirty="0">
                <a:solidFill>
                  <a:schemeClr val="bg1"/>
                </a:solidFill>
              </a:rPr>
              <a:t>Review the monthly practice statistics such as production, adjustments, collections, outstanding claims, unscheduled time units, production by provider, daily production averages, etc.</a:t>
            </a:r>
          </a:p>
        </p:txBody>
      </p:sp>
      <p:sp>
        <p:nvSpPr>
          <p:cNvPr id="18" name="Rectangle 17"/>
          <p:cNvSpPr/>
          <p:nvPr/>
        </p:nvSpPr>
        <p:spPr>
          <a:xfrm>
            <a:off x="14918945" y="6086003"/>
            <a:ext cx="8452098" cy="2251180"/>
          </a:xfrm>
          <a:prstGeom prst="rect">
            <a:avLst/>
          </a:prstGeom>
          <a:noFill/>
        </p:spPr>
        <p:txBody>
          <a:bodyPr wrap="square" lIns="217728" tIns="108864" rIns="217728" bIns="108864">
            <a:spAutoFit/>
          </a:bodyPr>
          <a:lstStyle/>
          <a:p>
            <a:pPr algn="just"/>
            <a:r>
              <a:rPr lang="en-US" sz="3300" dirty="0">
                <a:solidFill>
                  <a:schemeClr val="bg1"/>
                </a:solidFill>
              </a:rPr>
              <a:t>Review on timeline progress project</a:t>
            </a:r>
          </a:p>
          <a:p>
            <a:pPr algn="just"/>
            <a:r>
              <a:rPr lang="en-US" sz="3300" dirty="0">
                <a:solidFill>
                  <a:schemeClr val="bg1"/>
                </a:solidFill>
              </a:rPr>
              <a:t>Review on weekly report</a:t>
            </a:r>
          </a:p>
          <a:p>
            <a:pPr algn="just"/>
            <a:r>
              <a:rPr lang="en-US" sz="3300" dirty="0">
                <a:solidFill>
                  <a:schemeClr val="bg1"/>
                </a:solidFill>
              </a:rPr>
              <a:t>Discussion on any other matters related to </a:t>
            </a:r>
            <a:r>
              <a:rPr lang="en-US" sz="3300" dirty="0" smtClean="0">
                <a:solidFill>
                  <a:schemeClr val="bg1"/>
                </a:solidFill>
              </a:rPr>
              <a:t>MFE  </a:t>
            </a:r>
            <a:r>
              <a:rPr lang="en-US" sz="3300" dirty="0">
                <a:solidFill>
                  <a:schemeClr val="bg1"/>
                </a:solidFill>
              </a:rPr>
              <a:t>activities</a:t>
            </a:r>
          </a:p>
        </p:txBody>
      </p:sp>
      <p:sp>
        <p:nvSpPr>
          <p:cNvPr id="20" name="Rectangle 19"/>
          <p:cNvSpPr/>
          <p:nvPr/>
        </p:nvSpPr>
        <p:spPr>
          <a:xfrm>
            <a:off x="14982644" y="9672502"/>
            <a:ext cx="8452098" cy="2251180"/>
          </a:xfrm>
          <a:prstGeom prst="rect">
            <a:avLst/>
          </a:prstGeom>
          <a:solidFill>
            <a:srgbClr val="0070C0"/>
          </a:solidFill>
        </p:spPr>
        <p:txBody>
          <a:bodyPr wrap="square" lIns="217728" tIns="108864" rIns="217728" bIns="108864">
            <a:spAutoFit/>
          </a:bodyPr>
          <a:lstStyle/>
          <a:p>
            <a:pPr marL="457200" indent="-457200" algn="just">
              <a:buFont typeface="Wingdings" pitchFamily="2" charset="2"/>
              <a:buChar char="ü"/>
              <a:defRPr/>
            </a:pPr>
            <a:r>
              <a:rPr lang="en-US" sz="3300" dirty="0">
                <a:solidFill>
                  <a:schemeClr val="bg1"/>
                </a:solidFill>
              </a:rPr>
              <a:t>Review on deployment activities and problem arise</a:t>
            </a:r>
          </a:p>
          <a:p>
            <a:pPr marL="457200" indent="-457200" algn="just">
              <a:buFont typeface="Wingdings" pitchFamily="2" charset="2"/>
              <a:buChar char="ü"/>
              <a:defRPr/>
            </a:pPr>
            <a:r>
              <a:rPr lang="en-US" sz="3300" dirty="0">
                <a:solidFill>
                  <a:schemeClr val="bg1"/>
                </a:solidFill>
              </a:rPr>
              <a:t>Discussion on project enhancement activities </a:t>
            </a: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0265" y="8839201"/>
            <a:ext cx="13763285" cy="3409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359" y="5486400"/>
            <a:ext cx="13763285"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3327" y="2133600"/>
            <a:ext cx="13717786"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10900C66-51F3-40B7-ADF9-FB7B495E0E52}" type="slidenum">
              <a:rPr lang="en-US" smtClean="0"/>
              <a:pPr>
                <a:defRPr/>
              </a:pPr>
              <a:t>23</a:t>
            </a:fld>
            <a:endParaRPr lang="en-US" dirty="0"/>
          </a:p>
        </p:txBody>
      </p:sp>
      <p:sp>
        <p:nvSpPr>
          <p:cNvPr id="14" name="Rectangle 13"/>
          <p:cNvSpPr/>
          <p:nvPr/>
        </p:nvSpPr>
        <p:spPr>
          <a:xfrm>
            <a:off x="15110982" y="5961010"/>
            <a:ext cx="8452098" cy="2251180"/>
          </a:xfrm>
          <a:prstGeom prst="rect">
            <a:avLst/>
          </a:prstGeom>
          <a:solidFill>
            <a:srgbClr val="0070C0"/>
          </a:solidFill>
        </p:spPr>
        <p:txBody>
          <a:bodyPr wrap="square" lIns="217728" tIns="108864" rIns="217728" bIns="108864">
            <a:spAutoFit/>
          </a:bodyPr>
          <a:lstStyle/>
          <a:p>
            <a:pPr marL="457200" indent="-457200" algn="just">
              <a:buFont typeface="Wingdings" pitchFamily="2" charset="2"/>
              <a:buChar char="ü"/>
            </a:pPr>
            <a:r>
              <a:rPr lang="en-US" sz="3300" dirty="0">
                <a:solidFill>
                  <a:schemeClr val="bg1"/>
                </a:solidFill>
              </a:rPr>
              <a:t>Review on timeline progress project</a:t>
            </a:r>
          </a:p>
          <a:p>
            <a:pPr marL="457200" indent="-457200" algn="just">
              <a:buFont typeface="Wingdings" pitchFamily="2" charset="2"/>
              <a:buChar char="ü"/>
            </a:pPr>
            <a:r>
              <a:rPr lang="en-US" sz="3300" dirty="0">
                <a:solidFill>
                  <a:schemeClr val="bg1"/>
                </a:solidFill>
              </a:rPr>
              <a:t>Review on weekly report</a:t>
            </a:r>
          </a:p>
          <a:p>
            <a:pPr marL="457200" indent="-457200" algn="just">
              <a:buFont typeface="Wingdings" pitchFamily="2" charset="2"/>
              <a:buChar char="ü"/>
            </a:pPr>
            <a:r>
              <a:rPr lang="en-US" sz="3300" dirty="0">
                <a:solidFill>
                  <a:schemeClr val="bg1"/>
                </a:solidFill>
              </a:rPr>
              <a:t>Discussion on any other matters related to MFE  activities</a:t>
            </a:r>
          </a:p>
        </p:txBody>
      </p:sp>
    </p:spTree>
    <p:extLst>
      <p:ext uri="{BB962C8B-B14F-4D97-AF65-F5344CB8AC3E}">
        <p14:creationId xmlns:p14="http://schemas.microsoft.com/office/powerpoint/2010/main" val="14177119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1"/>
          <p:cNvSpPr txBox="1">
            <a:spLocks/>
          </p:cNvSpPr>
          <p:nvPr/>
        </p:nvSpPr>
        <p:spPr>
          <a:xfrm>
            <a:off x="1219359" y="0"/>
            <a:ext cx="21542005" cy="1676400"/>
          </a:xfrm>
          <a:prstGeom prst="rect">
            <a:avLst/>
          </a:prstGeom>
        </p:spPr>
        <p:txBody>
          <a:bodyPr lIns="217728" tIns="108864" rIns="217728" bIns="108864" anchor="b">
            <a:no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defRPr/>
            </a:pPr>
            <a:r>
              <a:rPr lang="en-US" sz="4800" dirty="0">
                <a:solidFill>
                  <a:schemeClr val="tx1"/>
                </a:solidFill>
                <a:latin typeface="Arial Black"/>
              </a:rPr>
              <a:t>REPORTING DELIVERABLES</a:t>
            </a:r>
            <a:endParaRPr lang="en-MY" sz="4800" dirty="0">
              <a:solidFill>
                <a:schemeClr val="tx1"/>
              </a:solidFill>
              <a:latin typeface="Arial Black"/>
            </a:endParaRPr>
          </a:p>
        </p:txBody>
      </p:sp>
      <p:sp>
        <p:nvSpPr>
          <p:cNvPr id="32" name="Freeform 31"/>
          <p:cNvSpPr/>
          <p:nvPr/>
        </p:nvSpPr>
        <p:spPr>
          <a:xfrm>
            <a:off x="2718111" y="5292550"/>
            <a:ext cx="5156831" cy="3295440"/>
          </a:xfrm>
          <a:custGeom>
            <a:avLst/>
            <a:gdLst>
              <a:gd name="f0" fmla="val 0"/>
              <a:gd name="f1" fmla="val 203"/>
              <a:gd name="f2" fmla="val 173"/>
              <a:gd name="f3" fmla="val 140"/>
              <a:gd name="f4" fmla="val 29"/>
              <a:gd name="f5" fmla="val 162"/>
              <a:gd name="f6" fmla="val 65"/>
              <a:gd name="f7" fmla="val 102"/>
              <a:gd name="f8" fmla="val 138"/>
              <a:gd name="f9" fmla="val 174"/>
            </a:gdLst>
            <a:ahLst/>
            <a:cxnLst>
              <a:cxn ang="3cd4">
                <a:pos x="hc" y="t"/>
              </a:cxn>
              <a:cxn ang="0">
                <a:pos x="r" y="vc"/>
              </a:cxn>
              <a:cxn ang="cd4">
                <a:pos x="hc" y="b"/>
              </a:cxn>
              <a:cxn ang="cd2">
                <a:pos x="l" y="vc"/>
              </a:cxn>
            </a:cxnLst>
            <a:rect l="l" t="t" r="r" b="b"/>
            <a:pathLst>
              <a:path w="203" h="173">
                <a:moveTo>
                  <a:pt x="f0" y="f3"/>
                </a:moveTo>
                <a:cubicBezTo>
                  <a:pt x="f4" y="f5"/>
                  <a:pt x="f6" y="f2"/>
                  <a:pt x="f7" y="f2"/>
                </a:cubicBezTo>
                <a:cubicBezTo>
                  <a:pt x="f8" y="f2"/>
                  <a:pt x="f9" y="f5"/>
                  <a:pt x="f1" y="f3"/>
                </a:cubicBezTo>
                <a:lnTo>
                  <a:pt x="f7" y="f0"/>
                </a:lnTo>
                <a:lnTo>
                  <a:pt x="f0" y="f3"/>
                </a:lnTo>
                <a:close/>
              </a:path>
            </a:pathLst>
          </a:custGeom>
          <a:noFill/>
          <a:ln>
            <a:noFill/>
            <a:prstDash val="solid"/>
          </a:ln>
        </p:spPr>
        <p:txBody>
          <a:bodyPr vert="horz" wrap="square" lIns="214299" tIns="111435" rIns="214299" bIns="111435" anchor="t" anchorCtr="0" compatLnSpc="0"/>
          <a:lstStyle/>
          <a:p>
            <a:pPr lvl="0" rtl="0" hangingPunct="0">
              <a:buNone/>
              <a:tabLst/>
            </a:pPr>
            <a:endParaRPr lang="fr-FR" sz="5700">
              <a:latin typeface="Times New Roman" pitchFamily="18"/>
              <a:ea typeface="Arial Unicode MS" pitchFamily="2"/>
              <a:cs typeface="Tahoma" pitchFamily="2"/>
            </a:endParaRPr>
          </a:p>
        </p:txBody>
      </p:sp>
      <p:grpSp>
        <p:nvGrpSpPr>
          <p:cNvPr id="33" name="Group 32"/>
          <p:cNvGrpSpPr/>
          <p:nvPr/>
        </p:nvGrpSpPr>
        <p:grpSpPr>
          <a:xfrm>
            <a:off x="7392326" y="3708905"/>
            <a:ext cx="8865792" cy="6754268"/>
            <a:chOff x="324000" y="1125360"/>
            <a:chExt cx="3324239" cy="3377134"/>
          </a:xfrm>
        </p:grpSpPr>
        <p:sp>
          <p:nvSpPr>
            <p:cNvPr id="34" name="Freeform 33"/>
            <p:cNvSpPr/>
            <p:nvPr/>
          </p:nvSpPr>
          <p:spPr>
            <a:xfrm>
              <a:off x="409680" y="2782800"/>
              <a:ext cx="1581119" cy="1333440"/>
            </a:xfrm>
            <a:custGeom>
              <a:avLst/>
              <a:gdLst>
                <a:gd name="f0" fmla="val 0"/>
                <a:gd name="f1" fmla="val 166"/>
                <a:gd name="f2" fmla="val 140"/>
                <a:gd name="f3" fmla="val 54"/>
                <a:gd name="f4" fmla="val 12"/>
                <a:gd name="f5" fmla="val 89"/>
                <a:gd name="f6" fmla="val 34"/>
                <a:gd name="f7" fmla="val 119"/>
                <a:gd name="f8" fmla="val 64"/>
              </a:gdLst>
              <a:ahLst/>
              <a:cxnLst>
                <a:cxn ang="3cd4">
                  <a:pos x="hc" y="t"/>
                </a:cxn>
                <a:cxn ang="0">
                  <a:pos x="r" y="vc"/>
                </a:cxn>
                <a:cxn ang="cd4">
                  <a:pos x="hc" y="b"/>
                </a:cxn>
                <a:cxn ang="cd2">
                  <a:pos x="l" y="vc"/>
                </a:cxn>
              </a:cxnLst>
              <a:rect l="l" t="t" r="r" b="b"/>
              <a:pathLst>
                <a:path w="166" h="140">
                  <a:moveTo>
                    <a:pt x="f0" y="f3"/>
                  </a:moveTo>
                  <a:cubicBezTo>
                    <a:pt x="f4" y="f5"/>
                    <a:pt x="f6" y="f7"/>
                    <a:pt x="f8" y="f2"/>
                  </a:cubicBezTo>
                  <a:lnTo>
                    <a:pt x="f1" y="f0"/>
                  </a:lnTo>
                  <a:lnTo>
                    <a:pt x="f0" y="f3"/>
                  </a:lnTo>
                  <a:close/>
                </a:path>
              </a:pathLst>
            </a:custGeom>
            <a:solidFill>
              <a:srgbClr val="0085B2"/>
            </a:solidFill>
            <a:ln w="3240">
              <a:solidFill>
                <a:srgbClr val="FFFFFF"/>
              </a:solidFill>
              <a:prstDash val="solid"/>
              <a:round/>
            </a:ln>
          </p:spPr>
          <p:txBody>
            <a:bodyPr vert="horz" wrap="square" lIns="91440" tIns="45720" rIns="91440" bIns="45720" anchor="t" anchorCtr="0" compatLnSpc="0"/>
            <a:lstStyle/>
            <a:p>
              <a:pPr lvl="0" rtl="0" hangingPunct="0">
                <a:buNone/>
                <a:tabLst/>
              </a:pPr>
              <a:endParaRPr lang="fr-FR" sz="5700">
                <a:latin typeface="Times New Roman" pitchFamily="18"/>
                <a:ea typeface="Arial Unicode MS" pitchFamily="2"/>
                <a:cs typeface="Tahoma" pitchFamily="2"/>
              </a:endParaRPr>
            </a:p>
          </p:txBody>
        </p:sp>
        <p:sp>
          <p:nvSpPr>
            <p:cNvPr id="37" name="Freeform 36"/>
            <p:cNvSpPr/>
            <p:nvPr/>
          </p:nvSpPr>
          <p:spPr>
            <a:xfrm>
              <a:off x="324000" y="2258640"/>
              <a:ext cx="1666800" cy="1038240"/>
            </a:xfrm>
            <a:custGeom>
              <a:avLst/>
              <a:gdLst>
                <a:gd name="f0" fmla="val 0"/>
                <a:gd name="f1" fmla="val 175"/>
                <a:gd name="f2" fmla="val 109"/>
                <a:gd name="f3" fmla="val 9"/>
                <a:gd name="f4" fmla="val 3"/>
                <a:gd name="f5" fmla="val 18"/>
                <a:gd name="f6" fmla="val 1"/>
                <a:gd name="f7" fmla="val 36"/>
                <a:gd name="f8" fmla="val 54"/>
                <a:gd name="f9" fmla="val 73"/>
                <a:gd name="f10" fmla="val 91"/>
                <a:gd name="f11" fmla="val 55"/>
              </a:gdLst>
              <a:ahLst/>
              <a:cxnLst>
                <a:cxn ang="3cd4">
                  <a:pos x="hc" y="t"/>
                </a:cxn>
                <a:cxn ang="0">
                  <a:pos x="r" y="vc"/>
                </a:cxn>
                <a:cxn ang="cd4">
                  <a:pos x="hc" y="b"/>
                </a:cxn>
                <a:cxn ang="cd2">
                  <a:pos x="l" y="vc"/>
                </a:cxn>
              </a:cxnLst>
              <a:rect l="l" t="t" r="r" b="b"/>
              <a:pathLst>
                <a:path w="175" h="109">
                  <a:moveTo>
                    <a:pt x="f3" y="f0"/>
                  </a:moveTo>
                  <a:cubicBezTo>
                    <a:pt x="f4" y="f5"/>
                    <a:pt x="f6" y="f7"/>
                    <a:pt x="f6" y="f8"/>
                  </a:cubicBezTo>
                  <a:cubicBezTo>
                    <a:pt x="f0" y="f9"/>
                    <a:pt x="f4" y="f10"/>
                    <a:pt x="f3" y="f2"/>
                  </a:cubicBezTo>
                  <a:lnTo>
                    <a:pt x="f1" y="f11"/>
                  </a:lnTo>
                  <a:lnTo>
                    <a:pt x="f3" y="f0"/>
                  </a:lnTo>
                  <a:close/>
                </a:path>
              </a:pathLst>
            </a:custGeom>
            <a:solidFill>
              <a:srgbClr val="0085B2"/>
            </a:solidFill>
            <a:ln w="3240">
              <a:solidFill>
                <a:srgbClr val="FFFFFF"/>
              </a:solidFill>
              <a:prstDash val="solid"/>
              <a:round/>
            </a:ln>
          </p:spPr>
          <p:txBody>
            <a:bodyPr vert="horz" wrap="square" lIns="91440" tIns="45720" rIns="91440" bIns="45720" anchor="t" anchorCtr="0" compatLnSpc="0"/>
            <a:lstStyle/>
            <a:p>
              <a:pPr lvl="0" rtl="0" hangingPunct="0">
                <a:buNone/>
                <a:tabLst/>
              </a:pPr>
              <a:endParaRPr lang="fr-FR" sz="5700">
                <a:latin typeface="Times New Roman" pitchFamily="18"/>
                <a:ea typeface="Arial Unicode MS" pitchFamily="2"/>
                <a:cs typeface="Tahoma" pitchFamily="2"/>
              </a:endParaRPr>
            </a:p>
          </p:txBody>
        </p:sp>
        <p:sp>
          <p:nvSpPr>
            <p:cNvPr id="40" name="Freeform 39"/>
            <p:cNvSpPr/>
            <p:nvPr/>
          </p:nvSpPr>
          <p:spPr>
            <a:xfrm>
              <a:off x="409680" y="1439639"/>
              <a:ext cx="1581119" cy="1343160"/>
            </a:xfrm>
            <a:custGeom>
              <a:avLst/>
              <a:gdLst>
                <a:gd name="f0" fmla="val 0"/>
                <a:gd name="f1" fmla="val 166"/>
                <a:gd name="f2" fmla="val 141"/>
                <a:gd name="f3" fmla="val 64"/>
                <a:gd name="f4" fmla="val 34"/>
                <a:gd name="f5" fmla="val 21"/>
                <a:gd name="f6" fmla="val 12"/>
                <a:gd name="f7" fmla="val 51"/>
                <a:gd name="f8" fmla="val 86"/>
              </a:gdLst>
              <a:ahLst/>
              <a:cxnLst>
                <a:cxn ang="3cd4">
                  <a:pos x="hc" y="t"/>
                </a:cxn>
                <a:cxn ang="0">
                  <a:pos x="r" y="vc"/>
                </a:cxn>
                <a:cxn ang="cd4">
                  <a:pos x="hc" y="b"/>
                </a:cxn>
                <a:cxn ang="cd2">
                  <a:pos x="l" y="vc"/>
                </a:cxn>
              </a:cxnLst>
              <a:rect l="l" t="t" r="r" b="b"/>
              <a:pathLst>
                <a:path w="166" h="141">
                  <a:moveTo>
                    <a:pt x="f3" y="f0"/>
                  </a:moveTo>
                  <a:cubicBezTo>
                    <a:pt x="f4" y="f5"/>
                    <a:pt x="f6" y="f7"/>
                    <a:pt x="f0" y="f8"/>
                  </a:cubicBezTo>
                  <a:lnTo>
                    <a:pt x="f1" y="f2"/>
                  </a:lnTo>
                  <a:lnTo>
                    <a:pt x="f3" y="f0"/>
                  </a:lnTo>
                  <a:close/>
                </a:path>
              </a:pathLst>
            </a:custGeom>
            <a:solidFill>
              <a:srgbClr val="0085B2"/>
            </a:solidFill>
            <a:ln w="3240">
              <a:solidFill>
                <a:srgbClr val="FFFFFF"/>
              </a:solidFill>
              <a:prstDash val="solid"/>
              <a:round/>
            </a:ln>
          </p:spPr>
          <p:txBody>
            <a:bodyPr vert="horz" wrap="square" lIns="91440" tIns="45720" rIns="91440" bIns="45720" anchor="t" anchorCtr="0" compatLnSpc="0"/>
            <a:lstStyle/>
            <a:p>
              <a:pPr lvl="0" rtl="0" hangingPunct="0">
                <a:buNone/>
                <a:tabLst/>
              </a:pPr>
              <a:endParaRPr lang="fr-FR" sz="5700">
                <a:latin typeface="Times New Roman" pitchFamily="18"/>
                <a:ea typeface="Arial Unicode MS" pitchFamily="2"/>
                <a:cs typeface="Tahoma" pitchFamily="2"/>
              </a:endParaRPr>
            </a:p>
          </p:txBody>
        </p:sp>
        <p:sp>
          <p:nvSpPr>
            <p:cNvPr id="41" name="Freeform 40"/>
            <p:cNvSpPr/>
            <p:nvPr/>
          </p:nvSpPr>
          <p:spPr>
            <a:xfrm>
              <a:off x="1019159" y="1125360"/>
              <a:ext cx="971640" cy="1657439"/>
            </a:xfrm>
            <a:custGeom>
              <a:avLst/>
              <a:gdLst>
                <a:gd name="f0" fmla="val 0"/>
                <a:gd name="f1" fmla="val 102"/>
                <a:gd name="f2" fmla="val 174"/>
                <a:gd name="f3" fmla="val 101"/>
                <a:gd name="f4" fmla="val 65"/>
                <a:gd name="f5" fmla="val 29"/>
                <a:gd name="f6" fmla="val 11"/>
                <a:gd name="f7" fmla="val 33"/>
              </a:gdLst>
              <a:ahLst/>
              <a:cxnLst>
                <a:cxn ang="3cd4">
                  <a:pos x="hc" y="t"/>
                </a:cxn>
                <a:cxn ang="0">
                  <a:pos x="r" y="vc"/>
                </a:cxn>
                <a:cxn ang="cd4">
                  <a:pos x="hc" y="b"/>
                </a:cxn>
                <a:cxn ang="cd2">
                  <a:pos x="l" y="vc"/>
                </a:cxn>
              </a:cxnLst>
              <a:rect l="l" t="t" r="r" b="b"/>
              <a:pathLst>
                <a:path w="102" h="174">
                  <a:moveTo>
                    <a:pt x="f3" y="f0"/>
                  </a:moveTo>
                  <a:cubicBezTo>
                    <a:pt x="f4" y="f0"/>
                    <a:pt x="f5" y="f6"/>
                    <a:pt x="f0" y="f7"/>
                  </a:cubicBezTo>
                  <a:lnTo>
                    <a:pt x="f1" y="f2"/>
                  </a:lnTo>
                  <a:lnTo>
                    <a:pt x="f3" y="f0"/>
                  </a:lnTo>
                  <a:close/>
                </a:path>
              </a:pathLst>
            </a:custGeom>
            <a:solidFill>
              <a:srgbClr val="0085B2"/>
            </a:solidFill>
            <a:ln w="3240">
              <a:solidFill>
                <a:srgbClr val="FFFFFF"/>
              </a:solidFill>
              <a:prstDash val="solid"/>
              <a:round/>
            </a:ln>
          </p:spPr>
          <p:txBody>
            <a:bodyPr vert="horz" wrap="square" lIns="91440" tIns="45720" rIns="91440" bIns="45720" anchor="t" anchorCtr="0" compatLnSpc="0"/>
            <a:lstStyle/>
            <a:p>
              <a:pPr lvl="0" rtl="0" hangingPunct="0">
                <a:buNone/>
                <a:tabLst/>
              </a:pPr>
              <a:endParaRPr lang="fr-FR" sz="5700">
                <a:latin typeface="Times New Roman" pitchFamily="18"/>
                <a:ea typeface="Arial Unicode MS" pitchFamily="2"/>
                <a:cs typeface="Tahoma" pitchFamily="2"/>
              </a:endParaRPr>
            </a:p>
          </p:txBody>
        </p:sp>
        <p:sp>
          <p:nvSpPr>
            <p:cNvPr id="42" name="Freeform 41"/>
            <p:cNvSpPr/>
            <p:nvPr/>
          </p:nvSpPr>
          <p:spPr>
            <a:xfrm>
              <a:off x="1990800" y="1125360"/>
              <a:ext cx="961919" cy="1657439"/>
            </a:xfrm>
            <a:custGeom>
              <a:avLst/>
              <a:gdLst>
                <a:gd name="f0" fmla="val 0"/>
                <a:gd name="f1" fmla="val 101"/>
                <a:gd name="f2" fmla="val 174"/>
                <a:gd name="f3" fmla="val 33"/>
                <a:gd name="f4" fmla="val 72"/>
                <a:gd name="f5" fmla="val 11"/>
                <a:gd name="f6" fmla="val 36"/>
              </a:gdLst>
              <a:ahLst/>
              <a:cxnLst>
                <a:cxn ang="3cd4">
                  <a:pos x="hc" y="t"/>
                </a:cxn>
                <a:cxn ang="0">
                  <a:pos x="r" y="vc"/>
                </a:cxn>
                <a:cxn ang="cd4">
                  <a:pos x="hc" y="b"/>
                </a:cxn>
                <a:cxn ang="cd2">
                  <a:pos x="l" y="vc"/>
                </a:cxn>
              </a:cxnLst>
              <a:rect l="l" t="t" r="r" b="b"/>
              <a:pathLst>
                <a:path w="101" h="174">
                  <a:moveTo>
                    <a:pt x="f1" y="f3"/>
                  </a:moveTo>
                  <a:cubicBezTo>
                    <a:pt x="f4" y="f5"/>
                    <a:pt x="f6" y="f0"/>
                    <a:pt x="f0" y="f0"/>
                  </a:cubicBezTo>
                  <a:lnTo>
                    <a:pt x="f0" y="f2"/>
                  </a:lnTo>
                  <a:lnTo>
                    <a:pt x="f1" y="f3"/>
                  </a:lnTo>
                  <a:close/>
                </a:path>
              </a:pathLst>
            </a:custGeom>
            <a:solidFill>
              <a:srgbClr val="0085B2"/>
            </a:solidFill>
            <a:ln w="3240">
              <a:solidFill>
                <a:srgbClr val="FFFFFF"/>
              </a:solidFill>
              <a:prstDash val="solid"/>
              <a:round/>
            </a:ln>
          </p:spPr>
          <p:txBody>
            <a:bodyPr vert="horz" wrap="square" lIns="91440" tIns="45720" rIns="91440" bIns="45720" anchor="t" anchorCtr="0" compatLnSpc="0"/>
            <a:lstStyle/>
            <a:p>
              <a:pPr lvl="0" rtl="0" hangingPunct="0">
                <a:buNone/>
                <a:tabLst/>
              </a:pPr>
              <a:endParaRPr lang="fr-FR" sz="5700">
                <a:latin typeface="Times New Roman" pitchFamily="18"/>
                <a:ea typeface="Arial Unicode MS" pitchFamily="2"/>
                <a:cs typeface="Tahoma" pitchFamily="2"/>
              </a:endParaRPr>
            </a:p>
          </p:txBody>
        </p:sp>
        <p:sp>
          <p:nvSpPr>
            <p:cNvPr id="43" name="Freeform 42"/>
            <p:cNvSpPr/>
            <p:nvPr/>
          </p:nvSpPr>
          <p:spPr>
            <a:xfrm>
              <a:off x="1990800" y="1439639"/>
              <a:ext cx="1571759" cy="1343160"/>
            </a:xfrm>
            <a:custGeom>
              <a:avLst/>
              <a:gdLst>
                <a:gd name="f0" fmla="val 0"/>
                <a:gd name="f1" fmla="val 165"/>
                <a:gd name="f2" fmla="val 141"/>
                <a:gd name="f3" fmla="val 86"/>
                <a:gd name="f4" fmla="val 153"/>
                <a:gd name="f5" fmla="val 51"/>
                <a:gd name="f6" fmla="val 131"/>
                <a:gd name="f7" fmla="val 21"/>
                <a:gd name="f8" fmla="val 101"/>
              </a:gdLst>
              <a:ahLst/>
              <a:cxnLst>
                <a:cxn ang="3cd4">
                  <a:pos x="hc" y="t"/>
                </a:cxn>
                <a:cxn ang="0">
                  <a:pos x="r" y="vc"/>
                </a:cxn>
                <a:cxn ang="cd4">
                  <a:pos x="hc" y="b"/>
                </a:cxn>
                <a:cxn ang="cd2">
                  <a:pos x="l" y="vc"/>
                </a:cxn>
              </a:cxnLst>
              <a:rect l="l" t="t" r="r" b="b"/>
              <a:pathLst>
                <a:path w="165" h="141">
                  <a:moveTo>
                    <a:pt x="f1" y="f3"/>
                  </a:moveTo>
                  <a:cubicBezTo>
                    <a:pt x="f4" y="f5"/>
                    <a:pt x="f6" y="f7"/>
                    <a:pt x="f8" y="f0"/>
                  </a:cubicBezTo>
                  <a:lnTo>
                    <a:pt x="f0" y="f2"/>
                  </a:lnTo>
                  <a:lnTo>
                    <a:pt x="f1" y="f3"/>
                  </a:lnTo>
                  <a:close/>
                </a:path>
              </a:pathLst>
            </a:custGeom>
            <a:solidFill>
              <a:srgbClr val="FF9900"/>
            </a:solidFill>
            <a:ln w="3240">
              <a:solidFill>
                <a:srgbClr val="FFFFFF"/>
              </a:solidFill>
              <a:prstDash val="solid"/>
              <a:round/>
            </a:ln>
          </p:spPr>
          <p:txBody>
            <a:bodyPr vert="horz" wrap="square" lIns="91440" tIns="45720" rIns="91440" bIns="45720" anchor="t" anchorCtr="0" compatLnSpc="0"/>
            <a:lstStyle/>
            <a:p>
              <a:pPr lvl="0" rtl="0" hangingPunct="0">
                <a:buNone/>
                <a:tabLst/>
              </a:pPr>
              <a:endParaRPr lang="fr-FR" sz="5700">
                <a:latin typeface="Times New Roman" pitchFamily="18"/>
                <a:ea typeface="Arial Unicode MS" pitchFamily="2"/>
                <a:cs typeface="Tahoma" pitchFamily="2"/>
              </a:endParaRPr>
            </a:p>
          </p:txBody>
        </p:sp>
        <p:sp>
          <p:nvSpPr>
            <p:cNvPr id="44" name="Freeform 43"/>
            <p:cNvSpPr/>
            <p:nvPr/>
          </p:nvSpPr>
          <p:spPr>
            <a:xfrm>
              <a:off x="1990800" y="2258640"/>
              <a:ext cx="1657439" cy="1038240"/>
            </a:xfrm>
            <a:custGeom>
              <a:avLst/>
              <a:gdLst>
                <a:gd name="f0" fmla="val 0"/>
                <a:gd name="f1" fmla="val 174"/>
                <a:gd name="f2" fmla="val 109"/>
                <a:gd name="f3" fmla="val 165"/>
                <a:gd name="f4" fmla="val 171"/>
                <a:gd name="f5" fmla="val 91"/>
                <a:gd name="f6" fmla="val 73"/>
                <a:gd name="f7" fmla="val 55"/>
                <a:gd name="f8" fmla="val 36"/>
                <a:gd name="f9" fmla="val 18"/>
              </a:gdLst>
              <a:ahLst/>
              <a:cxnLst>
                <a:cxn ang="3cd4">
                  <a:pos x="hc" y="t"/>
                </a:cxn>
                <a:cxn ang="0">
                  <a:pos x="r" y="vc"/>
                </a:cxn>
                <a:cxn ang="cd4">
                  <a:pos x="hc" y="b"/>
                </a:cxn>
                <a:cxn ang="cd2">
                  <a:pos x="l" y="vc"/>
                </a:cxn>
              </a:cxnLst>
              <a:rect l="l" t="t" r="r" b="b"/>
              <a:pathLst>
                <a:path w="174" h="109">
                  <a:moveTo>
                    <a:pt x="f3" y="f2"/>
                  </a:moveTo>
                  <a:cubicBezTo>
                    <a:pt x="f4" y="f5"/>
                    <a:pt x="f1" y="f6"/>
                    <a:pt x="f1" y="f7"/>
                  </a:cubicBezTo>
                  <a:cubicBezTo>
                    <a:pt x="f1" y="f8"/>
                    <a:pt x="f4" y="f9"/>
                    <a:pt x="f3" y="f0"/>
                  </a:cubicBezTo>
                  <a:lnTo>
                    <a:pt x="f0" y="f7"/>
                  </a:lnTo>
                  <a:lnTo>
                    <a:pt x="f3" y="f2"/>
                  </a:lnTo>
                  <a:close/>
                </a:path>
              </a:pathLst>
            </a:custGeom>
            <a:solidFill>
              <a:srgbClr val="FF9900"/>
            </a:solidFill>
            <a:ln w="3240">
              <a:solidFill>
                <a:srgbClr val="FFFFFF"/>
              </a:solidFill>
              <a:prstDash val="solid"/>
              <a:round/>
            </a:ln>
          </p:spPr>
          <p:txBody>
            <a:bodyPr vert="horz" wrap="square" lIns="91440" tIns="45720" rIns="91440" bIns="45720" anchor="t" anchorCtr="0" compatLnSpc="0"/>
            <a:lstStyle/>
            <a:p>
              <a:pPr lvl="0" rtl="0" hangingPunct="0">
                <a:buNone/>
                <a:tabLst/>
              </a:pPr>
              <a:endParaRPr lang="fr-FR" sz="5700">
                <a:latin typeface="Times New Roman" pitchFamily="18"/>
                <a:ea typeface="Arial Unicode MS" pitchFamily="2"/>
                <a:cs typeface="Tahoma" pitchFamily="2"/>
              </a:endParaRPr>
            </a:p>
          </p:txBody>
        </p:sp>
        <p:sp>
          <p:nvSpPr>
            <p:cNvPr id="45" name="Freeform 44"/>
            <p:cNvSpPr/>
            <p:nvPr/>
          </p:nvSpPr>
          <p:spPr>
            <a:xfrm>
              <a:off x="1990800" y="2782800"/>
              <a:ext cx="1571759" cy="1333440"/>
            </a:xfrm>
            <a:custGeom>
              <a:avLst/>
              <a:gdLst>
                <a:gd name="f0" fmla="val 0"/>
                <a:gd name="f1" fmla="val 165"/>
                <a:gd name="f2" fmla="val 140"/>
                <a:gd name="f3" fmla="val 101"/>
                <a:gd name="f4" fmla="val 131"/>
                <a:gd name="f5" fmla="val 119"/>
                <a:gd name="f6" fmla="val 153"/>
                <a:gd name="f7" fmla="val 89"/>
                <a:gd name="f8" fmla="val 54"/>
              </a:gdLst>
              <a:ahLst/>
              <a:cxnLst>
                <a:cxn ang="3cd4">
                  <a:pos x="hc" y="t"/>
                </a:cxn>
                <a:cxn ang="0">
                  <a:pos x="r" y="vc"/>
                </a:cxn>
                <a:cxn ang="cd4">
                  <a:pos x="hc" y="b"/>
                </a:cxn>
                <a:cxn ang="cd2">
                  <a:pos x="l" y="vc"/>
                </a:cxn>
              </a:cxnLst>
              <a:rect l="l" t="t" r="r" b="b"/>
              <a:pathLst>
                <a:path w="165" h="140">
                  <a:moveTo>
                    <a:pt x="f3" y="f2"/>
                  </a:moveTo>
                  <a:cubicBezTo>
                    <a:pt x="f4" y="f5"/>
                    <a:pt x="f6" y="f7"/>
                    <a:pt x="f1" y="f8"/>
                  </a:cubicBezTo>
                  <a:lnTo>
                    <a:pt x="f0" y="f0"/>
                  </a:lnTo>
                  <a:lnTo>
                    <a:pt x="f3" y="f2"/>
                  </a:lnTo>
                  <a:close/>
                </a:path>
              </a:pathLst>
            </a:custGeom>
            <a:solidFill>
              <a:srgbClr val="FF9900"/>
            </a:solidFill>
            <a:ln w="3240">
              <a:solidFill>
                <a:srgbClr val="FFFFFF"/>
              </a:solidFill>
              <a:prstDash val="solid"/>
              <a:round/>
            </a:ln>
          </p:spPr>
          <p:txBody>
            <a:bodyPr vert="horz" wrap="square" lIns="91440" tIns="45720" rIns="91440" bIns="45720" anchor="t" anchorCtr="0" compatLnSpc="0"/>
            <a:lstStyle/>
            <a:p>
              <a:pPr lvl="0" rtl="0" hangingPunct="0">
                <a:buNone/>
                <a:tabLst/>
              </a:pPr>
              <a:endParaRPr lang="fr-FR" sz="5700">
                <a:latin typeface="Times New Roman" pitchFamily="18"/>
                <a:ea typeface="Arial Unicode MS" pitchFamily="2"/>
                <a:cs typeface="Tahoma" pitchFamily="2"/>
              </a:endParaRPr>
            </a:p>
          </p:txBody>
        </p:sp>
        <p:sp>
          <p:nvSpPr>
            <p:cNvPr id="46" name="Freeform 45"/>
            <p:cNvSpPr/>
            <p:nvPr/>
          </p:nvSpPr>
          <p:spPr>
            <a:xfrm>
              <a:off x="1625760" y="2417400"/>
              <a:ext cx="720719" cy="720719"/>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FFFFFF"/>
            </a:solidFill>
            <a:ln w="9360">
              <a:solidFill>
                <a:srgbClr val="FFFFFF"/>
              </a:solidFill>
              <a:prstDash val="solid"/>
              <a:miter/>
            </a:ln>
          </p:spPr>
          <p:txBody>
            <a:bodyPr vert="horz" wrap="none" lIns="90000" tIns="46800" rIns="90000" bIns="46800" anchor="ctr" anchorCtr="0" compatLnSpc="0"/>
            <a:lstStyle/>
            <a:p>
              <a:pPr lvl="0" rtl="0" hangingPunct="0">
                <a:buNone/>
                <a:tabLst/>
              </a:pPr>
              <a:endParaRPr lang="fr-FR" sz="5700">
                <a:latin typeface="Times New Roman" pitchFamily="18"/>
                <a:ea typeface="Arial Unicode MS" pitchFamily="2"/>
                <a:cs typeface="Tahoma" pitchFamily="2"/>
              </a:endParaRPr>
            </a:p>
          </p:txBody>
        </p:sp>
        <p:sp>
          <p:nvSpPr>
            <p:cNvPr id="47" name="Freeform 46"/>
            <p:cNvSpPr/>
            <p:nvPr/>
          </p:nvSpPr>
          <p:spPr>
            <a:xfrm>
              <a:off x="1913039" y="2704680"/>
              <a:ext cx="144360" cy="14472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000000"/>
            </a:solidFill>
            <a:ln w="9360">
              <a:solidFill>
                <a:srgbClr val="000000"/>
              </a:solidFill>
              <a:prstDash val="solid"/>
              <a:miter/>
            </a:ln>
          </p:spPr>
          <p:txBody>
            <a:bodyPr vert="horz" wrap="none" lIns="90000" tIns="46800" rIns="90000" bIns="46800" anchor="ctr" anchorCtr="0" compatLnSpc="0"/>
            <a:lstStyle/>
            <a:p>
              <a:pPr lvl="0" rtl="0" hangingPunct="0">
                <a:buNone/>
                <a:tabLst/>
              </a:pPr>
              <a:endParaRPr lang="fr-FR" sz="5700">
                <a:latin typeface="Times New Roman" pitchFamily="18"/>
                <a:ea typeface="Arial Unicode MS" pitchFamily="2"/>
                <a:cs typeface="Tahoma" pitchFamily="2"/>
              </a:endParaRPr>
            </a:p>
          </p:txBody>
        </p:sp>
        <p:sp>
          <p:nvSpPr>
            <p:cNvPr id="49" name="Freeform 48"/>
            <p:cNvSpPr/>
            <p:nvPr/>
          </p:nvSpPr>
          <p:spPr>
            <a:xfrm>
              <a:off x="732014" y="3939839"/>
              <a:ext cx="2509655" cy="56265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0">
              <a:spAutoFit/>
            </a:bodyPr>
            <a:lstStyle/>
            <a:p>
              <a:pPr algn="ctr" hangingPunct="0"/>
              <a:r>
                <a:rPr lang="en-US" sz="5700" b="1" dirty="0">
                  <a:latin typeface="Arial Black" pitchFamily="34"/>
                  <a:ea typeface="Arial Unicode MS" pitchFamily="2"/>
                  <a:cs typeface="Tahoma" pitchFamily="2"/>
                </a:rPr>
                <a:t>Progress Report</a:t>
              </a:r>
            </a:p>
          </p:txBody>
        </p:sp>
      </p:grpSp>
      <p:sp>
        <p:nvSpPr>
          <p:cNvPr id="51" name="Straight Connector 50"/>
          <p:cNvSpPr/>
          <p:nvPr/>
        </p:nvSpPr>
        <p:spPr>
          <a:xfrm flipV="1">
            <a:off x="11754237" y="5676848"/>
            <a:ext cx="2688350" cy="1441440"/>
          </a:xfrm>
          <a:prstGeom prst="line">
            <a:avLst/>
          </a:prstGeom>
          <a:noFill/>
          <a:ln w="57240">
            <a:solidFill>
              <a:srgbClr val="000000"/>
            </a:solidFill>
            <a:prstDash val="solid"/>
            <a:miter/>
            <a:tailEnd type="arrow"/>
          </a:ln>
        </p:spPr>
        <p:txBody>
          <a:bodyPr vert="horz" wrap="square" lIns="214299" tIns="111435" rIns="214299" bIns="111435" anchor="t" anchorCtr="0" compatLnSpc="1"/>
          <a:lstStyle/>
          <a:p>
            <a:pPr>
              <a:tabLst>
                <a:tab pos="0" algn="l"/>
                <a:tab pos="1088639" algn="l"/>
                <a:tab pos="2177278" algn="l"/>
                <a:tab pos="3265914" algn="l"/>
                <a:tab pos="4354556" algn="l"/>
                <a:tab pos="5443195" algn="l"/>
                <a:tab pos="6531831" algn="l"/>
                <a:tab pos="7620472" algn="l"/>
                <a:tab pos="8709111" algn="l"/>
                <a:tab pos="9797750" algn="l"/>
                <a:tab pos="10886389" algn="l"/>
                <a:tab pos="11975028" algn="l"/>
                <a:tab pos="13063665" algn="l"/>
                <a:tab pos="14152306" algn="l"/>
                <a:tab pos="15240942" algn="l"/>
                <a:tab pos="16329584" algn="l"/>
                <a:tab pos="17418223" algn="l"/>
                <a:tab pos="18506862" algn="l"/>
                <a:tab pos="19595501" algn="l"/>
                <a:tab pos="20684139" algn="l"/>
                <a:tab pos="21772778" algn="l"/>
              </a:tabLst>
            </a:pPr>
            <a:endParaRPr lang="fr-FR">
              <a:solidFill>
                <a:srgbClr val="000000"/>
              </a:solidFill>
              <a:latin typeface="Calibri" pitchFamily="34"/>
              <a:ea typeface="Arial Unicode MS" pitchFamily="2"/>
              <a:cs typeface="Tahoma" pitchFamily="2"/>
            </a:endParaRPr>
          </a:p>
        </p:txBody>
      </p:sp>
      <p:sp>
        <p:nvSpPr>
          <p:cNvPr id="53" name="Freeform 74"/>
          <p:cNvSpPr>
            <a:spLocks/>
          </p:cNvSpPr>
          <p:nvPr/>
        </p:nvSpPr>
        <p:spPr bwMode="auto">
          <a:xfrm>
            <a:off x="1479262" y="7439026"/>
            <a:ext cx="3065332" cy="676276"/>
          </a:xfrm>
          <a:custGeom>
            <a:avLst/>
            <a:gdLst>
              <a:gd name="T0" fmla="*/ 2896 w 2896"/>
              <a:gd name="T1" fmla="*/ 421 h 850"/>
              <a:gd name="T2" fmla="*/ 1448 w 2896"/>
              <a:gd name="T3" fmla="*/ 0 h 850"/>
              <a:gd name="T4" fmla="*/ 0 w 2896"/>
              <a:gd name="T5" fmla="*/ 421 h 850"/>
              <a:gd name="T6" fmla="*/ 1448 w 2896"/>
              <a:gd name="T7" fmla="*/ 850 h 850"/>
              <a:gd name="T8" fmla="*/ 2896 w 2896"/>
              <a:gd name="T9" fmla="*/ 421 h 850"/>
            </a:gdLst>
            <a:ahLst/>
            <a:cxnLst>
              <a:cxn ang="0">
                <a:pos x="T0" y="T1"/>
              </a:cxn>
              <a:cxn ang="0">
                <a:pos x="T2" y="T3"/>
              </a:cxn>
              <a:cxn ang="0">
                <a:pos x="T4" y="T5"/>
              </a:cxn>
              <a:cxn ang="0">
                <a:pos x="T6" y="T7"/>
              </a:cxn>
              <a:cxn ang="0">
                <a:pos x="T8" y="T9"/>
              </a:cxn>
            </a:cxnLst>
            <a:rect l="0" t="0" r="r" b="b"/>
            <a:pathLst>
              <a:path w="2896" h="850">
                <a:moveTo>
                  <a:pt x="2896" y="421"/>
                </a:moveTo>
                <a:lnTo>
                  <a:pt x="1448" y="0"/>
                </a:lnTo>
                <a:lnTo>
                  <a:pt x="0" y="421"/>
                </a:lnTo>
                <a:lnTo>
                  <a:pt x="1448" y="850"/>
                </a:lnTo>
                <a:lnTo>
                  <a:pt x="2896" y="421"/>
                </a:lnTo>
                <a:close/>
              </a:path>
            </a:pathLst>
          </a:custGeom>
          <a:solidFill>
            <a:srgbClr val="F9AB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7728" tIns="108864" rIns="217728" bIns="108864" numCol="1" anchor="t" anchorCtr="0" compatLnSpc="1">
            <a:prstTxWarp prst="textNoShape">
              <a:avLst/>
            </a:prstTxWarp>
          </a:bodyPr>
          <a:lstStyle/>
          <a:p>
            <a:endParaRPr lang="en-US"/>
          </a:p>
        </p:txBody>
      </p:sp>
      <p:sp>
        <p:nvSpPr>
          <p:cNvPr id="78" name="Freeform 78"/>
          <p:cNvSpPr>
            <a:spLocks/>
          </p:cNvSpPr>
          <p:nvPr/>
        </p:nvSpPr>
        <p:spPr bwMode="auto">
          <a:xfrm>
            <a:off x="1479262" y="5791200"/>
            <a:ext cx="3065332" cy="673100"/>
          </a:xfrm>
          <a:custGeom>
            <a:avLst/>
            <a:gdLst>
              <a:gd name="T0" fmla="*/ 2896 w 2896"/>
              <a:gd name="T1" fmla="*/ 421 h 850"/>
              <a:gd name="T2" fmla="*/ 1448 w 2896"/>
              <a:gd name="T3" fmla="*/ 0 h 850"/>
              <a:gd name="T4" fmla="*/ 0 w 2896"/>
              <a:gd name="T5" fmla="*/ 421 h 850"/>
              <a:gd name="T6" fmla="*/ 1448 w 2896"/>
              <a:gd name="T7" fmla="*/ 850 h 850"/>
              <a:gd name="T8" fmla="*/ 2896 w 2896"/>
              <a:gd name="T9" fmla="*/ 421 h 850"/>
            </a:gdLst>
            <a:ahLst/>
            <a:cxnLst>
              <a:cxn ang="0">
                <a:pos x="T0" y="T1"/>
              </a:cxn>
              <a:cxn ang="0">
                <a:pos x="T2" y="T3"/>
              </a:cxn>
              <a:cxn ang="0">
                <a:pos x="T4" y="T5"/>
              </a:cxn>
              <a:cxn ang="0">
                <a:pos x="T6" y="T7"/>
              </a:cxn>
              <a:cxn ang="0">
                <a:pos x="T8" y="T9"/>
              </a:cxn>
            </a:cxnLst>
            <a:rect l="0" t="0" r="r" b="b"/>
            <a:pathLst>
              <a:path w="2896" h="850">
                <a:moveTo>
                  <a:pt x="2896" y="421"/>
                </a:moveTo>
                <a:lnTo>
                  <a:pt x="1448" y="0"/>
                </a:lnTo>
                <a:lnTo>
                  <a:pt x="0" y="421"/>
                </a:lnTo>
                <a:lnTo>
                  <a:pt x="1448" y="850"/>
                </a:lnTo>
                <a:lnTo>
                  <a:pt x="2896" y="421"/>
                </a:lnTo>
                <a:close/>
              </a:path>
            </a:pathLst>
          </a:custGeom>
          <a:solidFill>
            <a:srgbClr val="6EB8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7728" tIns="108864" rIns="217728" bIns="108864" numCol="1" anchor="t" anchorCtr="0" compatLnSpc="1">
            <a:prstTxWarp prst="textNoShape">
              <a:avLst/>
            </a:prstTxWarp>
          </a:bodyPr>
          <a:lstStyle/>
          <a:p>
            <a:endParaRPr lang="en-US"/>
          </a:p>
        </p:txBody>
      </p:sp>
      <p:sp>
        <p:nvSpPr>
          <p:cNvPr id="84" name="Freeform 94"/>
          <p:cNvSpPr>
            <a:spLocks/>
          </p:cNvSpPr>
          <p:nvPr/>
        </p:nvSpPr>
        <p:spPr bwMode="auto">
          <a:xfrm>
            <a:off x="2088943" y="7439027"/>
            <a:ext cx="922987" cy="882650"/>
          </a:xfrm>
          <a:custGeom>
            <a:avLst/>
            <a:gdLst>
              <a:gd name="T0" fmla="*/ 874 w 874"/>
              <a:gd name="T1" fmla="*/ 1110 h 1110"/>
              <a:gd name="T2" fmla="*/ 0 w 874"/>
              <a:gd name="T3" fmla="*/ 851 h 1110"/>
              <a:gd name="T4" fmla="*/ 0 w 874"/>
              <a:gd name="T5" fmla="*/ 0 h 1110"/>
              <a:gd name="T6" fmla="*/ 874 w 874"/>
              <a:gd name="T7" fmla="*/ 260 h 1110"/>
              <a:gd name="T8" fmla="*/ 874 w 874"/>
              <a:gd name="T9" fmla="*/ 1110 h 1110"/>
            </a:gdLst>
            <a:ahLst/>
            <a:cxnLst>
              <a:cxn ang="0">
                <a:pos x="T0" y="T1"/>
              </a:cxn>
              <a:cxn ang="0">
                <a:pos x="T2" y="T3"/>
              </a:cxn>
              <a:cxn ang="0">
                <a:pos x="T4" y="T5"/>
              </a:cxn>
              <a:cxn ang="0">
                <a:pos x="T6" y="T7"/>
              </a:cxn>
              <a:cxn ang="0">
                <a:pos x="T8" y="T9"/>
              </a:cxn>
            </a:cxnLst>
            <a:rect l="0" t="0" r="r" b="b"/>
            <a:pathLst>
              <a:path w="874" h="1110">
                <a:moveTo>
                  <a:pt x="874" y="1110"/>
                </a:moveTo>
                <a:lnTo>
                  <a:pt x="0" y="851"/>
                </a:lnTo>
                <a:lnTo>
                  <a:pt x="0" y="0"/>
                </a:lnTo>
                <a:lnTo>
                  <a:pt x="874" y="260"/>
                </a:lnTo>
                <a:lnTo>
                  <a:pt x="874" y="1110"/>
                </a:lnTo>
                <a:close/>
              </a:path>
            </a:pathLst>
          </a:custGeom>
          <a:solidFill>
            <a:srgbClr val="DFE6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7728" tIns="108864" rIns="217728" bIns="108864" numCol="1" anchor="t" anchorCtr="0" compatLnSpc="1">
            <a:prstTxWarp prst="textNoShape">
              <a:avLst/>
            </a:prstTxWarp>
          </a:bodyPr>
          <a:lstStyle/>
          <a:p>
            <a:endParaRPr lang="en-US"/>
          </a:p>
        </p:txBody>
      </p:sp>
      <p:sp>
        <p:nvSpPr>
          <p:cNvPr id="85" name="Freeform 95"/>
          <p:cNvSpPr>
            <a:spLocks/>
          </p:cNvSpPr>
          <p:nvPr/>
        </p:nvSpPr>
        <p:spPr bwMode="auto">
          <a:xfrm>
            <a:off x="1769056" y="4114800"/>
            <a:ext cx="922987" cy="1092200"/>
          </a:xfrm>
          <a:custGeom>
            <a:avLst/>
            <a:gdLst>
              <a:gd name="T0" fmla="*/ 874 w 874"/>
              <a:gd name="T1" fmla="*/ 1377 h 1377"/>
              <a:gd name="T2" fmla="*/ 0 w 874"/>
              <a:gd name="T3" fmla="*/ 1118 h 1377"/>
              <a:gd name="T4" fmla="*/ 0 w 874"/>
              <a:gd name="T5" fmla="*/ 260 h 1377"/>
              <a:gd name="T6" fmla="*/ 874 w 874"/>
              <a:gd name="T7" fmla="*/ 0 h 1377"/>
              <a:gd name="T8" fmla="*/ 874 w 874"/>
              <a:gd name="T9" fmla="*/ 1377 h 1377"/>
            </a:gdLst>
            <a:ahLst/>
            <a:cxnLst>
              <a:cxn ang="0">
                <a:pos x="T0" y="T1"/>
              </a:cxn>
              <a:cxn ang="0">
                <a:pos x="T2" y="T3"/>
              </a:cxn>
              <a:cxn ang="0">
                <a:pos x="T4" y="T5"/>
              </a:cxn>
              <a:cxn ang="0">
                <a:pos x="T6" y="T7"/>
              </a:cxn>
              <a:cxn ang="0">
                <a:pos x="T8" y="T9"/>
              </a:cxn>
            </a:cxnLst>
            <a:rect l="0" t="0" r="r" b="b"/>
            <a:pathLst>
              <a:path w="874" h="1377">
                <a:moveTo>
                  <a:pt x="874" y="1377"/>
                </a:moveTo>
                <a:lnTo>
                  <a:pt x="0" y="1118"/>
                </a:lnTo>
                <a:lnTo>
                  <a:pt x="0" y="260"/>
                </a:lnTo>
                <a:lnTo>
                  <a:pt x="874" y="0"/>
                </a:lnTo>
                <a:lnTo>
                  <a:pt x="874" y="13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217728" tIns="108864" rIns="217728" bIns="108864" numCol="1" anchor="t" anchorCtr="0" compatLnSpc="1">
            <a:prstTxWarp prst="textNoShape">
              <a:avLst/>
            </a:prstTxWarp>
          </a:bodyPr>
          <a:lstStyle/>
          <a:p>
            <a:endParaRPr lang="en-US"/>
          </a:p>
        </p:txBody>
      </p:sp>
      <p:sp>
        <p:nvSpPr>
          <p:cNvPr id="86" name="Freeform 88"/>
          <p:cNvSpPr>
            <a:spLocks/>
          </p:cNvSpPr>
          <p:nvPr/>
        </p:nvSpPr>
        <p:spPr bwMode="auto">
          <a:xfrm>
            <a:off x="1479262" y="5991226"/>
            <a:ext cx="609679" cy="269876"/>
          </a:xfrm>
          <a:custGeom>
            <a:avLst/>
            <a:gdLst>
              <a:gd name="T0" fmla="*/ 574 w 574"/>
              <a:gd name="T1" fmla="*/ 337 h 337"/>
              <a:gd name="T2" fmla="*/ 0 w 574"/>
              <a:gd name="T3" fmla="*/ 167 h 337"/>
              <a:gd name="T4" fmla="*/ 574 w 574"/>
              <a:gd name="T5" fmla="*/ 0 h 337"/>
              <a:gd name="T6" fmla="*/ 574 w 574"/>
              <a:gd name="T7" fmla="*/ 337 h 337"/>
            </a:gdLst>
            <a:ahLst/>
            <a:cxnLst>
              <a:cxn ang="0">
                <a:pos x="T0" y="T1"/>
              </a:cxn>
              <a:cxn ang="0">
                <a:pos x="T2" y="T3"/>
              </a:cxn>
              <a:cxn ang="0">
                <a:pos x="T4" y="T5"/>
              </a:cxn>
              <a:cxn ang="0">
                <a:pos x="T6" y="T7"/>
              </a:cxn>
            </a:cxnLst>
            <a:rect l="0" t="0" r="r" b="b"/>
            <a:pathLst>
              <a:path w="574" h="337">
                <a:moveTo>
                  <a:pt x="574" y="337"/>
                </a:moveTo>
                <a:lnTo>
                  <a:pt x="0" y="167"/>
                </a:lnTo>
                <a:lnTo>
                  <a:pt x="574" y="0"/>
                </a:lnTo>
                <a:lnTo>
                  <a:pt x="574" y="337"/>
                </a:lnTo>
                <a:close/>
              </a:path>
            </a:pathLst>
          </a:custGeom>
          <a:solidFill>
            <a:srgbClr val="3482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7728" tIns="108864" rIns="217728" bIns="108864" numCol="1" anchor="t" anchorCtr="0" compatLnSpc="1">
            <a:prstTxWarp prst="textNoShape">
              <a:avLst/>
            </a:prstTxWarp>
          </a:bodyPr>
          <a:lstStyle/>
          <a:p>
            <a:endParaRPr lang="en-US"/>
          </a:p>
        </p:txBody>
      </p:sp>
      <p:sp>
        <p:nvSpPr>
          <p:cNvPr id="90" name="Freeform 87"/>
          <p:cNvSpPr>
            <a:spLocks/>
          </p:cNvSpPr>
          <p:nvPr/>
        </p:nvSpPr>
        <p:spPr bwMode="auto">
          <a:xfrm>
            <a:off x="3934915" y="5991226"/>
            <a:ext cx="609679" cy="269876"/>
          </a:xfrm>
          <a:custGeom>
            <a:avLst/>
            <a:gdLst>
              <a:gd name="T0" fmla="*/ 0 w 574"/>
              <a:gd name="T1" fmla="*/ 337 h 337"/>
              <a:gd name="T2" fmla="*/ 0 w 574"/>
              <a:gd name="T3" fmla="*/ 0 h 337"/>
              <a:gd name="T4" fmla="*/ 574 w 574"/>
              <a:gd name="T5" fmla="*/ 167 h 337"/>
              <a:gd name="T6" fmla="*/ 0 w 574"/>
              <a:gd name="T7" fmla="*/ 337 h 337"/>
            </a:gdLst>
            <a:ahLst/>
            <a:cxnLst>
              <a:cxn ang="0">
                <a:pos x="T0" y="T1"/>
              </a:cxn>
              <a:cxn ang="0">
                <a:pos x="T2" y="T3"/>
              </a:cxn>
              <a:cxn ang="0">
                <a:pos x="T4" y="T5"/>
              </a:cxn>
              <a:cxn ang="0">
                <a:pos x="T6" y="T7"/>
              </a:cxn>
            </a:cxnLst>
            <a:rect l="0" t="0" r="r" b="b"/>
            <a:pathLst>
              <a:path w="574" h="337">
                <a:moveTo>
                  <a:pt x="0" y="337"/>
                </a:moveTo>
                <a:lnTo>
                  <a:pt x="0" y="0"/>
                </a:lnTo>
                <a:lnTo>
                  <a:pt x="574" y="167"/>
                </a:lnTo>
                <a:lnTo>
                  <a:pt x="0" y="337"/>
                </a:lnTo>
                <a:close/>
              </a:path>
            </a:pathLst>
          </a:custGeom>
          <a:solidFill>
            <a:srgbClr val="3482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7728" tIns="108864" rIns="217728" bIns="108864" numCol="1" anchor="t" anchorCtr="0" compatLnSpc="1">
            <a:prstTxWarp prst="textNoShape">
              <a:avLst/>
            </a:prstTxWarp>
          </a:bodyPr>
          <a:lstStyle/>
          <a:p>
            <a:endParaRPr lang="en-US"/>
          </a:p>
        </p:txBody>
      </p:sp>
      <p:sp>
        <p:nvSpPr>
          <p:cNvPr id="91" name="Freeform 79"/>
          <p:cNvSpPr>
            <a:spLocks/>
          </p:cNvSpPr>
          <p:nvPr/>
        </p:nvSpPr>
        <p:spPr bwMode="auto">
          <a:xfrm>
            <a:off x="3934915" y="7642226"/>
            <a:ext cx="609679" cy="266700"/>
          </a:xfrm>
          <a:custGeom>
            <a:avLst/>
            <a:gdLst>
              <a:gd name="T0" fmla="*/ 0 w 574"/>
              <a:gd name="T1" fmla="*/ 337 h 337"/>
              <a:gd name="T2" fmla="*/ 0 w 574"/>
              <a:gd name="T3" fmla="*/ 0 h 337"/>
              <a:gd name="T4" fmla="*/ 574 w 574"/>
              <a:gd name="T5" fmla="*/ 167 h 337"/>
              <a:gd name="T6" fmla="*/ 0 w 574"/>
              <a:gd name="T7" fmla="*/ 337 h 337"/>
            </a:gdLst>
            <a:ahLst/>
            <a:cxnLst>
              <a:cxn ang="0">
                <a:pos x="T0" y="T1"/>
              </a:cxn>
              <a:cxn ang="0">
                <a:pos x="T2" y="T3"/>
              </a:cxn>
              <a:cxn ang="0">
                <a:pos x="T4" y="T5"/>
              </a:cxn>
              <a:cxn ang="0">
                <a:pos x="T6" y="T7"/>
              </a:cxn>
            </a:cxnLst>
            <a:rect l="0" t="0" r="r" b="b"/>
            <a:pathLst>
              <a:path w="574" h="337">
                <a:moveTo>
                  <a:pt x="0" y="337"/>
                </a:moveTo>
                <a:lnTo>
                  <a:pt x="0" y="0"/>
                </a:lnTo>
                <a:lnTo>
                  <a:pt x="574" y="167"/>
                </a:lnTo>
                <a:lnTo>
                  <a:pt x="0" y="337"/>
                </a:lnTo>
                <a:close/>
              </a:path>
            </a:pathLst>
          </a:custGeom>
          <a:solidFill>
            <a:srgbClr val="8E6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7728" tIns="108864" rIns="217728" bIns="108864" numCol="1" anchor="t" anchorCtr="0" compatLnSpc="1">
            <a:prstTxWarp prst="textNoShape">
              <a:avLst/>
            </a:prstTxWarp>
          </a:bodyPr>
          <a:lstStyle/>
          <a:p>
            <a:endParaRPr lang="en-US"/>
          </a:p>
        </p:txBody>
      </p:sp>
      <p:sp>
        <p:nvSpPr>
          <p:cNvPr id="92" name="Freeform 80"/>
          <p:cNvSpPr>
            <a:spLocks/>
          </p:cNvSpPr>
          <p:nvPr/>
        </p:nvSpPr>
        <p:spPr bwMode="auto">
          <a:xfrm>
            <a:off x="1479262" y="7642226"/>
            <a:ext cx="609679" cy="266700"/>
          </a:xfrm>
          <a:custGeom>
            <a:avLst/>
            <a:gdLst>
              <a:gd name="T0" fmla="*/ 574 w 574"/>
              <a:gd name="T1" fmla="*/ 337 h 337"/>
              <a:gd name="T2" fmla="*/ 0 w 574"/>
              <a:gd name="T3" fmla="*/ 167 h 337"/>
              <a:gd name="T4" fmla="*/ 574 w 574"/>
              <a:gd name="T5" fmla="*/ 0 h 337"/>
              <a:gd name="T6" fmla="*/ 574 w 574"/>
              <a:gd name="T7" fmla="*/ 337 h 337"/>
            </a:gdLst>
            <a:ahLst/>
            <a:cxnLst>
              <a:cxn ang="0">
                <a:pos x="T0" y="T1"/>
              </a:cxn>
              <a:cxn ang="0">
                <a:pos x="T2" y="T3"/>
              </a:cxn>
              <a:cxn ang="0">
                <a:pos x="T4" y="T5"/>
              </a:cxn>
              <a:cxn ang="0">
                <a:pos x="T6" y="T7"/>
              </a:cxn>
            </a:cxnLst>
            <a:rect l="0" t="0" r="r" b="b"/>
            <a:pathLst>
              <a:path w="574" h="337">
                <a:moveTo>
                  <a:pt x="574" y="337"/>
                </a:moveTo>
                <a:lnTo>
                  <a:pt x="0" y="167"/>
                </a:lnTo>
                <a:lnTo>
                  <a:pt x="574" y="0"/>
                </a:lnTo>
                <a:lnTo>
                  <a:pt x="574" y="337"/>
                </a:lnTo>
                <a:close/>
              </a:path>
            </a:pathLst>
          </a:custGeom>
          <a:solidFill>
            <a:srgbClr val="8E6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7728" tIns="108864" rIns="217728" bIns="108864" numCol="1" anchor="t" anchorCtr="0" compatLnSpc="1">
            <a:prstTxWarp prst="textNoShape">
              <a:avLst/>
            </a:prstTxWarp>
          </a:bodyPr>
          <a:lstStyle/>
          <a:p>
            <a:endParaRPr lang="en-US"/>
          </a:p>
        </p:txBody>
      </p:sp>
      <p:sp>
        <p:nvSpPr>
          <p:cNvPr id="111" name="Freeform 94"/>
          <p:cNvSpPr>
            <a:spLocks/>
          </p:cNvSpPr>
          <p:nvPr/>
        </p:nvSpPr>
        <p:spPr bwMode="auto">
          <a:xfrm>
            <a:off x="2105878" y="5991226"/>
            <a:ext cx="922987" cy="468416"/>
          </a:xfrm>
          <a:custGeom>
            <a:avLst/>
            <a:gdLst>
              <a:gd name="T0" fmla="*/ 874 w 874"/>
              <a:gd name="T1" fmla="*/ 1110 h 1110"/>
              <a:gd name="T2" fmla="*/ 0 w 874"/>
              <a:gd name="T3" fmla="*/ 851 h 1110"/>
              <a:gd name="T4" fmla="*/ 0 w 874"/>
              <a:gd name="T5" fmla="*/ 0 h 1110"/>
              <a:gd name="T6" fmla="*/ 874 w 874"/>
              <a:gd name="T7" fmla="*/ 260 h 1110"/>
              <a:gd name="T8" fmla="*/ 874 w 874"/>
              <a:gd name="T9" fmla="*/ 1110 h 1110"/>
            </a:gdLst>
            <a:ahLst/>
            <a:cxnLst>
              <a:cxn ang="0">
                <a:pos x="T0" y="T1"/>
              </a:cxn>
              <a:cxn ang="0">
                <a:pos x="T2" y="T3"/>
              </a:cxn>
              <a:cxn ang="0">
                <a:pos x="T4" y="T5"/>
              </a:cxn>
              <a:cxn ang="0">
                <a:pos x="T6" y="T7"/>
              </a:cxn>
              <a:cxn ang="0">
                <a:pos x="T8" y="T9"/>
              </a:cxn>
            </a:cxnLst>
            <a:rect l="0" t="0" r="r" b="b"/>
            <a:pathLst>
              <a:path w="874" h="1110">
                <a:moveTo>
                  <a:pt x="874" y="1110"/>
                </a:moveTo>
                <a:lnTo>
                  <a:pt x="0" y="851"/>
                </a:lnTo>
                <a:lnTo>
                  <a:pt x="0" y="0"/>
                </a:lnTo>
                <a:lnTo>
                  <a:pt x="874" y="260"/>
                </a:lnTo>
                <a:lnTo>
                  <a:pt x="874" y="1110"/>
                </a:lnTo>
                <a:close/>
              </a:path>
            </a:pathLst>
          </a:custGeom>
          <a:solidFill>
            <a:srgbClr val="DFE6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7728" tIns="108864" rIns="217728" bIns="108864" numCol="1" anchor="t" anchorCtr="0" compatLnSpc="1">
            <a:prstTxWarp prst="textNoShape">
              <a:avLst/>
            </a:prstTxWarp>
          </a:bodyPr>
          <a:lstStyle/>
          <a:p>
            <a:endParaRPr lang="en-US"/>
          </a:p>
        </p:txBody>
      </p:sp>
      <p:sp>
        <p:nvSpPr>
          <p:cNvPr id="151" name="Freeform 150"/>
          <p:cNvSpPr/>
          <p:nvPr/>
        </p:nvSpPr>
        <p:spPr>
          <a:xfrm>
            <a:off x="1984111" y="4478109"/>
            <a:ext cx="2142674" cy="93286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214299" tIns="111435" rIns="214299" bIns="111435" anchor="t" anchorCtr="0" compatLnSpc="0">
            <a:spAutoFit/>
          </a:bodyPr>
          <a:lstStyle/>
          <a:p>
            <a:pPr algn="ctr" hangingPunct="0"/>
            <a:r>
              <a:rPr lang="en-US" sz="4800" b="1" dirty="0">
                <a:latin typeface="Arial" pitchFamily="34"/>
                <a:ea typeface="Arial Unicode MS" pitchFamily="2"/>
                <a:cs typeface="Tahoma" pitchFamily="2"/>
              </a:rPr>
              <a:t>ZONE</a:t>
            </a:r>
          </a:p>
        </p:txBody>
      </p:sp>
      <p:sp>
        <p:nvSpPr>
          <p:cNvPr id="152" name="Down Arrow 151"/>
          <p:cNvSpPr/>
          <p:nvPr/>
        </p:nvSpPr>
        <p:spPr>
          <a:xfrm rot="16200000">
            <a:off x="5697517" y="4033604"/>
            <a:ext cx="969264" cy="2609428"/>
          </a:xfrm>
          <a:prstGeom prst="downArrow">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217728" tIns="108864" rIns="217728" bIns="108864" rtlCol="0" anchor="ctr"/>
          <a:lstStyle/>
          <a:p>
            <a:pPr algn="ctr"/>
            <a:endParaRPr lang="en-MY"/>
          </a:p>
        </p:txBody>
      </p:sp>
      <p:sp>
        <p:nvSpPr>
          <p:cNvPr id="153" name="Down Arrow 152"/>
          <p:cNvSpPr/>
          <p:nvPr/>
        </p:nvSpPr>
        <p:spPr>
          <a:xfrm rot="16200000">
            <a:off x="5697517" y="7234004"/>
            <a:ext cx="969264" cy="2609428"/>
          </a:xfrm>
          <a:prstGeom prst="downArrow">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217728" tIns="108864" rIns="217728" bIns="108864" rtlCol="0" anchor="ctr"/>
          <a:lstStyle/>
          <a:p>
            <a:pPr algn="ctr"/>
            <a:endParaRPr lang="en-MY"/>
          </a:p>
        </p:txBody>
      </p:sp>
      <p:sp>
        <p:nvSpPr>
          <p:cNvPr id="159" name="Down Arrow 158"/>
          <p:cNvSpPr/>
          <p:nvPr/>
        </p:nvSpPr>
        <p:spPr>
          <a:xfrm rot="16200000">
            <a:off x="17078199" y="4088470"/>
            <a:ext cx="969264" cy="2609428"/>
          </a:xfrm>
          <a:prstGeom prst="downArrow">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217728" tIns="108864" rIns="217728" bIns="108864" rtlCol="0" anchor="ctr"/>
          <a:lstStyle/>
          <a:p>
            <a:pPr algn="ctr"/>
            <a:endParaRPr lang="en-MY"/>
          </a:p>
        </p:txBody>
      </p:sp>
      <p:sp>
        <p:nvSpPr>
          <p:cNvPr id="160" name="Down Arrow 159"/>
          <p:cNvSpPr/>
          <p:nvPr/>
        </p:nvSpPr>
        <p:spPr>
          <a:xfrm rot="16200000">
            <a:off x="17078199" y="7288870"/>
            <a:ext cx="969264" cy="2609428"/>
          </a:xfrm>
          <a:prstGeom prst="downArrow">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217728" tIns="108864" rIns="217728" bIns="108864" rtlCol="0" anchor="ctr"/>
          <a:lstStyle/>
          <a:p>
            <a:pPr algn="ctr"/>
            <a:endParaRPr lang="en-MY"/>
          </a:p>
        </p:txBody>
      </p:sp>
      <p:sp>
        <p:nvSpPr>
          <p:cNvPr id="2" name="Rectangle 1"/>
          <p:cNvSpPr/>
          <p:nvPr/>
        </p:nvSpPr>
        <p:spPr>
          <a:xfrm>
            <a:off x="4877435" y="11271684"/>
            <a:ext cx="14632209" cy="1235517"/>
          </a:xfrm>
          <a:prstGeom prst="rect">
            <a:avLst/>
          </a:prstGeom>
        </p:spPr>
        <p:txBody>
          <a:bodyPr wrap="square" lIns="217728" tIns="108864" rIns="217728" bIns="108864">
            <a:spAutoFit/>
          </a:bodyPr>
          <a:lstStyle/>
          <a:p>
            <a:pPr algn="ctr"/>
            <a:r>
              <a:rPr lang="en-US" sz="3300" dirty="0"/>
              <a:t>Reporting consist of Weekly, Monthly, Quarterly &amp; Yearly </a:t>
            </a:r>
          </a:p>
          <a:p>
            <a:pPr algn="ctr"/>
            <a:r>
              <a:rPr lang="en-US" sz="3300" dirty="0" smtClean="0"/>
              <a:t>(Participation,  </a:t>
            </a:r>
            <a:r>
              <a:rPr lang="en-US" sz="3300" dirty="0"/>
              <a:t>Activities, </a:t>
            </a:r>
            <a:r>
              <a:rPr lang="en-US" sz="3300" dirty="0" smtClean="0"/>
              <a:t> </a:t>
            </a:r>
            <a:r>
              <a:rPr lang="en-US" sz="3300" dirty="0"/>
              <a:t>Other’s Report )</a:t>
            </a:r>
            <a:endParaRPr lang="en-MY" sz="3300" dirty="0"/>
          </a:p>
        </p:txBody>
      </p:sp>
      <p:sp>
        <p:nvSpPr>
          <p:cNvPr id="87" name="Freeform 96"/>
          <p:cNvSpPr>
            <a:spLocks/>
          </p:cNvSpPr>
          <p:nvPr/>
        </p:nvSpPr>
        <p:spPr bwMode="auto">
          <a:xfrm>
            <a:off x="1507204" y="6113875"/>
            <a:ext cx="3065332" cy="1876426"/>
          </a:xfrm>
          <a:custGeom>
            <a:avLst/>
            <a:gdLst>
              <a:gd name="T0" fmla="*/ 0 w 2896"/>
              <a:gd name="T1" fmla="*/ 1934 h 2365"/>
              <a:gd name="T2" fmla="*/ 1448 w 2896"/>
              <a:gd name="T3" fmla="*/ 2365 h 2365"/>
              <a:gd name="T4" fmla="*/ 2896 w 2896"/>
              <a:gd name="T5" fmla="*/ 1934 h 2365"/>
              <a:gd name="T6" fmla="*/ 2896 w 2896"/>
              <a:gd name="T7" fmla="*/ 0 h 2365"/>
              <a:gd name="T8" fmla="*/ 1448 w 2896"/>
              <a:gd name="T9" fmla="*/ 429 h 2365"/>
              <a:gd name="T10" fmla="*/ 0 w 2896"/>
              <a:gd name="T11" fmla="*/ 0 h 2365"/>
              <a:gd name="T12" fmla="*/ 0 w 2896"/>
              <a:gd name="T13" fmla="*/ 1934 h 2365"/>
            </a:gdLst>
            <a:ahLst/>
            <a:cxnLst>
              <a:cxn ang="0">
                <a:pos x="T0" y="T1"/>
              </a:cxn>
              <a:cxn ang="0">
                <a:pos x="T2" y="T3"/>
              </a:cxn>
              <a:cxn ang="0">
                <a:pos x="T4" y="T5"/>
              </a:cxn>
              <a:cxn ang="0">
                <a:pos x="T6" y="T7"/>
              </a:cxn>
              <a:cxn ang="0">
                <a:pos x="T8" y="T9"/>
              </a:cxn>
              <a:cxn ang="0">
                <a:pos x="T10" y="T11"/>
              </a:cxn>
              <a:cxn ang="0">
                <a:pos x="T12" y="T13"/>
              </a:cxn>
            </a:cxnLst>
            <a:rect l="0" t="0" r="r" b="b"/>
            <a:pathLst>
              <a:path w="2896" h="2365">
                <a:moveTo>
                  <a:pt x="0" y="1934"/>
                </a:moveTo>
                <a:lnTo>
                  <a:pt x="1448" y="2365"/>
                </a:lnTo>
                <a:lnTo>
                  <a:pt x="2896" y="1934"/>
                </a:lnTo>
                <a:lnTo>
                  <a:pt x="2896" y="0"/>
                </a:lnTo>
                <a:lnTo>
                  <a:pt x="1448" y="429"/>
                </a:lnTo>
                <a:lnTo>
                  <a:pt x="0" y="0"/>
                </a:lnTo>
                <a:lnTo>
                  <a:pt x="0" y="1934"/>
                </a:lnTo>
                <a:close/>
              </a:path>
            </a:pathLst>
          </a:custGeom>
          <a:solidFill>
            <a:srgbClr val="00B050"/>
          </a:solidFill>
          <a:ln>
            <a:noFill/>
          </a:ln>
          <a:extLst/>
        </p:spPr>
        <p:txBody>
          <a:bodyPr vert="horz" wrap="square" lIns="217728" tIns="108864" rIns="217728" bIns="108864" numCol="1" anchor="t" anchorCtr="0" compatLnSpc="1">
            <a:prstTxWarp prst="textNoShape">
              <a:avLst/>
            </a:prstTxWarp>
          </a:bodyPr>
          <a:lstStyle/>
          <a:p>
            <a:endParaRPr lang="en-US"/>
          </a:p>
        </p:txBody>
      </p:sp>
      <p:sp>
        <p:nvSpPr>
          <p:cNvPr id="88" name="Freeform 97"/>
          <p:cNvSpPr>
            <a:spLocks/>
          </p:cNvSpPr>
          <p:nvPr/>
        </p:nvSpPr>
        <p:spPr bwMode="auto">
          <a:xfrm>
            <a:off x="1507206" y="6134763"/>
            <a:ext cx="1532666" cy="1876426"/>
          </a:xfrm>
          <a:custGeom>
            <a:avLst/>
            <a:gdLst>
              <a:gd name="T0" fmla="*/ 1448 w 1448"/>
              <a:gd name="T1" fmla="*/ 2365 h 2365"/>
              <a:gd name="T2" fmla="*/ 1448 w 1448"/>
              <a:gd name="T3" fmla="*/ 2365 h 2365"/>
              <a:gd name="T4" fmla="*/ 574 w 1448"/>
              <a:gd name="T5" fmla="*/ 2105 h 2365"/>
              <a:gd name="T6" fmla="*/ 0 w 1448"/>
              <a:gd name="T7" fmla="*/ 1934 h 2365"/>
              <a:gd name="T8" fmla="*/ 0 w 1448"/>
              <a:gd name="T9" fmla="*/ 0 h 2365"/>
              <a:gd name="T10" fmla="*/ 1448 w 1448"/>
              <a:gd name="T11" fmla="*/ 429 h 2365"/>
              <a:gd name="T12" fmla="*/ 1448 w 1448"/>
              <a:gd name="T13" fmla="*/ 2365 h 2365"/>
            </a:gdLst>
            <a:ahLst/>
            <a:cxnLst>
              <a:cxn ang="0">
                <a:pos x="T0" y="T1"/>
              </a:cxn>
              <a:cxn ang="0">
                <a:pos x="T2" y="T3"/>
              </a:cxn>
              <a:cxn ang="0">
                <a:pos x="T4" y="T5"/>
              </a:cxn>
              <a:cxn ang="0">
                <a:pos x="T6" y="T7"/>
              </a:cxn>
              <a:cxn ang="0">
                <a:pos x="T8" y="T9"/>
              </a:cxn>
              <a:cxn ang="0">
                <a:pos x="T10" y="T11"/>
              </a:cxn>
              <a:cxn ang="0">
                <a:pos x="T12" y="T13"/>
              </a:cxn>
            </a:cxnLst>
            <a:rect l="0" t="0" r="r" b="b"/>
            <a:pathLst>
              <a:path w="1448" h="2365">
                <a:moveTo>
                  <a:pt x="1448" y="2365"/>
                </a:moveTo>
                <a:lnTo>
                  <a:pt x="1448" y="2365"/>
                </a:lnTo>
                <a:lnTo>
                  <a:pt x="574" y="2105"/>
                </a:lnTo>
                <a:lnTo>
                  <a:pt x="0" y="1934"/>
                </a:lnTo>
                <a:lnTo>
                  <a:pt x="0" y="0"/>
                </a:lnTo>
                <a:lnTo>
                  <a:pt x="1448" y="429"/>
                </a:lnTo>
                <a:lnTo>
                  <a:pt x="1448" y="2365"/>
                </a:lnTo>
                <a:close/>
              </a:path>
            </a:pathLst>
          </a:custGeom>
          <a:solidFill>
            <a:srgbClr val="92D050"/>
          </a:solidFill>
          <a:ln>
            <a:noFill/>
          </a:ln>
          <a:extLst/>
        </p:spPr>
        <p:txBody>
          <a:bodyPr vert="horz" wrap="square" lIns="217728" tIns="108864" rIns="217728" bIns="108864" numCol="1" anchor="t" anchorCtr="0" compatLnSpc="1">
            <a:prstTxWarp prst="textNoShape">
              <a:avLst/>
            </a:prstTxWarp>
          </a:bodyPr>
          <a:lstStyle/>
          <a:p>
            <a:endParaRPr lang="en-US"/>
          </a:p>
        </p:txBody>
      </p:sp>
      <p:sp>
        <p:nvSpPr>
          <p:cNvPr id="89" name="TextBox 88"/>
          <p:cNvSpPr txBox="1"/>
          <p:nvPr/>
        </p:nvSpPr>
        <p:spPr>
          <a:xfrm>
            <a:off x="1444740" y="6665160"/>
            <a:ext cx="1937538" cy="773852"/>
          </a:xfrm>
          <a:prstGeom prst="rect">
            <a:avLst/>
          </a:prstGeom>
        </p:spPr>
        <p:txBody>
          <a:bodyPr wrap="square" lIns="217728" tIns="108864" rIns="217728" bIns="108864" anchor="ctr">
            <a:spAutoFit/>
            <a:scene3d>
              <a:camera prst="perspectiveHeroicExtremeLeftFacing">
                <a:rot lat="1200000" lon="2358725" rev="0"/>
              </a:camera>
              <a:lightRig rig="threePt" dir="t"/>
            </a:scene3d>
          </a:bodyPr>
          <a:lstStyle>
            <a:defPPr>
              <a:defRPr lang="en-US"/>
            </a:defPPr>
            <a:lvl1pPr algn="ctr">
              <a:defRPr sz="3600">
                <a:solidFill>
                  <a:schemeClr val="bg1"/>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dirty="0"/>
              <a:t>01</a:t>
            </a:r>
          </a:p>
        </p:txBody>
      </p:sp>
      <p:pic>
        <p:nvPicPr>
          <p:cNvPr id="67" name="Picture 6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48417" y="10315371"/>
            <a:ext cx="5112676" cy="962230"/>
          </a:xfrm>
          <a:prstGeom prst="rect">
            <a:avLst/>
          </a:prstGeom>
        </p:spPr>
      </p:pic>
      <p:sp>
        <p:nvSpPr>
          <p:cNvPr id="4" name="Slide Number Placeholder 3"/>
          <p:cNvSpPr>
            <a:spLocks noGrp="1"/>
          </p:cNvSpPr>
          <p:nvPr>
            <p:ph type="sldNum" sz="quarter" idx="12"/>
          </p:nvPr>
        </p:nvSpPr>
        <p:spPr/>
        <p:txBody>
          <a:bodyPr/>
          <a:lstStyle/>
          <a:p>
            <a:pPr>
              <a:defRPr/>
            </a:pPr>
            <a:fld id="{10900C66-51F3-40B7-ADF9-FB7B495E0E52}" type="slidenum">
              <a:rPr lang="en-US" smtClean="0"/>
              <a:pPr>
                <a:defRPr/>
              </a:pPr>
              <a:t>24</a:t>
            </a:fld>
            <a:endParaRPr lang="en-US" dirty="0"/>
          </a:p>
        </p:txBody>
      </p:sp>
      <p:sp>
        <p:nvSpPr>
          <p:cNvPr id="5" name="TextBox 4"/>
          <p:cNvSpPr txBox="1"/>
          <p:nvPr/>
        </p:nvSpPr>
        <p:spPr>
          <a:xfrm>
            <a:off x="2737417" y="6736461"/>
            <a:ext cx="2343246" cy="727686"/>
          </a:xfrm>
          <a:prstGeom prst="rect">
            <a:avLst/>
          </a:prstGeom>
          <a:noFill/>
          <a:scene3d>
            <a:camera prst="orthographicFront">
              <a:rot lat="0" lon="2400000" rev="600000"/>
            </a:camera>
            <a:lightRig rig="threePt" dir="t"/>
          </a:scene3d>
        </p:spPr>
        <p:txBody>
          <a:bodyPr vert="horz" wrap="square" lIns="171439" tIns="108864" rIns="217728" bIns="108864" rtlCol="0">
            <a:spAutoFit/>
            <a:scene3d>
              <a:camera prst="orthographicFront">
                <a:rot lat="0" lon="2400000" rev="600000"/>
              </a:camera>
              <a:lightRig rig="threePt" dir="t"/>
            </a:scene3d>
          </a:bodyPr>
          <a:lstStyle/>
          <a:p>
            <a:r>
              <a:rPr lang="en-US" sz="3300" b="1" dirty="0"/>
              <a:t>Selangor</a:t>
            </a:r>
            <a:endParaRPr lang="en-MY" sz="3300" b="1" dirty="0"/>
          </a:p>
        </p:txBody>
      </p:sp>
      <p:pic>
        <p:nvPicPr>
          <p:cNvPr id="39" name="Picture 38"/>
          <p:cNvPicPr>
            <a:picLocks noChangeAspect="1"/>
          </p:cNvPicPr>
          <p:nvPr/>
        </p:nvPicPr>
        <p:blipFill rotWithShape="1">
          <a:blip r:embed="rId3">
            <a:extLst>
              <a:ext uri="{28A0092B-C50C-407E-A947-70E740481C1C}">
                <a14:useLocalDpi xmlns:a14="http://schemas.microsoft.com/office/drawing/2010/main" val="0"/>
              </a:ext>
            </a:extLst>
          </a:blip>
          <a:srcRect t="19435" r="25225" b="23885"/>
          <a:stretch/>
        </p:blipFill>
        <p:spPr>
          <a:xfrm>
            <a:off x="18867545" y="6197480"/>
            <a:ext cx="5002619" cy="1421818"/>
          </a:xfrm>
          <a:prstGeom prst="rect">
            <a:avLst/>
          </a:prstGeom>
        </p:spPr>
      </p:pic>
    </p:spTree>
    <p:extLst>
      <p:ext uri="{BB962C8B-B14F-4D97-AF65-F5344CB8AC3E}">
        <p14:creationId xmlns:p14="http://schemas.microsoft.com/office/powerpoint/2010/main" val="31307981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41944" y="5121599"/>
            <a:ext cx="19103287" cy="1389405"/>
          </a:xfrm>
          <a:prstGeom prst="rect">
            <a:avLst/>
          </a:prstGeom>
          <a:noFill/>
        </p:spPr>
        <p:txBody>
          <a:bodyPr wrap="square" lIns="217728" tIns="108864" rIns="217728" bIns="108864" rtlCol="0">
            <a:spAutoFit/>
          </a:bodyPr>
          <a:lstStyle/>
          <a:p>
            <a:pPr algn="ctr"/>
            <a:r>
              <a:rPr lang="en-US" sz="7600" b="1" dirty="0"/>
              <a:t>WEB INTERFACE</a:t>
            </a:r>
            <a:endParaRPr lang="en-MY" sz="7600" b="1" dirty="0"/>
          </a:p>
        </p:txBody>
      </p:sp>
      <p:sp>
        <p:nvSpPr>
          <p:cNvPr id="2" name="Slide Number Placeholder 1"/>
          <p:cNvSpPr>
            <a:spLocks noGrp="1"/>
          </p:cNvSpPr>
          <p:nvPr>
            <p:ph type="sldNum" sz="quarter" idx="12"/>
          </p:nvPr>
        </p:nvSpPr>
        <p:spPr/>
        <p:txBody>
          <a:bodyPr/>
          <a:lstStyle/>
          <a:p>
            <a:pPr>
              <a:defRPr/>
            </a:pPr>
            <a:fld id="{10900C66-51F3-40B7-ADF9-FB7B495E0E52}" type="slidenum">
              <a:rPr lang="en-US" smtClean="0"/>
              <a:pPr>
                <a:defRPr/>
              </a:pPr>
              <a:t>25</a:t>
            </a:fld>
            <a:endParaRPr lang="en-US" dirty="0"/>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28656" y="6562953"/>
            <a:ext cx="8276623" cy="1720698"/>
          </a:xfrm>
          <a:prstGeom prst="rect">
            <a:avLst/>
          </a:prstGeom>
        </p:spPr>
      </p:pic>
    </p:spTree>
    <p:extLst>
      <p:ext uri="{BB962C8B-B14F-4D97-AF65-F5344CB8AC3E}">
        <p14:creationId xmlns:p14="http://schemas.microsoft.com/office/powerpoint/2010/main" val="34889963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19359" y="0"/>
            <a:ext cx="17274249" cy="1676400"/>
          </a:xfrm>
          <a:prstGeom prst="rect">
            <a:avLst/>
          </a:prstGeom>
        </p:spPr>
        <p:txBody>
          <a:bodyPr lIns="217728" tIns="108864" rIns="217728" bIns="108864"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defRPr/>
            </a:pPr>
            <a:r>
              <a:rPr lang="en-US" sz="4800" dirty="0" err="1" smtClean="0">
                <a:solidFill>
                  <a:schemeClr val="tx1"/>
                </a:solidFill>
                <a:latin typeface="Arial Black"/>
              </a:rPr>
              <a:t>mfe</a:t>
            </a:r>
            <a:r>
              <a:rPr lang="en-US" sz="4800" dirty="0" smtClean="0">
                <a:solidFill>
                  <a:schemeClr val="tx1"/>
                </a:solidFill>
                <a:latin typeface="Arial Black"/>
              </a:rPr>
              <a:t> </a:t>
            </a:r>
            <a:r>
              <a:rPr lang="en-US" sz="4800" dirty="0">
                <a:solidFill>
                  <a:schemeClr val="tx1"/>
                </a:solidFill>
                <a:latin typeface="Arial Black"/>
              </a:rPr>
              <a:t>business intelligence page</a:t>
            </a:r>
            <a:endParaRPr lang="en-MY" sz="4800" dirty="0">
              <a:solidFill>
                <a:schemeClr val="tx1"/>
              </a:solidFill>
              <a:latin typeface="Arial Black"/>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227" y="1781728"/>
            <a:ext cx="23980722" cy="10715072"/>
          </a:xfrm>
          <a:prstGeom prst="rect">
            <a:avLst/>
          </a:prstGeom>
        </p:spPr>
      </p:pic>
      <p:sp>
        <p:nvSpPr>
          <p:cNvPr id="3" name="Slide Number Placeholder 2"/>
          <p:cNvSpPr>
            <a:spLocks noGrp="1"/>
          </p:cNvSpPr>
          <p:nvPr>
            <p:ph type="sldNum" sz="quarter" idx="12"/>
          </p:nvPr>
        </p:nvSpPr>
        <p:spPr/>
        <p:txBody>
          <a:bodyPr/>
          <a:lstStyle/>
          <a:p>
            <a:pPr>
              <a:defRPr/>
            </a:pPr>
            <a:fld id="{10900C66-51F3-40B7-ADF9-FB7B495E0E52}" type="slidenum">
              <a:rPr lang="en-US" smtClean="0"/>
              <a:pPr>
                <a:defRPr/>
              </a:pPr>
              <a:t>26</a:t>
            </a:fld>
            <a:endParaRPr lang="en-US" dirty="0"/>
          </a:p>
        </p:txBody>
      </p:sp>
    </p:spTree>
    <p:extLst>
      <p:ext uri="{BB962C8B-B14F-4D97-AF65-F5344CB8AC3E}">
        <p14:creationId xmlns:p14="http://schemas.microsoft.com/office/powerpoint/2010/main" val="1649067817"/>
      </p:ext>
    </p:extLst>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41944" y="5121599"/>
            <a:ext cx="19103287" cy="1389405"/>
          </a:xfrm>
          <a:prstGeom prst="rect">
            <a:avLst/>
          </a:prstGeom>
          <a:noFill/>
        </p:spPr>
        <p:txBody>
          <a:bodyPr wrap="square" lIns="217728" tIns="108864" rIns="217728" bIns="108864" rtlCol="0">
            <a:spAutoFit/>
          </a:bodyPr>
          <a:lstStyle/>
          <a:p>
            <a:pPr algn="ctr"/>
            <a:r>
              <a:rPr lang="en-US" sz="7600" b="1" dirty="0" smtClean="0"/>
              <a:t>FINANCIAL CONSIDERATIONS</a:t>
            </a:r>
            <a:endParaRPr lang="en-MY" sz="7600" b="1" dirty="0"/>
          </a:p>
        </p:txBody>
      </p:sp>
      <p:sp>
        <p:nvSpPr>
          <p:cNvPr id="2" name="Slide Number Placeholder 1"/>
          <p:cNvSpPr>
            <a:spLocks noGrp="1"/>
          </p:cNvSpPr>
          <p:nvPr>
            <p:ph type="sldNum" sz="quarter" idx="12"/>
          </p:nvPr>
        </p:nvSpPr>
        <p:spPr/>
        <p:txBody>
          <a:bodyPr/>
          <a:lstStyle/>
          <a:p>
            <a:pPr>
              <a:defRPr/>
            </a:pPr>
            <a:fld id="{10900C66-51F3-40B7-ADF9-FB7B495E0E52}" type="slidenum">
              <a:rPr lang="en-US" smtClean="0"/>
              <a:pPr>
                <a:defRPr/>
              </a:pPr>
              <a:t>27</a:t>
            </a:fld>
            <a:endParaRPr lang="en-US" dirty="0"/>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28656" y="6562953"/>
            <a:ext cx="8276623" cy="1720698"/>
          </a:xfrm>
          <a:prstGeom prst="rect">
            <a:avLst/>
          </a:prstGeom>
        </p:spPr>
      </p:pic>
    </p:spTree>
    <p:extLst>
      <p:ext uri="{BB962C8B-B14F-4D97-AF65-F5344CB8AC3E}">
        <p14:creationId xmlns:p14="http://schemas.microsoft.com/office/powerpoint/2010/main" val="35673040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9" descr="Image result for TELEKOM MALAYSIA"/>
          <p:cNvSpPr>
            <a:spLocks noChangeAspect="1" noChangeArrowheads="1"/>
          </p:cNvSpPr>
          <p:nvPr/>
        </p:nvSpPr>
        <p:spPr bwMode="auto">
          <a:xfrm>
            <a:off x="385285" y="-288925"/>
            <a:ext cx="812906" cy="609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7728" tIns="108864" rIns="217728" bIns="108864"/>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MY" altLang="en-US" sz="4300"/>
          </a:p>
        </p:txBody>
      </p:sp>
      <p:sp>
        <p:nvSpPr>
          <p:cNvPr id="14339" name="AutoShape 33" descr="Image result for maxis"/>
          <p:cNvSpPr>
            <a:spLocks noChangeAspect="1" noChangeArrowheads="1"/>
          </p:cNvSpPr>
          <p:nvPr/>
        </p:nvSpPr>
        <p:spPr bwMode="auto">
          <a:xfrm>
            <a:off x="791738" y="15876"/>
            <a:ext cx="812906"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7728" tIns="108864" rIns="217728" bIns="108864"/>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MY" altLang="en-US" sz="4300"/>
          </a:p>
        </p:txBody>
      </p:sp>
      <p:sp>
        <p:nvSpPr>
          <p:cNvPr id="14340" name="AutoShape 35" descr="Image result for maxis"/>
          <p:cNvSpPr>
            <a:spLocks noChangeAspect="1" noChangeArrowheads="1"/>
          </p:cNvSpPr>
          <p:nvPr/>
        </p:nvSpPr>
        <p:spPr bwMode="auto">
          <a:xfrm>
            <a:off x="1198191" y="320676"/>
            <a:ext cx="812906"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7728" tIns="108864" rIns="217728" bIns="108864"/>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MY" altLang="en-US" sz="4300"/>
          </a:p>
        </p:txBody>
      </p:sp>
      <p:sp>
        <p:nvSpPr>
          <p:cNvPr id="9" name="Title 1"/>
          <p:cNvSpPr txBox="1">
            <a:spLocks/>
          </p:cNvSpPr>
          <p:nvPr/>
        </p:nvSpPr>
        <p:spPr>
          <a:xfrm>
            <a:off x="1219359" y="0"/>
            <a:ext cx="17274249" cy="1676400"/>
          </a:xfrm>
          <a:prstGeom prst="rect">
            <a:avLst/>
          </a:prstGeom>
        </p:spPr>
        <p:txBody>
          <a:bodyPr lIns="217728" tIns="108864" rIns="217728" bIns="108864"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defRPr/>
            </a:pPr>
            <a:r>
              <a:rPr lang="en-US" sz="4800" dirty="0">
                <a:solidFill>
                  <a:schemeClr val="tx1"/>
                </a:solidFill>
                <a:latin typeface="Arial Black"/>
              </a:rPr>
              <a:t>financial considerations</a:t>
            </a:r>
            <a:endParaRPr lang="en-MY" sz="4800" dirty="0">
              <a:solidFill>
                <a:schemeClr val="tx1"/>
              </a:solidFill>
              <a:latin typeface="Arial Black"/>
            </a:endParaRPr>
          </a:p>
        </p:txBody>
      </p:sp>
      <p:sp>
        <p:nvSpPr>
          <p:cNvPr id="16" name="Text Box 3"/>
          <p:cNvSpPr txBox="1">
            <a:spLocks noChangeArrowheads="1"/>
          </p:cNvSpPr>
          <p:nvPr/>
        </p:nvSpPr>
        <p:spPr bwMode="auto">
          <a:xfrm>
            <a:off x="1604645" y="3216441"/>
            <a:ext cx="21563173" cy="4651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217687" tIns="108845" rIns="217687" bIns="108845">
            <a:spAutoFit/>
          </a:bodyPr>
          <a:lstStyle>
            <a:lvl1pPr defTabSz="904875" eaLnBrk="0" hangingPunct="0">
              <a:defRPr sz="1400">
                <a:solidFill>
                  <a:schemeClr val="tx1"/>
                </a:solidFill>
                <a:latin typeface="Arial" charset="0"/>
                <a:cs typeface="Arial" charset="0"/>
              </a:defRPr>
            </a:lvl1pPr>
            <a:lvl2pPr defTabSz="904875" eaLnBrk="0" hangingPunct="0">
              <a:defRPr sz="1400">
                <a:solidFill>
                  <a:schemeClr val="tx1"/>
                </a:solidFill>
                <a:latin typeface="Arial" charset="0"/>
                <a:cs typeface="Arial" charset="0"/>
              </a:defRPr>
            </a:lvl2pPr>
            <a:lvl3pPr defTabSz="904875" eaLnBrk="0" hangingPunct="0">
              <a:defRPr sz="1400">
                <a:solidFill>
                  <a:schemeClr val="tx1"/>
                </a:solidFill>
                <a:latin typeface="Arial" charset="0"/>
                <a:cs typeface="Arial" charset="0"/>
              </a:defRPr>
            </a:lvl3pPr>
            <a:lvl4pPr marL="1600200" indent="-228600" defTabSz="904875" eaLnBrk="0" hangingPunct="0">
              <a:defRPr sz="1400">
                <a:solidFill>
                  <a:schemeClr val="tx1"/>
                </a:solidFill>
                <a:latin typeface="Arial" charset="0"/>
                <a:cs typeface="Arial" charset="0"/>
              </a:defRPr>
            </a:lvl4pPr>
            <a:lvl5pPr marL="2057400" indent="-228600" defTabSz="904875" eaLnBrk="0" hangingPunct="0">
              <a:defRPr sz="1400">
                <a:solidFill>
                  <a:schemeClr val="tx1"/>
                </a:solidFill>
                <a:latin typeface="Arial" charset="0"/>
                <a:cs typeface="Arial" charset="0"/>
              </a:defRPr>
            </a:lvl5pPr>
            <a:lvl6pPr marL="2514600" indent="-228600" defTabSz="904875" eaLnBrk="0" fontAlgn="base" hangingPunct="0">
              <a:spcBef>
                <a:spcPct val="0"/>
              </a:spcBef>
              <a:spcAft>
                <a:spcPct val="0"/>
              </a:spcAft>
              <a:defRPr sz="1400">
                <a:solidFill>
                  <a:schemeClr val="tx1"/>
                </a:solidFill>
                <a:latin typeface="Arial" charset="0"/>
                <a:cs typeface="Arial" charset="0"/>
              </a:defRPr>
            </a:lvl6pPr>
            <a:lvl7pPr marL="2971800" indent="-228600" defTabSz="904875" eaLnBrk="0" fontAlgn="base" hangingPunct="0">
              <a:spcBef>
                <a:spcPct val="0"/>
              </a:spcBef>
              <a:spcAft>
                <a:spcPct val="0"/>
              </a:spcAft>
              <a:defRPr sz="1400">
                <a:solidFill>
                  <a:schemeClr val="tx1"/>
                </a:solidFill>
                <a:latin typeface="Arial" charset="0"/>
                <a:cs typeface="Arial" charset="0"/>
              </a:defRPr>
            </a:lvl7pPr>
            <a:lvl8pPr marL="3429000" indent="-228600" defTabSz="904875" eaLnBrk="0" fontAlgn="base" hangingPunct="0">
              <a:spcBef>
                <a:spcPct val="0"/>
              </a:spcBef>
              <a:spcAft>
                <a:spcPct val="0"/>
              </a:spcAft>
              <a:defRPr sz="1400">
                <a:solidFill>
                  <a:schemeClr val="tx1"/>
                </a:solidFill>
                <a:latin typeface="Arial" charset="0"/>
                <a:cs typeface="Arial" charset="0"/>
              </a:defRPr>
            </a:lvl8pPr>
            <a:lvl9pPr marL="3886200" indent="-228600" defTabSz="904875" eaLnBrk="0" fontAlgn="base" hangingPunct="0">
              <a:spcBef>
                <a:spcPct val="0"/>
              </a:spcBef>
              <a:spcAft>
                <a:spcPct val="0"/>
              </a:spcAft>
              <a:defRPr sz="1400">
                <a:solidFill>
                  <a:schemeClr val="tx1"/>
                </a:solidFill>
                <a:latin typeface="Arial" charset="0"/>
                <a:cs typeface="Arial" charset="0"/>
              </a:defRPr>
            </a:lvl9pPr>
          </a:lstStyle>
          <a:p>
            <a:pPr algn="just" eaLnBrk="1" hangingPunct="1"/>
            <a:r>
              <a:rPr lang="en-US" altLang="en-US" sz="3200" dirty="0" smtClean="0">
                <a:latin typeface="+mn-lt"/>
              </a:rPr>
              <a:t>The </a:t>
            </a:r>
            <a:r>
              <a:rPr lang="en-US" altLang="en-US" sz="3200" dirty="0">
                <a:latin typeface="+mn-lt"/>
              </a:rPr>
              <a:t>financial considerations are includes an attractive value-for-money proposition  to the </a:t>
            </a:r>
            <a:r>
              <a:rPr lang="en-US" altLang="en-US" sz="3200" dirty="0" smtClean="0">
                <a:latin typeface="+mn-lt"/>
              </a:rPr>
              <a:t>BSN which </a:t>
            </a:r>
            <a:r>
              <a:rPr lang="en-US" altLang="en-US" sz="3200" dirty="0">
                <a:latin typeface="+mn-lt"/>
              </a:rPr>
              <a:t>includes:- </a:t>
            </a:r>
            <a:endParaRPr lang="en-US" altLang="en-US" sz="3200" dirty="0" smtClean="0">
              <a:latin typeface="+mn-lt"/>
            </a:endParaRPr>
          </a:p>
          <a:p>
            <a:pPr algn="just" eaLnBrk="1" hangingPunct="1"/>
            <a:endParaRPr lang="en-US" altLang="en-US" sz="3200" dirty="0">
              <a:latin typeface="+mn-lt"/>
            </a:endParaRPr>
          </a:p>
          <a:p>
            <a:pPr marL="680399" indent="-680399" algn="just">
              <a:buFont typeface="Wingdings" panose="05000000000000000000" pitchFamily="2" charset="2"/>
              <a:buChar char="ü"/>
            </a:pPr>
            <a:r>
              <a:rPr lang="en-MY" sz="3200" dirty="0" smtClean="0">
                <a:latin typeface="+mn-lt"/>
              </a:rPr>
              <a:t>Installations</a:t>
            </a:r>
            <a:r>
              <a:rPr lang="en-MY" sz="3200" dirty="0">
                <a:latin typeface="+mn-lt"/>
              </a:rPr>
              <a:t>, commissioning and maintenance of SPS-</a:t>
            </a:r>
            <a:r>
              <a:rPr lang="en-MY" sz="3200" dirty="0" err="1">
                <a:latin typeface="+mn-lt"/>
              </a:rPr>
              <a:t>Lite</a:t>
            </a:r>
            <a:r>
              <a:rPr lang="en-MY" sz="3200" dirty="0">
                <a:latin typeface="+mn-lt"/>
              </a:rPr>
              <a:t> Cash-Book Cloud Base software license for </a:t>
            </a:r>
            <a:r>
              <a:rPr lang="en-MY" sz="3200" dirty="0" smtClean="0">
                <a:latin typeface="+mn-lt"/>
              </a:rPr>
              <a:t>1,000 participants (including SPS Entrepreneurs Web) </a:t>
            </a:r>
            <a:r>
              <a:rPr lang="en-MY" sz="3200" dirty="0">
                <a:latin typeface="+mn-lt"/>
              </a:rPr>
              <a:t>inclusive of </a:t>
            </a:r>
            <a:r>
              <a:rPr lang="en-MY" sz="3200" dirty="0" smtClean="0">
                <a:latin typeface="+mn-lt"/>
              </a:rPr>
              <a:t>one (1) year software </a:t>
            </a:r>
            <a:r>
              <a:rPr lang="en-MY" sz="3200" dirty="0">
                <a:latin typeface="+mn-lt"/>
              </a:rPr>
              <a:t>license</a:t>
            </a:r>
            <a:r>
              <a:rPr lang="en-MY" sz="3200" dirty="0" smtClean="0">
                <a:latin typeface="+mn-lt"/>
              </a:rPr>
              <a:t>.</a:t>
            </a:r>
            <a:endParaRPr lang="en-MY" sz="3200" dirty="0">
              <a:latin typeface="+mn-lt"/>
            </a:endParaRPr>
          </a:p>
          <a:p>
            <a:pPr marL="680399" indent="-680399" algn="just">
              <a:buFont typeface="Wingdings" panose="05000000000000000000" pitchFamily="2" charset="2"/>
              <a:buChar char="ü"/>
            </a:pPr>
            <a:r>
              <a:rPr lang="en-MY" sz="3200" dirty="0" smtClean="0">
                <a:latin typeface="+mn-lt"/>
              </a:rPr>
              <a:t>Anticipated </a:t>
            </a:r>
            <a:r>
              <a:rPr lang="en-MY" sz="3200" dirty="0">
                <a:latin typeface="+mn-lt"/>
              </a:rPr>
              <a:t>approximately </a:t>
            </a:r>
            <a:r>
              <a:rPr lang="en-MY" sz="3200" dirty="0" smtClean="0">
                <a:latin typeface="+mn-lt"/>
              </a:rPr>
              <a:t>100 no. </a:t>
            </a:r>
            <a:r>
              <a:rPr lang="en-MY" sz="3200" dirty="0">
                <a:latin typeface="+mn-lt"/>
              </a:rPr>
              <a:t>of </a:t>
            </a:r>
            <a:r>
              <a:rPr lang="en-MY" sz="3200" dirty="0" smtClean="0">
                <a:latin typeface="+mn-lt"/>
              </a:rPr>
              <a:t>students within 1 year.</a:t>
            </a:r>
          </a:p>
          <a:p>
            <a:pPr marL="680399" indent="-680399" algn="just">
              <a:buFont typeface="Wingdings" panose="05000000000000000000" pitchFamily="2" charset="2"/>
              <a:buChar char="ü"/>
            </a:pPr>
            <a:r>
              <a:rPr lang="en-US" sz="3200" dirty="0" smtClean="0">
                <a:latin typeface="+mn-lt"/>
              </a:rPr>
              <a:t>Site visit for 1,000 Entrepreneurs  business place.</a:t>
            </a:r>
            <a:endParaRPr lang="en-MY" sz="3200" dirty="0">
              <a:latin typeface="+mn-lt"/>
            </a:endParaRPr>
          </a:p>
          <a:p>
            <a:pPr marL="680399" indent="-680399" algn="just">
              <a:buFont typeface="Wingdings" panose="05000000000000000000" pitchFamily="2" charset="2"/>
              <a:buChar char="ü"/>
            </a:pPr>
            <a:r>
              <a:rPr lang="en-MY" sz="3200" dirty="0" smtClean="0">
                <a:latin typeface="+mn-lt"/>
              </a:rPr>
              <a:t>Inclusive </a:t>
            </a:r>
            <a:r>
              <a:rPr lang="en-MY" sz="3200" dirty="0">
                <a:latin typeface="+mn-lt"/>
              </a:rPr>
              <a:t>of </a:t>
            </a:r>
            <a:r>
              <a:rPr lang="en-MY" sz="3200" dirty="0" smtClean="0">
                <a:latin typeface="+mn-lt"/>
              </a:rPr>
              <a:t>one (1) year </a:t>
            </a:r>
            <a:r>
              <a:rPr lang="en-MY" sz="3200" dirty="0">
                <a:latin typeface="+mn-lt"/>
              </a:rPr>
              <a:t>of free on-line support (helpdesk</a:t>
            </a:r>
            <a:r>
              <a:rPr lang="en-MY" sz="3200" dirty="0" smtClean="0">
                <a:latin typeface="+mn-lt"/>
              </a:rPr>
              <a:t>).</a:t>
            </a:r>
            <a:endParaRPr lang="en-MY" sz="3200" dirty="0">
              <a:latin typeface="+mn-lt"/>
            </a:endParaRPr>
          </a:p>
          <a:p>
            <a:pPr marL="680399" indent="-680399" algn="just">
              <a:buFont typeface="Wingdings" panose="05000000000000000000" pitchFamily="2" charset="2"/>
              <a:buChar char="ü"/>
            </a:pPr>
            <a:r>
              <a:rPr lang="en-MY" sz="3200" dirty="0" smtClean="0">
                <a:latin typeface="+mn-lt"/>
              </a:rPr>
              <a:t>Inclusive certification and endorsement by SALIHIN’s </a:t>
            </a:r>
            <a:r>
              <a:rPr lang="en-MY" sz="3200" dirty="0">
                <a:latin typeface="+mn-lt"/>
              </a:rPr>
              <a:t>partner in Teaching Accounting Firm (TAF</a:t>
            </a:r>
            <a:r>
              <a:rPr lang="en-MY" sz="3200" dirty="0" smtClean="0">
                <a:latin typeface="+mn-lt"/>
              </a:rPr>
              <a:t>)</a:t>
            </a:r>
          </a:p>
          <a:p>
            <a:pPr marL="680399" indent="-680399" algn="just">
              <a:buFont typeface="Wingdings" panose="05000000000000000000" pitchFamily="2" charset="2"/>
              <a:buChar char="ü"/>
            </a:pPr>
            <a:r>
              <a:rPr lang="en-MY" sz="3200" dirty="0" smtClean="0">
                <a:latin typeface="+mn-lt"/>
              </a:rPr>
              <a:t> </a:t>
            </a:r>
            <a:r>
              <a:rPr lang="en-US" sz="3200" dirty="0" smtClean="0">
                <a:latin typeface="+mn-lt"/>
              </a:rPr>
              <a:t>Anticipated resources of:</a:t>
            </a:r>
          </a:p>
        </p:txBody>
      </p:sp>
      <p:sp>
        <p:nvSpPr>
          <p:cNvPr id="2" name="Slide Number Placeholder 1"/>
          <p:cNvSpPr>
            <a:spLocks noGrp="1"/>
          </p:cNvSpPr>
          <p:nvPr>
            <p:ph type="sldNum" sz="quarter" idx="12"/>
          </p:nvPr>
        </p:nvSpPr>
        <p:spPr/>
        <p:txBody>
          <a:bodyPr/>
          <a:lstStyle/>
          <a:p>
            <a:pPr>
              <a:defRPr/>
            </a:pPr>
            <a:fld id="{10900C66-51F3-40B7-ADF9-FB7B495E0E52}" type="slidenum">
              <a:rPr lang="en-US" smtClean="0"/>
              <a:pPr>
                <a:defRPr/>
              </a:pPr>
              <a:t>28</a:t>
            </a:fld>
            <a:endParaRPr lang="en-US" dirty="0"/>
          </a:p>
        </p:txBody>
      </p:sp>
      <p:sp>
        <p:nvSpPr>
          <p:cNvPr id="4" name="Rectangle 3"/>
          <p:cNvSpPr/>
          <p:nvPr/>
        </p:nvSpPr>
        <p:spPr>
          <a:xfrm>
            <a:off x="10337743" y="7940814"/>
            <a:ext cx="11195655" cy="1235517"/>
          </a:xfrm>
          <a:prstGeom prst="rect">
            <a:avLst/>
          </a:prstGeom>
        </p:spPr>
        <p:txBody>
          <a:bodyPr wrap="square" lIns="217728" tIns="108864" rIns="217728" bIns="108864" numCol="1">
            <a:spAutoFit/>
          </a:bodyPr>
          <a:lstStyle/>
          <a:p>
            <a:pPr marL="1769038" lvl="1" indent="-680399" algn="just">
              <a:buFont typeface="Wingdings" panose="05000000000000000000" pitchFamily="2" charset="2"/>
              <a:buChar char="ü"/>
            </a:pPr>
            <a:r>
              <a:rPr lang="en-US" sz="3300" b="1" dirty="0" smtClean="0"/>
              <a:t>Marketing</a:t>
            </a:r>
            <a:r>
              <a:rPr lang="en-US" sz="3300" b="1" dirty="0"/>
              <a:t>: One (1) person.</a:t>
            </a:r>
          </a:p>
          <a:p>
            <a:pPr marL="1769038" lvl="1" indent="-680399" algn="just">
              <a:buFont typeface="Wingdings" panose="05000000000000000000" pitchFamily="2" charset="2"/>
              <a:buChar char="ü"/>
            </a:pPr>
            <a:r>
              <a:rPr lang="en-US" sz="3300" b="1" dirty="0"/>
              <a:t>Social Media: One (1) Person.</a:t>
            </a:r>
          </a:p>
        </p:txBody>
      </p:sp>
      <p:sp>
        <p:nvSpPr>
          <p:cNvPr id="5" name="Rectangle 4"/>
          <p:cNvSpPr/>
          <p:nvPr/>
        </p:nvSpPr>
        <p:spPr>
          <a:xfrm>
            <a:off x="1272998" y="7899048"/>
            <a:ext cx="12600040" cy="2251180"/>
          </a:xfrm>
          <a:prstGeom prst="rect">
            <a:avLst/>
          </a:prstGeom>
        </p:spPr>
        <p:txBody>
          <a:bodyPr wrap="square" lIns="217728" tIns="108864" rIns="217728" bIns="108864">
            <a:spAutoFit/>
          </a:bodyPr>
          <a:lstStyle/>
          <a:p>
            <a:pPr marL="1769038" lvl="1" indent="-680399" algn="just">
              <a:buFont typeface="Wingdings" panose="05000000000000000000" pitchFamily="2" charset="2"/>
              <a:buChar char="ü"/>
            </a:pPr>
            <a:r>
              <a:rPr lang="en-US" sz="3300" b="1" dirty="0"/>
              <a:t>Management: </a:t>
            </a:r>
            <a:r>
              <a:rPr lang="en-US" sz="3300" b="1" dirty="0" smtClean="0"/>
              <a:t>Ten (10) </a:t>
            </a:r>
            <a:r>
              <a:rPr lang="en-US" sz="3300" b="1" dirty="0"/>
              <a:t>persons.</a:t>
            </a:r>
          </a:p>
          <a:p>
            <a:pPr marL="1769038" lvl="1" indent="-680399" algn="just">
              <a:buFont typeface="Wingdings" panose="05000000000000000000" pitchFamily="2" charset="2"/>
              <a:buChar char="ü"/>
            </a:pPr>
            <a:r>
              <a:rPr lang="en-US" sz="3300" b="1" dirty="0"/>
              <a:t>Coordinator: </a:t>
            </a:r>
            <a:r>
              <a:rPr lang="en-US" sz="3300" b="1" dirty="0" smtClean="0"/>
              <a:t>Five </a:t>
            </a:r>
            <a:r>
              <a:rPr lang="en-US" sz="3300" b="1" dirty="0"/>
              <a:t>(5) persons.</a:t>
            </a:r>
          </a:p>
          <a:p>
            <a:pPr marL="1769038" lvl="1" indent="-680399" algn="just">
              <a:buFont typeface="Wingdings" panose="05000000000000000000" pitchFamily="2" charset="2"/>
              <a:buChar char="ü"/>
            </a:pPr>
            <a:r>
              <a:rPr lang="en-US" sz="3300" b="1" dirty="0" smtClean="0"/>
              <a:t>Students: One Hundred </a:t>
            </a:r>
            <a:r>
              <a:rPr lang="en-US" sz="3300" b="1" dirty="0"/>
              <a:t>(</a:t>
            </a:r>
            <a:r>
              <a:rPr lang="en-US" sz="3300" b="1" dirty="0" smtClean="0"/>
              <a:t>100) </a:t>
            </a:r>
            <a:r>
              <a:rPr lang="en-US" sz="3300" b="1" dirty="0"/>
              <a:t>persons.</a:t>
            </a:r>
          </a:p>
          <a:p>
            <a:pPr marL="1769038" lvl="1" indent="-680399" algn="just">
              <a:buFont typeface="Wingdings" panose="05000000000000000000" pitchFamily="2" charset="2"/>
              <a:buChar char="ü"/>
            </a:pPr>
            <a:r>
              <a:rPr lang="en-US" sz="3300" b="1" dirty="0"/>
              <a:t>Helpdesk Support: </a:t>
            </a:r>
            <a:r>
              <a:rPr lang="en-US" sz="3300" b="1" dirty="0" smtClean="0"/>
              <a:t>Five (5) </a:t>
            </a:r>
            <a:r>
              <a:rPr lang="en-US" sz="3300" b="1" dirty="0"/>
              <a:t>persons</a:t>
            </a:r>
            <a:r>
              <a:rPr lang="en-US" sz="3300" b="1" dirty="0" smtClean="0"/>
              <a:t>.</a:t>
            </a:r>
            <a:endParaRPr lang="en-US" sz="3300" b="1" dirty="0"/>
          </a:p>
        </p:txBody>
      </p:sp>
      <p:graphicFrame>
        <p:nvGraphicFramePr>
          <p:cNvPr id="11" name="Table 10"/>
          <p:cNvGraphicFramePr>
            <a:graphicFrameLocks noGrp="1"/>
          </p:cNvGraphicFramePr>
          <p:nvPr>
            <p:extLst>
              <p:ext uri="{D42A27DB-BD31-4B8C-83A1-F6EECF244321}">
                <p14:modId xmlns:p14="http://schemas.microsoft.com/office/powerpoint/2010/main" val="654515227"/>
              </p:ext>
            </p:extLst>
          </p:nvPr>
        </p:nvGraphicFramePr>
        <p:xfrm>
          <a:off x="1248935" y="2210601"/>
          <a:ext cx="21766399" cy="670560"/>
        </p:xfrm>
        <a:graphic>
          <a:graphicData uri="http://schemas.openxmlformats.org/drawingml/2006/table">
            <a:tbl>
              <a:tblPr firstRow="1" bandRow="1">
                <a:tableStyleId>{F5AB1C69-6EDB-4FF4-983F-18BD219EF322}</a:tableStyleId>
              </a:tblPr>
              <a:tblGrid>
                <a:gridCol w="14573456"/>
                <a:gridCol w="7192943"/>
              </a:tblGrid>
              <a:tr h="670560">
                <a:tc>
                  <a:txBody>
                    <a:bodyPr/>
                    <a:lstStyle/>
                    <a:p>
                      <a:pPr algn="ctr"/>
                      <a:r>
                        <a:rPr lang="en-US" sz="3200" dirty="0" smtClean="0"/>
                        <a:t>TOTAL</a:t>
                      </a:r>
                      <a:r>
                        <a:rPr lang="en-US" sz="3200" baseline="0" dirty="0" smtClean="0"/>
                        <a:t> INVESTMENT BY BSN/ MFE FOR PILOT PROJECT</a:t>
                      </a:r>
                      <a:endParaRPr lang="en-MY" sz="3200" b="1" dirty="0">
                        <a:solidFill>
                          <a:schemeClr val="tx1"/>
                        </a:solidFill>
                        <a:latin typeface="Century Gothic" panose="020B0502020202020204" pitchFamily="34" charset="0"/>
                      </a:endParaRPr>
                    </a:p>
                  </a:txBody>
                  <a:tcPr marL="243872" marR="243872" marT="91440" marB="91440">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3200" dirty="0" smtClean="0">
                          <a:solidFill>
                            <a:schemeClr val="tx1"/>
                          </a:solidFill>
                        </a:rPr>
                        <a:t>RM 720,000.00 </a:t>
                      </a:r>
                      <a:endParaRPr lang="en-MY" sz="3200" b="1" dirty="0" smtClean="0">
                        <a:solidFill>
                          <a:schemeClr val="tx1"/>
                        </a:solidFill>
                        <a:latin typeface="Century Gothic" panose="020B0502020202020204" pitchFamily="34" charset="0"/>
                      </a:endParaRPr>
                    </a:p>
                  </a:txBody>
                  <a:tcPr marL="243872" marR="243872" marT="91440" marB="91440">
                    <a:solidFill>
                      <a:schemeClr val="accent1">
                        <a:lumMod val="20000"/>
                        <a:lumOff val="80000"/>
                      </a:schemeClr>
                    </a:solidFill>
                  </a:tcPr>
                </a:tc>
              </a:tr>
            </a:tbl>
          </a:graphicData>
        </a:graphic>
      </p:graphicFrame>
    </p:spTree>
    <p:extLst>
      <p:ext uri="{BB962C8B-B14F-4D97-AF65-F5344CB8AC3E}">
        <p14:creationId xmlns:p14="http://schemas.microsoft.com/office/powerpoint/2010/main" val="29903246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77249" y="5751004"/>
            <a:ext cx="7432431" cy="1545195"/>
          </a:xfrm>
          <a:prstGeom prst="rect">
            <a:avLst/>
          </a:prstGeom>
        </p:spPr>
      </p:pic>
      <p:sp>
        <p:nvSpPr>
          <p:cNvPr id="8" name="TextBox 7"/>
          <p:cNvSpPr txBox="1"/>
          <p:nvPr/>
        </p:nvSpPr>
        <p:spPr>
          <a:xfrm>
            <a:off x="1424183" y="7486502"/>
            <a:ext cx="21586688" cy="1446562"/>
          </a:xfrm>
          <a:prstGeom prst="rect">
            <a:avLst/>
          </a:prstGeom>
          <a:noFill/>
        </p:spPr>
        <p:txBody>
          <a:bodyPr wrap="square" lIns="243852" tIns="121926" rIns="243852" bIns="121926" rtlCol="0">
            <a:spAutoFit/>
          </a:bodyPr>
          <a:lstStyle/>
          <a:p>
            <a:pPr algn="ctr"/>
            <a:r>
              <a:rPr lang="en-US" sz="26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www.salihin.com.my | www.salihinpremier.com</a:t>
            </a:r>
          </a:p>
          <a:p>
            <a:pPr algn="ctr"/>
            <a:endParaRPr lang="en-US" sz="26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2600" b="1" dirty="0" err="1"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Careline</a:t>
            </a:r>
            <a:r>
              <a:rPr lang="en-US" sz="2600" b="1"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a:t>
            </a:r>
            <a:r>
              <a:rPr lang="en-US" sz="26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1 300 88 5678 </a:t>
            </a:r>
            <a:endParaRPr lang="en-US" sz="26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Rectangle 3"/>
          <p:cNvSpPr/>
          <p:nvPr/>
        </p:nvSpPr>
        <p:spPr bwMode="auto">
          <a:xfrm>
            <a:off x="19226464" y="10090037"/>
            <a:ext cx="4589506" cy="1927215"/>
          </a:xfrm>
          <a:prstGeom prst="rect">
            <a:avLst/>
          </a:prstGeom>
          <a:blipFill rotWithShape="0">
            <a:blip r:embed="rId4"/>
            <a:stretch>
              <a:fillRect/>
            </a:stretch>
          </a:blip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6" name="TextBox 5"/>
          <p:cNvSpPr txBox="1"/>
          <p:nvPr/>
        </p:nvSpPr>
        <p:spPr>
          <a:xfrm>
            <a:off x="18914633" y="11847731"/>
            <a:ext cx="4997588" cy="1631216"/>
          </a:xfrm>
          <a:prstGeom prst="rect">
            <a:avLst/>
          </a:prstGeom>
          <a:noFill/>
        </p:spPr>
        <p:txBody>
          <a:bodyPr wrap="square" rtlCol="0">
            <a:spAutoFit/>
          </a:bodyPr>
          <a:lstStyle/>
          <a:p>
            <a:pPr algn="r"/>
            <a:r>
              <a:rPr lang="en-US" sz="2000" i="1" dirty="0" smtClean="0"/>
              <a:t> Aras 7, </a:t>
            </a:r>
            <a:r>
              <a:rPr lang="en-US" sz="2000" i="1" dirty="0" err="1" smtClean="0"/>
              <a:t>Fakulti</a:t>
            </a:r>
            <a:r>
              <a:rPr lang="en-US" sz="2000" i="1" dirty="0" smtClean="0"/>
              <a:t> </a:t>
            </a:r>
            <a:r>
              <a:rPr lang="en-US" sz="2000" i="1" dirty="0" err="1" smtClean="0"/>
              <a:t>Perakaunan</a:t>
            </a:r>
            <a:r>
              <a:rPr lang="en-US" sz="2000" i="1" dirty="0" smtClean="0"/>
              <a:t> , </a:t>
            </a:r>
          </a:p>
          <a:p>
            <a:pPr algn="r"/>
            <a:r>
              <a:rPr lang="en-US" sz="2000" i="1" dirty="0" err="1" smtClean="0"/>
              <a:t>UiTM</a:t>
            </a:r>
            <a:r>
              <a:rPr lang="en-US" sz="2000" i="1" dirty="0" smtClean="0"/>
              <a:t> </a:t>
            </a:r>
            <a:r>
              <a:rPr lang="en-US" sz="2000" i="1" dirty="0" err="1" smtClean="0"/>
              <a:t>Cawangan</a:t>
            </a:r>
            <a:r>
              <a:rPr lang="en-US" sz="2000" i="1" dirty="0" smtClean="0"/>
              <a:t> Selangor ,</a:t>
            </a:r>
          </a:p>
          <a:p>
            <a:pPr algn="r"/>
            <a:r>
              <a:rPr lang="en-US" sz="2000" i="1" dirty="0" smtClean="0"/>
              <a:t> </a:t>
            </a:r>
            <a:r>
              <a:rPr lang="en-US" sz="2000" i="1" dirty="0" err="1" smtClean="0"/>
              <a:t>Kampus</a:t>
            </a:r>
            <a:r>
              <a:rPr lang="en-US" sz="2000" i="1" dirty="0" smtClean="0"/>
              <a:t> </a:t>
            </a:r>
            <a:r>
              <a:rPr lang="en-US" sz="2000" i="1" dirty="0" err="1" smtClean="0"/>
              <a:t>Puncak</a:t>
            </a:r>
            <a:r>
              <a:rPr lang="en-US" sz="2000" i="1" dirty="0" smtClean="0"/>
              <a:t> </a:t>
            </a:r>
            <a:r>
              <a:rPr lang="en-US" sz="2000" i="1" dirty="0" err="1" smtClean="0"/>
              <a:t>Alam</a:t>
            </a:r>
            <a:r>
              <a:rPr lang="en-US" sz="2000" i="1" dirty="0" smtClean="0"/>
              <a:t>, </a:t>
            </a:r>
          </a:p>
          <a:p>
            <a:pPr algn="r"/>
            <a:r>
              <a:rPr lang="en-US" sz="2000" i="1" dirty="0" smtClean="0"/>
              <a:t>42300 Bandar </a:t>
            </a:r>
            <a:r>
              <a:rPr lang="en-US" sz="2000" i="1" dirty="0" err="1" smtClean="0"/>
              <a:t>Puncak</a:t>
            </a:r>
            <a:r>
              <a:rPr lang="en-US" sz="2000" i="1" dirty="0" smtClean="0"/>
              <a:t> </a:t>
            </a:r>
            <a:r>
              <a:rPr lang="en-US" sz="2000" i="1" dirty="0" err="1" smtClean="0"/>
              <a:t>Alam</a:t>
            </a:r>
            <a:endParaRPr lang="en-US" sz="2000" i="1" dirty="0" smtClean="0"/>
          </a:p>
          <a:p>
            <a:pPr algn="r"/>
            <a:r>
              <a:rPr lang="en-US" sz="2000" i="1" dirty="0" smtClean="0"/>
              <a:t> </a:t>
            </a:r>
            <a:r>
              <a:rPr lang="en-US" sz="2000" i="1" dirty="0"/>
              <a:t>03-3258 </a:t>
            </a:r>
            <a:r>
              <a:rPr lang="en-US" sz="2000" i="1" dirty="0" smtClean="0"/>
              <a:t>7511</a:t>
            </a:r>
            <a:endParaRPr lang="en-US" sz="2000" i="1" dirty="0"/>
          </a:p>
        </p:txBody>
      </p:sp>
    </p:spTree>
    <p:extLst>
      <p:ext uri="{BB962C8B-B14F-4D97-AF65-F5344CB8AC3E}">
        <p14:creationId xmlns:p14="http://schemas.microsoft.com/office/powerpoint/2010/main" val="27563651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1219359" y="0"/>
            <a:ext cx="17274249" cy="1676400"/>
          </a:xfrm>
          <a:prstGeom prst="rect">
            <a:avLst/>
          </a:prstGeom>
        </p:spPr>
        <p:txBody>
          <a:bodyPr lIns="217728" tIns="108864" rIns="217728" bIns="108864"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defRPr/>
            </a:pPr>
            <a:endParaRPr lang="en-MY" sz="4800" dirty="0">
              <a:solidFill>
                <a:schemeClr val="tx1"/>
              </a:solidFill>
              <a:latin typeface="Arial Black"/>
            </a:endParaRPr>
          </a:p>
        </p:txBody>
      </p:sp>
      <p:sp>
        <p:nvSpPr>
          <p:cNvPr id="20" name="Content Placeholder 2"/>
          <p:cNvSpPr>
            <a:spLocks noGrp="1"/>
          </p:cNvSpPr>
          <p:nvPr>
            <p:ph idx="1"/>
          </p:nvPr>
        </p:nvSpPr>
        <p:spPr>
          <a:xfrm>
            <a:off x="801004" y="3216165"/>
            <a:ext cx="22761363" cy="7535917"/>
          </a:xfrm>
        </p:spPr>
        <p:txBody>
          <a:bodyPr>
            <a:noAutofit/>
          </a:bodyPr>
          <a:lstStyle/>
          <a:p>
            <a:pPr algn="just"/>
            <a:r>
              <a:rPr lang="en-US" sz="3800" dirty="0">
                <a:solidFill>
                  <a:schemeClr val="tx1"/>
                </a:solidFill>
                <a:latin typeface="+mn-lt"/>
                <a:cs typeface="+mn-cs"/>
              </a:rPr>
              <a:t>TAF-</a:t>
            </a:r>
            <a:r>
              <a:rPr lang="en-US" sz="3800" dirty="0" err="1">
                <a:solidFill>
                  <a:schemeClr val="tx1"/>
                </a:solidFill>
                <a:latin typeface="+mn-lt"/>
                <a:cs typeface="+mn-cs"/>
              </a:rPr>
              <a:t>UiTM</a:t>
            </a:r>
            <a:r>
              <a:rPr lang="en-US" sz="3800" dirty="0">
                <a:solidFill>
                  <a:schemeClr val="tx1"/>
                </a:solidFill>
                <a:latin typeface="+mn-lt"/>
                <a:cs typeface="+mn-cs"/>
              </a:rPr>
              <a:t> is a collaborative effort between the Faculty of Accountancy </a:t>
            </a:r>
            <a:r>
              <a:rPr lang="en-US" sz="3800" dirty="0" err="1">
                <a:solidFill>
                  <a:schemeClr val="tx1"/>
                </a:solidFill>
                <a:latin typeface="+mn-lt"/>
                <a:cs typeface="+mn-cs"/>
              </a:rPr>
              <a:t>UiTM</a:t>
            </a:r>
            <a:r>
              <a:rPr lang="en-US" sz="3800" dirty="0">
                <a:solidFill>
                  <a:schemeClr val="tx1"/>
                </a:solidFill>
                <a:latin typeface="+mn-lt"/>
                <a:cs typeface="+mn-cs"/>
              </a:rPr>
              <a:t> and SALIHIN Chartered Accountants to </a:t>
            </a:r>
            <a:r>
              <a:rPr lang="en-US" sz="3800" dirty="0" err="1">
                <a:solidFill>
                  <a:schemeClr val="tx1"/>
                </a:solidFill>
                <a:latin typeface="+mn-lt"/>
                <a:cs typeface="+mn-cs"/>
              </a:rPr>
              <a:t>materialise</a:t>
            </a:r>
            <a:r>
              <a:rPr lang="en-US" sz="3800" dirty="0">
                <a:solidFill>
                  <a:schemeClr val="tx1"/>
                </a:solidFill>
                <a:latin typeface="+mn-lt"/>
                <a:cs typeface="+mn-cs"/>
              </a:rPr>
              <a:t> the national agenda of producing competent graduates and skillful and experienced lecturers.</a:t>
            </a:r>
          </a:p>
          <a:p>
            <a:pPr algn="just"/>
            <a:endParaRPr lang="en-MY" sz="3800" dirty="0">
              <a:solidFill>
                <a:schemeClr val="tx1"/>
              </a:solidFill>
              <a:latin typeface="+mn-lt"/>
              <a:cs typeface="+mn-cs"/>
            </a:endParaRPr>
          </a:p>
          <a:p>
            <a:pPr algn="just"/>
            <a:r>
              <a:rPr lang="en-MY" sz="3800" dirty="0">
                <a:solidFill>
                  <a:schemeClr val="tx1"/>
                </a:solidFill>
                <a:latin typeface="+mn-lt"/>
                <a:cs typeface="+mn-cs"/>
              </a:rPr>
              <a:t>This TAF-</a:t>
            </a:r>
            <a:r>
              <a:rPr lang="en-MY" sz="3800" dirty="0" err="1">
                <a:solidFill>
                  <a:schemeClr val="tx1"/>
                </a:solidFill>
                <a:latin typeface="+mn-lt"/>
                <a:cs typeface="+mn-cs"/>
              </a:rPr>
              <a:t>UiTM</a:t>
            </a:r>
            <a:r>
              <a:rPr lang="en-MY" sz="3800" dirty="0">
                <a:solidFill>
                  <a:schemeClr val="tx1"/>
                </a:solidFill>
                <a:latin typeface="+mn-lt"/>
                <a:cs typeface="+mn-cs"/>
              </a:rPr>
              <a:t> provides a unique and advanced learning and training field for accounting lecturers, students and the industry.  This collaboration, also known as ‘industry coming to the university’, aims at providing better learning environment in a real-life industry setting for producing “thinking and enterprising accountants” relevant to industrial and national needs. </a:t>
            </a:r>
          </a:p>
        </p:txBody>
      </p:sp>
      <p:sp>
        <p:nvSpPr>
          <p:cNvPr id="3" name="Slide Number Placeholder 2"/>
          <p:cNvSpPr>
            <a:spLocks noGrp="1"/>
          </p:cNvSpPr>
          <p:nvPr>
            <p:ph type="sldNum" sz="quarter" idx="12"/>
          </p:nvPr>
        </p:nvSpPr>
        <p:spPr/>
        <p:txBody>
          <a:bodyPr/>
          <a:lstStyle/>
          <a:p>
            <a:pPr>
              <a:defRPr/>
            </a:pPr>
            <a:fld id="{10900C66-51F3-40B7-ADF9-FB7B495E0E52}" type="slidenum">
              <a:rPr lang="en-US" smtClean="0"/>
              <a:pPr>
                <a:defRPr/>
              </a:pPr>
              <a:t>3</a:t>
            </a:fld>
            <a:endParaRPr lang="en-US" dirty="0"/>
          </a:p>
        </p:txBody>
      </p:sp>
      <p:sp>
        <p:nvSpPr>
          <p:cNvPr id="8" name="Rectangle 7"/>
          <p:cNvSpPr/>
          <p:nvPr/>
        </p:nvSpPr>
        <p:spPr bwMode="auto">
          <a:xfrm>
            <a:off x="7979584" y="456794"/>
            <a:ext cx="6990629" cy="2664778"/>
          </a:xfrm>
          <a:prstGeom prst="rect">
            <a:avLst/>
          </a:prstGeom>
          <a:blipFill rotWithShape="0">
            <a:blip r:embed="rId3"/>
            <a:stretch>
              <a:fillRect/>
            </a:stretch>
          </a:blip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Tree>
    <p:extLst>
      <p:ext uri="{BB962C8B-B14F-4D97-AF65-F5344CB8AC3E}">
        <p14:creationId xmlns:p14="http://schemas.microsoft.com/office/powerpoint/2010/main" val="7816015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41944" y="4832841"/>
            <a:ext cx="19103287" cy="1389405"/>
          </a:xfrm>
          <a:prstGeom prst="rect">
            <a:avLst/>
          </a:prstGeom>
          <a:noFill/>
        </p:spPr>
        <p:txBody>
          <a:bodyPr wrap="square" lIns="217728" tIns="108864" rIns="217728" bIns="108864" rtlCol="0">
            <a:spAutoFit/>
          </a:bodyPr>
          <a:lstStyle/>
          <a:p>
            <a:pPr algn="ctr"/>
            <a:r>
              <a:rPr lang="en-US" sz="7600" b="1" dirty="0" smtClean="0"/>
              <a:t>APPENDIX</a:t>
            </a:r>
            <a:endParaRPr lang="en-MY" sz="7600" b="1" dirty="0"/>
          </a:p>
        </p:txBody>
      </p:sp>
      <p:sp>
        <p:nvSpPr>
          <p:cNvPr id="2" name="Slide Number Placeholder 1"/>
          <p:cNvSpPr>
            <a:spLocks noGrp="1"/>
          </p:cNvSpPr>
          <p:nvPr>
            <p:ph type="sldNum" sz="quarter" idx="12"/>
          </p:nvPr>
        </p:nvSpPr>
        <p:spPr/>
        <p:txBody>
          <a:bodyPr/>
          <a:lstStyle/>
          <a:p>
            <a:pPr>
              <a:defRPr/>
            </a:pPr>
            <a:fld id="{10900C66-51F3-40B7-ADF9-FB7B495E0E52}" type="slidenum">
              <a:rPr lang="en-US" smtClean="0"/>
              <a:pPr>
                <a:defRPr/>
              </a:pPr>
              <a:t>30</a:t>
            </a:fld>
            <a:endParaRPr lang="en-US" dirty="0"/>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28656" y="6562953"/>
            <a:ext cx="8276623" cy="1720698"/>
          </a:xfrm>
          <a:prstGeom prst="rect">
            <a:avLst/>
          </a:prstGeom>
        </p:spPr>
      </p:pic>
    </p:spTree>
    <p:extLst>
      <p:ext uri="{BB962C8B-B14F-4D97-AF65-F5344CB8AC3E}">
        <p14:creationId xmlns:p14="http://schemas.microsoft.com/office/powerpoint/2010/main" val="30924533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C9468CE9-3F3D-1446-A027-4B4CDD3883B0}" type="slidenum">
              <a:rPr lang="en-US" smtClean="0"/>
              <a:pPr/>
              <a:t>31</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4901" y="2658976"/>
            <a:ext cx="19154448" cy="7880687"/>
          </a:xfrm>
          <a:prstGeom prst="rect">
            <a:avLst/>
          </a:prstGeom>
        </p:spPr>
      </p:pic>
      <p:sp>
        <p:nvSpPr>
          <p:cNvPr id="8" name="TextBox 7"/>
          <p:cNvSpPr txBox="1"/>
          <p:nvPr/>
        </p:nvSpPr>
        <p:spPr>
          <a:xfrm>
            <a:off x="9721515" y="906304"/>
            <a:ext cx="5731249" cy="1107996"/>
          </a:xfrm>
          <a:prstGeom prst="rect">
            <a:avLst/>
          </a:prstGeom>
          <a:noFill/>
        </p:spPr>
        <p:txBody>
          <a:bodyPr wrap="none" rtlCol="0">
            <a:spAutoFit/>
          </a:bodyPr>
          <a:lstStyle/>
          <a:p>
            <a:r>
              <a:rPr lang="en-US" sz="6600" b="1" dirty="0" smtClean="0"/>
              <a:t>Briefing Session</a:t>
            </a:r>
            <a:endParaRPr lang="en-MY" sz="6600" b="1" dirty="0"/>
          </a:p>
        </p:txBody>
      </p:sp>
    </p:spTree>
    <p:extLst>
      <p:ext uri="{BB962C8B-B14F-4D97-AF65-F5344CB8AC3E}">
        <p14:creationId xmlns:p14="http://schemas.microsoft.com/office/powerpoint/2010/main" val="311349980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C9468CE9-3F3D-1446-A027-4B4CDD3883B0}" type="slidenum">
              <a:rPr lang="en-US" smtClean="0"/>
              <a:pPr/>
              <a:t>32</a:t>
            </a:fld>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7305" y="1587789"/>
            <a:ext cx="16026063" cy="11582745"/>
          </a:xfrm>
          <a:prstGeom prst="rect">
            <a:avLst/>
          </a:prstGeom>
        </p:spPr>
      </p:pic>
      <p:sp>
        <p:nvSpPr>
          <p:cNvPr id="9" name="TextBox 8"/>
          <p:cNvSpPr txBox="1"/>
          <p:nvPr/>
        </p:nvSpPr>
        <p:spPr>
          <a:xfrm>
            <a:off x="7710208" y="479793"/>
            <a:ext cx="8328434" cy="1107996"/>
          </a:xfrm>
          <a:prstGeom prst="rect">
            <a:avLst/>
          </a:prstGeom>
          <a:noFill/>
        </p:spPr>
        <p:txBody>
          <a:bodyPr wrap="none" rtlCol="0">
            <a:spAutoFit/>
          </a:bodyPr>
          <a:lstStyle/>
          <a:p>
            <a:r>
              <a:rPr lang="en-US" sz="6600" b="1" dirty="0" smtClean="0"/>
              <a:t>Example : Bookkeeping</a:t>
            </a:r>
            <a:endParaRPr lang="en-MY" sz="6600" b="1" dirty="0"/>
          </a:p>
        </p:txBody>
      </p:sp>
    </p:spTree>
    <p:extLst>
      <p:ext uri="{BB962C8B-B14F-4D97-AF65-F5344CB8AC3E}">
        <p14:creationId xmlns:p14="http://schemas.microsoft.com/office/powerpoint/2010/main" val="255042511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C9468CE9-3F3D-1446-A027-4B4CDD3883B0}" type="slidenum">
              <a:rPr lang="en-US" smtClean="0"/>
              <a:pPr/>
              <a:t>33</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31606" y="6441769"/>
            <a:ext cx="1600953" cy="160095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92046" y="6363945"/>
            <a:ext cx="1721267" cy="172126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11134" y="8277721"/>
            <a:ext cx="1361824" cy="1361824"/>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572958" y="2120809"/>
            <a:ext cx="2143125" cy="2133600"/>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52009" y="2088724"/>
            <a:ext cx="2143125" cy="2133600"/>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84523" y="3187609"/>
            <a:ext cx="2143125" cy="2133600"/>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39912" y="9544171"/>
            <a:ext cx="2143125" cy="213360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180802" y="10721510"/>
            <a:ext cx="2143125" cy="2133600"/>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16197" y="10466591"/>
            <a:ext cx="2143125" cy="2133600"/>
          </a:xfrm>
          <a:prstGeom prst="rect">
            <a:avLst/>
          </a:prstGeom>
        </p:spPr>
      </p:pic>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317035" y="6441769"/>
            <a:ext cx="2143125" cy="2133600"/>
          </a:xfrm>
          <a:prstGeom prst="rect">
            <a:avLst/>
          </a:prstGeom>
        </p:spPr>
      </p:pic>
      <p:pic>
        <p:nvPicPr>
          <p:cNvPr id="22" name="Pictur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169396" y="3577385"/>
            <a:ext cx="2143125" cy="2133600"/>
          </a:xfrm>
          <a:prstGeom prst="rect">
            <a:avLst/>
          </a:prstGeom>
        </p:spPr>
      </p:pic>
      <p:pic>
        <p:nvPicPr>
          <p:cNvPr id="23" name="Pictur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55735" y="5171189"/>
            <a:ext cx="2143125" cy="2133600"/>
          </a:xfrm>
          <a:prstGeom prst="rect">
            <a:avLst/>
          </a:prstGeom>
        </p:spPr>
      </p:pic>
      <p:pic>
        <p:nvPicPr>
          <p:cNvPr id="26" name="Picture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04464" y="8170180"/>
            <a:ext cx="2143125" cy="2133600"/>
          </a:xfrm>
          <a:prstGeom prst="rect">
            <a:avLst/>
          </a:prstGeom>
        </p:spPr>
      </p:pic>
      <p:sp>
        <p:nvSpPr>
          <p:cNvPr id="29" name="32-Point Star 28"/>
          <p:cNvSpPr/>
          <p:nvPr/>
        </p:nvSpPr>
        <p:spPr>
          <a:xfrm>
            <a:off x="8835811" y="4743062"/>
            <a:ext cx="6241965" cy="5884820"/>
          </a:xfrm>
          <a:prstGeom prst="star32">
            <a:avLst/>
          </a:prstGeom>
          <a:noFill/>
          <a:ln w="762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MY" dirty="0">
              <a:latin typeface="Open Sans Light"/>
            </a:endParaRPr>
          </a:p>
        </p:txBody>
      </p:sp>
      <p:sp>
        <p:nvSpPr>
          <p:cNvPr id="30" name="TextBox 29"/>
          <p:cNvSpPr txBox="1"/>
          <p:nvPr/>
        </p:nvSpPr>
        <p:spPr>
          <a:xfrm>
            <a:off x="7700940" y="575886"/>
            <a:ext cx="8388387" cy="1107996"/>
          </a:xfrm>
          <a:prstGeom prst="rect">
            <a:avLst/>
          </a:prstGeom>
          <a:noFill/>
        </p:spPr>
        <p:txBody>
          <a:bodyPr wrap="none" rtlCol="0">
            <a:spAutoFit/>
          </a:bodyPr>
          <a:lstStyle/>
          <a:p>
            <a:r>
              <a:rPr lang="en-US" sz="6600" b="1" dirty="0" smtClean="0"/>
              <a:t>Delivery of Information</a:t>
            </a:r>
            <a:endParaRPr lang="en-MY" sz="6600" b="1" dirty="0"/>
          </a:p>
        </p:txBody>
      </p:sp>
    </p:spTree>
    <p:extLst>
      <p:ext uri="{BB962C8B-B14F-4D97-AF65-F5344CB8AC3E}">
        <p14:creationId xmlns:p14="http://schemas.microsoft.com/office/powerpoint/2010/main" val="258255928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C9468CE9-3F3D-1446-A027-4B4CDD3883B0}" type="slidenum">
              <a:rPr lang="en-US" smtClean="0"/>
              <a:pPr/>
              <a:t>34</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6458" y="2036298"/>
            <a:ext cx="21948237" cy="10284686"/>
          </a:xfrm>
          <a:prstGeom prst="rect">
            <a:avLst/>
          </a:prstGeom>
        </p:spPr>
      </p:pic>
      <p:sp>
        <p:nvSpPr>
          <p:cNvPr id="6" name="TextBox 5"/>
          <p:cNvSpPr txBox="1"/>
          <p:nvPr/>
        </p:nvSpPr>
        <p:spPr>
          <a:xfrm>
            <a:off x="7782398" y="472788"/>
            <a:ext cx="9048311" cy="1107996"/>
          </a:xfrm>
          <a:prstGeom prst="rect">
            <a:avLst/>
          </a:prstGeom>
          <a:noFill/>
        </p:spPr>
        <p:txBody>
          <a:bodyPr wrap="none" rtlCol="0">
            <a:spAutoFit/>
          </a:bodyPr>
          <a:lstStyle/>
          <a:p>
            <a:r>
              <a:rPr lang="en-US" sz="6600" b="1" dirty="0" smtClean="0"/>
              <a:t>Example : SPS Lite Screen</a:t>
            </a:r>
            <a:endParaRPr lang="en-MY" sz="6600" b="1" dirty="0"/>
          </a:p>
        </p:txBody>
      </p:sp>
    </p:spTree>
    <p:extLst>
      <p:ext uri="{BB962C8B-B14F-4D97-AF65-F5344CB8AC3E}">
        <p14:creationId xmlns:p14="http://schemas.microsoft.com/office/powerpoint/2010/main" val="156405709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C9468CE9-3F3D-1446-A027-4B4CDD3883B0}" type="slidenum">
              <a:rPr lang="en-US" smtClean="0"/>
              <a:pPr/>
              <a:t>35</a:t>
            </a:fld>
            <a:endParaRPr lang="en-US"/>
          </a:p>
        </p:txBody>
      </p:sp>
      <p:sp>
        <p:nvSpPr>
          <p:cNvPr id="5" name="TextBox 4"/>
          <p:cNvSpPr txBox="1"/>
          <p:nvPr/>
        </p:nvSpPr>
        <p:spPr>
          <a:xfrm>
            <a:off x="9779640" y="833736"/>
            <a:ext cx="3242491" cy="1107996"/>
          </a:xfrm>
          <a:prstGeom prst="rect">
            <a:avLst/>
          </a:prstGeom>
          <a:noFill/>
        </p:spPr>
        <p:txBody>
          <a:bodyPr wrap="none" rtlCol="0">
            <a:spAutoFit/>
          </a:bodyPr>
          <a:lstStyle/>
          <a:p>
            <a:r>
              <a:rPr lang="en-US" sz="6600" b="1" dirty="0" smtClean="0"/>
              <a:t>Site Visit</a:t>
            </a:r>
            <a:endParaRPr lang="en-MY" sz="6600" b="1"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98789" y="4961924"/>
            <a:ext cx="5571348" cy="3983514"/>
          </a:xfrm>
          <a:prstGeom prst="rect">
            <a:avLst/>
          </a:prstGeom>
        </p:spPr>
      </p:pic>
      <p:sp>
        <p:nvSpPr>
          <p:cNvPr id="13" name="Left Brace 12"/>
          <p:cNvSpPr/>
          <p:nvPr/>
        </p:nvSpPr>
        <p:spPr>
          <a:xfrm>
            <a:off x="11888422" y="3596870"/>
            <a:ext cx="3743855" cy="6713621"/>
          </a:xfrm>
          <a:prstGeom prst="leftBrace">
            <a:avLst/>
          </a:prstGeom>
        </p:spPr>
        <p:style>
          <a:lnRef idx="3">
            <a:schemeClr val="accent5"/>
          </a:lnRef>
          <a:fillRef idx="0">
            <a:schemeClr val="accent5"/>
          </a:fillRef>
          <a:effectRef idx="2">
            <a:schemeClr val="accent5"/>
          </a:effectRef>
          <a:fontRef idx="minor">
            <a:schemeClr val="tx1"/>
          </a:fontRef>
        </p:style>
        <p:txBody>
          <a:bodyPr rtlCol="0" anchor="ctr"/>
          <a:lstStyle/>
          <a:p>
            <a:pPr algn="ctr"/>
            <a:endParaRPr lang="en-MY"/>
          </a:p>
        </p:txBody>
      </p:sp>
      <p:grpSp>
        <p:nvGrpSpPr>
          <p:cNvPr id="16" name="Group 15"/>
          <p:cNvGrpSpPr/>
          <p:nvPr/>
        </p:nvGrpSpPr>
        <p:grpSpPr>
          <a:xfrm>
            <a:off x="2665329" y="4330226"/>
            <a:ext cx="8424152" cy="4813774"/>
            <a:chOff x="2665329" y="4330226"/>
            <a:chExt cx="8424152" cy="4813774"/>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5329" y="4330226"/>
              <a:ext cx="8424152" cy="4615212"/>
            </a:xfrm>
            <a:prstGeom prst="rect">
              <a:avLst/>
            </a:prstGeom>
          </p:spPr>
        </p:pic>
        <p:sp>
          <p:nvSpPr>
            <p:cNvPr id="15" name="Rectangle 14"/>
            <p:cNvSpPr/>
            <p:nvPr/>
          </p:nvSpPr>
          <p:spPr>
            <a:xfrm>
              <a:off x="8927432" y="8205537"/>
              <a:ext cx="1906599" cy="93846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MY" dirty="0">
                <a:latin typeface="Open Sans Light"/>
              </a:endParaRPr>
            </a:p>
          </p:txBody>
        </p:sp>
      </p:grpSp>
    </p:spTree>
    <p:extLst>
      <p:ext uri="{BB962C8B-B14F-4D97-AF65-F5344CB8AC3E}">
        <p14:creationId xmlns:p14="http://schemas.microsoft.com/office/powerpoint/2010/main" val="392626898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800" cap="all" spc="-60" dirty="0">
                <a:solidFill>
                  <a:schemeClr val="tx1"/>
                </a:solidFill>
                <a:latin typeface="Arial Black"/>
                <a:cs typeface="+mj-cs"/>
              </a:rPr>
              <a:t>Joint Management Committee</a:t>
            </a:r>
          </a:p>
        </p:txBody>
      </p:sp>
      <p:sp>
        <p:nvSpPr>
          <p:cNvPr id="4" name="Slide Number Placeholder 3"/>
          <p:cNvSpPr>
            <a:spLocks noGrp="1"/>
          </p:cNvSpPr>
          <p:nvPr>
            <p:ph type="sldNum" sz="quarter" idx="12"/>
          </p:nvPr>
        </p:nvSpPr>
        <p:spPr/>
        <p:txBody>
          <a:bodyPr/>
          <a:lstStyle/>
          <a:p>
            <a:pPr>
              <a:defRPr/>
            </a:pPr>
            <a:fld id="{10900C66-51F3-40B7-ADF9-FB7B495E0E52}" type="slidenum">
              <a:rPr lang="en-US" smtClean="0"/>
              <a:pPr>
                <a:defRPr/>
              </a:pPr>
              <a:t>4</a:t>
            </a:fld>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0331" y="3734623"/>
            <a:ext cx="21307485" cy="5819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29338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7562" y="7221276"/>
            <a:ext cx="21727029" cy="5184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itle 1"/>
          <p:cNvSpPr txBox="1">
            <a:spLocks/>
          </p:cNvSpPr>
          <p:nvPr/>
        </p:nvSpPr>
        <p:spPr>
          <a:xfrm>
            <a:off x="1219359" y="0"/>
            <a:ext cx="17274249" cy="1676400"/>
          </a:xfrm>
          <a:prstGeom prst="rect">
            <a:avLst/>
          </a:prstGeom>
        </p:spPr>
        <p:txBody>
          <a:bodyPr lIns="217728" tIns="108864" rIns="217728" bIns="108864"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defRPr/>
            </a:pPr>
            <a:r>
              <a:rPr lang="en-US" sz="4800" dirty="0">
                <a:solidFill>
                  <a:schemeClr val="tx1"/>
                </a:solidFill>
                <a:latin typeface="Arial Black"/>
              </a:rPr>
              <a:t>Pilot proposal executive summary</a:t>
            </a:r>
            <a:endParaRPr lang="en-MY" sz="4800" dirty="0">
              <a:solidFill>
                <a:schemeClr val="tx1"/>
              </a:solidFill>
              <a:latin typeface="Arial Black"/>
            </a:endParaRPr>
          </a:p>
        </p:txBody>
      </p:sp>
      <p:sp>
        <p:nvSpPr>
          <p:cNvPr id="2" name="Rectangle 1"/>
          <p:cNvSpPr/>
          <p:nvPr/>
        </p:nvSpPr>
        <p:spPr>
          <a:xfrm>
            <a:off x="1219361" y="1786760"/>
            <a:ext cx="22151684" cy="3728507"/>
          </a:xfrm>
          <a:prstGeom prst="rect">
            <a:avLst/>
          </a:prstGeom>
        </p:spPr>
        <p:txBody>
          <a:bodyPr wrap="square" lIns="217728" tIns="108864" rIns="217728" bIns="108864">
            <a:spAutoFit/>
          </a:bodyPr>
          <a:lstStyle/>
          <a:p>
            <a:pPr algn="just"/>
            <a:r>
              <a:rPr lang="en-MY" sz="3800" dirty="0"/>
              <a:t>The purpose of preparing this Pilot Project Proposal is to outline the parameters and the scope of work as anticipated from BSN to establish the workable action plan with regards to the Micro Finance </a:t>
            </a:r>
            <a:r>
              <a:rPr lang="en-MY" sz="3800" dirty="0" smtClean="0"/>
              <a:t>Entrepreneurs (MFE) </a:t>
            </a:r>
            <a:r>
              <a:rPr lang="en-MY" sz="3800" dirty="0"/>
              <a:t>Analytic by </a:t>
            </a:r>
            <a:r>
              <a:rPr lang="en-MY" sz="3800" dirty="0" smtClean="0"/>
              <a:t>S</a:t>
            </a:r>
            <a:r>
              <a:rPr lang="en-MY" sz="4000" dirty="0" smtClean="0"/>
              <a:t>ALIHIN’</a:t>
            </a:r>
            <a:r>
              <a:rPr lang="en-MY" sz="3800" dirty="0" smtClean="0"/>
              <a:t>s </a:t>
            </a:r>
            <a:r>
              <a:rPr lang="en-MY" sz="3800" dirty="0"/>
              <a:t>Accounting Solution (SAS). </a:t>
            </a:r>
          </a:p>
          <a:p>
            <a:pPr algn="just"/>
            <a:r>
              <a:rPr lang="en-MY" sz="3800" dirty="0"/>
              <a:t> </a:t>
            </a:r>
          </a:p>
          <a:p>
            <a:pPr algn="just"/>
            <a:r>
              <a:rPr lang="en-MY" sz="3800" dirty="0"/>
              <a:t>Hence, a pilot project is proposed by </a:t>
            </a:r>
            <a:r>
              <a:rPr lang="en-MY" sz="3800" dirty="0" smtClean="0"/>
              <a:t>TAF-SALIHIN </a:t>
            </a:r>
            <a:r>
              <a:rPr lang="en-MY" sz="3800" dirty="0" err="1" smtClean="0"/>
              <a:t>UiTM</a:t>
            </a:r>
            <a:r>
              <a:rPr lang="en-MY" sz="3800" dirty="0" smtClean="0"/>
              <a:t> </a:t>
            </a:r>
            <a:r>
              <a:rPr lang="en-MY" sz="3800" dirty="0"/>
              <a:t>to justify the effectiveness of the “Micro Finance Entrepreneurs Analytic by Accounting Solutions Proposal</a:t>
            </a:r>
            <a:r>
              <a:rPr lang="en-MY" sz="3800" dirty="0" smtClean="0"/>
              <a:t>”.</a:t>
            </a:r>
            <a:endParaRPr lang="en-MY" sz="3800" dirty="0"/>
          </a:p>
        </p:txBody>
      </p:sp>
      <p:sp>
        <p:nvSpPr>
          <p:cNvPr id="3" name="Slide Number Placeholder 2"/>
          <p:cNvSpPr>
            <a:spLocks noGrp="1"/>
          </p:cNvSpPr>
          <p:nvPr>
            <p:ph type="sldNum" sz="quarter" idx="12"/>
          </p:nvPr>
        </p:nvSpPr>
        <p:spPr>
          <a:xfrm>
            <a:off x="41458197" y="8152819"/>
            <a:ext cx="5690341" cy="676705"/>
          </a:xfrm>
        </p:spPr>
        <p:txBody>
          <a:bodyPr/>
          <a:lstStyle/>
          <a:p>
            <a:pPr>
              <a:defRPr/>
            </a:pPr>
            <a:fld id="{10900C66-51F3-40B7-ADF9-FB7B495E0E52}" type="slidenum">
              <a:rPr lang="en-US" smtClean="0"/>
              <a:pPr>
                <a:defRPr/>
              </a:pPr>
              <a:t>5</a:t>
            </a:fld>
            <a:endParaRPr lang="en-US" dirty="0"/>
          </a:p>
        </p:txBody>
      </p:sp>
      <p:grpSp>
        <p:nvGrpSpPr>
          <p:cNvPr id="32" name="Group 31"/>
          <p:cNvGrpSpPr/>
          <p:nvPr/>
        </p:nvGrpSpPr>
        <p:grpSpPr>
          <a:xfrm>
            <a:off x="3861303" y="8424042"/>
            <a:ext cx="6318220" cy="1324182"/>
            <a:chOff x="6393976" y="3652797"/>
            <a:chExt cx="2216625" cy="662091"/>
          </a:xfrm>
          <a:solidFill>
            <a:srgbClr val="0070C0"/>
          </a:solidFill>
        </p:grpSpPr>
        <p:sp>
          <p:nvSpPr>
            <p:cNvPr id="33" name="Rectangle 32"/>
            <p:cNvSpPr/>
            <p:nvPr/>
          </p:nvSpPr>
          <p:spPr>
            <a:xfrm>
              <a:off x="6393976" y="3652797"/>
              <a:ext cx="2216625" cy="351223"/>
            </a:xfrm>
            <a:prstGeom prst="rect">
              <a:avLst/>
            </a:prstGeom>
            <a:grpFill/>
            <a:ln>
              <a:solidFill>
                <a:srgbClr val="FF9900"/>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2900" dirty="0">
                  <a:solidFill>
                    <a:schemeClr val="bg1"/>
                  </a:solidFill>
                </a:rPr>
                <a:t>INDUSTRIES PARTICIPATION</a:t>
              </a:r>
              <a:endParaRPr lang="en-MY" sz="3800" dirty="0">
                <a:solidFill>
                  <a:schemeClr val="bg1"/>
                </a:solidFill>
              </a:endParaRPr>
            </a:p>
          </p:txBody>
        </p:sp>
        <p:sp>
          <p:nvSpPr>
            <p:cNvPr id="34" name="Rectangle 33"/>
            <p:cNvSpPr/>
            <p:nvPr/>
          </p:nvSpPr>
          <p:spPr>
            <a:xfrm>
              <a:off x="6393976" y="3963665"/>
              <a:ext cx="2216625" cy="351223"/>
            </a:xfrm>
            <a:prstGeom prst="rect">
              <a:avLst/>
            </a:prstGeom>
            <a:grpFill/>
            <a:ln>
              <a:solidFill>
                <a:srgbClr val="FF9900"/>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2900" dirty="0">
                  <a:solidFill>
                    <a:schemeClr val="bg1"/>
                  </a:solidFill>
                </a:rPr>
                <a:t>ACADEMIA PARTICIPATION</a:t>
              </a:r>
              <a:endParaRPr lang="en-MY" sz="3800" dirty="0">
                <a:solidFill>
                  <a:schemeClr val="bg1"/>
                </a:solidFill>
              </a:endParaRPr>
            </a:p>
          </p:txBody>
        </p:sp>
      </p:grpSp>
      <p:sp>
        <p:nvSpPr>
          <p:cNvPr id="5" name="Rectangle 4"/>
          <p:cNvSpPr/>
          <p:nvPr/>
        </p:nvSpPr>
        <p:spPr>
          <a:xfrm>
            <a:off x="3353237" y="11576447"/>
            <a:ext cx="8637124" cy="727686"/>
          </a:xfrm>
          <a:prstGeom prst="rect">
            <a:avLst/>
          </a:prstGeom>
        </p:spPr>
        <p:txBody>
          <a:bodyPr wrap="square" lIns="217728" tIns="108864" rIns="217728" bIns="108864">
            <a:spAutoFit/>
          </a:bodyPr>
          <a:lstStyle/>
          <a:p>
            <a:pPr algn="ctr"/>
            <a:r>
              <a:rPr lang="en-US" sz="3300" b="1" dirty="0"/>
              <a:t>SALIHIN ACCOUNTING SOLUTIONS (SAS)</a:t>
            </a:r>
            <a:endParaRPr lang="en-MY" b="1" dirty="0"/>
          </a:p>
        </p:txBody>
      </p:sp>
      <p:sp>
        <p:nvSpPr>
          <p:cNvPr id="6" name="TextBox 5"/>
          <p:cNvSpPr txBox="1"/>
          <p:nvPr/>
        </p:nvSpPr>
        <p:spPr>
          <a:xfrm>
            <a:off x="13412948" y="10225905"/>
            <a:ext cx="2292780" cy="1235517"/>
          </a:xfrm>
          <a:prstGeom prst="rect">
            <a:avLst/>
          </a:prstGeom>
          <a:noFill/>
        </p:spPr>
        <p:txBody>
          <a:bodyPr wrap="none" lIns="217728" tIns="108864" rIns="217728" bIns="108864" rtlCol="0">
            <a:spAutoFit/>
          </a:bodyPr>
          <a:lstStyle/>
          <a:p>
            <a:r>
              <a:rPr lang="en-US" sz="3300" b="1" dirty="0"/>
              <a:t>STUDENT </a:t>
            </a:r>
          </a:p>
          <a:p>
            <a:r>
              <a:rPr lang="en-US" sz="3300" b="1" dirty="0"/>
              <a:t>TRAINING </a:t>
            </a:r>
          </a:p>
        </p:txBody>
      </p:sp>
      <p:sp>
        <p:nvSpPr>
          <p:cNvPr id="7" name="Rectangle 6"/>
          <p:cNvSpPr/>
          <p:nvPr/>
        </p:nvSpPr>
        <p:spPr>
          <a:xfrm>
            <a:off x="14835532" y="9442847"/>
            <a:ext cx="4064529" cy="727686"/>
          </a:xfrm>
          <a:prstGeom prst="rect">
            <a:avLst/>
          </a:prstGeom>
        </p:spPr>
        <p:txBody>
          <a:bodyPr wrap="square" lIns="217728" tIns="108864" rIns="217728" bIns="108864">
            <a:spAutoFit/>
          </a:bodyPr>
          <a:lstStyle/>
          <a:p>
            <a:pPr algn="ctr"/>
            <a:r>
              <a:rPr lang="en-US" sz="3300" b="1" dirty="0"/>
              <a:t>DATA ENTRY</a:t>
            </a:r>
          </a:p>
        </p:txBody>
      </p:sp>
      <p:sp>
        <p:nvSpPr>
          <p:cNvPr id="8" name="Rectangle 7"/>
          <p:cNvSpPr/>
          <p:nvPr/>
        </p:nvSpPr>
        <p:spPr>
          <a:xfrm>
            <a:off x="17538490" y="8185834"/>
            <a:ext cx="2872939" cy="1235517"/>
          </a:xfrm>
          <a:prstGeom prst="rect">
            <a:avLst/>
          </a:prstGeom>
        </p:spPr>
        <p:txBody>
          <a:bodyPr wrap="none" lIns="217728" tIns="108864" rIns="217728" bIns="108864">
            <a:spAutoFit/>
          </a:bodyPr>
          <a:lstStyle/>
          <a:p>
            <a:pPr algn="ctr"/>
            <a:r>
              <a:rPr lang="en-US" sz="3300" b="1" dirty="0"/>
              <a:t>SITE VISIT &amp; </a:t>
            </a:r>
          </a:p>
          <a:p>
            <a:pPr algn="ctr"/>
            <a:r>
              <a:rPr lang="en-US" sz="3300" b="1" dirty="0"/>
              <a:t>MONITORING</a:t>
            </a:r>
            <a:endParaRPr lang="en-MY" b="1" dirty="0"/>
          </a:p>
        </p:txBody>
      </p:sp>
      <p:sp>
        <p:nvSpPr>
          <p:cNvPr id="9" name="Rectangle 8"/>
          <p:cNvSpPr/>
          <p:nvPr/>
        </p:nvSpPr>
        <p:spPr>
          <a:xfrm>
            <a:off x="19786774" y="7209436"/>
            <a:ext cx="2219748" cy="1235517"/>
          </a:xfrm>
          <a:prstGeom prst="rect">
            <a:avLst/>
          </a:prstGeom>
        </p:spPr>
        <p:txBody>
          <a:bodyPr wrap="none" lIns="217728" tIns="108864" rIns="217728" bIns="108864">
            <a:spAutoFit/>
          </a:bodyPr>
          <a:lstStyle/>
          <a:p>
            <a:pPr algn="ctr"/>
            <a:r>
              <a:rPr lang="en-US" sz="3300" b="1" dirty="0"/>
              <a:t>HELPDESK</a:t>
            </a:r>
          </a:p>
          <a:p>
            <a:pPr algn="ctr"/>
            <a:r>
              <a:rPr lang="en-US" sz="3300" b="1" dirty="0"/>
              <a:t>SUPPORT</a:t>
            </a:r>
            <a:endParaRPr lang="en-MY" b="1" dirty="0"/>
          </a:p>
        </p:txBody>
      </p:sp>
      <p:sp>
        <p:nvSpPr>
          <p:cNvPr id="14" name="Slide Number Placeholder 1"/>
          <p:cNvSpPr txBox="1">
            <a:spLocks/>
          </p:cNvSpPr>
          <p:nvPr/>
        </p:nvSpPr>
        <p:spPr>
          <a:xfrm>
            <a:off x="23562367" y="12900006"/>
            <a:ext cx="824808" cy="676705"/>
          </a:xfrm>
          <a:prstGeom prst="rect">
            <a:avLst/>
          </a:prstGeom>
          <a:solidFill>
            <a:srgbClr val="C00000"/>
          </a:solidFill>
        </p:spPr>
        <p:txBody>
          <a:bodyPr vert="horz" lIns="0" tIns="182680" rIns="0" bIns="182680" rtlCol="0" anchor="ctr">
            <a:spAutoFit/>
          </a:bodyPr>
          <a:lstStyle>
            <a:defPPr>
              <a:defRPr lang="en-US"/>
            </a:defPPr>
            <a:lvl1pPr marL="0" algn="ctr" defTabSz="1087444" rtl="0" eaLnBrk="1" latinLnBrk="0" hangingPunct="1">
              <a:defRPr sz="2000" kern="1200">
                <a:ln>
                  <a:noFill/>
                </a:ln>
                <a:solidFill>
                  <a:schemeClr val="bg1"/>
                </a:solidFill>
                <a:latin typeface="Open Sans"/>
                <a:ea typeface="+mn-ea"/>
                <a:cs typeface="Open Sans"/>
              </a:defRPr>
            </a:lvl1pPr>
            <a:lvl2pPr marL="1087444" algn="l" defTabSz="1087444" rtl="0" eaLnBrk="1" latinLnBrk="0" hangingPunct="1">
              <a:defRPr sz="4300" kern="1200">
                <a:solidFill>
                  <a:schemeClr val="tx1"/>
                </a:solidFill>
                <a:latin typeface="+mn-lt"/>
                <a:ea typeface="+mn-ea"/>
                <a:cs typeface="+mn-cs"/>
              </a:defRPr>
            </a:lvl2pPr>
            <a:lvl3pPr marL="2174887" algn="l" defTabSz="1087444" rtl="0" eaLnBrk="1" latinLnBrk="0" hangingPunct="1">
              <a:defRPr sz="4300" kern="1200">
                <a:solidFill>
                  <a:schemeClr val="tx1"/>
                </a:solidFill>
                <a:latin typeface="+mn-lt"/>
                <a:ea typeface="+mn-ea"/>
                <a:cs typeface="+mn-cs"/>
              </a:defRPr>
            </a:lvl3pPr>
            <a:lvl4pPr marL="3262338" algn="l" defTabSz="1087444" rtl="0" eaLnBrk="1" latinLnBrk="0" hangingPunct="1">
              <a:defRPr sz="4300" kern="1200">
                <a:solidFill>
                  <a:schemeClr val="tx1"/>
                </a:solidFill>
                <a:latin typeface="+mn-lt"/>
                <a:ea typeface="+mn-ea"/>
                <a:cs typeface="+mn-cs"/>
              </a:defRPr>
            </a:lvl4pPr>
            <a:lvl5pPr marL="4349779" algn="l" defTabSz="1087444" rtl="0" eaLnBrk="1" latinLnBrk="0" hangingPunct="1">
              <a:defRPr sz="4300" kern="1200">
                <a:solidFill>
                  <a:schemeClr val="tx1"/>
                </a:solidFill>
                <a:latin typeface="+mn-lt"/>
                <a:ea typeface="+mn-ea"/>
                <a:cs typeface="+mn-cs"/>
              </a:defRPr>
            </a:lvl5pPr>
            <a:lvl6pPr marL="5437225" algn="l" defTabSz="1087444" rtl="0" eaLnBrk="1" latinLnBrk="0" hangingPunct="1">
              <a:defRPr sz="4300" kern="1200">
                <a:solidFill>
                  <a:schemeClr val="tx1"/>
                </a:solidFill>
                <a:latin typeface="+mn-lt"/>
                <a:ea typeface="+mn-ea"/>
                <a:cs typeface="+mn-cs"/>
              </a:defRPr>
            </a:lvl6pPr>
            <a:lvl7pPr marL="6524671" algn="l" defTabSz="1087444" rtl="0" eaLnBrk="1" latinLnBrk="0" hangingPunct="1">
              <a:defRPr sz="4300" kern="1200">
                <a:solidFill>
                  <a:schemeClr val="tx1"/>
                </a:solidFill>
                <a:latin typeface="+mn-lt"/>
                <a:ea typeface="+mn-ea"/>
                <a:cs typeface="+mn-cs"/>
              </a:defRPr>
            </a:lvl7pPr>
            <a:lvl8pPr marL="7612115" algn="l" defTabSz="1087444" rtl="0" eaLnBrk="1" latinLnBrk="0" hangingPunct="1">
              <a:defRPr sz="4300" kern="1200">
                <a:solidFill>
                  <a:schemeClr val="tx1"/>
                </a:solidFill>
                <a:latin typeface="+mn-lt"/>
                <a:ea typeface="+mn-ea"/>
                <a:cs typeface="+mn-cs"/>
              </a:defRPr>
            </a:lvl8pPr>
            <a:lvl9pPr marL="8699558" algn="l" defTabSz="1087444" rtl="0" eaLnBrk="1" latinLnBrk="0" hangingPunct="1">
              <a:defRPr sz="4300" kern="1200">
                <a:solidFill>
                  <a:schemeClr val="tx1"/>
                </a:solidFill>
                <a:latin typeface="+mn-lt"/>
                <a:ea typeface="+mn-ea"/>
                <a:cs typeface="+mn-cs"/>
              </a:defRPr>
            </a:lvl9pPr>
          </a:lstStyle>
          <a:p>
            <a:pPr>
              <a:defRPr/>
            </a:pPr>
            <a:fld id="{10900C66-51F3-40B7-ADF9-FB7B495E0E52}" type="slidenum">
              <a:rPr lang="en-US" smtClean="0"/>
              <a:pPr>
                <a:defRPr/>
              </a:pPr>
              <a:t>5</a:t>
            </a:fld>
            <a:endParaRPr lang="en-US" dirty="0"/>
          </a:p>
        </p:txBody>
      </p:sp>
    </p:spTree>
    <p:extLst>
      <p:ext uri="{BB962C8B-B14F-4D97-AF65-F5344CB8AC3E}">
        <p14:creationId xmlns:p14="http://schemas.microsoft.com/office/powerpoint/2010/main" val="16439718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1219359" y="0"/>
            <a:ext cx="17274249" cy="1676400"/>
          </a:xfrm>
          <a:prstGeom prst="rect">
            <a:avLst/>
          </a:prstGeom>
        </p:spPr>
        <p:txBody>
          <a:bodyPr lIns="217728" tIns="108864" rIns="217728" bIns="108864"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defRPr/>
            </a:pPr>
            <a:r>
              <a:rPr lang="en-US" sz="4800" dirty="0">
                <a:solidFill>
                  <a:schemeClr val="tx1"/>
                </a:solidFill>
                <a:latin typeface="Arial Black"/>
              </a:rPr>
              <a:t>Pilot Deliverables parameters</a:t>
            </a:r>
            <a:endParaRPr lang="en-MY" sz="4800" dirty="0">
              <a:solidFill>
                <a:schemeClr val="tx1"/>
              </a:solidFill>
              <a:latin typeface="Arial Black"/>
            </a:endParaRPr>
          </a:p>
        </p:txBody>
      </p:sp>
      <p:sp>
        <p:nvSpPr>
          <p:cNvPr id="2" name="Rectangle 1"/>
          <p:cNvSpPr/>
          <p:nvPr/>
        </p:nvSpPr>
        <p:spPr>
          <a:xfrm>
            <a:off x="1219361" y="2133601"/>
            <a:ext cx="22151684" cy="9417962"/>
          </a:xfrm>
          <a:prstGeom prst="rect">
            <a:avLst/>
          </a:prstGeom>
        </p:spPr>
        <p:txBody>
          <a:bodyPr wrap="square" lIns="217728" tIns="108864" rIns="217728" bIns="108864">
            <a:spAutoFit/>
          </a:bodyPr>
          <a:lstStyle/>
          <a:p>
            <a:pPr marL="680399" indent="-680399" algn="just">
              <a:buFont typeface="Wingdings" panose="05000000000000000000" pitchFamily="2" charset="2"/>
              <a:buChar char="ü"/>
            </a:pPr>
            <a:r>
              <a:rPr lang="en-MY" sz="4800" dirty="0"/>
              <a:t>To establish the numbers of participants  and the trainings plan for the Pilot Project.</a:t>
            </a:r>
          </a:p>
          <a:p>
            <a:pPr marL="680399" indent="-680399" algn="just">
              <a:buFont typeface="Wingdings" panose="05000000000000000000" pitchFamily="2" charset="2"/>
              <a:buChar char="ü"/>
            </a:pPr>
            <a:r>
              <a:rPr lang="en-MY" sz="4800" dirty="0"/>
              <a:t>To establish and develop the Project Execution Plan &amp; Timeline with the tentative schedules for the proposed implementation intended at the proposed date, time &amp; venues. This to be determined by BSN.</a:t>
            </a:r>
          </a:p>
          <a:p>
            <a:pPr marL="680399" indent="-680399" algn="just">
              <a:buFont typeface="Wingdings" panose="05000000000000000000" pitchFamily="2" charset="2"/>
              <a:buChar char="ü"/>
            </a:pPr>
            <a:r>
              <a:rPr lang="en-MY" sz="4800" dirty="0"/>
              <a:t>To outline the value added services availability as set forth by </a:t>
            </a:r>
            <a:r>
              <a:rPr lang="en-MY" sz="4800" dirty="0" smtClean="0"/>
              <a:t>SALIHIN’s </a:t>
            </a:r>
            <a:r>
              <a:rPr lang="en-MY" sz="4800" dirty="0"/>
              <a:t>on the data entry &amp; monitoring </a:t>
            </a:r>
            <a:r>
              <a:rPr lang="en-MY" sz="4800" dirty="0" smtClean="0"/>
              <a:t>TAF-</a:t>
            </a:r>
            <a:r>
              <a:rPr lang="en-MY" sz="4800" dirty="0" err="1" smtClean="0"/>
              <a:t>UiTM</a:t>
            </a:r>
            <a:r>
              <a:rPr lang="en-MY" sz="4800" dirty="0"/>
              <a:t>.</a:t>
            </a:r>
          </a:p>
          <a:p>
            <a:pPr marL="680399" indent="-680399" algn="just">
              <a:buFont typeface="Wingdings" panose="05000000000000000000" pitchFamily="2" charset="2"/>
              <a:buChar char="ü"/>
            </a:pPr>
            <a:r>
              <a:rPr lang="en-MY" sz="4800" dirty="0"/>
              <a:t>To established the detail content of the certification certificate for the successful participants.</a:t>
            </a:r>
          </a:p>
          <a:p>
            <a:pPr marL="680399" indent="-680399" algn="just">
              <a:buFont typeface="Wingdings" panose="05000000000000000000" pitchFamily="2" charset="2"/>
              <a:buChar char="ü"/>
            </a:pPr>
            <a:r>
              <a:rPr lang="en-US" sz="4800" dirty="0"/>
              <a:t>To discuss and organize the “BSN MFE Award” for successful participating entrepreneurs in this pilot program.  </a:t>
            </a:r>
            <a:endParaRPr lang="en-MY" sz="4800" dirty="0"/>
          </a:p>
          <a:p>
            <a:pPr marL="680399" indent="-680399" algn="just">
              <a:buFont typeface="Wingdings" panose="05000000000000000000" pitchFamily="2" charset="2"/>
              <a:buChar char="ü"/>
            </a:pPr>
            <a:r>
              <a:rPr lang="en-MY" sz="4800" dirty="0"/>
              <a:t>To elaborate the Advertising &amp; Promotions to create the programme awareness.</a:t>
            </a:r>
          </a:p>
          <a:p>
            <a:pPr marL="680399" indent="-680399" algn="just">
              <a:buFont typeface="Wingdings" panose="05000000000000000000" pitchFamily="2" charset="2"/>
              <a:buChar char="ü"/>
            </a:pPr>
            <a:r>
              <a:rPr lang="en-MY" sz="4800" dirty="0"/>
              <a:t>To proposed the reporting process and recording method for progress monitoring.</a:t>
            </a:r>
          </a:p>
        </p:txBody>
      </p:sp>
      <p:sp>
        <p:nvSpPr>
          <p:cNvPr id="3" name="Slide Number Placeholder 2"/>
          <p:cNvSpPr>
            <a:spLocks noGrp="1"/>
          </p:cNvSpPr>
          <p:nvPr>
            <p:ph type="sldNum" sz="quarter" idx="12"/>
          </p:nvPr>
        </p:nvSpPr>
        <p:spPr/>
        <p:txBody>
          <a:bodyPr/>
          <a:lstStyle/>
          <a:p>
            <a:pPr>
              <a:defRPr/>
            </a:pPr>
            <a:fld id="{10900C66-51F3-40B7-ADF9-FB7B495E0E52}" type="slidenum">
              <a:rPr lang="en-US" smtClean="0"/>
              <a:pPr>
                <a:defRPr/>
              </a:pPr>
              <a:t>6</a:t>
            </a:fld>
            <a:endParaRPr lang="en-US" dirty="0"/>
          </a:p>
        </p:txBody>
      </p:sp>
    </p:spTree>
    <p:extLst>
      <p:ext uri="{BB962C8B-B14F-4D97-AF65-F5344CB8AC3E}">
        <p14:creationId xmlns:p14="http://schemas.microsoft.com/office/powerpoint/2010/main" val="12952879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1219359" y="0"/>
            <a:ext cx="23167816" cy="1676400"/>
          </a:xfrm>
          <a:prstGeom prst="rect">
            <a:avLst/>
          </a:prstGeom>
        </p:spPr>
        <p:txBody>
          <a:bodyPr lIns="217728" tIns="108864" rIns="217728" bIns="108864"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defRPr/>
            </a:pPr>
            <a:r>
              <a:rPr lang="en-US" sz="4800" dirty="0">
                <a:solidFill>
                  <a:schemeClr val="tx1"/>
                </a:solidFill>
                <a:latin typeface="Arial Black"/>
              </a:rPr>
              <a:t>Pilot project – delivery plan</a:t>
            </a:r>
            <a:endParaRPr lang="en-MY" sz="4800" dirty="0">
              <a:solidFill>
                <a:schemeClr val="tx1"/>
              </a:solidFill>
              <a:latin typeface="Arial Black"/>
            </a:endParaRPr>
          </a:p>
        </p:txBody>
      </p:sp>
      <p:sp>
        <p:nvSpPr>
          <p:cNvPr id="2" name="Slide Number Placeholder 1"/>
          <p:cNvSpPr>
            <a:spLocks noGrp="1"/>
          </p:cNvSpPr>
          <p:nvPr>
            <p:ph type="sldNum" sz="quarter" idx="12"/>
          </p:nvPr>
        </p:nvSpPr>
        <p:spPr/>
        <p:txBody>
          <a:bodyPr/>
          <a:lstStyle/>
          <a:p>
            <a:pPr>
              <a:defRPr/>
            </a:pPr>
            <a:fld id="{10900C66-51F3-40B7-ADF9-FB7B495E0E52}" type="slidenum">
              <a:rPr lang="en-US" smtClean="0"/>
              <a:pPr>
                <a:defRPr/>
              </a:pPr>
              <a:t>7</a:t>
            </a:fld>
            <a:endParaRPr lang="en-US" dirty="0"/>
          </a:p>
        </p:txBody>
      </p:sp>
      <p:cxnSp>
        <p:nvCxnSpPr>
          <p:cNvPr id="77" name="Straight Connector 76"/>
          <p:cNvCxnSpPr/>
          <p:nvPr/>
        </p:nvCxnSpPr>
        <p:spPr>
          <a:xfrm>
            <a:off x="2025916" y="7079048"/>
            <a:ext cx="20735449" cy="0"/>
          </a:xfrm>
          <a:prstGeom prst="line">
            <a:avLst/>
          </a:prstGeom>
          <a:ln w="19050">
            <a:headEnd type="oval" w="lg" len="lg"/>
            <a:tailEnd type="arrow" w="med" len="med"/>
          </a:ln>
        </p:spPr>
        <p:style>
          <a:lnRef idx="1">
            <a:schemeClr val="accent1"/>
          </a:lnRef>
          <a:fillRef idx="0">
            <a:schemeClr val="accent1"/>
          </a:fillRef>
          <a:effectRef idx="0">
            <a:schemeClr val="accent1"/>
          </a:effectRef>
          <a:fontRef idx="minor">
            <a:schemeClr val="tx1"/>
          </a:fontRef>
        </p:style>
      </p:cxnSp>
      <p:sp>
        <p:nvSpPr>
          <p:cNvPr id="78" name="Rectangular Callout 77"/>
          <p:cNvSpPr/>
          <p:nvPr/>
        </p:nvSpPr>
        <p:spPr>
          <a:xfrm>
            <a:off x="2232315" y="7717846"/>
            <a:ext cx="3456882" cy="2052228"/>
          </a:xfrm>
          <a:prstGeom prst="wedgeRectCallout">
            <a:avLst>
              <a:gd name="adj1" fmla="val -9810"/>
              <a:gd name="adj2" fmla="val -78595"/>
            </a:avLst>
          </a:prstGeom>
          <a:solidFill>
            <a:srgbClr val="2D3E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3296" tIns="81648" rIns="163296" bIns="81648" numCol="1" spcCol="0" rtlCol="0" fromWordArt="0" anchor="t" anchorCtr="0" forceAA="0" compatLnSpc="1">
            <a:prstTxWarp prst="textNoShape">
              <a:avLst/>
            </a:prstTxWarp>
            <a:noAutofit/>
          </a:bodyPr>
          <a:lstStyle/>
          <a:p>
            <a:r>
              <a:rPr lang="en-US" sz="3300" dirty="0"/>
              <a:t>Issuance of Pilot project LOA &amp; Contract Agreement</a:t>
            </a:r>
            <a:endParaRPr lang="en-MY" sz="3300" dirty="0"/>
          </a:p>
        </p:txBody>
      </p:sp>
      <p:sp>
        <p:nvSpPr>
          <p:cNvPr id="79" name="Rectangular Callout 78"/>
          <p:cNvSpPr/>
          <p:nvPr/>
        </p:nvSpPr>
        <p:spPr>
          <a:xfrm>
            <a:off x="4784774" y="4508816"/>
            <a:ext cx="3456882" cy="2052228"/>
          </a:xfrm>
          <a:prstGeom prst="wedgeRectCallout">
            <a:avLst>
              <a:gd name="adj1" fmla="val -3931"/>
              <a:gd name="adj2" fmla="val 76424"/>
            </a:avLst>
          </a:prstGeom>
          <a:solidFill>
            <a:srgbClr val="8D44A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3296" tIns="81648" rIns="163296" bIns="81648" numCol="1" spcCol="0" rtlCol="0" fromWordArt="0" anchor="b" anchorCtr="0" forceAA="0" compatLnSpc="1">
            <a:prstTxWarp prst="textNoShape">
              <a:avLst/>
            </a:prstTxWarp>
            <a:noAutofit/>
          </a:bodyPr>
          <a:lstStyle/>
          <a:p>
            <a:r>
              <a:rPr lang="en-US" sz="3300" dirty="0"/>
              <a:t>Preparation &amp; Planning of Project Execution Plan</a:t>
            </a:r>
            <a:endParaRPr lang="en-MY" sz="3300" dirty="0"/>
          </a:p>
        </p:txBody>
      </p:sp>
      <p:sp>
        <p:nvSpPr>
          <p:cNvPr id="80" name="Rectangle 79"/>
          <p:cNvSpPr/>
          <p:nvPr/>
        </p:nvSpPr>
        <p:spPr>
          <a:xfrm>
            <a:off x="2232315" y="9770074"/>
            <a:ext cx="3456882" cy="1039984"/>
          </a:xfrm>
          <a:prstGeom prst="rect">
            <a:avLst/>
          </a:prstGeom>
          <a:solidFill>
            <a:srgbClr val="2D3E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3296" tIns="81648" rIns="163296" bIns="81648" numCol="1" spcCol="0" rtlCol="0" fromWordArt="0" anchor="ctr" anchorCtr="0" forceAA="0" compatLnSpc="1">
            <a:prstTxWarp prst="textNoShape">
              <a:avLst/>
            </a:prstTxWarp>
            <a:noAutofit/>
          </a:bodyPr>
          <a:lstStyle/>
          <a:p>
            <a:r>
              <a:rPr lang="en-US" sz="3300" dirty="0"/>
              <a:t>Anticipated</a:t>
            </a:r>
            <a:endParaRPr lang="en-MY" sz="3300" dirty="0"/>
          </a:p>
          <a:p>
            <a:r>
              <a:rPr lang="en-MY" sz="3300" dirty="0" smtClean="0"/>
              <a:t>Feb </a:t>
            </a:r>
            <a:r>
              <a:rPr lang="en-MY" sz="3300" dirty="0"/>
              <a:t>- </a:t>
            </a:r>
            <a:r>
              <a:rPr lang="en-MY" sz="3300" dirty="0" smtClean="0"/>
              <a:t>Mar2018 </a:t>
            </a:r>
            <a:endParaRPr lang="en-US" sz="2400" dirty="0">
              <a:solidFill>
                <a:schemeClr val="bg1"/>
              </a:solidFill>
            </a:endParaRPr>
          </a:p>
        </p:txBody>
      </p:sp>
      <p:sp>
        <p:nvSpPr>
          <p:cNvPr id="81" name="Rectangle 80"/>
          <p:cNvSpPr/>
          <p:nvPr/>
        </p:nvSpPr>
        <p:spPr>
          <a:xfrm>
            <a:off x="4784774" y="3472810"/>
            <a:ext cx="3456882" cy="1039984"/>
          </a:xfrm>
          <a:prstGeom prst="rect">
            <a:avLst/>
          </a:prstGeom>
          <a:solidFill>
            <a:srgbClr val="8D44A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3296" tIns="81648" rIns="163296" bIns="81648" numCol="1" spcCol="0" rtlCol="0" fromWordArt="0" anchor="ctr" anchorCtr="0" forceAA="0" compatLnSpc="1">
            <a:prstTxWarp prst="textNoShape">
              <a:avLst/>
            </a:prstTxWarp>
            <a:noAutofit/>
          </a:bodyPr>
          <a:lstStyle/>
          <a:p>
            <a:r>
              <a:rPr lang="en-MY" sz="3300" dirty="0"/>
              <a:t> Mar </a:t>
            </a:r>
            <a:r>
              <a:rPr lang="en-MY" sz="3300" dirty="0" smtClean="0"/>
              <a:t>2018 </a:t>
            </a:r>
            <a:endParaRPr lang="en-US" sz="2400" dirty="0">
              <a:solidFill>
                <a:schemeClr val="bg1"/>
              </a:solidFill>
            </a:endParaRPr>
          </a:p>
        </p:txBody>
      </p:sp>
      <p:sp>
        <p:nvSpPr>
          <p:cNvPr id="82" name="Rectangle 81"/>
          <p:cNvSpPr/>
          <p:nvPr/>
        </p:nvSpPr>
        <p:spPr>
          <a:xfrm>
            <a:off x="7353305" y="9770074"/>
            <a:ext cx="3456882" cy="1039984"/>
          </a:xfrm>
          <a:prstGeom prst="rect">
            <a:avLst/>
          </a:prstGeom>
          <a:solidFill>
            <a:srgbClr val="297F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3296" tIns="81648" rIns="163296" bIns="81648" numCol="1" spcCol="0" rtlCol="0" fromWordArt="0" anchor="ctr" anchorCtr="0" forceAA="0" compatLnSpc="1">
            <a:prstTxWarp prst="textNoShape">
              <a:avLst/>
            </a:prstTxWarp>
            <a:noAutofit/>
          </a:bodyPr>
          <a:lstStyle/>
          <a:p>
            <a:r>
              <a:rPr lang="en-MY" sz="3300" dirty="0"/>
              <a:t>Mar </a:t>
            </a:r>
            <a:r>
              <a:rPr lang="en-MY" sz="3300" dirty="0" smtClean="0"/>
              <a:t>– April 2018</a:t>
            </a:r>
            <a:endParaRPr lang="en-US" sz="2400" dirty="0">
              <a:solidFill>
                <a:schemeClr val="bg1"/>
              </a:solidFill>
            </a:endParaRPr>
          </a:p>
        </p:txBody>
      </p:sp>
      <p:sp>
        <p:nvSpPr>
          <p:cNvPr id="83" name="Rectangle 82"/>
          <p:cNvSpPr/>
          <p:nvPr/>
        </p:nvSpPr>
        <p:spPr>
          <a:xfrm>
            <a:off x="10810187" y="2957216"/>
            <a:ext cx="3456882" cy="1039984"/>
          </a:xfrm>
          <a:prstGeom prst="rect">
            <a:avLst/>
          </a:prstGeom>
          <a:solidFill>
            <a:srgbClr val="27AE6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3296" tIns="81648" rIns="163296" bIns="81648" numCol="1" spcCol="0" rtlCol="0" fromWordArt="0" anchor="ctr" anchorCtr="0" forceAA="0" compatLnSpc="1">
            <a:prstTxWarp prst="textNoShape">
              <a:avLst/>
            </a:prstTxWarp>
            <a:noAutofit/>
          </a:bodyPr>
          <a:lstStyle/>
          <a:p>
            <a:r>
              <a:rPr lang="en-MY" sz="3300" dirty="0" smtClean="0"/>
              <a:t>May 2018 –April 2019</a:t>
            </a:r>
            <a:endParaRPr lang="en-US" sz="2400" dirty="0">
              <a:solidFill>
                <a:schemeClr val="bg1"/>
              </a:solidFill>
            </a:endParaRPr>
          </a:p>
        </p:txBody>
      </p:sp>
      <p:sp>
        <p:nvSpPr>
          <p:cNvPr id="84" name="Rectangle 83"/>
          <p:cNvSpPr/>
          <p:nvPr/>
        </p:nvSpPr>
        <p:spPr>
          <a:xfrm>
            <a:off x="13032163" y="9770074"/>
            <a:ext cx="3861015" cy="1039984"/>
          </a:xfrm>
          <a:prstGeom prst="rect">
            <a:avLst/>
          </a:prstGeom>
          <a:solidFill>
            <a:srgbClr val="E84C3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3296" tIns="81648" rIns="163296" bIns="81648" numCol="1" spcCol="0" rtlCol="0" fromWordArt="0" anchor="ctr" anchorCtr="0" forceAA="0" compatLnSpc="1">
            <a:prstTxWarp prst="textNoShape">
              <a:avLst/>
            </a:prstTxWarp>
            <a:noAutofit/>
          </a:bodyPr>
          <a:lstStyle/>
          <a:p>
            <a:r>
              <a:rPr lang="en-MY" sz="2800" dirty="0"/>
              <a:t>May </a:t>
            </a:r>
            <a:r>
              <a:rPr lang="en-MY" sz="2800" dirty="0" smtClean="0"/>
              <a:t>2019 –June 2019</a:t>
            </a:r>
            <a:endParaRPr lang="en-US" sz="1800" dirty="0">
              <a:solidFill>
                <a:schemeClr val="bg1"/>
              </a:solidFill>
            </a:endParaRPr>
          </a:p>
        </p:txBody>
      </p:sp>
      <p:sp>
        <p:nvSpPr>
          <p:cNvPr id="86" name="Rectangular Callout 85"/>
          <p:cNvSpPr/>
          <p:nvPr/>
        </p:nvSpPr>
        <p:spPr>
          <a:xfrm>
            <a:off x="7353305" y="7717846"/>
            <a:ext cx="3456882" cy="2052228"/>
          </a:xfrm>
          <a:prstGeom prst="wedgeRectCallout">
            <a:avLst>
              <a:gd name="adj1" fmla="val -9810"/>
              <a:gd name="adj2" fmla="val -78595"/>
            </a:avLst>
          </a:prstGeom>
          <a:solidFill>
            <a:srgbClr val="297F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3296" tIns="81648" rIns="163296" bIns="81648" numCol="1" spcCol="0" rtlCol="0" fromWordArt="0" anchor="t" anchorCtr="0" forceAA="0" compatLnSpc="1">
            <a:prstTxWarp prst="textNoShape">
              <a:avLst/>
            </a:prstTxWarp>
            <a:noAutofit/>
          </a:bodyPr>
          <a:lstStyle/>
          <a:p>
            <a:r>
              <a:rPr lang="en-US" sz="3300" dirty="0"/>
              <a:t>Advertising &amp; Promotion</a:t>
            </a:r>
            <a:endParaRPr lang="en-MY" sz="3300" dirty="0"/>
          </a:p>
        </p:txBody>
      </p:sp>
      <p:sp>
        <p:nvSpPr>
          <p:cNvPr id="87" name="Rectangular Callout 86"/>
          <p:cNvSpPr/>
          <p:nvPr/>
        </p:nvSpPr>
        <p:spPr>
          <a:xfrm>
            <a:off x="10810187" y="3992802"/>
            <a:ext cx="3456882" cy="1553367"/>
          </a:xfrm>
          <a:prstGeom prst="wedgeRectCallout">
            <a:avLst>
              <a:gd name="adj1" fmla="val -3931"/>
              <a:gd name="adj2" fmla="val 157454"/>
            </a:avLst>
          </a:prstGeom>
          <a:solidFill>
            <a:srgbClr val="27AE6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3296" tIns="81648" rIns="163296" bIns="81648" numCol="1" spcCol="0" rtlCol="0" fromWordArt="0" anchor="b" anchorCtr="0" forceAA="0" compatLnSpc="1">
            <a:prstTxWarp prst="textNoShape">
              <a:avLst/>
            </a:prstTxWarp>
            <a:noAutofit/>
          </a:bodyPr>
          <a:lstStyle/>
          <a:p>
            <a:r>
              <a:rPr lang="en-US" sz="3100" dirty="0" smtClean="0"/>
              <a:t>Program Start</a:t>
            </a:r>
          </a:p>
          <a:p>
            <a:r>
              <a:rPr lang="en-US" sz="3100" dirty="0" smtClean="0"/>
              <a:t>Site Selangor</a:t>
            </a:r>
            <a:endParaRPr lang="en-MY" sz="3100" dirty="0"/>
          </a:p>
        </p:txBody>
      </p:sp>
      <p:sp>
        <p:nvSpPr>
          <p:cNvPr id="88" name="Rectangular Callout 87"/>
          <p:cNvSpPr/>
          <p:nvPr/>
        </p:nvSpPr>
        <p:spPr>
          <a:xfrm>
            <a:off x="13032162" y="7717846"/>
            <a:ext cx="3861017" cy="2052228"/>
          </a:xfrm>
          <a:prstGeom prst="wedgeRectCallout">
            <a:avLst>
              <a:gd name="adj1" fmla="val -9810"/>
              <a:gd name="adj2" fmla="val -78595"/>
            </a:avLst>
          </a:prstGeom>
          <a:solidFill>
            <a:srgbClr val="E84C3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3296" tIns="81648" rIns="163296" bIns="81648" numCol="1" spcCol="0" rtlCol="0" fromWordArt="0" anchor="t" anchorCtr="0" forceAA="0" compatLnSpc="1">
            <a:prstTxWarp prst="textNoShape">
              <a:avLst/>
            </a:prstTxWarp>
            <a:noAutofit/>
          </a:bodyPr>
          <a:lstStyle/>
          <a:p>
            <a:r>
              <a:rPr lang="en-US" sz="3100" dirty="0" smtClean="0"/>
              <a:t>Report &amp; Monitoring</a:t>
            </a:r>
            <a:endParaRPr lang="en-MY" sz="3100" dirty="0"/>
          </a:p>
        </p:txBody>
      </p:sp>
      <p:sp>
        <p:nvSpPr>
          <p:cNvPr id="4096" name="Rectangle 4095"/>
          <p:cNvSpPr/>
          <p:nvPr/>
        </p:nvSpPr>
        <p:spPr>
          <a:xfrm>
            <a:off x="20511615" y="6148074"/>
            <a:ext cx="1664404" cy="881574"/>
          </a:xfrm>
          <a:prstGeom prst="rect">
            <a:avLst/>
          </a:prstGeom>
        </p:spPr>
        <p:txBody>
          <a:bodyPr wrap="none" lIns="217728" tIns="108864" rIns="217728" bIns="108864">
            <a:spAutoFit/>
          </a:bodyPr>
          <a:lstStyle/>
          <a:p>
            <a:pPr algn="ctr"/>
            <a:r>
              <a:rPr lang="en-US" b="1" dirty="0" smtClean="0">
                <a:latin typeface="Open Sans" panose="020B0606030504020204" pitchFamily="34" charset="0"/>
                <a:ea typeface="Open Sans" panose="020B0606030504020204" pitchFamily="34" charset="0"/>
                <a:cs typeface="Open Sans" panose="020B0606030504020204" pitchFamily="34" charset="0"/>
              </a:rPr>
              <a:t>2019</a:t>
            </a:r>
            <a:endParaRPr lang="en-US" sz="2600" dirty="0"/>
          </a:p>
        </p:txBody>
      </p:sp>
      <p:sp>
        <p:nvSpPr>
          <p:cNvPr id="17" name="Rectangle 16"/>
          <p:cNvSpPr/>
          <p:nvPr/>
        </p:nvSpPr>
        <p:spPr>
          <a:xfrm>
            <a:off x="16385925" y="2902490"/>
            <a:ext cx="3456882" cy="1039984"/>
          </a:xfrm>
          <a:prstGeom prst="rect">
            <a:avLst/>
          </a:prstGeom>
          <a:solidFill>
            <a:srgbClr val="27AE6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3296" tIns="81648" rIns="163296" bIns="81648" numCol="1" spcCol="0" rtlCol="0" fromWordArt="0" anchor="ctr" anchorCtr="0" forceAA="0" compatLnSpc="1">
            <a:prstTxWarp prst="textNoShape">
              <a:avLst/>
            </a:prstTxWarp>
            <a:noAutofit/>
          </a:bodyPr>
          <a:lstStyle/>
          <a:p>
            <a:r>
              <a:rPr lang="en-MY" sz="3300" dirty="0" smtClean="0"/>
              <a:t>Jul 2019</a:t>
            </a:r>
            <a:endParaRPr lang="en-US" sz="2400" dirty="0">
              <a:solidFill>
                <a:schemeClr val="bg1"/>
              </a:solidFill>
            </a:endParaRPr>
          </a:p>
        </p:txBody>
      </p:sp>
      <p:sp>
        <p:nvSpPr>
          <p:cNvPr id="18" name="Rectangular Callout 17"/>
          <p:cNvSpPr/>
          <p:nvPr/>
        </p:nvSpPr>
        <p:spPr>
          <a:xfrm>
            <a:off x="16385925" y="3938076"/>
            <a:ext cx="3456882" cy="1553367"/>
          </a:xfrm>
          <a:prstGeom prst="wedgeRectCallout">
            <a:avLst>
              <a:gd name="adj1" fmla="val -3931"/>
              <a:gd name="adj2" fmla="val 157454"/>
            </a:avLst>
          </a:prstGeom>
          <a:solidFill>
            <a:srgbClr val="27AE6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3296" tIns="81648" rIns="163296" bIns="81648" numCol="1" spcCol="0" rtlCol="0" fromWordArt="0" anchor="b" anchorCtr="0" forceAA="0" compatLnSpc="1">
            <a:prstTxWarp prst="textNoShape">
              <a:avLst/>
            </a:prstTxWarp>
            <a:noAutofit/>
          </a:bodyPr>
          <a:lstStyle/>
          <a:p>
            <a:r>
              <a:rPr lang="en-US" sz="3100" dirty="0" smtClean="0"/>
              <a:t>BSN-MFE Award (optional)</a:t>
            </a:r>
            <a:endParaRPr lang="en-MY" sz="3100" dirty="0"/>
          </a:p>
        </p:txBody>
      </p:sp>
    </p:spTree>
    <p:extLst>
      <p:ext uri="{BB962C8B-B14F-4D97-AF65-F5344CB8AC3E}">
        <p14:creationId xmlns:p14="http://schemas.microsoft.com/office/powerpoint/2010/main" val="31148945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1219359" y="0"/>
            <a:ext cx="23167816" cy="1676400"/>
          </a:xfrm>
          <a:prstGeom prst="rect">
            <a:avLst/>
          </a:prstGeom>
        </p:spPr>
        <p:txBody>
          <a:bodyPr lIns="217728" tIns="108864" rIns="217728" bIns="108864"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defRPr/>
            </a:pPr>
            <a:r>
              <a:rPr lang="en-US" sz="4800" dirty="0">
                <a:solidFill>
                  <a:schemeClr val="tx1"/>
                </a:solidFill>
                <a:latin typeface="Arial Black"/>
              </a:rPr>
              <a:t>Pilot project – proposed salient points</a:t>
            </a:r>
            <a:endParaRPr lang="en-MY" sz="4800" dirty="0">
              <a:solidFill>
                <a:schemeClr val="tx1"/>
              </a:solidFill>
              <a:latin typeface="Arial Black"/>
            </a:endParaRPr>
          </a:p>
        </p:txBody>
      </p:sp>
      <p:sp>
        <p:nvSpPr>
          <p:cNvPr id="2" name="Slide Number Placeholder 1"/>
          <p:cNvSpPr>
            <a:spLocks noGrp="1"/>
          </p:cNvSpPr>
          <p:nvPr>
            <p:ph type="sldNum" sz="quarter" idx="12"/>
          </p:nvPr>
        </p:nvSpPr>
        <p:spPr/>
        <p:txBody>
          <a:bodyPr/>
          <a:lstStyle/>
          <a:p>
            <a:pPr>
              <a:defRPr/>
            </a:pPr>
            <a:fld id="{10900C66-51F3-40B7-ADF9-FB7B495E0E52}" type="slidenum">
              <a:rPr lang="en-US" smtClean="0"/>
              <a:pPr>
                <a:defRPr/>
              </a:pPr>
              <a:t>8</a:t>
            </a:fld>
            <a:endParaRPr lang="en-US" dirty="0"/>
          </a:p>
        </p:txBody>
      </p:sp>
      <p:sp>
        <p:nvSpPr>
          <p:cNvPr id="3" name="Rectangle 2"/>
          <p:cNvSpPr/>
          <p:nvPr/>
        </p:nvSpPr>
        <p:spPr>
          <a:xfrm>
            <a:off x="1625811" y="9906000"/>
            <a:ext cx="21948458" cy="2558956"/>
          </a:xfrm>
          <a:prstGeom prst="rect">
            <a:avLst/>
          </a:prstGeom>
        </p:spPr>
        <p:txBody>
          <a:bodyPr wrap="square" lIns="217728" tIns="108864" rIns="217728" bIns="108864">
            <a:spAutoFit/>
          </a:bodyPr>
          <a:lstStyle/>
          <a:p>
            <a:pPr algn="just"/>
            <a:r>
              <a:rPr lang="en-MY" sz="3800" dirty="0"/>
              <a:t>Hence, we anticipate to reasonably run the Micro Finance Entrepreneurs Analytic by Accounting Solutions Pilot Project evaluation process will last for at least 12 – 14 months inclusive pre-development period of at least 1-2 months. It comprises of setting up the </a:t>
            </a:r>
            <a:r>
              <a:rPr lang="en-MY" sz="3800" dirty="0" smtClean="0"/>
              <a:t>SALIHIN </a:t>
            </a:r>
            <a:r>
              <a:rPr lang="en-MY" sz="3800" dirty="0"/>
              <a:t>Accounting Solutions (S.A.S) into the cloud based and students training.</a:t>
            </a:r>
          </a:p>
        </p:txBody>
      </p:sp>
      <p:graphicFrame>
        <p:nvGraphicFramePr>
          <p:cNvPr id="4" name="Table 3"/>
          <p:cNvGraphicFramePr>
            <a:graphicFrameLocks noGrp="1"/>
          </p:cNvGraphicFramePr>
          <p:nvPr>
            <p:extLst>
              <p:ext uri="{D42A27DB-BD31-4B8C-83A1-F6EECF244321}">
                <p14:modId xmlns:p14="http://schemas.microsoft.com/office/powerpoint/2010/main" val="630190456"/>
              </p:ext>
            </p:extLst>
          </p:nvPr>
        </p:nvGraphicFramePr>
        <p:xfrm>
          <a:off x="1829039" y="7688479"/>
          <a:ext cx="21447830" cy="1912722"/>
        </p:xfrm>
        <a:graphic>
          <a:graphicData uri="http://schemas.openxmlformats.org/drawingml/2006/table">
            <a:tbl>
              <a:tblPr firstRow="1" firstCol="1" bandRow="1">
                <a:tableStyleId>{F5AB1C69-6EDB-4FF4-983F-18BD219EF322}</a:tableStyleId>
              </a:tblPr>
              <a:tblGrid>
                <a:gridCol w="16053349"/>
                <a:gridCol w="5394481"/>
              </a:tblGrid>
              <a:tr h="637574">
                <a:tc>
                  <a:txBody>
                    <a:bodyPr/>
                    <a:lstStyle/>
                    <a:p>
                      <a:pPr marL="270510" indent="-270510">
                        <a:spcAft>
                          <a:spcPts val="0"/>
                        </a:spcAft>
                      </a:pPr>
                      <a:r>
                        <a:rPr lang="en-US" sz="3200" dirty="0">
                          <a:effectLst/>
                        </a:rPr>
                        <a:t>Proposed  Zones / Territories</a:t>
                      </a:r>
                      <a:endParaRPr lang="en-MY" sz="3600" dirty="0">
                        <a:effectLst/>
                        <a:latin typeface="Times New Roman"/>
                        <a:ea typeface="Times New Roman"/>
                      </a:endParaRPr>
                    </a:p>
                  </a:txBody>
                  <a:tcPr marL="182904" marR="182904" marT="0" marB="0" anchor="b"/>
                </a:tc>
                <a:tc>
                  <a:txBody>
                    <a:bodyPr/>
                    <a:lstStyle/>
                    <a:p>
                      <a:pPr marL="270510" indent="-270510" algn="ctr">
                        <a:spcAft>
                          <a:spcPts val="0"/>
                        </a:spcAft>
                      </a:pPr>
                      <a:r>
                        <a:rPr lang="en-US" sz="3200" dirty="0">
                          <a:effectLst/>
                        </a:rPr>
                        <a:t>Zone </a:t>
                      </a:r>
                      <a:r>
                        <a:rPr lang="en-US" sz="3200" dirty="0" smtClean="0">
                          <a:effectLst/>
                        </a:rPr>
                        <a:t>Selangor</a:t>
                      </a:r>
                      <a:endParaRPr lang="en-MY" sz="3600" dirty="0">
                        <a:effectLst/>
                        <a:latin typeface="Times New Roman"/>
                        <a:ea typeface="Times New Roman"/>
                      </a:endParaRPr>
                    </a:p>
                  </a:txBody>
                  <a:tcPr marL="182904" marR="182904" marT="0" marB="0" anchor="b"/>
                </a:tc>
              </a:tr>
              <a:tr h="637574">
                <a:tc>
                  <a:txBody>
                    <a:bodyPr/>
                    <a:lstStyle/>
                    <a:p>
                      <a:pPr marL="270510" indent="-270510">
                        <a:spcAft>
                          <a:spcPts val="0"/>
                        </a:spcAft>
                      </a:pPr>
                      <a:r>
                        <a:rPr lang="en-US" sz="3200" dirty="0">
                          <a:solidFill>
                            <a:schemeClr val="tx1"/>
                          </a:solidFill>
                          <a:effectLst/>
                        </a:rPr>
                        <a:t>Proposed </a:t>
                      </a:r>
                      <a:r>
                        <a:rPr lang="en-US" sz="3200" dirty="0" smtClean="0">
                          <a:solidFill>
                            <a:schemeClr val="tx1"/>
                          </a:solidFill>
                          <a:effectLst/>
                        </a:rPr>
                        <a:t>MFE</a:t>
                      </a:r>
                      <a:endParaRPr lang="en-MY" sz="3600" dirty="0">
                        <a:solidFill>
                          <a:schemeClr val="tx1"/>
                        </a:solidFill>
                        <a:effectLst/>
                        <a:latin typeface="Times New Roman"/>
                        <a:ea typeface="Times New Roman"/>
                      </a:endParaRPr>
                    </a:p>
                  </a:txBody>
                  <a:tcPr marL="182904" marR="182904" marT="0" marB="0" anchor="b">
                    <a:solidFill>
                      <a:schemeClr val="bg2"/>
                    </a:solidFill>
                  </a:tcPr>
                </a:tc>
                <a:tc>
                  <a:txBody>
                    <a:bodyPr/>
                    <a:lstStyle/>
                    <a:p>
                      <a:pPr marL="270510" indent="-270510" algn="ctr">
                        <a:spcAft>
                          <a:spcPts val="0"/>
                        </a:spcAft>
                      </a:pPr>
                      <a:r>
                        <a:rPr lang="en-US" sz="3200" b="1" dirty="0" smtClean="0">
                          <a:solidFill>
                            <a:schemeClr val="tx1"/>
                          </a:solidFill>
                          <a:effectLst/>
                        </a:rPr>
                        <a:t>1,000</a:t>
                      </a:r>
                      <a:endParaRPr lang="en-MY" sz="3600" b="1" dirty="0">
                        <a:solidFill>
                          <a:schemeClr val="tx1"/>
                        </a:solidFill>
                        <a:effectLst/>
                        <a:latin typeface="Times New Roman"/>
                        <a:ea typeface="Times New Roman"/>
                      </a:endParaRPr>
                    </a:p>
                  </a:txBody>
                  <a:tcPr marL="182904" marR="182904" marT="0" marB="0" anchor="b"/>
                </a:tc>
              </a:tr>
              <a:tr h="637574">
                <a:tc>
                  <a:txBody>
                    <a:bodyPr/>
                    <a:lstStyle/>
                    <a:p>
                      <a:pPr marL="270510" indent="-270510">
                        <a:spcAft>
                          <a:spcPts val="0"/>
                        </a:spcAft>
                      </a:pPr>
                      <a:r>
                        <a:rPr lang="en-US" sz="3200" dirty="0" smtClean="0">
                          <a:solidFill>
                            <a:schemeClr val="tx1"/>
                          </a:solidFill>
                          <a:effectLst/>
                        </a:rPr>
                        <a:t>Proposed Duration</a:t>
                      </a:r>
                      <a:endParaRPr lang="en-MY" sz="3600" dirty="0">
                        <a:solidFill>
                          <a:schemeClr val="tx1"/>
                        </a:solidFill>
                        <a:effectLst/>
                        <a:latin typeface="Times New Roman"/>
                        <a:ea typeface="Times New Roman"/>
                      </a:endParaRPr>
                    </a:p>
                  </a:txBody>
                  <a:tcPr marL="182904" marR="182904" marT="0" marB="0" anchor="b">
                    <a:solidFill>
                      <a:schemeClr val="bg2"/>
                    </a:solidFill>
                  </a:tcPr>
                </a:tc>
                <a:tc>
                  <a:txBody>
                    <a:bodyPr/>
                    <a:lstStyle/>
                    <a:p>
                      <a:pPr marL="270510" indent="-270510" algn="ctr">
                        <a:spcAft>
                          <a:spcPts val="0"/>
                        </a:spcAft>
                      </a:pPr>
                      <a:r>
                        <a:rPr lang="en-US" sz="3200" b="1" dirty="0">
                          <a:solidFill>
                            <a:schemeClr val="tx1"/>
                          </a:solidFill>
                          <a:effectLst/>
                        </a:rPr>
                        <a:t>1 Year</a:t>
                      </a:r>
                      <a:endParaRPr lang="en-MY" sz="3600" b="1" dirty="0">
                        <a:solidFill>
                          <a:schemeClr val="tx1"/>
                        </a:solidFill>
                        <a:effectLst/>
                        <a:latin typeface="Times New Roman"/>
                        <a:ea typeface="Times New Roman"/>
                      </a:endParaRPr>
                    </a:p>
                  </a:txBody>
                  <a:tcPr marL="182904" marR="182904" marT="0" marB="0" anchor="b"/>
                </a:tc>
              </a:tr>
            </a:tbl>
          </a:graphicData>
        </a:graphic>
      </p:graphicFrame>
      <p:grpSp>
        <p:nvGrpSpPr>
          <p:cNvPr id="11" name="Group 10"/>
          <p:cNvGrpSpPr/>
          <p:nvPr/>
        </p:nvGrpSpPr>
        <p:grpSpPr>
          <a:xfrm>
            <a:off x="1625811" y="2506639"/>
            <a:ext cx="21948458" cy="4808562"/>
            <a:chOff x="-3276600" y="3495675"/>
            <a:chExt cx="7029450" cy="2676525"/>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3495675"/>
              <a:ext cx="7029450" cy="2676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3146425" y="3767919"/>
              <a:ext cx="2003426" cy="1027881"/>
            </a:xfrm>
            <a:prstGeom prst="rect">
              <a:avLst/>
            </a:prstGeom>
          </p:spPr>
          <p:txBody>
            <a:bodyPr wrap="square">
              <a:spAutoFit/>
            </a:bodyPr>
            <a:lstStyle/>
            <a:p>
              <a:pPr marL="816479" indent="-816479">
                <a:buFont typeface="Wingdings" panose="05000000000000000000" pitchFamily="2" charset="2"/>
                <a:buChar char="ü"/>
              </a:pPr>
              <a:r>
                <a:rPr lang="en-US" sz="5700" dirty="0"/>
                <a:t>Proposed no. of MFE./ license</a:t>
              </a:r>
              <a:endParaRPr lang="en-MY" sz="6700" dirty="0">
                <a:latin typeface="Times New Roman"/>
                <a:ea typeface="Times New Roman"/>
              </a:endParaRPr>
            </a:p>
          </p:txBody>
        </p:sp>
        <p:sp>
          <p:nvSpPr>
            <p:cNvPr id="7" name="Rectangle 6"/>
            <p:cNvSpPr/>
            <p:nvPr/>
          </p:nvSpPr>
          <p:spPr>
            <a:xfrm>
              <a:off x="-762000" y="3767919"/>
              <a:ext cx="1981200" cy="1027881"/>
            </a:xfrm>
            <a:prstGeom prst="rect">
              <a:avLst/>
            </a:prstGeom>
          </p:spPr>
          <p:txBody>
            <a:bodyPr wrap="square">
              <a:spAutoFit/>
            </a:bodyPr>
            <a:lstStyle/>
            <a:p>
              <a:pPr marL="816479" indent="-816479">
                <a:buFont typeface="Wingdings" panose="05000000000000000000" pitchFamily="2" charset="2"/>
                <a:buChar char="ü"/>
              </a:pPr>
              <a:r>
                <a:rPr lang="en-US" sz="5700" dirty="0"/>
                <a:t>Proposed no</a:t>
              </a:r>
              <a:r>
                <a:rPr lang="en-US" sz="5700" dirty="0" smtClean="0"/>
                <a:t>. of MFE per Student</a:t>
              </a:r>
              <a:endParaRPr lang="en-MY" sz="6700" dirty="0">
                <a:latin typeface="Times New Roman"/>
                <a:ea typeface="Times New Roman"/>
              </a:endParaRPr>
            </a:p>
          </p:txBody>
        </p:sp>
        <p:sp>
          <p:nvSpPr>
            <p:cNvPr id="8" name="Rectangle 7"/>
            <p:cNvSpPr/>
            <p:nvPr/>
          </p:nvSpPr>
          <p:spPr>
            <a:xfrm>
              <a:off x="1616191" y="3767919"/>
              <a:ext cx="2041410" cy="1027881"/>
            </a:xfrm>
            <a:prstGeom prst="rect">
              <a:avLst/>
            </a:prstGeom>
          </p:spPr>
          <p:txBody>
            <a:bodyPr wrap="square">
              <a:spAutoFit/>
            </a:bodyPr>
            <a:lstStyle/>
            <a:p>
              <a:pPr marL="816479" indent="-816479">
                <a:buFont typeface="Wingdings" panose="05000000000000000000" pitchFamily="2" charset="2"/>
                <a:buChar char="ü"/>
              </a:pPr>
              <a:r>
                <a:rPr lang="en-US" sz="5700" dirty="0"/>
                <a:t>Total no. of site </a:t>
              </a:r>
              <a:r>
                <a:rPr lang="en-US" sz="5700" dirty="0" smtClean="0"/>
                <a:t>visit</a:t>
              </a:r>
              <a:endParaRPr lang="en-MY" sz="6700" dirty="0">
                <a:latin typeface="Times New Roman"/>
                <a:ea typeface="Times New Roman"/>
              </a:endParaRPr>
            </a:p>
          </p:txBody>
        </p:sp>
        <p:sp>
          <p:nvSpPr>
            <p:cNvPr id="10" name="Rectangle 9"/>
            <p:cNvSpPr/>
            <p:nvPr/>
          </p:nvSpPr>
          <p:spPr>
            <a:xfrm>
              <a:off x="-2755287" y="4833937"/>
              <a:ext cx="1045375" cy="950790"/>
            </a:xfrm>
            <a:prstGeom prst="rect">
              <a:avLst/>
            </a:prstGeom>
          </p:spPr>
          <p:txBody>
            <a:bodyPr wrap="none">
              <a:spAutoFit/>
            </a:bodyPr>
            <a:lstStyle/>
            <a:p>
              <a:pPr marL="644111" indent="-644111" algn="ctr"/>
              <a:r>
                <a:rPr lang="en-US" sz="10500" b="1" dirty="0">
                  <a:solidFill>
                    <a:srgbClr val="FF0000"/>
                  </a:solidFill>
                </a:rPr>
                <a:t>1,000</a:t>
              </a:r>
              <a:endParaRPr lang="en-MY" sz="11400" b="1" dirty="0">
                <a:solidFill>
                  <a:srgbClr val="FF0000"/>
                </a:solidFill>
                <a:latin typeface="Times New Roman"/>
                <a:ea typeface="Times New Roman"/>
              </a:endParaRPr>
            </a:p>
          </p:txBody>
        </p:sp>
        <p:sp>
          <p:nvSpPr>
            <p:cNvPr id="23" name="Rectangle 22"/>
            <p:cNvSpPr/>
            <p:nvPr/>
          </p:nvSpPr>
          <p:spPr>
            <a:xfrm>
              <a:off x="-45740" y="4833937"/>
              <a:ext cx="496556" cy="950790"/>
            </a:xfrm>
            <a:prstGeom prst="rect">
              <a:avLst/>
            </a:prstGeom>
          </p:spPr>
          <p:txBody>
            <a:bodyPr wrap="none">
              <a:spAutoFit/>
            </a:bodyPr>
            <a:lstStyle/>
            <a:p>
              <a:pPr marL="644111" indent="-644111" algn="ctr"/>
              <a:r>
                <a:rPr lang="en-US" sz="10500" b="1" dirty="0" smtClean="0">
                  <a:solidFill>
                    <a:srgbClr val="FF0000"/>
                  </a:solidFill>
                </a:rPr>
                <a:t>10</a:t>
              </a:r>
              <a:endParaRPr lang="en-MY" sz="11400" b="1" dirty="0">
                <a:solidFill>
                  <a:srgbClr val="FF0000"/>
                </a:solidFill>
                <a:latin typeface="Times New Roman"/>
                <a:ea typeface="Times New Roman"/>
              </a:endParaRPr>
            </a:p>
          </p:txBody>
        </p:sp>
        <p:sp>
          <p:nvSpPr>
            <p:cNvPr id="24" name="Rectangle 23"/>
            <p:cNvSpPr/>
            <p:nvPr/>
          </p:nvSpPr>
          <p:spPr>
            <a:xfrm>
              <a:off x="1988580" y="4876373"/>
              <a:ext cx="1045375" cy="950790"/>
            </a:xfrm>
            <a:prstGeom prst="rect">
              <a:avLst/>
            </a:prstGeom>
          </p:spPr>
          <p:txBody>
            <a:bodyPr wrap="none">
              <a:spAutoFit/>
            </a:bodyPr>
            <a:lstStyle/>
            <a:p>
              <a:pPr marL="644111" indent="-644111" algn="ctr"/>
              <a:r>
                <a:rPr lang="en-US" sz="10500" b="1" dirty="0">
                  <a:solidFill>
                    <a:srgbClr val="FF0000"/>
                  </a:solidFill>
                </a:rPr>
                <a:t>1,000</a:t>
              </a:r>
              <a:endParaRPr lang="en-MY" sz="11400" b="1" dirty="0">
                <a:solidFill>
                  <a:srgbClr val="FF0000"/>
                </a:solidFill>
                <a:latin typeface="Times New Roman"/>
                <a:ea typeface="Times New Roman"/>
              </a:endParaRPr>
            </a:p>
          </p:txBody>
        </p:sp>
      </p:grpSp>
    </p:spTree>
    <p:extLst>
      <p:ext uri="{BB962C8B-B14F-4D97-AF65-F5344CB8AC3E}">
        <p14:creationId xmlns:p14="http://schemas.microsoft.com/office/powerpoint/2010/main" val="32823448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219357" y="0"/>
            <a:ext cx="20510929" cy="1676400"/>
          </a:xfrm>
          <a:prstGeom prst="rect">
            <a:avLst/>
          </a:prstGeom>
        </p:spPr>
        <p:txBody>
          <a:bodyPr lIns="217728" tIns="108864" rIns="217728" bIns="108864"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defRPr/>
            </a:pPr>
            <a:r>
              <a:rPr lang="en-US" sz="4800" dirty="0">
                <a:solidFill>
                  <a:schemeClr val="tx1"/>
                </a:solidFill>
                <a:latin typeface="Arial Black"/>
              </a:rPr>
              <a:t>What is </a:t>
            </a:r>
            <a:r>
              <a:rPr lang="en-US" sz="4800" dirty="0" err="1">
                <a:solidFill>
                  <a:schemeClr val="tx1"/>
                </a:solidFill>
                <a:latin typeface="Arial Black"/>
              </a:rPr>
              <a:t>sps</a:t>
            </a:r>
            <a:r>
              <a:rPr lang="en-US" sz="4800" dirty="0">
                <a:solidFill>
                  <a:schemeClr val="tx1"/>
                </a:solidFill>
                <a:latin typeface="Arial Black"/>
              </a:rPr>
              <a:t>?</a:t>
            </a:r>
            <a:endParaRPr lang="en-MY" sz="4800" dirty="0">
              <a:solidFill>
                <a:schemeClr val="tx1"/>
              </a:solidFill>
              <a:latin typeface="Arial Black"/>
            </a:endParaRPr>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3228" y="2444288"/>
            <a:ext cx="24159580" cy="7918912"/>
          </a:xfrm>
          <a:prstGeom prst="rect">
            <a:avLst/>
          </a:prstGeom>
        </p:spPr>
      </p:pic>
      <p:sp>
        <p:nvSpPr>
          <p:cNvPr id="2" name="Slide Number Placeholder 1"/>
          <p:cNvSpPr>
            <a:spLocks noGrp="1"/>
          </p:cNvSpPr>
          <p:nvPr>
            <p:ph type="sldNum" sz="quarter" idx="12"/>
          </p:nvPr>
        </p:nvSpPr>
        <p:spPr/>
        <p:txBody>
          <a:bodyPr/>
          <a:lstStyle/>
          <a:p>
            <a:pPr>
              <a:defRPr/>
            </a:pPr>
            <a:fld id="{10900C66-51F3-40B7-ADF9-FB7B495E0E52}" type="slidenum">
              <a:rPr lang="en-US" smtClean="0"/>
              <a:pPr>
                <a:defRPr/>
              </a:pPr>
              <a:t>9</a:t>
            </a:fld>
            <a:endParaRPr lang="en-US" dirty="0"/>
          </a:p>
        </p:txBody>
      </p:sp>
    </p:spTree>
    <p:extLst>
      <p:ext uri="{BB962C8B-B14F-4D97-AF65-F5344CB8AC3E}">
        <p14:creationId xmlns:p14="http://schemas.microsoft.com/office/powerpoint/2010/main" val="4186450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Master">
  <a:themeElements>
    <a:clrScheme name="Custom 11">
      <a:dk1>
        <a:sysClr val="windowText" lastClr="000000"/>
      </a:dk1>
      <a:lt1>
        <a:sysClr val="window" lastClr="FFFFFF"/>
      </a:lt1>
      <a:dk2>
        <a:srgbClr val="1F497D"/>
      </a:dk2>
      <a:lt2>
        <a:srgbClr val="EEECE1"/>
      </a:lt2>
      <a:accent1>
        <a:srgbClr val="4F81BD"/>
      </a:accent1>
      <a:accent2>
        <a:srgbClr val="1BAAAA"/>
      </a:accent2>
      <a:accent3>
        <a:srgbClr val="3A5270"/>
      </a:accent3>
      <a:accent4>
        <a:srgbClr val="1D8EEA"/>
      </a:accent4>
      <a:accent5>
        <a:srgbClr val="5F5F80"/>
      </a:accent5>
      <a:accent6>
        <a:srgbClr val="CCCDC8"/>
      </a:accent6>
      <a:hlink>
        <a:srgbClr val="69E2DE"/>
      </a:hlink>
      <a:folHlink>
        <a:srgbClr val="4EAA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effectLst/>
      </a:spPr>
      <a:bodyPr rtlCol="0" anchor="ctr"/>
      <a:lstStyle>
        <a:defPPr algn="ctr">
          <a:defRPr dirty="0">
            <a:latin typeface="Open Sans Light"/>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13744</TotalTime>
  <Words>1299</Words>
  <Application>Microsoft Office PowerPoint</Application>
  <PresentationFormat>Custom</PresentationFormat>
  <Paragraphs>293</Paragraphs>
  <Slides>35</Slides>
  <Notes>14</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Master</vt:lpstr>
      <vt:lpstr>PowerPoint Presentation</vt:lpstr>
      <vt:lpstr>PowerPoint Presentation</vt:lpstr>
      <vt:lpstr>PowerPoint Presentation</vt:lpstr>
      <vt:lpstr>Joint Management Committee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PROPOSED ROLE &amp; RESPONSIBILITIES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Louis Twelve Design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Louis Twelve</dc:creator>
  <cp:lastModifiedBy>User</cp:lastModifiedBy>
  <cp:revision>1412</cp:revision>
  <cp:lastPrinted>2018-03-06T05:24:48Z</cp:lastPrinted>
  <dcterms:created xsi:type="dcterms:W3CDTF">2014-12-02T17:36:54Z</dcterms:created>
  <dcterms:modified xsi:type="dcterms:W3CDTF">2018-03-06T06:45:49Z</dcterms:modified>
</cp:coreProperties>
</file>