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379" r:id="rId2"/>
    <p:sldId id="380" r:id="rId3"/>
    <p:sldId id="381" r:id="rId4"/>
    <p:sldId id="383" r:id="rId5"/>
    <p:sldId id="384" r:id="rId6"/>
    <p:sldId id="386" r:id="rId7"/>
    <p:sldId id="387" r:id="rId8"/>
    <p:sldId id="392" r:id="rId9"/>
    <p:sldId id="393" r:id="rId10"/>
    <p:sldId id="415" r:id="rId11"/>
    <p:sldId id="414" r:id="rId12"/>
    <p:sldId id="394" r:id="rId13"/>
    <p:sldId id="395" r:id="rId14"/>
    <p:sldId id="396" r:id="rId15"/>
    <p:sldId id="400" r:id="rId16"/>
    <p:sldId id="401" r:id="rId17"/>
    <p:sldId id="402" r:id="rId18"/>
    <p:sldId id="421" r:id="rId19"/>
    <p:sldId id="404" r:id="rId20"/>
    <p:sldId id="405" r:id="rId21"/>
    <p:sldId id="425" r:id="rId22"/>
    <p:sldId id="407" r:id="rId23"/>
    <p:sldId id="420" r:id="rId24"/>
    <p:sldId id="423" r:id="rId25"/>
    <p:sldId id="413" r:id="rId26"/>
    <p:sldId id="362" r:id="rId27"/>
  </p:sldIdLst>
  <p:sldSz cx="24387175" cy="13716000"/>
  <p:notesSz cx="6858000" cy="9313863"/>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2">
          <p15:clr>
            <a:srgbClr val="A4A3A4"/>
          </p15:clr>
        </p15:guide>
        <p15:guide id="2" pos="7688">
          <p15:clr>
            <a:srgbClr val="A4A3A4"/>
          </p15:clr>
        </p15:guide>
      </p15:sldGuideLst>
    </p:ext>
    <p:ext uri="{2D200454-40CA-4A62-9FC3-DE9A4176ACB9}">
      <p15:notesGuideLst xmlns:p15="http://schemas.microsoft.com/office/powerpoint/2012/main">
        <p15:guide id="1" orient="horz" pos="2934">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99"/>
    <a:srgbClr val="6929A2"/>
    <a:srgbClr val="F8D00B"/>
    <a:srgbClr val="1A9172"/>
    <a:srgbClr val="22C299"/>
    <a:srgbClr val="216BA9"/>
    <a:srgbClr val="F88B00"/>
    <a:srgbClr val="A80000"/>
    <a:srgbClr val="212F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22" autoAdjust="0"/>
    <p:restoredTop sz="88345" autoAdjust="0"/>
  </p:normalViewPr>
  <p:slideViewPr>
    <p:cSldViewPr snapToGrid="0" snapToObjects="1">
      <p:cViewPr varScale="1">
        <p:scale>
          <a:sx n="51" d="100"/>
          <a:sy n="51" d="100"/>
        </p:scale>
        <p:origin x="1434" y="108"/>
      </p:cViewPr>
      <p:guideLst>
        <p:guide orient="horz" pos="4312"/>
        <p:guide pos="7688"/>
      </p:guideLst>
    </p:cSldViewPr>
  </p:slideViewPr>
  <p:outlineViewPr>
    <p:cViewPr>
      <p:scale>
        <a:sx n="33" d="100"/>
        <a:sy n="33" d="100"/>
      </p:scale>
      <p:origin x="0" y="1494"/>
    </p:cViewPr>
  </p:outlineViewPr>
  <p:notesTextViewPr>
    <p:cViewPr>
      <p:scale>
        <a:sx n="100" d="100"/>
        <a:sy n="100" d="100"/>
      </p:scale>
      <p:origin x="0" y="0"/>
    </p:cViewPr>
  </p:notesTextViewPr>
  <p:sorterViewPr>
    <p:cViewPr>
      <p:scale>
        <a:sx n="37" d="100"/>
        <a:sy n="37" d="100"/>
      </p:scale>
      <p:origin x="0" y="0"/>
    </p:cViewPr>
  </p:sorterViewPr>
  <p:notesViewPr>
    <p:cSldViewPr snapToGrid="0" snapToObjects="1">
      <p:cViewPr varScale="1">
        <p:scale>
          <a:sx n="52" d="100"/>
          <a:sy n="52" d="100"/>
        </p:scale>
        <p:origin x="-2994" y="-90"/>
      </p:cViewPr>
      <p:guideLst>
        <p:guide orient="horz" pos="2934"/>
        <p:guide pos="21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7/30/2018</a:t>
            </a:fld>
            <a:endParaRPr lang="en-US" dirty="0">
              <a:latin typeface="Open Sans Light"/>
            </a:endParaRPr>
          </a:p>
        </p:txBody>
      </p:sp>
      <p:sp>
        <p:nvSpPr>
          <p:cNvPr id="4" name="Footer Placeholder 3"/>
          <p:cNvSpPr>
            <a:spLocks noGrp="1"/>
          </p:cNvSpPr>
          <p:nvPr>
            <p:ph type="ftr" sz="quarter" idx="2"/>
          </p:nvPr>
        </p:nvSpPr>
        <p:spPr>
          <a:xfrm>
            <a:off x="1" y="8846554"/>
            <a:ext cx="2971800" cy="465693"/>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84613" y="8846554"/>
            <a:ext cx="2971800" cy="465693"/>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7/30/2018</a:t>
            </a:fld>
            <a:endParaRPr lang="en-US" dirty="0"/>
          </a:p>
        </p:txBody>
      </p:sp>
      <p:sp>
        <p:nvSpPr>
          <p:cNvPr id="4" name="Slide Image Placeholder 3"/>
          <p:cNvSpPr>
            <a:spLocks noGrp="1" noRot="1" noChangeAspect="1"/>
          </p:cNvSpPr>
          <p:nvPr>
            <p:ph type="sldImg" idx="2"/>
          </p:nvPr>
        </p:nvSpPr>
        <p:spPr>
          <a:xfrm>
            <a:off x="323850" y="698500"/>
            <a:ext cx="621030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1" y="4424085"/>
            <a:ext cx="5486400" cy="419123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6554"/>
            <a:ext cx="2971800" cy="465693"/>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dirty="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9" y="4802750"/>
            <a:ext cx="5438140" cy="4549968"/>
          </a:xfrm>
          <a:prstGeom prst="rect">
            <a:avLst/>
          </a:prstGeom>
        </p:spPr>
        <p:txBody>
          <a:bodyPr lIns="92476" tIns="92476" rIns="92476" bIns="92476" anchor="t" anchorCtr="0">
            <a:noAutofit/>
          </a:bodyPr>
          <a:lstStyle/>
          <a:p>
            <a:pPr>
              <a:spcBef>
                <a:spcPts val="0"/>
              </a:spcBef>
            </a:pPr>
            <a:endParaRPr/>
          </a:p>
        </p:txBody>
      </p:sp>
      <p:sp>
        <p:nvSpPr>
          <p:cNvPr id="291" name="Shape 291"/>
          <p:cNvSpPr>
            <a:spLocks noGrp="1" noRot="1" noChangeAspect="1"/>
          </p:cNvSpPr>
          <p:nvPr>
            <p:ph type="sldImg" idx="2"/>
          </p:nvPr>
        </p:nvSpPr>
        <p:spPr>
          <a:xfrm>
            <a:off x="28575" y="757238"/>
            <a:ext cx="6742113" cy="37925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9274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19</a:t>
            </a:fld>
            <a:endParaRPr lang="en-MY"/>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a:defRPr/>
            </a:pPr>
            <a:fld id="{B89D0AE3-C217-4232-BE4D-C44CCDC7130E}" type="slidenum">
              <a:rPr lang="en-MY" smtClean="0"/>
              <a:pPr>
                <a:defRPr/>
              </a:pPr>
              <a:t>20</a:t>
            </a:fld>
            <a:endParaRPr lang="en-MY"/>
          </a:p>
        </p:txBody>
      </p:sp>
    </p:spTree>
    <p:extLst>
      <p:ext uri="{BB962C8B-B14F-4D97-AF65-F5344CB8AC3E}">
        <p14:creationId xmlns:p14="http://schemas.microsoft.com/office/powerpoint/2010/main" val="361567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a:t>Attention: Please don’t change any content here</a:t>
            </a:r>
            <a:r>
              <a:rPr lang="en-US" baseline="0" dirty="0"/>
              <a:t>. Thank you very much </a:t>
            </a:r>
            <a:r>
              <a:rPr lang="en-US" baseline="0" dirty="0">
                <a:sym typeface="Wingdings" panose="05000000000000000000" pitchFamily="2" charset="2"/>
              </a:rPr>
              <a:t></a:t>
            </a:r>
            <a:endParaRPr lang="en-MY" dirty="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26</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dirty="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3</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dirty="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4</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5</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6</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7</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a:p>
        </p:txBody>
      </p:sp>
      <p:sp>
        <p:nvSpPr>
          <p:cNvPr id="4" name="Slide Number Placeholder 3"/>
          <p:cNvSpPr>
            <a:spLocks noGrp="1"/>
          </p:cNvSpPr>
          <p:nvPr>
            <p:ph type="sldNum" sz="quarter" idx="5"/>
          </p:nvPr>
        </p:nvSpPr>
        <p:spPr/>
        <p:txBody>
          <a:bodyPr/>
          <a:lstStyle/>
          <a:p>
            <a:pPr>
              <a:defRPr/>
            </a:pPr>
            <a:fld id="{E285FF64-83B0-4ACD-9084-82670A9F2EB8}" type="slidenum">
              <a:rPr lang="en-MY" smtClean="0"/>
              <a:pPr>
                <a:defRPr/>
              </a:pPr>
              <a:t>8</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9" y="4802750"/>
            <a:ext cx="5438140" cy="4549968"/>
          </a:xfrm>
          <a:prstGeom prst="rect">
            <a:avLst/>
          </a:prstGeom>
        </p:spPr>
        <p:txBody>
          <a:bodyPr lIns="92476" tIns="92476" rIns="92476" bIns="92476" anchor="t" anchorCtr="0">
            <a:noAutofit/>
          </a:bodyPr>
          <a:lstStyle/>
          <a:p>
            <a:pPr>
              <a:spcBef>
                <a:spcPts val="0"/>
              </a:spcBef>
            </a:pPr>
            <a:endParaRPr/>
          </a:p>
        </p:txBody>
      </p:sp>
      <p:sp>
        <p:nvSpPr>
          <p:cNvPr id="291" name="Shape 291"/>
          <p:cNvSpPr>
            <a:spLocks noGrp="1" noRot="1" noChangeAspect="1"/>
          </p:cNvSpPr>
          <p:nvPr>
            <p:ph type="sldImg" idx="2"/>
          </p:nvPr>
        </p:nvSpPr>
        <p:spPr>
          <a:xfrm>
            <a:off x="28575" y="757238"/>
            <a:ext cx="6742113" cy="37925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3698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15</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a:t>Proposal Details</a:t>
            </a:r>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a:t>PROPOSAL TITLE</a:t>
            </a:r>
          </a:p>
        </p:txBody>
      </p:sp>
      <p:sp>
        <p:nvSpPr>
          <p:cNvPr id="5" name="Slide Number Placeholder 5"/>
          <p:cNvSpPr>
            <a:spLocks noGrp="1"/>
          </p:cNvSpPr>
          <p:nvPr>
            <p:ph type="sldNum" sz="quarter" idx="4"/>
          </p:nvPr>
        </p:nvSpPr>
        <p:spPr>
          <a:xfrm>
            <a:off x="23562367" y="13007259"/>
            <a:ext cx="824808" cy="462198"/>
          </a:xfrm>
          <a:prstGeom prst="rect">
            <a:avLst/>
          </a:prstGeom>
          <a:solidFill>
            <a:srgbClr val="6929A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sp>
        <p:nvSpPr>
          <p:cNvPr id="6" name="Slide Number Placeholder 5"/>
          <p:cNvSpPr>
            <a:spLocks noGrp="1"/>
          </p:cNvSpPr>
          <p:nvPr>
            <p:ph type="sldNum" sz="quarter" idx="4"/>
          </p:nvPr>
        </p:nvSpPr>
        <p:spPr>
          <a:xfrm>
            <a:off x="23562367" y="13007259"/>
            <a:ext cx="824808" cy="462198"/>
          </a:xfrm>
          <a:prstGeom prst="rect">
            <a:avLst/>
          </a:prstGeom>
          <a:solidFill>
            <a:srgbClr val="6929A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dirty="0"/>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pic>
        <p:nvPicPr>
          <p:cNvPr id="7" name="Picture 2" descr="Image result for uitm logo 20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15262" y="448431"/>
            <a:ext cx="2675124" cy="1143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205367" y="648656"/>
            <a:ext cx="2895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56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sp>
        <p:nvSpPr>
          <p:cNvPr id="5" name="Slide Number Placeholder 5"/>
          <p:cNvSpPr>
            <a:spLocks noGrp="1"/>
          </p:cNvSpPr>
          <p:nvPr>
            <p:ph type="sldNum" sz="quarter" idx="4"/>
          </p:nvPr>
        </p:nvSpPr>
        <p:spPr>
          <a:xfrm>
            <a:off x="23562367" y="13007259"/>
            <a:ext cx="824808" cy="462198"/>
          </a:xfrm>
          <a:prstGeom prst="rect">
            <a:avLst/>
          </a:prstGeom>
          <a:solidFill>
            <a:srgbClr val="6929A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pic>
        <p:nvPicPr>
          <p:cNvPr id="6" name="Picture 2" descr="Image result for uitm logo 20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74639" y="809378"/>
            <a:ext cx="2675124" cy="1143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036925" y="1009603"/>
            <a:ext cx="2895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96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6929A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dirty="0"/>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970" y="618046"/>
            <a:ext cx="3052127" cy="1526064"/>
          </a:xfrm>
          <a:prstGeom prst="rect">
            <a:avLst/>
          </a:prstGeom>
        </p:spPr>
      </p:pic>
      <p:pic>
        <p:nvPicPr>
          <p:cNvPr id="3074" name="Picture 2" descr="Image result for uitm logo 201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74639" y="809378"/>
            <a:ext cx="2675124" cy="11434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060986" y="1009603"/>
            <a:ext cx="2895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36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sp>
        <p:nvSpPr>
          <p:cNvPr id="9" name="Slide Number Placeholder 5"/>
          <p:cNvSpPr>
            <a:spLocks noGrp="1"/>
          </p:cNvSpPr>
          <p:nvPr>
            <p:ph type="sldNum" sz="quarter" idx="4"/>
          </p:nvPr>
        </p:nvSpPr>
        <p:spPr>
          <a:xfrm>
            <a:off x="23562367" y="13007259"/>
            <a:ext cx="824808" cy="462198"/>
          </a:xfrm>
          <a:prstGeom prst="rect">
            <a:avLst/>
          </a:prstGeom>
          <a:solidFill>
            <a:srgbClr val="6929A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pic>
        <p:nvPicPr>
          <p:cNvPr id="10" name="Picture 2" descr="Image result for uitm logo 20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37087" y="809378"/>
            <a:ext cx="2675124" cy="1143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844419" y="1009603"/>
            <a:ext cx="2895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59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sp>
        <p:nvSpPr>
          <p:cNvPr id="13" name="Slide Number Placeholder 5"/>
          <p:cNvSpPr>
            <a:spLocks noGrp="1"/>
          </p:cNvSpPr>
          <p:nvPr>
            <p:ph type="sldNum" sz="quarter" idx="4"/>
          </p:nvPr>
        </p:nvSpPr>
        <p:spPr>
          <a:xfrm>
            <a:off x="23562367" y="13007259"/>
            <a:ext cx="824808" cy="462198"/>
          </a:xfrm>
          <a:prstGeom prst="rect">
            <a:avLst/>
          </a:prstGeom>
          <a:solidFill>
            <a:srgbClr val="6929A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p>
        </p:txBody>
      </p:sp>
      <p:pic>
        <p:nvPicPr>
          <p:cNvPr id="14" name="Picture 2" descr="Image result for uitm logo 20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22767" y="809378"/>
            <a:ext cx="2675124" cy="1143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157241" y="1009603"/>
            <a:ext cx="2895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06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ounded Rectangle 4"/>
          <p:cNvSpPr/>
          <p:nvPr userDrawn="1"/>
        </p:nvSpPr>
        <p:spPr>
          <a:xfrm rot="10800000">
            <a:off x="-3" y="12817475"/>
            <a:ext cx="18817391" cy="171453"/>
          </a:xfrm>
          <a:prstGeom prst="roundRect">
            <a:avLst/>
          </a:prstGeom>
        </p:spPr>
        <p:style>
          <a:lnRef idx="1">
            <a:schemeClr val="accent3"/>
          </a:lnRef>
          <a:fillRef idx="3">
            <a:schemeClr val="accent3"/>
          </a:fillRef>
          <a:effectRef idx="2">
            <a:schemeClr val="accent3"/>
          </a:effectRef>
          <a:fontRef idx="minor">
            <a:schemeClr val="lt1"/>
          </a:fontRef>
        </p:style>
        <p:txBody>
          <a:bodyPr lIns="217728" tIns="108864" rIns="217728" bIns="108864" anchor="ctr"/>
          <a:lstStyle/>
          <a:p>
            <a:pPr algn="ctr" fontAlgn="auto">
              <a:spcBef>
                <a:spcPts val="0"/>
              </a:spcBef>
              <a:spcAft>
                <a:spcPts val="0"/>
              </a:spcAft>
              <a:defRPr/>
            </a:pPr>
            <a:endParaRPr lang="en-MY"/>
          </a:p>
        </p:txBody>
      </p:sp>
      <p:sp>
        <p:nvSpPr>
          <p:cNvPr id="6" name="Rounded Rectangle 5"/>
          <p:cNvSpPr/>
          <p:nvPr userDrawn="1"/>
        </p:nvSpPr>
        <p:spPr>
          <a:xfrm rot="10800000" flipV="1">
            <a:off x="21542005" y="12817476"/>
            <a:ext cx="2845170" cy="152400"/>
          </a:xfrm>
          <a:prstGeom prst="roundRect">
            <a:avLst/>
          </a:prstGeom>
        </p:spPr>
        <p:style>
          <a:lnRef idx="1">
            <a:schemeClr val="accent3"/>
          </a:lnRef>
          <a:fillRef idx="3">
            <a:schemeClr val="accent3"/>
          </a:fillRef>
          <a:effectRef idx="2">
            <a:schemeClr val="accent3"/>
          </a:effectRef>
          <a:fontRef idx="minor">
            <a:schemeClr val="lt1"/>
          </a:fontRef>
        </p:style>
        <p:txBody>
          <a:bodyPr lIns="217728" tIns="108864" rIns="217728" bIns="108864"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11"/>
          </p:nvPr>
        </p:nvSpPr>
        <p:spPr>
          <a:xfrm>
            <a:off x="10364550" y="12833351"/>
            <a:ext cx="7722605" cy="730250"/>
          </a:xfrm>
          <a:prstGeom prst="rect">
            <a:avLst/>
          </a:prstGeom>
        </p:spPr>
        <p:txBody>
          <a:bodyPr lIns="217728" tIns="108864" rIns="217728" bIns="108864"/>
          <a:lstStyle>
            <a:lvl1pPr>
              <a:defRPr dirty="0"/>
            </a:lvl1pPr>
          </a:lstStyle>
          <a:p>
            <a:pPr>
              <a:defRPr/>
            </a:pPr>
            <a:endParaRPr lang="en-US"/>
          </a:p>
        </p:txBody>
      </p:sp>
      <p:sp>
        <p:nvSpPr>
          <p:cNvPr id="12" name="Slide Number Placeholder 5"/>
          <p:cNvSpPr>
            <a:spLocks noGrp="1"/>
          </p:cNvSpPr>
          <p:nvPr>
            <p:ph type="sldNum" sz="quarter" idx="12"/>
          </p:nvPr>
        </p:nvSpPr>
        <p:spPr>
          <a:xfrm>
            <a:off x="23562367" y="12900006"/>
            <a:ext cx="824808" cy="676705"/>
          </a:xfrm>
          <a:solidFill>
            <a:srgbClr val="6929A2"/>
          </a:solidFill>
        </p:spPr>
        <p:txBody>
          <a:bodyPr/>
          <a:lstStyle>
            <a:lvl1pPr>
              <a:defRPr/>
            </a:lvl1pPr>
          </a:lstStyle>
          <a:p>
            <a:pPr>
              <a:defRPr/>
            </a:pPr>
            <a:fld id="{10900C66-51F3-40B7-ADF9-FB7B495E0E52}" type="slidenum">
              <a:rPr lang="en-US"/>
              <a:pPr>
                <a:defRPr/>
              </a:pPr>
              <a:t>‹#›</a:t>
            </a:fld>
            <a:endParaRPr lang="en-US" dirty="0"/>
          </a:p>
        </p:txBody>
      </p:sp>
      <p:pic>
        <p:nvPicPr>
          <p:cNvPr id="2050" name="Picture 2" descr="Image result for uitm logo 20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33959" y="12435311"/>
            <a:ext cx="2144794" cy="9167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2778" y="12617454"/>
            <a:ext cx="28956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39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a:t>Click to edit Master title style</a:t>
            </a:r>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6929A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 id="2147483684" r:id="rId7"/>
  </p:sldLayoutIdLst>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56888" y="4855965"/>
            <a:ext cx="17835565" cy="1974181"/>
          </a:xfrm>
          <a:prstGeom prst="rect">
            <a:avLst/>
          </a:prstGeom>
          <a:noFill/>
        </p:spPr>
        <p:txBody>
          <a:bodyPr wrap="square" lIns="217728" tIns="108864" rIns="217728" bIns="108864" rtlCol="0">
            <a:spAutoFit/>
          </a:bodyPr>
          <a:lstStyle/>
          <a:p>
            <a:pPr algn="ctr"/>
            <a:r>
              <a:rPr lang="en-US" sz="5700" b="1" dirty="0"/>
              <a:t>MICRO FINANCE ENTREPRENEURS (MFE) ANALYTICS </a:t>
            </a:r>
          </a:p>
          <a:p>
            <a:pPr algn="ctr"/>
            <a:r>
              <a:rPr lang="en-US" sz="5700" b="1" dirty="0"/>
              <a:t>BY ACCOUNTING SOLUTIONS</a:t>
            </a:r>
          </a:p>
        </p:txBody>
      </p:sp>
      <p:grpSp>
        <p:nvGrpSpPr>
          <p:cNvPr id="2" name="Group 1"/>
          <p:cNvGrpSpPr/>
          <p:nvPr/>
        </p:nvGrpSpPr>
        <p:grpSpPr>
          <a:xfrm>
            <a:off x="4417730" y="10343990"/>
            <a:ext cx="14100401" cy="600166"/>
            <a:chOff x="1447800" y="5559622"/>
            <a:chExt cx="5286962" cy="300083"/>
          </a:xfrm>
        </p:grpSpPr>
        <p:sp>
          <p:nvSpPr>
            <p:cNvPr id="4098" name="TextBox 7"/>
            <p:cNvSpPr txBox="1">
              <a:spLocks noChangeArrowheads="1"/>
            </p:cNvSpPr>
            <p:nvPr/>
          </p:nvSpPr>
          <p:spPr bwMode="auto">
            <a:xfrm>
              <a:off x="5823045" y="5559622"/>
              <a:ext cx="9117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3300" b="1" dirty="0">
                  <a:solidFill>
                    <a:srgbClr val="000000"/>
                  </a:solidFill>
                  <a:latin typeface="+mj-lt"/>
                </a:rPr>
                <a:t>Prepared by:</a:t>
              </a:r>
            </a:p>
          </p:txBody>
        </p:sp>
        <p:sp>
          <p:nvSpPr>
            <p:cNvPr id="4100" name="TextBox 10"/>
            <p:cNvSpPr txBox="1">
              <a:spLocks noChangeArrowheads="1"/>
            </p:cNvSpPr>
            <p:nvPr/>
          </p:nvSpPr>
          <p:spPr bwMode="auto">
            <a:xfrm>
              <a:off x="1447800" y="5559623"/>
              <a:ext cx="9420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3300" b="1" dirty="0">
                  <a:solidFill>
                    <a:srgbClr val="000000"/>
                  </a:solidFill>
                  <a:latin typeface="+mj-lt"/>
                </a:rPr>
                <a:t>Prepared for:</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794" y="2895601"/>
            <a:ext cx="12396814" cy="1975742"/>
          </a:xfrm>
          <a:prstGeom prst="rect">
            <a:avLst/>
          </a:prstGeom>
        </p:spPr>
      </p:pic>
      <p:sp>
        <p:nvSpPr>
          <p:cNvPr id="15" name="TextBox 14"/>
          <p:cNvSpPr txBox="1"/>
          <p:nvPr/>
        </p:nvSpPr>
        <p:spPr>
          <a:xfrm>
            <a:off x="-7" y="6776183"/>
            <a:ext cx="24387178" cy="1250906"/>
          </a:xfrm>
          <a:prstGeom prst="rect">
            <a:avLst/>
          </a:prstGeom>
          <a:noFill/>
        </p:spPr>
        <p:txBody>
          <a:bodyPr wrap="square" lIns="217728" tIns="108864" rIns="217728" bIns="108864" rtlCol="0" anchor="ctr">
            <a:spAutoFit/>
          </a:bodyPr>
          <a:lstStyle/>
          <a:p>
            <a:pPr algn="ctr"/>
            <a:r>
              <a:rPr lang="en-US" sz="6700" b="1" dirty="0"/>
              <a:t>PROPOSAL FOR A PILOT PROJECT</a:t>
            </a: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19435" r="25225" b="23885"/>
          <a:stretch/>
        </p:blipFill>
        <p:spPr>
          <a:xfrm>
            <a:off x="3856888" y="11286030"/>
            <a:ext cx="4479811" cy="1273227"/>
          </a:xfrm>
          <a:prstGeom prst="rect">
            <a:avLst/>
          </a:prstGeom>
        </p:spPr>
      </p:pic>
      <p:sp>
        <p:nvSpPr>
          <p:cNvPr id="11" name="Rectangle 10"/>
          <p:cNvSpPr/>
          <p:nvPr/>
        </p:nvSpPr>
        <p:spPr>
          <a:xfrm>
            <a:off x="3906107" y="2895601"/>
            <a:ext cx="609601" cy="5371635"/>
          </a:xfrm>
          <a:prstGeom prst="rect">
            <a:avLst/>
          </a:prstGeom>
          <a:solidFill>
            <a:srgbClr val="6929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7504" y="11321939"/>
            <a:ext cx="10031114" cy="123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182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10</a:t>
            </a:fld>
            <a:endParaRPr lang="en-US" dirty="0"/>
          </a:p>
        </p:txBody>
      </p:sp>
      <p:sp>
        <p:nvSpPr>
          <p:cNvPr id="5" name="Title 1"/>
          <p:cNvSpPr txBox="1">
            <a:spLocks/>
          </p:cNvSpPr>
          <p:nvPr/>
        </p:nvSpPr>
        <p:spPr>
          <a:xfrm>
            <a:off x="1371759" y="701678"/>
            <a:ext cx="21948458" cy="2286000"/>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sz="4800" b="1" dirty="0">
                <a:solidFill>
                  <a:schemeClr val="tx1"/>
                </a:solidFill>
                <a:latin typeface="Arial Black" pitchFamily="34" charset="0"/>
              </a:rPr>
              <a:t>PROPOSED ROLES &amp; RESPONSIBILITIES</a:t>
            </a:r>
            <a:endParaRPr lang="en-MY" sz="4800" b="1" dirty="0">
              <a:solidFill>
                <a:schemeClr val="tx1"/>
              </a:solidFill>
              <a:latin typeface="Arial Black"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72118032"/>
              </p:ext>
            </p:extLst>
          </p:nvPr>
        </p:nvGraphicFramePr>
        <p:xfrm>
          <a:off x="1557446" y="3168978"/>
          <a:ext cx="21610370" cy="9083361"/>
        </p:xfrm>
        <a:graphic>
          <a:graphicData uri="http://schemas.openxmlformats.org/drawingml/2006/table">
            <a:tbl>
              <a:tblPr firstRow="1" bandRow="1">
                <a:tableStyleId>{21E4AEA4-8DFA-4A89-87EB-49C32662AFE0}</a:tableStyleId>
              </a:tblPr>
              <a:tblGrid>
                <a:gridCol w="10805185">
                  <a:extLst>
                    <a:ext uri="{9D8B030D-6E8A-4147-A177-3AD203B41FA5}">
                      <a16:colId xmlns:a16="http://schemas.microsoft.com/office/drawing/2014/main" val="20000"/>
                    </a:ext>
                  </a:extLst>
                </a:gridCol>
                <a:gridCol w="10805185">
                  <a:extLst>
                    <a:ext uri="{9D8B030D-6E8A-4147-A177-3AD203B41FA5}">
                      <a16:colId xmlns:a16="http://schemas.microsoft.com/office/drawing/2014/main" val="20001"/>
                    </a:ext>
                  </a:extLst>
                </a:gridCol>
              </a:tblGrid>
              <a:tr h="782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a:t>BSN</a:t>
                      </a:r>
                      <a:endParaRPr lang="en-US" sz="4400" dirty="0">
                        <a:solidFill>
                          <a:schemeClr val="tx1"/>
                        </a:solidFill>
                      </a:endParaRPr>
                    </a:p>
                  </a:txBody>
                  <a:tcPr marL="91438" marR="91438" marT="45713" marB="457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a:t>MFE</a:t>
                      </a:r>
                      <a:endParaRPr lang="en-US" sz="4400" dirty="0">
                        <a:solidFill>
                          <a:schemeClr val="tx1"/>
                        </a:solidFill>
                      </a:endParaRPr>
                    </a:p>
                  </a:txBody>
                  <a:tcPr marL="91438" marR="91438" marT="45713" marB="45713"/>
                </a:tc>
                <a:extLst>
                  <a:ext uri="{0D108BD9-81ED-4DB2-BD59-A6C34878D82A}">
                    <a16:rowId xmlns:a16="http://schemas.microsoft.com/office/drawing/2014/main" val="10000"/>
                  </a:ext>
                </a:extLst>
              </a:tr>
              <a:tr h="8300601">
                <a:tc>
                  <a:txBody>
                    <a:bodyPr/>
                    <a:lstStyle/>
                    <a:p>
                      <a:pPr marL="285750" indent="-285750" algn="just" eaLnBrk="1" hangingPunct="1">
                        <a:buFont typeface="Arial" pitchFamily="34" charset="0"/>
                        <a:buChar char="•"/>
                        <a:defRPr/>
                      </a:pPr>
                      <a:r>
                        <a:rPr lang="en-US" sz="4800" dirty="0"/>
                        <a:t>Provide</a:t>
                      </a:r>
                      <a:r>
                        <a:rPr lang="en-US" sz="4800" baseline="0" dirty="0"/>
                        <a:t> fund to MFE</a:t>
                      </a:r>
                    </a:p>
                    <a:p>
                      <a:pPr marL="285750" indent="-285750" algn="just" eaLnBrk="1" hangingPunct="1">
                        <a:buFont typeface="Arial" pitchFamily="34" charset="0"/>
                        <a:buChar char="•"/>
                        <a:defRPr/>
                      </a:pPr>
                      <a:r>
                        <a:rPr lang="en-US" sz="4800" baseline="0" dirty="0"/>
                        <a:t>Identify and provide information of selected MFE to the team</a:t>
                      </a:r>
                    </a:p>
                    <a:p>
                      <a:pPr marL="285750" indent="-285750" algn="just" eaLnBrk="1" hangingPunct="1">
                        <a:buFont typeface="Arial" pitchFamily="34" charset="0"/>
                        <a:buChar char="•"/>
                        <a:defRPr/>
                      </a:pPr>
                      <a:r>
                        <a:rPr lang="en-US" sz="4800" baseline="0" dirty="0"/>
                        <a:t>Acquire accounting software and provide to the selected MFE</a:t>
                      </a:r>
                    </a:p>
                    <a:p>
                      <a:pPr marL="285750" indent="-285750" algn="just" eaLnBrk="1" hangingPunct="1">
                        <a:buFont typeface="Arial" pitchFamily="34" charset="0"/>
                        <a:buChar char="•"/>
                        <a:defRPr/>
                      </a:pPr>
                      <a:r>
                        <a:rPr lang="en-US" sz="4800" baseline="0" dirty="0"/>
                        <a:t>From time to time BSN consistently monitor MFE and give feedback (if any) to the team</a:t>
                      </a:r>
                    </a:p>
                    <a:p>
                      <a:pPr marL="0" indent="0" algn="just" eaLnBrk="1" hangingPunct="1">
                        <a:buFont typeface="Arial" pitchFamily="34" charset="0"/>
                        <a:buNone/>
                        <a:defRPr/>
                      </a:pPr>
                      <a:endParaRPr lang="en-US" sz="1800" dirty="0"/>
                    </a:p>
                    <a:p>
                      <a:pPr marL="0" indent="0" algn="just" eaLnBrk="1" hangingPunct="1">
                        <a:buFont typeface="Arial" pitchFamily="34" charset="0"/>
                        <a:buNone/>
                        <a:defRPr/>
                      </a:pPr>
                      <a:endParaRPr lang="en-US" sz="1800" dirty="0"/>
                    </a:p>
                    <a:p>
                      <a:endParaRPr lang="en-US" sz="1800" dirty="0"/>
                    </a:p>
                  </a:txBody>
                  <a:tcPr marL="91438" marR="91438" marT="45713" marB="45713"/>
                </a:tc>
                <a:tc>
                  <a:txBody>
                    <a:bodyPr/>
                    <a:lstStyle/>
                    <a:p>
                      <a:pPr marL="285750" indent="-285750" algn="just" eaLnBrk="1" hangingPunct="1">
                        <a:buFont typeface="Arial" pitchFamily="34" charset="0"/>
                        <a:buChar char="•"/>
                        <a:defRPr/>
                      </a:pPr>
                      <a:r>
                        <a:rPr lang="en-US" sz="4800" baseline="0" dirty="0"/>
                        <a:t>Provide picture-document taken from cash book on weekly basis to support center number.</a:t>
                      </a:r>
                    </a:p>
                    <a:p>
                      <a:pPr marL="285750" indent="-285750" algn="just" eaLnBrk="1" hangingPunct="1">
                        <a:buFont typeface="Arial" pitchFamily="34" charset="0"/>
                        <a:buChar char="•"/>
                        <a:defRPr/>
                      </a:pPr>
                      <a:r>
                        <a:rPr lang="en-US" sz="4800" baseline="0" dirty="0"/>
                        <a:t>Provide accounting information to BSN</a:t>
                      </a:r>
                    </a:p>
                    <a:p>
                      <a:pPr marL="285750" indent="-285750" algn="just" eaLnBrk="1" hangingPunct="1">
                        <a:buFont typeface="Arial" pitchFamily="34" charset="0"/>
                        <a:buChar char="•"/>
                        <a:defRPr/>
                      </a:pPr>
                      <a:r>
                        <a:rPr lang="en-US" sz="4800" baseline="0" dirty="0"/>
                        <a:t>MFE can seek advice for any accounting matters from the team.</a:t>
                      </a:r>
                      <a:endParaRPr lang="en-US" sz="4800" dirty="0"/>
                    </a:p>
                    <a:p>
                      <a:endParaRPr lang="en-US" sz="1800" dirty="0"/>
                    </a:p>
                  </a:txBody>
                  <a:tcPr marL="91438" marR="91438" marT="45713" marB="4571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352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solidFill>
                  <a:schemeClr val="tx1"/>
                </a:solidFill>
                <a:latin typeface="Arial Black" pitchFamily="34" charset="0"/>
              </a:rPr>
              <a:t>PROPOSED ROLE &amp; RESPONSIBILITIES</a:t>
            </a:r>
            <a:endParaRPr lang="en-MY" sz="4800" b="1" dirty="0">
              <a:solidFill>
                <a:schemeClr val="tx1"/>
              </a:solidFill>
              <a:latin typeface="Arial Black" pitchFamily="34" charset="0"/>
            </a:endParaRPr>
          </a:p>
        </p:txBody>
      </p:sp>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28310566"/>
              </p:ext>
            </p:extLst>
          </p:nvPr>
        </p:nvGraphicFramePr>
        <p:xfrm>
          <a:off x="1557446" y="2302704"/>
          <a:ext cx="21610370" cy="9692612"/>
        </p:xfrm>
        <a:graphic>
          <a:graphicData uri="http://schemas.openxmlformats.org/drawingml/2006/table">
            <a:tbl>
              <a:tblPr firstRow="1" bandRow="1">
                <a:tableStyleId>{21E4AEA4-8DFA-4A89-87EB-49C32662AFE0}</a:tableStyleId>
              </a:tblPr>
              <a:tblGrid>
                <a:gridCol w="10805185">
                  <a:extLst>
                    <a:ext uri="{9D8B030D-6E8A-4147-A177-3AD203B41FA5}">
                      <a16:colId xmlns:a16="http://schemas.microsoft.com/office/drawing/2014/main" val="20000"/>
                    </a:ext>
                  </a:extLst>
                </a:gridCol>
                <a:gridCol w="10805185">
                  <a:extLst>
                    <a:ext uri="{9D8B030D-6E8A-4147-A177-3AD203B41FA5}">
                      <a16:colId xmlns:a16="http://schemas.microsoft.com/office/drawing/2014/main" val="20001"/>
                    </a:ext>
                  </a:extLst>
                </a:gridCol>
              </a:tblGrid>
              <a:tr h="78276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800" dirty="0"/>
                        <a:t>Faculty</a:t>
                      </a:r>
                      <a:r>
                        <a:rPr lang="en-US" sz="4800" baseline="0" dirty="0"/>
                        <a:t> of Accountancy, UiTM</a:t>
                      </a:r>
                      <a:endParaRPr lang="en-US" sz="4800" dirty="0">
                        <a:solidFill>
                          <a:schemeClr val="tx1"/>
                        </a:solidFill>
                      </a:endParaRPr>
                    </a:p>
                  </a:txBody>
                  <a:tcPr marL="91438" marR="91438" marT="45713" marB="45713"/>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4800" dirty="0">
                        <a:solidFill>
                          <a:schemeClr val="tx1"/>
                        </a:solidFill>
                      </a:endParaRPr>
                    </a:p>
                  </a:txBody>
                  <a:tcPr marL="91438" marR="91438" marT="45713" marB="45713"/>
                </a:tc>
                <a:extLst>
                  <a:ext uri="{0D108BD9-81ED-4DB2-BD59-A6C34878D82A}">
                    <a16:rowId xmlns:a16="http://schemas.microsoft.com/office/drawing/2014/main" val="10000"/>
                  </a:ext>
                </a:extLst>
              </a:tr>
              <a:tr h="8300601">
                <a:tc>
                  <a:txBody>
                    <a:bodyPr/>
                    <a:lstStyle/>
                    <a:p>
                      <a:pPr marL="285750" indent="-285750" algn="just" eaLnBrk="1" hangingPunct="1">
                        <a:buFont typeface="Arial" pitchFamily="34" charset="0"/>
                        <a:buChar char="•"/>
                        <a:defRPr/>
                      </a:pPr>
                      <a:r>
                        <a:rPr lang="en-US" sz="4800" dirty="0"/>
                        <a:t>Provide accounting software</a:t>
                      </a:r>
                    </a:p>
                    <a:p>
                      <a:pPr marL="285750" marR="0" indent="-285750" algn="just" defTabSz="1087444" rtl="0" eaLnBrk="1" fontAlgn="auto" latinLnBrk="0" hangingPunct="1">
                        <a:lnSpc>
                          <a:spcPct val="100000"/>
                        </a:lnSpc>
                        <a:spcBef>
                          <a:spcPts val="0"/>
                        </a:spcBef>
                        <a:spcAft>
                          <a:spcPts val="0"/>
                        </a:spcAft>
                        <a:buClrTx/>
                        <a:buSzTx/>
                        <a:buFont typeface="Arial" pitchFamily="34" charset="0"/>
                        <a:buChar char="•"/>
                        <a:tabLst/>
                        <a:defRPr/>
                      </a:pPr>
                      <a:r>
                        <a:rPr lang="en-US" sz="4800" dirty="0"/>
                        <a:t>Provide</a:t>
                      </a:r>
                      <a:r>
                        <a:rPr lang="en-US" sz="4800" baseline="0" dirty="0"/>
                        <a:t> standard format of Cash Book to MFE </a:t>
                      </a:r>
                    </a:p>
                    <a:p>
                      <a:pPr marL="285750" indent="-285750" algn="just" eaLnBrk="1" hangingPunct="1">
                        <a:buFont typeface="Arial" pitchFamily="34" charset="0"/>
                        <a:buChar char="•"/>
                        <a:defRPr/>
                      </a:pPr>
                      <a:r>
                        <a:rPr lang="en-US" sz="4800" dirty="0"/>
                        <a:t>Preview the financial statements on quarterly basis</a:t>
                      </a:r>
                    </a:p>
                    <a:p>
                      <a:pPr marL="285750" indent="-285750" algn="just" eaLnBrk="1" hangingPunct="1">
                        <a:buFont typeface="Arial" pitchFamily="34" charset="0"/>
                        <a:buChar char="•"/>
                        <a:defRPr/>
                      </a:pPr>
                      <a:r>
                        <a:rPr lang="en-US" sz="4800" dirty="0"/>
                        <a:t>Analyze the accounting records and report on the performance of MFE to BSN semi-annually</a:t>
                      </a:r>
                    </a:p>
                    <a:p>
                      <a:pPr marL="285750" indent="-285750" algn="just" eaLnBrk="1" hangingPunct="1">
                        <a:buFont typeface="Arial" pitchFamily="34" charset="0"/>
                        <a:buChar char="•"/>
                        <a:defRPr/>
                      </a:pPr>
                      <a:endParaRPr lang="en-US" sz="4800" dirty="0"/>
                    </a:p>
                    <a:p>
                      <a:endParaRPr lang="en-US" sz="4800" dirty="0"/>
                    </a:p>
                    <a:p>
                      <a:pPr marL="0" indent="0" algn="just" eaLnBrk="1" hangingPunct="1">
                        <a:buFont typeface="Arial" pitchFamily="34" charset="0"/>
                        <a:buNone/>
                        <a:defRPr/>
                      </a:pPr>
                      <a:endParaRPr lang="en-US" sz="4800" dirty="0"/>
                    </a:p>
                    <a:p>
                      <a:endParaRPr lang="en-US" sz="4800" dirty="0"/>
                    </a:p>
                  </a:txBody>
                  <a:tcPr marL="91438" marR="91438" marT="45713" marB="45713"/>
                </a:tc>
                <a:tc>
                  <a:txBody>
                    <a:bodyPr/>
                    <a:lstStyle/>
                    <a:p>
                      <a:pPr marL="285750" indent="-285750" algn="just" eaLnBrk="1" hangingPunct="1">
                        <a:buFont typeface="Arial" pitchFamily="34" charset="0"/>
                        <a:buChar char="•"/>
                        <a:defRPr/>
                      </a:pPr>
                      <a:r>
                        <a:rPr lang="en-US" sz="4800" dirty="0"/>
                        <a:t>Identify manpower (students or lecturers) to assist  MFE to record business transactions. </a:t>
                      </a:r>
                    </a:p>
                    <a:p>
                      <a:pPr marL="285750" indent="-285750" algn="just" eaLnBrk="1" hangingPunct="1">
                        <a:buFont typeface="Arial" pitchFamily="34" charset="0"/>
                        <a:buChar char="•"/>
                        <a:defRPr/>
                      </a:pPr>
                      <a:r>
                        <a:rPr lang="en-US" sz="4800" dirty="0"/>
                        <a:t>The respective manpower will key in business transactions on weekly basis (1 day per week)</a:t>
                      </a:r>
                    </a:p>
                    <a:p>
                      <a:pPr marL="285750" indent="-285750" algn="just" eaLnBrk="1" hangingPunct="1">
                        <a:buFont typeface="Arial" pitchFamily="34" charset="0"/>
                        <a:buChar char="•"/>
                        <a:defRPr/>
                      </a:pPr>
                      <a:r>
                        <a:rPr lang="en-US" sz="4800" dirty="0"/>
                        <a:t>The team and selected lecturers supervise the manpower</a:t>
                      </a:r>
                    </a:p>
                    <a:p>
                      <a:pPr marL="285750" indent="-285750" algn="just" eaLnBrk="1" hangingPunct="1">
                        <a:buFont typeface="Arial" pitchFamily="34" charset="0"/>
                        <a:buChar char="•"/>
                        <a:defRPr/>
                      </a:pPr>
                      <a:r>
                        <a:rPr lang="en-US" sz="4800" dirty="0"/>
                        <a:t>Review monthly financial statements</a:t>
                      </a:r>
                    </a:p>
                    <a:p>
                      <a:pPr marL="285750" indent="-285750" algn="just" eaLnBrk="1" hangingPunct="1">
                        <a:buFont typeface="Arial" pitchFamily="34" charset="0"/>
                        <a:buChar char="•"/>
                        <a:defRPr/>
                      </a:pPr>
                      <a:r>
                        <a:rPr lang="en-US" sz="4800" dirty="0"/>
                        <a:t>Site</a:t>
                      </a:r>
                      <a:r>
                        <a:rPr lang="en-US" sz="4800" baseline="0" dirty="0"/>
                        <a:t> visit</a:t>
                      </a:r>
                      <a:endParaRPr lang="en-US" sz="4800" dirty="0"/>
                    </a:p>
                  </a:txBody>
                  <a:tcPr marL="91438" marR="91438" marT="45713" marB="4571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6111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21135552"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Targeted deliverables </a:t>
            </a:r>
            <a:endParaRPr lang="en-MY" sz="4800" dirty="0">
              <a:solidFill>
                <a:schemeClr val="tx1"/>
              </a:solidFill>
              <a:latin typeface="Arial Black"/>
            </a:endParaRPr>
          </a:p>
        </p:txBody>
      </p:sp>
      <p:cxnSp>
        <p:nvCxnSpPr>
          <p:cNvPr id="22" name="Straight Arrow Connector 21"/>
          <p:cNvCxnSpPr/>
          <p:nvPr/>
        </p:nvCxnSpPr>
        <p:spPr bwMode="auto">
          <a:xfrm flipH="1">
            <a:off x="681657" y="12344400"/>
            <a:ext cx="2309583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bwMode="auto">
          <a:xfrm flipV="1">
            <a:off x="23777496" y="2197100"/>
            <a:ext cx="0" cy="10147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12</a:t>
            </a:fld>
            <a:endParaRPr lang="en-US" dirty="0"/>
          </a:p>
        </p:txBody>
      </p:sp>
      <p:sp>
        <p:nvSpPr>
          <p:cNvPr id="17" name="Rectangle 16"/>
          <p:cNvSpPr/>
          <p:nvPr/>
        </p:nvSpPr>
        <p:spPr>
          <a:xfrm>
            <a:off x="927562" y="2286003"/>
            <a:ext cx="5164168" cy="383083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effectLst>
                <a:outerShdw blurRad="38100" dist="38100" dir="2700000" algn="tl">
                  <a:srgbClr val="000000">
                    <a:alpha val="43137"/>
                  </a:srgbClr>
                </a:outerShdw>
              </a:effectLst>
            </a:endParaRPr>
          </a:p>
          <a:p>
            <a:pPr algn="ctr">
              <a:defRPr/>
            </a:pPr>
            <a:r>
              <a:rPr lang="en-US" sz="7600" b="1" dirty="0"/>
              <a:t>100</a:t>
            </a:r>
          </a:p>
          <a:p>
            <a:pPr algn="ctr">
              <a:defRPr/>
            </a:pPr>
            <a:r>
              <a:rPr lang="en-US" sz="4800" b="1" dirty="0"/>
              <a:t>Software Licenses </a:t>
            </a:r>
          </a:p>
        </p:txBody>
      </p:sp>
      <p:sp>
        <p:nvSpPr>
          <p:cNvPr id="18" name="Rectangle 17"/>
          <p:cNvSpPr/>
          <p:nvPr/>
        </p:nvSpPr>
        <p:spPr>
          <a:xfrm>
            <a:off x="6483919" y="6456818"/>
            <a:ext cx="5372459" cy="384367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8800" b="1" dirty="0"/>
          </a:p>
          <a:p>
            <a:pPr algn="ctr">
              <a:defRPr/>
            </a:pPr>
            <a:r>
              <a:rPr lang="en-US" sz="8800" b="1" dirty="0"/>
              <a:t>10</a:t>
            </a:r>
          </a:p>
          <a:p>
            <a:pPr algn="ctr">
              <a:defRPr/>
            </a:pPr>
            <a:r>
              <a:rPr lang="en-US" sz="4000" b="1" dirty="0"/>
              <a:t>Anticipated </a:t>
            </a:r>
          </a:p>
          <a:p>
            <a:pPr algn="ctr">
              <a:defRPr/>
            </a:pPr>
            <a:r>
              <a:rPr lang="en-US" sz="4000" b="1" dirty="0"/>
              <a:t>Lecturers</a:t>
            </a:r>
          </a:p>
        </p:txBody>
      </p:sp>
      <p:sp>
        <p:nvSpPr>
          <p:cNvPr id="19" name="Rectangle 18"/>
          <p:cNvSpPr/>
          <p:nvPr/>
        </p:nvSpPr>
        <p:spPr>
          <a:xfrm>
            <a:off x="6483919" y="2286003"/>
            <a:ext cx="5372459" cy="3830838"/>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p>
          <a:p>
            <a:pPr algn="ctr">
              <a:defRPr/>
            </a:pPr>
            <a:r>
              <a:rPr lang="en-US" sz="6700" b="1" dirty="0"/>
              <a:t>20</a:t>
            </a:r>
          </a:p>
          <a:p>
            <a:pPr algn="ctr">
              <a:defRPr/>
            </a:pPr>
            <a:r>
              <a:rPr lang="en-US" sz="3800" b="1" dirty="0"/>
              <a:t>Selected Students</a:t>
            </a:r>
          </a:p>
        </p:txBody>
      </p:sp>
      <p:sp>
        <p:nvSpPr>
          <p:cNvPr id="20" name="Rectangle 19"/>
          <p:cNvSpPr/>
          <p:nvPr/>
        </p:nvSpPr>
        <p:spPr>
          <a:xfrm>
            <a:off x="927562" y="6456818"/>
            <a:ext cx="5164168" cy="3827804"/>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b="1" dirty="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r>
              <a:rPr lang="en-US" sz="7600" b="1" dirty="0"/>
              <a:t>100</a:t>
            </a:r>
          </a:p>
          <a:p>
            <a:pPr algn="ctr">
              <a:defRPr/>
            </a:pPr>
            <a:r>
              <a:rPr lang="en-US" sz="3200" b="1" dirty="0"/>
              <a:t>Expected</a:t>
            </a:r>
            <a:r>
              <a:rPr lang="en-US" sz="7200" b="1" dirty="0"/>
              <a:t> </a:t>
            </a:r>
            <a:r>
              <a:rPr lang="en-US" sz="3200" b="1" dirty="0"/>
              <a:t>Participations</a:t>
            </a:r>
          </a:p>
        </p:txBody>
      </p:sp>
      <p:pic>
        <p:nvPicPr>
          <p:cNvPr id="6146" name="Picture 2" descr="C:\Users\User\Downloads\te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043" y="2637363"/>
            <a:ext cx="1957207" cy="158303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ownloads\users-group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214" y="6602525"/>
            <a:ext cx="1992859" cy="161186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er\Downloads\seo-training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814" y="6539463"/>
            <a:ext cx="1866664" cy="150979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2216672" y="2286001"/>
            <a:ext cx="5164168" cy="383083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3800" b="1" dirty="0">
              <a:effectLst>
                <a:outerShdw blurRad="38100" dist="38100" dir="2700000" algn="tl">
                  <a:srgbClr val="000000">
                    <a:alpha val="43137"/>
                  </a:srgbClr>
                </a:outerShdw>
              </a:effectLst>
            </a:endParaRPr>
          </a:p>
          <a:p>
            <a:pPr algn="ctr">
              <a:defRPr/>
            </a:pPr>
            <a:r>
              <a:rPr lang="en-US" sz="7600" b="1" dirty="0"/>
              <a:t>1 State</a:t>
            </a:r>
          </a:p>
          <a:p>
            <a:pPr marL="816479" indent="-816479">
              <a:buFont typeface="Calibri" panose="020F0502020204030204" pitchFamily="34" charset="0"/>
              <a:buChar char="√"/>
              <a:defRPr/>
            </a:pPr>
            <a:r>
              <a:rPr lang="en-US" sz="4800" b="1" dirty="0"/>
              <a:t>Selangor</a:t>
            </a:r>
          </a:p>
        </p:txBody>
      </p:sp>
      <p:sp>
        <p:nvSpPr>
          <p:cNvPr id="24" name="Rectangle 23"/>
          <p:cNvSpPr/>
          <p:nvPr/>
        </p:nvSpPr>
        <p:spPr>
          <a:xfrm>
            <a:off x="12224737" y="6456818"/>
            <a:ext cx="5164168" cy="3827804"/>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dirty="0"/>
          </a:p>
          <a:p>
            <a:pPr algn="ctr">
              <a:defRPr/>
            </a:pPr>
            <a:endParaRPr lang="en-US" sz="3600" b="1" dirty="0"/>
          </a:p>
          <a:p>
            <a:pPr algn="ctr">
              <a:defRPr/>
            </a:pPr>
            <a:r>
              <a:rPr lang="en-US" sz="3600" b="1" dirty="0"/>
              <a:t>Comprehensive Report</a:t>
            </a:r>
          </a:p>
        </p:txBody>
      </p:sp>
      <p:sp>
        <p:nvSpPr>
          <p:cNvPr id="28" name="Rectangle 27"/>
          <p:cNvSpPr/>
          <p:nvPr/>
        </p:nvSpPr>
        <p:spPr>
          <a:xfrm>
            <a:off x="17795357" y="6472692"/>
            <a:ext cx="5372459" cy="3827804"/>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4400" b="1" dirty="0"/>
          </a:p>
          <a:p>
            <a:pPr algn="ctr">
              <a:defRPr/>
            </a:pPr>
            <a:endParaRPr lang="en-US" sz="4400" b="1" dirty="0"/>
          </a:p>
          <a:p>
            <a:pPr algn="ctr">
              <a:defRPr/>
            </a:pPr>
            <a:r>
              <a:rPr lang="en-US" sz="4400" b="1" dirty="0"/>
              <a:t>Executive Summary</a:t>
            </a:r>
          </a:p>
        </p:txBody>
      </p:sp>
      <p:sp>
        <p:nvSpPr>
          <p:cNvPr id="29" name="Rectangle 28"/>
          <p:cNvSpPr/>
          <p:nvPr/>
        </p:nvSpPr>
        <p:spPr>
          <a:xfrm>
            <a:off x="17795357" y="2301877"/>
            <a:ext cx="5372459" cy="3830838"/>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p>
          <a:p>
            <a:pPr algn="ctr">
              <a:defRPr/>
            </a:pPr>
            <a:r>
              <a:rPr lang="en-US" sz="7600" b="1" dirty="0"/>
              <a:t>6 Months</a:t>
            </a:r>
          </a:p>
          <a:p>
            <a:pPr algn="ctr">
              <a:defRPr/>
            </a:pPr>
            <a:r>
              <a:rPr lang="en-US" sz="3800" b="1" dirty="0"/>
              <a:t>Helpdesk Support</a:t>
            </a:r>
          </a:p>
        </p:txBody>
      </p:sp>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58132" y="2503319"/>
            <a:ext cx="4524144" cy="1243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con suppo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63781" y="2590633"/>
            <a:ext cx="2235606" cy="1676486"/>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927561" y="10515601"/>
            <a:ext cx="22240255" cy="1515322"/>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a:solidFill>
                  <a:schemeClr val="bg1"/>
                </a:solidFill>
              </a:rPr>
              <a:t>BSN-MFE Award (Optional)</a:t>
            </a:r>
          </a:p>
        </p:txBody>
      </p:sp>
      <p:pic>
        <p:nvPicPr>
          <p:cNvPr id="30" name="Picture 5" descr="C:\Users\User\Downloads\seo-training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7268" y="2710595"/>
            <a:ext cx="1866664" cy="15097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User\Downloads\exa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9322" y="6800544"/>
            <a:ext cx="1974998" cy="15974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63781" y="6800544"/>
            <a:ext cx="1767742" cy="1767742"/>
          </a:xfrm>
          <a:prstGeom prst="rect">
            <a:avLst/>
          </a:prstGeom>
        </p:spPr>
      </p:pic>
    </p:spTree>
    <p:extLst>
      <p:ext uri="{BB962C8B-B14F-4D97-AF65-F5344CB8AC3E}">
        <p14:creationId xmlns:p14="http://schemas.microsoft.com/office/powerpoint/2010/main" val="236391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157" y="5638019"/>
            <a:ext cx="5258271" cy="2628794"/>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Commercial mileage</a:t>
            </a:r>
            <a:endParaRPr lang="en-MY" sz="4800" dirty="0">
              <a:solidFill>
                <a:schemeClr val="tx1"/>
              </a:solidFill>
              <a:latin typeface="Arial Black"/>
            </a:endParaRPr>
          </a:p>
        </p:txBody>
      </p:sp>
      <p:sp>
        <p:nvSpPr>
          <p:cNvPr id="21" name="Rectangle 20"/>
          <p:cNvSpPr/>
          <p:nvPr/>
        </p:nvSpPr>
        <p:spPr>
          <a:xfrm>
            <a:off x="999610" y="1981201"/>
            <a:ext cx="22964587" cy="2866733"/>
          </a:xfrm>
          <a:prstGeom prst="rect">
            <a:avLst/>
          </a:prstGeom>
        </p:spPr>
        <p:txBody>
          <a:bodyPr wrap="square" lIns="217728" tIns="108864" rIns="217728" bIns="108864">
            <a:spAutoFit/>
          </a:bodyPr>
          <a:lstStyle/>
          <a:p>
            <a:pPr algn="just"/>
            <a:r>
              <a:rPr lang="en-US" dirty="0"/>
              <a:t>In the spirit of business collaboration between Faculty of Accountancy, UiTM and BSN, we will support MFE in providing quality products and services with the highest degree of customer satisfaction. We believe the recognition BSN-MFE Award  is essential and can be applied at additional cost. </a:t>
            </a:r>
            <a:endParaRPr lang="en-MY" dirty="0"/>
          </a:p>
        </p:txBody>
      </p:sp>
      <p:sp>
        <p:nvSpPr>
          <p:cNvPr id="25" name="Rounded Rectangle 24"/>
          <p:cNvSpPr/>
          <p:nvPr/>
        </p:nvSpPr>
        <p:spPr>
          <a:xfrm>
            <a:off x="16843529" y="5069929"/>
            <a:ext cx="6291550" cy="5385882"/>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r>
              <a:rPr lang="en-US" sz="8600" b="1" dirty="0">
                <a:solidFill>
                  <a:schemeClr val="bg1"/>
                </a:solidFill>
              </a:rPr>
              <a:t>BSN-MFE AWARD</a:t>
            </a: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3251" y="4724393"/>
            <a:ext cx="357454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422588" y="11088442"/>
            <a:ext cx="3172251" cy="881574"/>
          </a:xfrm>
          <a:prstGeom prst="rect">
            <a:avLst/>
          </a:prstGeom>
          <a:noFill/>
        </p:spPr>
        <p:txBody>
          <a:bodyPr wrap="none" lIns="217728" tIns="108864" rIns="217728" bIns="108864" rtlCol="0">
            <a:spAutoFit/>
          </a:bodyPr>
          <a:lstStyle/>
          <a:p>
            <a:pPr algn="ctr"/>
            <a:r>
              <a:rPr lang="en-US" dirty="0"/>
              <a:t>Support By: </a:t>
            </a:r>
            <a:endParaRPr lang="en-MY"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13</a:t>
            </a:fld>
            <a:endParaRPr lang="en-US" dirty="0"/>
          </a:p>
        </p:txBody>
      </p:sp>
      <p:sp>
        <p:nvSpPr>
          <p:cNvPr id="22" name="Freeform 21"/>
          <p:cNvSpPr/>
          <p:nvPr/>
        </p:nvSpPr>
        <p:spPr>
          <a:xfrm rot="19939938">
            <a:off x="2816726" y="7137749"/>
            <a:ext cx="4411190" cy="3068818"/>
          </a:xfrm>
          <a:custGeom>
            <a:avLst/>
            <a:gdLst>
              <a:gd name="connsiteX0" fmla="*/ 1016211 w 2299026"/>
              <a:gd name="connsiteY0" fmla="*/ 2269068 h 2269068"/>
              <a:gd name="connsiteX1" fmla="*/ 0 w 2299026"/>
              <a:gd name="connsiteY1" fmla="*/ 1701801 h 2269068"/>
              <a:gd name="connsiteX2" fmla="*/ 0 w 2299026"/>
              <a:gd name="connsiteY2" fmla="*/ 567267 h 2269068"/>
              <a:gd name="connsiteX3" fmla="*/ 266985 w 2299026"/>
              <a:gd name="connsiteY3" fmla="*/ 418232 h 2269068"/>
              <a:gd name="connsiteX4" fmla="*/ 276421 w 2299026"/>
              <a:gd name="connsiteY4" fmla="*/ 435616 h 2269068"/>
              <a:gd name="connsiteX5" fmla="*/ 508105 w 2299026"/>
              <a:gd name="connsiteY5" fmla="*/ 558802 h 2269068"/>
              <a:gd name="connsiteX6" fmla="*/ 787507 w 2299026"/>
              <a:gd name="connsiteY6" fmla="*/ 279400 h 2269068"/>
              <a:gd name="connsiteX7" fmla="*/ 765550 w 2299026"/>
              <a:gd name="connsiteY7" fmla="*/ 170644 h 2269068"/>
              <a:gd name="connsiteX8" fmla="*/ 752753 w 2299026"/>
              <a:gd name="connsiteY8" fmla="*/ 147067 h 2269068"/>
              <a:gd name="connsiteX9" fmla="*/ 1016212 w 2299026"/>
              <a:gd name="connsiteY9" fmla="*/ 0 h 2269068"/>
              <a:gd name="connsiteX10" fmla="*/ 2032423 w 2299026"/>
              <a:gd name="connsiteY10" fmla="*/ 567267 h 2269068"/>
              <a:gd name="connsiteX11" fmla="*/ 2032423 w 2299026"/>
              <a:gd name="connsiteY11" fmla="*/ 856422 h 2269068"/>
              <a:gd name="connsiteX12" fmla="*/ 2075933 w 2299026"/>
              <a:gd name="connsiteY12" fmla="*/ 860809 h 2269068"/>
              <a:gd name="connsiteX13" fmla="*/ 2299026 w 2299026"/>
              <a:gd name="connsiteY13" fmla="*/ 1134534 h 2269068"/>
              <a:gd name="connsiteX14" fmla="*/ 2075933 w 2299026"/>
              <a:gd name="connsiteY14" fmla="*/ 1408260 h 2269068"/>
              <a:gd name="connsiteX15" fmla="*/ 2032423 w 2299026"/>
              <a:gd name="connsiteY15" fmla="*/ 1412646 h 2269068"/>
              <a:gd name="connsiteX16" fmla="*/ 2032423 w 2299026"/>
              <a:gd name="connsiteY16"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9026" h="2269068">
                <a:moveTo>
                  <a:pt x="1016211" y="2269068"/>
                </a:moveTo>
                <a:lnTo>
                  <a:pt x="0" y="1701801"/>
                </a:lnTo>
                <a:lnTo>
                  <a:pt x="0" y="567267"/>
                </a:lnTo>
                <a:lnTo>
                  <a:pt x="266985" y="418232"/>
                </a:lnTo>
                <a:lnTo>
                  <a:pt x="276421" y="435616"/>
                </a:lnTo>
                <a:cubicBezTo>
                  <a:pt x="326631" y="509938"/>
                  <a:pt x="411662" y="558802"/>
                  <a:pt x="508105" y="558802"/>
                </a:cubicBezTo>
                <a:cubicBezTo>
                  <a:pt x="662414" y="558802"/>
                  <a:pt x="787507" y="433709"/>
                  <a:pt x="787507" y="279400"/>
                </a:cubicBezTo>
                <a:cubicBezTo>
                  <a:pt x="787507" y="240823"/>
                  <a:pt x="779689" y="204072"/>
                  <a:pt x="765550" y="170644"/>
                </a:cubicBezTo>
                <a:lnTo>
                  <a:pt x="752753" y="147067"/>
                </a:lnTo>
                <a:lnTo>
                  <a:pt x="1016212" y="0"/>
                </a:lnTo>
                <a:lnTo>
                  <a:pt x="2032423" y="567267"/>
                </a:lnTo>
                <a:lnTo>
                  <a:pt x="2032423" y="856422"/>
                </a:lnTo>
                <a:lnTo>
                  <a:pt x="2075933" y="860809"/>
                </a:lnTo>
                <a:cubicBezTo>
                  <a:pt x="2203252" y="886862"/>
                  <a:pt x="2299026" y="999514"/>
                  <a:pt x="2299026" y="1134534"/>
                </a:cubicBezTo>
                <a:cubicBezTo>
                  <a:pt x="2299026" y="1269554"/>
                  <a:pt x="2203252" y="1382206"/>
                  <a:pt x="2075933" y="1408260"/>
                </a:cubicBezTo>
                <a:lnTo>
                  <a:pt x="2032423" y="1412646"/>
                </a:lnTo>
                <a:lnTo>
                  <a:pt x="2032423" y="1701801"/>
                </a:lnTo>
                <a:close/>
              </a:path>
            </a:pathLst>
          </a:cu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sz="2400"/>
          </a:p>
        </p:txBody>
      </p:sp>
      <p:sp>
        <p:nvSpPr>
          <p:cNvPr id="23" name="Freeform 22"/>
          <p:cNvSpPr/>
          <p:nvPr/>
        </p:nvSpPr>
        <p:spPr>
          <a:xfrm rot="19939938">
            <a:off x="2728777" y="4708327"/>
            <a:ext cx="4435745" cy="3068818"/>
          </a:xfrm>
          <a:custGeom>
            <a:avLst/>
            <a:gdLst>
              <a:gd name="connsiteX0" fmla="*/ 1295612 w 2311824"/>
              <a:gd name="connsiteY0" fmla="*/ 2269068 h 2269068"/>
              <a:gd name="connsiteX1" fmla="*/ 279401 w 2311824"/>
              <a:gd name="connsiteY1" fmla="*/ 1701801 h 2269068"/>
              <a:gd name="connsiteX2" fmla="*/ 279401 w 2311824"/>
              <a:gd name="connsiteY2" fmla="*/ 1413937 h 2269068"/>
              <a:gd name="connsiteX3" fmla="*/ 223093 w 2311824"/>
              <a:gd name="connsiteY3" fmla="*/ 1408261 h 2269068"/>
              <a:gd name="connsiteX4" fmla="*/ 0 w 2311824"/>
              <a:gd name="connsiteY4" fmla="*/ 1134535 h 2269068"/>
              <a:gd name="connsiteX5" fmla="*/ 223093 w 2311824"/>
              <a:gd name="connsiteY5" fmla="*/ 860810 h 2269068"/>
              <a:gd name="connsiteX6" fmla="*/ 279401 w 2311824"/>
              <a:gd name="connsiteY6" fmla="*/ 855133 h 2269068"/>
              <a:gd name="connsiteX7" fmla="*/ 279401 w 2311824"/>
              <a:gd name="connsiteY7" fmla="*/ 567267 h 2269068"/>
              <a:gd name="connsiteX8" fmla="*/ 1295613 w 2311824"/>
              <a:gd name="connsiteY8" fmla="*/ 0 h 2269068"/>
              <a:gd name="connsiteX9" fmla="*/ 2311824 w 2311824"/>
              <a:gd name="connsiteY9" fmla="*/ 567267 h 2269068"/>
              <a:gd name="connsiteX10" fmla="*/ 2311824 w 2311824"/>
              <a:gd name="connsiteY10" fmla="*/ 1701801 h 2269068"/>
              <a:gd name="connsiteX11" fmla="*/ 2051890 w 2311824"/>
              <a:gd name="connsiteY11" fmla="*/ 1846901 h 2269068"/>
              <a:gd name="connsiteX12" fmla="*/ 2035401 w 2311824"/>
              <a:gd name="connsiteY12" fmla="*/ 1816522 h 2269068"/>
              <a:gd name="connsiteX13" fmla="*/ 1803716 w 2311824"/>
              <a:gd name="connsiteY13" fmla="*/ 1693336 h 2269068"/>
              <a:gd name="connsiteX14" fmla="*/ 1524314 w 2311824"/>
              <a:gd name="connsiteY14" fmla="*/ 1972738 h 2269068"/>
              <a:gd name="connsiteX15" fmla="*/ 1546271 w 2311824"/>
              <a:gd name="connsiteY15" fmla="*/ 2081494 h 2269068"/>
              <a:gd name="connsiteX16" fmla="*/ 1566121 w 2311824"/>
              <a:gd name="connsiteY16"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1824" h="2269068">
                <a:moveTo>
                  <a:pt x="1295612" y="2269068"/>
                </a:moveTo>
                <a:lnTo>
                  <a:pt x="279401" y="1701801"/>
                </a:lnTo>
                <a:lnTo>
                  <a:pt x="279401" y="1413937"/>
                </a:lnTo>
                <a:lnTo>
                  <a:pt x="223093" y="1408261"/>
                </a:lnTo>
                <a:cubicBezTo>
                  <a:pt x="95774" y="1382207"/>
                  <a:pt x="0" y="1269555"/>
                  <a:pt x="0" y="1134535"/>
                </a:cubicBezTo>
                <a:cubicBezTo>
                  <a:pt x="0" y="999515"/>
                  <a:pt x="95774" y="886863"/>
                  <a:pt x="223093" y="860810"/>
                </a:cubicBezTo>
                <a:lnTo>
                  <a:pt x="279401" y="855133"/>
                </a:lnTo>
                <a:lnTo>
                  <a:pt x="279401" y="567267"/>
                </a:lnTo>
                <a:lnTo>
                  <a:pt x="1295613" y="0"/>
                </a:lnTo>
                <a:lnTo>
                  <a:pt x="2311824" y="567267"/>
                </a:lnTo>
                <a:lnTo>
                  <a:pt x="2311824" y="1701801"/>
                </a:lnTo>
                <a:lnTo>
                  <a:pt x="2051890" y="1846901"/>
                </a:lnTo>
                <a:lnTo>
                  <a:pt x="2035401" y="1816522"/>
                </a:lnTo>
                <a:cubicBezTo>
                  <a:pt x="1985190" y="1742201"/>
                  <a:pt x="1900159" y="1693336"/>
                  <a:pt x="1803716" y="1693336"/>
                </a:cubicBezTo>
                <a:cubicBezTo>
                  <a:pt x="1649407" y="1693336"/>
                  <a:pt x="1524314" y="1818429"/>
                  <a:pt x="1524314" y="1972738"/>
                </a:cubicBezTo>
                <a:cubicBezTo>
                  <a:pt x="1524314" y="2011315"/>
                  <a:pt x="1532133" y="2048067"/>
                  <a:pt x="1546271" y="2081494"/>
                </a:cubicBezTo>
                <a:lnTo>
                  <a:pt x="1566121" y="2118065"/>
                </a:lnTo>
                <a:close/>
              </a:path>
            </a:pathLst>
          </a:cu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sz="2900"/>
          </a:p>
        </p:txBody>
      </p:sp>
      <p:sp>
        <p:nvSpPr>
          <p:cNvPr id="35" name="Rectangle 34"/>
          <p:cNvSpPr/>
          <p:nvPr/>
        </p:nvSpPr>
        <p:spPr>
          <a:xfrm>
            <a:off x="2897168" y="7486483"/>
            <a:ext cx="3896331" cy="2759011"/>
          </a:xfrm>
          <a:prstGeom prst="rect">
            <a:avLst/>
          </a:prstGeom>
        </p:spPr>
        <p:txBody>
          <a:bodyPr wrap="square" lIns="217728" tIns="108864" rIns="217728" bIns="108864" anchor="ctr">
            <a:spAutoFit/>
          </a:bodyPr>
          <a:lstStyle/>
          <a:p>
            <a:pPr lvl="0" algn="ctr"/>
            <a:r>
              <a:rPr lang="en-US" sz="3300" b="1" dirty="0">
                <a:solidFill>
                  <a:schemeClr val="tx2">
                    <a:lumMod val="50000"/>
                  </a:schemeClr>
                </a:solidFill>
              </a:rPr>
              <a:t>Event </a:t>
            </a:r>
          </a:p>
          <a:p>
            <a:pPr lvl="0" algn="ctr"/>
            <a:r>
              <a:rPr lang="en-US" sz="3300" b="1" dirty="0">
                <a:solidFill>
                  <a:schemeClr val="tx2">
                    <a:lumMod val="50000"/>
                  </a:schemeClr>
                </a:solidFill>
              </a:rPr>
              <a:t>Organized &amp; Managed by</a:t>
            </a:r>
          </a:p>
          <a:p>
            <a:pPr lvl="0" algn="ctr"/>
            <a:r>
              <a:rPr lang="en-US" sz="3300" b="1" dirty="0">
                <a:solidFill>
                  <a:schemeClr val="tx2">
                    <a:lumMod val="50000"/>
                  </a:schemeClr>
                </a:solidFill>
              </a:rPr>
              <a:t>UiTM </a:t>
            </a:r>
          </a:p>
          <a:p>
            <a:pPr lvl="0" algn="ctr"/>
            <a:r>
              <a:rPr lang="en-US" sz="3300" b="1" dirty="0">
                <a:solidFill>
                  <a:schemeClr val="tx2">
                    <a:lumMod val="50000"/>
                  </a:schemeClr>
                </a:solidFill>
              </a:rPr>
              <a:t>&amp; BSN </a:t>
            </a:r>
            <a:endParaRPr lang="en-US" sz="1700" dirty="0">
              <a:solidFill>
                <a:schemeClr val="tx2">
                  <a:lumMod val="50000"/>
                </a:schemeClr>
              </a:solidFill>
            </a:endParaRPr>
          </a:p>
        </p:txBody>
      </p:sp>
      <p:sp>
        <p:nvSpPr>
          <p:cNvPr id="36" name="Rectangle 35"/>
          <p:cNvSpPr/>
          <p:nvPr/>
        </p:nvSpPr>
        <p:spPr>
          <a:xfrm>
            <a:off x="2969601" y="5613461"/>
            <a:ext cx="3896329" cy="727686"/>
          </a:xfrm>
          <a:prstGeom prst="rect">
            <a:avLst/>
          </a:prstGeom>
        </p:spPr>
        <p:txBody>
          <a:bodyPr wrap="square" lIns="217728" tIns="108864" rIns="217728" bIns="108864" anchor="ctr">
            <a:spAutoFit/>
          </a:bodyPr>
          <a:lstStyle/>
          <a:p>
            <a:pPr lvl="0" algn="ctr"/>
            <a:r>
              <a:rPr lang="en-US" sz="3300" b="1" dirty="0">
                <a:solidFill>
                  <a:schemeClr val="tx2">
                    <a:lumMod val="50000"/>
                  </a:schemeClr>
                </a:solidFill>
              </a:rPr>
              <a:t>Launch by BSN</a:t>
            </a:r>
            <a:endParaRPr lang="en-US" sz="1700" dirty="0">
              <a:solidFill>
                <a:schemeClr val="tx2">
                  <a:lumMod val="50000"/>
                </a:schemeClr>
              </a:solidFill>
            </a:endParaRPr>
          </a:p>
        </p:txBody>
      </p:sp>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839" y="11088442"/>
            <a:ext cx="8018743" cy="98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53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Road to success</a:t>
            </a:r>
            <a:endParaRPr lang="en-MY" sz="4800" dirty="0">
              <a:solidFill>
                <a:schemeClr val="tx1"/>
              </a:solidFill>
              <a:latin typeface="Arial Black"/>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9173" y="5157716"/>
            <a:ext cx="7348002" cy="551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3" y="6248401"/>
            <a:ext cx="13576741" cy="608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2803268" y="3184634"/>
            <a:ext cx="5358608" cy="3874102"/>
            <a:chOff x="-1828800" y="1447800"/>
            <a:chExt cx="1843585" cy="1676400"/>
          </a:xfrm>
        </p:grpSpPr>
        <p:sp>
          <p:nvSpPr>
            <p:cNvPr id="3" name="Oval 2"/>
            <p:cNvSpPr/>
            <p:nvPr/>
          </p:nvSpPr>
          <p:spPr>
            <a:xfrm>
              <a:off x="-1828800" y="1447800"/>
              <a:ext cx="1843585" cy="1676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solidFill>
                  <a:schemeClr val="bg1"/>
                </a:solidFill>
              </a:endParaRPr>
            </a:p>
          </p:txBody>
        </p:sp>
        <p:sp>
          <p:nvSpPr>
            <p:cNvPr id="2" name="TextBox 1"/>
            <p:cNvSpPr txBox="1"/>
            <p:nvPr/>
          </p:nvSpPr>
          <p:spPr>
            <a:xfrm>
              <a:off x="-1828800" y="1728432"/>
              <a:ext cx="1828800" cy="1105402"/>
            </a:xfrm>
            <a:prstGeom prst="rect">
              <a:avLst/>
            </a:prstGeom>
            <a:noFill/>
          </p:spPr>
          <p:txBody>
            <a:bodyPr wrap="square" rtlCol="0">
              <a:spAutoFit/>
            </a:bodyPr>
            <a:lstStyle/>
            <a:p>
              <a:pPr algn="ctr"/>
              <a:r>
                <a:rPr lang="en-MY" sz="4000" b="1" dirty="0">
                  <a:solidFill>
                    <a:schemeClr val="bg1"/>
                  </a:solidFill>
                  <a:latin typeface="Century Gothic" panose="020B0502020202020204" pitchFamily="34" charset="0"/>
                </a:rPr>
                <a:t>Close monitor on entrepreneur business performance</a:t>
              </a:r>
            </a:p>
          </p:txBody>
        </p:sp>
      </p:grpSp>
      <p:grpSp>
        <p:nvGrpSpPr>
          <p:cNvPr id="8" name="Group 7"/>
          <p:cNvGrpSpPr/>
          <p:nvPr/>
        </p:nvGrpSpPr>
        <p:grpSpPr>
          <a:xfrm>
            <a:off x="3048398" y="2895600"/>
            <a:ext cx="4916867" cy="3352800"/>
            <a:chOff x="-1828800" y="1447800"/>
            <a:chExt cx="1843585" cy="1676400"/>
          </a:xfrm>
        </p:grpSpPr>
        <p:sp>
          <p:nvSpPr>
            <p:cNvPr id="9" name="Oval 8"/>
            <p:cNvSpPr/>
            <p:nvPr/>
          </p:nvSpPr>
          <p:spPr>
            <a:xfrm>
              <a:off x="-1828800" y="1447800"/>
              <a:ext cx="1843585" cy="16764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solidFill>
                  <a:schemeClr val="bg1"/>
                </a:solidFill>
              </a:endParaRPr>
            </a:p>
          </p:txBody>
        </p:sp>
        <p:sp>
          <p:nvSpPr>
            <p:cNvPr id="10" name="TextBox 9"/>
            <p:cNvSpPr txBox="1"/>
            <p:nvPr/>
          </p:nvSpPr>
          <p:spPr>
            <a:xfrm>
              <a:off x="-1828800" y="2133600"/>
              <a:ext cx="1828800" cy="600165"/>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Foster and empower Micro business</a:t>
              </a:r>
              <a:endParaRPr lang="en-MY" sz="3600" b="1" dirty="0">
                <a:solidFill>
                  <a:schemeClr val="bg1"/>
                </a:solidFill>
              </a:endParaRPr>
            </a:p>
          </p:txBody>
        </p:sp>
      </p:grpSp>
      <p:sp>
        <p:nvSpPr>
          <p:cNvPr id="12" name="Oval 11"/>
          <p:cNvSpPr/>
          <p:nvPr/>
        </p:nvSpPr>
        <p:spPr>
          <a:xfrm>
            <a:off x="13576742" y="8991600"/>
            <a:ext cx="4916867" cy="3352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b="1">
              <a:solidFill>
                <a:schemeClr val="bg1"/>
              </a:solidFill>
            </a:endParaRPr>
          </a:p>
        </p:txBody>
      </p:sp>
      <p:sp>
        <p:nvSpPr>
          <p:cNvPr id="13" name="TextBox 12"/>
          <p:cNvSpPr txBox="1"/>
          <p:nvPr/>
        </p:nvSpPr>
        <p:spPr>
          <a:xfrm>
            <a:off x="13639803" y="9916510"/>
            <a:ext cx="4877435" cy="2035736"/>
          </a:xfrm>
          <a:prstGeom prst="rect">
            <a:avLst/>
          </a:prstGeom>
          <a:noFill/>
        </p:spPr>
        <p:txBody>
          <a:bodyPr wrap="square" lIns="217728" tIns="108864" rIns="217728" bIns="108864" rtlCol="0">
            <a:spAutoFit/>
          </a:bodyPr>
          <a:lstStyle/>
          <a:p>
            <a:pPr lvl="0" algn="ctr"/>
            <a:r>
              <a:rPr lang="en-US" sz="4000" b="1" dirty="0">
                <a:solidFill>
                  <a:schemeClr val="bg1"/>
                </a:solidFill>
              </a:rPr>
              <a:t>3U1i inline with MOHE’s aspiration</a:t>
            </a:r>
          </a:p>
          <a:p>
            <a:pPr algn="ctr"/>
            <a:r>
              <a:rPr lang="en-US" sz="3800" b="1" dirty="0">
                <a:solidFill>
                  <a:schemeClr val="bg1"/>
                </a:solidFill>
              </a:rPr>
              <a:t> </a:t>
            </a:r>
            <a:endParaRPr lang="en-MY" sz="3800" b="1" dirty="0">
              <a:solidFill>
                <a:schemeClr val="bg1"/>
              </a:solidFill>
            </a:endParaRPr>
          </a:p>
        </p:txBody>
      </p:sp>
      <p:sp>
        <p:nvSpPr>
          <p:cNvPr id="11" name="Slide Number Placeholder 10"/>
          <p:cNvSpPr>
            <a:spLocks noGrp="1"/>
          </p:cNvSpPr>
          <p:nvPr>
            <p:ph type="sldNum" sz="quarter" idx="12"/>
          </p:nvPr>
        </p:nvSpPr>
        <p:spPr/>
        <p:txBody>
          <a:bodyPr/>
          <a:lstStyle/>
          <a:p>
            <a:pPr>
              <a:defRPr/>
            </a:pPr>
            <a:fld id="{10900C66-51F3-40B7-ADF9-FB7B495E0E52}" type="slidenum">
              <a:rPr lang="en-US" smtClean="0"/>
              <a:pPr>
                <a:defRPr/>
              </a:pPr>
              <a:t>14</a:t>
            </a:fld>
            <a:endParaRPr lang="en-US" dirty="0"/>
          </a:p>
        </p:txBody>
      </p:sp>
    </p:spTree>
    <p:extLst>
      <p:ext uri="{BB962C8B-B14F-4D97-AF65-F5344CB8AC3E}">
        <p14:creationId xmlns:p14="http://schemas.microsoft.com/office/powerpoint/2010/main" val="66362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172829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Student criteria</a:t>
            </a:r>
            <a:endParaRPr lang="en-MY" sz="4800" dirty="0">
              <a:solidFill>
                <a:schemeClr val="tx1"/>
              </a:solidFill>
              <a:latin typeface="Arial Black"/>
            </a:endParaRPr>
          </a:p>
        </p:txBody>
      </p:sp>
      <p:grpSp>
        <p:nvGrpSpPr>
          <p:cNvPr id="5" name="Group 4"/>
          <p:cNvGrpSpPr>
            <a:grpSpLocks noChangeAspect="1"/>
          </p:cNvGrpSpPr>
          <p:nvPr/>
        </p:nvGrpSpPr>
        <p:grpSpPr>
          <a:xfrm>
            <a:off x="12741199" y="2855196"/>
            <a:ext cx="2280097" cy="1819364"/>
            <a:chOff x="1382806" y="3668806"/>
            <a:chExt cx="3025588" cy="3025588"/>
          </a:xfrm>
        </p:grpSpPr>
        <p:sp>
          <p:nvSpPr>
            <p:cNvPr id="7" name="Rectangle 6"/>
            <p:cNvSpPr/>
            <p:nvPr/>
          </p:nvSpPr>
          <p:spPr>
            <a:xfrm>
              <a:off x="1382806" y="3668806"/>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38093" y="4265700"/>
              <a:ext cx="1180970" cy="1933171"/>
            </a:xfrm>
            <a:custGeom>
              <a:avLst/>
              <a:gdLst/>
              <a:ahLst/>
              <a:cxnLst/>
              <a:rect l="l" t="t" r="r" b="b"/>
              <a:pathLst>
                <a:path w="1180970" h="1933171">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p:cNvSpPr/>
            <p:nvPr/>
          </p:nvSpPr>
          <p:spPr>
            <a:xfrm>
              <a:off x="2361975" y="4296064"/>
              <a:ext cx="2046419" cy="2398330"/>
            </a:xfrm>
            <a:custGeom>
              <a:avLst/>
              <a:gdLst>
                <a:gd name="connsiteX0" fmla="*/ 395986 w 2046419"/>
                <a:gd name="connsiteY0" fmla="*/ 352414 h 2398330"/>
                <a:gd name="connsiteX1" fmla="*/ 395987 w 2046419"/>
                <a:gd name="connsiteY1" fmla="*/ 879025 h 2398330"/>
                <a:gd name="connsiteX2" fmla="*/ 0 w 2046419"/>
                <a:gd name="connsiteY2" fmla="*/ 535520 h 2398330"/>
                <a:gd name="connsiteX3" fmla="*/ 12468 w 2046419"/>
                <a:gd name="connsiteY3" fmla="*/ 542690 h 2398330"/>
                <a:gd name="connsiteX4" fmla="*/ 31755 w 2046419"/>
                <a:gd name="connsiteY4" fmla="*/ 543060 h 2398330"/>
                <a:gd name="connsiteX5" fmla="*/ 87391 w 2046419"/>
                <a:gd name="connsiteY5" fmla="*/ 523032 h 2398330"/>
                <a:gd name="connsiteX6" fmla="*/ 780529 w 2046419"/>
                <a:gd name="connsiteY6" fmla="*/ 0 h 2398330"/>
                <a:gd name="connsiteX7" fmla="*/ 2046419 w 2046419"/>
                <a:gd name="connsiteY7" fmla="*/ 1098117 h 2398330"/>
                <a:gd name="connsiteX8" fmla="*/ 2046419 w 2046419"/>
                <a:gd name="connsiteY8" fmla="*/ 2398330 h 2398330"/>
                <a:gd name="connsiteX9" fmla="*/ 599559 w 2046419"/>
                <a:gd name="connsiteY9" fmla="*/ 2398330 h 2398330"/>
                <a:gd name="connsiteX10" fmla="*/ 22023 w 2046419"/>
                <a:gd name="connsiteY10" fmla="*/ 1897337 h 2398330"/>
                <a:gd name="connsiteX11" fmla="*/ 38430 w 2046419"/>
                <a:gd name="connsiteY11" fmla="*/ 1902806 h 2398330"/>
                <a:gd name="connsiteX12" fmla="*/ 1097742 w 2046419"/>
                <a:gd name="connsiteY12" fmla="*/ 1902806 h 2398330"/>
                <a:gd name="connsiteX13" fmla="*/ 1121481 w 2046419"/>
                <a:gd name="connsiteY13" fmla="*/ 1895388 h 2398330"/>
                <a:gd name="connsiteX14" fmla="*/ 1140026 w 2046419"/>
                <a:gd name="connsiteY14" fmla="*/ 1870908 h 2398330"/>
                <a:gd name="connsiteX15" fmla="*/ 1152637 w 2046419"/>
                <a:gd name="connsiteY15" fmla="*/ 1824915 h 2398330"/>
                <a:gd name="connsiteX16" fmla="*/ 1157088 w 2046419"/>
                <a:gd name="connsiteY16" fmla="*/ 1754443 h 2398330"/>
                <a:gd name="connsiteX17" fmla="*/ 1153379 w 2046419"/>
                <a:gd name="connsiteY17" fmla="*/ 1682487 h 2398330"/>
                <a:gd name="connsiteX18" fmla="*/ 1141510 w 2046419"/>
                <a:gd name="connsiteY18" fmla="*/ 1635752 h 2398330"/>
                <a:gd name="connsiteX19" fmla="*/ 1122222 w 2046419"/>
                <a:gd name="connsiteY19" fmla="*/ 1609789 h 2398330"/>
                <a:gd name="connsiteX20" fmla="*/ 1097742 w 2046419"/>
                <a:gd name="connsiteY20" fmla="*/ 1601629 h 2398330"/>
                <a:gd name="connsiteX21" fmla="*/ 784697 w 2046419"/>
                <a:gd name="connsiteY21" fmla="*/ 1601629 h 2398330"/>
                <a:gd name="connsiteX22" fmla="*/ 784697 w 2046419"/>
                <a:gd name="connsiteY22" fmla="*/ 15628 h 23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6419" h="2398330">
                  <a:moveTo>
                    <a:pt x="395986" y="352414"/>
                  </a:moveTo>
                  <a:lnTo>
                    <a:pt x="395987" y="879025"/>
                  </a:lnTo>
                  <a:lnTo>
                    <a:pt x="0" y="535520"/>
                  </a:lnTo>
                  <a:lnTo>
                    <a:pt x="12468" y="542690"/>
                  </a:lnTo>
                  <a:cubicBezTo>
                    <a:pt x="18154" y="544173"/>
                    <a:pt x="24585" y="544297"/>
                    <a:pt x="31755" y="543060"/>
                  </a:cubicBezTo>
                  <a:cubicBezTo>
                    <a:pt x="46097" y="540588"/>
                    <a:pt x="64642" y="533911"/>
                    <a:pt x="87391" y="523032"/>
                  </a:cubicBezTo>
                  <a:close/>
                  <a:moveTo>
                    <a:pt x="780529" y="0"/>
                  </a:moveTo>
                  <a:lnTo>
                    <a:pt x="2046419" y="1098117"/>
                  </a:lnTo>
                  <a:lnTo>
                    <a:pt x="2046419" y="2398330"/>
                  </a:lnTo>
                  <a:lnTo>
                    <a:pt x="599559" y="2398330"/>
                  </a:lnTo>
                  <a:lnTo>
                    <a:pt x="22023" y="1897337"/>
                  </a:lnTo>
                  <a:lnTo>
                    <a:pt x="38430" y="1902806"/>
                  </a:lnTo>
                  <a:lnTo>
                    <a:pt x="1097742" y="1902806"/>
                  </a:lnTo>
                  <a:cubicBezTo>
                    <a:pt x="1106644" y="1902806"/>
                    <a:pt x="1114557" y="1900333"/>
                    <a:pt x="1121481" y="1895388"/>
                  </a:cubicBezTo>
                  <a:cubicBezTo>
                    <a:pt x="1128404" y="1890442"/>
                    <a:pt x="1134586" y="1882282"/>
                    <a:pt x="1140026" y="1870908"/>
                  </a:cubicBezTo>
                  <a:cubicBezTo>
                    <a:pt x="1145466" y="1859533"/>
                    <a:pt x="1149670" y="1844202"/>
                    <a:pt x="1152637" y="1824915"/>
                  </a:cubicBezTo>
                  <a:cubicBezTo>
                    <a:pt x="1155604" y="1805628"/>
                    <a:pt x="1157088" y="1782137"/>
                    <a:pt x="1157088" y="1754443"/>
                  </a:cubicBezTo>
                  <a:cubicBezTo>
                    <a:pt x="1157088" y="1725759"/>
                    <a:pt x="1155851" y="1701774"/>
                    <a:pt x="1153379" y="1682487"/>
                  </a:cubicBezTo>
                  <a:cubicBezTo>
                    <a:pt x="1150906" y="1663199"/>
                    <a:pt x="1146950" y="1647621"/>
                    <a:pt x="1141510" y="1635752"/>
                  </a:cubicBezTo>
                  <a:cubicBezTo>
                    <a:pt x="1136070" y="1623883"/>
                    <a:pt x="1129641" y="1615229"/>
                    <a:pt x="1122222" y="1609789"/>
                  </a:cubicBezTo>
                  <a:cubicBezTo>
                    <a:pt x="1114804" y="1604349"/>
                    <a:pt x="1106644" y="1601629"/>
                    <a:pt x="1097742" y="1601629"/>
                  </a:cubicBezTo>
                  <a:lnTo>
                    <a:pt x="784697" y="1601629"/>
                  </a:lnTo>
                  <a:lnTo>
                    <a:pt x="784697" y="15628"/>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 name="Group 9"/>
          <p:cNvGrpSpPr>
            <a:grpSpLocks noChangeAspect="1"/>
          </p:cNvGrpSpPr>
          <p:nvPr/>
        </p:nvGrpSpPr>
        <p:grpSpPr>
          <a:xfrm>
            <a:off x="12741199" y="5087162"/>
            <a:ext cx="2280097" cy="1819364"/>
            <a:chOff x="1382807" y="174388"/>
            <a:chExt cx="3025589" cy="3025589"/>
          </a:xfrm>
        </p:grpSpPr>
        <p:sp>
          <p:nvSpPr>
            <p:cNvPr id="11" name="Rectangle 10"/>
            <p:cNvSpPr/>
            <p:nvPr/>
          </p:nvSpPr>
          <p:spPr>
            <a:xfrm>
              <a:off x="1382807" y="174388"/>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249080" y="750510"/>
              <a:ext cx="1287791" cy="1953942"/>
            </a:xfrm>
            <a:custGeom>
              <a:avLst/>
              <a:gdLst/>
              <a:ahLst/>
              <a:cxnLst/>
              <a:rect l="l" t="t" r="r" b="b"/>
              <a:pathLst>
                <a:path w="1287791" h="1953942">
                  <a:moveTo>
                    <a:pt x="615707" y="0"/>
                  </a:moveTo>
                  <a:cubicBezTo>
                    <a:pt x="715605" y="0"/>
                    <a:pt x="802891" y="12611"/>
                    <a:pt x="877568" y="37833"/>
                  </a:cubicBezTo>
                  <a:cubicBezTo>
                    <a:pt x="952244" y="63055"/>
                    <a:pt x="1014309" y="98167"/>
                    <a:pt x="1063763" y="143171"/>
                  </a:cubicBezTo>
                  <a:cubicBezTo>
                    <a:pt x="1113217" y="188174"/>
                    <a:pt x="1150061" y="241585"/>
                    <a:pt x="1174294" y="303403"/>
                  </a:cubicBezTo>
                  <a:cubicBezTo>
                    <a:pt x="1198526" y="365221"/>
                    <a:pt x="1210642" y="431737"/>
                    <a:pt x="1210642" y="502951"/>
                  </a:cubicBezTo>
                  <a:cubicBezTo>
                    <a:pt x="1210642" y="565264"/>
                    <a:pt x="1204708" y="626587"/>
                    <a:pt x="1192839" y="686921"/>
                  </a:cubicBezTo>
                  <a:cubicBezTo>
                    <a:pt x="1180970" y="747256"/>
                    <a:pt x="1156243" y="812288"/>
                    <a:pt x="1118657" y="882019"/>
                  </a:cubicBezTo>
                  <a:cubicBezTo>
                    <a:pt x="1081072" y="951749"/>
                    <a:pt x="1028156" y="1028898"/>
                    <a:pt x="959909" y="1113465"/>
                  </a:cubicBezTo>
                  <a:cubicBezTo>
                    <a:pt x="891662" y="1198032"/>
                    <a:pt x="801161" y="1296199"/>
                    <a:pt x="688405" y="1407966"/>
                  </a:cubicBezTo>
                  <a:lnTo>
                    <a:pt x="464376" y="1637928"/>
                  </a:lnTo>
                  <a:lnTo>
                    <a:pt x="1221028" y="1637928"/>
                  </a:lnTo>
                  <a:cubicBezTo>
                    <a:pt x="1230919" y="1637928"/>
                    <a:pt x="1240068" y="1640896"/>
                    <a:pt x="1248475" y="1646830"/>
                  </a:cubicBezTo>
                  <a:cubicBezTo>
                    <a:pt x="1256882" y="1652765"/>
                    <a:pt x="1264053" y="1661914"/>
                    <a:pt x="1269988" y="1674277"/>
                  </a:cubicBezTo>
                  <a:cubicBezTo>
                    <a:pt x="1275922" y="1686641"/>
                    <a:pt x="1280373" y="1702961"/>
                    <a:pt x="1283340" y="1723237"/>
                  </a:cubicBezTo>
                  <a:cubicBezTo>
                    <a:pt x="1286308" y="1743513"/>
                    <a:pt x="1287791" y="1767499"/>
                    <a:pt x="1287791" y="1795193"/>
                  </a:cubicBezTo>
                  <a:cubicBezTo>
                    <a:pt x="1287791" y="1823877"/>
                    <a:pt x="1286555" y="1848357"/>
                    <a:pt x="1284082" y="1868633"/>
                  </a:cubicBezTo>
                  <a:cubicBezTo>
                    <a:pt x="1281609" y="1888909"/>
                    <a:pt x="1277900" y="1905476"/>
                    <a:pt x="1272955" y="1918335"/>
                  </a:cubicBezTo>
                  <a:cubicBezTo>
                    <a:pt x="1268010" y="1931193"/>
                    <a:pt x="1261580" y="1940342"/>
                    <a:pt x="1253668" y="1945782"/>
                  </a:cubicBezTo>
                  <a:cubicBezTo>
                    <a:pt x="1245755" y="1951222"/>
                    <a:pt x="1236853" y="1953942"/>
                    <a:pt x="1226962" y="1953942"/>
                  </a:cubicBezTo>
                  <a:lnTo>
                    <a:pt x="123141" y="1953942"/>
                  </a:lnTo>
                  <a:cubicBezTo>
                    <a:pt x="101382" y="1953942"/>
                    <a:pt x="82589" y="1951963"/>
                    <a:pt x="66764" y="1948007"/>
                  </a:cubicBezTo>
                  <a:cubicBezTo>
                    <a:pt x="50938" y="1944051"/>
                    <a:pt x="38080" y="1936385"/>
                    <a:pt x="28189" y="1925011"/>
                  </a:cubicBezTo>
                  <a:cubicBezTo>
                    <a:pt x="18298" y="1913636"/>
                    <a:pt x="11127" y="1897069"/>
                    <a:pt x="6676" y="1875309"/>
                  </a:cubicBezTo>
                  <a:cubicBezTo>
                    <a:pt x="2226" y="1853549"/>
                    <a:pt x="0" y="1825360"/>
                    <a:pt x="0" y="1790742"/>
                  </a:cubicBezTo>
                  <a:cubicBezTo>
                    <a:pt x="0" y="1758103"/>
                    <a:pt x="1484" y="1730161"/>
                    <a:pt x="4451" y="1706917"/>
                  </a:cubicBezTo>
                  <a:cubicBezTo>
                    <a:pt x="7418" y="1683674"/>
                    <a:pt x="12858" y="1662903"/>
                    <a:pt x="20771" y="1644605"/>
                  </a:cubicBezTo>
                  <a:cubicBezTo>
                    <a:pt x="28684" y="1626307"/>
                    <a:pt x="38822" y="1608503"/>
                    <a:pt x="51185" y="1591194"/>
                  </a:cubicBezTo>
                  <a:cubicBezTo>
                    <a:pt x="63549" y="1573885"/>
                    <a:pt x="79622" y="1554845"/>
                    <a:pt x="99403" y="1534074"/>
                  </a:cubicBezTo>
                  <a:lnTo>
                    <a:pt x="431737" y="1178003"/>
                  </a:lnTo>
                  <a:cubicBezTo>
                    <a:pt x="498005" y="1108767"/>
                    <a:pt x="551416" y="1045713"/>
                    <a:pt x="591969" y="988840"/>
                  </a:cubicBezTo>
                  <a:cubicBezTo>
                    <a:pt x="632521" y="931968"/>
                    <a:pt x="664172" y="880041"/>
                    <a:pt x="686921" y="833059"/>
                  </a:cubicBezTo>
                  <a:cubicBezTo>
                    <a:pt x="709670" y="786077"/>
                    <a:pt x="725248" y="742805"/>
                    <a:pt x="733655" y="703241"/>
                  </a:cubicBezTo>
                  <a:cubicBezTo>
                    <a:pt x="742063" y="663678"/>
                    <a:pt x="746266" y="626092"/>
                    <a:pt x="746266" y="590485"/>
                  </a:cubicBezTo>
                  <a:cubicBezTo>
                    <a:pt x="746266" y="557845"/>
                    <a:pt x="741074" y="526936"/>
                    <a:pt x="730688" y="497758"/>
                  </a:cubicBezTo>
                  <a:cubicBezTo>
                    <a:pt x="720303" y="468580"/>
                    <a:pt x="704972" y="443111"/>
                    <a:pt x="684696" y="421351"/>
                  </a:cubicBezTo>
                  <a:cubicBezTo>
                    <a:pt x="664419" y="399591"/>
                    <a:pt x="638950" y="382530"/>
                    <a:pt x="608289" y="370166"/>
                  </a:cubicBezTo>
                  <a:cubicBezTo>
                    <a:pt x="577627" y="357802"/>
                    <a:pt x="541525" y="351621"/>
                    <a:pt x="499984" y="351621"/>
                  </a:cubicBezTo>
                  <a:cubicBezTo>
                    <a:pt x="441627" y="351621"/>
                    <a:pt x="389948" y="359039"/>
                    <a:pt x="344944" y="373875"/>
                  </a:cubicBezTo>
                  <a:cubicBezTo>
                    <a:pt x="299941" y="388711"/>
                    <a:pt x="260377" y="405279"/>
                    <a:pt x="226254" y="423577"/>
                  </a:cubicBezTo>
                  <a:cubicBezTo>
                    <a:pt x="192130" y="441875"/>
                    <a:pt x="163694" y="458689"/>
                    <a:pt x="140945" y="474020"/>
                  </a:cubicBezTo>
                  <a:cubicBezTo>
                    <a:pt x="118196" y="489351"/>
                    <a:pt x="100392" y="497017"/>
                    <a:pt x="87534" y="497017"/>
                  </a:cubicBezTo>
                  <a:cubicBezTo>
                    <a:pt x="78633" y="497017"/>
                    <a:pt x="70967" y="494049"/>
                    <a:pt x="64538" y="488115"/>
                  </a:cubicBezTo>
                  <a:cubicBezTo>
                    <a:pt x="58109" y="482180"/>
                    <a:pt x="52916" y="472289"/>
                    <a:pt x="48960" y="458442"/>
                  </a:cubicBezTo>
                  <a:cubicBezTo>
                    <a:pt x="45004" y="444595"/>
                    <a:pt x="41789" y="426049"/>
                    <a:pt x="39316" y="402806"/>
                  </a:cubicBezTo>
                  <a:cubicBezTo>
                    <a:pt x="36844" y="379562"/>
                    <a:pt x="35607" y="351126"/>
                    <a:pt x="35607" y="317497"/>
                  </a:cubicBezTo>
                  <a:cubicBezTo>
                    <a:pt x="35607" y="294748"/>
                    <a:pt x="36349" y="275708"/>
                    <a:pt x="37833" y="260377"/>
                  </a:cubicBezTo>
                  <a:cubicBezTo>
                    <a:pt x="39316" y="245047"/>
                    <a:pt x="41542" y="231694"/>
                    <a:pt x="44509" y="220319"/>
                  </a:cubicBezTo>
                  <a:cubicBezTo>
                    <a:pt x="47476" y="208945"/>
                    <a:pt x="51433" y="199054"/>
                    <a:pt x="56378" y="190647"/>
                  </a:cubicBezTo>
                  <a:cubicBezTo>
                    <a:pt x="61324" y="182240"/>
                    <a:pt x="69978" y="172101"/>
                    <a:pt x="82342" y="160232"/>
                  </a:cubicBezTo>
                  <a:cubicBezTo>
                    <a:pt x="94705" y="148363"/>
                    <a:pt x="117454" y="133280"/>
                    <a:pt x="150589" y="114982"/>
                  </a:cubicBezTo>
                  <a:cubicBezTo>
                    <a:pt x="183723" y="96684"/>
                    <a:pt x="224523" y="78880"/>
                    <a:pt x="272988" y="61571"/>
                  </a:cubicBezTo>
                  <a:cubicBezTo>
                    <a:pt x="321453" y="44262"/>
                    <a:pt x="374864" y="29673"/>
                    <a:pt x="433220" y="17804"/>
                  </a:cubicBezTo>
                  <a:cubicBezTo>
                    <a:pt x="491576" y="5935"/>
                    <a:pt x="552405" y="0"/>
                    <a:pt x="6157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p:cNvSpPr txBox="1"/>
            <p:nvPr/>
          </p:nvSpPr>
          <p:spPr>
            <a:xfrm>
              <a:off x="2292711" y="898530"/>
              <a:ext cx="2115685" cy="2301447"/>
            </a:xfrm>
            <a:custGeom>
              <a:avLst/>
              <a:gdLst>
                <a:gd name="connsiteX0" fmla="*/ 456353 w 2115685"/>
                <a:gd name="connsiteY0" fmla="*/ 203601 h 2301447"/>
                <a:gd name="connsiteX1" fmla="*/ 564658 w 2115685"/>
                <a:gd name="connsiteY1" fmla="*/ 222146 h 2301447"/>
                <a:gd name="connsiteX2" fmla="*/ 641065 w 2115685"/>
                <a:gd name="connsiteY2" fmla="*/ 273331 h 2301447"/>
                <a:gd name="connsiteX3" fmla="*/ 687057 w 2115685"/>
                <a:gd name="connsiteY3" fmla="*/ 349738 h 2301447"/>
                <a:gd name="connsiteX4" fmla="*/ 702635 w 2115685"/>
                <a:gd name="connsiteY4" fmla="*/ 442465 h 2301447"/>
                <a:gd name="connsiteX5" fmla="*/ 690024 w 2115685"/>
                <a:gd name="connsiteY5" fmla="*/ 555221 h 2301447"/>
                <a:gd name="connsiteX6" fmla="*/ 643290 w 2115685"/>
                <a:gd name="connsiteY6" fmla="*/ 685039 h 2301447"/>
                <a:gd name="connsiteX7" fmla="*/ 602490 w 2115685"/>
                <a:gd name="connsiteY7" fmla="*/ 759221 h 2301447"/>
                <a:gd name="connsiteX8" fmla="*/ 567532 w 2115685"/>
                <a:gd name="connsiteY8" fmla="*/ 811898 h 2301447"/>
                <a:gd name="connsiteX9" fmla="*/ 25852 w 2115685"/>
                <a:gd name="connsiteY9" fmla="*/ 342009 h 2301447"/>
                <a:gd name="connsiteX10" fmla="*/ 43903 w 2115685"/>
                <a:gd name="connsiteY10" fmla="*/ 348997 h 2301447"/>
                <a:gd name="connsiteX11" fmla="*/ 97314 w 2115685"/>
                <a:gd name="connsiteY11" fmla="*/ 326000 h 2301447"/>
                <a:gd name="connsiteX12" fmla="*/ 182623 w 2115685"/>
                <a:gd name="connsiteY12" fmla="*/ 275557 h 2301447"/>
                <a:gd name="connsiteX13" fmla="*/ 301313 w 2115685"/>
                <a:gd name="connsiteY13" fmla="*/ 225855 h 2301447"/>
                <a:gd name="connsiteX14" fmla="*/ 456353 w 2115685"/>
                <a:gd name="connsiteY14" fmla="*/ 203601 h 2301447"/>
                <a:gd name="connsiteX15" fmla="*/ 1024383 w 2115685"/>
                <a:gd name="connsiteY15" fmla="*/ 0 h 2301447"/>
                <a:gd name="connsiteX16" fmla="*/ 2115685 w 2115685"/>
                <a:gd name="connsiteY16" fmla="*/ 946668 h 2301447"/>
                <a:gd name="connsiteX17" fmla="*/ 2115685 w 2115685"/>
                <a:gd name="connsiteY17" fmla="*/ 2301447 h 2301447"/>
                <a:gd name="connsiteX18" fmla="*/ 593970 w 2115685"/>
                <a:gd name="connsiteY18" fmla="*/ 2301447 h 2301447"/>
                <a:gd name="connsiteX19" fmla="*/ 0 w 2115685"/>
                <a:gd name="connsiteY19" fmla="*/ 1786198 h 2301447"/>
                <a:gd name="connsiteX20" fmla="*/ 23133 w 2115685"/>
                <a:gd name="connsiteY20" fmla="*/ 1799988 h 2301447"/>
                <a:gd name="connsiteX21" fmla="*/ 79510 w 2115685"/>
                <a:gd name="connsiteY21" fmla="*/ 1805923 h 2301447"/>
                <a:gd name="connsiteX22" fmla="*/ 1183331 w 2115685"/>
                <a:gd name="connsiteY22" fmla="*/ 1805923 h 2301447"/>
                <a:gd name="connsiteX23" fmla="*/ 1210037 w 2115685"/>
                <a:gd name="connsiteY23" fmla="*/ 1797763 h 2301447"/>
                <a:gd name="connsiteX24" fmla="*/ 1229324 w 2115685"/>
                <a:gd name="connsiteY24" fmla="*/ 1770316 h 2301447"/>
                <a:gd name="connsiteX25" fmla="*/ 1240451 w 2115685"/>
                <a:gd name="connsiteY25" fmla="*/ 1720614 h 2301447"/>
                <a:gd name="connsiteX26" fmla="*/ 1244160 w 2115685"/>
                <a:gd name="connsiteY26" fmla="*/ 1647174 h 2301447"/>
                <a:gd name="connsiteX27" fmla="*/ 1239709 w 2115685"/>
                <a:gd name="connsiteY27" fmla="*/ 1575218 h 2301447"/>
                <a:gd name="connsiteX28" fmla="*/ 1226357 w 2115685"/>
                <a:gd name="connsiteY28" fmla="*/ 1526258 h 2301447"/>
                <a:gd name="connsiteX29" fmla="*/ 1204844 w 2115685"/>
                <a:gd name="connsiteY29" fmla="*/ 1498811 h 2301447"/>
                <a:gd name="connsiteX30" fmla="*/ 1177397 w 2115685"/>
                <a:gd name="connsiteY30" fmla="*/ 1489909 h 2301447"/>
                <a:gd name="connsiteX31" fmla="*/ 420745 w 2115685"/>
                <a:gd name="connsiteY31" fmla="*/ 1489909 h 2301447"/>
                <a:gd name="connsiteX32" fmla="*/ 644774 w 2115685"/>
                <a:gd name="connsiteY32" fmla="*/ 1259947 h 2301447"/>
                <a:gd name="connsiteX33" fmla="*/ 916278 w 2115685"/>
                <a:gd name="connsiteY33" fmla="*/ 965446 h 2301447"/>
                <a:gd name="connsiteX34" fmla="*/ 1075026 w 2115685"/>
                <a:gd name="connsiteY34" fmla="*/ 734000 h 2301447"/>
                <a:gd name="connsiteX35" fmla="*/ 1149208 w 2115685"/>
                <a:gd name="connsiteY35" fmla="*/ 538902 h 2301447"/>
                <a:gd name="connsiteX36" fmla="*/ 1167011 w 2115685"/>
                <a:gd name="connsiteY36" fmla="*/ 354932 h 2301447"/>
                <a:gd name="connsiteX37" fmla="*/ 1130663 w 2115685"/>
                <a:gd name="connsiteY37" fmla="*/ 155384 h 2301447"/>
                <a:gd name="connsiteX38" fmla="*/ 1084855 w 2115685"/>
                <a:gd name="connsiteY38" fmla="*/ 68962 h 230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15685" h="2301447">
                  <a:moveTo>
                    <a:pt x="456353" y="203601"/>
                  </a:moveTo>
                  <a:cubicBezTo>
                    <a:pt x="497894" y="203601"/>
                    <a:pt x="533996" y="209782"/>
                    <a:pt x="564658" y="222146"/>
                  </a:cubicBezTo>
                  <a:cubicBezTo>
                    <a:pt x="595319" y="234510"/>
                    <a:pt x="620788" y="251571"/>
                    <a:pt x="641065" y="273331"/>
                  </a:cubicBezTo>
                  <a:cubicBezTo>
                    <a:pt x="661341" y="295091"/>
                    <a:pt x="676672" y="320560"/>
                    <a:pt x="687057" y="349738"/>
                  </a:cubicBezTo>
                  <a:cubicBezTo>
                    <a:pt x="697443" y="378916"/>
                    <a:pt x="702635" y="409825"/>
                    <a:pt x="702635" y="442465"/>
                  </a:cubicBezTo>
                  <a:cubicBezTo>
                    <a:pt x="702635" y="478072"/>
                    <a:pt x="698432" y="515658"/>
                    <a:pt x="690024" y="555221"/>
                  </a:cubicBezTo>
                  <a:cubicBezTo>
                    <a:pt x="681617" y="594785"/>
                    <a:pt x="666039" y="638057"/>
                    <a:pt x="643290" y="685039"/>
                  </a:cubicBezTo>
                  <a:cubicBezTo>
                    <a:pt x="631916" y="708530"/>
                    <a:pt x="618316" y="733257"/>
                    <a:pt x="602490" y="759221"/>
                  </a:cubicBezTo>
                  <a:lnTo>
                    <a:pt x="567532" y="811898"/>
                  </a:lnTo>
                  <a:lnTo>
                    <a:pt x="25852" y="342009"/>
                  </a:lnTo>
                  <a:lnTo>
                    <a:pt x="43903" y="348997"/>
                  </a:lnTo>
                  <a:cubicBezTo>
                    <a:pt x="56761" y="348997"/>
                    <a:pt x="74565" y="341331"/>
                    <a:pt x="97314" y="326000"/>
                  </a:cubicBezTo>
                  <a:cubicBezTo>
                    <a:pt x="120063" y="310669"/>
                    <a:pt x="148499" y="293855"/>
                    <a:pt x="182623" y="275557"/>
                  </a:cubicBezTo>
                  <a:cubicBezTo>
                    <a:pt x="216746" y="257259"/>
                    <a:pt x="256310" y="240691"/>
                    <a:pt x="301313" y="225855"/>
                  </a:cubicBezTo>
                  <a:cubicBezTo>
                    <a:pt x="346317" y="211019"/>
                    <a:pt x="397996" y="203601"/>
                    <a:pt x="456353" y="203601"/>
                  </a:cubicBezTo>
                  <a:close/>
                  <a:moveTo>
                    <a:pt x="1024383" y="0"/>
                  </a:moveTo>
                  <a:lnTo>
                    <a:pt x="2115685" y="946668"/>
                  </a:lnTo>
                  <a:lnTo>
                    <a:pt x="2115685" y="2301447"/>
                  </a:lnTo>
                  <a:lnTo>
                    <a:pt x="593970" y="2301447"/>
                  </a:lnTo>
                  <a:lnTo>
                    <a:pt x="0" y="1786198"/>
                  </a:lnTo>
                  <a:lnTo>
                    <a:pt x="23133" y="1799988"/>
                  </a:lnTo>
                  <a:cubicBezTo>
                    <a:pt x="38958" y="1803944"/>
                    <a:pt x="57751" y="1805923"/>
                    <a:pt x="79510" y="1805923"/>
                  </a:cubicBezTo>
                  <a:lnTo>
                    <a:pt x="1183331" y="1805923"/>
                  </a:lnTo>
                  <a:cubicBezTo>
                    <a:pt x="1193222" y="1805923"/>
                    <a:pt x="1202124" y="1803203"/>
                    <a:pt x="1210037" y="1797763"/>
                  </a:cubicBezTo>
                  <a:cubicBezTo>
                    <a:pt x="1217949" y="1792323"/>
                    <a:pt x="1224379" y="1783174"/>
                    <a:pt x="1229324" y="1770316"/>
                  </a:cubicBezTo>
                  <a:cubicBezTo>
                    <a:pt x="1234269" y="1757457"/>
                    <a:pt x="1237978" y="1740890"/>
                    <a:pt x="1240451" y="1720614"/>
                  </a:cubicBezTo>
                  <a:cubicBezTo>
                    <a:pt x="1242924" y="1700338"/>
                    <a:pt x="1244160" y="1675858"/>
                    <a:pt x="1244160" y="1647174"/>
                  </a:cubicBezTo>
                  <a:cubicBezTo>
                    <a:pt x="1244160" y="1619480"/>
                    <a:pt x="1242677" y="1595494"/>
                    <a:pt x="1239709" y="1575218"/>
                  </a:cubicBezTo>
                  <a:cubicBezTo>
                    <a:pt x="1236742" y="1554942"/>
                    <a:pt x="1232291" y="1538622"/>
                    <a:pt x="1226357" y="1526258"/>
                  </a:cubicBezTo>
                  <a:cubicBezTo>
                    <a:pt x="1220422" y="1513895"/>
                    <a:pt x="1213251" y="1504746"/>
                    <a:pt x="1204844" y="1498811"/>
                  </a:cubicBezTo>
                  <a:cubicBezTo>
                    <a:pt x="1196437" y="1492877"/>
                    <a:pt x="1187288" y="1489909"/>
                    <a:pt x="1177397" y="1489909"/>
                  </a:cubicBezTo>
                  <a:lnTo>
                    <a:pt x="420745" y="1489909"/>
                  </a:lnTo>
                  <a:lnTo>
                    <a:pt x="644774" y="1259947"/>
                  </a:lnTo>
                  <a:cubicBezTo>
                    <a:pt x="757530" y="1148180"/>
                    <a:pt x="848031" y="1050013"/>
                    <a:pt x="916278" y="965446"/>
                  </a:cubicBezTo>
                  <a:cubicBezTo>
                    <a:pt x="984525" y="880879"/>
                    <a:pt x="1037441" y="803730"/>
                    <a:pt x="1075026" y="734000"/>
                  </a:cubicBezTo>
                  <a:cubicBezTo>
                    <a:pt x="1112612" y="664269"/>
                    <a:pt x="1137339" y="599237"/>
                    <a:pt x="1149208" y="538902"/>
                  </a:cubicBezTo>
                  <a:cubicBezTo>
                    <a:pt x="1161077" y="478568"/>
                    <a:pt x="1167011" y="417245"/>
                    <a:pt x="1167011" y="354932"/>
                  </a:cubicBezTo>
                  <a:cubicBezTo>
                    <a:pt x="1167011" y="283718"/>
                    <a:pt x="1154895" y="217202"/>
                    <a:pt x="1130663" y="155384"/>
                  </a:cubicBezTo>
                  <a:cubicBezTo>
                    <a:pt x="1118547" y="124475"/>
                    <a:pt x="1103277" y="95668"/>
                    <a:pt x="1084855" y="68962"/>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grpSp>
      <p:grpSp>
        <p:nvGrpSpPr>
          <p:cNvPr id="15" name="Group 14"/>
          <p:cNvGrpSpPr>
            <a:grpSpLocks noChangeAspect="1"/>
          </p:cNvGrpSpPr>
          <p:nvPr/>
        </p:nvGrpSpPr>
        <p:grpSpPr>
          <a:xfrm>
            <a:off x="12739220" y="7319128"/>
            <a:ext cx="2280097" cy="1819364"/>
            <a:chOff x="1382806" y="3668806"/>
            <a:chExt cx="3025589" cy="3025588"/>
          </a:xfrm>
        </p:grpSpPr>
        <p:sp>
          <p:nvSpPr>
            <p:cNvPr id="16" name="Rectangle 15"/>
            <p:cNvSpPr/>
            <p:nvPr/>
          </p:nvSpPr>
          <p:spPr>
            <a:xfrm>
              <a:off x="1382806" y="3668806"/>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18" name="Freeform 17"/>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p:cNvGrpSpPr>
            <a:grpSpLocks noChangeAspect="1"/>
          </p:cNvGrpSpPr>
          <p:nvPr/>
        </p:nvGrpSpPr>
        <p:grpSpPr>
          <a:xfrm>
            <a:off x="12732203" y="9666884"/>
            <a:ext cx="2280097" cy="1819364"/>
            <a:chOff x="1382807" y="174388"/>
            <a:chExt cx="3025588" cy="3025588"/>
          </a:xfrm>
        </p:grpSpPr>
        <p:sp>
          <p:nvSpPr>
            <p:cNvPr id="20" name="Rectangle 19"/>
            <p:cNvSpPr/>
            <p:nvPr/>
          </p:nvSpPr>
          <p:spPr>
            <a:xfrm>
              <a:off x="1382807" y="174388"/>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171931" y="775732"/>
              <a:ext cx="1424285" cy="1937622"/>
            </a:xfrm>
            <a:custGeom>
              <a:avLst/>
              <a:gdLst/>
              <a:ahLst/>
              <a:cxnLst/>
              <a:rect l="l" t="t" r="r" b="b"/>
              <a:pathLst>
                <a:path w="1424285" h="1937622">
                  <a:moveTo>
                    <a:pt x="919851" y="0"/>
                  </a:moveTo>
                  <a:cubicBezTo>
                    <a:pt x="970295" y="0"/>
                    <a:pt x="1013320" y="1236"/>
                    <a:pt x="1048927" y="3709"/>
                  </a:cubicBezTo>
                  <a:cubicBezTo>
                    <a:pt x="1084534" y="6182"/>
                    <a:pt x="1112970" y="10138"/>
                    <a:pt x="1134236" y="15578"/>
                  </a:cubicBezTo>
                  <a:cubicBezTo>
                    <a:pt x="1155501" y="21018"/>
                    <a:pt x="1171079" y="27694"/>
                    <a:pt x="1180970" y="35607"/>
                  </a:cubicBezTo>
                  <a:cubicBezTo>
                    <a:pt x="1190861" y="43520"/>
                    <a:pt x="1195806" y="52916"/>
                    <a:pt x="1195806" y="63796"/>
                  </a:cubicBezTo>
                  <a:lnTo>
                    <a:pt x="1195806" y="1219544"/>
                  </a:lnTo>
                  <a:lnTo>
                    <a:pt x="1366424" y="1219544"/>
                  </a:lnTo>
                  <a:cubicBezTo>
                    <a:pt x="1382249" y="1219544"/>
                    <a:pt x="1395849" y="1231661"/>
                    <a:pt x="1407224" y="1255893"/>
                  </a:cubicBezTo>
                  <a:cubicBezTo>
                    <a:pt x="1418598" y="1280126"/>
                    <a:pt x="1424285" y="1320431"/>
                    <a:pt x="1424285" y="1376809"/>
                  </a:cubicBezTo>
                  <a:cubicBezTo>
                    <a:pt x="1424285" y="1427253"/>
                    <a:pt x="1419093" y="1465580"/>
                    <a:pt x="1408707" y="1491791"/>
                  </a:cubicBezTo>
                  <a:cubicBezTo>
                    <a:pt x="1398322" y="1518001"/>
                    <a:pt x="1384227" y="1531107"/>
                    <a:pt x="1366424" y="1531107"/>
                  </a:cubicBezTo>
                  <a:lnTo>
                    <a:pt x="1195806" y="1531107"/>
                  </a:lnTo>
                  <a:lnTo>
                    <a:pt x="1195806" y="1878276"/>
                  </a:lnTo>
                  <a:cubicBezTo>
                    <a:pt x="1195806" y="1888167"/>
                    <a:pt x="1192839" y="1896822"/>
                    <a:pt x="1186905" y="1904240"/>
                  </a:cubicBezTo>
                  <a:cubicBezTo>
                    <a:pt x="1180970" y="1911658"/>
                    <a:pt x="1170585" y="1917840"/>
                    <a:pt x="1155748" y="1922785"/>
                  </a:cubicBezTo>
                  <a:cubicBezTo>
                    <a:pt x="1140912" y="1927731"/>
                    <a:pt x="1121625" y="1931440"/>
                    <a:pt x="1097887" y="1933912"/>
                  </a:cubicBezTo>
                  <a:cubicBezTo>
                    <a:pt x="1074149" y="1936385"/>
                    <a:pt x="1043487" y="1937622"/>
                    <a:pt x="1005902" y="1937622"/>
                  </a:cubicBezTo>
                  <a:cubicBezTo>
                    <a:pt x="970295" y="1937622"/>
                    <a:pt x="940375" y="1936385"/>
                    <a:pt x="916142" y="1933912"/>
                  </a:cubicBezTo>
                  <a:cubicBezTo>
                    <a:pt x="891910" y="1931440"/>
                    <a:pt x="872622" y="1927731"/>
                    <a:pt x="858281" y="1922785"/>
                  </a:cubicBezTo>
                  <a:cubicBezTo>
                    <a:pt x="843939" y="1917840"/>
                    <a:pt x="834048" y="1911658"/>
                    <a:pt x="828608" y="1904240"/>
                  </a:cubicBezTo>
                  <a:cubicBezTo>
                    <a:pt x="823168" y="1896822"/>
                    <a:pt x="820448" y="1888167"/>
                    <a:pt x="820448" y="1878276"/>
                  </a:cubicBezTo>
                  <a:lnTo>
                    <a:pt x="820448" y="1531107"/>
                  </a:lnTo>
                  <a:lnTo>
                    <a:pt x="86051" y="1531107"/>
                  </a:lnTo>
                  <a:cubicBezTo>
                    <a:pt x="72204" y="1531107"/>
                    <a:pt x="59840" y="1529376"/>
                    <a:pt x="48960" y="1525914"/>
                  </a:cubicBezTo>
                  <a:cubicBezTo>
                    <a:pt x="38080" y="1522452"/>
                    <a:pt x="28931" y="1514540"/>
                    <a:pt x="21513" y="1502176"/>
                  </a:cubicBezTo>
                  <a:cubicBezTo>
                    <a:pt x="14095" y="1489812"/>
                    <a:pt x="8655" y="1472009"/>
                    <a:pt x="5193" y="1448765"/>
                  </a:cubicBezTo>
                  <a:cubicBezTo>
                    <a:pt x="1731" y="1425522"/>
                    <a:pt x="0" y="1394613"/>
                    <a:pt x="0" y="1356038"/>
                  </a:cubicBezTo>
                  <a:cubicBezTo>
                    <a:pt x="0" y="1324387"/>
                    <a:pt x="742" y="1296940"/>
                    <a:pt x="2226" y="1273697"/>
                  </a:cubicBezTo>
                  <a:cubicBezTo>
                    <a:pt x="3709" y="1250453"/>
                    <a:pt x="6182" y="1229435"/>
                    <a:pt x="9644" y="1210642"/>
                  </a:cubicBezTo>
                  <a:cubicBezTo>
                    <a:pt x="13106" y="1191850"/>
                    <a:pt x="18051" y="1174046"/>
                    <a:pt x="24480" y="1157232"/>
                  </a:cubicBezTo>
                  <a:cubicBezTo>
                    <a:pt x="30909" y="1140417"/>
                    <a:pt x="39069" y="1122614"/>
                    <a:pt x="48960" y="1103821"/>
                  </a:cubicBezTo>
                  <a:lnTo>
                    <a:pt x="645380" y="51927"/>
                  </a:lnTo>
                  <a:cubicBezTo>
                    <a:pt x="650325" y="43025"/>
                    <a:pt x="658732" y="35360"/>
                    <a:pt x="670601" y="28931"/>
                  </a:cubicBezTo>
                  <a:cubicBezTo>
                    <a:pt x="682470" y="22502"/>
                    <a:pt x="699038" y="17062"/>
                    <a:pt x="720303" y="12611"/>
                  </a:cubicBezTo>
                  <a:cubicBezTo>
                    <a:pt x="741568" y="8160"/>
                    <a:pt x="768521" y="4946"/>
                    <a:pt x="801161" y="2967"/>
                  </a:cubicBezTo>
                  <a:cubicBezTo>
                    <a:pt x="833801" y="989"/>
                    <a:pt x="873364" y="0"/>
                    <a:pt x="919851" y="0"/>
                  </a:cubicBezTo>
                  <a:close/>
                  <a:moveTo>
                    <a:pt x="817481" y="336784"/>
                  </a:moveTo>
                  <a:lnTo>
                    <a:pt x="311563" y="1219544"/>
                  </a:lnTo>
                  <a:lnTo>
                    <a:pt x="820448" y="1219544"/>
                  </a:lnTo>
                  <a:lnTo>
                    <a:pt x="820448" y="336784"/>
                  </a:lnTo>
                  <a:lnTo>
                    <a:pt x="817481" y="3367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a:off x="2222756" y="818764"/>
              <a:ext cx="2185638" cy="2381212"/>
            </a:xfrm>
            <a:custGeom>
              <a:avLst/>
              <a:gdLst>
                <a:gd name="connsiteX0" fmla="*/ 766655 w 2185638"/>
                <a:gd name="connsiteY0" fmla="*/ 293752 h 2381212"/>
                <a:gd name="connsiteX1" fmla="*/ 769622 w 2185638"/>
                <a:gd name="connsiteY1" fmla="*/ 293752 h 2381212"/>
                <a:gd name="connsiteX2" fmla="*/ 769622 w 2185638"/>
                <a:gd name="connsiteY2" fmla="*/ 1176512 h 2381212"/>
                <a:gd name="connsiteX3" fmla="*/ 260737 w 2185638"/>
                <a:gd name="connsiteY3" fmla="*/ 1176512 h 2381212"/>
                <a:gd name="connsiteX4" fmla="*/ 1134051 w 2185638"/>
                <a:gd name="connsiteY4" fmla="*/ 0 h 2381212"/>
                <a:gd name="connsiteX5" fmla="*/ 2185638 w 2185638"/>
                <a:gd name="connsiteY5" fmla="*/ 912217 h 2381212"/>
                <a:gd name="connsiteX6" fmla="*/ 2185638 w 2185638"/>
                <a:gd name="connsiteY6" fmla="*/ 2381212 h 2381212"/>
                <a:gd name="connsiteX7" fmla="*/ 1035278 w 2185638"/>
                <a:gd name="connsiteY7" fmla="*/ 2381212 h 2381212"/>
                <a:gd name="connsiteX8" fmla="*/ 0 w 2185638"/>
                <a:gd name="connsiteY8" fmla="*/ 1483143 h 2381212"/>
                <a:gd name="connsiteX9" fmla="*/ 35224 w 2185638"/>
                <a:gd name="connsiteY9" fmla="*/ 1488075 h 2381212"/>
                <a:gd name="connsiteX10" fmla="*/ 769621 w 2185638"/>
                <a:gd name="connsiteY10" fmla="*/ 1488075 h 2381212"/>
                <a:gd name="connsiteX11" fmla="*/ 769621 w 2185638"/>
                <a:gd name="connsiteY11" fmla="*/ 1835244 h 2381212"/>
                <a:gd name="connsiteX12" fmla="*/ 777781 w 2185638"/>
                <a:gd name="connsiteY12" fmla="*/ 1861208 h 2381212"/>
                <a:gd name="connsiteX13" fmla="*/ 807454 w 2185638"/>
                <a:gd name="connsiteY13" fmla="*/ 1879753 h 2381212"/>
                <a:gd name="connsiteX14" fmla="*/ 865315 w 2185638"/>
                <a:gd name="connsiteY14" fmla="*/ 1890880 h 2381212"/>
                <a:gd name="connsiteX15" fmla="*/ 955075 w 2185638"/>
                <a:gd name="connsiteY15" fmla="*/ 1894590 h 2381212"/>
                <a:gd name="connsiteX16" fmla="*/ 1047060 w 2185638"/>
                <a:gd name="connsiteY16" fmla="*/ 1890880 h 2381212"/>
                <a:gd name="connsiteX17" fmla="*/ 1104921 w 2185638"/>
                <a:gd name="connsiteY17" fmla="*/ 1879753 h 2381212"/>
                <a:gd name="connsiteX18" fmla="*/ 1136078 w 2185638"/>
                <a:gd name="connsiteY18" fmla="*/ 1861208 h 2381212"/>
                <a:gd name="connsiteX19" fmla="*/ 1144979 w 2185638"/>
                <a:gd name="connsiteY19" fmla="*/ 1835244 h 2381212"/>
                <a:gd name="connsiteX20" fmla="*/ 1144979 w 2185638"/>
                <a:gd name="connsiteY20" fmla="*/ 1488075 h 2381212"/>
                <a:gd name="connsiteX21" fmla="*/ 1315597 w 2185638"/>
                <a:gd name="connsiteY21" fmla="*/ 1488075 h 2381212"/>
                <a:gd name="connsiteX22" fmla="*/ 1357880 w 2185638"/>
                <a:gd name="connsiteY22" fmla="*/ 1448759 h 2381212"/>
                <a:gd name="connsiteX23" fmla="*/ 1373458 w 2185638"/>
                <a:gd name="connsiteY23" fmla="*/ 1333777 h 2381212"/>
                <a:gd name="connsiteX24" fmla="*/ 1356397 w 2185638"/>
                <a:gd name="connsiteY24" fmla="*/ 1212861 h 2381212"/>
                <a:gd name="connsiteX25" fmla="*/ 1315597 w 2185638"/>
                <a:gd name="connsiteY25" fmla="*/ 1176512 h 2381212"/>
                <a:gd name="connsiteX26" fmla="*/ 1144979 w 2185638"/>
                <a:gd name="connsiteY26" fmla="*/ 1176512 h 2381212"/>
                <a:gd name="connsiteX27" fmla="*/ 1144979 w 2185638"/>
                <a:gd name="connsiteY27" fmla="*/ 20764 h 238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85638" h="2381212">
                  <a:moveTo>
                    <a:pt x="766655" y="293752"/>
                  </a:moveTo>
                  <a:lnTo>
                    <a:pt x="769622" y="293752"/>
                  </a:lnTo>
                  <a:lnTo>
                    <a:pt x="769622" y="1176512"/>
                  </a:lnTo>
                  <a:lnTo>
                    <a:pt x="260737" y="1176512"/>
                  </a:lnTo>
                  <a:close/>
                  <a:moveTo>
                    <a:pt x="1134051" y="0"/>
                  </a:moveTo>
                  <a:lnTo>
                    <a:pt x="2185638" y="912217"/>
                  </a:lnTo>
                  <a:lnTo>
                    <a:pt x="2185638" y="2381212"/>
                  </a:lnTo>
                  <a:lnTo>
                    <a:pt x="1035278" y="2381212"/>
                  </a:lnTo>
                  <a:lnTo>
                    <a:pt x="0" y="1483143"/>
                  </a:lnTo>
                  <a:lnTo>
                    <a:pt x="35224" y="1488075"/>
                  </a:lnTo>
                  <a:lnTo>
                    <a:pt x="769621" y="1488075"/>
                  </a:lnTo>
                  <a:lnTo>
                    <a:pt x="769621" y="1835244"/>
                  </a:lnTo>
                  <a:cubicBezTo>
                    <a:pt x="769621" y="1845135"/>
                    <a:pt x="772341" y="1853790"/>
                    <a:pt x="777781" y="1861208"/>
                  </a:cubicBezTo>
                  <a:cubicBezTo>
                    <a:pt x="783221" y="1868626"/>
                    <a:pt x="793112" y="1874808"/>
                    <a:pt x="807454" y="1879753"/>
                  </a:cubicBezTo>
                  <a:cubicBezTo>
                    <a:pt x="821795" y="1884699"/>
                    <a:pt x="841083" y="1888408"/>
                    <a:pt x="865315" y="1890880"/>
                  </a:cubicBezTo>
                  <a:cubicBezTo>
                    <a:pt x="889548" y="1893353"/>
                    <a:pt x="919468" y="1894590"/>
                    <a:pt x="955075" y="1894590"/>
                  </a:cubicBezTo>
                  <a:cubicBezTo>
                    <a:pt x="992660" y="1894590"/>
                    <a:pt x="1023322" y="1893353"/>
                    <a:pt x="1047060" y="1890880"/>
                  </a:cubicBezTo>
                  <a:cubicBezTo>
                    <a:pt x="1070798" y="1888408"/>
                    <a:pt x="1090085" y="1884699"/>
                    <a:pt x="1104921" y="1879753"/>
                  </a:cubicBezTo>
                  <a:cubicBezTo>
                    <a:pt x="1119758" y="1874808"/>
                    <a:pt x="1130143" y="1868626"/>
                    <a:pt x="1136078" y="1861208"/>
                  </a:cubicBezTo>
                  <a:cubicBezTo>
                    <a:pt x="1142012" y="1853790"/>
                    <a:pt x="1144979" y="1845135"/>
                    <a:pt x="1144979" y="1835244"/>
                  </a:cubicBezTo>
                  <a:lnTo>
                    <a:pt x="1144979" y="1488075"/>
                  </a:lnTo>
                  <a:lnTo>
                    <a:pt x="1315597" y="1488075"/>
                  </a:lnTo>
                  <a:cubicBezTo>
                    <a:pt x="1333400" y="1488075"/>
                    <a:pt x="1347495" y="1474969"/>
                    <a:pt x="1357880" y="1448759"/>
                  </a:cubicBezTo>
                  <a:cubicBezTo>
                    <a:pt x="1368266" y="1422548"/>
                    <a:pt x="1373458" y="1384221"/>
                    <a:pt x="1373458" y="1333777"/>
                  </a:cubicBezTo>
                  <a:cubicBezTo>
                    <a:pt x="1373458" y="1277399"/>
                    <a:pt x="1367771" y="1237094"/>
                    <a:pt x="1356397" y="1212861"/>
                  </a:cubicBezTo>
                  <a:cubicBezTo>
                    <a:pt x="1345022" y="1188629"/>
                    <a:pt x="1331422" y="1176512"/>
                    <a:pt x="1315597" y="1176512"/>
                  </a:cubicBezTo>
                  <a:lnTo>
                    <a:pt x="1144979" y="1176512"/>
                  </a:lnTo>
                  <a:lnTo>
                    <a:pt x="1144979" y="20764"/>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extBox 22"/>
          <p:cNvSpPr txBox="1"/>
          <p:nvPr/>
        </p:nvSpPr>
        <p:spPr>
          <a:xfrm>
            <a:off x="15674125" y="2910273"/>
            <a:ext cx="7087240" cy="1697182"/>
          </a:xfrm>
          <a:prstGeom prst="rect">
            <a:avLst/>
          </a:prstGeom>
          <a:noFill/>
        </p:spPr>
        <p:txBody>
          <a:bodyPr wrap="square" lIns="0" tIns="108864" rIns="217728" bIns="108864" rtlCol="0" anchor="ctr">
            <a:spAutoFit/>
          </a:bodyPr>
          <a:lstStyle/>
          <a:p>
            <a:r>
              <a:rPr lang="en-US" sz="4800" b="1" dirty="0">
                <a:solidFill>
                  <a:srgbClr val="0070C0"/>
                </a:solidFill>
              </a:rPr>
              <a:t>Diploma/ Degree Holder in Accounting</a:t>
            </a:r>
          </a:p>
        </p:txBody>
      </p:sp>
      <p:sp>
        <p:nvSpPr>
          <p:cNvPr id="24" name="TextBox 23"/>
          <p:cNvSpPr txBox="1"/>
          <p:nvPr/>
        </p:nvSpPr>
        <p:spPr>
          <a:xfrm>
            <a:off x="15595722" y="5521431"/>
            <a:ext cx="7087240" cy="958518"/>
          </a:xfrm>
          <a:prstGeom prst="rect">
            <a:avLst/>
          </a:prstGeom>
          <a:noFill/>
        </p:spPr>
        <p:txBody>
          <a:bodyPr wrap="square" lIns="0" tIns="108864" rIns="217728" bIns="108864" rtlCol="0" anchor="ctr">
            <a:spAutoFit/>
          </a:bodyPr>
          <a:lstStyle/>
          <a:p>
            <a:r>
              <a:rPr lang="en-US" sz="4800" b="1" dirty="0">
                <a:solidFill>
                  <a:srgbClr val="0070C0"/>
                </a:solidFill>
              </a:rPr>
              <a:t>Certified Software Trainee</a:t>
            </a:r>
          </a:p>
        </p:txBody>
      </p:sp>
      <p:sp>
        <p:nvSpPr>
          <p:cNvPr id="25" name="TextBox 24"/>
          <p:cNvSpPr txBox="1"/>
          <p:nvPr/>
        </p:nvSpPr>
        <p:spPr>
          <a:xfrm>
            <a:off x="15674125" y="7804455"/>
            <a:ext cx="7087240" cy="958518"/>
          </a:xfrm>
          <a:prstGeom prst="rect">
            <a:avLst/>
          </a:prstGeom>
          <a:noFill/>
        </p:spPr>
        <p:txBody>
          <a:bodyPr wrap="square" lIns="0" tIns="108864" rIns="217728" bIns="108864" rtlCol="0" anchor="ctr">
            <a:spAutoFit/>
          </a:bodyPr>
          <a:lstStyle/>
          <a:p>
            <a:r>
              <a:rPr lang="en-US" sz="4800" b="1" dirty="0">
                <a:solidFill>
                  <a:srgbClr val="0070C0"/>
                </a:solidFill>
              </a:rPr>
              <a:t>CGPA &gt; 2.50</a:t>
            </a:r>
          </a:p>
        </p:txBody>
      </p:sp>
      <p:sp>
        <p:nvSpPr>
          <p:cNvPr id="26" name="TextBox 25"/>
          <p:cNvSpPr txBox="1"/>
          <p:nvPr/>
        </p:nvSpPr>
        <p:spPr>
          <a:xfrm>
            <a:off x="15610703" y="10090455"/>
            <a:ext cx="7087240" cy="958518"/>
          </a:xfrm>
          <a:prstGeom prst="rect">
            <a:avLst/>
          </a:prstGeom>
          <a:noFill/>
        </p:spPr>
        <p:txBody>
          <a:bodyPr wrap="square" lIns="0" tIns="108864" rIns="217728" bIns="108864" rtlCol="0" anchor="ctr">
            <a:spAutoFit/>
          </a:bodyPr>
          <a:lstStyle/>
          <a:p>
            <a:r>
              <a:rPr lang="en-US" sz="4800" b="1" dirty="0">
                <a:solidFill>
                  <a:srgbClr val="0070C0"/>
                </a:solidFill>
              </a:rPr>
              <a:t>Good communication skills</a:t>
            </a: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068" y="3048000"/>
            <a:ext cx="11160520" cy="83693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15</a:t>
            </a:fld>
            <a:endParaRPr lang="en-US" dirty="0"/>
          </a:p>
        </p:txBody>
      </p:sp>
    </p:spTree>
    <p:extLst>
      <p:ext uri="{BB962C8B-B14F-4D97-AF65-F5344CB8AC3E}">
        <p14:creationId xmlns:p14="http://schemas.microsoft.com/office/powerpoint/2010/main" val="421912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Critical success factor</a:t>
            </a:r>
            <a:endParaRPr lang="en-MY" sz="4800" dirty="0">
              <a:solidFill>
                <a:schemeClr val="tx1"/>
              </a:solidFill>
              <a:latin typeface="Arial Black"/>
            </a:endParaRPr>
          </a:p>
        </p:txBody>
      </p:sp>
      <p:sp>
        <p:nvSpPr>
          <p:cNvPr id="24" name="Rounded Rectangle 23"/>
          <p:cNvSpPr/>
          <p:nvPr/>
        </p:nvSpPr>
        <p:spPr>
          <a:xfrm>
            <a:off x="11216714" y="2743201"/>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4000" b="1" cap="small" dirty="0"/>
              <a:t>Support from BSN </a:t>
            </a:r>
          </a:p>
        </p:txBody>
      </p:sp>
      <p:sp>
        <p:nvSpPr>
          <p:cNvPr id="25" name="Oval 24"/>
          <p:cNvSpPr/>
          <p:nvPr/>
        </p:nvSpPr>
        <p:spPr>
          <a:xfrm>
            <a:off x="11408941" y="2975268"/>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1</a:t>
            </a:r>
          </a:p>
        </p:txBody>
      </p:sp>
      <p:sp>
        <p:nvSpPr>
          <p:cNvPr id="27" name="Freeform 5"/>
          <p:cNvSpPr>
            <a:spLocks/>
          </p:cNvSpPr>
          <p:nvPr/>
        </p:nvSpPr>
        <p:spPr bwMode="auto">
          <a:xfrm>
            <a:off x="7940022" y="3884833"/>
            <a:ext cx="2753449" cy="4167686"/>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rgbClr val="0070C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28" name="Freeform 6"/>
          <p:cNvSpPr>
            <a:spLocks/>
          </p:cNvSpPr>
          <p:nvPr/>
        </p:nvSpPr>
        <p:spPr bwMode="auto">
          <a:xfrm>
            <a:off x="3981665" y="7544897"/>
            <a:ext cx="6018074" cy="1797258"/>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rgbClr val="FF990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29" name="Freeform 7"/>
          <p:cNvSpPr>
            <a:spLocks/>
          </p:cNvSpPr>
          <p:nvPr/>
        </p:nvSpPr>
        <p:spPr bwMode="auto">
          <a:xfrm>
            <a:off x="1442992" y="5322335"/>
            <a:ext cx="3578197" cy="3948174"/>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rgbClr val="0070C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30" name="Freeform 8"/>
          <p:cNvSpPr>
            <a:spLocks/>
          </p:cNvSpPr>
          <p:nvPr/>
        </p:nvSpPr>
        <p:spPr bwMode="auto">
          <a:xfrm>
            <a:off x="1247542" y="3162271"/>
            <a:ext cx="4740145" cy="3217990"/>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rgbClr val="FF990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31" name="Freeform 9"/>
          <p:cNvSpPr>
            <a:spLocks/>
          </p:cNvSpPr>
          <p:nvPr/>
        </p:nvSpPr>
        <p:spPr bwMode="auto">
          <a:xfrm>
            <a:off x="4121271" y="2756783"/>
            <a:ext cx="5408104" cy="2589942"/>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rgbClr val="FF990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32" name="Oval 31"/>
          <p:cNvSpPr/>
          <p:nvPr/>
        </p:nvSpPr>
        <p:spPr>
          <a:xfrm>
            <a:off x="8825089" y="6495705"/>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2</a:t>
            </a:r>
          </a:p>
        </p:txBody>
      </p:sp>
      <p:sp>
        <p:nvSpPr>
          <p:cNvPr id="33" name="Oval 32"/>
          <p:cNvSpPr/>
          <p:nvPr/>
        </p:nvSpPr>
        <p:spPr>
          <a:xfrm>
            <a:off x="7502816" y="3820267"/>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1</a:t>
            </a:r>
          </a:p>
        </p:txBody>
      </p:sp>
      <p:sp>
        <p:nvSpPr>
          <p:cNvPr id="34" name="Oval 33"/>
          <p:cNvSpPr/>
          <p:nvPr/>
        </p:nvSpPr>
        <p:spPr>
          <a:xfrm>
            <a:off x="5475101" y="8094571"/>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3</a:t>
            </a:r>
          </a:p>
        </p:txBody>
      </p:sp>
      <p:sp>
        <p:nvSpPr>
          <p:cNvPr id="35" name="Oval 34"/>
          <p:cNvSpPr/>
          <p:nvPr/>
        </p:nvSpPr>
        <p:spPr>
          <a:xfrm>
            <a:off x="2248780" y="6495705"/>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4</a:t>
            </a:r>
          </a:p>
        </p:txBody>
      </p:sp>
      <p:sp>
        <p:nvSpPr>
          <p:cNvPr id="36" name="Oval 35"/>
          <p:cNvSpPr/>
          <p:nvPr/>
        </p:nvSpPr>
        <p:spPr>
          <a:xfrm>
            <a:off x="3352326" y="3820267"/>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5</a:t>
            </a:r>
          </a:p>
        </p:txBody>
      </p:sp>
      <p:pic>
        <p:nvPicPr>
          <p:cNvPr id="37" name="Ellipse 256"/>
          <p:cNvPicPr>
            <a:picLocks noChangeArrowheads="1"/>
          </p:cNvPicPr>
          <p:nvPr/>
        </p:nvPicPr>
        <p:blipFill>
          <a:blip r:embed="rId2">
            <a:lum bright="60000"/>
            <a:extLst>
              <a:ext uri="{28A0092B-C50C-407E-A947-70E740481C1C}">
                <a14:useLocalDpi xmlns:a14="http://schemas.microsoft.com/office/drawing/2010/main" val="0"/>
              </a:ext>
            </a:extLst>
          </a:blip>
          <a:srcRect/>
          <a:stretch>
            <a:fillRect/>
          </a:stretch>
        </p:blipFill>
        <p:spPr bwMode="auto">
          <a:xfrm>
            <a:off x="1562983" y="9196014"/>
            <a:ext cx="8815044" cy="91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369"/>
          <p:cNvSpPr txBox="1">
            <a:spLocks noChangeArrowheads="1"/>
          </p:cNvSpPr>
          <p:nvPr/>
        </p:nvSpPr>
        <p:spPr bwMode="auto">
          <a:xfrm>
            <a:off x="2866609" y="9196014"/>
            <a:ext cx="6200298" cy="63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noProof="1">
              <a:solidFill>
                <a:srgbClr val="FFFFFF"/>
              </a:solidFill>
              <a:latin typeface="Calibri" pitchFamily="34" charset="0"/>
              <a:ea typeface="MS PGothic" pitchFamily="34" charset="-128"/>
            </a:endParaRPr>
          </a:p>
        </p:txBody>
      </p:sp>
      <p:sp>
        <p:nvSpPr>
          <p:cNvPr id="40" name="Rounded Rectangle 39"/>
          <p:cNvSpPr/>
          <p:nvPr/>
        </p:nvSpPr>
        <p:spPr>
          <a:xfrm>
            <a:off x="11216714" y="4143049"/>
            <a:ext cx="11341423" cy="996930"/>
          </a:xfrm>
          <a:prstGeom prst="roundRect">
            <a:avLst>
              <a:gd name="adj" fmla="val 13209"/>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Support from </a:t>
            </a:r>
            <a:r>
              <a:rPr lang="en-US" sz="4000" b="1" cap="small" dirty="0"/>
              <a:t>Entrepreneurs</a:t>
            </a:r>
          </a:p>
        </p:txBody>
      </p:sp>
      <p:sp>
        <p:nvSpPr>
          <p:cNvPr id="41" name="Oval 40"/>
          <p:cNvSpPr/>
          <p:nvPr/>
        </p:nvSpPr>
        <p:spPr>
          <a:xfrm>
            <a:off x="11408941" y="4375116"/>
            <a:ext cx="750674" cy="532792"/>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2</a:t>
            </a:r>
          </a:p>
        </p:txBody>
      </p:sp>
      <p:sp>
        <p:nvSpPr>
          <p:cNvPr id="43" name="Rounded Rectangle 42"/>
          <p:cNvSpPr/>
          <p:nvPr/>
        </p:nvSpPr>
        <p:spPr>
          <a:xfrm>
            <a:off x="11216714" y="5542897"/>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Coordination from THE TEAM</a:t>
            </a:r>
          </a:p>
        </p:txBody>
      </p:sp>
      <p:sp>
        <p:nvSpPr>
          <p:cNvPr id="44" name="Oval 43"/>
          <p:cNvSpPr/>
          <p:nvPr/>
        </p:nvSpPr>
        <p:spPr>
          <a:xfrm>
            <a:off x="11408941" y="5774964"/>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3</a:t>
            </a:r>
          </a:p>
        </p:txBody>
      </p:sp>
      <p:sp>
        <p:nvSpPr>
          <p:cNvPr id="46" name="Rounded Rectangle 45"/>
          <p:cNvSpPr/>
          <p:nvPr/>
        </p:nvSpPr>
        <p:spPr>
          <a:xfrm>
            <a:off x="11216713" y="6942741"/>
            <a:ext cx="11341423" cy="996930"/>
          </a:xfrm>
          <a:prstGeom prst="roundRect">
            <a:avLst>
              <a:gd name="adj" fmla="val 13209"/>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SUPPORT FROM TECHNOLOGY</a:t>
            </a:r>
          </a:p>
        </p:txBody>
      </p:sp>
      <p:sp>
        <p:nvSpPr>
          <p:cNvPr id="47" name="Oval 46"/>
          <p:cNvSpPr/>
          <p:nvPr/>
        </p:nvSpPr>
        <p:spPr>
          <a:xfrm>
            <a:off x="11408941" y="7174810"/>
            <a:ext cx="750674" cy="532792"/>
          </a:xfrm>
          <a:prstGeom prst="ellipse">
            <a:avLst/>
          </a:prstGeom>
          <a:solidFill>
            <a:srgbClr val="0070C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4</a:t>
            </a:r>
          </a:p>
        </p:txBody>
      </p:sp>
      <p:sp>
        <p:nvSpPr>
          <p:cNvPr id="49" name="Rounded Rectangle 48"/>
          <p:cNvSpPr/>
          <p:nvPr/>
        </p:nvSpPr>
        <p:spPr>
          <a:xfrm>
            <a:off x="11216714" y="8342591"/>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Content Solution Provider</a:t>
            </a:r>
          </a:p>
        </p:txBody>
      </p:sp>
      <p:sp>
        <p:nvSpPr>
          <p:cNvPr id="50" name="Oval 49"/>
          <p:cNvSpPr/>
          <p:nvPr/>
        </p:nvSpPr>
        <p:spPr>
          <a:xfrm>
            <a:off x="11408941" y="8574658"/>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5</a:t>
            </a:r>
          </a:p>
        </p:txBody>
      </p:sp>
      <p:sp>
        <p:nvSpPr>
          <p:cNvPr id="3" name="Rectangle 2"/>
          <p:cNvSpPr/>
          <p:nvPr/>
        </p:nvSpPr>
        <p:spPr>
          <a:xfrm>
            <a:off x="793753" y="10225207"/>
            <a:ext cx="22731725" cy="1974181"/>
          </a:xfrm>
          <a:prstGeom prst="rect">
            <a:avLst/>
          </a:prstGeom>
        </p:spPr>
        <p:txBody>
          <a:bodyPr wrap="square" lIns="217728" tIns="108864" rIns="217728" bIns="108864">
            <a:spAutoFit/>
          </a:bodyPr>
          <a:lstStyle/>
          <a:p>
            <a:pPr algn="just"/>
            <a:r>
              <a:rPr lang="en-MY" altLang="en-US" sz="3800" dirty="0"/>
              <a:t>We have long believed that, over the long term, no institution, idea, or effort of real consequence is ever successful on its own; the most impactful efforts are those approached collaboratively and achieved through close partnership.</a:t>
            </a: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16</a:t>
            </a:fld>
            <a:endParaRPr lang="en-US" dirty="0"/>
          </a:p>
        </p:txBody>
      </p:sp>
    </p:spTree>
    <p:extLst>
      <p:ext uri="{BB962C8B-B14F-4D97-AF65-F5344CB8AC3E}">
        <p14:creationId xmlns:p14="http://schemas.microsoft.com/office/powerpoint/2010/main" val="193695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5" name="Picture 2" descr="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549" y="4282466"/>
            <a:ext cx="13810737" cy="7924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Helpdesk SUPPORT</a:t>
            </a:r>
            <a:endParaRPr lang="en-MY" sz="4800" dirty="0">
              <a:solidFill>
                <a:schemeClr val="tx1"/>
              </a:solidFill>
              <a:latin typeface="Arial Black"/>
            </a:endParaRPr>
          </a:p>
        </p:txBody>
      </p:sp>
      <p:sp>
        <p:nvSpPr>
          <p:cNvPr id="7" name="TextBox 6"/>
          <p:cNvSpPr txBox="1"/>
          <p:nvPr/>
        </p:nvSpPr>
        <p:spPr>
          <a:xfrm>
            <a:off x="1570716" y="2077453"/>
            <a:ext cx="19916193" cy="2205013"/>
          </a:xfrm>
          <a:prstGeom prst="rect">
            <a:avLst/>
          </a:prstGeom>
          <a:noFill/>
        </p:spPr>
        <p:txBody>
          <a:bodyPr wrap="square" lIns="217728" tIns="108864" rIns="217728" bIns="108864" rtlCol="0">
            <a:spAutoFit/>
          </a:bodyPr>
          <a:lstStyle/>
          <a:p>
            <a:pPr marL="628077" indent="-628077">
              <a:buFont typeface="Arial" panose="020B0604020202020204" pitchFamily="34" charset="0"/>
              <a:buChar char="•"/>
            </a:pPr>
            <a:r>
              <a:rPr lang="en-US" dirty="0"/>
              <a:t>Response time: Within 24 hours week days (Subject to availability).</a:t>
            </a:r>
          </a:p>
          <a:p>
            <a:pPr marL="628077" indent="-628077">
              <a:buFont typeface="Arial" panose="020B0604020202020204" pitchFamily="34" charset="0"/>
              <a:buChar char="•"/>
            </a:pPr>
            <a:r>
              <a:rPr lang="en-US" dirty="0"/>
              <a:t>Diagram below illustrates process of helpdesk business support.</a:t>
            </a:r>
          </a:p>
          <a:p>
            <a:pPr marL="628077" indent="-628077">
              <a:buFont typeface="Arial" panose="020B0604020202020204" pitchFamily="34" charset="0"/>
              <a:buChar char="•"/>
            </a:pPr>
            <a:r>
              <a:rPr lang="en-US" dirty="0"/>
              <a:t>Working Hours: 8.30am – 5.30pm</a:t>
            </a: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17</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2787" y="7619999"/>
            <a:ext cx="4558321" cy="228600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0206" y="10825876"/>
            <a:ext cx="5484425" cy="1882016"/>
          </a:xfrm>
          <a:prstGeom prst="rect">
            <a:avLst/>
          </a:prstGeom>
        </p:spPr>
      </p:pic>
    </p:spTree>
    <p:extLst>
      <p:ext uri="{BB962C8B-B14F-4D97-AF65-F5344CB8AC3E}">
        <p14:creationId xmlns:p14="http://schemas.microsoft.com/office/powerpoint/2010/main" val="294719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3" y="5809006"/>
            <a:ext cx="19103287" cy="1389405"/>
          </a:xfrm>
          <a:prstGeom prst="rect">
            <a:avLst/>
          </a:prstGeom>
          <a:noFill/>
        </p:spPr>
        <p:txBody>
          <a:bodyPr wrap="square" lIns="217728" tIns="108864" rIns="217728" bIns="108864" rtlCol="0">
            <a:spAutoFit/>
          </a:bodyPr>
          <a:lstStyle/>
          <a:p>
            <a:pPr algn="ctr"/>
            <a:r>
              <a:rPr lang="en-US" sz="7600" b="1" dirty="0"/>
              <a:t>EXECUTION PLAN</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18</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033" y="687303"/>
            <a:ext cx="16037485" cy="197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367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2761363"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Proposed ZONING POSITION &amp; ROAD MAPPING</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19</a:t>
            </a:fld>
            <a:endParaRPr lang="en-US" dirty="0"/>
          </a:p>
        </p:txBody>
      </p:sp>
      <p:pic>
        <p:nvPicPr>
          <p:cNvPr id="10246" name="Picture 6" descr="Image result for malay peninsular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114" y="2286001"/>
            <a:ext cx="11261653" cy="100012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56505" y="9553904"/>
            <a:ext cx="2395372" cy="2205013"/>
          </a:xfrm>
          <a:prstGeom prst="rect">
            <a:avLst/>
          </a:prstGeom>
          <a:noFill/>
        </p:spPr>
        <p:txBody>
          <a:bodyPr wrap="none" lIns="217728" tIns="108864" rIns="217728" bIns="108864" rtlCol="0">
            <a:spAutoFit/>
          </a:bodyPr>
          <a:lstStyle/>
          <a:p>
            <a:pPr algn="ctr"/>
            <a:r>
              <a:rPr lang="en-US" b="1" dirty="0"/>
              <a:t>Zone 1</a:t>
            </a:r>
          </a:p>
          <a:p>
            <a:pPr algn="ctr"/>
            <a:r>
              <a:rPr lang="en-US" dirty="0"/>
              <a:t>Selangor</a:t>
            </a:r>
          </a:p>
          <a:p>
            <a:pPr algn="ctr"/>
            <a:r>
              <a:rPr lang="en-US" dirty="0"/>
              <a:t>100 MFE</a:t>
            </a:r>
            <a:endParaRPr lang="en-MY" dirty="0"/>
          </a:p>
        </p:txBody>
      </p:sp>
      <p:cxnSp>
        <p:nvCxnSpPr>
          <p:cNvPr id="5" name="Straight Arrow Connector 4"/>
          <p:cNvCxnSpPr/>
          <p:nvPr/>
        </p:nvCxnSpPr>
        <p:spPr>
          <a:xfrm flipV="1">
            <a:off x="6881380" y="8791904"/>
            <a:ext cx="3048397" cy="1524000"/>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13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TABLE OF CONTENT</a:t>
            </a:r>
            <a:endParaRPr lang="en-MY" sz="4800" dirty="0">
              <a:solidFill>
                <a:schemeClr val="tx1"/>
              </a:solidFill>
              <a:latin typeface="Arial Black"/>
            </a:endParaRPr>
          </a:p>
        </p:txBody>
      </p:sp>
      <p:sp>
        <p:nvSpPr>
          <p:cNvPr id="4" name="Rectangle 3"/>
          <p:cNvSpPr/>
          <p:nvPr/>
        </p:nvSpPr>
        <p:spPr>
          <a:xfrm>
            <a:off x="1829038" y="3421117"/>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10" name="Rectangle 9"/>
          <p:cNvSpPr/>
          <p:nvPr/>
        </p:nvSpPr>
        <p:spPr>
          <a:xfrm>
            <a:off x="18043708" y="3421117"/>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5" name="TextBox 4"/>
          <p:cNvSpPr txBox="1"/>
          <p:nvPr/>
        </p:nvSpPr>
        <p:spPr>
          <a:xfrm>
            <a:off x="1829038" y="3388133"/>
            <a:ext cx="15851664" cy="804630"/>
          </a:xfrm>
          <a:prstGeom prst="rect">
            <a:avLst/>
          </a:prstGeom>
          <a:solidFill>
            <a:srgbClr val="7030A0"/>
          </a:solidFill>
          <a:ln>
            <a:noFill/>
          </a:ln>
        </p:spPr>
        <p:txBody>
          <a:bodyPr wrap="square" lIns="217728" tIns="108864" rIns="217728" bIns="108864" rtlCol="0" anchor="ctr">
            <a:spAutoFit/>
          </a:bodyPr>
          <a:lstStyle/>
          <a:p>
            <a:r>
              <a:rPr lang="en-US" sz="3800" b="1" dirty="0">
                <a:solidFill>
                  <a:schemeClr val="bg1"/>
                </a:solidFill>
              </a:rPr>
              <a:t>Introduction of Faculty of Accountancy</a:t>
            </a:r>
            <a:endParaRPr lang="en-MY" sz="3800" b="1" dirty="0">
              <a:solidFill>
                <a:schemeClr val="bg1"/>
              </a:solidFill>
            </a:endParaRPr>
          </a:p>
        </p:txBody>
      </p:sp>
      <p:sp>
        <p:nvSpPr>
          <p:cNvPr id="12" name="TextBox 11"/>
          <p:cNvSpPr txBox="1"/>
          <p:nvPr/>
        </p:nvSpPr>
        <p:spPr>
          <a:xfrm>
            <a:off x="18031804" y="3388133"/>
            <a:ext cx="5530563" cy="804630"/>
          </a:xfrm>
          <a:prstGeom prst="rect">
            <a:avLst/>
          </a:prstGeom>
          <a:noFill/>
        </p:spPr>
        <p:txBody>
          <a:bodyPr wrap="square" lIns="217728" tIns="108864" rIns="217728" bIns="108864" rtlCol="0" anchor="ctr">
            <a:spAutoFit/>
          </a:bodyPr>
          <a:lstStyle/>
          <a:p>
            <a:r>
              <a:rPr lang="en-US" sz="3800" dirty="0"/>
              <a:t>Page 3</a:t>
            </a:r>
            <a:endParaRPr lang="en-MY" sz="3800" dirty="0"/>
          </a:p>
        </p:txBody>
      </p:sp>
      <p:sp>
        <p:nvSpPr>
          <p:cNvPr id="45" name="Rectangle 44"/>
          <p:cNvSpPr/>
          <p:nvPr/>
        </p:nvSpPr>
        <p:spPr>
          <a:xfrm>
            <a:off x="1829038" y="4172419"/>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46" name="Rectangle 45"/>
          <p:cNvSpPr/>
          <p:nvPr/>
        </p:nvSpPr>
        <p:spPr>
          <a:xfrm>
            <a:off x="18043708" y="4172419"/>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47" name="TextBox 46"/>
          <p:cNvSpPr txBox="1"/>
          <p:nvPr/>
        </p:nvSpPr>
        <p:spPr>
          <a:xfrm>
            <a:off x="1829038" y="4234028"/>
            <a:ext cx="15851664" cy="804630"/>
          </a:xfrm>
          <a:prstGeom prst="rect">
            <a:avLst/>
          </a:prstGeom>
          <a:solidFill>
            <a:srgbClr val="7030A0"/>
          </a:solidFill>
          <a:ln>
            <a:noFill/>
          </a:ln>
        </p:spPr>
        <p:txBody>
          <a:bodyPr wrap="square" lIns="217728" tIns="108864" rIns="217728" bIns="108864" rtlCol="0" anchor="ctr">
            <a:spAutoFit/>
          </a:bodyPr>
          <a:lstStyle/>
          <a:p>
            <a:r>
              <a:rPr lang="en-US" sz="3800" b="1" dirty="0">
                <a:solidFill>
                  <a:schemeClr val="bg1"/>
                </a:solidFill>
              </a:rPr>
              <a:t>Proposal </a:t>
            </a:r>
            <a:endParaRPr lang="en-MY" sz="3800" b="1" dirty="0">
              <a:solidFill>
                <a:schemeClr val="bg1"/>
              </a:solidFill>
            </a:endParaRPr>
          </a:p>
        </p:txBody>
      </p:sp>
      <p:sp>
        <p:nvSpPr>
          <p:cNvPr id="48" name="TextBox 47"/>
          <p:cNvSpPr txBox="1"/>
          <p:nvPr/>
        </p:nvSpPr>
        <p:spPr>
          <a:xfrm>
            <a:off x="18043708" y="4144878"/>
            <a:ext cx="4277626" cy="804630"/>
          </a:xfrm>
          <a:prstGeom prst="rect">
            <a:avLst/>
          </a:prstGeom>
          <a:noFill/>
        </p:spPr>
        <p:txBody>
          <a:bodyPr wrap="square" lIns="217728" tIns="108864" rIns="217728" bIns="108864" rtlCol="0" anchor="ctr">
            <a:spAutoFit/>
          </a:bodyPr>
          <a:lstStyle/>
          <a:p>
            <a:r>
              <a:rPr lang="en-US" sz="3800" dirty="0"/>
              <a:t>Page 4 - 17</a:t>
            </a:r>
            <a:endParaRPr lang="en-MY" sz="3800" dirty="0"/>
          </a:p>
        </p:txBody>
      </p:sp>
      <p:sp>
        <p:nvSpPr>
          <p:cNvPr id="49" name="Rectangle 48"/>
          <p:cNvSpPr/>
          <p:nvPr/>
        </p:nvSpPr>
        <p:spPr>
          <a:xfrm>
            <a:off x="1829038" y="5021697"/>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51" name="TextBox 50"/>
          <p:cNvSpPr txBox="1"/>
          <p:nvPr/>
        </p:nvSpPr>
        <p:spPr>
          <a:xfrm>
            <a:off x="1829038" y="5041479"/>
            <a:ext cx="15851664" cy="804630"/>
          </a:xfrm>
          <a:prstGeom prst="rect">
            <a:avLst/>
          </a:prstGeom>
          <a:solidFill>
            <a:srgbClr val="7030A0"/>
          </a:solidFill>
          <a:ln>
            <a:noFill/>
          </a:ln>
        </p:spPr>
        <p:txBody>
          <a:bodyPr wrap="square" lIns="217728" tIns="108864" rIns="217728" bIns="108864" rtlCol="0" anchor="ctr">
            <a:spAutoFit/>
          </a:bodyPr>
          <a:lstStyle/>
          <a:p>
            <a:r>
              <a:rPr lang="en-US" sz="3800" b="1" dirty="0">
                <a:solidFill>
                  <a:schemeClr val="bg1"/>
                </a:solidFill>
              </a:rPr>
              <a:t>Execution Plan</a:t>
            </a:r>
            <a:endParaRPr lang="en-MY" sz="3800" b="1" dirty="0">
              <a:solidFill>
                <a:schemeClr val="bg1"/>
              </a:solidFill>
            </a:endParaRPr>
          </a:p>
        </p:txBody>
      </p:sp>
      <p:sp>
        <p:nvSpPr>
          <p:cNvPr id="53" name="Rectangle 52"/>
          <p:cNvSpPr/>
          <p:nvPr/>
        </p:nvSpPr>
        <p:spPr>
          <a:xfrm>
            <a:off x="1829038" y="5841609"/>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54" name="Rectangle 53"/>
          <p:cNvSpPr/>
          <p:nvPr/>
        </p:nvSpPr>
        <p:spPr>
          <a:xfrm>
            <a:off x="18043708" y="5841609"/>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56" name="TextBox 55"/>
          <p:cNvSpPr txBox="1"/>
          <p:nvPr/>
        </p:nvSpPr>
        <p:spPr>
          <a:xfrm>
            <a:off x="18043708" y="5795755"/>
            <a:ext cx="4277626" cy="804630"/>
          </a:xfrm>
          <a:prstGeom prst="rect">
            <a:avLst/>
          </a:prstGeom>
          <a:noFill/>
        </p:spPr>
        <p:txBody>
          <a:bodyPr wrap="square" lIns="217728" tIns="108864" rIns="217728" bIns="108864" rtlCol="0" anchor="ctr">
            <a:spAutoFit/>
          </a:bodyPr>
          <a:lstStyle/>
          <a:p>
            <a:r>
              <a:rPr lang="en-US" sz="3800" dirty="0"/>
              <a:t>Page 24 -25</a:t>
            </a:r>
            <a:endParaRPr lang="en-MY" sz="3800" dirty="0"/>
          </a:p>
        </p:txBody>
      </p:sp>
      <p:sp>
        <p:nvSpPr>
          <p:cNvPr id="59" name="TextBox 58"/>
          <p:cNvSpPr txBox="1"/>
          <p:nvPr/>
        </p:nvSpPr>
        <p:spPr>
          <a:xfrm>
            <a:off x="1829038" y="5896269"/>
            <a:ext cx="15851664" cy="804630"/>
          </a:xfrm>
          <a:prstGeom prst="rect">
            <a:avLst/>
          </a:prstGeom>
          <a:solidFill>
            <a:srgbClr val="7030A0"/>
          </a:solidFill>
          <a:ln>
            <a:noFill/>
          </a:ln>
        </p:spPr>
        <p:txBody>
          <a:bodyPr wrap="square" lIns="217728" tIns="108864" rIns="217728" bIns="108864" rtlCol="0" anchor="ctr">
            <a:spAutoFit/>
          </a:bodyPr>
          <a:lstStyle/>
          <a:p>
            <a:r>
              <a:rPr lang="en-US" sz="3800" b="1" dirty="0">
                <a:solidFill>
                  <a:schemeClr val="bg1"/>
                </a:solidFill>
              </a:rPr>
              <a:t>Financial Consideration</a:t>
            </a:r>
            <a:endParaRPr lang="en-MY" sz="3800" b="1" dirty="0">
              <a:solidFill>
                <a:schemeClr val="bg1"/>
              </a:solidFill>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a:t>
            </a:fld>
            <a:endParaRPr lang="en-US" dirty="0"/>
          </a:p>
        </p:txBody>
      </p:sp>
      <p:sp>
        <p:nvSpPr>
          <p:cNvPr id="91" name="Rectangle 90"/>
          <p:cNvSpPr/>
          <p:nvPr/>
        </p:nvSpPr>
        <p:spPr>
          <a:xfrm>
            <a:off x="18043708" y="4996831"/>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92" name="TextBox 91"/>
          <p:cNvSpPr txBox="1"/>
          <p:nvPr/>
        </p:nvSpPr>
        <p:spPr>
          <a:xfrm>
            <a:off x="18043708" y="4969290"/>
            <a:ext cx="4277626" cy="804630"/>
          </a:xfrm>
          <a:prstGeom prst="rect">
            <a:avLst/>
          </a:prstGeom>
          <a:noFill/>
        </p:spPr>
        <p:txBody>
          <a:bodyPr wrap="square" lIns="217728" tIns="108864" rIns="217728" bIns="108864" rtlCol="0" anchor="ctr">
            <a:spAutoFit/>
          </a:bodyPr>
          <a:lstStyle/>
          <a:p>
            <a:r>
              <a:rPr lang="en-US" sz="3800" dirty="0"/>
              <a:t>Page  18 - 23</a:t>
            </a:r>
            <a:endParaRPr lang="en-MY" sz="3800" dirty="0"/>
          </a:p>
        </p:txBody>
      </p:sp>
    </p:spTree>
    <p:extLst>
      <p:ext uri="{BB962C8B-B14F-4D97-AF65-F5344CB8AC3E}">
        <p14:creationId xmlns:p14="http://schemas.microsoft.com/office/powerpoint/2010/main" val="80480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93" y="0"/>
            <a:ext cx="22761363"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PROJECT MANAGEMENT TEAM</a:t>
            </a:r>
            <a:endParaRPr lang="en-MY" sz="4800" dirty="0">
              <a:solidFill>
                <a:schemeClr val="tx1"/>
              </a:solidFill>
              <a:latin typeface="Arial Black"/>
            </a:endParaRPr>
          </a:p>
        </p:txBody>
      </p:sp>
      <p:sp>
        <p:nvSpPr>
          <p:cNvPr id="3" name="TextBox 2"/>
          <p:cNvSpPr txBox="1"/>
          <p:nvPr/>
        </p:nvSpPr>
        <p:spPr>
          <a:xfrm>
            <a:off x="13840844" y="10668000"/>
            <a:ext cx="7316153" cy="1235517"/>
          </a:xfrm>
          <a:prstGeom prst="rect">
            <a:avLst/>
          </a:prstGeom>
          <a:noFill/>
        </p:spPr>
        <p:txBody>
          <a:bodyPr wrap="square" lIns="217728" tIns="108864" rIns="217728" bIns="108864" rtlCol="0">
            <a:spAutoFit/>
          </a:bodyPr>
          <a:lstStyle/>
          <a:p>
            <a:r>
              <a:rPr lang="en-US" sz="3300" dirty="0"/>
              <a:t>Backroom Support = 3 </a:t>
            </a:r>
          </a:p>
          <a:p>
            <a:r>
              <a:rPr lang="en-US" sz="3300" dirty="0"/>
              <a:t>Field Team= 30</a:t>
            </a:r>
          </a:p>
        </p:txBody>
      </p:sp>
      <p:sp>
        <p:nvSpPr>
          <p:cNvPr id="4" name="Rectangle 3"/>
          <p:cNvSpPr/>
          <p:nvPr/>
        </p:nvSpPr>
        <p:spPr>
          <a:xfrm>
            <a:off x="9776315" y="10741462"/>
            <a:ext cx="6096794" cy="1235517"/>
          </a:xfrm>
          <a:prstGeom prst="rect">
            <a:avLst/>
          </a:prstGeom>
        </p:spPr>
        <p:txBody>
          <a:bodyPr wrap="square" lIns="217728" tIns="108864" rIns="217728" bIns="108864">
            <a:spAutoFit/>
          </a:bodyPr>
          <a:lstStyle/>
          <a:p>
            <a:r>
              <a:rPr lang="en-US" sz="3300" dirty="0"/>
              <a:t>Management = 2</a:t>
            </a:r>
          </a:p>
          <a:p>
            <a:r>
              <a:rPr lang="en-US" sz="3300" dirty="0"/>
              <a:t>Executive = 6</a:t>
            </a:r>
          </a:p>
        </p:txBody>
      </p:sp>
      <p:sp>
        <p:nvSpPr>
          <p:cNvPr id="6" name="TextBox 5"/>
          <p:cNvSpPr txBox="1"/>
          <p:nvPr/>
        </p:nvSpPr>
        <p:spPr>
          <a:xfrm>
            <a:off x="3679521" y="10691336"/>
            <a:ext cx="1832334" cy="881574"/>
          </a:xfrm>
          <a:prstGeom prst="rect">
            <a:avLst/>
          </a:prstGeom>
          <a:noFill/>
        </p:spPr>
        <p:txBody>
          <a:bodyPr wrap="none" lIns="217728" tIns="108864" rIns="217728" bIns="108864" rtlCol="0">
            <a:spAutoFit/>
          </a:bodyPr>
          <a:lstStyle/>
          <a:p>
            <a:r>
              <a:rPr lang="en-US" dirty="0"/>
              <a:t>NOTE:</a:t>
            </a:r>
            <a:endParaRPr lang="en-MY" dirty="0"/>
          </a:p>
        </p:txBody>
      </p:sp>
      <p:sp>
        <p:nvSpPr>
          <p:cNvPr id="2" name="Rectangle 1"/>
          <p:cNvSpPr/>
          <p:nvPr/>
        </p:nvSpPr>
        <p:spPr>
          <a:xfrm>
            <a:off x="5724449" y="10730119"/>
            <a:ext cx="2785159" cy="727686"/>
          </a:xfrm>
          <a:prstGeom prst="rect">
            <a:avLst/>
          </a:prstGeom>
        </p:spPr>
        <p:txBody>
          <a:bodyPr wrap="none" lIns="217728" tIns="108864" rIns="217728" bIns="108864">
            <a:spAutoFit/>
          </a:bodyPr>
          <a:lstStyle/>
          <a:p>
            <a:r>
              <a:rPr lang="en-US" sz="3300" dirty="0"/>
              <a:t>Total = 41 </a:t>
            </a:r>
            <a:r>
              <a:rPr lang="en-US" sz="3300" dirty="0" err="1"/>
              <a:t>Pax</a:t>
            </a:r>
            <a:endParaRPr lang="en-MY" sz="3300" dirty="0"/>
          </a:p>
        </p:txBody>
      </p:sp>
      <p:sp>
        <p:nvSpPr>
          <p:cNvPr id="7" name="Slide Number Placeholder 6"/>
          <p:cNvSpPr>
            <a:spLocks noGrp="1"/>
          </p:cNvSpPr>
          <p:nvPr>
            <p:ph type="sldNum" sz="quarter" idx="12"/>
          </p:nvPr>
        </p:nvSpPr>
        <p:spPr/>
        <p:txBody>
          <a:bodyPr/>
          <a:lstStyle/>
          <a:p>
            <a:pPr>
              <a:defRPr/>
            </a:pPr>
            <a:fld id="{10900C66-51F3-40B7-ADF9-FB7B495E0E52}" type="slidenum">
              <a:rPr lang="en-US" smtClean="0"/>
              <a:pPr>
                <a:defRPr/>
              </a:pPr>
              <a:t>20</a:t>
            </a:fld>
            <a:endParaRPr lang="en-US" dirty="0"/>
          </a:p>
        </p:txBody>
      </p:sp>
      <p:pic>
        <p:nvPicPr>
          <p:cNvPr id="11266" name="Object 1"/>
          <p:cNvPicPr>
            <a:picLocks noChangeArrowheads="1"/>
          </p:cNvPicPr>
          <p:nvPr/>
        </p:nvPicPr>
        <p:blipFill>
          <a:blip r:embed="rId3">
            <a:extLst>
              <a:ext uri="{28A0092B-C50C-407E-A947-70E740481C1C}">
                <a14:useLocalDpi xmlns:a14="http://schemas.microsoft.com/office/drawing/2010/main" val="0"/>
              </a:ext>
            </a:extLst>
          </a:blip>
          <a:srcRect b="-212"/>
          <a:stretch>
            <a:fillRect/>
          </a:stretch>
        </p:blipFill>
        <p:spPr bwMode="auto">
          <a:xfrm>
            <a:off x="3438857" y="2346762"/>
            <a:ext cx="16371107" cy="839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75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21</a:t>
            </a:fld>
            <a:endParaRPr lang="en-US" dirty="0"/>
          </a:p>
        </p:txBody>
      </p:sp>
      <p:sp>
        <p:nvSpPr>
          <p:cNvPr id="5" name="Title 1"/>
          <p:cNvSpPr txBox="1">
            <a:spLocks/>
          </p:cNvSpPr>
          <p:nvPr/>
        </p:nvSpPr>
        <p:spPr>
          <a:xfrm>
            <a:off x="208707" y="184156"/>
            <a:ext cx="21948458" cy="1736723"/>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dirty="0">
                <a:solidFill>
                  <a:schemeClr val="tx1"/>
                </a:solidFill>
                <a:latin typeface="Arial Black"/>
              </a:rPr>
              <a:t>PROJECT MANAGEMENT TEAM</a:t>
            </a:r>
            <a:endParaRPr lang="en-US" dirty="0"/>
          </a:p>
        </p:txBody>
      </p:sp>
      <p:sp>
        <p:nvSpPr>
          <p:cNvPr id="6" name="Content Placeholder 7"/>
          <p:cNvSpPr txBox="1">
            <a:spLocks/>
          </p:cNvSpPr>
          <p:nvPr/>
        </p:nvSpPr>
        <p:spPr>
          <a:xfrm>
            <a:off x="1347537" y="1920879"/>
            <a:ext cx="21699964" cy="10419346"/>
          </a:xfrm>
          <a:prstGeom prst="rect">
            <a:avLst/>
          </a:prstGeom>
        </p:spPr>
        <p:txBody>
          <a:bodyPr vert="horz" lIns="217490" tIns="108745" rIns="217490" bIns="108745" rtlCol="0">
            <a:noAutofit/>
          </a:bodyPr>
          <a:lst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a:lstStyle>
          <a:p>
            <a:r>
              <a:rPr lang="en-US" sz="4000" b="1" dirty="0">
                <a:solidFill>
                  <a:schemeClr val="tx1"/>
                </a:solidFill>
                <a:latin typeface="+mj-lt"/>
              </a:rPr>
              <a:t>Project Director</a:t>
            </a:r>
          </a:p>
          <a:p>
            <a:r>
              <a:rPr lang="en-US" sz="3200" dirty="0" err="1">
                <a:solidFill>
                  <a:schemeClr val="tx1"/>
                </a:solidFill>
                <a:latin typeface="+mj-lt"/>
              </a:rPr>
              <a:t>Nur</a:t>
            </a:r>
            <a:r>
              <a:rPr lang="en-US" sz="3200" dirty="0">
                <a:solidFill>
                  <a:schemeClr val="tx1"/>
                </a:solidFill>
                <a:latin typeface="+mj-lt"/>
              </a:rPr>
              <a:t> </a:t>
            </a:r>
            <a:r>
              <a:rPr lang="en-US" sz="3200" dirty="0" err="1">
                <a:solidFill>
                  <a:schemeClr val="tx1"/>
                </a:solidFill>
                <a:latin typeface="+mj-lt"/>
              </a:rPr>
              <a:t>Ashikin</a:t>
            </a:r>
            <a:r>
              <a:rPr lang="en-US" sz="3200" dirty="0">
                <a:solidFill>
                  <a:schemeClr val="tx1"/>
                </a:solidFill>
                <a:latin typeface="+mj-lt"/>
              </a:rPr>
              <a:t> </a:t>
            </a:r>
            <a:r>
              <a:rPr lang="en-US" sz="3200" dirty="0" err="1">
                <a:solidFill>
                  <a:schemeClr val="tx1"/>
                </a:solidFill>
                <a:latin typeface="+mj-lt"/>
              </a:rPr>
              <a:t>Ishak</a:t>
            </a:r>
            <a:endParaRPr lang="en-US" sz="3200" dirty="0">
              <a:solidFill>
                <a:schemeClr val="tx1"/>
              </a:solidFill>
              <a:latin typeface="+mj-lt"/>
            </a:endParaRPr>
          </a:p>
          <a:p>
            <a:endParaRPr lang="en-US" sz="1100" dirty="0">
              <a:solidFill>
                <a:schemeClr val="tx1"/>
              </a:solidFill>
              <a:latin typeface="+mj-lt"/>
            </a:endParaRPr>
          </a:p>
          <a:p>
            <a:r>
              <a:rPr lang="en-US" sz="4000" b="1" dirty="0">
                <a:solidFill>
                  <a:schemeClr val="tx1"/>
                </a:solidFill>
                <a:latin typeface="+mj-lt"/>
              </a:rPr>
              <a:t>Project Manager</a:t>
            </a:r>
          </a:p>
          <a:p>
            <a:r>
              <a:rPr lang="en-US" sz="3200" dirty="0">
                <a:solidFill>
                  <a:schemeClr val="tx1"/>
                </a:solidFill>
                <a:latin typeface="+mj-lt"/>
              </a:rPr>
              <a:t>Syed </a:t>
            </a:r>
            <a:r>
              <a:rPr lang="en-US" sz="3200" dirty="0" err="1">
                <a:solidFill>
                  <a:schemeClr val="tx1"/>
                </a:solidFill>
                <a:latin typeface="+mj-lt"/>
              </a:rPr>
              <a:t>Iskandar</a:t>
            </a:r>
            <a:r>
              <a:rPr lang="en-US" sz="3200" dirty="0">
                <a:solidFill>
                  <a:schemeClr val="tx1"/>
                </a:solidFill>
                <a:latin typeface="+mj-lt"/>
              </a:rPr>
              <a:t> </a:t>
            </a:r>
            <a:r>
              <a:rPr lang="en-US" sz="3200" dirty="0" err="1">
                <a:solidFill>
                  <a:schemeClr val="tx1"/>
                </a:solidFill>
                <a:latin typeface="+mj-lt"/>
              </a:rPr>
              <a:t>Zulkarnain</a:t>
            </a:r>
            <a:r>
              <a:rPr lang="en-US" sz="3200" dirty="0">
                <a:solidFill>
                  <a:schemeClr val="tx1"/>
                </a:solidFill>
                <a:latin typeface="+mj-lt"/>
              </a:rPr>
              <a:t> </a:t>
            </a:r>
            <a:r>
              <a:rPr lang="en-US" sz="3200" dirty="0" err="1">
                <a:solidFill>
                  <a:schemeClr val="tx1"/>
                </a:solidFill>
                <a:latin typeface="+mj-lt"/>
              </a:rPr>
              <a:t>Sayd</a:t>
            </a:r>
            <a:r>
              <a:rPr lang="en-US" sz="3200" dirty="0">
                <a:solidFill>
                  <a:schemeClr val="tx1"/>
                </a:solidFill>
                <a:latin typeface="+mj-lt"/>
              </a:rPr>
              <a:t> </a:t>
            </a:r>
            <a:r>
              <a:rPr lang="en-US" sz="3200" dirty="0" err="1">
                <a:solidFill>
                  <a:schemeClr val="tx1"/>
                </a:solidFill>
                <a:latin typeface="+mj-lt"/>
              </a:rPr>
              <a:t>Idris</a:t>
            </a:r>
            <a:endParaRPr lang="en-US" sz="3200" dirty="0">
              <a:solidFill>
                <a:schemeClr val="tx1"/>
              </a:solidFill>
              <a:latin typeface="+mj-lt"/>
            </a:endParaRPr>
          </a:p>
          <a:p>
            <a:endParaRPr lang="en-US" sz="1100" dirty="0">
              <a:solidFill>
                <a:schemeClr val="tx1"/>
              </a:solidFill>
              <a:latin typeface="+mj-lt"/>
            </a:endParaRPr>
          </a:p>
          <a:p>
            <a:r>
              <a:rPr lang="en-US" sz="4000" b="1" dirty="0">
                <a:solidFill>
                  <a:schemeClr val="tx1"/>
                </a:solidFill>
                <a:latin typeface="+mj-lt"/>
              </a:rPr>
              <a:t>Content Manager</a:t>
            </a:r>
          </a:p>
          <a:p>
            <a:r>
              <a:rPr lang="en-US" sz="3200" dirty="0">
                <a:solidFill>
                  <a:schemeClr val="tx1"/>
                </a:solidFill>
                <a:latin typeface="+mj-lt"/>
              </a:rPr>
              <a:t>PM Dr. </a:t>
            </a:r>
            <a:r>
              <a:rPr lang="en-US" sz="3200" dirty="0" err="1">
                <a:solidFill>
                  <a:schemeClr val="tx1"/>
                </a:solidFill>
                <a:latin typeface="+mj-lt"/>
              </a:rPr>
              <a:t>Zuraeda</a:t>
            </a:r>
            <a:r>
              <a:rPr lang="en-US" sz="3200" dirty="0">
                <a:solidFill>
                  <a:schemeClr val="tx1"/>
                </a:solidFill>
                <a:latin typeface="+mj-lt"/>
              </a:rPr>
              <a:t> Ibrahim</a:t>
            </a:r>
          </a:p>
          <a:p>
            <a:r>
              <a:rPr lang="en-US" sz="3200" dirty="0">
                <a:solidFill>
                  <a:schemeClr val="tx1"/>
                </a:solidFill>
                <a:latin typeface="+mj-lt"/>
              </a:rPr>
              <a:t>Nor </a:t>
            </a:r>
            <a:r>
              <a:rPr lang="en-US" sz="3200" dirty="0" err="1">
                <a:solidFill>
                  <a:schemeClr val="tx1"/>
                </a:solidFill>
                <a:latin typeface="+mj-lt"/>
              </a:rPr>
              <a:t>Syafinaz</a:t>
            </a:r>
            <a:r>
              <a:rPr lang="en-US" sz="3200" dirty="0">
                <a:solidFill>
                  <a:schemeClr val="tx1"/>
                </a:solidFill>
                <a:latin typeface="+mj-lt"/>
              </a:rPr>
              <a:t> </a:t>
            </a:r>
            <a:r>
              <a:rPr lang="en-US" sz="3200" dirty="0" err="1">
                <a:solidFill>
                  <a:schemeClr val="tx1"/>
                </a:solidFill>
                <a:latin typeface="+mj-lt"/>
              </a:rPr>
              <a:t>Shafee</a:t>
            </a:r>
            <a:endParaRPr lang="en-US" sz="3200" dirty="0">
              <a:solidFill>
                <a:schemeClr val="tx1"/>
              </a:solidFill>
              <a:latin typeface="+mj-lt"/>
            </a:endParaRPr>
          </a:p>
          <a:p>
            <a:endParaRPr lang="en-US" sz="1000" dirty="0">
              <a:solidFill>
                <a:schemeClr val="tx1"/>
              </a:solidFill>
              <a:latin typeface="+mj-lt"/>
            </a:endParaRPr>
          </a:p>
          <a:p>
            <a:r>
              <a:rPr lang="en-US" sz="4000" b="1" dirty="0">
                <a:solidFill>
                  <a:schemeClr val="tx1"/>
                </a:solidFill>
                <a:latin typeface="+mj-lt"/>
              </a:rPr>
              <a:t>Contract Manager</a:t>
            </a:r>
          </a:p>
          <a:p>
            <a:r>
              <a:rPr lang="en-US" sz="3200" dirty="0" err="1">
                <a:solidFill>
                  <a:schemeClr val="tx1"/>
                </a:solidFill>
                <a:latin typeface="+mj-lt"/>
              </a:rPr>
              <a:t>Noorlaila</a:t>
            </a:r>
            <a:r>
              <a:rPr lang="en-US" sz="3200" dirty="0">
                <a:solidFill>
                  <a:schemeClr val="tx1"/>
                </a:solidFill>
                <a:latin typeface="+mj-lt"/>
              </a:rPr>
              <a:t> </a:t>
            </a:r>
            <a:r>
              <a:rPr lang="en-US" sz="3200" dirty="0" err="1">
                <a:solidFill>
                  <a:schemeClr val="tx1"/>
                </a:solidFill>
                <a:latin typeface="+mj-lt"/>
              </a:rPr>
              <a:t>Ghazali</a:t>
            </a:r>
            <a:endParaRPr lang="en-US" sz="3200" dirty="0">
              <a:solidFill>
                <a:schemeClr val="tx1"/>
              </a:solidFill>
              <a:latin typeface="+mj-lt"/>
            </a:endParaRPr>
          </a:p>
          <a:p>
            <a:r>
              <a:rPr lang="en-US" sz="3200" dirty="0" err="1">
                <a:solidFill>
                  <a:schemeClr val="tx1"/>
                </a:solidFill>
                <a:latin typeface="+mj-lt"/>
              </a:rPr>
              <a:t>Zafiruddin</a:t>
            </a:r>
            <a:r>
              <a:rPr lang="en-US" sz="3200" dirty="0">
                <a:solidFill>
                  <a:schemeClr val="tx1"/>
                </a:solidFill>
                <a:latin typeface="+mj-lt"/>
              </a:rPr>
              <a:t> </a:t>
            </a:r>
            <a:r>
              <a:rPr lang="en-US" sz="3200" dirty="0" err="1">
                <a:solidFill>
                  <a:schemeClr val="tx1"/>
                </a:solidFill>
                <a:latin typeface="+mj-lt"/>
              </a:rPr>
              <a:t>Baharu</a:t>
            </a:r>
            <a:r>
              <a:rPr lang="en-US" sz="2800" dirty="0" err="1">
                <a:solidFill>
                  <a:schemeClr val="tx1"/>
                </a:solidFill>
              </a:rPr>
              <a:t>m</a:t>
            </a:r>
            <a:endParaRPr lang="en-US" sz="2800"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702275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Key MEETING &amp; COORDINATION STRATEGY</a:t>
            </a:r>
            <a:endParaRPr lang="en-MY" sz="4800" dirty="0">
              <a:solidFill>
                <a:schemeClr val="tx1"/>
              </a:solidFill>
              <a:latin typeface="Arial Black"/>
            </a:endParaRPr>
          </a:p>
        </p:txBody>
      </p:sp>
      <p:sp>
        <p:nvSpPr>
          <p:cNvPr id="2" name="Rectangle 1"/>
          <p:cNvSpPr/>
          <p:nvPr/>
        </p:nvSpPr>
        <p:spPr>
          <a:xfrm>
            <a:off x="15063323" y="2410361"/>
            <a:ext cx="8452098" cy="2769990"/>
          </a:xfrm>
          <a:prstGeom prst="rect">
            <a:avLst/>
          </a:prstGeom>
          <a:solidFill>
            <a:srgbClr val="0070C0"/>
          </a:solidFill>
        </p:spPr>
        <p:txBody>
          <a:bodyPr wrap="square" lIns="217728" tIns="108864" rIns="217728" bIns="108864">
            <a:spAutoFit/>
          </a:bodyPr>
          <a:lstStyle/>
          <a:p>
            <a:pPr marL="457200" indent="-457200" algn="just">
              <a:buFont typeface="Wingdings" pitchFamily="2" charset="2"/>
              <a:buChar char="ü"/>
            </a:pPr>
            <a:r>
              <a:rPr lang="en-MY" sz="3300" dirty="0">
                <a:solidFill>
                  <a:schemeClr val="bg1"/>
                </a:solidFill>
              </a:rPr>
              <a:t>Review the monthly practice statistics such as production, adjustments, collections, outstanding claims, unscheduled time units, production by provider, daily production averages, etc.</a:t>
            </a:r>
          </a:p>
        </p:txBody>
      </p:sp>
      <p:sp>
        <p:nvSpPr>
          <p:cNvPr id="18" name="Rectangle 17"/>
          <p:cNvSpPr/>
          <p:nvPr/>
        </p:nvSpPr>
        <p:spPr>
          <a:xfrm>
            <a:off x="14918945" y="6086003"/>
            <a:ext cx="8452098" cy="2251180"/>
          </a:xfrm>
          <a:prstGeom prst="rect">
            <a:avLst/>
          </a:prstGeom>
          <a:noFill/>
        </p:spPr>
        <p:txBody>
          <a:bodyPr wrap="square" lIns="217728" tIns="108864" rIns="217728" bIns="108864">
            <a:spAutoFit/>
          </a:bodyPr>
          <a:lstStyle/>
          <a:p>
            <a:pPr algn="just"/>
            <a:r>
              <a:rPr lang="en-US" sz="3300" dirty="0">
                <a:solidFill>
                  <a:schemeClr val="bg1"/>
                </a:solidFill>
              </a:rPr>
              <a:t>Review on timeline progress project</a:t>
            </a:r>
          </a:p>
          <a:p>
            <a:pPr algn="just"/>
            <a:r>
              <a:rPr lang="en-US" sz="3300" dirty="0">
                <a:solidFill>
                  <a:schemeClr val="bg1"/>
                </a:solidFill>
              </a:rPr>
              <a:t>Review on weekly report</a:t>
            </a:r>
          </a:p>
          <a:p>
            <a:pPr algn="just"/>
            <a:r>
              <a:rPr lang="en-US" sz="3300" dirty="0">
                <a:solidFill>
                  <a:schemeClr val="bg1"/>
                </a:solidFill>
              </a:rPr>
              <a:t>Discussion on any other matters related to MFE  activities</a:t>
            </a:r>
          </a:p>
        </p:txBody>
      </p:sp>
      <p:sp>
        <p:nvSpPr>
          <p:cNvPr id="20" name="Rectangle 19"/>
          <p:cNvSpPr/>
          <p:nvPr/>
        </p:nvSpPr>
        <p:spPr>
          <a:xfrm>
            <a:off x="14982644" y="9672502"/>
            <a:ext cx="8452098" cy="2251180"/>
          </a:xfrm>
          <a:prstGeom prst="rect">
            <a:avLst/>
          </a:prstGeom>
          <a:solidFill>
            <a:srgbClr val="0070C0"/>
          </a:solidFill>
        </p:spPr>
        <p:txBody>
          <a:bodyPr wrap="square" lIns="217728" tIns="108864" rIns="217728" bIns="108864">
            <a:spAutoFit/>
          </a:bodyPr>
          <a:lstStyle/>
          <a:p>
            <a:pPr marL="457200" indent="-457200" algn="just">
              <a:buFont typeface="Wingdings" pitchFamily="2" charset="2"/>
              <a:buChar char="ü"/>
              <a:defRPr/>
            </a:pPr>
            <a:r>
              <a:rPr lang="en-US" sz="3300" dirty="0">
                <a:solidFill>
                  <a:schemeClr val="bg1"/>
                </a:solidFill>
              </a:rPr>
              <a:t>Review on deployment activities and problem arise</a:t>
            </a:r>
          </a:p>
          <a:p>
            <a:pPr marL="457200" indent="-457200" algn="just">
              <a:buFont typeface="Wingdings" pitchFamily="2" charset="2"/>
              <a:buChar char="ü"/>
              <a:defRPr/>
            </a:pPr>
            <a:r>
              <a:rPr lang="en-US" sz="3300" dirty="0">
                <a:solidFill>
                  <a:schemeClr val="bg1"/>
                </a:solidFill>
              </a:rPr>
              <a:t>Discussion on project enhancement activities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265" y="8839201"/>
            <a:ext cx="1376328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359" y="5486400"/>
            <a:ext cx="1376328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327" y="2133600"/>
            <a:ext cx="1371778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22</a:t>
            </a:fld>
            <a:endParaRPr lang="en-US" dirty="0"/>
          </a:p>
        </p:txBody>
      </p:sp>
      <p:sp>
        <p:nvSpPr>
          <p:cNvPr id="14" name="Rectangle 13"/>
          <p:cNvSpPr/>
          <p:nvPr/>
        </p:nvSpPr>
        <p:spPr>
          <a:xfrm>
            <a:off x="15110982" y="5961010"/>
            <a:ext cx="8452098" cy="2251180"/>
          </a:xfrm>
          <a:prstGeom prst="rect">
            <a:avLst/>
          </a:prstGeom>
          <a:solidFill>
            <a:srgbClr val="0070C0"/>
          </a:solidFill>
        </p:spPr>
        <p:txBody>
          <a:bodyPr wrap="square" lIns="217728" tIns="108864" rIns="217728" bIns="108864">
            <a:spAutoFit/>
          </a:bodyPr>
          <a:lstStyle/>
          <a:p>
            <a:pPr marL="457200" indent="-457200" algn="just">
              <a:buFont typeface="Wingdings" pitchFamily="2" charset="2"/>
              <a:buChar char="ü"/>
            </a:pPr>
            <a:r>
              <a:rPr lang="en-US" sz="3300" dirty="0">
                <a:solidFill>
                  <a:schemeClr val="bg1"/>
                </a:solidFill>
              </a:rPr>
              <a:t>Review on timeline progress project</a:t>
            </a:r>
          </a:p>
          <a:p>
            <a:pPr marL="457200" indent="-457200" algn="just">
              <a:buFont typeface="Wingdings" pitchFamily="2" charset="2"/>
              <a:buChar char="ü"/>
            </a:pPr>
            <a:r>
              <a:rPr lang="en-US" sz="3300" dirty="0">
                <a:solidFill>
                  <a:schemeClr val="bg1"/>
                </a:solidFill>
              </a:rPr>
              <a:t>Review on weekly report</a:t>
            </a:r>
          </a:p>
          <a:p>
            <a:pPr marL="457200" indent="-457200" algn="just">
              <a:buFont typeface="Wingdings" pitchFamily="2" charset="2"/>
              <a:buChar char="ü"/>
            </a:pPr>
            <a:r>
              <a:rPr lang="en-US" sz="3300" dirty="0">
                <a:solidFill>
                  <a:schemeClr val="bg1"/>
                </a:solidFill>
              </a:rPr>
              <a:t>Discussion on any other matters related to MFE  activities</a:t>
            </a:r>
          </a:p>
        </p:txBody>
      </p:sp>
      <p:sp>
        <p:nvSpPr>
          <p:cNvPr id="4" name="TextBox 3"/>
          <p:cNvSpPr txBox="1"/>
          <p:nvPr/>
        </p:nvSpPr>
        <p:spPr>
          <a:xfrm>
            <a:off x="1756611" y="4427621"/>
            <a:ext cx="3296652" cy="400110"/>
          </a:xfrm>
          <a:prstGeom prst="rect">
            <a:avLst/>
          </a:prstGeom>
          <a:solidFill>
            <a:srgbClr val="FF9966"/>
          </a:solidFill>
        </p:spPr>
        <p:txBody>
          <a:bodyPr wrap="square" rtlCol="0">
            <a:spAutoFit/>
          </a:bodyPr>
          <a:lstStyle/>
          <a:p>
            <a:pPr algn="ctr"/>
            <a:r>
              <a:rPr lang="en-US" sz="2000" b="1" dirty="0">
                <a:solidFill>
                  <a:schemeClr val="bg1"/>
                </a:solidFill>
              </a:rPr>
              <a:t>EVERY 4 WEEKS</a:t>
            </a:r>
          </a:p>
        </p:txBody>
      </p:sp>
    </p:spTree>
    <p:extLst>
      <p:ext uri="{BB962C8B-B14F-4D97-AF65-F5344CB8AC3E}">
        <p14:creationId xmlns:p14="http://schemas.microsoft.com/office/powerpoint/2010/main" val="1417711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1219359" y="0"/>
            <a:ext cx="21542005"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REPORTING DELIVERABLES</a:t>
            </a:r>
            <a:endParaRPr lang="en-MY" sz="4800" dirty="0">
              <a:solidFill>
                <a:schemeClr val="tx1"/>
              </a:solidFill>
              <a:latin typeface="Arial Black"/>
            </a:endParaRPr>
          </a:p>
        </p:txBody>
      </p:sp>
      <p:sp>
        <p:nvSpPr>
          <p:cNvPr id="32" name="Freeform 31"/>
          <p:cNvSpPr/>
          <p:nvPr/>
        </p:nvSpPr>
        <p:spPr>
          <a:xfrm>
            <a:off x="2718111" y="5292550"/>
            <a:ext cx="5156831" cy="3295440"/>
          </a:xfrm>
          <a:custGeom>
            <a:avLst/>
            <a:gdLst>
              <a:gd name="f0" fmla="val 0"/>
              <a:gd name="f1" fmla="val 203"/>
              <a:gd name="f2" fmla="val 173"/>
              <a:gd name="f3" fmla="val 140"/>
              <a:gd name="f4" fmla="val 29"/>
              <a:gd name="f5" fmla="val 162"/>
              <a:gd name="f6" fmla="val 65"/>
              <a:gd name="f7" fmla="val 102"/>
              <a:gd name="f8" fmla="val 138"/>
              <a:gd name="f9" fmla="val 174"/>
            </a:gdLst>
            <a:ahLst/>
            <a:cxnLst>
              <a:cxn ang="3cd4">
                <a:pos x="hc" y="t"/>
              </a:cxn>
              <a:cxn ang="0">
                <a:pos x="r" y="vc"/>
              </a:cxn>
              <a:cxn ang="cd4">
                <a:pos x="hc" y="b"/>
              </a:cxn>
              <a:cxn ang="cd2">
                <a:pos x="l" y="vc"/>
              </a:cxn>
            </a:cxnLst>
            <a:rect l="l" t="t" r="r" b="b"/>
            <a:pathLst>
              <a:path w="203" h="173">
                <a:moveTo>
                  <a:pt x="f0" y="f3"/>
                </a:moveTo>
                <a:cubicBezTo>
                  <a:pt x="f4" y="f5"/>
                  <a:pt x="f6" y="f2"/>
                  <a:pt x="f7" y="f2"/>
                </a:cubicBezTo>
                <a:cubicBezTo>
                  <a:pt x="f8" y="f2"/>
                  <a:pt x="f9" y="f5"/>
                  <a:pt x="f1" y="f3"/>
                </a:cubicBezTo>
                <a:lnTo>
                  <a:pt x="f7" y="f0"/>
                </a:lnTo>
                <a:lnTo>
                  <a:pt x="f0" y="f3"/>
                </a:lnTo>
                <a:close/>
              </a:path>
            </a:pathLst>
          </a:custGeom>
          <a:noFill/>
          <a:ln>
            <a:noFill/>
            <a:prstDash val="solid"/>
          </a:ln>
        </p:spPr>
        <p:txBody>
          <a:bodyPr vert="horz" wrap="square" lIns="214299" tIns="111435" rIns="214299" bIns="111435" anchor="t" anchorCtr="0" compatLnSpc="0"/>
          <a:lstStyle/>
          <a:p>
            <a:pPr lvl="0" rtl="0" hangingPunct="0">
              <a:buNone/>
              <a:tabLst/>
            </a:pPr>
            <a:endParaRPr lang="fr-FR" sz="5700">
              <a:latin typeface="Times New Roman" pitchFamily="18"/>
              <a:ea typeface="Arial Unicode MS" pitchFamily="2"/>
              <a:cs typeface="Tahoma" pitchFamily="2"/>
            </a:endParaRPr>
          </a:p>
        </p:txBody>
      </p:sp>
      <p:grpSp>
        <p:nvGrpSpPr>
          <p:cNvPr id="33" name="Group 32"/>
          <p:cNvGrpSpPr/>
          <p:nvPr/>
        </p:nvGrpSpPr>
        <p:grpSpPr>
          <a:xfrm>
            <a:off x="7392326" y="3708905"/>
            <a:ext cx="8865792" cy="6754268"/>
            <a:chOff x="324000" y="1125360"/>
            <a:chExt cx="3324239" cy="3377134"/>
          </a:xfrm>
        </p:grpSpPr>
        <p:sp>
          <p:nvSpPr>
            <p:cNvPr id="34" name="Freeform 33"/>
            <p:cNvSpPr/>
            <p:nvPr/>
          </p:nvSpPr>
          <p:spPr>
            <a:xfrm>
              <a:off x="409680" y="2782800"/>
              <a:ext cx="1581119" cy="1333440"/>
            </a:xfrm>
            <a:custGeom>
              <a:avLst/>
              <a:gdLst>
                <a:gd name="f0" fmla="val 0"/>
                <a:gd name="f1" fmla="val 166"/>
                <a:gd name="f2" fmla="val 140"/>
                <a:gd name="f3" fmla="val 54"/>
                <a:gd name="f4" fmla="val 12"/>
                <a:gd name="f5" fmla="val 89"/>
                <a:gd name="f6" fmla="val 34"/>
                <a:gd name="f7" fmla="val 119"/>
                <a:gd name="f8" fmla="val 64"/>
              </a:gdLst>
              <a:ahLst/>
              <a:cxnLst>
                <a:cxn ang="3cd4">
                  <a:pos x="hc" y="t"/>
                </a:cxn>
                <a:cxn ang="0">
                  <a:pos x="r" y="vc"/>
                </a:cxn>
                <a:cxn ang="cd4">
                  <a:pos x="hc" y="b"/>
                </a:cxn>
                <a:cxn ang="cd2">
                  <a:pos x="l" y="vc"/>
                </a:cxn>
              </a:cxnLst>
              <a:rect l="l" t="t" r="r" b="b"/>
              <a:pathLst>
                <a:path w="166" h="140">
                  <a:moveTo>
                    <a:pt x="f0" y="f3"/>
                  </a:moveTo>
                  <a:cubicBezTo>
                    <a:pt x="f4" y="f5"/>
                    <a:pt x="f6" y="f7"/>
                    <a:pt x="f8" y="f2"/>
                  </a:cubicBezTo>
                  <a:lnTo>
                    <a:pt x="f1" y="f0"/>
                  </a:lnTo>
                  <a:lnTo>
                    <a:pt x="f0" y="f3"/>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37" name="Freeform 36"/>
            <p:cNvSpPr/>
            <p:nvPr/>
          </p:nvSpPr>
          <p:spPr>
            <a:xfrm>
              <a:off x="324000" y="2258640"/>
              <a:ext cx="1666800" cy="1038240"/>
            </a:xfrm>
            <a:custGeom>
              <a:avLst/>
              <a:gdLst>
                <a:gd name="f0" fmla="val 0"/>
                <a:gd name="f1" fmla="val 175"/>
                <a:gd name="f2" fmla="val 109"/>
                <a:gd name="f3" fmla="val 9"/>
                <a:gd name="f4" fmla="val 3"/>
                <a:gd name="f5" fmla="val 18"/>
                <a:gd name="f6" fmla="val 1"/>
                <a:gd name="f7" fmla="val 36"/>
                <a:gd name="f8" fmla="val 54"/>
                <a:gd name="f9" fmla="val 73"/>
                <a:gd name="f10" fmla="val 91"/>
                <a:gd name="f11" fmla="val 55"/>
              </a:gdLst>
              <a:ahLst/>
              <a:cxnLst>
                <a:cxn ang="3cd4">
                  <a:pos x="hc" y="t"/>
                </a:cxn>
                <a:cxn ang="0">
                  <a:pos x="r" y="vc"/>
                </a:cxn>
                <a:cxn ang="cd4">
                  <a:pos x="hc" y="b"/>
                </a:cxn>
                <a:cxn ang="cd2">
                  <a:pos x="l" y="vc"/>
                </a:cxn>
              </a:cxnLst>
              <a:rect l="l" t="t" r="r" b="b"/>
              <a:pathLst>
                <a:path w="175" h="109">
                  <a:moveTo>
                    <a:pt x="f3" y="f0"/>
                  </a:moveTo>
                  <a:cubicBezTo>
                    <a:pt x="f4" y="f5"/>
                    <a:pt x="f6" y="f7"/>
                    <a:pt x="f6" y="f8"/>
                  </a:cubicBezTo>
                  <a:cubicBezTo>
                    <a:pt x="f0" y="f9"/>
                    <a:pt x="f4" y="f10"/>
                    <a:pt x="f3" y="f2"/>
                  </a:cubicBezTo>
                  <a:lnTo>
                    <a:pt x="f1" y="f11"/>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0" name="Freeform 39"/>
            <p:cNvSpPr/>
            <p:nvPr/>
          </p:nvSpPr>
          <p:spPr>
            <a:xfrm>
              <a:off x="409680" y="1439639"/>
              <a:ext cx="1581119" cy="1343160"/>
            </a:xfrm>
            <a:custGeom>
              <a:avLst/>
              <a:gdLst>
                <a:gd name="f0" fmla="val 0"/>
                <a:gd name="f1" fmla="val 166"/>
                <a:gd name="f2" fmla="val 141"/>
                <a:gd name="f3" fmla="val 64"/>
                <a:gd name="f4" fmla="val 34"/>
                <a:gd name="f5" fmla="val 21"/>
                <a:gd name="f6" fmla="val 12"/>
                <a:gd name="f7" fmla="val 51"/>
                <a:gd name="f8" fmla="val 86"/>
              </a:gdLst>
              <a:ahLst/>
              <a:cxnLst>
                <a:cxn ang="3cd4">
                  <a:pos x="hc" y="t"/>
                </a:cxn>
                <a:cxn ang="0">
                  <a:pos x="r" y="vc"/>
                </a:cxn>
                <a:cxn ang="cd4">
                  <a:pos x="hc" y="b"/>
                </a:cxn>
                <a:cxn ang="cd2">
                  <a:pos x="l" y="vc"/>
                </a:cxn>
              </a:cxnLst>
              <a:rect l="l" t="t" r="r" b="b"/>
              <a:pathLst>
                <a:path w="166" h="141">
                  <a:moveTo>
                    <a:pt x="f3" y="f0"/>
                  </a:moveTo>
                  <a:cubicBezTo>
                    <a:pt x="f4" y="f5"/>
                    <a:pt x="f6" y="f7"/>
                    <a:pt x="f0" y="f8"/>
                  </a:cubicBezTo>
                  <a:lnTo>
                    <a:pt x="f1" y="f2"/>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1" name="Freeform 40"/>
            <p:cNvSpPr/>
            <p:nvPr/>
          </p:nvSpPr>
          <p:spPr>
            <a:xfrm>
              <a:off x="1019159" y="1125360"/>
              <a:ext cx="971640" cy="1657439"/>
            </a:xfrm>
            <a:custGeom>
              <a:avLst/>
              <a:gdLst>
                <a:gd name="f0" fmla="val 0"/>
                <a:gd name="f1" fmla="val 102"/>
                <a:gd name="f2" fmla="val 174"/>
                <a:gd name="f3" fmla="val 101"/>
                <a:gd name="f4" fmla="val 65"/>
                <a:gd name="f5" fmla="val 29"/>
                <a:gd name="f6" fmla="val 11"/>
                <a:gd name="f7" fmla="val 33"/>
              </a:gdLst>
              <a:ahLst/>
              <a:cxnLst>
                <a:cxn ang="3cd4">
                  <a:pos x="hc" y="t"/>
                </a:cxn>
                <a:cxn ang="0">
                  <a:pos x="r" y="vc"/>
                </a:cxn>
                <a:cxn ang="cd4">
                  <a:pos x="hc" y="b"/>
                </a:cxn>
                <a:cxn ang="cd2">
                  <a:pos x="l" y="vc"/>
                </a:cxn>
              </a:cxnLst>
              <a:rect l="l" t="t" r="r" b="b"/>
              <a:pathLst>
                <a:path w="102" h="174">
                  <a:moveTo>
                    <a:pt x="f3" y="f0"/>
                  </a:moveTo>
                  <a:cubicBezTo>
                    <a:pt x="f4" y="f0"/>
                    <a:pt x="f5" y="f6"/>
                    <a:pt x="f0" y="f7"/>
                  </a:cubicBezTo>
                  <a:lnTo>
                    <a:pt x="f1" y="f2"/>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2" name="Freeform 41"/>
            <p:cNvSpPr/>
            <p:nvPr/>
          </p:nvSpPr>
          <p:spPr>
            <a:xfrm>
              <a:off x="1990800" y="1125360"/>
              <a:ext cx="961919" cy="1657439"/>
            </a:xfrm>
            <a:custGeom>
              <a:avLst/>
              <a:gdLst>
                <a:gd name="f0" fmla="val 0"/>
                <a:gd name="f1" fmla="val 101"/>
                <a:gd name="f2" fmla="val 174"/>
                <a:gd name="f3" fmla="val 33"/>
                <a:gd name="f4" fmla="val 72"/>
                <a:gd name="f5" fmla="val 11"/>
                <a:gd name="f6" fmla="val 36"/>
              </a:gdLst>
              <a:ahLst/>
              <a:cxnLst>
                <a:cxn ang="3cd4">
                  <a:pos x="hc" y="t"/>
                </a:cxn>
                <a:cxn ang="0">
                  <a:pos x="r" y="vc"/>
                </a:cxn>
                <a:cxn ang="cd4">
                  <a:pos x="hc" y="b"/>
                </a:cxn>
                <a:cxn ang="cd2">
                  <a:pos x="l" y="vc"/>
                </a:cxn>
              </a:cxnLst>
              <a:rect l="l" t="t" r="r" b="b"/>
              <a:pathLst>
                <a:path w="101" h="174">
                  <a:moveTo>
                    <a:pt x="f1" y="f3"/>
                  </a:moveTo>
                  <a:cubicBezTo>
                    <a:pt x="f4" y="f5"/>
                    <a:pt x="f6" y="f0"/>
                    <a:pt x="f0" y="f0"/>
                  </a:cubicBezTo>
                  <a:lnTo>
                    <a:pt x="f0" y="f2"/>
                  </a:lnTo>
                  <a:lnTo>
                    <a:pt x="f1" y="f3"/>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3" name="Freeform 42"/>
            <p:cNvSpPr/>
            <p:nvPr/>
          </p:nvSpPr>
          <p:spPr>
            <a:xfrm>
              <a:off x="1990800" y="1439639"/>
              <a:ext cx="1571759" cy="1343160"/>
            </a:xfrm>
            <a:custGeom>
              <a:avLst/>
              <a:gdLst>
                <a:gd name="f0" fmla="val 0"/>
                <a:gd name="f1" fmla="val 165"/>
                <a:gd name="f2" fmla="val 141"/>
                <a:gd name="f3" fmla="val 86"/>
                <a:gd name="f4" fmla="val 153"/>
                <a:gd name="f5" fmla="val 51"/>
                <a:gd name="f6" fmla="val 131"/>
                <a:gd name="f7" fmla="val 21"/>
                <a:gd name="f8" fmla="val 101"/>
              </a:gdLst>
              <a:ahLst/>
              <a:cxnLst>
                <a:cxn ang="3cd4">
                  <a:pos x="hc" y="t"/>
                </a:cxn>
                <a:cxn ang="0">
                  <a:pos x="r" y="vc"/>
                </a:cxn>
                <a:cxn ang="cd4">
                  <a:pos x="hc" y="b"/>
                </a:cxn>
                <a:cxn ang="cd2">
                  <a:pos x="l" y="vc"/>
                </a:cxn>
              </a:cxnLst>
              <a:rect l="l" t="t" r="r" b="b"/>
              <a:pathLst>
                <a:path w="165" h="141">
                  <a:moveTo>
                    <a:pt x="f1" y="f3"/>
                  </a:moveTo>
                  <a:cubicBezTo>
                    <a:pt x="f4" y="f5"/>
                    <a:pt x="f6" y="f7"/>
                    <a:pt x="f8" y="f0"/>
                  </a:cubicBezTo>
                  <a:lnTo>
                    <a:pt x="f0" y="f2"/>
                  </a:lnTo>
                  <a:lnTo>
                    <a:pt x="f1" y="f3"/>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4" name="Freeform 43"/>
            <p:cNvSpPr/>
            <p:nvPr/>
          </p:nvSpPr>
          <p:spPr>
            <a:xfrm>
              <a:off x="1990800" y="2258640"/>
              <a:ext cx="1657439" cy="1038240"/>
            </a:xfrm>
            <a:custGeom>
              <a:avLst/>
              <a:gdLst>
                <a:gd name="f0" fmla="val 0"/>
                <a:gd name="f1" fmla="val 174"/>
                <a:gd name="f2" fmla="val 109"/>
                <a:gd name="f3" fmla="val 165"/>
                <a:gd name="f4" fmla="val 171"/>
                <a:gd name="f5" fmla="val 91"/>
                <a:gd name="f6" fmla="val 73"/>
                <a:gd name="f7" fmla="val 55"/>
                <a:gd name="f8" fmla="val 36"/>
                <a:gd name="f9" fmla="val 18"/>
              </a:gdLst>
              <a:ahLst/>
              <a:cxnLst>
                <a:cxn ang="3cd4">
                  <a:pos x="hc" y="t"/>
                </a:cxn>
                <a:cxn ang="0">
                  <a:pos x="r" y="vc"/>
                </a:cxn>
                <a:cxn ang="cd4">
                  <a:pos x="hc" y="b"/>
                </a:cxn>
                <a:cxn ang="cd2">
                  <a:pos x="l" y="vc"/>
                </a:cxn>
              </a:cxnLst>
              <a:rect l="l" t="t" r="r" b="b"/>
              <a:pathLst>
                <a:path w="174" h="109">
                  <a:moveTo>
                    <a:pt x="f3" y="f2"/>
                  </a:moveTo>
                  <a:cubicBezTo>
                    <a:pt x="f4" y="f5"/>
                    <a:pt x="f1" y="f6"/>
                    <a:pt x="f1" y="f7"/>
                  </a:cubicBezTo>
                  <a:cubicBezTo>
                    <a:pt x="f1" y="f8"/>
                    <a:pt x="f4" y="f9"/>
                    <a:pt x="f3" y="f0"/>
                  </a:cubicBezTo>
                  <a:lnTo>
                    <a:pt x="f0" y="f7"/>
                  </a:lnTo>
                  <a:lnTo>
                    <a:pt x="f3" y="f2"/>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5" name="Freeform 44"/>
            <p:cNvSpPr/>
            <p:nvPr/>
          </p:nvSpPr>
          <p:spPr>
            <a:xfrm>
              <a:off x="1990800" y="2782800"/>
              <a:ext cx="1571759" cy="1333440"/>
            </a:xfrm>
            <a:custGeom>
              <a:avLst/>
              <a:gdLst>
                <a:gd name="f0" fmla="val 0"/>
                <a:gd name="f1" fmla="val 165"/>
                <a:gd name="f2" fmla="val 140"/>
                <a:gd name="f3" fmla="val 101"/>
                <a:gd name="f4" fmla="val 131"/>
                <a:gd name="f5" fmla="val 119"/>
                <a:gd name="f6" fmla="val 153"/>
                <a:gd name="f7" fmla="val 89"/>
                <a:gd name="f8" fmla="val 54"/>
              </a:gdLst>
              <a:ahLst/>
              <a:cxnLst>
                <a:cxn ang="3cd4">
                  <a:pos x="hc" y="t"/>
                </a:cxn>
                <a:cxn ang="0">
                  <a:pos x="r" y="vc"/>
                </a:cxn>
                <a:cxn ang="cd4">
                  <a:pos x="hc" y="b"/>
                </a:cxn>
                <a:cxn ang="cd2">
                  <a:pos x="l" y="vc"/>
                </a:cxn>
              </a:cxnLst>
              <a:rect l="l" t="t" r="r" b="b"/>
              <a:pathLst>
                <a:path w="165" h="140">
                  <a:moveTo>
                    <a:pt x="f3" y="f2"/>
                  </a:moveTo>
                  <a:cubicBezTo>
                    <a:pt x="f4" y="f5"/>
                    <a:pt x="f6" y="f7"/>
                    <a:pt x="f1" y="f8"/>
                  </a:cubicBezTo>
                  <a:lnTo>
                    <a:pt x="f0" y="f0"/>
                  </a:lnTo>
                  <a:lnTo>
                    <a:pt x="f3" y="f2"/>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6" name="Freeform 45"/>
            <p:cNvSpPr/>
            <p:nvPr/>
          </p:nvSpPr>
          <p:spPr>
            <a:xfrm>
              <a:off x="1625760" y="2417400"/>
              <a:ext cx="720719" cy="7207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FFFFFF"/>
              </a:solidFill>
              <a:prstDash val="solid"/>
              <a:miter/>
            </a:ln>
          </p:spPr>
          <p:txBody>
            <a:bodyPr vert="horz" wrap="none" lIns="90000" tIns="46800" rIns="90000" bIns="46800" anchor="ctr"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7" name="Freeform 46"/>
            <p:cNvSpPr/>
            <p:nvPr/>
          </p:nvSpPr>
          <p:spPr>
            <a:xfrm>
              <a:off x="1913039" y="2704680"/>
              <a:ext cx="144360" cy="1447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9" name="Freeform 48"/>
            <p:cNvSpPr/>
            <p:nvPr/>
          </p:nvSpPr>
          <p:spPr>
            <a:xfrm>
              <a:off x="732014" y="3939839"/>
              <a:ext cx="2509655" cy="5626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algn="ctr" hangingPunct="0"/>
              <a:r>
                <a:rPr lang="en-US" sz="5700" b="1" dirty="0">
                  <a:latin typeface="Arial Black" pitchFamily="34"/>
                  <a:ea typeface="Arial Unicode MS" pitchFamily="2"/>
                  <a:cs typeface="Tahoma" pitchFamily="2"/>
                </a:rPr>
                <a:t>Progress Report</a:t>
              </a:r>
            </a:p>
          </p:txBody>
        </p:sp>
      </p:grpSp>
      <p:sp>
        <p:nvSpPr>
          <p:cNvPr id="51" name="Straight Connector 50"/>
          <p:cNvSpPr/>
          <p:nvPr/>
        </p:nvSpPr>
        <p:spPr>
          <a:xfrm flipV="1">
            <a:off x="11754237" y="5676848"/>
            <a:ext cx="2688350" cy="1441440"/>
          </a:xfrm>
          <a:prstGeom prst="line">
            <a:avLst/>
          </a:prstGeom>
          <a:noFill/>
          <a:ln w="57240">
            <a:solidFill>
              <a:srgbClr val="000000"/>
            </a:solidFill>
            <a:prstDash val="solid"/>
            <a:miter/>
            <a:tailEnd type="arrow"/>
          </a:ln>
        </p:spPr>
        <p:txBody>
          <a:bodyPr vert="horz" wrap="square" lIns="214299" tIns="111435" rIns="214299" bIns="111435" anchor="t" anchorCtr="0" compatLnSpc="1"/>
          <a:lstStyle/>
          <a:p>
            <a:pPr>
              <a:tabLst>
                <a:tab pos="0" algn="l"/>
                <a:tab pos="1088639" algn="l"/>
                <a:tab pos="2177278" algn="l"/>
                <a:tab pos="3265914" algn="l"/>
                <a:tab pos="4354556" algn="l"/>
                <a:tab pos="5443195" algn="l"/>
                <a:tab pos="6531831" algn="l"/>
                <a:tab pos="7620472" algn="l"/>
                <a:tab pos="8709111" algn="l"/>
                <a:tab pos="9797750" algn="l"/>
                <a:tab pos="10886389" algn="l"/>
                <a:tab pos="11975028" algn="l"/>
                <a:tab pos="13063665" algn="l"/>
                <a:tab pos="14152306" algn="l"/>
                <a:tab pos="15240942" algn="l"/>
                <a:tab pos="16329584" algn="l"/>
                <a:tab pos="17418223" algn="l"/>
                <a:tab pos="18506862" algn="l"/>
                <a:tab pos="19595501" algn="l"/>
                <a:tab pos="20684139" algn="l"/>
                <a:tab pos="21772778" algn="l"/>
              </a:tabLst>
            </a:pPr>
            <a:endParaRPr lang="fr-FR">
              <a:solidFill>
                <a:srgbClr val="000000"/>
              </a:solidFill>
              <a:latin typeface="Calibri" pitchFamily="34"/>
              <a:ea typeface="Arial Unicode MS" pitchFamily="2"/>
              <a:cs typeface="Tahoma" pitchFamily="2"/>
            </a:endParaRPr>
          </a:p>
        </p:txBody>
      </p:sp>
      <p:sp>
        <p:nvSpPr>
          <p:cNvPr id="53" name="Freeform 74"/>
          <p:cNvSpPr>
            <a:spLocks/>
          </p:cNvSpPr>
          <p:nvPr/>
        </p:nvSpPr>
        <p:spPr bwMode="auto">
          <a:xfrm>
            <a:off x="1479262" y="7439026"/>
            <a:ext cx="3065332" cy="676276"/>
          </a:xfrm>
          <a:custGeom>
            <a:avLst/>
            <a:gdLst>
              <a:gd name="T0" fmla="*/ 2896 w 2896"/>
              <a:gd name="T1" fmla="*/ 421 h 850"/>
              <a:gd name="T2" fmla="*/ 1448 w 2896"/>
              <a:gd name="T3" fmla="*/ 0 h 850"/>
              <a:gd name="T4" fmla="*/ 0 w 2896"/>
              <a:gd name="T5" fmla="*/ 421 h 850"/>
              <a:gd name="T6" fmla="*/ 1448 w 2896"/>
              <a:gd name="T7" fmla="*/ 850 h 850"/>
              <a:gd name="T8" fmla="*/ 2896 w 2896"/>
              <a:gd name="T9" fmla="*/ 421 h 850"/>
            </a:gdLst>
            <a:ahLst/>
            <a:cxnLst>
              <a:cxn ang="0">
                <a:pos x="T0" y="T1"/>
              </a:cxn>
              <a:cxn ang="0">
                <a:pos x="T2" y="T3"/>
              </a:cxn>
              <a:cxn ang="0">
                <a:pos x="T4" y="T5"/>
              </a:cxn>
              <a:cxn ang="0">
                <a:pos x="T6" y="T7"/>
              </a:cxn>
              <a:cxn ang="0">
                <a:pos x="T8" y="T9"/>
              </a:cxn>
            </a:cxnLst>
            <a:rect l="0" t="0" r="r" b="b"/>
            <a:pathLst>
              <a:path w="2896" h="850">
                <a:moveTo>
                  <a:pt x="2896" y="421"/>
                </a:moveTo>
                <a:lnTo>
                  <a:pt x="1448" y="0"/>
                </a:lnTo>
                <a:lnTo>
                  <a:pt x="0" y="421"/>
                </a:lnTo>
                <a:lnTo>
                  <a:pt x="1448" y="850"/>
                </a:lnTo>
                <a:lnTo>
                  <a:pt x="2896" y="421"/>
                </a:lnTo>
                <a:close/>
              </a:path>
            </a:pathLst>
          </a:custGeom>
          <a:solidFill>
            <a:srgbClr val="F9AB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78" name="Freeform 78"/>
          <p:cNvSpPr>
            <a:spLocks/>
          </p:cNvSpPr>
          <p:nvPr/>
        </p:nvSpPr>
        <p:spPr bwMode="auto">
          <a:xfrm>
            <a:off x="1479262" y="5791200"/>
            <a:ext cx="3065332" cy="673100"/>
          </a:xfrm>
          <a:custGeom>
            <a:avLst/>
            <a:gdLst>
              <a:gd name="T0" fmla="*/ 2896 w 2896"/>
              <a:gd name="T1" fmla="*/ 421 h 850"/>
              <a:gd name="T2" fmla="*/ 1448 w 2896"/>
              <a:gd name="T3" fmla="*/ 0 h 850"/>
              <a:gd name="T4" fmla="*/ 0 w 2896"/>
              <a:gd name="T5" fmla="*/ 421 h 850"/>
              <a:gd name="T6" fmla="*/ 1448 w 2896"/>
              <a:gd name="T7" fmla="*/ 850 h 850"/>
              <a:gd name="T8" fmla="*/ 2896 w 2896"/>
              <a:gd name="T9" fmla="*/ 421 h 850"/>
            </a:gdLst>
            <a:ahLst/>
            <a:cxnLst>
              <a:cxn ang="0">
                <a:pos x="T0" y="T1"/>
              </a:cxn>
              <a:cxn ang="0">
                <a:pos x="T2" y="T3"/>
              </a:cxn>
              <a:cxn ang="0">
                <a:pos x="T4" y="T5"/>
              </a:cxn>
              <a:cxn ang="0">
                <a:pos x="T6" y="T7"/>
              </a:cxn>
              <a:cxn ang="0">
                <a:pos x="T8" y="T9"/>
              </a:cxn>
            </a:cxnLst>
            <a:rect l="0" t="0" r="r" b="b"/>
            <a:pathLst>
              <a:path w="2896" h="850">
                <a:moveTo>
                  <a:pt x="2896" y="421"/>
                </a:moveTo>
                <a:lnTo>
                  <a:pt x="1448" y="0"/>
                </a:lnTo>
                <a:lnTo>
                  <a:pt x="0" y="421"/>
                </a:lnTo>
                <a:lnTo>
                  <a:pt x="1448" y="850"/>
                </a:lnTo>
                <a:lnTo>
                  <a:pt x="2896" y="421"/>
                </a:lnTo>
                <a:close/>
              </a:path>
            </a:pathLst>
          </a:custGeom>
          <a:solidFill>
            <a:srgbClr val="6EB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4" name="Freeform 94"/>
          <p:cNvSpPr>
            <a:spLocks/>
          </p:cNvSpPr>
          <p:nvPr/>
        </p:nvSpPr>
        <p:spPr bwMode="auto">
          <a:xfrm>
            <a:off x="2088943" y="7439027"/>
            <a:ext cx="922987" cy="882650"/>
          </a:xfrm>
          <a:custGeom>
            <a:avLst/>
            <a:gdLst>
              <a:gd name="T0" fmla="*/ 874 w 874"/>
              <a:gd name="T1" fmla="*/ 1110 h 1110"/>
              <a:gd name="T2" fmla="*/ 0 w 874"/>
              <a:gd name="T3" fmla="*/ 851 h 1110"/>
              <a:gd name="T4" fmla="*/ 0 w 874"/>
              <a:gd name="T5" fmla="*/ 0 h 1110"/>
              <a:gd name="T6" fmla="*/ 874 w 874"/>
              <a:gd name="T7" fmla="*/ 260 h 1110"/>
              <a:gd name="T8" fmla="*/ 874 w 874"/>
              <a:gd name="T9" fmla="*/ 1110 h 1110"/>
            </a:gdLst>
            <a:ahLst/>
            <a:cxnLst>
              <a:cxn ang="0">
                <a:pos x="T0" y="T1"/>
              </a:cxn>
              <a:cxn ang="0">
                <a:pos x="T2" y="T3"/>
              </a:cxn>
              <a:cxn ang="0">
                <a:pos x="T4" y="T5"/>
              </a:cxn>
              <a:cxn ang="0">
                <a:pos x="T6" y="T7"/>
              </a:cxn>
              <a:cxn ang="0">
                <a:pos x="T8" y="T9"/>
              </a:cxn>
            </a:cxnLst>
            <a:rect l="0" t="0" r="r" b="b"/>
            <a:pathLst>
              <a:path w="874" h="1110">
                <a:moveTo>
                  <a:pt x="874" y="1110"/>
                </a:moveTo>
                <a:lnTo>
                  <a:pt x="0" y="851"/>
                </a:lnTo>
                <a:lnTo>
                  <a:pt x="0" y="0"/>
                </a:lnTo>
                <a:lnTo>
                  <a:pt x="874" y="260"/>
                </a:lnTo>
                <a:lnTo>
                  <a:pt x="874" y="111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5" name="Freeform 95"/>
          <p:cNvSpPr>
            <a:spLocks/>
          </p:cNvSpPr>
          <p:nvPr/>
        </p:nvSpPr>
        <p:spPr bwMode="auto">
          <a:xfrm>
            <a:off x="1769056" y="4114800"/>
            <a:ext cx="922987" cy="1092200"/>
          </a:xfrm>
          <a:custGeom>
            <a:avLst/>
            <a:gdLst>
              <a:gd name="T0" fmla="*/ 874 w 874"/>
              <a:gd name="T1" fmla="*/ 1377 h 1377"/>
              <a:gd name="T2" fmla="*/ 0 w 874"/>
              <a:gd name="T3" fmla="*/ 1118 h 1377"/>
              <a:gd name="T4" fmla="*/ 0 w 874"/>
              <a:gd name="T5" fmla="*/ 260 h 1377"/>
              <a:gd name="T6" fmla="*/ 874 w 874"/>
              <a:gd name="T7" fmla="*/ 0 h 1377"/>
              <a:gd name="T8" fmla="*/ 874 w 874"/>
              <a:gd name="T9" fmla="*/ 1377 h 1377"/>
            </a:gdLst>
            <a:ahLst/>
            <a:cxnLst>
              <a:cxn ang="0">
                <a:pos x="T0" y="T1"/>
              </a:cxn>
              <a:cxn ang="0">
                <a:pos x="T2" y="T3"/>
              </a:cxn>
              <a:cxn ang="0">
                <a:pos x="T4" y="T5"/>
              </a:cxn>
              <a:cxn ang="0">
                <a:pos x="T6" y="T7"/>
              </a:cxn>
              <a:cxn ang="0">
                <a:pos x="T8" y="T9"/>
              </a:cxn>
            </a:cxnLst>
            <a:rect l="0" t="0" r="r" b="b"/>
            <a:pathLst>
              <a:path w="874" h="1377">
                <a:moveTo>
                  <a:pt x="874" y="1377"/>
                </a:moveTo>
                <a:lnTo>
                  <a:pt x="0" y="1118"/>
                </a:lnTo>
                <a:lnTo>
                  <a:pt x="0" y="260"/>
                </a:lnTo>
                <a:lnTo>
                  <a:pt x="874" y="0"/>
                </a:lnTo>
                <a:lnTo>
                  <a:pt x="874" y="13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6" name="Freeform 88"/>
          <p:cNvSpPr>
            <a:spLocks/>
          </p:cNvSpPr>
          <p:nvPr/>
        </p:nvSpPr>
        <p:spPr bwMode="auto">
          <a:xfrm>
            <a:off x="1479262" y="5991226"/>
            <a:ext cx="609679" cy="269876"/>
          </a:xfrm>
          <a:custGeom>
            <a:avLst/>
            <a:gdLst>
              <a:gd name="T0" fmla="*/ 574 w 574"/>
              <a:gd name="T1" fmla="*/ 337 h 337"/>
              <a:gd name="T2" fmla="*/ 0 w 574"/>
              <a:gd name="T3" fmla="*/ 167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7"/>
                </a:lnTo>
                <a:lnTo>
                  <a:pt x="574" y="0"/>
                </a:lnTo>
                <a:lnTo>
                  <a:pt x="574" y="337"/>
                </a:lnTo>
                <a:close/>
              </a:path>
            </a:pathLst>
          </a:custGeom>
          <a:solidFill>
            <a:srgbClr val="348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0" name="Freeform 87"/>
          <p:cNvSpPr>
            <a:spLocks/>
          </p:cNvSpPr>
          <p:nvPr/>
        </p:nvSpPr>
        <p:spPr bwMode="auto">
          <a:xfrm>
            <a:off x="3934915" y="5991226"/>
            <a:ext cx="609679" cy="269876"/>
          </a:xfrm>
          <a:custGeom>
            <a:avLst/>
            <a:gdLst>
              <a:gd name="T0" fmla="*/ 0 w 574"/>
              <a:gd name="T1" fmla="*/ 337 h 337"/>
              <a:gd name="T2" fmla="*/ 0 w 574"/>
              <a:gd name="T3" fmla="*/ 0 h 337"/>
              <a:gd name="T4" fmla="*/ 574 w 574"/>
              <a:gd name="T5" fmla="*/ 167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7"/>
                </a:lnTo>
                <a:lnTo>
                  <a:pt x="0" y="337"/>
                </a:lnTo>
                <a:close/>
              </a:path>
            </a:pathLst>
          </a:custGeom>
          <a:solidFill>
            <a:srgbClr val="348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1" name="Freeform 79"/>
          <p:cNvSpPr>
            <a:spLocks/>
          </p:cNvSpPr>
          <p:nvPr/>
        </p:nvSpPr>
        <p:spPr bwMode="auto">
          <a:xfrm>
            <a:off x="3934915" y="7642226"/>
            <a:ext cx="609679" cy="266700"/>
          </a:xfrm>
          <a:custGeom>
            <a:avLst/>
            <a:gdLst>
              <a:gd name="T0" fmla="*/ 0 w 574"/>
              <a:gd name="T1" fmla="*/ 337 h 337"/>
              <a:gd name="T2" fmla="*/ 0 w 574"/>
              <a:gd name="T3" fmla="*/ 0 h 337"/>
              <a:gd name="T4" fmla="*/ 574 w 574"/>
              <a:gd name="T5" fmla="*/ 167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7"/>
                </a:lnTo>
                <a:lnTo>
                  <a:pt x="0"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2" name="Freeform 80"/>
          <p:cNvSpPr>
            <a:spLocks/>
          </p:cNvSpPr>
          <p:nvPr/>
        </p:nvSpPr>
        <p:spPr bwMode="auto">
          <a:xfrm>
            <a:off x="1479262" y="7642226"/>
            <a:ext cx="609679" cy="266700"/>
          </a:xfrm>
          <a:custGeom>
            <a:avLst/>
            <a:gdLst>
              <a:gd name="T0" fmla="*/ 574 w 574"/>
              <a:gd name="T1" fmla="*/ 337 h 337"/>
              <a:gd name="T2" fmla="*/ 0 w 574"/>
              <a:gd name="T3" fmla="*/ 167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7"/>
                </a:lnTo>
                <a:lnTo>
                  <a:pt x="574" y="0"/>
                </a:lnTo>
                <a:lnTo>
                  <a:pt x="574"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111" name="Freeform 94"/>
          <p:cNvSpPr>
            <a:spLocks/>
          </p:cNvSpPr>
          <p:nvPr/>
        </p:nvSpPr>
        <p:spPr bwMode="auto">
          <a:xfrm>
            <a:off x="2105878" y="5991226"/>
            <a:ext cx="922987" cy="468416"/>
          </a:xfrm>
          <a:custGeom>
            <a:avLst/>
            <a:gdLst>
              <a:gd name="T0" fmla="*/ 874 w 874"/>
              <a:gd name="T1" fmla="*/ 1110 h 1110"/>
              <a:gd name="T2" fmla="*/ 0 w 874"/>
              <a:gd name="T3" fmla="*/ 851 h 1110"/>
              <a:gd name="T4" fmla="*/ 0 w 874"/>
              <a:gd name="T5" fmla="*/ 0 h 1110"/>
              <a:gd name="T6" fmla="*/ 874 w 874"/>
              <a:gd name="T7" fmla="*/ 260 h 1110"/>
              <a:gd name="T8" fmla="*/ 874 w 874"/>
              <a:gd name="T9" fmla="*/ 1110 h 1110"/>
            </a:gdLst>
            <a:ahLst/>
            <a:cxnLst>
              <a:cxn ang="0">
                <a:pos x="T0" y="T1"/>
              </a:cxn>
              <a:cxn ang="0">
                <a:pos x="T2" y="T3"/>
              </a:cxn>
              <a:cxn ang="0">
                <a:pos x="T4" y="T5"/>
              </a:cxn>
              <a:cxn ang="0">
                <a:pos x="T6" y="T7"/>
              </a:cxn>
              <a:cxn ang="0">
                <a:pos x="T8" y="T9"/>
              </a:cxn>
            </a:cxnLst>
            <a:rect l="0" t="0" r="r" b="b"/>
            <a:pathLst>
              <a:path w="874" h="1110">
                <a:moveTo>
                  <a:pt x="874" y="1110"/>
                </a:moveTo>
                <a:lnTo>
                  <a:pt x="0" y="851"/>
                </a:lnTo>
                <a:lnTo>
                  <a:pt x="0" y="0"/>
                </a:lnTo>
                <a:lnTo>
                  <a:pt x="874" y="260"/>
                </a:lnTo>
                <a:lnTo>
                  <a:pt x="874" y="111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151" name="Freeform 150"/>
          <p:cNvSpPr/>
          <p:nvPr/>
        </p:nvSpPr>
        <p:spPr>
          <a:xfrm>
            <a:off x="1984111" y="4478109"/>
            <a:ext cx="2142674" cy="9328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214299" tIns="111435" rIns="214299" bIns="111435" anchor="t" anchorCtr="0" compatLnSpc="0">
            <a:spAutoFit/>
          </a:bodyPr>
          <a:lstStyle/>
          <a:p>
            <a:pPr algn="ctr" hangingPunct="0"/>
            <a:r>
              <a:rPr lang="en-US" sz="4800" b="1" dirty="0">
                <a:latin typeface="Arial" pitchFamily="34"/>
                <a:ea typeface="Arial Unicode MS" pitchFamily="2"/>
                <a:cs typeface="Tahoma" pitchFamily="2"/>
              </a:rPr>
              <a:t>ZONE</a:t>
            </a:r>
          </a:p>
        </p:txBody>
      </p:sp>
      <p:sp>
        <p:nvSpPr>
          <p:cNvPr id="152" name="Down Arrow 151"/>
          <p:cNvSpPr/>
          <p:nvPr/>
        </p:nvSpPr>
        <p:spPr>
          <a:xfrm rot="16200000">
            <a:off x="5697517" y="4033604"/>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53" name="Down Arrow 152"/>
          <p:cNvSpPr/>
          <p:nvPr/>
        </p:nvSpPr>
        <p:spPr>
          <a:xfrm rot="16200000">
            <a:off x="5697517" y="7234004"/>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59" name="Down Arrow 158"/>
          <p:cNvSpPr/>
          <p:nvPr/>
        </p:nvSpPr>
        <p:spPr>
          <a:xfrm rot="16200000">
            <a:off x="17078199" y="4088470"/>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60" name="Down Arrow 159"/>
          <p:cNvSpPr/>
          <p:nvPr/>
        </p:nvSpPr>
        <p:spPr>
          <a:xfrm rot="16200000">
            <a:off x="17078199" y="7288870"/>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2" name="Rectangle 1"/>
          <p:cNvSpPr/>
          <p:nvPr/>
        </p:nvSpPr>
        <p:spPr>
          <a:xfrm>
            <a:off x="4877434" y="10463173"/>
            <a:ext cx="14632209" cy="1235517"/>
          </a:xfrm>
          <a:prstGeom prst="rect">
            <a:avLst/>
          </a:prstGeom>
        </p:spPr>
        <p:txBody>
          <a:bodyPr wrap="square" lIns="217728" tIns="108864" rIns="217728" bIns="108864">
            <a:spAutoFit/>
          </a:bodyPr>
          <a:lstStyle/>
          <a:p>
            <a:pPr algn="ctr"/>
            <a:r>
              <a:rPr lang="en-US" sz="3300" dirty="0"/>
              <a:t>Quarterly Reporting</a:t>
            </a:r>
          </a:p>
          <a:p>
            <a:pPr algn="ctr"/>
            <a:r>
              <a:rPr lang="en-US" sz="3300" dirty="0"/>
              <a:t>(Participation,  Activities,  Other’s Report )</a:t>
            </a:r>
            <a:endParaRPr lang="en-MY" sz="3300" dirty="0"/>
          </a:p>
        </p:txBody>
      </p:sp>
      <p:sp>
        <p:nvSpPr>
          <p:cNvPr id="87" name="Freeform 96"/>
          <p:cNvSpPr>
            <a:spLocks/>
          </p:cNvSpPr>
          <p:nvPr/>
        </p:nvSpPr>
        <p:spPr bwMode="auto">
          <a:xfrm>
            <a:off x="1507204" y="6113875"/>
            <a:ext cx="3065332" cy="1876426"/>
          </a:xfrm>
          <a:custGeom>
            <a:avLst/>
            <a:gdLst>
              <a:gd name="T0" fmla="*/ 0 w 2896"/>
              <a:gd name="T1" fmla="*/ 1934 h 2365"/>
              <a:gd name="T2" fmla="*/ 1448 w 2896"/>
              <a:gd name="T3" fmla="*/ 2365 h 2365"/>
              <a:gd name="T4" fmla="*/ 2896 w 2896"/>
              <a:gd name="T5" fmla="*/ 1934 h 2365"/>
              <a:gd name="T6" fmla="*/ 2896 w 2896"/>
              <a:gd name="T7" fmla="*/ 0 h 2365"/>
              <a:gd name="T8" fmla="*/ 1448 w 2896"/>
              <a:gd name="T9" fmla="*/ 429 h 2365"/>
              <a:gd name="T10" fmla="*/ 0 w 2896"/>
              <a:gd name="T11" fmla="*/ 0 h 2365"/>
              <a:gd name="T12" fmla="*/ 0 w 2896"/>
              <a:gd name="T13" fmla="*/ 1934 h 2365"/>
            </a:gdLst>
            <a:ahLst/>
            <a:cxnLst>
              <a:cxn ang="0">
                <a:pos x="T0" y="T1"/>
              </a:cxn>
              <a:cxn ang="0">
                <a:pos x="T2" y="T3"/>
              </a:cxn>
              <a:cxn ang="0">
                <a:pos x="T4" y="T5"/>
              </a:cxn>
              <a:cxn ang="0">
                <a:pos x="T6" y="T7"/>
              </a:cxn>
              <a:cxn ang="0">
                <a:pos x="T8" y="T9"/>
              </a:cxn>
              <a:cxn ang="0">
                <a:pos x="T10" y="T11"/>
              </a:cxn>
              <a:cxn ang="0">
                <a:pos x="T12" y="T13"/>
              </a:cxn>
            </a:cxnLst>
            <a:rect l="0" t="0" r="r" b="b"/>
            <a:pathLst>
              <a:path w="2896" h="2365">
                <a:moveTo>
                  <a:pt x="0" y="1934"/>
                </a:moveTo>
                <a:lnTo>
                  <a:pt x="1448" y="2365"/>
                </a:lnTo>
                <a:lnTo>
                  <a:pt x="2896" y="1934"/>
                </a:lnTo>
                <a:lnTo>
                  <a:pt x="2896" y="0"/>
                </a:lnTo>
                <a:lnTo>
                  <a:pt x="1448" y="429"/>
                </a:lnTo>
                <a:lnTo>
                  <a:pt x="0" y="0"/>
                </a:lnTo>
                <a:lnTo>
                  <a:pt x="0" y="1934"/>
                </a:lnTo>
                <a:close/>
              </a:path>
            </a:pathLst>
          </a:custGeom>
          <a:solidFill>
            <a:srgbClr val="00B05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88" name="Freeform 97"/>
          <p:cNvSpPr>
            <a:spLocks/>
          </p:cNvSpPr>
          <p:nvPr/>
        </p:nvSpPr>
        <p:spPr bwMode="auto">
          <a:xfrm>
            <a:off x="1507206" y="6134763"/>
            <a:ext cx="1532666" cy="1876426"/>
          </a:xfrm>
          <a:custGeom>
            <a:avLst/>
            <a:gdLst>
              <a:gd name="T0" fmla="*/ 1448 w 1448"/>
              <a:gd name="T1" fmla="*/ 2365 h 2365"/>
              <a:gd name="T2" fmla="*/ 1448 w 1448"/>
              <a:gd name="T3" fmla="*/ 2365 h 2365"/>
              <a:gd name="T4" fmla="*/ 574 w 1448"/>
              <a:gd name="T5" fmla="*/ 2105 h 2365"/>
              <a:gd name="T6" fmla="*/ 0 w 1448"/>
              <a:gd name="T7" fmla="*/ 1934 h 2365"/>
              <a:gd name="T8" fmla="*/ 0 w 1448"/>
              <a:gd name="T9" fmla="*/ 0 h 2365"/>
              <a:gd name="T10" fmla="*/ 1448 w 1448"/>
              <a:gd name="T11" fmla="*/ 429 h 2365"/>
              <a:gd name="T12" fmla="*/ 1448 w 1448"/>
              <a:gd name="T13" fmla="*/ 2365 h 2365"/>
            </a:gdLst>
            <a:ahLst/>
            <a:cxnLst>
              <a:cxn ang="0">
                <a:pos x="T0" y="T1"/>
              </a:cxn>
              <a:cxn ang="0">
                <a:pos x="T2" y="T3"/>
              </a:cxn>
              <a:cxn ang="0">
                <a:pos x="T4" y="T5"/>
              </a:cxn>
              <a:cxn ang="0">
                <a:pos x="T6" y="T7"/>
              </a:cxn>
              <a:cxn ang="0">
                <a:pos x="T8" y="T9"/>
              </a:cxn>
              <a:cxn ang="0">
                <a:pos x="T10" y="T11"/>
              </a:cxn>
              <a:cxn ang="0">
                <a:pos x="T12" y="T13"/>
              </a:cxn>
            </a:cxnLst>
            <a:rect l="0" t="0" r="r" b="b"/>
            <a:pathLst>
              <a:path w="1448" h="2365">
                <a:moveTo>
                  <a:pt x="1448" y="2365"/>
                </a:moveTo>
                <a:lnTo>
                  <a:pt x="1448" y="2365"/>
                </a:lnTo>
                <a:lnTo>
                  <a:pt x="574" y="2105"/>
                </a:lnTo>
                <a:lnTo>
                  <a:pt x="0" y="1934"/>
                </a:lnTo>
                <a:lnTo>
                  <a:pt x="0" y="0"/>
                </a:lnTo>
                <a:lnTo>
                  <a:pt x="1448" y="429"/>
                </a:lnTo>
                <a:lnTo>
                  <a:pt x="1448" y="2365"/>
                </a:lnTo>
                <a:close/>
              </a:path>
            </a:pathLst>
          </a:custGeom>
          <a:solidFill>
            <a:srgbClr val="92D05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89" name="TextBox 88"/>
          <p:cNvSpPr txBox="1"/>
          <p:nvPr/>
        </p:nvSpPr>
        <p:spPr>
          <a:xfrm>
            <a:off x="1444740" y="6665160"/>
            <a:ext cx="1937538" cy="773852"/>
          </a:xfrm>
          <a:prstGeom prst="rect">
            <a:avLst/>
          </a:prstGeom>
        </p:spPr>
        <p:txBody>
          <a:bodyPr wrap="square" lIns="217728" tIns="108864" rIns="217728" bIns="108864"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01</a:t>
            </a:r>
          </a:p>
        </p:txBody>
      </p:sp>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23</a:t>
            </a:fld>
            <a:endParaRPr lang="en-US" dirty="0"/>
          </a:p>
        </p:txBody>
      </p:sp>
      <p:sp>
        <p:nvSpPr>
          <p:cNvPr id="5" name="TextBox 4"/>
          <p:cNvSpPr txBox="1"/>
          <p:nvPr/>
        </p:nvSpPr>
        <p:spPr>
          <a:xfrm>
            <a:off x="2737417" y="6736461"/>
            <a:ext cx="2343246" cy="727686"/>
          </a:xfrm>
          <a:prstGeom prst="rect">
            <a:avLst/>
          </a:prstGeom>
          <a:noFill/>
          <a:scene3d>
            <a:camera prst="orthographicFront">
              <a:rot lat="0" lon="2400000" rev="600000"/>
            </a:camera>
            <a:lightRig rig="threePt" dir="t"/>
          </a:scene3d>
        </p:spPr>
        <p:txBody>
          <a:bodyPr vert="horz" wrap="square" lIns="171439" tIns="108864" rIns="217728" bIns="108864" rtlCol="0">
            <a:spAutoFit/>
            <a:scene3d>
              <a:camera prst="orthographicFront">
                <a:rot lat="0" lon="2400000" rev="600000"/>
              </a:camera>
              <a:lightRig rig="threePt" dir="t"/>
            </a:scene3d>
          </a:bodyPr>
          <a:lstStyle/>
          <a:p>
            <a:r>
              <a:rPr lang="en-US" sz="3300" b="1" dirty="0"/>
              <a:t>Selangor</a:t>
            </a:r>
            <a:endParaRPr lang="en-MY" sz="3300" b="1" dirty="0"/>
          </a:p>
        </p:txBody>
      </p:sp>
      <p:pic>
        <p:nvPicPr>
          <p:cNvPr id="39" name="Picture 38"/>
          <p:cNvPicPr>
            <a:picLocks noChangeAspect="1"/>
          </p:cNvPicPr>
          <p:nvPr/>
        </p:nvPicPr>
        <p:blipFill rotWithShape="1">
          <a:blip r:embed="rId2">
            <a:extLst>
              <a:ext uri="{28A0092B-C50C-407E-A947-70E740481C1C}">
                <a14:useLocalDpi xmlns:a14="http://schemas.microsoft.com/office/drawing/2010/main" val="0"/>
              </a:ext>
            </a:extLst>
          </a:blip>
          <a:srcRect t="19435" r="25225" b="23885"/>
          <a:stretch/>
        </p:blipFill>
        <p:spPr>
          <a:xfrm>
            <a:off x="18867545" y="6197480"/>
            <a:ext cx="5002619" cy="1421818"/>
          </a:xfrm>
          <a:prstGeom prst="rect">
            <a:avLst/>
          </a:prstGeom>
        </p:spPr>
      </p:pic>
    </p:spTree>
    <p:extLst>
      <p:ext uri="{BB962C8B-B14F-4D97-AF65-F5344CB8AC3E}">
        <p14:creationId xmlns:p14="http://schemas.microsoft.com/office/powerpoint/2010/main" val="3130798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4" y="5699111"/>
            <a:ext cx="19103287" cy="1389405"/>
          </a:xfrm>
          <a:prstGeom prst="rect">
            <a:avLst/>
          </a:prstGeom>
          <a:noFill/>
        </p:spPr>
        <p:txBody>
          <a:bodyPr wrap="square" lIns="217728" tIns="108864" rIns="217728" bIns="108864" rtlCol="0">
            <a:spAutoFit/>
          </a:bodyPr>
          <a:lstStyle/>
          <a:p>
            <a:pPr algn="ctr"/>
            <a:r>
              <a:rPr lang="en-US" sz="7600" b="1" dirty="0"/>
              <a:t>FINANCIAL CONSIDERATIONS</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24</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033" y="687303"/>
            <a:ext cx="16037485" cy="197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429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financial considerations</a:t>
            </a:r>
            <a:endParaRPr lang="en-MY" sz="4800" dirty="0">
              <a:solidFill>
                <a:schemeClr val="tx1"/>
              </a:solidFill>
              <a:latin typeface="Arial Black"/>
            </a:endParaRPr>
          </a:p>
        </p:txBody>
      </p:sp>
      <p:sp>
        <p:nvSpPr>
          <p:cNvPr id="16" name="Text Box 3"/>
          <p:cNvSpPr txBox="1">
            <a:spLocks noChangeArrowheads="1"/>
          </p:cNvSpPr>
          <p:nvPr/>
        </p:nvSpPr>
        <p:spPr bwMode="auto">
          <a:xfrm>
            <a:off x="1604645" y="3216441"/>
            <a:ext cx="21563173" cy="465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17687" tIns="108845" rIns="217687" bIns="108845">
            <a:spAutoFit/>
          </a:bodyPr>
          <a:lstStyle>
            <a:lvl1pPr defTabSz="904875" eaLnBrk="0" hangingPunct="0">
              <a:defRPr sz="1400">
                <a:solidFill>
                  <a:schemeClr val="tx1"/>
                </a:solidFill>
                <a:latin typeface="Arial" charset="0"/>
                <a:cs typeface="Arial" charset="0"/>
              </a:defRPr>
            </a:lvl1pPr>
            <a:lvl2pPr defTabSz="904875" eaLnBrk="0" hangingPunct="0">
              <a:defRPr sz="1400">
                <a:solidFill>
                  <a:schemeClr val="tx1"/>
                </a:solidFill>
                <a:latin typeface="Arial" charset="0"/>
                <a:cs typeface="Arial" charset="0"/>
              </a:defRPr>
            </a:lvl2pPr>
            <a:lvl3pPr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just" eaLnBrk="1" hangingPunct="1"/>
            <a:r>
              <a:rPr lang="en-US" altLang="en-US" sz="3200" dirty="0">
                <a:latin typeface="+mn-lt"/>
              </a:rPr>
              <a:t>The financial consideration include value-for-money proposition of the following:- </a:t>
            </a:r>
          </a:p>
          <a:p>
            <a:pPr algn="just" eaLnBrk="1" hangingPunct="1"/>
            <a:endParaRPr lang="en-US" altLang="en-US" sz="3200" dirty="0">
              <a:latin typeface="+mn-lt"/>
            </a:endParaRPr>
          </a:p>
          <a:p>
            <a:pPr marL="680399" indent="-680399" algn="just">
              <a:buFont typeface="Wingdings" panose="05000000000000000000" pitchFamily="2" charset="2"/>
              <a:buChar char="ü"/>
            </a:pPr>
            <a:r>
              <a:rPr lang="en-MY" sz="3200" dirty="0">
                <a:latin typeface="+mn-lt"/>
              </a:rPr>
              <a:t>Installations, commissioning and maintenance of cloud based accounting software license for 100 participants inclusive of one (1) year software license.</a:t>
            </a:r>
          </a:p>
          <a:p>
            <a:pPr marL="680399" indent="-680399" algn="just">
              <a:buFont typeface="Wingdings" panose="05000000000000000000" pitchFamily="2" charset="2"/>
              <a:buChar char="ü"/>
            </a:pPr>
            <a:r>
              <a:rPr lang="en-MY" sz="3200" dirty="0">
                <a:latin typeface="+mn-lt"/>
              </a:rPr>
              <a:t>Anticipated approximately 20 students within 6 months.</a:t>
            </a:r>
          </a:p>
          <a:p>
            <a:pPr marL="680399" indent="-680399" algn="just">
              <a:buFont typeface="Wingdings" panose="05000000000000000000" pitchFamily="2" charset="2"/>
              <a:buChar char="ü"/>
            </a:pPr>
            <a:r>
              <a:rPr lang="en-US" sz="3200" dirty="0">
                <a:latin typeface="+mn-lt"/>
              </a:rPr>
              <a:t>Site visit at MFE’s  business premise.</a:t>
            </a:r>
            <a:endParaRPr lang="en-MY" sz="3200" dirty="0">
              <a:latin typeface="+mn-lt"/>
            </a:endParaRPr>
          </a:p>
          <a:p>
            <a:pPr marL="680399" indent="-680399" algn="just">
              <a:buFont typeface="Wingdings" panose="05000000000000000000" pitchFamily="2" charset="2"/>
              <a:buChar char="ü"/>
            </a:pPr>
            <a:r>
              <a:rPr lang="en-MY" sz="3200" dirty="0">
                <a:latin typeface="+mn-lt"/>
              </a:rPr>
              <a:t>Inclusive of six (6) months of free on-line support (helpdesk).</a:t>
            </a:r>
          </a:p>
          <a:p>
            <a:pPr marL="680399" indent="-680399" algn="just">
              <a:buFont typeface="Wingdings" panose="05000000000000000000" pitchFamily="2" charset="2"/>
              <a:buChar char="ü"/>
            </a:pPr>
            <a:r>
              <a:rPr lang="en-MY" sz="3200" dirty="0">
                <a:latin typeface="+mn-lt"/>
              </a:rPr>
              <a:t>Inclusive certification and endorsement by project partner</a:t>
            </a:r>
          </a:p>
          <a:p>
            <a:pPr marL="680399" indent="-680399" algn="just">
              <a:buFont typeface="Wingdings" panose="05000000000000000000" pitchFamily="2" charset="2"/>
              <a:buChar char="ü"/>
            </a:pPr>
            <a:r>
              <a:rPr lang="en-US" sz="3200" dirty="0">
                <a:latin typeface="+mn-lt"/>
              </a:rPr>
              <a:t>Anticipated resources of:</a:t>
            </a: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25</a:t>
            </a:fld>
            <a:endParaRPr lang="en-US" dirty="0"/>
          </a:p>
        </p:txBody>
      </p:sp>
      <p:sp>
        <p:nvSpPr>
          <p:cNvPr id="4" name="Rectangle 3"/>
          <p:cNvSpPr/>
          <p:nvPr/>
        </p:nvSpPr>
        <p:spPr>
          <a:xfrm>
            <a:off x="10337743" y="7940814"/>
            <a:ext cx="11195655" cy="1235517"/>
          </a:xfrm>
          <a:prstGeom prst="rect">
            <a:avLst/>
          </a:prstGeom>
        </p:spPr>
        <p:txBody>
          <a:bodyPr wrap="square" lIns="217728" tIns="108864" rIns="217728" bIns="108864" numCol="1">
            <a:spAutoFit/>
          </a:bodyPr>
          <a:lstStyle/>
          <a:p>
            <a:pPr marL="1769038" lvl="1" indent="-680399" algn="just">
              <a:buFont typeface="Wingdings" panose="05000000000000000000" pitchFamily="2" charset="2"/>
              <a:buChar char="ü"/>
            </a:pPr>
            <a:r>
              <a:rPr lang="en-US" sz="3300" b="1" dirty="0"/>
              <a:t>Marketing: One (1) person.</a:t>
            </a:r>
          </a:p>
          <a:p>
            <a:pPr marL="1769038" lvl="1" indent="-680399" algn="just">
              <a:buFont typeface="Wingdings" panose="05000000000000000000" pitchFamily="2" charset="2"/>
              <a:buChar char="ü"/>
            </a:pPr>
            <a:r>
              <a:rPr lang="en-US" sz="3300" b="1" dirty="0"/>
              <a:t>Social Media: One (1) Person.</a:t>
            </a:r>
          </a:p>
        </p:txBody>
      </p:sp>
      <p:sp>
        <p:nvSpPr>
          <p:cNvPr id="5" name="Rectangle 4"/>
          <p:cNvSpPr/>
          <p:nvPr/>
        </p:nvSpPr>
        <p:spPr>
          <a:xfrm>
            <a:off x="1272998" y="7899048"/>
            <a:ext cx="12600040" cy="2251180"/>
          </a:xfrm>
          <a:prstGeom prst="rect">
            <a:avLst/>
          </a:prstGeom>
        </p:spPr>
        <p:txBody>
          <a:bodyPr wrap="square" lIns="217728" tIns="108864" rIns="217728" bIns="108864">
            <a:spAutoFit/>
          </a:bodyPr>
          <a:lstStyle/>
          <a:p>
            <a:pPr marL="1769038" lvl="1" indent="-680399" algn="just">
              <a:buFont typeface="Wingdings" panose="05000000000000000000" pitchFamily="2" charset="2"/>
              <a:buChar char="ü"/>
            </a:pPr>
            <a:r>
              <a:rPr lang="en-US" sz="3300" b="1" dirty="0"/>
              <a:t>Management: Two (2) persons.</a:t>
            </a:r>
          </a:p>
          <a:p>
            <a:pPr marL="1769038" lvl="1" indent="-680399" algn="just">
              <a:buFont typeface="Wingdings" panose="05000000000000000000" pitchFamily="2" charset="2"/>
              <a:buChar char="ü"/>
            </a:pPr>
            <a:r>
              <a:rPr lang="en-US" sz="3300" b="1" dirty="0"/>
              <a:t>Coordinator: Ten (10) persons.</a:t>
            </a:r>
          </a:p>
          <a:p>
            <a:pPr marL="1769038" lvl="1" indent="-680399" algn="just">
              <a:buFont typeface="Wingdings" panose="05000000000000000000" pitchFamily="2" charset="2"/>
              <a:buChar char="ü"/>
            </a:pPr>
            <a:r>
              <a:rPr lang="en-US" sz="3300" b="1" dirty="0"/>
              <a:t>Students: Twenty (20) persons.</a:t>
            </a:r>
          </a:p>
          <a:p>
            <a:pPr marL="1769038" lvl="1" indent="-680399" algn="just">
              <a:buFont typeface="Wingdings" panose="05000000000000000000" pitchFamily="2" charset="2"/>
              <a:buChar char="ü"/>
            </a:pPr>
            <a:r>
              <a:rPr lang="en-US" sz="3300" b="1" dirty="0"/>
              <a:t>Helpdesk Support: Three (3) persons.</a:t>
            </a:r>
          </a:p>
        </p:txBody>
      </p:sp>
      <p:graphicFrame>
        <p:nvGraphicFramePr>
          <p:cNvPr id="11" name="Table 10"/>
          <p:cNvGraphicFramePr>
            <a:graphicFrameLocks noGrp="1"/>
          </p:cNvGraphicFramePr>
          <p:nvPr>
            <p:extLst>
              <p:ext uri="{D42A27DB-BD31-4B8C-83A1-F6EECF244321}">
                <p14:modId xmlns:p14="http://schemas.microsoft.com/office/powerpoint/2010/main" val="1121292117"/>
              </p:ext>
            </p:extLst>
          </p:nvPr>
        </p:nvGraphicFramePr>
        <p:xfrm>
          <a:off x="1248935" y="2210601"/>
          <a:ext cx="21766399" cy="670560"/>
        </p:xfrm>
        <a:graphic>
          <a:graphicData uri="http://schemas.openxmlformats.org/drawingml/2006/table">
            <a:tbl>
              <a:tblPr firstRow="1" bandRow="1">
                <a:tableStyleId>{F5AB1C69-6EDB-4FF4-983F-18BD219EF322}</a:tableStyleId>
              </a:tblPr>
              <a:tblGrid>
                <a:gridCol w="14573456">
                  <a:extLst>
                    <a:ext uri="{9D8B030D-6E8A-4147-A177-3AD203B41FA5}">
                      <a16:colId xmlns:a16="http://schemas.microsoft.com/office/drawing/2014/main" val="20000"/>
                    </a:ext>
                  </a:extLst>
                </a:gridCol>
                <a:gridCol w="7192943">
                  <a:extLst>
                    <a:ext uri="{9D8B030D-6E8A-4147-A177-3AD203B41FA5}">
                      <a16:colId xmlns:a16="http://schemas.microsoft.com/office/drawing/2014/main" val="20001"/>
                    </a:ext>
                  </a:extLst>
                </a:gridCol>
              </a:tblGrid>
              <a:tr h="670560">
                <a:tc>
                  <a:txBody>
                    <a:bodyPr/>
                    <a:lstStyle/>
                    <a:p>
                      <a:pPr algn="ctr"/>
                      <a:r>
                        <a:rPr lang="en-US" sz="3200" dirty="0"/>
                        <a:t>TOTAL</a:t>
                      </a:r>
                      <a:r>
                        <a:rPr lang="en-US" sz="3200" baseline="0" dirty="0"/>
                        <a:t> INVESTMENT BY BSN/ MFE FOR PILOT PROJECT</a:t>
                      </a:r>
                      <a:endParaRPr lang="en-MY" sz="3200" b="1" dirty="0">
                        <a:solidFill>
                          <a:schemeClr val="tx1"/>
                        </a:solidFill>
                        <a:latin typeface="Century Gothic" panose="020B0502020202020204" pitchFamily="34" charset="0"/>
                      </a:endParaRPr>
                    </a:p>
                  </a:txBody>
                  <a:tcPr marL="243872" marR="243872" marT="91440" marB="91440">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solidFill>
                            <a:schemeClr val="tx1"/>
                          </a:solidFill>
                        </a:rPr>
                        <a:t>RM48,000.00 </a:t>
                      </a:r>
                      <a:endParaRPr lang="en-MY" sz="3200" b="1" dirty="0">
                        <a:solidFill>
                          <a:schemeClr val="tx1"/>
                        </a:solidFill>
                        <a:latin typeface="Century Gothic" panose="020B0502020202020204" pitchFamily="34" charset="0"/>
                      </a:endParaRPr>
                    </a:p>
                  </a:txBody>
                  <a:tcPr marL="243872" marR="243872" marT="91440" marB="91440">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90324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47349" y="6554700"/>
            <a:ext cx="13379115" cy="1569660"/>
          </a:xfrm>
          <a:prstGeom prst="rect">
            <a:avLst/>
          </a:prstGeom>
          <a:noFill/>
        </p:spPr>
        <p:txBody>
          <a:bodyPr wrap="square" rtlCol="0">
            <a:spAutoFit/>
          </a:bodyPr>
          <a:lstStyle/>
          <a:p>
            <a:pPr algn="ctr"/>
            <a:r>
              <a:rPr lang="en-US" sz="2400" b="1" dirty="0"/>
              <a:t>Faculty of Accountancy</a:t>
            </a:r>
            <a:r>
              <a:rPr lang="en-US" sz="2400" dirty="0"/>
              <a:t>, Aras 1 &amp; 2 </a:t>
            </a:r>
            <a:r>
              <a:rPr lang="en-US" sz="2400" dirty="0" err="1"/>
              <a:t>Bangunan</a:t>
            </a:r>
            <a:r>
              <a:rPr lang="en-US" sz="2400" dirty="0"/>
              <a:t> FPA, UiTM Selangor, </a:t>
            </a:r>
            <a:r>
              <a:rPr lang="en-US" sz="2400" dirty="0" err="1"/>
              <a:t>Kampus</a:t>
            </a:r>
            <a:r>
              <a:rPr lang="en-US" sz="2400" dirty="0"/>
              <a:t> </a:t>
            </a:r>
            <a:r>
              <a:rPr lang="en-US" sz="2400" dirty="0" err="1"/>
              <a:t>Puncak</a:t>
            </a:r>
            <a:r>
              <a:rPr lang="en-US" sz="2400" dirty="0"/>
              <a:t> </a:t>
            </a:r>
            <a:r>
              <a:rPr lang="en-US" sz="2400" dirty="0" err="1"/>
              <a:t>Alam</a:t>
            </a:r>
            <a:r>
              <a:rPr lang="en-US" sz="2400" dirty="0"/>
              <a:t>, </a:t>
            </a:r>
            <a:br>
              <a:rPr lang="en-US" sz="2400" dirty="0"/>
            </a:br>
            <a:r>
              <a:rPr lang="en-US" sz="2400" dirty="0"/>
              <a:t>42300 Bandar </a:t>
            </a:r>
            <a:r>
              <a:rPr lang="en-US" sz="2400" dirty="0" err="1"/>
              <a:t>Puncak</a:t>
            </a:r>
            <a:r>
              <a:rPr lang="en-US" sz="2400" dirty="0"/>
              <a:t> </a:t>
            </a:r>
            <a:r>
              <a:rPr lang="en-US" sz="2400" dirty="0" err="1"/>
              <a:t>Alam</a:t>
            </a:r>
            <a:r>
              <a:rPr lang="en-US" sz="2400" dirty="0"/>
              <a:t>, Selangor, Malaysia</a:t>
            </a:r>
          </a:p>
          <a:p>
            <a:pPr algn="ctr"/>
            <a:endParaRPr lang="en-US" sz="2400" dirty="0">
              <a:latin typeface="Arial" pitchFamily="34" charset="0"/>
              <a:cs typeface="Arial" pitchFamily="34" charset="0"/>
            </a:endParaRPr>
          </a:p>
          <a:p>
            <a:pPr algn="ctr"/>
            <a:r>
              <a:rPr lang="en-US" sz="2200" dirty="0">
                <a:latin typeface="Arial" pitchFamily="34" charset="0"/>
                <a:cs typeface="Arial" pitchFamily="34" charset="0"/>
              </a:rPr>
              <a:t>03-3258 7511/  7501 / 7504 / 7426</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95" y="4056146"/>
            <a:ext cx="16037485" cy="197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36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endParaRPr lang="en-MY" sz="4800" dirty="0">
              <a:solidFill>
                <a:schemeClr val="tx1"/>
              </a:solidFill>
              <a:latin typeface="Arial Black"/>
            </a:endParaRPr>
          </a:p>
        </p:txBody>
      </p:sp>
      <p:sp>
        <p:nvSpPr>
          <p:cNvPr id="20" name="Content Placeholder 2"/>
          <p:cNvSpPr>
            <a:spLocks noGrp="1"/>
          </p:cNvSpPr>
          <p:nvPr>
            <p:ph idx="1"/>
          </p:nvPr>
        </p:nvSpPr>
        <p:spPr>
          <a:xfrm>
            <a:off x="711671" y="2983832"/>
            <a:ext cx="22761363" cy="8858917"/>
          </a:xfrm>
        </p:spPr>
        <p:txBody>
          <a:bodyPr>
            <a:noAutofit/>
          </a:bodyPr>
          <a:lstStyle/>
          <a:p>
            <a:pPr algn="just"/>
            <a:r>
              <a:rPr lang="en-US" sz="3800" dirty="0">
                <a:solidFill>
                  <a:schemeClr val="tx1"/>
                </a:solidFill>
                <a:latin typeface="+mj-lt"/>
              </a:rPr>
              <a:t>The Faculty of Accountancy, being one of the earliest faculties in UiTM, has journeyed through more than 50 years and matured into a Faculty that has managed to make its presence greatly felt in the country. The Faculty’s commitments and efforts to discharge its responsibility towards nation building are well established. The Faculty does this by producing graduates who are skillful, market-relevant and ethically competent. To date, the Faculty is the number one and  the biggest producer of </a:t>
            </a:r>
            <a:r>
              <a:rPr lang="en-US" sz="3800" dirty="0" err="1">
                <a:solidFill>
                  <a:schemeClr val="tx1"/>
                </a:solidFill>
                <a:latin typeface="+mj-lt"/>
              </a:rPr>
              <a:t>Bumiputera</a:t>
            </a:r>
            <a:r>
              <a:rPr lang="en-US" sz="3800" dirty="0">
                <a:solidFill>
                  <a:schemeClr val="tx1"/>
                </a:solidFill>
                <a:latin typeface="+mj-lt"/>
              </a:rPr>
              <a:t> accounting graduates.</a:t>
            </a:r>
          </a:p>
          <a:p>
            <a:pPr algn="just"/>
            <a:endParaRPr lang="en-US" sz="3800" dirty="0">
              <a:solidFill>
                <a:schemeClr val="tx1"/>
              </a:solidFill>
              <a:latin typeface="+mj-lt"/>
            </a:endParaRPr>
          </a:p>
          <a:p>
            <a:pPr algn="just"/>
            <a:r>
              <a:rPr lang="en-US" sz="3800" dirty="0">
                <a:solidFill>
                  <a:schemeClr val="tx1"/>
                </a:solidFill>
                <a:latin typeface="+mj-lt"/>
              </a:rPr>
              <a:t>In ensuring its graduates to always be on the top list of big, reputable accounting firms and multinational companies, the Faculty equip them not only with quality academic qualification, but continuously inculcate them with other strengths and values that build their characters. These strengths and values include the development of excellent interpersonal skills, possessing professional qualification </a:t>
            </a:r>
            <a:r>
              <a:rPr lang="en-US" sz="3800" dirty="0" err="1">
                <a:solidFill>
                  <a:schemeClr val="tx1"/>
                </a:solidFill>
                <a:latin typeface="+mj-lt"/>
              </a:rPr>
              <a:t>recognised</a:t>
            </a:r>
            <a:r>
              <a:rPr lang="en-US" sz="3800" dirty="0">
                <a:solidFill>
                  <a:schemeClr val="tx1"/>
                </a:solidFill>
                <a:latin typeface="+mj-lt"/>
              </a:rPr>
              <a:t> worldwide, acquiring both soft and hard skills relevant to the field and the practice of noble values and the promotion of positive attitude. </a:t>
            </a:r>
          </a:p>
          <a:p>
            <a:pPr algn="just"/>
            <a:endParaRPr lang="en-MY" sz="3800" dirty="0">
              <a:solidFill>
                <a:schemeClr val="tx1"/>
              </a:solidFill>
              <a:latin typeface="+mn-lt"/>
              <a:cs typeface="+mn-cs"/>
            </a:endParaRPr>
          </a:p>
        </p:txBody>
      </p: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3</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96" y="687304"/>
            <a:ext cx="16037485" cy="197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601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562" y="7221276"/>
            <a:ext cx="21727029" cy="518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1219359" y="158750"/>
            <a:ext cx="17274249" cy="1676400"/>
          </a:xfrm>
          <a:prstGeom prst="rect">
            <a:avLst/>
          </a:prstGeom>
        </p:spPr>
        <p:txBody>
          <a:bodyPr lIns="217728" tIns="108864" rIns="217728" bIns="108864" anchor="b">
            <a:normAutofit lnSpcReduction="1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executive summary FOR Pilot PROJECT proposal</a:t>
            </a:r>
            <a:endParaRPr lang="en-MY" sz="4800" dirty="0">
              <a:solidFill>
                <a:schemeClr val="tx1"/>
              </a:solidFill>
              <a:latin typeface="Arial Black"/>
            </a:endParaRPr>
          </a:p>
        </p:txBody>
      </p:sp>
      <p:sp>
        <p:nvSpPr>
          <p:cNvPr id="2" name="Rectangle 1"/>
          <p:cNvSpPr/>
          <p:nvPr/>
        </p:nvSpPr>
        <p:spPr>
          <a:xfrm>
            <a:off x="1346355" y="2802760"/>
            <a:ext cx="22151684" cy="2558956"/>
          </a:xfrm>
          <a:prstGeom prst="rect">
            <a:avLst/>
          </a:prstGeom>
        </p:spPr>
        <p:txBody>
          <a:bodyPr wrap="square" lIns="217728" tIns="108864" rIns="217728" bIns="108864">
            <a:spAutoFit/>
          </a:bodyPr>
          <a:lstStyle/>
          <a:p>
            <a:pPr algn="just"/>
            <a:r>
              <a:rPr lang="en-MY" sz="3800" dirty="0"/>
              <a:t>The purpose of preparing this proposal is to outline the parameters and the scope of works in order to establish a workable action plan with respect to knowledge enhancement and skills for Micro Finance Entrepreneurs (MFE) Analytics by using a suitable accounting solution.</a:t>
            </a:r>
          </a:p>
          <a:p>
            <a:pPr algn="just"/>
            <a:r>
              <a:rPr lang="en-MY" sz="3800" dirty="0"/>
              <a:t> </a:t>
            </a:r>
          </a:p>
        </p:txBody>
      </p:sp>
      <p:sp>
        <p:nvSpPr>
          <p:cNvPr id="3" name="Slide Number Placeholder 2"/>
          <p:cNvSpPr>
            <a:spLocks noGrp="1"/>
          </p:cNvSpPr>
          <p:nvPr>
            <p:ph type="sldNum" sz="quarter" idx="12"/>
          </p:nvPr>
        </p:nvSpPr>
        <p:spPr>
          <a:xfrm>
            <a:off x="41458197" y="8152819"/>
            <a:ext cx="5690341" cy="676705"/>
          </a:xfrm>
        </p:spPr>
        <p:txBody>
          <a:bodyPr/>
          <a:lstStyle/>
          <a:p>
            <a:pPr>
              <a:defRPr/>
            </a:pPr>
            <a:fld id="{10900C66-51F3-40B7-ADF9-FB7B495E0E52}" type="slidenum">
              <a:rPr lang="en-US" smtClean="0"/>
              <a:pPr>
                <a:defRPr/>
              </a:pPr>
              <a:t>4</a:t>
            </a:fld>
            <a:endParaRPr lang="en-US" dirty="0"/>
          </a:p>
        </p:txBody>
      </p:sp>
      <p:grpSp>
        <p:nvGrpSpPr>
          <p:cNvPr id="32" name="Group 31"/>
          <p:cNvGrpSpPr/>
          <p:nvPr/>
        </p:nvGrpSpPr>
        <p:grpSpPr>
          <a:xfrm>
            <a:off x="3861303" y="8424042"/>
            <a:ext cx="6318220" cy="1324182"/>
            <a:chOff x="6393976" y="3652797"/>
            <a:chExt cx="2216625" cy="662091"/>
          </a:xfrm>
          <a:solidFill>
            <a:srgbClr val="0070C0"/>
          </a:solidFill>
        </p:grpSpPr>
        <p:sp>
          <p:nvSpPr>
            <p:cNvPr id="33" name="Rectangle 32"/>
            <p:cNvSpPr/>
            <p:nvPr/>
          </p:nvSpPr>
          <p:spPr>
            <a:xfrm>
              <a:off x="6393976" y="3652797"/>
              <a:ext cx="2216625" cy="351223"/>
            </a:xfrm>
            <a:prstGeom prst="rect">
              <a:avLst/>
            </a:prstGeom>
            <a:grpFill/>
            <a:ln>
              <a:solidFill>
                <a:srgbClr val="FF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900" dirty="0">
                  <a:solidFill>
                    <a:schemeClr val="bg1"/>
                  </a:solidFill>
                </a:rPr>
                <a:t>STUDENTS PARTICIPATION</a:t>
              </a:r>
              <a:endParaRPr lang="en-MY" sz="3800" dirty="0">
                <a:solidFill>
                  <a:schemeClr val="bg1"/>
                </a:solidFill>
              </a:endParaRPr>
            </a:p>
          </p:txBody>
        </p:sp>
        <p:sp>
          <p:nvSpPr>
            <p:cNvPr id="34" name="Rectangle 33"/>
            <p:cNvSpPr/>
            <p:nvPr/>
          </p:nvSpPr>
          <p:spPr>
            <a:xfrm>
              <a:off x="6393976" y="3963665"/>
              <a:ext cx="2216625" cy="351223"/>
            </a:xfrm>
            <a:prstGeom prst="rect">
              <a:avLst/>
            </a:prstGeom>
            <a:grpFill/>
            <a:ln>
              <a:solidFill>
                <a:srgbClr val="FF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900" dirty="0">
                  <a:solidFill>
                    <a:schemeClr val="bg1"/>
                  </a:solidFill>
                </a:rPr>
                <a:t>INDUSTRIES PARTICIPATION</a:t>
              </a:r>
              <a:endParaRPr lang="en-MY" sz="2900" dirty="0">
                <a:solidFill>
                  <a:schemeClr val="bg1"/>
                </a:solidFill>
              </a:endParaRPr>
            </a:p>
          </p:txBody>
        </p:sp>
      </p:grpSp>
      <p:sp>
        <p:nvSpPr>
          <p:cNvPr id="5" name="Rectangle 4"/>
          <p:cNvSpPr/>
          <p:nvPr/>
        </p:nvSpPr>
        <p:spPr>
          <a:xfrm>
            <a:off x="3353237" y="11576447"/>
            <a:ext cx="8637124" cy="727686"/>
          </a:xfrm>
          <a:prstGeom prst="rect">
            <a:avLst/>
          </a:prstGeom>
        </p:spPr>
        <p:txBody>
          <a:bodyPr wrap="square" lIns="217728" tIns="108864" rIns="217728" bIns="108864">
            <a:spAutoFit/>
          </a:bodyPr>
          <a:lstStyle/>
          <a:p>
            <a:pPr algn="ctr"/>
            <a:r>
              <a:rPr lang="en-US" sz="3300" b="1" dirty="0"/>
              <a:t>ACCOUNTING SOLUTIONS </a:t>
            </a:r>
            <a:endParaRPr lang="en-MY" b="1" dirty="0"/>
          </a:p>
        </p:txBody>
      </p:sp>
      <p:sp>
        <p:nvSpPr>
          <p:cNvPr id="6" name="TextBox 5"/>
          <p:cNvSpPr txBox="1"/>
          <p:nvPr/>
        </p:nvSpPr>
        <p:spPr>
          <a:xfrm>
            <a:off x="13412948" y="10225905"/>
            <a:ext cx="2377996" cy="1235517"/>
          </a:xfrm>
          <a:prstGeom prst="rect">
            <a:avLst/>
          </a:prstGeom>
          <a:noFill/>
        </p:spPr>
        <p:txBody>
          <a:bodyPr wrap="none" lIns="217728" tIns="108864" rIns="217728" bIns="108864" rtlCol="0">
            <a:spAutoFit/>
          </a:bodyPr>
          <a:lstStyle/>
          <a:p>
            <a:r>
              <a:rPr lang="en-US" sz="3300" b="1" dirty="0"/>
              <a:t>STUDENTS </a:t>
            </a:r>
          </a:p>
          <a:p>
            <a:r>
              <a:rPr lang="en-US" sz="3300" b="1" dirty="0"/>
              <a:t>TRAINING </a:t>
            </a:r>
          </a:p>
        </p:txBody>
      </p:sp>
      <p:sp>
        <p:nvSpPr>
          <p:cNvPr id="7" name="Rectangle 6"/>
          <p:cNvSpPr/>
          <p:nvPr/>
        </p:nvSpPr>
        <p:spPr>
          <a:xfrm>
            <a:off x="14835532" y="9442847"/>
            <a:ext cx="4064529" cy="727686"/>
          </a:xfrm>
          <a:prstGeom prst="rect">
            <a:avLst/>
          </a:prstGeom>
        </p:spPr>
        <p:txBody>
          <a:bodyPr wrap="square" lIns="217728" tIns="108864" rIns="217728" bIns="108864">
            <a:spAutoFit/>
          </a:bodyPr>
          <a:lstStyle/>
          <a:p>
            <a:pPr algn="ctr"/>
            <a:r>
              <a:rPr lang="en-US" sz="3300" b="1" dirty="0"/>
              <a:t>DATA ENTRY</a:t>
            </a:r>
          </a:p>
        </p:txBody>
      </p:sp>
      <p:sp>
        <p:nvSpPr>
          <p:cNvPr id="8" name="Rectangle 7"/>
          <p:cNvSpPr/>
          <p:nvPr/>
        </p:nvSpPr>
        <p:spPr>
          <a:xfrm>
            <a:off x="17538490" y="8185834"/>
            <a:ext cx="2872939" cy="1235517"/>
          </a:xfrm>
          <a:prstGeom prst="rect">
            <a:avLst/>
          </a:prstGeom>
        </p:spPr>
        <p:txBody>
          <a:bodyPr wrap="none" lIns="217728" tIns="108864" rIns="217728" bIns="108864">
            <a:spAutoFit/>
          </a:bodyPr>
          <a:lstStyle/>
          <a:p>
            <a:pPr algn="ctr"/>
            <a:r>
              <a:rPr lang="en-US" sz="3300" b="1" dirty="0"/>
              <a:t>SITE VISIT &amp; </a:t>
            </a:r>
          </a:p>
          <a:p>
            <a:pPr algn="ctr"/>
            <a:r>
              <a:rPr lang="en-US" sz="3300" b="1" dirty="0"/>
              <a:t>MONITORING</a:t>
            </a:r>
            <a:endParaRPr lang="en-MY" b="1" dirty="0"/>
          </a:p>
        </p:txBody>
      </p:sp>
      <p:sp>
        <p:nvSpPr>
          <p:cNvPr id="9" name="Rectangle 8"/>
          <p:cNvSpPr/>
          <p:nvPr/>
        </p:nvSpPr>
        <p:spPr>
          <a:xfrm>
            <a:off x="19786774" y="7209436"/>
            <a:ext cx="2219748" cy="1235517"/>
          </a:xfrm>
          <a:prstGeom prst="rect">
            <a:avLst/>
          </a:prstGeom>
        </p:spPr>
        <p:txBody>
          <a:bodyPr wrap="none" lIns="217728" tIns="108864" rIns="217728" bIns="108864">
            <a:spAutoFit/>
          </a:bodyPr>
          <a:lstStyle/>
          <a:p>
            <a:pPr algn="ctr"/>
            <a:r>
              <a:rPr lang="en-US" sz="3300" b="1" dirty="0"/>
              <a:t>HELPDESK</a:t>
            </a:r>
          </a:p>
          <a:p>
            <a:pPr algn="ctr"/>
            <a:r>
              <a:rPr lang="en-US" sz="3300" b="1" dirty="0"/>
              <a:t>SUPPORT</a:t>
            </a:r>
            <a:endParaRPr lang="en-MY" b="1" dirty="0"/>
          </a:p>
        </p:txBody>
      </p:sp>
      <p:sp>
        <p:nvSpPr>
          <p:cNvPr id="14" name="Slide Number Placeholder 1"/>
          <p:cNvSpPr txBox="1">
            <a:spLocks/>
          </p:cNvSpPr>
          <p:nvPr/>
        </p:nvSpPr>
        <p:spPr>
          <a:xfrm>
            <a:off x="23562367" y="12900006"/>
            <a:ext cx="824808" cy="676705"/>
          </a:xfrm>
          <a:prstGeom prst="rect">
            <a:avLst/>
          </a:prstGeom>
          <a:solidFill>
            <a:srgbClr val="7030A0"/>
          </a:solidFill>
        </p:spPr>
        <p:txBody>
          <a:bodyPr vert="horz" lIns="0" tIns="182680" rIns="0" bIns="182680" rtlCol="0" anchor="ctr">
            <a:spAutoFit/>
          </a:bodyPr>
          <a:lstStyle>
            <a:defPPr>
              <a:defRPr lang="en-US"/>
            </a:defPPr>
            <a:lvl1pPr marL="0" algn="ctr" defTabSz="1087444" rtl="0" eaLnBrk="1" latinLnBrk="0" hangingPunct="1">
              <a:defRPr sz="2000" kern="1200">
                <a:ln>
                  <a:noFill/>
                </a:ln>
                <a:solidFill>
                  <a:schemeClr val="bg1"/>
                </a:solidFill>
                <a:latin typeface="Open Sans"/>
                <a:ea typeface="+mn-ea"/>
                <a:cs typeface="Open San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a:lstStyle>
          <a:p>
            <a:pPr>
              <a:defRPr/>
            </a:pPr>
            <a:fld id="{10900C66-51F3-40B7-ADF9-FB7B495E0E52}" type="slidenum">
              <a:rPr lang="en-US" smtClean="0"/>
              <a:pPr>
                <a:defRPr/>
              </a:pPr>
              <a:t>4</a:t>
            </a:fld>
            <a:endParaRPr lang="en-US" dirty="0"/>
          </a:p>
        </p:txBody>
      </p:sp>
      <p:sp>
        <p:nvSpPr>
          <p:cNvPr id="16" name="Rectangle 15"/>
          <p:cNvSpPr/>
          <p:nvPr/>
        </p:nvSpPr>
        <p:spPr>
          <a:xfrm>
            <a:off x="3861303" y="7721596"/>
            <a:ext cx="6318220" cy="702446"/>
          </a:xfrm>
          <a:prstGeom prst="rect">
            <a:avLst/>
          </a:prstGeom>
          <a:solidFill>
            <a:srgbClr val="0070C0"/>
          </a:solidFill>
          <a:ln>
            <a:solidFill>
              <a:srgbClr val="FF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900" dirty="0">
                <a:solidFill>
                  <a:schemeClr val="bg1"/>
                </a:solidFill>
              </a:rPr>
              <a:t>ACADEMIA PARTICIPATION</a:t>
            </a:r>
            <a:endParaRPr lang="en-MY" sz="3800" dirty="0">
              <a:solidFill>
                <a:schemeClr val="bg1"/>
              </a:solidFill>
            </a:endParaRPr>
          </a:p>
        </p:txBody>
      </p:sp>
    </p:spTree>
    <p:extLst>
      <p:ext uri="{BB962C8B-B14F-4D97-AF65-F5344CB8AC3E}">
        <p14:creationId xmlns:p14="http://schemas.microsoft.com/office/powerpoint/2010/main" val="164397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359253" y="59055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parameters</a:t>
            </a:r>
            <a:endParaRPr lang="en-MY" sz="4800" dirty="0">
              <a:solidFill>
                <a:schemeClr val="tx1"/>
              </a:solidFill>
              <a:latin typeface="Arial Black"/>
            </a:endParaRPr>
          </a:p>
        </p:txBody>
      </p:sp>
      <p:sp>
        <p:nvSpPr>
          <p:cNvPr id="2" name="Rectangle 1"/>
          <p:cNvSpPr/>
          <p:nvPr/>
        </p:nvSpPr>
        <p:spPr>
          <a:xfrm>
            <a:off x="1219359" y="3188704"/>
            <a:ext cx="22151684" cy="6129164"/>
          </a:xfrm>
          <a:prstGeom prst="rect">
            <a:avLst/>
          </a:prstGeom>
        </p:spPr>
        <p:txBody>
          <a:bodyPr wrap="square" lIns="217728" tIns="108864" rIns="217728" bIns="108864">
            <a:spAutoFit/>
          </a:bodyPr>
          <a:lstStyle/>
          <a:p>
            <a:pPr marL="680399" indent="-680399" algn="just">
              <a:buFont typeface="Wingdings" panose="05000000000000000000" pitchFamily="2" charset="2"/>
              <a:buChar char="ü"/>
            </a:pPr>
            <a:r>
              <a:rPr lang="en-MY" sz="4800" dirty="0"/>
              <a:t>Number of participants and the training plan. </a:t>
            </a:r>
          </a:p>
          <a:p>
            <a:pPr marL="680399" indent="-680399" algn="just">
              <a:buFont typeface="Wingdings" panose="05000000000000000000" pitchFamily="2" charset="2"/>
              <a:buChar char="ü"/>
            </a:pPr>
            <a:r>
              <a:rPr lang="en-MY" sz="4800" dirty="0"/>
              <a:t>Project Execution Plan &amp; Timeline with tentative schedules (to be determined by BSN).</a:t>
            </a:r>
          </a:p>
          <a:p>
            <a:pPr marL="680399" indent="-680399" algn="just">
              <a:buFont typeface="Wingdings" panose="05000000000000000000" pitchFamily="2" charset="2"/>
              <a:buChar char="ü"/>
            </a:pPr>
            <a:r>
              <a:rPr lang="en-MY" sz="4800" dirty="0"/>
              <a:t>Listing of value-added services through availability for data entry &amp; monitoring.</a:t>
            </a:r>
          </a:p>
          <a:p>
            <a:pPr marL="680399" indent="-680399" algn="just">
              <a:buFont typeface="Wingdings" panose="05000000000000000000" pitchFamily="2" charset="2"/>
              <a:buChar char="ü"/>
            </a:pPr>
            <a:r>
              <a:rPr lang="en-MY" sz="4800" dirty="0"/>
              <a:t>Advertising &amp; Promotion to create the programme awareness.</a:t>
            </a:r>
          </a:p>
          <a:p>
            <a:pPr marL="680399" indent="-680399" algn="just">
              <a:buFont typeface="Wingdings" panose="05000000000000000000" pitchFamily="2" charset="2"/>
              <a:buChar char="ü"/>
            </a:pPr>
            <a:r>
              <a:rPr lang="en-MY" sz="4800" dirty="0"/>
              <a:t>Reporting, recording and monitoring process.</a:t>
            </a:r>
          </a:p>
          <a:p>
            <a:pPr marL="680399" indent="-680399" algn="just">
              <a:buFont typeface="Wingdings" panose="05000000000000000000" pitchFamily="2" charset="2"/>
              <a:buChar char="ü"/>
            </a:pPr>
            <a:r>
              <a:rPr lang="en-MY" sz="4800" dirty="0"/>
              <a:t>Certificate of Attendance and Skills for successful participants and an optional </a:t>
            </a:r>
            <a:r>
              <a:rPr lang="en-US" sz="4800" dirty="0"/>
              <a:t>“BSN MFE Award”</a:t>
            </a:r>
            <a:endParaRPr lang="en-MY" sz="4800" dirty="0"/>
          </a:p>
        </p:txBody>
      </p: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5</a:t>
            </a:fld>
            <a:endParaRPr lang="en-US" dirty="0"/>
          </a:p>
        </p:txBody>
      </p:sp>
    </p:spTree>
    <p:extLst>
      <p:ext uri="{BB962C8B-B14F-4D97-AF65-F5344CB8AC3E}">
        <p14:creationId xmlns:p14="http://schemas.microsoft.com/office/powerpoint/2010/main" val="1295287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316781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TIME-LINE AND delivery plan</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6</a:t>
            </a:fld>
            <a:endParaRPr lang="en-US" dirty="0"/>
          </a:p>
        </p:txBody>
      </p:sp>
      <p:cxnSp>
        <p:nvCxnSpPr>
          <p:cNvPr id="77" name="Straight Connector 76"/>
          <p:cNvCxnSpPr/>
          <p:nvPr/>
        </p:nvCxnSpPr>
        <p:spPr>
          <a:xfrm>
            <a:off x="2025916" y="7079048"/>
            <a:ext cx="20735449" cy="0"/>
          </a:xfrm>
          <a:prstGeom prst="line">
            <a:avLst/>
          </a:prstGeom>
          <a:ln w="19050">
            <a:headEnd type="oval" w="lg" len="lg"/>
            <a:tailEnd type="arrow" w="med" len="med"/>
          </a:ln>
        </p:spPr>
        <p:style>
          <a:lnRef idx="1">
            <a:schemeClr val="accent1"/>
          </a:lnRef>
          <a:fillRef idx="0">
            <a:schemeClr val="accent1"/>
          </a:fillRef>
          <a:effectRef idx="0">
            <a:schemeClr val="accent1"/>
          </a:effectRef>
          <a:fontRef idx="minor">
            <a:schemeClr val="tx1"/>
          </a:fontRef>
        </p:style>
      </p:cxnSp>
      <p:sp>
        <p:nvSpPr>
          <p:cNvPr id="78" name="Rectangular Callout 77"/>
          <p:cNvSpPr/>
          <p:nvPr/>
        </p:nvSpPr>
        <p:spPr>
          <a:xfrm>
            <a:off x="2232315" y="7717846"/>
            <a:ext cx="3456882" cy="2572220"/>
          </a:xfrm>
          <a:prstGeom prst="wedgeRectCallout">
            <a:avLst>
              <a:gd name="adj1" fmla="val -9810"/>
              <a:gd name="adj2" fmla="val -78595"/>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100" dirty="0"/>
              <a:t>Issuance of Pilot project LOA &amp; Contract Agreement</a:t>
            </a:r>
            <a:endParaRPr lang="en-MY" sz="3100" dirty="0"/>
          </a:p>
        </p:txBody>
      </p:sp>
      <p:sp>
        <p:nvSpPr>
          <p:cNvPr id="79" name="Rectangular Callout 78"/>
          <p:cNvSpPr/>
          <p:nvPr/>
        </p:nvSpPr>
        <p:spPr>
          <a:xfrm>
            <a:off x="4893083" y="3955760"/>
            <a:ext cx="3456882" cy="2052228"/>
          </a:xfrm>
          <a:prstGeom prst="wedgeRectCallout">
            <a:avLst>
              <a:gd name="adj1" fmla="val -1843"/>
              <a:gd name="adj2" fmla="val 104565"/>
            </a:avLst>
          </a:prstGeom>
          <a:solidFill>
            <a:srgbClr val="8D44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100" dirty="0"/>
              <a:t>Preparation &amp; Planning of Project Execution Plan</a:t>
            </a:r>
            <a:endParaRPr lang="en-MY" sz="3100" dirty="0"/>
          </a:p>
        </p:txBody>
      </p:sp>
      <p:sp>
        <p:nvSpPr>
          <p:cNvPr id="80" name="Rectangle 79"/>
          <p:cNvSpPr/>
          <p:nvPr/>
        </p:nvSpPr>
        <p:spPr>
          <a:xfrm>
            <a:off x="2232315" y="10290066"/>
            <a:ext cx="3456882" cy="1039984"/>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US" sz="3100" dirty="0"/>
              <a:t>Anticipated</a:t>
            </a:r>
            <a:endParaRPr lang="en-MY" sz="3100" dirty="0"/>
          </a:p>
          <a:p>
            <a:r>
              <a:rPr lang="en-MY" sz="3100" dirty="0"/>
              <a:t>Aug – Sept 2018 </a:t>
            </a:r>
            <a:endParaRPr lang="en-US" sz="3100" dirty="0">
              <a:solidFill>
                <a:schemeClr val="bg1"/>
              </a:solidFill>
            </a:endParaRPr>
          </a:p>
        </p:txBody>
      </p:sp>
      <p:sp>
        <p:nvSpPr>
          <p:cNvPr id="81" name="Rectangle 80"/>
          <p:cNvSpPr/>
          <p:nvPr/>
        </p:nvSpPr>
        <p:spPr>
          <a:xfrm>
            <a:off x="4893083" y="2970199"/>
            <a:ext cx="3456882" cy="1039984"/>
          </a:xfrm>
          <a:prstGeom prst="rect">
            <a:avLst/>
          </a:prstGeom>
          <a:solidFill>
            <a:srgbClr val="8D44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100" dirty="0"/>
              <a:t> Sept 2018 </a:t>
            </a:r>
            <a:endParaRPr lang="en-US" sz="3100" dirty="0">
              <a:solidFill>
                <a:schemeClr val="bg1"/>
              </a:solidFill>
            </a:endParaRPr>
          </a:p>
        </p:txBody>
      </p:sp>
      <p:sp>
        <p:nvSpPr>
          <p:cNvPr id="82" name="Rectangle 81"/>
          <p:cNvSpPr/>
          <p:nvPr/>
        </p:nvSpPr>
        <p:spPr>
          <a:xfrm>
            <a:off x="7353304" y="10290066"/>
            <a:ext cx="3861017" cy="1039984"/>
          </a:xfrm>
          <a:prstGeom prst="rect">
            <a:avLst/>
          </a:prstGeom>
          <a:solidFill>
            <a:srgbClr val="29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100" dirty="0"/>
              <a:t>Sept-Oct 2018</a:t>
            </a:r>
            <a:endParaRPr lang="en-US" sz="3100" dirty="0">
              <a:solidFill>
                <a:schemeClr val="bg1"/>
              </a:solidFill>
            </a:endParaRPr>
          </a:p>
        </p:txBody>
      </p:sp>
      <p:sp>
        <p:nvSpPr>
          <p:cNvPr id="83" name="Rectangle 82"/>
          <p:cNvSpPr/>
          <p:nvPr/>
        </p:nvSpPr>
        <p:spPr>
          <a:xfrm>
            <a:off x="10810187" y="2957216"/>
            <a:ext cx="3456882" cy="1039984"/>
          </a:xfrm>
          <a:prstGeom prst="rect">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100" dirty="0"/>
              <a:t>Oct 2018 –March 2019</a:t>
            </a:r>
            <a:endParaRPr lang="en-US" sz="3100" dirty="0">
              <a:solidFill>
                <a:schemeClr val="bg1"/>
              </a:solidFill>
            </a:endParaRPr>
          </a:p>
        </p:txBody>
      </p:sp>
      <p:sp>
        <p:nvSpPr>
          <p:cNvPr id="84" name="Rectangle 83"/>
          <p:cNvSpPr/>
          <p:nvPr/>
        </p:nvSpPr>
        <p:spPr>
          <a:xfrm>
            <a:off x="13032163" y="10290066"/>
            <a:ext cx="3861015" cy="1039984"/>
          </a:xfrm>
          <a:prstGeom prst="rect">
            <a:avLst/>
          </a:prstGeom>
          <a:solidFill>
            <a:srgbClr val="E84C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100" dirty="0"/>
              <a:t>March 2019 – April 2019</a:t>
            </a:r>
            <a:endParaRPr lang="en-US" sz="3100" dirty="0">
              <a:solidFill>
                <a:schemeClr val="bg1"/>
              </a:solidFill>
            </a:endParaRPr>
          </a:p>
        </p:txBody>
      </p:sp>
      <p:sp>
        <p:nvSpPr>
          <p:cNvPr id="86" name="Rectangular Callout 85"/>
          <p:cNvSpPr/>
          <p:nvPr/>
        </p:nvSpPr>
        <p:spPr>
          <a:xfrm>
            <a:off x="7353304" y="7717846"/>
            <a:ext cx="3861017" cy="2572220"/>
          </a:xfrm>
          <a:prstGeom prst="wedgeRectCallout">
            <a:avLst>
              <a:gd name="adj1" fmla="val -9810"/>
              <a:gd name="adj2" fmla="val -78595"/>
            </a:avLst>
          </a:prstGeom>
          <a:solidFill>
            <a:srgbClr val="29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100" dirty="0"/>
              <a:t>Advertising &amp; Promotion</a:t>
            </a:r>
            <a:endParaRPr lang="en-MY" sz="3100" dirty="0"/>
          </a:p>
        </p:txBody>
      </p:sp>
      <p:sp>
        <p:nvSpPr>
          <p:cNvPr id="87" name="Rectangular Callout 86"/>
          <p:cNvSpPr/>
          <p:nvPr/>
        </p:nvSpPr>
        <p:spPr>
          <a:xfrm>
            <a:off x="10810187" y="3992802"/>
            <a:ext cx="3456882" cy="1553367"/>
          </a:xfrm>
          <a:prstGeom prst="wedgeRectCallout">
            <a:avLst>
              <a:gd name="adj1" fmla="val -3931"/>
              <a:gd name="adj2" fmla="val 157454"/>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100" dirty="0"/>
              <a:t>Program Start</a:t>
            </a:r>
          </a:p>
          <a:p>
            <a:r>
              <a:rPr lang="en-US" sz="3100" dirty="0"/>
              <a:t>Site Selangor</a:t>
            </a:r>
            <a:endParaRPr lang="en-MY" sz="3100" dirty="0"/>
          </a:p>
        </p:txBody>
      </p:sp>
      <p:sp>
        <p:nvSpPr>
          <p:cNvPr id="88" name="Rectangular Callout 87"/>
          <p:cNvSpPr/>
          <p:nvPr/>
        </p:nvSpPr>
        <p:spPr>
          <a:xfrm>
            <a:off x="13032163" y="7717846"/>
            <a:ext cx="3861017" cy="2572220"/>
          </a:xfrm>
          <a:prstGeom prst="wedgeRectCallout">
            <a:avLst>
              <a:gd name="adj1" fmla="val -9810"/>
              <a:gd name="adj2" fmla="val -78595"/>
            </a:avLst>
          </a:prstGeom>
          <a:solidFill>
            <a:srgbClr val="E84C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100" dirty="0"/>
              <a:t>Reporting &amp; Monitoring</a:t>
            </a:r>
            <a:endParaRPr lang="en-MY" sz="3100" dirty="0"/>
          </a:p>
        </p:txBody>
      </p:sp>
      <p:sp>
        <p:nvSpPr>
          <p:cNvPr id="4096" name="Rectangle 4095"/>
          <p:cNvSpPr/>
          <p:nvPr/>
        </p:nvSpPr>
        <p:spPr>
          <a:xfrm>
            <a:off x="20511615" y="6148074"/>
            <a:ext cx="1664404" cy="881574"/>
          </a:xfrm>
          <a:prstGeom prst="rect">
            <a:avLst/>
          </a:prstGeom>
        </p:spPr>
        <p:txBody>
          <a:bodyPr wrap="none" lIns="217728" tIns="108864" rIns="217728" bIns="108864">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2019</a:t>
            </a:r>
            <a:endParaRPr lang="en-US" sz="2600" dirty="0"/>
          </a:p>
        </p:txBody>
      </p:sp>
      <p:sp>
        <p:nvSpPr>
          <p:cNvPr id="17" name="Rectangle 16"/>
          <p:cNvSpPr/>
          <p:nvPr/>
        </p:nvSpPr>
        <p:spPr>
          <a:xfrm>
            <a:off x="16385925" y="2902490"/>
            <a:ext cx="3456882" cy="1039984"/>
          </a:xfrm>
          <a:prstGeom prst="rect">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100" dirty="0"/>
              <a:t>May 2019</a:t>
            </a:r>
            <a:endParaRPr lang="en-US" sz="3100" dirty="0">
              <a:solidFill>
                <a:schemeClr val="bg1"/>
              </a:solidFill>
            </a:endParaRPr>
          </a:p>
        </p:txBody>
      </p:sp>
      <p:sp>
        <p:nvSpPr>
          <p:cNvPr id="18" name="Rectangular Callout 17"/>
          <p:cNvSpPr/>
          <p:nvPr/>
        </p:nvSpPr>
        <p:spPr>
          <a:xfrm>
            <a:off x="16385925" y="3938076"/>
            <a:ext cx="3456882" cy="1553367"/>
          </a:xfrm>
          <a:prstGeom prst="wedgeRectCallout">
            <a:avLst>
              <a:gd name="adj1" fmla="val -3931"/>
              <a:gd name="adj2" fmla="val 157454"/>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100" dirty="0"/>
              <a:t>BSN-MFE Award (optional)</a:t>
            </a:r>
            <a:endParaRPr lang="en-MY" sz="3100" dirty="0"/>
          </a:p>
        </p:txBody>
      </p:sp>
    </p:spTree>
    <p:extLst>
      <p:ext uri="{BB962C8B-B14F-4D97-AF65-F5344CB8AC3E}">
        <p14:creationId xmlns:p14="http://schemas.microsoft.com/office/powerpoint/2010/main" val="3114894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539750"/>
            <a:ext cx="2316781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proposed TARGETS</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7</a:t>
            </a:fld>
            <a:endParaRPr lang="en-US" dirty="0"/>
          </a:p>
        </p:txBody>
      </p:sp>
      <p:sp>
        <p:nvSpPr>
          <p:cNvPr id="3" name="Rectangle 2"/>
          <p:cNvSpPr/>
          <p:nvPr/>
        </p:nvSpPr>
        <p:spPr>
          <a:xfrm>
            <a:off x="1625811" y="9906000"/>
            <a:ext cx="21948458" cy="1974181"/>
          </a:xfrm>
          <a:prstGeom prst="rect">
            <a:avLst/>
          </a:prstGeom>
        </p:spPr>
        <p:txBody>
          <a:bodyPr wrap="square" lIns="217728" tIns="108864" rIns="217728" bIns="108864">
            <a:spAutoFit/>
          </a:bodyPr>
          <a:lstStyle/>
          <a:p>
            <a:pPr algn="just"/>
            <a:r>
              <a:rPr lang="en-MY" sz="3800" dirty="0"/>
              <a:t>Hence, we anticipate to reasonably run the Micro Finance Entrepreneurs Analytic by Accounting Solutions Pilot Project evaluation process will last for at least 6 – 8 months inclusive pre-development period of at least 1-2 months. It comprises of setting up the accounting solutions into the cloud based and students training.</a:t>
            </a:r>
          </a:p>
        </p:txBody>
      </p:sp>
      <p:graphicFrame>
        <p:nvGraphicFramePr>
          <p:cNvPr id="4" name="Table 3"/>
          <p:cNvGraphicFramePr>
            <a:graphicFrameLocks noGrp="1"/>
          </p:cNvGraphicFramePr>
          <p:nvPr>
            <p:extLst>
              <p:ext uri="{D42A27DB-BD31-4B8C-83A1-F6EECF244321}">
                <p14:modId xmlns:p14="http://schemas.microsoft.com/office/powerpoint/2010/main" val="2569416019"/>
              </p:ext>
            </p:extLst>
          </p:nvPr>
        </p:nvGraphicFramePr>
        <p:xfrm>
          <a:off x="1829039" y="7688479"/>
          <a:ext cx="21447830" cy="1912722"/>
        </p:xfrm>
        <a:graphic>
          <a:graphicData uri="http://schemas.openxmlformats.org/drawingml/2006/table">
            <a:tbl>
              <a:tblPr firstRow="1" firstCol="1" bandRow="1">
                <a:tableStyleId>{F5AB1C69-6EDB-4FF4-983F-18BD219EF322}</a:tableStyleId>
              </a:tblPr>
              <a:tblGrid>
                <a:gridCol w="16053349">
                  <a:extLst>
                    <a:ext uri="{9D8B030D-6E8A-4147-A177-3AD203B41FA5}">
                      <a16:colId xmlns:a16="http://schemas.microsoft.com/office/drawing/2014/main" val="20000"/>
                    </a:ext>
                  </a:extLst>
                </a:gridCol>
                <a:gridCol w="5394481">
                  <a:extLst>
                    <a:ext uri="{9D8B030D-6E8A-4147-A177-3AD203B41FA5}">
                      <a16:colId xmlns:a16="http://schemas.microsoft.com/office/drawing/2014/main" val="20001"/>
                    </a:ext>
                  </a:extLst>
                </a:gridCol>
              </a:tblGrid>
              <a:tr h="637574">
                <a:tc>
                  <a:txBody>
                    <a:bodyPr/>
                    <a:lstStyle/>
                    <a:p>
                      <a:pPr marL="270510" indent="-270510">
                        <a:spcAft>
                          <a:spcPts val="0"/>
                        </a:spcAft>
                      </a:pPr>
                      <a:r>
                        <a:rPr lang="en-US" sz="3200" dirty="0">
                          <a:effectLst/>
                        </a:rPr>
                        <a:t>Proposed  Zones / Territories</a:t>
                      </a:r>
                      <a:endParaRPr lang="en-MY" sz="3600" dirty="0">
                        <a:effectLst/>
                        <a:latin typeface="Times New Roman"/>
                        <a:ea typeface="Times New Roman"/>
                      </a:endParaRPr>
                    </a:p>
                  </a:txBody>
                  <a:tcPr marL="182904" marR="182904" marT="0" marB="0" anchor="b"/>
                </a:tc>
                <a:tc>
                  <a:txBody>
                    <a:bodyPr/>
                    <a:lstStyle/>
                    <a:p>
                      <a:pPr marL="270510" indent="-270510" algn="ctr">
                        <a:spcAft>
                          <a:spcPts val="0"/>
                        </a:spcAft>
                      </a:pPr>
                      <a:r>
                        <a:rPr lang="en-US" sz="3200" dirty="0">
                          <a:effectLst/>
                        </a:rPr>
                        <a:t>Zone Selangor</a:t>
                      </a:r>
                      <a:endParaRPr lang="en-MY" sz="3600" dirty="0">
                        <a:effectLst/>
                        <a:latin typeface="Times New Roman"/>
                        <a:ea typeface="Times New Roman"/>
                      </a:endParaRPr>
                    </a:p>
                  </a:txBody>
                  <a:tcPr marL="182904" marR="182904" marT="0" marB="0" anchor="b"/>
                </a:tc>
                <a:extLst>
                  <a:ext uri="{0D108BD9-81ED-4DB2-BD59-A6C34878D82A}">
                    <a16:rowId xmlns:a16="http://schemas.microsoft.com/office/drawing/2014/main" val="10000"/>
                  </a:ext>
                </a:extLst>
              </a:tr>
              <a:tr h="637574">
                <a:tc>
                  <a:txBody>
                    <a:bodyPr/>
                    <a:lstStyle/>
                    <a:p>
                      <a:pPr marL="270510" indent="-270510">
                        <a:spcAft>
                          <a:spcPts val="0"/>
                        </a:spcAft>
                      </a:pPr>
                      <a:r>
                        <a:rPr lang="en-US" sz="3200" dirty="0">
                          <a:solidFill>
                            <a:schemeClr val="tx1"/>
                          </a:solidFill>
                          <a:effectLst/>
                        </a:rPr>
                        <a:t>Proposed MFE</a:t>
                      </a:r>
                      <a:endParaRPr lang="en-MY" sz="3600" dirty="0">
                        <a:solidFill>
                          <a:schemeClr val="tx1"/>
                        </a:solidFill>
                        <a:effectLst/>
                        <a:latin typeface="Times New Roman"/>
                        <a:ea typeface="Times New Roman"/>
                      </a:endParaRPr>
                    </a:p>
                  </a:txBody>
                  <a:tcPr marL="182904" marR="182904" marT="0" marB="0" anchor="b">
                    <a:solidFill>
                      <a:schemeClr val="bg2"/>
                    </a:solidFill>
                  </a:tcPr>
                </a:tc>
                <a:tc>
                  <a:txBody>
                    <a:bodyPr/>
                    <a:lstStyle/>
                    <a:p>
                      <a:pPr marL="270510" indent="-270510" algn="ctr">
                        <a:spcAft>
                          <a:spcPts val="0"/>
                        </a:spcAft>
                      </a:pPr>
                      <a:r>
                        <a:rPr lang="en-US" sz="3200" b="1" dirty="0">
                          <a:solidFill>
                            <a:schemeClr val="tx1"/>
                          </a:solidFill>
                          <a:effectLst/>
                        </a:rPr>
                        <a:t>100</a:t>
                      </a:r>
                      <a:endParaRPr lang="en-MY" sz="3600" b="1" dirty="0">
                        <a:solidFill>
                          <a:schemeClr val="tx1"/>
                        </a:solidFill>
                        <a:effectLst/>
                        <a:latin typeface="Times New Roman"/>
                        <a:ea typeface="Times New Roman"/>
                      </a:endParaRPr>
                    </a:p>
                  </a:txBody>
                  <a:tcPr marL="182904" marR="182904" marT="0" marB="0" anchor="b"/>
                </a:tc>
                <a:extLst>
                  <a:ext uri="{0D108BD9-81ED-4DB2-BD59-A6C34878D82A}">
                    <a16:rowId xmlns:a16="http://schemas.microsoft.com/office/drawing/2014/main" val="10001"/>
                  </a:ext>
                </a:extLst>
              </a:tr>
              <a:tr h="637574">
                <a:tc>
                  <a:txBody>
                    <a:bodyPr/>
                    <a:lstStyle/>
                    <a:p>
                      <a:pPr marL="270510" indent="-270510">
                        <a:spcAft>
                          <a:spcPts val="0"/>
                        </a:spcAft>
                      </a:pPr>
                      <a:r>
                        <a:rPr lang="en-US" sz="3200" dirty="0">
                          <a:solidFill>
                            <a:schemeClr val="tx1"/>
                          </a:solidFill>
                          <a:effectLst/>
                        </a:rPr>
                        <a:t>Proposed Duration</a:t>
                      </a:r>
                      <a:endParaRPr lang="en-MY" sz="3600" dirty="0">
                        <a:solidFill>
                          <a:schemeClr val="tx1"/>
                        </a:solidFill>
                        <a:effectLst/>
                        <a:latin typeface="Times New Roman"/>
                        <a:ea typeface="Times New Roman"/>
                      </a:endParaRPr>
                    </a:p>
                  </a:txBody>
                  <a:tcPr marL="182904" marR="182904" marT="0" marB="0" anchor="b">
                    <a:solidFill>
                      <a:schemeClr val="bg2"/>
                    </a:solidFill>
                  </a:tcPr>
                </a:tc>
                <a:tc>
                  <a:txBody>
                    <a:bodyPr/>
                    <a:lstStyle/>
                    <a:p>
                      <a:pPr marL="270510" indent="-270510" algn="ctr">
                        <a:spcAft>
                          <a:spcPts val="0"/>
                        </a:spcAft>
                      </a:pPr>
                      <a:r>
                        <a:rPr lang="en-US" sz="3200" b="1" dirty="0">
                          <a:solidFill>
                            <a:schemeClr val="tx1"/>
                          </a:solidFill>
                          <a:effectLst/>
                        </a:rPr>
                        <a:t>6 Months</a:t>
                      </a:r>
                      <a:endParaRPr lang="en-MY" sz="3600" b="1" dirty="0">
                        <a:solidFill>
                          <a:schemeClr val="tx1"/>
                        </a:solidFill>
                        <a:effectLst/>
                        <a:latin typeface="Times New Roman"/>
                        <a:ea typeface="Times New Roman"/>
                      </a:endParaRPr>
                    </a:p>
                  </a:txBody>
                  <a:tcPr marL="182904" marR="182904" marT="0" marB="0" anchor="b"/>
                </a:tc>
                <a:extLst>
                  <a:ext uri="{0D108BD9-81ED-4DB2-BD59-A6C34878D82A}">
                    <a16:rowId xmlns:a16="http://schemas.microsoft.com/office/drawing/2014/main" val="10002"/>
                  </a:ext>
                </a:extLst>
              </a:tr>
            </a:tbl>
          </a:graphicData>
        </a:graphic>
      </p:graphicFrame>
      <p:grpSp>
        <p:nvGrpSpPr>
          <p:cNvPr id="11" name="Group 10"/>
          <p:cNvGrpSpPr/>
          <p:nvPr/>
        </p:nvGrpSpPr>
        <p:grpSpPr>
          <a:xfrm>
            <a:off x="1625811" y="2506639"/>
            <a:ext cx="21948458" cy="4808562"/>
            <a:chOff x="-3276600" y="3495675"/>
            <a:chExt cx="7029450" cy="267652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95675"/>
              <a:ext cx="702945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46425" y="3767919"/>
              <a:ext cx="2003426" cy="1027881"/>
            </a:xfrm>
            <a:prstGeom prst="rect">
              <a:avLst/>
            </a:prstGeom>
          </p:spPr>
          <p:txBody>
            <a:bodyPr wrap="square">
              <a:spAutoFit/>
            </a:bodyPr>
            <a:lstStyle/>
            <a:p>
              <a:pPr marL="816479" indent="-816479">
                <a:buFont typeface="Wingdings" panose="05000000000000000000" pitchFamily="2" charset="2"/>
                <a:buChar char="ü"/>
              </a:pPr>
              <a:r>
                <a:rPr lang="en-US" sz="5700" dirty="0"/>
                <a:t>Proposed no. of MFE./ license</a:t>
              </a:r>
              <a:endParaRPr lang="en-MY" sz="6700" dirty="0">
                <a:latin typeface="Times New Roman"/>
                <a:ea typeface="Times New Roman"/>
              </a:endParaRPr>
            </a:p>
          </p:txBody>
        </p:sp>
        <p:sp>
          <p:nvSpPr>
            <p:cNvPr id="7" name="Rectangle 6"/>
            <p:cNvSpPr/>
            <p:nvPr/>
          </p:nvSpPr>
          <p:spPr>
            <a:xfrm>
              <a:off x="-762000" y="3767919"/>
              <a:ext cx="1981200" cy="1027881"/>
            </a:xfrm>
            <a:prstGeom prst="rect">
              <a:avLst/>
            </a:prstGeom>
          </p:spPr>
          <p:txBody>
            <a:bodyPr wrap="square">
              <a:spAutoFit/>
            </a:bodyPr>
            <a:lstStyle/>
            <a:p>
              <a:pPr marL="816479" indent="-816479">
                <a:buFont typeface="Wingdings" panose="05000000000000000000" pitchFamily="2" charset="2"/>
                <a:buChar char="ü"/>
              </a:pPr>
              <a:r>
                <a:rPr lang="en-US" sz="5700" dirty="0"/>
                <a:t>Proposed no. of MFE per Student</a:t>
              </a:r>
              <a:endParaRPr lang="en-MY" sz="6700" dirty="0">
                <a:latin typeface="Times New Roman"/>
                <a:ea typeface="Times New Roman"/>
              </a:endParaRPr>
            </a:p>
          </p:txBody>
        </p:sp>
        <p:sp>
          <p:nvSpPr>
            <p:cNvPr id="8" name="Rectangle 7"/>
            <p:cNvSpPr/>
            <p:nvPr/>
          </p:nvSpPr>
          <p:spPr>
            <a:xfrm>
              <a:off x="1616191" y="3767919"/>
              <a:ext cx="2041410" cy="2055762"/>
            </a:xfrm>
            <a:prstGeom prst="rect">
              <a:avLst/>
            </a:prstGeom>
          </p:spPr>
          <p:txBody>
            <a:bodyPr wrap="square">
              <a:spAutoFit/>
            </a:bodyPr>
            <a:lstStyle/>
            <a:p>
              <a:pPr marL="816479" indent="-816479">
                <a:buFont typeface="Wingdings" panose="05000000000000000000" pitchFamily="2" charset="2"/>
                <a:buChar char="ü"/>
              </a:pPr>
              <a:r>
                <a:rPr lang="en-US" sz="5400" dirty="0"/>
                <a:t>Site visit (options):</a:t>
              </a:r>
            </a:p>
            <a:p>
              <a:pPr marL="1371600" lvl="1" indent="-746125">
                <a:buFont typeface="Wingdings" panose="05000000000000000000" pitchFamily="2" charset="2"/>
                <a:buChar char="ü"/>
              </a:pPr>
              <a:r>
                <a:rPr lang="en-US" sz="3600" dirty="0">
                  <a:ea typeface="Times New Roman"/>
                </a:rPr>
                <a:t>At random (10% of selected MFE), or</a:t>
              </a:r>
            </a:p>
            <a:p>
              <a:pPr marL="1371600" lvl="1" indent="-746125">
                <a:buFont typeface="Wingdings" panose="05000000000000000000" pitchFamily="2" charset="2"/>
                <a:buChar char="ü"/>
              </a:pPr>
              <a:r>
                <a:rPr lang="en-US" sz="3600" dirty="0">
                  <a:ea typeface="Times New Roman"/>
                </a:rPr>
                <a:t>10 MFE based on performance, or</a:t>
              </a:r>
            </a:p>
            <a:p>
              <a:pPr marL="1371600" lvl="1" indent="-746125">
                <a:buFont typeface="Wingdings" panose="05000000000000000000" pitchFamily="2" charset="2"/>
                <a:buChar char="ü"/>
              </a:pPr>
              <a:r>
                <a:rPr lang="en-US" sz="3600" dirty="0">
                  <a:ea typeface="Times New Roman"/>
                </a:rPr>
                <a:t>A day with all MFE</a:t>
              </a:r>
              <a:endParaRPr lang="en-MY" sz="3600" dirty="0">
                <a:ea typeface="Times New Roman"/>
              </a:endParaRPr>
            </a:p>
          </p:txBody>
        </p:sp>
        <p:sp>
          <p:nvSpPr>
            <p:cNvPr id="10" name="Rectangle 9"/>
            <p:cNvSpPr/>
            <p:nvPr/>
          </p:nvSpPr>
          <p:spPr>
            <a:xfrm>
              <a:off x="-2590230" y="4833937"/>
              <a:ext cx="715262" cy="950790"/>
            </a:xfrm>
            <a:prstGeom prst="rect">
              <a:avLst/>
            </a:prstGeom>
          </p:spPr>
          <p:txBody>
            <a:bodyPr wrap="none">
              <a:spAutoFit/>
            </a:bodyPr>
            <a:lstStyle/>
            <a:p>
              <a:pPr marL="644111" indent="-644111" algn="ctr"/>
              <a:r>
                <a:rPr lang="en-US" sz="10500" b="1" dirty="0">
                  <a:solidFill>
                    <a:srgbClr val="FF0000"/>
                  </a:solidFill>
                </a:rPr>
                <a:t>100</a:t>
              </a:r>
              <a:endParaRPr lang="en-MY" sz="11400" b="1" dirty="0">
                <a:solidFill>
                  <a:srgbClr val="FF0000"/>
                </a:solidFill>
                <a:latin typeface="Times New Roman"/>
                <a:ea typeface="Times New Roman"/>
              </a:endParaRPr>
            </a:p>
          </p:txBody>
        </p:sp>
        <p:sp>
          <p:nvSpPr>
            <p:cNvPr id="23" name="Rectangle 22"/>
            <p:cNvSpPr/>
            <p:nvPr/>
          </p:nvSpPr>
          <p:spPr>
            <a:xfrm>
              <a:off x="63613" y="4833937"/>
              <a:ext cx="277849" cy="950790"/>
            </a:xfrm>
            <a:prstGeom prst="rect">
              <a:avLst/>
            </a:prstGeom>
          </p:spPr>
          <p:txBody>
            <a:bodyPr wrap="none">
              <a:spAutoFit/>
            </a:bodyPr>
            <a:lstStyle/>
            <a:p>
              <a:pPr marL="644111" indent="-644111" algn="ctr"/>
              <a:r>
                <a:rPr lang="en-US" sz="10500" b="1" dirty="0">
                  <a:solidFill>
                    <a:srgbClr val="FF0000"/>
                  </a:solidFill>
                </a:rPr>
                <a:t>5</a:t>
              </a:r>
              <a:endParaRPr lang="en-MY" sz="11400" b="1" dirty="0">
                <a:solidFill>
                  <a:srgbClr val="FF0000"/>
                </a:solidFill>
                <a:latin typeface="Times New Roman"/>
                <a:ea typeface="Times New Roman"/>
              </a:endParaRPr>
            </a:p>
          </p:txBody>
        </p:sp>
        <p:sp>
          <p:nvSpPr>
            <p:cNvPr id="24" name="Rectangle 23"/>
            <p:cNvSpPr/>
            <p:nvPr/>
          </p:nvSpPr>
          <p:spPr>
            <a:xfrm>
              <a:off x="2481686" y="4876373"/>
              <a:ext cx="59164" cy="1027881"/>
            </a:xfrm>
            <a:prstGeom prst="rect">
              <a:avLst/>
            </a:prstGeom>
          </p:spPr>
          <p:txBody>
            <a:bodyPr wrap="none">
              <a:spAutoFit/>
            </a:bodyPr>
            <a:lstStyle/>
            <a:p>
              <a:pPr marL="644111" indent="-644111" algn="ctr"/>
              <a:endParaRPr lang="en-MY" sz="11400" b="1" dirty="0">
                <a:solidFill>
                  <a:srgbClr val="FF0000"/>
                </a:solidFill>
                <a:latin typeface="Times New Roman"/>
                <a:ea typeface="Times New Roman"/>
              </a:endParaRPr>
            </a:p>
          </p:txBody>
        </p:sp>
      </p:grpSp>
    </p:spTree>
    <p:extLst>
      <p:ext uri="{BB962C8B-B14F-4D97-AF65-F5344CB8AC3E}">
        <p14:creationId xmlns:p14="http://schemas.microsoft.com/office/powerpoint/2010/main" val="3282344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202" y="1878304"/>
            <a:ext cx="13802075" cy="1039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txBox="1">
            <a:spLocks/>
          </p:cNvSpPr>
          <p:nvPr/>
        </p:nvSpPr>
        <p:spPr>
          <a:xfrm>
            <a:off x="1625812" y="83820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Target PARTICIPANTS</a:t>
            </a:r>
            <a:endParaRPr lang="en-MY" sz="4800" dirty="0">
              <a:solidFill>
                <a:schemeClr val="tx1"/>
              </a:solidFill>
              <a:latin typeface="Arial Black"/>
            </a:endParaRPr>
          </a:p>
        </p:txBody>
      </p:sp>
      <p:grpSp>
        <p:nvGrpSpPr>
          <p:cNvPr id="4" name="Group 3"/>
          <p:cNvGrpSpPr/>
          <p:nvPr/>
        </p:nvGrpSpPr>
        <p:grpSpPr>
          <a:xfrm>
            <a:off x="4184103" y="7022654"/>
            <a:ext cx="2694569" cy="1665402"/>
            <a:chOff x="773324" y="3363797"/>
            <a:chExt cx="1010332" cy="832701"/>
          </a:xfrm>
        </p:grpSpPr>
        <p:pic>
          <p:nvPicPr>
            <p:cNvPr id="122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324" y="3363797"/>
              <a:ext cx="522293" cy="83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484" y="3389223"/>
              <a:ext cx="413172" cy="80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296" name="TextBox 1"/>
          <p:cNvSpPr txBox="1">
            <a:spLocks noChangeArrowheads="1"/>
          </p:cNvSpPr>
          <p:nvPr/>
        </p:nvSpPr>
        <p:spPr bwMode="auto">
          <a:xfrm>
            <a:off x="11426191" y="2527506"/>
            <a:ext cx="4829591" cy="19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800" b="1" dirty="0"/>
              <a:t>100 Micro</a:t>
            </a:r>
          </a:p>
          <a:p>
            <a:pPr eaLnBrk="1" hangingPunct="1">
              <a:spcBef>
                <a:spcPct val="0"/>
              </a:spcBef>
              <a:buFontTx/>
              <a:buNone/>
            </a:pPr>
            <a:r>
              <a:rPr lang="en-US" altLang="en-US" sz="3800" b="1" dirty="0"/>
              <a:t>Entrepreneurs selected by BSN</a:t>
            </a:r>
            <a:endParaRPr lang="en-MY" altLang="en-US" sz="3800" b="1" dirty="0"/>
          </a:p>
        </p:txBody>
      </p:sp>
      <p:sp>
        <p:nvSpPr>
          <p:cNvPr id="12297" name="TextBox 16"/>
          <p:cNvSpPr txBox="1">
            <a:spLocks noChangeArrowheads="1"/>
          </p:cNvSpPr>
          <p:nvPr/>
        </p:nvSpPr>
        <p:spPr bwMode="auto">
          <a:xfrm>
            <a:off x="11426191" y="6114512"/>
            <a:ext cx="6022139" cy="138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800" b="1" dirty="0"/>
              <a:t>20 Students selected </a:t>
            </a:r>
          </a:p>
          <a:p>
            <a:pPr eaLnBrk="1" hangingPunct="1">
              <a:spcBef>
                <a:spcPct val="0"/>
              </a:spcBef>
              <a:buFontTx/>
              <a:buNone/>
            </a:pPr>
            <a:r>
              <a:rPr lang="en-US" altLang="en-US" sz="3800" b="1" dirty="0"/>
              <a:t>by the team</a:t>
            </a:r>
          </a:p>
        </p:txBody>
      </p:sp>
      <p:grpSp>
        <p:nvGrpSpPr>
          <p:cNvPr id="9" name="Group 8"/>
          <p:cNvGrpSpPr/>
          <p:nvPr/>
        </p:nvGrpSpPr>
        <p:grpSpPr>
          <a:xfrm>
            <a:off x="3915131" y="4778720"/>
            <a:ext cx="4014299" cy="1709058"/>
            <a:chOff x="1593337" y="1436708"/>
            <a:chExt cx="1505166" cy="854529"/>
          </a:xfrm>
        </p:grpSpPr>
        <p:pic>
          <p:nvPicPr>
            <p:cNvPr id="1229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7737" y="1640363"/>
              <a:ext cx="590766" cy="63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3337" y="1436708"/>
              <a:ext cx="855871" cy="85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Slide Number Placeholder 6"/>
          <p:cNvSpPr>
            <a:spLocks noGrp="1"/>
          </p:cNvSpPr>
          <p:nvPr>
            <p:ph type="sldNum" sz="quarter" idx="12"/>
          </p:nvPr>
        </p:nvSpPr>
        <p:spPr/>
        <p:txBody>
          <a:bodyPr/>
          <a:lstStyle/>
          <a:p>
            <a:pPr>
              <a:defRPr/>
            </a:pPr>
            <a:fld id="{10900C66-51F3-40B7-ADF9-FB7B495E0E52}" type="slidenum">
              <a:rPr lang="en-US" smtClean="0"/>
              <a:pPr>
                <a:defRPr/>
              </a:pPr>
              <a:t>8</a:t>
            </a:fld>
            <a:endParaRPr lang="en-US" dirty="0"/>
          </a:p>
        </p:txBody>
      </p:sp>
      <p:sp>
        <p:nvSpPr>
          <p:cNvPr id="13" name="TextBox 16"/>
          <p:cNvSpPr txBox="1">
            <a:spLocks noChangeArrowheads="1"/>
          </p:cNvSpPr>
          <p:nvPr/>
        </p:nvSpPr>
        <p:spPr bwMode="auto">
          <a:xfrm>
            <a:off x="11474316" y="4573876"/>
            <a:ext cx="6022139" cy="138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800" b="1" dirty="0"/>
              <a:t>10 Academia selected </a:t>
            </a:r>
          </a:p>
          <a:p>
            <a:pPr eaLnBrk="1" hangingPunct="1">
              <a:spcBef>
                <a:spcPct val="0"/>
              </a:spcBef>
              <a:buFontTx/>
              <a:buNone/>
            </a:pPr>
            <a:r>
              <a:rPr lang="en-US" altLang="en-US" sz="3800" b="1" dirty="0"/>
              <a:t>by the team</a:t>
            </a:r>
          </a:p>
        </p:txBody>
      </p:sp>
    </p:spTree>
    <p:extLst>
      <p:ext uri="{BB962C8B-B14F-4D97-AF65-F5344CB8AC3E}">
        <p14:creationId xmlns:p14="http://schemas.microsoft.com/office/powerpoint/2010/main" val="10288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Bent-Up Arrow 67"/>
          <p:cNvSpPr/>
          <p:nvPr/>
        </p:nvSpPr>
        <p:spPr>
          <a:xfrm rot="10800000" flipH="1">
            <a:off x="16461344" y="2843176"/>
            <a:ext cx="5458959" cy="1617508"/>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7" name="Bent-Up Arrow 66"/>
          <p:cNvSpPr/>
          <p:nvPr/>
        </p:nvSpPr>
        <p:spPr>
          <a:xfrm flipH="1">
            <a:off x="3200238" y="9943041"/>
            <a:ext cx="5538497" cy="1895534"/>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6" name="Bent-Up Arrow 65"/>
          <p:cNvSpPr/>
          <p:nvPr/>
        </p:nvSpPr>
        <p:spPr>
          <a:xfrm rot="16200000" flipH="1">
            <a:off x="17850684" y="8147248"/>
            <a:ext cx="1895532" cy="5487120"/>
          </a:xfrm>
          <a:prstGeom prst="bentUpArrow">
            <a:avLst>
              <a:gd name="adj1" fmla="val 25000"/>
              <a:gd name="adj2" fmla="val 25710"/>
              <a:gd name="adj3" fmla="val 25000"/>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5" name="Bent-Up Arrow 64"/>
          <p:cNvSpPr/>
          <p:nvPr/>
        </p:nvSpPr>
        <p:spPr>
          <a:xfrm rot="5400000" flipH="1">
            <a:off x="5347102" y="989831"/>
            <a:ext cx="1949116" cy="5327171"/>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37" name="Title 1"/>
          <p:cNvSpPr txBox="1">
            <a:spLocks/>
          </p:cNvSpPr>
          <p:nvPr/>
        </p:nvSpPr>
        <p:spPr>
          <a:xfrm>
            <a:off x="1016134" y="0"/>
            <a:ext cx="22960224"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MY" sz="4800" dirty="0">
                <a:solidFill>
                  <a:schemeClr val="tx1"/>
                </a:solidFill>
                <a:latin typeface="Arial Black" panose="020B0A04020102020204" pitchFamily="34" charset="0"/>
                <a:cs typeface="Arial" panose="020B0604020202020204" pitchFamily="34" charset="0"/>
              </a:rPr>
              <a:t>Micro Finance Entrepreneurs AnalyticS </a:t>
            </a:r>
            <a:r>
              <a:rPr lang="en-US" sz="4800" dirty="0">
                <a:solidFill>
                  <a:schemeClr val="tx1"/>
                </a:solidFill>
                <a:latin typeface="Arial Black"/>
              </a:rPr>
              <a:t>framework </a:t>
            </a:r>
            <a:endParaRPr lang="en-MY" sz="4800" dirty="0">
              <a:solidFill>
                <a:schemeClr val="tx1"/>
              </a:solidFill>
              <a:latin typeface="Arial Black"/>
            </a:endParaRPr>
          </a:p>
        </p:txBody>
      </p:sp>
      <p:sp>
        <p:nvSpPr>
          <p:cNvPr id="7" name="Rounded Rectangle 6"/>
          <p:cNvSpPr/>
          <p:nvPr/>
        </p:nvSpPr>
        <p:spPr>
          <a:xfrm>
            <a:off x="1219356" y="4527893"/>
            <a:ext cx="5690341" cy="5378846"/>
          </a:xfrm>
          <a:prstGeom prst="roundRect">
            <a:avLst/>
          </a:prstGeom>
          <a:solidFill>
            <a:schemeClr val="bg1"/>
          </a:solidFill>
          <a:ln>
            <a:solidFill>
              <a:srgbClr val="0070C0"/>
            </a:solidFill>
          </a:ln>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endParaRPr lang="en-MY"/>
          </a:p>
        </p:txBody>
      </p:sp>
      <p:sp>
        <p:nvSpPr>
          <p:cNvPr id="45" name="Rounded Rectangle 44"/>
          <p:cNvSpPr/>
          <p:nvPr/>
        </p:nvSpPr>
        <p:spPr>
          <a:xfrm>
            <a:off x="18286015" y="4560869"/>
            <a:ext cx="5690341" cy="5378846"/>
          </a:xfrm>
          <a:prstGeom prst="roundRect">
            <a:avLst/>
          </a:prstGeom>
          <a:solidFill>
            <a:schemeClr val="bg1"/>
          </a:solidFill>
          <a:ln>
            <a:solidFill>
              <a:srgbClr val="0070C0"/>
            </a:solidFill>
          </a:ln>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endParaRPr lang="en-MY"/>
          </a:p>
        </p:txBody>
      </p:sp>
      <p:sp>
        <p:nvSpPr>
          <p:cNvPr id="61" name="Rounded Rectangle 60"/>
          <p:cNvSpPr/>
          <p:nvPr/>
        </p:nvSpPr>
        <p:spPr>
          <a:xfrm>
            <a:off x="8985248" y="9606124"/>
            <a:ext cx="6968030" cy="2803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8" name="Slide Number Placeholder 7"/>
          <p:cNvSpPr>
            <a:spLocks noGrp="1"/>
          </p:cNvSpPr>
          <p:nvPr>
            <p:ph type="sldNum" sz="quarter" idx="12"/>
          </p:nvPr>
        </p:nvSpPr>
        <p:spPr/>
        <p:txBody>
          <a:bodyPr/>
          <a:lstStyle/>
          <a:p>
            <a:pPr>
              <a:defRPr/>
            </a:pPr>
            <a:fld id="{10900C66-51F3-40B7-ADF9-FB7B495E0E52}" type="slidenum">
              <a:rPr lang="en-US" smtClean="0"/>
              <a:pPr>
                <a:defRPr/>
              </a:pPr>
              <a:t>9</a:t>
            </a:fld>
            <a:endParaRPr lang="en-US" dirty="0"/>
          </a:p>
        </p:txBody>
      </p:sp>
      <p:sp>
        <p:nvSpPr>
          <p:cNvPr id="54" name="Rounded Rectangle 53"/>
          <p:cNvSpPr/>
          <p:nvPr/>
        </p:nvSpPr>
        <p:spPr>
          <a:xfrm>
            <a:off x="9086862" y="2073080"/>
            <a:ext cx="6968030" cy="2803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pic>
        <p:nvPicPr>
          <p:cNvPr id="56" name="Picture 55"/>
          <p:cNvPicPr>
            <a:picLocks noChangeAspect="1"/>
          </p:cNvPicPr>
          <p:nvPr/>
        </p:nvPicPr>
        <p:blipFill rotWithShape="1">
          <a:blip r:embed="rId2">
            <a:extLst>
              <a:ext uri="{28A0092B-C50C-407E-A947-70E740481C1C}">
                <a14:useLocalDpi xmlns:a14="http://schemas.microsoft.com/office/drawing/2010/main" val="0"/>
              </a:ext>
            </a:extLst>
          </a:blip>
          <a:srcRect t="19435" r="25225" b="23885"/>
          <a:stretch/>
        </p:blipFill>
        <p:spPr>
          <a:xfrm>
            <a:off x="1529970" y="6486299"/>
            <a:ext cx="5002619" cy="1421818"/>
          </a:xfrm>
          <a:prstGeom prst="rect">
            <a:avLst/>
          </a:prstGeom>
        </p:spPr>
      </p:pic>
      <p:grpSp>
        <p:nvGrpSpPr>
          <p:cNvPr id="13" name="Group 12"/>
          <p:cNvGrpSpPr/>
          <p:nvPr/>
        </p:nvGrpSpPr>
        <p:grpSpPr>
          <a:xfrm>
            <a:off x="9931085" y="2189748"/>
            <a:ext cx="5310899" cy="1411412"/>
            <a:chOff x="1198733" y="6889668"/>
            <a:chExt cx="10558680" cy="4128032"/>
          </a:xfrm>
        </p:grpSpPr>
        <p:sp>
          <p:nvSpPr>
            <p:cNvPr id="57" name="Freeform 56"/>
            <p:cNvSpPr>
              <a:spLocks/>
            </p:cNvSpPr>
            <p:nvPr/>
          </p:nvSpPr>
          <p:spPr bwMode="auto">
            <a:xfrm rot="10800000">
              <a:off x="6478073" y="6889668"/>
              <a:ext cx="4018687" cy="1656257"/>
            </a:xfrm>
            <a:custGeom>
              <a:avLst/>
              <a:gdLst>
                <a:gd name="T0" fmla="*/ 16909 w 16909"/>
                <a:gd name="T1" fmla="*/ 1750 h 6305"/>
                <a:gd name="T2" fmla="*/ 16909 w 16909"/>
                <a:gd name="T3" fmla="*/ 0 h 6305"/>
                <a:gd name="T4" fmla="*/ 0 w 16909"/>
                <a:gd name="T5" fmla="*/ 5393 h 6305"/>
                <a:gd name="T6" fmla="*/ 26 w 16909"/>
                <a:gd name="T7" fmla="*/ 5428 h 6305"/>
                <a:gd name="T8" fmla="*/ 2625 w 16909"/>
                <a:gd name="T9" fmla="*/ 6305 h 6305"/>
                <a:gd name="T10" fmla="*/ 16909 w 16909"/>
                <a:gd name="T11" fmla="*/ 1750 h 6305"/>
              </a:gdLst>
              <a:ahLst/>
              <a:cxnLst>
                <a:cxn ang="0">
                  <a:pos x="T0" y="T1"/>
                </a:cxn>
                <a:cxn ang="0">
                  <a:pos x="T2" y="T3"/>
                </a:cxn>
                <a:cxn ang="0">
                  <a:pos x="T4" y="T5"/>
                </a:cxn>
                <a:cxn ang="0">
                  <a:pos x="T6" y="T7"/>
                </a:cxn>
                <a:cxn ang="0">
                  <a:pos x="T8" y="T9"/>
                </a:cxn>
                <a:cxn ang="0">
                  <a:pos x="T10" y="T11"/>
                </a:cxn>
              </a:cxnLst>
              <a:rect l="0" t="0" r="r" b="b"/>
              <a:pathLst>
                <a:path w="16909" h="6305">
                  <a:moveTo>
                    <a:pt x="16909" y="1750"/>
                  </a:moveTo>
                  <a:lnTo>
                    <a:pt x="16909" y="0"/>
                  </a:lnTo>
                  <a:lnTo>
                    <a:pt x="0" y="5393"/>
                  </a:lnTo>
                  <a:lnTo>
                    <a:pt x="26" y="5428"/>
                  </a:lnTo>
                  <a:lnTo>
                    <a:pt x="2625" y="6305"/>
                  </a:lnTo>
                  <a:lnTo>
                    <a:pt x="16909" y="1750"/>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8" name="Freeform 57"/>
            <p:cNvSpPr>
              <a:spLocks/>
            </p:cNvSpPr>
            <p:nvPr/>
          </p:nvSpPr>
          <p:spPr bwMode="auto">
            <a:xfrm rot="10800000">
              <a:off x="2449402" y="6906482"/>
              <a:ext cx="4028669" cy="1639442"/>
            </a:xfrm>
            <a:custGeom>
              <a:avLst/>
              <a:gdLst>
                <a:gd name="T0" fmla="*/ 0 w 16950"/>
                <a:gd name="T1" fmla="*/ 1750 h 6244"/>
                <a:gd name="T2" fmla="*/ 14281 w 16950"/>
                <a:gd name="T3" fmla="*/ 6244 h 6244"/>
                <a:gd name="T4" fmla="*/ 16942 w 16950"/>
                <a:gd name="T5" fmla="*/ 5346 h 6244"/>
                <a:gd name="T6" fmla="*/ 16950 w 16950"/>
                <a:gd name="T7" fmla="*/ 5334 h 6244"/>
                <a:gd name="T8" fmla="*/ 0 w 16950"/>
                <a:gd name="T9" fmla="*/ 0 h 6244"/>
                <a:gd name="T10" fmla="*/ 0 w 16950"/>
                <a:gd name="T11" fmla="*/ 1750 h 6244"/>
              </a:gdLst>
              <a:ahLst/>
              <a:cxnLst>
                <a:cxn ang="0">
                  <a:pos x="T0" y="T1"/>
                </a:cxn>
                <a:cxn ang="0">
                  <a:pos x="T2" y="T3"/>
                </a:cxn>
                <a:cxn ang="0">
                  <a:pos x="T4" y="T5"/>
                </a:cxn>
                <a:cxn ang="0">
                  <a:pos x="T6" y="T7"/>
                </a:cxn>
                <a:cxn ang="0">
                  <a:pos x="T8" y="T9"/>
                </a:cxn>
                <a:cxn ang="0">
                  <a:pos x="T10" y="T11"/>
                </a:cxn>
              </a:cxnLst>
              <a:rect l="0" t="0" r="r" b="b"/>
              <a:pathLst>
                <a:path w="16950" h="6244">
                  <a:moveTo>
                    <a:pt x="0" y="1750"/>
                  </a:moveTo>
                  <a:lnTo>
                    <a:pt x="14281" y="6244"/>
                  </a:lnTo>
                  <a:lnTo>
                    <a:pt x="16942" y="5346"/>
                  </a:lnTo>
                  <a:lnTo>
                    <a:pt x="16950" y="5334"/>
                  </a:lnTo>
                  <a:lnTo>
                    <a:pt x="0" y="0"/>
                  </a:lnTo>
                  <a:lnTo>
                    <a:pt x="0" y="1750"/>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9" name="Freeform 58"/>
            <p:cNvSpPr>
              <a:spLocks/>
            </p:cNvSpPr>
            <p:nvPr/>
          </p:nvSpPr>
          <p:spPr bwMode="auto">
            <a:xfrm rot="10800000">
              <a:off x="6478073" y="7129280"/>
              <a:ext cx="5279340" cy="3888420"/>
            </a:xfrm>
            <a:custGeom>
              <a:avLst/>
              <a:gdLst>
                <a:gd name="T0" fmla="*/ 5304 w 22213"/>
                <a:gd name="T1" fmla="*/ 14794 h 14794"/>
                <a:gd name="T2" fmla="*/ 22213 w 22213"/>
                <a:gd name="T3" fmla="*/ 9401 h 14794"/>
                <a:gd name="T4" fmla="*/ 22213 w 22213"/>
                <a:gd name="T5" fmla="*/ 0 h 14794"/>
                <a:gd name="T6" fmla="*/ 0 w 22213"/>
                <a:gd name="T7" fmla="*/ 7501 h 14794"/>
                <a:gd name="T8" fmla="*/ 5304 w 22213"/>
                <a:gd name="T9" fmla="*/ 14794 h 14794"/>
              </a:gdLst>
              <a:ahLst/>
              <a:cxnLst>
                <a:cxn ang="0">
                  <a:pos x="T0" y="T1"/>
                </a:cxn>
                <a:cxn ang="0">
                  <a:pos x="T2" y="T3"/>
                </a:cxn>
                <a:cxn ang="0">
                  <a:pos x="T4" y="T5"/>
                </a:cxn>
                <a:cxn ang="0">
                  <a:pos x="T6" y="T7"/>
                </a:cxn>
                <a:cxn ang="0">
                  <a:pos x="T8" y="T9"/>
                </a:cxn>
              </a:cxnLst>
              <a:rect l="0" t="0" r="r" b="b"/>
              <a:pathLst>
                <a:path w="22213" h="14794">
                  <a:moveTo>
                    <a:pt x="5304" y="14794"/>
                  </a:moveTo>
                  <a:lnTo>
                    <a:pt x="22213" y="9401"/>
                  </a:lnTo>
                  <a:lnTo>
                    <a:pt x="22213" y="0"/>
                  </a:lnTo>
                  <a:lnTo>
                    <a:pt x="0" y="7501"/>
                  </a:lnTo>
                  <a:lnTo>
                    <a:pt x="5304" y="14794"/>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2" name="Freeform 61"/>
            <p:cNvSpPr>
              <a:spLocks/>
            </p:cNvSpPr>
            <p:nvPr/>
          </p:nvSpPr>
          <p:spPr bwMode="auto">
            <a:xfrm rot="10800000">
              <a:off x="1198733" y="7146094"/>
              <a:ext cx="5279340" cy="3871606"/>
            </a:xfrm>
            <a:custGeom>
              <a:avLst/>
              <a:gdLst>
                <a:gd name="T0" fmla="*/ 16950 w 22213"/>
                <a:gd name="T1" fmla="*/ 14735 h 14735"/>
                <a:gd name="T2" fmla="*/ 22213 w 22213"/>
                <a:gd name="T3" fmla="*/ 7501 h 14735"/>
                <a:gd name="T4" fmla="*/ 0 w 22213"/>
                <a:gd name="T5" fmla="*/ 0 h 14735"/>
                <a:gd name="T6" fmla="*/ 0 w 22213"/>
                <a:gd name="T7" fmla="*/ 9401 h 14735"/>
                <a:gd name="T8" fmla="*/ 16950 w 22213"/>
                <a:gd name="T9" fmla="*/ 14735 h 14735"/>
              </a:gdLst>
              <a:ahLst/>
              <a:cxnLst>
                <a:cxn ang="0">
                  <a:pos x="T0" y="T1"/>
                </a:cxn>
                <a:cxn ang="0">
                  <a:pos x="T2" y="T3"/>
                </a:cxn>
                <a:cxn ang="0">
                  <a:pos x="T4" y="T5"/>
                </a:cxn>
                <a:cxn ang="0">
                  <a:pos x="T6" y="T7"/>
                </a:cxn>
                <a:cxn ang="0">
                  <a:pos x="T8" y="T9"/>
                </a:cxn>
              </a:cxnLst>
              <a:rect l="0" t="0" r="r" b="b"/>
              <a:pathLst>
                <a:path w="22213" h="14735">
                  <a:moveTo>
                    <a:pt x="16950" y="14735"/>
                  </a:moveTo>
                  <a:lnTo>
                    <a:pt x="22213" y="7501"/>
                  </a:lnTo>
                  <a:lnTo>
                    <a:pt x="0" y="0"/>
                  </a:lnTo>
                  <a:lnTo>
                    <a:pt x="0" y="9401"/>
                  </a:lnTo>
                  <a:lnTo>
                    <a:pt x="16950" y="14735"/>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grpSp>
      <p:sp>
        <p:nvSpPr>
          <p:cNvPr id="15" name="TextBox 14"/>
          <p:cNvSpPr txBox="1"/>
          <p:nvPr/>
        </p:nvSpPr>
        <p:spPr>
          <a:xfrm>
            <a:off x="11736348" y="2646948"/>
            <a:ext cx="1773087" cy="881574"/>
          </a:xfrm>
          <a:prstGeom prst="rect">
            <a:avLst/>
          </a:prstGeom>
          <a:noFill/>
        </p:spPr>
        <p:txBody>
          <a:bodyPr wrap="none" lIns="217728" tIns="108864" rIns="217728" bIns="108864" rtlCol="0">
            <a:spAutoFit/>
          </a:bodyPr>
          <a:lstStyle/>
          <a:p>
            <a:r>
              <a:rPr lang="en-US" b="1" dirty="0"/>
              <a:t>Micro</a:t>
            </a:r>
            <a:endParaRPr lang="en-MY" b="1" dirty="0"/>
          </a:p>
        </p:txBody>
      </p:sp>
      <p:sp>
        <p:nvSpPr>
          <p:cNvPr id="17" name="TextBox 16"/>
          <p:cNvSpPr txBox="1"/>
          <p:nvPr/>
        </p:nvSpPr>
        <p:spPr>
          <a:xfrm>
            <a:off x="9371907" y="3561348"/>
            <a:ext cx="6479758" cy="1420183"/>
          </a:xfrm>
          <a:prstGeom prst="rect">
            <a:avLst/>
          </a:prstGeom>
          <a:noFill/>
        </p:spPr>
        <p:txBody>
          <a:bodyPr wrap="square" lIns="217728" tIns="108864" rIns="217728" bIns="108864" rtlCol="0">
            <a:spAutoFit/>
          </a:bodyPr>
          <a:lstStyle/>
          <a:p>
            <a:pPr algn="ctr"/>
            <a:r>
              <a:rPr lang="en-US" sz="2600" dirty="0"/>
              <a:t>Sales turnover; &lt; RM 300,000 </a:t>
            </a:r>
          </a:p>
          <a:p>
            <a:pPr algn="ctr"/>
            <a:r>
              <a:rPr lang="en-US" sz="2600" dirty="0"/>
              <a:t>OR</a:t>
            </a:r>
          </a:p>
          <a:p>
            <a:pPr algn="ctr"/>
            <a:r>
              <a:rPr lang="en-US" sz="2600" dirty="0"/>
              <a:t>Employees; &lt; 5</a:t>
            </a:r>
            <a:endParaRPr lang="en-MY" sz="2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8303" y="5965730"/>
            <a:ext cx="4371544" cy="23697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3074" y="9928843"/>
            <a:ext cx="5486400" cy="2073350"/>
          </a:xfrm>
          <a:prstGeom prst="rect">
            <a:avLst/>
          </a:prstGeom>
        </p:spPr>
      </p:pic>
    </p:spTree>
    <p:extLst>
      <p:ext uri="{BB962C8B-B14F-4D97-AF65-F5344CB8AC3E}">
        <p14:creationId xmlns:p14="http://schemas.microsoft.com/office/powerpoint/2010/main" val="1526967174"/>
      </p:ext>
    </p:extLst>
  </p:cSld>
  <p:clrMapOvr>
    <a:masterClrMapping/>
  </p:clrMapOvr>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14053</TotalTime>
  <Words>1319</Words>
  <Application>Microsoft Office PowerPoint</Application>
  <PresentationFormat>Custom</PresentationFormat>
  <Paragraphs>285</Paragraphs>
  <Slides>26</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MS PGothic</vt:lpstr>
      <vt:lpstr>Arial</vt:lpstr>
      <vt:lpstr>Arial Black</vt:lpstr>
      <vt:lpstr>Arial Unicode MS</vt:lpstr>
      <vt:lpstr>Calibri</vt:lpstr>
      <vt:lpstr>Century Gothic</vt:lpstr>
      <vt:lpstr>Open Sans</vt:lpstr>
      <vt:lpstr>Open Sans Extrabold</vt:lpstr>
      <vt:lpstr>Open Sans Light</vt:lpstr>
      <vt:lpstr>Tahoma</vt:lpstr>
      <vt:lpstr>Times New Roman</vt:lpstr>
      <vt:lpstr>Wingdings</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ROLE &amp;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IT</cp:lastModifiedBy>
  <cp:revision>1425</cp:revision>
  <cp:lastPrinted>2018-07-27T09:52:19Z</cp:lastPrinted>
  <dcterms:created xsi:type="dcterms:W3CDTF">2014-12-02T17:36:54Z</dcterms:created>
  <dcterms:modified xsi:type="dcterms:W3CDTF">2018-07-30T04:54:52Z</dcterms:modified>
</cp:coreProperties>
</file>