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79" r:id="rId2"/>
    <p:sldId id="380" r:id="rId3"/>
    <p:sldId id="382" r:id="rId4"/>
    <p:sldId id="381" r:id="rId5"/>
    <p:sldId id="383" r:id="rId6"/>
    <p:sldId id="384" r:id="rId7"/>
    <p:sldId id="386" r:id="rId8"/>
    <p:sldId id="387" r:id="rId9"/>
    <p:sldId id="390" r:id="rId10"/>
    <p:sldId id="392" r:id="rId11"/>
    <p:sldId id="393" r:id="rId12"/>
    <p:sldId id="415" r:id="rId13"/>
    <p:sldId id="414" r:id="rId14"/>
    <p:sldId id="394" r:id="rId15"/>
    <p:sldId id="395" r:id="rId16"/>
    <p:sldId id="396" r:id="rId17"/>
    <p:sldId id="400" r:id="rId18"/>
    <p:sldId id="401" r:id="rId19"/>
    <p:sldId id="402" r:id="rId20"/>
    <p:sldId id="403" r:id="rId21"/>
    <p:sldId id="404" r:id="rId22"/>
    <p:sldId id="405" r:id="rId23"/>
    <p:sldId id="407" r:id="rId24"/>
    <p:sldId id="408" r:id="rId25"/>
    <p:sldId id="411" r:id="rId26"/>
    <p:sldId id="412" r:id="rId27"/>
    <p:sldId id="416" r:id="rId28"/>
    <p:sldId id="413" r:id="rId29"/>
    <p:sldId id="362" r:id="rId30"/>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172"/>
    <a:srgbClr val="22C299"/>
    <a:srgbClr val="216BA9"/>
    <a:srgbClr val="6929A2"/>
    <a:srgbClr val="F88B00"/>
    <a:srgbClr val="A80000"/>
    <a:srgbClr val="212F3F"/>
    <a:srgbClr val="C7A927"/>
    <a:srgbClr val="F8D00B"/>
    <a:srgbClr val="4D7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88277" autoAdjust="0"/>
  </p:normalViewPr>
  <p:slideViewPr>
    <p:cSldViewPr snapToGrid="0" snapToObjects="1">
      <p:cViewPr>
        <p:scale>
          <a:sx n="30" d="100"/>
          <a:sy n="30" d="100"/>
        </p:scale>
        <p:origin x="-1344" y="-102"/>
      </p:cViewPr>
      <p:guideLst>
        <p:guide orient="horz" pos="4312"/>
        <p:guide pos="7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52" d="100"/>
          <a:sy n="52" d="100"/>
        </p:scale>
        <p:origin x="-2994" y="-9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2/2/2018</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2/2/2018</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98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17</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274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21</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B89D0AE3-C217-4232-BE4D-C44CCDC7130E}" type="slidenum">
              <a:rPr lang="en-MY" smtClean="0"/>
              <a:pPr>
                <a:defRPr/>
              </a:pPr>
              <a:t>22</a:t>
            </a:fld>
            <a:endParaRPr lang="en-MY"/>
          </a:p>
        </p:txBody>
      </p:sp>
    </p:spTree>
    <p:extLst>
      <p:ext uri="{BB962C8B-B14F-4D97-AF65-F5344CB8AC3E}">
        <p14:creationId xmlns:p14="http://schemas.microsoft.com/office/powerpoint/2010/main" val="361567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29</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10</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970" y="618046"/>
            <a:ext cx="3052127" cy="1526064"/>
          </a:xfrm>
          <a:prstGeom prst="rect">
            <a:avLst/>
          </a:prstGeom>
        </p:spPr>
      </p:pic>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26071" y="12607926"/>
            <a:ext cx="2112707" cy="6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1" y="12817476"/>
            <a:ext cx="4004441" cy="171452"/>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6" name="Rounded Rectangle 5"/>
          <p:cNvSpPr/>
          <p:nvPr userDrawn="1"/>
        </p:nvSpPr>
        <p:spPr>
          <a:xfrm rot="10800000" flipV="1">
            <a:off x="21542005" y="12817476"/>
            <a:ext cx="2845170" cy="152400"/>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9" name="Rounded Rectangle 8"/>
          <p:cNvSpPr/>
          <p:nvPr userDrawn="1"/>
        </p:nvSpPr>
        <p:spPr>
          <a:xfrm rot="10800000" flipV="1">
            <a:off x="8513378" y="12817476"/>
            <a:ext cx="10386683" cy="171451"/>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674208" y="12833351"/>
            <a:ext cx="5690341" cy="730250"/>
          </a:xfrm>
          <a:prstGeom prst="rect">
            <a:avLst/>
          </a:prstGeom>
        </p:spPr>
        <p:txBody>
          <a:bodyPr lIns="217728" tIns="108864" rIns="217728" bIns="108864"/>
          <a:lstStyle>
            <a:lvl1pPr>
              <a:defRPr/>
            </a:lvl1pPr>
          </a:lstStyle>
          <a:p>
            <a:pPr>
              <a:defRPr/>
            </a:pPr>
            <a:fld id="{68D72562-CD37-4921-B9FF-4BF63387F281}" type="datetime1">
              <a:rPr lang="en-US" smtClean="0"/>
              <a:t>2/2/2018</a:t>
            </a:fld>
            <a:endParaRPr lang="en-US"/>
          </a:p>
        </p:txBody>
      </p:sp>
      <p:sp>
        <p:nvSpPr>
          <p:cNvPr id="11" name="Footer Placeholder 4"/>
          <p:cNvSpPr>
            <a:spLocks noGrp="1"/>
          </p:cNvSpPr>
          <p:nvPr>
            <p:ph type="ftr" sz="quarter" idx="11"/>
          </p:nvPr>
        </p:nvSpPr>
        <p:spPr>
          <a:xfrm>
            <a:off x="10364550" y="12833351"/>
            <a:ext cx="7722605" cy="730250"/>
          </a:xfrm>
          <a:prstGeom prst="rect">
            <a:avLst/>
          </a:prstGeom>
        </p:spPr>
        <p:txBody>
          <a:bodyPr lIns="217728" tIns="108864" rIns="217728" bIns="108864"/>
          <a:lstStyle>
            <a:lvl1pPr>
              <a:defRPr dirty="0"/>
            </a:lvl1pPr>
          </a:lstStyle>
          <a:p>
            <a:pPr>
              <a:defRPr/>
            </a:pPr>
            <a:endParaRPr lang="en-US"/>
          </a:p>
        </p:txBody>
      </p:sp>
      <p:sp>
        <p:nvSpPr>
          <p:cNvPr id="12" name="Slide Number Placeholder 5"/>
          <p:cNvSpPr>
            <a:spLocks noGrp="1"/>
          </p:cNvSpPr>
          <p:nvPr>
            <p:ph type="sldNum" sz="quarter" idx="12"/>
          </p:nvPr>
        </p:nvSpPr>
        <p:spPr>
          <a:xfrm>
            <a:off x="23562367" y="12900006"/>
            <a:ext cx="824808" cy="676705"/>
          </a:xfrm>
        </p:spPr>
        <p:txBody>
          <a:bodyPr/>
          <a:lstStyle>
            <a:lvl1pPr>
              <a:defRPr/>
            </a:lvl1pPr>
          </a:lstStyle>
          <a:p>
            <a:pPr>
              <a:defRPr/>
            </a:pPr>
            <a:fld id="{10900C66-51F3-40B7-ADF9-FB7B495E0E52}" type="slidenum">
              <a:rPr lang="en-US"/>
              <a:pPr>
                <a:defRPr/>
              </a:pPr>
              <a:t>‹#›</a:t>
            </a:fld>
            <a:endParaRPr lang="en-US" dirty="0"/>
          </a:p>
        </p:txBody>
      </p:sp>
      <p:sp>
        <p:nvSpPr>
          <p:cNvPr id="14" name="Rectangle 13"/>
          <p:cNvSpPr/>
          <p:nvPr userDrawn="1"/>
        </p:nvSpPr>
        <p:spPr bwMode="auto">
          <a:xfrm>
            <a:off x="4230899" y="12234404"/>
            <a:ext cx="3958749" cy="1342307"/>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215392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 id="2147483684" r:id="rId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04878" y="4855965"/>
            <a:ext cx="17835565" cy="1974181"/>
          </a:xfrm>
          <a:prstGeom prst="rect">
            <a:avLst/>
          </a:prstGeom>
          <a:noFill/>
        </p:spPr>
        <p:txBody>
          <a:bodyPr wrap="square" lIns="217728" tIns="108864" rIns="217728" bIns="108864" rtlCol="0">
            <a:spAutoFit/>
          </a:bodyPr>
          <a:lstStyle/>
          <a:p>
            <a:pPr algn="ctr"/>
            <a:r>
              <a:rPr lang="en-US" sz="5700" b="1" dirty="0"/>
              <a:t>MICRO FINANCE </a:t>
            </a:r>
            <a:r>
              <a:rPr lang="en-US" sz="5700" b="1" dirty="0" smtClean="0"/>
              <a:t>ENTREPRENEURS (MFE) </a:t>
            </a:r>
            <a:r>
              <a:rPr lang="en-US" sz="5700" b="1" dirty="0"/>
              <a:t>ANALYTIC </a:t>
            </a:r>
          </a:p>
          <a:p>
            <a:pPr algn="ctr"/>
            <a:r>
              <a:rPr lang="en-US" sz="5700" b="1" dirty="0"/>
              <a:t>BY ACCOUNTING SOLUTIONS</a:t>
            </a:r>
          </a:p>
        </p:txBody>
      </p:sp>
      <p:grpSp>
        <p:nvGrpSpPr>
          <p:cNvPr id="2" name="Group 1"/>
          <p:cNvGrpSpPr/>
          <p:nvPr/>
        </p:nvGrpSpPr>
        <p:grpSpPr>
          <a:xfrm>
            <a:off x="4417730" y="10343990"/>
            <a:ext cx="14100401" cy="600166"/>
            <a:chOff x="1447800" y="5559622"/>
            <a:chExt cx="5286962" cy="300083"/>
          </a:xfrm>
        </p:grpSpPr>
        <p:sp>
          <p:nvSpPr>
            <p:cNvPr id="4098" name="TextBox 7"/>
            <p:cNvSpPr txBox="1">
              <a:spLocks noChangeArrowheads="1"/>
            </p:cNvSpPr>
            <p:nvPr/>
          </p:nvSpPr>
          <p:spPr bwMode="auto">
            <a:xfrm>
              <a:off x="5823045" y="5559622"/>
              <a:ext cx="911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by:</a:t>
              </a:r>
            </a:p>
          </p:txBody>
        </p:sp>
        <p:sp>
          <p:nvSpPr>
            <p:cNvPr id="4100" name="TextBox 10"/>
            <p:cNvSpPr txBox="1">
              <a:spLocks noChangeArrowheads="1"/>
            </p:cNvSpPr>
            <p:nvPr/>
          </p:nvSpPr>
          <p:spPr bwMode="auto">
            <a:xfrm>
              <a:off x="1447800" y="5559623"/>
              <a:ext cx="942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for:</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94" y="2895601"/>
            <a:ext cx="12396814" cy="1975742"/>
          </a:xfrm>
          <a:prstGeom prst="rect">
            <a:avLst/>
          </a:prstGeom>
        </p:spPr>
      </p:pic>
      <p:sp>
        <p:nvSpPr>
          <p:cNvPr id="15" name="TextBox 14"/>
          <p:cNvSpPr txBox="1"/>
          <p:nvPr/>
        </p:nvSpPr>
        <p:spPr>
          <a:xfrm>
            <a:off x="-7" y="6776183"/>
            <a:ext cx="24387178" cy="1250906"/>
          </a:xfrm>
          <a:prstGeom prst="rect">
            <a:avLst/>
          </a:prstGeom>
          <a:noFill/>
        </p:spPr>
        <p:txBody>
          <a:bodyPr wrap="square" lIns="217728" tIns="108864" rIns="217728" bIns="108864" rtlCol="0" anchor="ctr">
            <a:spAutoFit/>
          </a:bodyPr>
          <a:lstStyle/>
          <a:p>
            <a:pPr algn="ctr"/>
            <a:r>
              <a:rPr lang="en-US" sz="6700" b="1" dirty="0"/>
              <a:t>PILOT PROPOSAL</a:t>
            </a:r>
          </a:p>
        </p:txBody>
      </p:sp>
      <p:sp>
        <p:nvSpPr>
          <p:cNvPr id="17" name="Rectangle 16"/>
          <p:cNvSpPr/>
          <p:nvPr/>
        </p:nvSpPr>
        <p:spPr bwMode="auto">
          <a:xfrm>
            <a:off x="16086568" y="10965051"/>
            <a:ext cx="5024182" cy="1915184"/>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3856888" y="11286030"/>
            <a:ext cx="4479811" cy="1273227"/>
          </a:xfrm>
          <a:prstGeom prst="rect">
            <a:avLst/>
          </a:prstGeom>
        </p:spPr>
      </p:pic>
      <p:sp>
        <p:nvSpPr>
          <p:cNvPr id="11" name="Rectangle 10"/>
          <p:cNvSpPr/>
          <p:nvPr/>
        </p:nvSpPr>
        <p:spPr>
          <a:xfrm>
            <a:off x="3906107" y="2895601"/>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968182883"/>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156" y="1676401"/>
            <a:ext cx="14568019" cy="1096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1625812"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 audience</a:t>
            </a:r>
            <a:endParaRPr lang="en-MY" sz="4800" dirty="0">
              <a:solidFill>
                <a:schemeClr val="tx1"/>
              </a:solidFill>
              <a:latin typeface="Arial Black"/>
            </a:endParaRPr>
          </a:p>
        </p:txBody>
      </p:sp>
      <p:grpSp>
        <p:nvGrpSpPr>
          <p:cNvPr id="4" name="Group 3"/>
          <p:cNvGrpSpPr/>
          <p:nvPr/>
        </p:nvGrpSpPr>
        <p:grpSpPr>
          <a:xfrm>
            <a:off x="4396338" y="5970097"/>
            <a:ext cx="2694569" cy="1665402"/>
            <a:chOff x="773324" y="3363797"/>
            <a:chExt cx="1010332" cy="832701"/>
          </a:xfrm>
        </p:grpSpPr>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324" y="3363797"/>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484" y="3389223"/>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11787136" y="3189243"/>
            <a:ext cx="4829591" cy="1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1,000 Micro</a:t>
            </a:r>
          </a:p>
          <a:p>
            <a:pPr eaLnBrk="1" hangingPunct="1">
              <a:spcBef>
                <a:spcPct val="0"/>
              </a:spcBef>
              <a:buFontTx/>
              <a:buNone/>
            </a:pPr>
            <a:r>
              <a:rPr lang="en-US" altLang="en-US" sz="3800" b="1" dirty="0"/>
              <a:t>Entrepreneurs selected by BSN</a:t>
            </a:r>
            <a:endParaRPr lang="en-MY" altLang="en-US" sz="3800" b="1" dirty="0"/>
          </a:p>
        </p:txBody>
      </p:sp>
      <p:sp>
        <p:nvSpPr>
          <p:cNvPr id="12297" name="TextBox 16"/>
          <p:cNvSpPr txBox="1">
            <a:spLocks noChangeArrowheads="1"/>
          </p:cNvSpPr>
          <p:nvPr/>
        </p:nvSpPr>
        <p:spPr bwMode="auto">
          <a:xfrm>
            <a:off x="11787134" y="5633249"/>
            <a:ext cx="6022139" cy="13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 Students selected by </a:t>
            </a:r>
            <a:r>
              <a:rPr lang="en-US" altLang="en-US" sz="3800" b="1" dirty="0" smtClean="0"/>
              <a:t>TAF-</a:t>
            </a:r>
            <a:r>
              <a:rPr lang="en-US" altLang="en-US" sz="3800" b="1" dirty="0" err="1" smtClean="0"/>
              <a:t>UiTM</a:t>
            </a:r>
            <a:endParaRPr lang="en-US" altLang="en-US" sz="3800" b="1" dirty="0"/>
          </a:p>
        </p:txBody>
      </p:sp>
      <p:grpSp>
        <p:nvGrpSpPr>
          <p:cNvPr id="9" name="Group 8"/>
          <p:cNvGrpSpPr/>
          <p:nvPr/>
        </p:nvGrpSpPr>
        <p:grpSpPr>
          <a:xfrm>
            <a:off x="3915131" y="3069055"/>
            <a:ext cx="4014299" cy="1709058"/>
            <a:chOff x="1593337" y="1436708"/>
            <a:chExt cx="1505166" cy="854529"/>
          </a:xfrm>
        </p:grpSpPr>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737" y="1640363"/>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337" y="1436708"/>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10</a:t>
            </a:fld>
            <a:endParaRPr lang="en-US" dirty="0"/>
          </a:p>
        </p:txBody>
      </p:sp>
    </p:spTree>
    <p:extLst>
      <p:ext uri="{BB962C8B-B14F-4D97-AF65-F5344CB8AC3E}">
        <p14:creationId xmlns:p14="http://schemas.microsoft.com/office/powerpoint/2010/main" val="10288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Up Arrow 67"/>
          <p:cNvSpPr/>
          <p:nvPr/>
        </p:nvSpPr>
        <p:spPr>
          <a:xfrm rot="10800000" flipH="1">
            <a:off x="16461344" y="2843176"/>
            <a:ext cx="5458959" cy="1617508"/>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7" name="Bent-Up Arrow 66"/>
          <p:cNvSpPr/>
          <p:nvPr/>
        </p:nvSpPr>
        <p:spPr>
          <a:xfrm flipH="1">
            <a:off x="3200238" y="9943041"/>
            <a:ext cx="5538497" cy="1895534"/>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6" name="Bent-Up Arrow 65"/>
          <p:cNvSpPr/>
          <p:nvPr/>
        </p:nvSpPr>
        <p:spPr>
          <a:xfrm rot="16200000" flipH="1">
            <a:off x="17850684" y="8147248"/>
            <a:ext cx="1895532" cy="5487120"/>
          </a:xfrm>
          <a:prstGeom prst="bentUpArrow">
            <a:avLst>
              <a:gd name="adj1" fmla="val 25000"/>
              <a:gd name="adj2" fmla="val 25710"/>
              <a:gd name="adj3" fmla="val 25000"/>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5" name="Bent-Up Arrow 64"/>
          <p:cNvSpPr/>
          <p:nvPr/>
        </p:nvSpPr>
        <p:spPr>
          <a:xfrm rot="5400000" flipH="1">
            <a:off x="5347102" y="989831"/>
            <a:ext cx="1949116" cy="5327171"/>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37" name="Title 1"/>
          <p:cNvSpPr txBox="1">
            <a:spLocks/>
          </p:cNvSpPr>
          <p:nvPr/>
        </p:nvSpPr>
        <p:spPr>
          <a:xfrm>
            <a:off x="1016134" y="0"/>
            <a:ext cx="22960224"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MY" sz="4800" dirty="0">
                <a:solidFill>
                  <a:schemeClr val="tx1"/>
                </a:solidFill>
                <a:latin typeface="Arial Black" panose="020B0A04020102020204" pitchFamily="34" charset="0"/>
                <a:cs typeface="Arial" panose="020B0604020202020204" pitchFamily="34" charset="0"/>
              </a:rPr>
              <a:t>Micro Finance Entrepreneurs Analytic </a:t>
            </a:r>
            <a:r>
              <a:rPr lang="en-US" sz="4800" dirty="0">
                <a:solidFill>
                  <a:schemeClr val="tx1"/>
                </a:solidFill>
                <a:latin typeface="Arial Black"/>
              </a:rPr>
              <a:t>framework </a:t>
            </a:r>
            <a:endParaRPr lang="en-MY" sz="4800" dirty="0">
              <a:solidFill>
                <a:schemeClr val="tx1"/>
              </a:solidFill>
              <a:latin typeface="Arial Black"/>
            </a:endParaRPr>
          </a:p>
        </p:txBody>
      </p:sp>
      <p:sp>
        <p:nvSpPr>
          <p:cNvPr id="7" name="Rounded Rectangle 6"/>
          <p:cNvSpPr/>
          <p:nvPr/>
        </p:nvSpPr>
        <p:spPr>
          <a:xfrm>
            <a:off x="1219356" y="4527893"/>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45" name="Rounded Rectangle 44"/>
          <p:cNvSpPr/>
          <p:nvPr/>
        </p:nvSpPr>
        <p:spPr>
          <a:xfrm>
            <a:off x="18286015" y="4560869"/>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61" name="Rounded Rectangle 60"/>
          <p:cNvSpPr/>
          <p:nvPr/>
        </p:nvSpPr>
        <p:spPr>
          <a:xfrm>
            <a:off x="8985248" y="9606124"/>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11</a:t>
            </a:fld>
            <a:endParaRPr lang="en-US" dirty="0"/>
          </a:p>
        </p:txBody>
      </p:sp>
      <p:sp>
        <p:nvSpPr>
          <p:cNvPr id="50" name="Rectangle 49"/>
          <p:cNvSpPr/>
          <p:nvPr/>
        </p:nvSpPr>
        <p:spPr bwMode="auto">
          <a:xfrm>
            <a:off x="18489240" y="6190115"/>
            <a:ext cx="5283891" cy="2014182"/>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1087" y="10301624"/>
            <a:ext cx="4927049" cy="1412720"/>
          </a:xfrm>
          <a:prstGeom prst="rect">
            <a:avLst/>
          </a:prstGeom>
        </p:spPr>
      </p:pic>
      <p:sp>
        <p:nvSpPr>
          <p:cNvPr id="54" name="Rounded Rectangle 53"/>
          <p:cNvSpPr/>
          <p:nvPr/>
        </p:nvSpPr>
        <p:spPr>
          <a:xfrm>
            <a:off x="9086862" y="2073080"/>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1529970" y="6486299"/>
            <a:ext cx="5002619" cy="1421818"/>
          </a:xfrm>
          <a:prstGeom prst="rect">
            <a:avLst/>
          </a:prstGeom>
        </p:spPr>
      </p:pic>
      <p:grpSp>
        <p:nvGrpSpPr>
          <p:cNvPr id="13" name="Group 12"/>
          <p:cNvGrpSpPr/>
          <p:nvPr/>
        </p:nvGrpSpPr>
        <p:grpSpPr>
          <a:xfrm>
            <a:off x="9931085" y="2286000"/>
            <a:ext cx="5310899" cy="1411412"/>
            <a:chOff x="1198733" y="6889668"/>
            <a:chExt cx="10558680" cy="4128032"/>
          </a:xfrm>
        </p:grpSpPr>
        <p:sp>
          <p:nvSpPr>
            <p:cNvPr id="57" name="Freeform 56"/>
            <p:cNvSpPr>
              <a:spLocks/>
            </p:cNvSpPr>
            <p:nvPr/>
          </p:nvSpPr>
          <p:spPr bwMode="auto">
            <a:xfrm rot="10800000">
              <a:off x="6478073" y="6889668"/>
              <a:ext cx="4018687" cy="1656257"/>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8" name="Freeform 57"/>
            <p:cNvSpPr>
              <a:spLocks/>
            </p:cNvSpPr>
            <p:nvPr/>
          </p:nvSpPr>
          <p:spPr bwMode="auto">
            <a:xfrm rot="10800000">
              <a:off x="2449402" y="6906482"/>
              <a:ext cx="4028669" cy="1639442"/>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9" name="Freeform 58"/>
            <p:cNvSpPr>
              <a:spLocks/>
            </p:cNvSpPr>
            <p:nvPr/>
          </p:nvSpPr>
          <p:spPr bwMode="auto">
            <a:xfrm rot="10800000">
              <a:off x="6478073" y="7129280"/>
              <a:ext cx="5279340" cy="3888420"/>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2" name="Freeform 61"/>
            <p:cNvSpPr>
              <a:spLocks/>
            </p:cNvSpPr>
            <p:nvPr/>
          </p:nvSpPr>
          <p:spPr bwMode="auto">
            <a:xfrm rot="10800000">
              <a:off x="1198733" y="7146094"/>
              <a:ext cx="5279340" cy="3871606"/>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15" name="TextBox 14"/>
          <p:cNvSpPr txBox="1"/>
          <p:nvPr/>
        </p:nvSpPr>
        <p:spPr>
          <a:xfrm>
            <a:off x="11736348" y="2743200"/>
            <a:ext cx="1773087" cy="881574"/>
          </a:xfrm>
          <a:prstGeom prst="rect">
            <a:avLst/>
          </a:prstGeom>
          <a:noFill/>
        </p:spPr>
        <p:txBody>
          <a:bodyPr wrap="none" lIns="217728" tIns="108864" rIns="217728" bIns="108864" rtlCol="0">
            <a:spAutoFit/>
          </a:bodyPr>
          <a:lstStyle/>
          <a:p>
            <a:r>
              <a:rPr lang="en-US" b="1" dirty="0" smtClean="0"/>
              <a:t>Micro</a:t>
            </a:r>
            <a:endParaRPr lang="en-MY" b="1" dirty="0"/>
          </a:p>
        </p:txBody>
      </p:sp>
      <p:sp>
        <p:nvSpPr>
          <p:cNvPr id="17" name="TextBox 16"/>
          <p:cNvSpPr txBox="1"/>
          <p:nvPr/>
        </p:nvSpPr>
        <p:spPr>
          <a:xfrm>
            <a:off x="9371907" y="3657600"/>
            <a:ext cx="6479758" cy="1420183"/>
          </a:xfrm>
          <a:prstGeom prst="rect">
            <a:avLst/>
          </a:prstGeom>
          <a:noFill/>
        </p:spPr>
        <p:txBody>
          <a:bodyPr wrap="square" lIns="217728" tIns="108864" rIns="217728" bIns="108864" rtlCol="0">
            <a:spAutoFit/>
          </a:bodyPr>
          <a:lstStyle/>
          <a:p>
            <a:pPr algn="ctr"/>
            <a:r>
              <a:rPr lang="en-US" sz="2600" dirty="0"/>
              <a:t>Sales turnover; &lt; RM 300,000 </a:t>
            </a:r>
          </a:p>
          <a:p>
            <a:pPr algn="ctr"/>
            <a:r>
              <a:rPr lang="en-US" sz="2600" dirty="0"/>
              <a:t>OR</a:t>
            </a:r>
          </a:p>
          <a:p>
            <a:pPr algn="ctr"/>
            <a:r>
              <a:rPr lang="en-US" sz="2600" dirty="0"/>
              <a:t>Employees; &lt; 5</a:t>
            </a:r>
            <a:endParaRPr lang="en-MY" sz="2600" dirty="0"/>
          </a:p>
        </p:txBody>
      </p:sp>
    </p:spTree>
    <p:extLst>
      <p:ext uri="{BB962C8B-B14F-4D97-AF65-F5344CB8AC3E}">
        <p14:creationId xmlns:p14="http://schemas.microsoft.com/office/powerpoint/2010/main" val="152696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12</a:t>
            </a:fld>
            <a:endParaRPr lang="en-US" dirty="0"/>
          </a:p>
        </p:txBody>
      </p:sp>
      <p:sp>
        <p:nvSpPr>
          <p:cNvPr id="5" name="Title 1"/>
          <p:cNvSpPr txBox="1">
            <a:spLocks/>
          </p:cNvSpPr>
          <p:nvPr/>
        </p:nvSpPr>
        <p:spPr>
          <a:xfrm>
            <a:off x="1371759" y="701678"/>
            <a:ext cx="21948458" cy="2286000"/>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smtClean="0">
                <a:solidFill>
                  <a:schemeClr val="tx1"/>
                </a:solidFill>
              </a:rPr>
              <a:t>Proposed Role &amp; Responsibilities</a:t>
            </a:r>
            <a:endParaRPr lang="en-MY"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32779491"/>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BSN</a:t>
                      </a:r>
                      <a:endParaRPr lang="en-US" sz="44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MFE</a:t>
                      </a:r>
                      <a:endParaRPr lang="en-US" sz="44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6000" dirty="0" smtClean="0"/>
                        <a:t>Provide</a:t>
                      </a:r>
                      <a:r>
                        <a:rPr lang="en-US" sz="6000" baseline="0" dirty="0" smtClean="0"/>
                        <a:t> fund to MFE</a:t>
                      </a:r>
                    </a:p>
                    <a:p>
                      <a:pPr marL="285750" indent="-285750" algn="just" eaLnBrk="1" hangingPunct="1">
                        <a:buFont typeface="Arial" pitchFamily="34" charset="0"/>
                        <a:buChar char="•"/>
                        <a:defRPr/>
                      </a:pPr>
                      <a:r>
                        <a:rPr lang="en-US" sz="6000" baseline="0" dirty="0" smtClean="0"/>
                        <a:t>Identify and provide information of selected MFE to TAF-</a:t>
                      </a:r>
                      <a:r>
                        <a:rPr lang="en-US" sz="6000" baseline="0" dirty="0" err="1" smtClean="0"/>
                        <a:t>UiTM</a:t>
                      </a:r>
                      <a:endParaRPr lang="en-US" sz="6000" baseline="0" dirty="0" smtClean="0"/>
                    </a:p>
                    <a:p>
                      <a:pPr marL="285750" indent="-285750" algn="just" eaLnBrk="1" hangingPunct="1">
                        <a:buFont typeface="Arial" pitchFamily="34" charset="0"/>
                        <a:buChar char="•"/>
                        <a:defRPr/>
                      </a:pPr>
                      <a:r>
                        <a:rPr lang="en-US" sz="6000" baseline="0" dirty="0" smtClean="0"/>
                        <a:t>Acquire SPS software and provide to the selected MFE</a:t>
                      </a:r>
                      <a:endParaRPr lang="en-US" sz="1800" dirty="0" smtClean="0"/>
                    </a:p>
                    <a:p>
                      <a:pPr marL="0" indent="0" algn="just" eaLnBrk="1" hangingPunct="1">
                        <a:buFont typeface="Arial" pitchFamily="34" charset="0"/>
                        <a:buNone/>
                        <a:defRPr/>
                      </a:pPr>
                      <a:endParaRPr lang="en-US" sz="1800" dirty="0" smtClean="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5400" baseline="0" dirty="0" smtClean="0"/>
                        <a:t>Provide picture document taken from cash book provided on weekly basis to support center number.</a:t>
                      </a:r>
                    </a:p>
                    <a:p>
                      <a:pPr marL="285750" indent="-285750" algn="just" eaLnBrk="1" hangingPunct="1">
                        <a:buFont typeface="Arial" pitchFamily="34" charset="0"/>
                        <a:buChar char="•"/>
                        <a:defRPr/>
                      </a:pPr>
                      <a:r>
                        <a:rPr lang="en-US" sz="5400" baseline="0" dirty="0" smtClean="0"/>
                        <a:t>Provide accounting information to BSN</a:t>
                      </a:r>
                    </a:p>
                    <a:p>
                      <a:pPr marL="285750" indent="-285750" algn="just" eaLnBrk="1" hangingPunct="1">
                        <a:buFont typeface="Arial" pitchFamily="34" charset="0"/>
                        <a:buChar char="•"/>
                        <a:defRPr/>
                      </a:pPr>
                      <a:r>
                        <a:rPr lang="en-US" sz="5400" baseline="0" dirty="0" smtClean="0"/>
                        <a:t>MFE can seeks advice to any accounting matters form TAF-</a:t>
                      </a:r>
                      <a:r>
                        <a:rPr lang="en-US" sz="5400" baseline="0" dirty="0" err="1" smtClean="0"/>
                        <a:t>UiTM</a:t>
                      </a:r>
                      <a:r>
                        <a:rPr lang="en-US" sz="5400" baseline="0" dirty="0" smtClean="0"/>
                        <a:t>.</a:t>
                      </a:r>
                      <a:endParaRPr lang="en-US" sz="5400" dirty="0" smtClean="0"/>
                    </a:p>
                    <a:p>
                      <a:endParaRPr lang="en-US" sz="1800" dirty="0"/>
                    </a:p>
                  </a:txBody>
                  <a:tcPr marL="91438" marR="91438" marT="45713" marB="45713"/>
                </a:tc>
              </a:tr>
            </a:tbl>
          </a:graphicData>
        </a:graphic>
      </p:graphicFrame>
    </p:spTree>
    <p:extLst>
      <p:ext uri="{BB962C8B-B14F-4D97-AF65-F5344CB8AC3E}">
        <p14:creationId xmlns:p14="http://schemas.microsoft.com/office/powerpoint/2010/main" val="256352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rPr>
              <a:t>Proposed Role &amp; Responsibilities</a:t>
            </a:r>
            <a:endParaRPr lang="en-MY" b="1" dirty="0">
              <a:solidFill>
                <a:schemeClr val="tx1"/>
              </a:solidFill>
            </a:endParaRP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7363273"/>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SALIHIN</a:t>
                      </a:r>
                      <a:endParaRPr lang="en-US" sz="44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smtClean="0"/>
                        <a:t>UiTM</a:t>
                      </a:r>
                      <a:endParaRPr lang="en-US" sz="44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6000" dirty="0" smtClean="0"/>
                        <a:t>Provide SPS accounting software</a:t>
                      </a:r>
                      <a:r>
                        <a:rPr lang="en-US" sz="6000" baseline="0" dirty="0" smtClean="0"/>
                        <a:t> </a:t>
                      </a:r>
                    </a:p>
                    <a:p>
                      <a:pPr marL="285750" indent="-285750" algn="just" eaLnBrk="1" hangingPunct="1">
                        <a:buFont typeface="Arial" pitchFamily="34" charset="0"/>
                        <a:buChar char="•"/>
                        <a:defRPr/>
                      </a:pPr>
                      <a:r>
                        <a:rPr lang="en-US" sz="6000" dirty="0" smtClean="0"/>
                        <a:t>Preview the financial statements on quarterly basis</a:t>
                      </a:r>
                    </a:p>
                    <a:p>
                      <a:pPr marL="285750" indent="-285750" algn="just" eaLnBrk="1" hangingPunct="1">
                        <a:buFont typeface="Arial" pitchFamily="34" charset="0"/>
                        <a:buChar char="•"/>
                        <a:defRPr/>
                      </a:pPr>
                      <a:r>
                        <a:rPr lang="en-US" sz="6000" dirty="0" smtClean="0"/>
                        <a:t>Analyze the accounting records and report on the performance of MFE to BSN semi-annually</a:t>
                      </a:r>
                    </a:p>
                    <a:p>
                      <a:pPr marL="285750" indent="-285750" algn="just" eaLnBrk="1" hangingPunct="1">
                        <a:buFont typeface="Arial" pitchFamily="34" charset="0"/>
                        <a:buChar char="•"/>
                        <a:defRPr/>
                      </a:pPr>
                      <a:endParaRPr lang="en-US" sz="1800" dirty="0" smtClean="0"/>
                    </a:p>
                    <a:p>
                      <a:endParaRPr lang="en-US" sz="1800" dirty="0" smtClean="0"/>
                    </a:p>
                    <a:p>
                      <a:pPr marL="0" indent="0" algn="just" eaLnBrk="1" hangingPunct="1">
                        <a:buFont typeface="Arial" pitchFamily="34" charset="0"/>
                        <a:buNone/>
                        <a:defRPr/>
                      </a:pPr>
                      <a:endParaRPr lang="en-US" sz="1800" dirty="0" smtClean="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4400" dirty="0" smtClean="0"/>
                        <a:t>Identify manpower (students or lecturers) to assist  MFE to record business transactions. </a:t>
                      </a:r>
                    </a:p>
                    <a:p>
                      <a:pPr marL="285750" indent="-285750" algn="just" eaLnBrk="1" hangingPunct="1">
                        <a:buFont typeface="Arial" pitchFamily="34" charset="0"/>
                        <a:buChar char="•"/>
                        <a:defRPr/>
                      </a:pPr>
                      <a:r>
                        <a:rPr lang="en-US" sz="4400" dirty="0" smtClean="0"/>
                        <a:t>To provide</a:t>
                      </a:r>
                      <a:r>
                        <a:rPr lang="en-US" sz="4400" baseline="0" dirty="0" smtClean="0"/>
                        <a:t> standard format of Cash Book to MFE.</a:t>
                      </a:r>
                      <a:endParaRPr lang="en-US" sz="4400" dirty="0" smtClean="0"/>
                    </a:p>
                    <a:p>
                      <a:pPr marL="285750" indent="-285750" algn="just" eaLnBrk="1" hangingPunct="1">
                        <a:buFont typeface="Arial" pitchFamily="34" charset="0"/>
                        <a:buChar char="•"/>
                        <a:defRPr/>
                      </a:pPr>
                      <a:r>
                        <a:rPr lang="en-US" sz="4400" dirty="0" smtClean="0"/>
                        <a:t>The respective manpower will key in business transactions on weekly basis (1 day per week)</a:t>
                      </a:r>
                    </a:p>
                    <a:p>
                      <a:pPr marL="285750" indent="-285750" algn="just" eaLnBrk="1" hangingPunct="1">
                        <a:buFont typeface="Arial" pitchFamily="34" charset="0"/>
                        <a:buChar char="•"/>
                        <a:defRPr/>
                      </a:pPr>
                      <a:r>
                        <a:rPr lang="en-US" sz="4400" dirty="0" smtClean="0"/>
                        <a:t>TAF-</a:t>
                      </a:r>
                      <a:r>
                        <a:rPr lang="en-US" sz="4400" dirty="0" err="1" smtClean="0"/>
                        <a:t>UiTM</a:t>
                      </a:r>
                      <a:r>
                        <a:rPr lang="en-US" sz="4400" dirty="0" smtClean="0"/>
                        <a:t> and selected lecturers supervise the manpower</a:t>
                      </a:r>
                    </a:p>
                    <a:p>
                      <a:pPr marL="285750" indent="-285750" algn="just" eaLnBrk="1" hangingPunct="1">
                        <a:buFont typeface="Arial" pitchFamily="34" charset="0"/>
                        <a:buChar char="•"/>
                        <a:defRPr/>
                      </a:pPr>
                      <a:r>
                        <a:rPr lang="en-US" sz="4400" dirty="0" smtClean="0"/>
                        <a:t>Review monthly financial statements</a:t>
                      </a:r>
                    </a:p>
                    <a:p>
                      <a:pPr marL="285750" indent="-285750" algn="just" eaLnBrk="1" hangingPunct="1">
                        <a:buFont typeface="Arial" pitchFamily="34" charset="0"/>
                        <a:buChar char="•"/>
                        <a:defRPr/>
                      </a:pPr>
                      <a:r>
                        <a:rPr lang="en-US" sz="4400" dirty="0" smtClean="0"/>
                        <a:t>Site</a:t>
                      </a:r>
                      <a:r>
                        <a:rPr lang="en-US" sz="4400" baseline="0" dirty="0" smtClean="0"/>
                        <a:t> visit for 1,000 MFE business center.  </a:t>
                      </a:r>
                      <a:endParaRPr lang="en-US" sz="4400" dirty="0" smtClean="0"/>
                    </a:p>
                    <a:p>
                      <a:endParaRPr lang="en-US" sz="1800" dirty="0"/>
                    </a:p>
                  </a:txBody>
                  <a:tcPr marL="91438" marR="91438" marT="45713" marB="45713"/>
                </a:tc>
              </a:tr>
            </a:tbl>
          </a:graphicData>
        </a:graphic>
      </p:graphicFrame>
    </p:spTree>
    <p:extLst>
      <p:ext uri="{BB962C8B-B14F-4D97-AF65-F5344CB8AC3E}">
        <p14:creationId xmlns:p14="http://schemas.microsoft.com/office/powerpoint/2010/main" val="416111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21135552"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Targeted deliverables </a:t>
            </a:r>
            <a:endParaRPr lang="en-MY" sz="4800" dirty="0">
              <a:solidFill>
                <a:schemeClr val="tx1"/>
              </a:solidFill>
              <a:latin typeface="Arial Black"/>
            </a:endParaRPr>
          </a:p>
        </p:txBody>
      </p:sp>
      <p:cxnSp>
        <p:nvCxnSpPr>
          <p:cNvPr id="22" name="Straight Arrow Connector 21"/>
          <p:cNvCxnSpPr/>
          <p:nvPr/>
        </p:nvCxnSpPr>
        <p:spPr bwMode="auto">
          <a:xfrm flipH="1">
            <a:off x="681657" y="12344400"/>
            <a:ext cx="230958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V="1">
            <a:off x="23777496" y="2197100"/>
            <a:ext cx="0" cy="10147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14</a:t>
            </a:fld>
            <a:endParaRPr lang="en-US" dirty="0"/>
          </a:p>
        </p:txBody>
      </p:sp>
      <p:sp>
        <p:nvSpPr>
          <p:cNvPr id="17" name="Rectangle 16"/>
          <p:cNvSpPr/>
          <p:nvPr/>
        </p:nvSpPr>
        <p:spPr>
          <a:xfrm>
            <a:off x="927562" y="2286003"/>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effectLst>
                <a:outerShdw blurRad="38100" dist="38100" dir="2700000" algn="tl">
                  <a:srgbClr val="000000">
                    <a:alpha val="43137"/>
                  </a:srgbClr>
                </a:outerShdw>
              </a:effectLst>
            </a:endParaRPr>
          </a:p>
          <a:p>
            <a:pPr algn="ctr">
              <a:defRPr/>
            </a:pPr>
            <a:r>
              <a:rPr lang="en-US" sz="7600" b="1" dirty="0"/>
              <a:t>1,000</a:t>
            </a:r>
          </a:p>
          <a:p>
            <a:pPr algn="ctr">
              <a:defRPr/>
            </a:pPr>
            <a:r>
              <a:rPr lang="en-US" sz="4800" b="1" dirty="0" smtClean="0"/>
              <a:t>Software Licenses </a:t>
            </a:r>
            <a:endParaRPr lang="en-US" sz="4800" b="1" dirty="0"/>
          </a:p>
        </p:txBody>
      </p:sp>
      <p:sp>
        <p:nvSpPr>
          <p:cNvPr id="18" name="Rectangle 17"/>
          <p:cNvSpPr/>
          <p:nvPr/>
        </p:nvSpPr>
        <p:spPr>
          <a:xfrm>
            <a:off x="6483919" y="6456818"/>
            <a:ext cx="5372459" cy="384367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800" b="1" dirty="0" smtClean="0"/>
          </a:p>
          <a:p>
            <a:pPr algn="ctr">
              <a:defRPr/>
            </a:pPr>
            <a:r>
              <a:rPr lang="en-US" sz="8800" b="1" dirty="0" smtClean="0"/>
              <a:t>5</a:t>
            </a:r>
            <a:endParaRPr lang="en-US" sz="8800" b="1" dirty="0"/>
          </a:p>
          <a:p>
            <a:pPr algn="ctr">
              <a:defRPr/>
            </a:pPr>
            <a:r>
              <a:rPr lang="en-US" sz="4000" b="1" dirty="0"/>
              <a:t>Anticipated </a:t>
            </a:r>
          </a:p>
          <a:p>
            <a:pPr algn="ctr">
              <a:defRPr/>
            </a:pPr>
            <a:r>
              <a:rPr lang="en-US" sz="4000" b="1" dirty="0"/>
              <a:t>Lectures</a:t>
            </a:r>
          </a:p>
        </p:txBody>
      </p:sp>
      <p:sp>
        <p:nvSpPr>
          <p:cNvPr id="19" name="Rectangle 18"/>
          <p:cNvSpPr/>
          <p:nvPr/>
        </p:nvSpPr>
        <p:spPr>
          <a:xfrm>
            <a:off x="6483919" y="2286003"/>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6700" b="1" dirty="0"/>
              <a:t>100</a:t>
            </a:r>
          </a:p>
          <a:p>
            <a:pPr algn="ctr">
              <a:defRPr/>
            </a:pPr>
            <a:r>
              <a:rPr lang="en-US" sz="3800" b="1" dirty="0"/>
              <a:t>Selected Students</a:t>
            </a:r>
          </a:p>
        </p:txBody>
      </p:sp>
      <p:sp>
        <p:nvSpPr>
          <p:cNvPr id="20" name="Rectangle 19"/>
          <p:cNvSpPr/>
          <p:nvPr/>
        </p:nvSpPr>
        <p:spPr>
          <a:xfrm>
            <a:off x="927562"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r>
              <a:rPr lang="en-US" sz="7600" b="1" dirty="0"/>
              <a:t>1,000</a:t>
            </a:r>
          </a:p>
          <a:p>
            <a:pPr algn="ctr">
              <a:defRPr/>
            </a:pPr>
            <a:r>
              <a:rPr lang="en-US" sz="3200" b="1" dirty="0" smtClean="0"/>
              <a:t>Expected</a:t>
            </a:r>
            <a:r>
              <a:rPr lang="en-US" sz="7200" b="1" dirty="0"/>
              <a:t> </a:t>
            </a:r>
            <a:r>
              <a:rPr lang="en-US" sz="3200" b="1" dirty="0" smtClean="0"/>
              <a:t>Participations</a:t>
            </a:r>
            <a:endParaRPr lang="en-US" sz="3200" b="1" dirty="0"/>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3" y="2637363"/>
            <a:ext cx="1957207" cy="15830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14" y="6602525"/>
            <a:ext cx="1992859" cy="161186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14" y="6539463"/>
            <a:ext cx="1866664" cy="150979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216672" y="2286001"/>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3800" b="1" dirty="0">
              <a:effectLst>
                <a:outerShdw blurRad="38100" dist="38100" dir="2700000" algn="tl">
                  <a:srgbClr val="000000">
                    <a:alpha val="43137"/>
                  </a:srgbClr>
                </a:outerShdw>
              </a:effectLst>
            </a:endParaRPr>
          </a:p>
          <a:p>
            <a:pPr algn="ctr">
              <a:defRPr/>
            </a:pPr>
            <a:r>
              <a:rPr lang="en-US" sz="7600" b="1" dirty="0"/>
              <a:t>1 State</a:t>
            </a:r>
          </a:p>
          <a:p>
            <a:pPr marL="816479" indent="-816479">
              <a:buFont typeface="Calibri" panose="020F0502020204030204" pitchFamily="34" charset="0"/>
              <a:buChar char="√"/>
              <a:defRPr/>
            </a:pPr>
            <a:r>
              <a:rPr lang="en-US" sz="4800" b="1" dirty="0"/>
              <a:t>Selangor</a:t>
            </a:r>
          </a:p>
        </p:txBody>
      </p:sp>
      <p:sp>
        <p:nvSpPr>
          <p:cNvPr id="24" name="Rectangle 23"/>
          <p:cNvSpPr/>
          <p:nvPr/>
        </p:nvSpPr>
        <p:spPr>
          <a:xfrm>
            <a:off x="12224737"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dirty="0" smtClean="0"/>
          </a:p>
          <a:p>
            <a:pPr algn="ctr">
              <a:defRPr/>
            </a:pPr>
            <a:endParaRPr lang="en-US" sz="3600" b="1" dirty="0"/>
          </a:p>
          <a:p>
            <a:pPr algn="ctr">
              <a:defRPr/>
            </a:pPr>
            <a:r>
              <a:rPr lang="en-US" sz="3600" b="1" dirty="0" smtClean="0"/>
              <a:t>Comprehensive </a:t>
            </a:r>
            <a:r>
              <a:rPr lang="en-US" sz="3600" b="1" dirty="0"/>
              <a:t>Report</a:t>
            </a:r>
          </a:p>
        </p:txBody>
      </p:sp>
      <p:sp>
        <p:nvSpPr>
          <p:cNvPr id="28" name="Rectangle 27"/>
          <p:cNvSpPr/>
          <p:nvPr/>
        </p:nvSpPr>
        <p:spPr>
          <a:xfrm>
            <a:off x="17795357" y="6472692"/>
            <a:ext cx="5372459" cy="3827804"/>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4400" b="1" dirty="0" smtClean="0"/>
          </a:p>
          <a:p>
            <a:pPr algn="ctr">
              <a:defRPr/>
            </a:pPr>
            <a:endParaRPr lang="en-US" sz="4400" b="1" dirty="0"/>
          </a:p>
          <a:p>
            <a:pPr algn="ctr">
              <a:defRPr/>
            </a:pPr>
            <a:r>
              <a:rPr lang="en-US" sz="4400" b="1" dirty="0" smtClean="0"/>
              <a:t>Analytical </a:t>
            </a:r>
            <a:r>
              <a:rPr lang="en-US" sz="4400" b="1" dirty="0"/>
              <a:t>Report</a:t>
            </a:r>
          </a:p>
        </p:txBody>
      </p:sp>
      <p:sp>
        <p:nvSpPr>
          <p:cNvPr id="29" name="Rectangle 28"/>
          <p:cNvSpPr/>
          <p:nvPr/>
        </p:nvSpPr>
        <p:spPr>
          <a:xfrm>
            <a:off x="17795357" y="2301877"/>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7600" b="1" dirty="0"/>
              <a:t>1 </a:t>
            </a:r>
            <a:r>
              <a:rPr lang="en-US" sz="7600" b="1" dirty="0" smtClean="0"/>
              <a:t>Year</a:t>
            </a:r>
            <a:endParaRPr lang="en-US" sz="7600" b="1" dirty="0"/>
          </a:p>
          <a:p>
            <a:pPr algn="ctr">
              <a:defRPr/>
            </a:pPr>
            <a:r>
              <a:rPr lang="en-US" sz="3800" b="1" dirty="0"/>
              <a:t>Helpdesk Support</a:t>
            </a: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8132" y="2503319"/>
            <a:ext cx="4524144" cy="1243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con sup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3781" y="2590633"/>
            <a:ext cx="2235606" cy="16764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927561" y="10515601"/>
            <a:ext cx="22240255" cy="1515322"/>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smtClean="0">
                <a:solidFill>
                  <a:schemeClr val="bg1"/>
                </a:solidFill>
              </a:rPr>
              <a:t>BSN-MFE Award (Optional)</a:t>
            </a:r>
            <a:endParaRPr lang="en-US" sz="4800" b="1" dirty="0">
              <a:solidFill>
                <a:schemeClr val="bg1"/>
              </a:solidFill>
            </a:endParaRPr>
          </a:p>
        </p:txBody>
      </p:sp>
      <p:pic>
        <p:nvPicPr>
          <p:cNvPr id="30"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268" y="2710595"/>
            <a:ext cx="1866664" cy="1509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User\Downloads\ex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9322" y="6800544"/>
            <a:ext cx="1974998" cy="1597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3781" y="6800544"/>
            <a:ext cx="1767742" cy="1767742"/>
          </a:xfrm>
          <a:prstGeom prst="rect">
            <a:avLst/>
          </a:prstGeom>
        </p:spPr>
      </p:pic>
    </p:spTree>
    <p:extLst>
      <p:ext uri="{BB962C8B-B14F-4D97-AF65-F5344CB8AC3E}">
        <p14:creationId xmlns:p14="http://schemas.microsoft.com/office/powerpoint/2010/main" val="236391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57" y="6408035"/>
            <a:ext cx="5258271" cy="2628794"/>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Commercial mileage</a:t>
            </a:r>
            <a:endParaRPr lang="en-MY" sz="4800" dirty="0">
              <a:solidFill>
                <a:schemeClr val="tx1"/>
              </a:solidFill>
              <a:latin typeface="Arial Black"/>
            </a:endParaRPr>
          </a:p>
        </p:txBody>
      </p:sp>
      <p:sp>
        <p:nvSpPr>
          <p:cNvPr id="21" name="Rectangle 20"/>
          <p:cNvSpPr/>
          <p:nvPr/>
        </p:nvSpPr>
        <p:spPr>
          <a:xfrm>
            <a:off x="999610" y="1981201"/>
            <a:ext cx="22964587" cy="2205013"/>
          </a:xfrm>
          <a:prstGeom prst="rect">
            <a:avLst/>
          </a:prstGeom>
        </p:spPr>
        <p:txBody>
          <a:bodyPr wrap="square" lIns="217728" tIns="108864" rIns="217728" bIns="108864">
            <a:spAutoFit/>
          </a:bodyPr>
          <a:lstStyle/>
          <a:p>
            <a:pPr algn="just"/>
            <a:r>
              <a:rPr lang="en-US" dirty="0"/>
              <a:t>In the spirit of business collaboration between </a:t>
            </a:r>
            <a:r>
              <a:rPr lang="en-US" dirty="0" smtClean="0"/>
              <a:t>SALIHIN and BSN, we </a:t>
            </a:r>
            <a:r>
              <a:rPr lang="en-US" dirty="0"/>
              <a:t>will support </a:t>
            </a:r>
            <a:r>
              <a:rPr lang="en-US" dirty="0" smtClean="0"/>
              <a:t>MFE in </a:t>
            </a:r>
            <a:r>
              <a:rPr lang="en-US" dirty="0"/>
              <a:t>providing quality products </a:t>
            </a:r>
            <a:r>
              <a:rPr lang="en-US" dirty="0" smtClean="0"/>
              <a:t>and services with </a:t>
            </a:r>
            <a:r>
              <a:rPr lang="en-US" dirty="0"/>
              <a:t>the highest degree of customer </a:t>
            </a:r>
            <a:r>
              <a:rPr lang="en-US" dirty="0" smtClean="0"/>
              <a:t>satisfaction. We believe </a:t>
            </a:r>
            <a:r>
              <a:rPr lang="en-US" dirty="0"/>
              <a:t>the recognition </a:t>
            </a:r>
            <a:r>
              <a:rPr lang="en-US" dirty="0" smtClean="0"/>
              <a:t>BSN-MFE Award  is essential and can be applied at additional cost. </a:t>
            </a:r>
            <a:endParaRPr lang="en-MY" dirty="0"/>
          </a:p>
        </p:txBody>
      </p:sp>
      <p:sp>
        <p:nvSpPr>
          <p:cNvPr id="25" name="Rounded Rectangle 24"/>
          <p:cNvSpPr/>
          <p:nvPr/>
        </p:nvSpPr>
        <p:spPr>
          <a:xfrm>
            <a:off x="16843529" y="5069929"/>
            <a:ext cx="6291550" cy="538588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r>
              <a:rPr lang="en-US" sz="8600" b="1" dirty="0">
                <a:solidFill>
                  <a:schemeClr val="bg1"/>
                </a:solidFill>
              </a:rPr>
              <a:t>BSN-MFE AWARD</a:t>
            </a: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251" y="4724393"/>
            <a:ext cx="357454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22588" y="11394996"/>
            <a:ext cx="3172251" cy="881574"/>
          </a:xfrm>
          <a:prstGeom prst="rect">
            <a:avLst/>
          </a:prstGeom>
          <a:noFill/>
        </p:spPr>
        <p:txBody>
          <a:bodyPr wrap="none" lIns="217728" tIns="108864" rIns="217728" bIns="108864" rtlCol="0">
            <a:spAutoFit/>
          </a:bodyPr>
          <a:lstStyle/>
          <a:p>
            <a:r>
              <a:rPr lang="en-US" dirty="0" smtClean="0"/>
              <a:t>Support By: </a:t>
            </a:r>
            <a:endParaRPr lang="en-MY" dirty="0"/>
          </a:p>
        </p:txBody>
      </p:sp>
      <p:sp>
        <p:nvSpPr>
          <p:cNvPr id="29" name="Rectangle 28"/>
          <p:cNvSpPr/>
          <p:nvPr/>
        </p:nvSpPr>
        <p:spPr bwMode="auto">
          <a:xfrm>
            <a:off x="5214335" y="10801343"/>
            <a:ext cx="7156697" cy="1724986"/>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15</a:t>
            </a:fld>
            <a:endParaRPr lang="en-US" dirty="0"/>
          </a:p>
        </p:txBody>
      </p:sp>
      <p:sp>
        <p:nvSpPr>
          <p:cNvPr id="22" name="Freeform 21"/>
          <p:cNvSpPr/>
          <p:nvPr/>
        </p:nvSpPr>
        <p:spPr>
          <a:xfrm rot="19939938">
            <a:off x="2816726" y="7907765"/>
            <a:ext cx="4411190" cy="306881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400"/>
          </a:p>
        </p:txBody>
      </p:sp>
      <p:sp>
        <p:nvSpPr>
          <p:cNvPr id="23" name="Freeform 22"/>
          <p:cNvSpPr/>
          <p:nvPr/>
        </p:nvSpPr>
        <p:spPr>
          <a:xfrm rot="19939938">
            <a:off x="2728777" y="5478343"/>
            <a:ext cx="4435745" cy="306881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900"/>
          </a:p>
        </p:txBody>
      </p:sp>
      <p:sp>
        <p:nvSpPr>
          <p:cNvPr id="35" name="Rectangle 34"/>
          <p:cNvSpPr/>
          <p:nvPr/>
        </p:nvSpPr>
        <p:spPr>
          <a:xfrm>
            <a:off x="3137798" y="8160247"/>
            <a:ext cx="3896331" cy="2759011"/>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Event </a:t>
            </a:r>
          </a:p>
          <a:p>
            <a:pPr lvl="0" algn="ctr"/>
            <a:r>
              <a:rPr lang="en-US" sz="3300" b="1" dirty="0">
                <a:solidFill>
                  <a:schemeClr val="tx2">
                    <a:lumMod val="50000"/>
                  </a:schemeClr>
                </a:solidFill>
              </a:rPr>
              <a:t>Organized &amp; Managed by</a:t>
            </a:r>
          </a:p>
          <a:p>
            <a:pPr lvl="0" algn="ctr"/>
            <a:r>
              <a:rPr lang="en-US" sz="3300" b="1" dirty="0">
                <a:solidFill>
                  <a:schemeClr val="tx2">
                    <a:lumMod val="50000"/>
                  </a:schemeClr>
                </a:solidFill>
              </a:rPr>
              <a:t>TAF-UITM </a:t>
            </a:r>
            <a:endParaRPr lang="en-US" sz="3300" b="1" dirty="0" smtClean="0">
              <a:solidFill>
                <a:schemeClr val="tx2">
                  <a:lumMod val="50000"/>
                </a:schemeClr>
              </a:solidFill>
            </a:endParaRPr>
          </a:p>
          <a:p>
            <a:pPr lvl="0" algn="ctr"/>
            <a:r>
              <a:rPr lang="en-US" sz="3300" b="1" dirty="0" smtClean="0">
                <a:solidFill>
                  <a:schemeClr val="tx2">
                    <a:lumMod val="50000"/>
                  </a:schemeClr>
                </a:solidFill>
              </a:rPr>
              <a:t>&amp; BSN </a:t>
            </a:r>
            <a:endParaRPr lang="en-US" sz="1700" dirty="0">
              <a:solidFill>
                <a:schemeClr val="tx2">
                  <a:lumMod val="50000"/>
                </a:schemeClr>
              </a:solidFill>
            </a:endParaRPr>
          </a:p>
        </p:txBody>
      </p:sp>
      <p:sp>
        <p:nvSpPr>
          <p:cNvPr id="36" name="Rectangle 35"/>
          <p:cNvSpPr/>
          <p:nvPr/>
        </p:nvSpPr>
        <p:spPr>
          <a:xfrm>
            <a:off x="2969601" y="6383477"/>
            <a:ext cx="3896329" cy="727686"/>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Launch by BSN</a:t>
            </a:r>
            <a:endParaRPr lang="en-US" sz="1700" dirty="0">
              <a:solidFill>
                <a:schemeClr val="tx2">
                  <a:lumMod val="50000"/>
                </a:schemeClr>
              </a:solidFill>
            </a:endParaRPr>
          </a:p>
        </p:txBody>
      </p:sp>
    </p:spTree>
    <p:extLst>
      <p:ext uri="{BB962C8B-B14F-4D97-AF65-F5344CB8AC3E}">
        <p14:creationId xmlns:p14="http://schemas.microsoft.com/office/powerpoint/2010/main" val="350953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Road to success</a:t>
            </a:r>
            <a:endParaRPr lang="en-MY" sz="4800" dirty="0">
              <a:solidFill>
                <a:schemeClr val="tx1"/>
              </a:solidFill>
              <a:latin typeface="Arial Black"/>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9173" y="5157716"/>
            <a:ext cx="7348002" cy="551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3" y="6248401"/>
            <a:ext cx="13576741" cy="60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2803268" y="3184634"/>
            <a:ext cx="5358608" cy="3874102"/>
            <a:chOff x="-1828800" y="1447800"/>
            <a:chExt cx="1843585" cy="1676400"/>
          </a:xfrm>
        </p:grpSpPr>
        <p:sp>
          <p:nvSpPr>
            <p:cNvPr id="3" name="Oval 2"/>
            <p:cNvSpPr/>
            <p:nvPr/>
          </p:nvSpPr>
          <p:spPr>
            <a:xfrm>
              <a:off x="-1828800" y="1447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2" name="TextBox 1"/>
            <p:cNvSpPr txBox="1"/>
            <p:nvPr/>
          </p:nvSpPr>
          <p:spPr>
            <a:xfrm>
              <a:off x="-1828800" y="1728432"/>
              <a:ext cx="1828800" cy="1105402"/>
            </a:xfrm>
            <a:prstGeom prst="rect">
              <a:avLst/>
            </a:prstGeom>
            <a:noFill/>
          </p:spPr>
          <p:txBody>
            <a:bodyPr wrap="square" rtlCol="0">
              <a:spAutoFit/>
            </a:bodyPr>
            <a:lstStyle/>
            <a:p>
              <a:pPr algn="ctr"/>
              <a:r>
                <a:rPr lang="en-MY" sz="4000" b="1" dirty="0">
                  <a:solidFill>
                    <a:schemeClr val="bg1"/>
                  </a:solidFill>
                  <a:latin typeface="Century Gothic" panose="020B0502020202020204" pitchFamily="34" charset="0"/>
                </a:rPr>
                <a:t>Close monitor on entrepreneur business performance</a:t>
              </a:r>
            </a:p>
          </p:txBody>
        </p:sp>
      </p:grpSp>
      <p:grpSp>
        <p:nvGrpSpPr>
          <p:cNvPr id="8" name="Group 7"/>
          <p:cNvGrpSpPr/>
          <p:nvPr/>
        </p:nvGrpSpPr>
        <p:grpSpPr>
          <a:xfrm>
            <a:off x="3048398" y="2895600"/>
            <a:ext cx="4916867" cy="3352800"/>
            <a:chOff x="-1828800" y="1447800"/>
            <a:chExt cx="1843585" cy="1676400"/>
          </a:xfrm>
        </p:grpSpPr>
        <p:sp>
          <p:nvSpPr>
            <p:cNvPr id="9" name="Oval 8"/>
            <p:cNvSpPr/>
            <p:nvPr/>
          </p:nvSpPr>
          <p:spPr>
            <a:xfrm>
              <a:off x="-1828800" y="1447800"/>
              <a:ext cx="1843585" cy="1676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0" name="TextBox 9"/>
            <p:cNvSpPr txBox="1"/>
            <p:nvPr/>
          </p:nvSpPr>
          <p:spPr>
            <a:xfrm>
              <a:off x="-1828800" y="2133600"/>
              <a:ext cx="1828800" cy="600165"/>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Foster and empower </a:t>
              </a:r>
              <a:r>
                <a:rPr lang="en-US" sz="3600" b="1" dirty="0" smtClean="0">
                  <a:solidFill>
                    <a:schemeClr val="bg1"/>
                  </a:solidFill>
                  <a:latin typeface="Century Gothic" panose="020B0502020202020204" pitchFamily="34" charset="0"/>
                </a:rPr>
                <a:t>Micro business</a:t>
              </a:r>
              <a:endParaRPr lang="en-MY" sz="3600" b="1" dirty="0">
                <a:solidFill>
                  <a:schemeClr val="bg1"/>
                </a:solidFill>
              </a:endParaRPr>
            </a:p>
          </p:txBody>
        </p:sp>
      </p:grpSp>
      <p:sp>
        <p:nvSpPr>
          <p:cNvPr id="12" name="Oval 11"/>
          <p:cNvSpPr/>
          <p:nvPr/>
        </p:nvSpPr>
        <p:spPr>
          <a:xfrm>
            <a:off x="13576742" y="8991600"/>
            <a:ext cx="4916867" cy="335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b="1">
              <a:solidFill>
                <a:schemeClr val="bg1"/>
              </a:solidFill>
            </a:endParaRPr>
          </a:p>
        </p:txBody>
      </p:sp>
      <p:sp>
        <p:nvSpPr>
          <p:cNvPr id="13" name="TextBox 12"/>
          <p:cNvSpPr txBox="1"/>
          <p:nvPr/>
        </p:nvSpPr>
        <p:spPr>
          <a:xfrm>
            <a:off x="13639803" y="9916510"/>
            <a:ext cx="4877435" cy="2035736"/>
          </a:xfrm>
          <a:prstGeom prst="rect">
            <a:avLst/>
          </a:prstGeom>
          <a:noFill/>
        </p:spPr>
        <p:txBody>
          <a:bodyPr wrap="square" lIns="217728" tIns="108864" rIns="217728" bIns="108864" rtlCol="0">
            <a:spAutoFit/>
          </a:bodyPr>
          <a:lstStyle/>
          <a:p>
            <a:pPr lvl="0" algn="ctr"/>
            <a:r>
              <a:rPr lang="en-US" sz="4000" b="1" dirty="0" smtClean="0">
                <a:solidFill>
                  <a:schemeClr val="bg1"/>
                </a:solidFill>
              </a:rPr>
              <a:t>3U1i </a:t>
            </a:r>
            <a:r>
              <a:rPr lang="en-US" sz="4000" b="1" dirty="0">
                <a:solidFill>
                  <a:schemeClr val="bg1"/>
                </a:solidFill>
              </a:rPr>
              <a:t>inline with MOHE’s aspiration</a:t>
            </a:r>
          </a:p>
          <a:p>
            <a:pPr algn="ctr"/>
            <a:r>
              <a:rPr lang="en-US" sz="3800" b="1" dirty="0" smtClean="0">
                <a:solidFill>
                  <a:schemeClr val="bg1"/>
                </a:solidFill>
              </a:rPr>
              <a:t> </a:t>
            </a:r>
            <a:endParaRPr lang="en-MY" sz="3800" b="1" dirty="0">
              <a:solidFill>
                <a:schemeClr val="bg1"/>
              </a:solidFill>
            </a:endParaRPr>
          </a:p>
        </p:txBody>
      </p:sp>
      <p:sp>
        <p:nvSpPr>
          <p:cNvPr id="11" name="Slide Number Placeholder 10"/>
          <p:cNvSpPr>
            <a:spLocks noGrp="1"/>
          </p:cNvSpPr>
          <p:nvPr>
            <p:ph type="sldNum" sz="quarter" idx="12"/>
          </p:nvPr>
        </p:nvSpPr>
        <p:spPr/>
        <p:txBody>
          <a:bodyPr/>
          <a:lstStyle/>
          <a:p>
            <a:pPr>
              <a:defRPr/>
            </a:pPr>
            <a:fld id="{10900C66-51F3-40B7-ADF9-FB7B495E0E52}" type="slidenum">
              <a:rPr lang="en-US" smtClean="0"/>
              <a:pPr>
                <a:defRPr/>
              </a:pPr>
              <a:t>16</a:t>
            </a:fld>
            <a:endParaRPr lang="en-US" dirty="0"/>
          </a:p>
        </p:txBody>
      </p:sp>
    </p:spTree>
    <p:extLst>
      <p:ext uri="{BB962C8B-B14F-4D97-AF65-F5344CB8AC3E}">
        <p14:creationId xmlns:p14="http://schemas.microsoft.com/office/powerpoint/2010/main" val="66362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172829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smtClean="0">
                <a:solidFill>
                  <a:schemeClr val="tx1"/>
                </a:solidFill>
                <a:latin typeface="Arial Black"/>
              </a:rPr>
              <a:t>Student </a:t>
            </a:r>
            <a:r>
              <a:rPr lang="en-US" sz="4800" dirty="0">
                <a:solidFill>
                  <a:schemeClr val="tx1"/>
                </a:solidFill>
                <a:latin typeface="Arial Black"/>
              </a:rPr>
              <a:t>criteria</a:t>
            </a:r>
            <a:endParaRPr lang="en-MY" sz="4800" dirty="0">
              <a:solidFill>
                <a:schemeClr val="tx1"/>
              </a:solidFill>
              <a:latin typeface="Arial Black"/>
            </a:endParaRPr>
          </a:p>
        </p:txBody>
      </p:sp>
      <p:grpSp>
        <p:nvGrpSpPr>
          <p:cNvPr id="5" name="Group 4"/>
          <p:cNvGrpSpPr>
            <a:grpSpLocks noChangeAspect="1"/>
          </p:cNvGrpSpPr>
          <p:nvPr/>
        </p:nvGrpSpPr>
        <p:grpSpPr>
          <a:xfrm>
            <a:off x="12741199" y="2855196"/>
            <a:ext cx="2280097" cy="1819364"/>
            <a:chOff x="1382806" y="3668806"/>
            <a:chExt cx="3025588" cy="3025588"/>
          </a:xfrm>
        </p:grpSpPr>
        <p:sp>
          <p:nvSpPr>
            <p:cNvPr id="7" name="Rectangle 6"/>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p:cNvGrpSpPr>
            <a:grpSpLocks noChangeAspect="1"/>
          </p:cNvGrpSpPr>
          <p:nvPr/>
        </p:nvGrpSpPr>
        <p:grpSpPr>
          <a:xfrm>
            <a:off x="12741199" y="5087162"/>
            <a:ext cx="2280097" cy="1819364"/>
            <a:chOff x="1382807" y="174388"/>
            <a:chExt cx="3025589" cy="3025589"/>
          </a:xfrm>
        </p:grpSpPr>
        <p:sp>
          <p:nvSpPr>
            <p:cNvPr id="11" name="Rectangle 10"/>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5" name="Group 14"/>
          <p:cNvGrpSpPr>
            <a:grpSpLocks noChangeAspect="1"/>
          </p:cNvGrpSpPr>
          <p:nvPr/>
        </p:nvGrpSpPr>
        <p:grpSpPr>
          <a:xfrm>
            <a:off x="12739220" y="7319128"/>
            <a:ext cx="2280097" cy="1819364"/>
            <a:chOff x="1382806" y="3668806"/>
            <a:chExt cx="3025589" cy="3025588"/>
          </a:xfrm>
        </p:grpSpPr>
        <p:sp>
          <p:nvSpPr>
            <p:cNvPr id="16" name="Rectangle 15"/>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8" name="Freeform 17"/>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a:grpSpLocks noChangeAspect="1"/>
          </p:cNvGrpSpPr>
          <p:nvPr/>
        </p:nvGrpSpPr>
        <p:grpSpPr>
          <a:xfrm>
            <a:off x="12732203" y="9666884"/>
            <a:ext cx="2280097" cy="1819364"/>
            <a:chOff x="1382807" y="174388"/>
            <a:chExt cx="3025588" cy="3025588"/>
          </a:xfrm>
        </p:grpSpPr>
        <p:sp>
          <p:nvSpPr>
            <p:cNvPr id="20" name="Rectangle 19"/>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p:cNvSpPr txBox="1"/>
          <p:nvPr/>
        </p:nvSpPr>
        <p:spPr>
          <a:xfrm>
            <a:off x="15674125" y="291027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Diploma/ Degree Holder in </a:t>
            </a:r>
            <a:r>
              <a:rPr lang="en-US" sz="4800" b="1" dirty="0" smtClean="0">
                <a:solidFill>
                  <a:srgbClr val="0070C0"/>
                </a:solidFill>
              </a:rPr>
              <a:t>Accounting</a:t>
            </a:r>
            <a:endParaRPr lang="en-US" sz="4800" b="1" dirty="0">
              <a:solidFill>
                <a:srgbClr val="0070C0"/>
              </a:solidFill>
            </a:endParaRPr>
          </a:p>
        </p:txBody>
      </p:sp>
      <p:sp>
        <p:nvSpPr>
          <p:cNvPr id="24" name="TextBox 23"/>
          <p:cNvSpPr txBox="1"/>
          <p:nvPr/>
        </p:nvSpPr>
        <p:spPr>
          <a:xfrm>
            <a:off x="15860415" y="5521431"/>
            <a:ext cx="7087240" cy="958518"/>
          </a:xfrm>
          <a:prstGeom prst="rect">
            <a:avLst/>
          </a:prstGeom>
          <a:noFill/>
        </p:spPr>
        <p:txBody>
          <a:bodyPr wrap="square" lIns="0" tIns="108864" rIns="217728" bIns="108864" rtlCol="0" anchor="ctr">
            <a:spAutoFit/>
          </a:bodyPr>
          <a:lstStyle/>
          <a:p>
            <a:r>
              <a:rPr lang="en-US" sz="4800" b="1" dirty="0">
                <a:solidFill>
                  <a:srgbClr val="0070C0"/>
                </a:solidFill>
              </a:rPr>
              <a:t>Certified SPS Trainer</a:t>
            </a:r>
          </a:p>
        </p:txBody>
      </p:sp>
      <p:sp>
        <p:nvSpPr>
          <p:cNvPr id="25" name="TextBox 24"/>
          <p:cNvSpPr txBox="1"/>
          <p:nvPr/>
        </p:nvSpPr>
        <p:spPr>
          <a:xfrm>
            <a:off x="15674125" y="7804455"/>
            <a:ext cx="7087240" cy="958518"/>
          </a:xfrm>
          <a:prstGeom prst="rect">
            <a:avLst/>
          </a:prstGeom>
          <a:noFill/>
        </p:spPr>
        <p:txBody>
          <a:bodyPr wrap="square" lIns="0" tIns="108864" rIns="217728" bIns="108864" rtlCol="0" anchor="ctr">
            <a:spAutoFit/>
          </a:bodyPr>
          <a:lstStyle/>
          <a:p>
            <a:r>
              <a:rPr lang="en-US" sz="4800" b="1" dirty="0" smtClean="0">
                <a:solidFill>
                  <a:srgbClr val="0070C0"/>
                </a:solidFill>
              </a:rPr>
              <a:t>CGPA &gt; 3.0</a:t>
            </a:r>
            <a:endParaRPr lang="en-US" sz="4800" b="1" dirty="0">
              <a:solidFill>
                <a:srgbClr val="0070C0"/>
              </a:solidFill>
            </a:endParaRPr>
          </a:p>
        </p:txBody>
      </p:sp>
      <p:sp>
        <p:nvSpPr>
          <p:cNvPr id="26" name="TextBox 25"/>
          <p:cNvSpPr txBox="1"/>
          <p:nvPr/>
        </p:nvSpPr>
        <p:spPr>
          <a:xfrm>
            <a:off x="15610703" y="972112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Excellent in Public Speaking</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68" y="3048000"/>
            <a:ext cx="11160520" cy="8369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17</a:t>
            </a:fld>
            <a:endParaRPr lang="en-US" dirty="0"/>
          </a:p>
        </p:txBody>
      </p:sp>
    </p:spTree>
    <p:extLst>
      <p:ext uri="{BB962C8B-B14F-4D97-AF65-F5344CB8AC3E}">
        <p14:creationId xmlns:p14="http://schemas.microsoft.com/office/powerpoint/2010/main" val="421912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Critical success factor</a:t>
            </a:r>
            <a:endParaRPr lang="en-MY" sz="4800" dirty="0">
              <a:solidFill>
                <a:schemeClr val="tx1"/>
              </a:solidFill>
              <a:latin typeface="Arial Black"/>
            </a:endParaRPr>
          </a:p>
        </p:txBody>
      </p:sp>
      <p:sp>
        <p:nvSpPr>
          <p:cNvPr id="24" name="Rounded Rectangle 23"/>
          <p:cNvSpPr/>
          <p:nvPr/>
        </p:nvSpPr>
        <p:spPr>
          <a:xfrm>
            <a:off x="11216714" y="274320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4000" b="1" cap="small" dirty="0"/>
              <a:t>Support from </a:t>
            </a:r>
            <a:r>
              <a:rPr lang="en-US" sz="4000" b="1" cap="small" dirty="0" smtClean="0"/>
              <a:t>BSN </a:t>
            </a:r>
            <a:endParaRPr lang="en-US" sz="4000" b="1" cap="small" dirty="0"/>
          </a:p>
        </p:txBody>
      </p:sp>
      <p:sp>
        <p:nvSpPr>
          <p:cNvPr id="25" name="Oval 24"/>
          <p:cNvSpPr/>
          <p:nvPr/>
        </p:nvSpPr>
        <p:spPr>
          <a:xfrm>
            <a:off x="11408941" y="297526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1</a:t>
            </a:r>
          </a:p>
        </p:txBody>
      </p:sp>
      <p:sp>
        <p:nvSpPr>
          <p:cNvPr id="27" name="Freeform 5"/>
          <p:cNvSpPr>
            <a:spLocks/>
          </p:cNvSpPr>
          <p:nvPr/>
        </p:nvSpPr>
        <p:spPr bwMode="auto">
          <a:xfrm>
            <a:off x="7940022" y="3884833"/>
            <a:ext cx="2753449" cy="41676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8" name="Freeform 6"/>
          <p:cNvSpPr>
            <a:spLocks/>
          </p:cNvSpPr>
          <p:nvPr/>
        </p:nvSpPr>
        <p:spPr bwMode="auto">
          <a:xfrm>
            <a:off x="3981665" y="7544897"/>
            <a:ext cx="6018074" cy="1797258"/>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9" name="Freeform 7"/>
          <p:cNvSpPr>
            <a:spLocks/>
          </p:cNvSpPr>
          <p:nvPr/>
        </p:nvSpPr>
        <p:spPr bwMode="auto">
          <a:xfrm>
            <a:off x="1442992" y="5322335"/>
            <a:ext cx="3578197" cy="3948174"/>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0" name="Freeform 8"/>
          <p:cNvSpPr>
            <a:spLocks/>
          </p:cNvSpPr>
          <p:nvPr/>
        </p:nvSpPr>
        <p:spPr bwMode="auto">
          <a:xfrm>
            <a:off x="1247542" y="3162271"/>
            <a:ext cx="4740145" cy="3217990"/>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FF990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31" name="Freeform 9"/>
          <p:cNvSpPr>
            <a:spLocks/>
          </p:cNvSpPr>
          <p:nvPr/>
        </p:nvSpPr>
        <p:spPr bwMode="auto">
          <a:xfrm>
            <a:off x="4121271" y="2756783"/>
            <a:ext cx="5408104" cy="258994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2" name="Oval 31"/>
          <p:cNvSpPr/>
          <p:nvPr/>
        </p:nvSpPr>
        <p:spPr>
          <a:xfrm>
            <a:off x="8825089"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33" name="Oval 32"/>
          <p:cNvSpPr/>
          <p:nvPr/>
        </p:nvSpPr>
        <p:spPr>
          <a:xfrm>
            <a:off x="750281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1</a:t>
            </a:r>
          </a:p>
        </p:txBody>
      </p:sp>
      <p:sp>
        <p:nvSpPr>
          <p:cNvPr id="34" name="Oval 33"/>
          <p:cNvSpPr/>
          <p:nvPr/>
        </p:nvSpPr>
        <p:spPr>
          <a:xfrm>
            <a:off x="5475101" y="8094571"/>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3</a:t>
            </a:r>
          </a:p>
        </p:txBody>
      </p:sp>
      <p:sp>
        <p:nvSpPr>
          <p:cNvPr id="35" name="Oval 34"/>
          <p:cNvSpPr/>
          <p:nvPr/>
        </p:nvSpPr>
        <p:spPr>
          <a:xfrm>
            <a:off x="2248780"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4</a:t>
            </a:r>
          </a:p>
        </p:txBody>
      </p:sp>
      <p:sp>
        <p:nvSpPr>
          <p:cNvPr id="36" name="Oval 35"/>
          <p:cNvSpPr/>
          <p:nvPr/>
        </p:nvSpPr>
        <p:spPr>
          <a:xfrm>
            <a:off x="335232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5</a:t>
            </a:r>
          </a:p>
        </p:txBody>
      </p:sp>
      <p:pic>
        <p:nvPicPr>
          <p:cNvPr id="37" name="Ellipse 256"/>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562983" y="9196014"/>
            <a:ext cx="8815044" cy="9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69"/>
          <p:cNvSpPr txBox="1">
            <a:spLocks noChangeArrowheads="1"/>
          </p:cNvSpPr>
          <p:nvPr/>
        </p:nvSpPr>
        <p:spPr bwMode="auto">
          <a:xfrm>
            <a:off x="2866609" y="9196014"/>
            <a:ext cx="6200298" cy="6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sp>
        <p:nvSpPr>
          <p:cNvPr id="40" name="Rounded Rectangle 39"/>
          <p:cNvSpPr/>
          <p:nvPr/>
        </p:nvSpPr>
        <p:spPr>
          <a:xfrm>
            <a:off x="11216714" y="4143049"/>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Support from </a:t>
            </a:r>
            <a:r>
              <a:rPr lang="en-US" sz="3800" b="1" cap="small" dirty="0" smtClean="0"/>
              <a:t>Entrepreneurs</a:t>
            </a:r>
            <a:endParaRPr lang="en-US" sz="3800" b="1" cap="small" dirty="0"/>
          </a:p>
        </p:txBody>
      </p:sp>
      <p:sp>
        <p:nvSpPr>
          <p:cNvPr id="41" name="Oval 40"/>
          <p:cNvSpPr/>
          <p:nvPr/>
        </p:nvSpPr>
        <p:spPr>
          <a:xfrm>
            <a:off x="11408941" y="4375116"/>
            <a:ext cx="750674" cy="532792"/>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2</a:t>
            </a:r>
          </a:p>
        </p:txBody>
      </p:sp>
      <p:sp>
        <p:nvSpPr>
          <p:cNvPr id="43" name="Rounded Rectangle 42"/>
          <p:cNvSpPr/>
          <p:nvPr/>
        </p:nvSpPr>
        <p:spPr>
          <a:xfrm>
            <a:off x="11216714" y="5542897"/>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Coordination </a:t>
            </a:r>
            <a:r>
              <a:rPr lang="en-US" sz="3800" b="1" cap="small" dirty="0" smtClean="0"/>
              <a:t>from TAF-</a:t>
            </a:r>
            <a:r>
              <a:rPr lang="en-US" sz="3800" b="1" cap="small" dirty="0" err="1" smtClean="0"/>
              <a:t>UiTM</a:t>
            </a:r>
            <a:endParaRPr lang="en-US" sz="3800" b="1" cap="small" dirty="0"/>
          </a:p>
        </p:txBody>
      </p:sp>
      <p:sp>
        <p:nvSpPr>
          <p:cNvPr id="44" name="Oval 43"/>
          <p:cNvSpPr/>
          <p:nvPr/>
        </p:nvSpPr>
        <p:spPr>
          <a:xfrm>
            <a:off x="11408941" y="5774964"/>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3</a:t>
            </a:r>
          </a:p>
        </p:txBody>
      </p:sp>
      <p:sp>
        <p:nvSpPr>
          <p:cNvPr id="46" name="Rounded Rectangle 45"/>
          <p:cNvSpPr/>
          <p:nvPr/>
        </p:nvSpPr>
        <p:spPr>
          <a:xfrm>
            <a:off x="11216714" y="6942743"/>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smtClean="0"/>
              <a:t>SUPPORT FROM TECHNOLOGY</a:t>
            </a:r>
            <a:endParaRPr lang="en-US" sz="3800" b="1" cap="small" dirty="0"/>
          </a:p>
        </p:txBody>
      </p:sp>
      <p:sp>
        <p:nvSpPr>
          <p:cNvPr id="47" name="Oval 46"/>
          <p:cNvSpPr/>
          <p:nvPr/>
        </p:nvSpPr>
        <p:spPr>
          <a:xfrm>
            <a:off x="11408941" y="7174810"/>
            <a:ext cx="750674" cy="532792"/>
          </a:xfrm>
          <a:prstGeom prst="ellipse">
            <a:avLst/>
          </a:prstGeom>
          <a:solidFill>
            <a:srgbClr val="0070C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4</a:t>
            </a:r>
          </a:p>
        </p:txBody>
      </p:sp>
      <p:sp>
        <p:nvSpPr>
          <p:cNvPr id="49" name="Rounded Rectangle 48"/>
          <p:cNvSpPr/>
          <p:nvPr/>
        </p:nvSpPr>
        <p:spPr>
          <a:xfrm>
            <a:off x="11216714" y="834259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Content Solution Provider</a:t>
            </a:r>
          </a:p>
        </p:txBody>
      </p:sp>
      <p:sp>
        <p:nvSpPr>
          <p:cNvPr id="50" name="Oval 49"/>
          <p:cNvSpPr/>
          <p:nvPr/>
        </p:nvSpPr>
        <p:spPr>
          <a:xfrm>
            <a:off x="11408941" y="857465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5</a:t>
            </a:r>
          </a:p>
        </p:txBody>
      </p:sp>
      <p:sp>
        <p:nvSpPr>
          <p:cNvPr id="3" name="Rectangle 2"/>
          <p:cNvSpPr/>
          <p:nvPr/>
        </p:nvSpPr>
        <p:spPr>
          <a:xfrm>
            <a:off x="793753" y="10225207"/>
            <a:ext cx="22731725" cy="1974181"/>
          </a:xfrm>
          <a:prstGeom prst="rect">
            <a:avLst/>
          </a:prstGeom>
        </p:spPr>
        <p:txBody>
          <a:bodyPr wrap="square" lIns="217728" tIns="108864" rIns="217728" bIns="108864">
            <a:spAutoFit/>
          </a:bodyPr>
          <a:lstStyle/>
          <a:p>
            <a:pPr algn="just"/>
            <a:r>
              <a:rPr lang="en-MY" altLang="en-US" sz="3800" dirty="0"/>
              <a:t>We have long believed that, over the long term, no institution, idea, or effort of real consequence is ever successful on its own; the most impactful efforts are those approached collaboratively and achieved through close partnership.</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18</a:t>
            </a:fld>
            <a:endParaRPr lang="en-US" dirty="0"/>
          </a:p>
        </p:txBody>
      </p:sp>
    </p:spTree>
    <p:extLst>
      <p:ext uri="{BB962C8B-B14F-4D97-AF65-F5344CB8AC3E}">
        <p14:creationId xmlns:p14="http://schemas.microsoft.com/office/powerpoint/2010/main" val="193695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5"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50" y="4724400"/>
            <a:ext cx="13810737" cy="792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Helpdesk SUPPORT</a:t>
            </a:r>
            <a:endParaRPr lang="en-MY" sz="4800" dirty="0">
              <a:solidFill>
                <a:schemeClr val="tx1"/>
              </a:solidFill>
              <a:latin typeface="Arial Black"/>
            </a:endParaRPr>
          </a:p>
        </p:txBody>
      </p:sp>
      <p:sp>
        <p:nvSpPr>
          <p:cNvPr id="7" name="TextBox 6"/>
          <p:cNvSpPr txBox="1"/>
          <p:nvPr/>
        </p:nvSpPr>
        <p:spPr>
          <a:xfrm>
            <a:off x="1570716" y="2895600"/>
            <a:ext cx="19916193" cy="2205013"/>
          </a:xfrm>
          <a:prstGeom prst="rect">
            <a:avLst/>
          </a:prstGeom>
          <a:noFill/>
        </p:spPr>
        <p:txBody>
          <a:bodyPr wrap="square" lIns="217728" tIns="108864" rIns="217728" bIns="108864" rtlCol="0">
            <a:spAutoFit/>
          </a:bodyPr>
          <a:lstStyle/>
          <a:p>
            <a:pPr marL="628077" indent="-628077">
              <a:buFont typeface="Arial" panose="020B0604020202020204" pitchFamily="34" charset="0"/>
              <a:buChar char="•"/>
            </a:pPr>
            <a:r>
              <a:rPr lang="en-US" dirty="0" smtClean="0"/>
              <a:t>Response </a:t>
            </a:r>
            <a:r>
              <a:rPr lang="en-US" dirty="0"/>
              <a:t>time: </a:t>
            </a:r>
            <a:r>
              <a:rPr lang="en-US" dirty="0" smtClean="0"/>
              <a:t>Within 24 hours week days (Subject to availability).</a:t>
            </a:r>
            <a:endParaRPr lang="en-US" dirty="0"/>
          </a:p>
          <a:p>
            <a:pPr marL="628077" indent="-628077">
              <a:buFont typeface="Arial" panose="020B0604020202020204" pitchFamily="34" charset="0"/>
              <a:buChar char="•"/>
            </a:pPr>
            <a:r>
              <a:rPr lang="en-US" dirty="0"/>
              <a:t>Diagram below illustrates </a:t>
            </a:r>
            <a:r>
              <a:rPr lang="en-US" dirty="0" smtClean="0"/>
              <a:t>process of helpdesk business support.</a:t>
            </a:r>
          </a:p>
          <a:p>
            <a:pPr marL="628077" indent="-628077">
              <a:buFont typeface="Arial" panose="020B0604020202020204" pitchFamily="34" charset="0"/>
              <a:buChar char="•"/>
            </a:pPr>
            <a:r>
              <a:rPr lang="en-US" dirty="0" smtClean="0"/>
              <a:t>Working Hours: 8.30am – 5.30pm</a:t>
            </a:r>
            <a:endParaRPr lang="en-US"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19</a:t>
            </a:fld>
            <a:endParaRPr lang="en-US" dirty="0"/>
          </a:p>
        </p:txBody>
      </p:sp>
    </p:spTree>
    <p:extLst>
      <p:ext uri="{BB962C8B-B14F-4D97-AF65-F5344CB8AC3E}">
        <p14:creationId xmlns:p14="http://schemas.microsoft.com/office/powerpoint/2010/main" val="294719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TABLE OF CONTENT</a:t>
            </a:r>
            <a:endParaRPr lang="en-MY" sz="4800" dirty="0">
              <a:solidFill>
                <a:schemeClr val="tx1"/>
              </a:solidFill>
              <a:latin typeface="Arial Black"/>
            </a:endParaRPr>
          </a:p>
        </p:txBody>
      </p:sp>
      <p:sp>
        <p:nvSpPr>
          <p:cNvPr id="4" name="Rectangle 3"/>
          <p:cNvSpPr/>
          <p:nvPr/>
        </p:nvSpPr>
        <p:spPr>
          <a:xfrm>
            <a:off x="1829038" y="3421117"/>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10" name="Rectangle 9"/>
          <p:cNvSpPr/>
          <p:nvPr/>
        </p:nvSpPr>
        <p:spPr>
          <a:xfrm>
            <a:off x="18043708" y="3421117"/>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 name="TextBox 4"/>
          <p:cNvSpPr txBox="1"/>
          <p:nvPr/>
        </p:nvSpPr>
        <p:spPr>
          <a:xfrm>
            <a:off x="1829038" y="3388133"/>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Introduction of SALIHIN and TAF-</a:t>
            </a:r>
            <a:r>
              <a:rPr lang="en-US" sz="3800" b="1" dirty="0" err="1" smtClean="0">
                <a:solidFill>
                  <a:schemeClr val="bg1"/>
                </a:solidFill>
              </a:rPr>
              <a:t>UiTM</a:t>
            </a:r>
            <a:endParaRPr lang="en-MY" sz="3800" b="1" dirty="0">
              <a:solidFill>
                <a:schemeClr val="bg1"/>
              </a:solidFill>
            </a:endParaRPr>
          </a:p>
        </p:txBody>
      </p:sp>
      <p:sp>
        <p:nvSpPr>
          <p:cNvPr id="12" name="TextBox 11"/>
          <p:cNvSpPr txBox="1"/>
          <p:nvPr/>
        </p:nvSpPr>
        <p:spPr>
          <a:xfrm>
            <a:off x="18043708" y="3388133"/>
            <a:ext cx="5530563" cy="804630"/>
          </a:xfrm>
          <a:prstGeom prst="rect">
            <a:avLst/>
          </a:prstGeom>
          <a:noFill/>
        </p:spPr>
        <p:txBody>
          <a:bodyPr wrap="square" lIns="217728" tIns="108864" rIns="217728" bIns="108864" rtlCol="0" anchor="ctr">
            <a:spAutoFit/>
          </a:bodyPr>
          <a:lstStyle/>
          <a:p>
            <a:r>
              <a:rPr lang="en-US" sz="3800" dirty="0" smtClean="0"/>
              <a:t>Page 3 - 4</a:t>
            </a:r>
            <a:endParaRPr lang="en-MY" sz="3800" dirty="0"/>
          </a:p>
        </p:txBody>
      </p:sp>
      <p:sp>
        <p:nvSpPr>
          <p:cNvPr id="45" name="Rectangle 44"/>
          <p:cNvSpPr/>
          <p:nvPr/>
        </p:nvSpPr>
        <p:spPr>
          <a:xfrm>
            <a:off x="1829038" y="417241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46" name="Rectangle 45"/>
          <p:cNvSpPr/>
          <p:nvPr/>
        </p:nvSpPr>
        <p:spPr>
          <a:xfrm>
            <a:off x="18043708" y="417241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47" name="TextBox 46"/>
          <p:cNvSpPr txBox="1"/>
          <p:nvPr/>
        </p:nvSpPr>
        <p:spPr>
          <a:xfrm>
            <a:off x="1829038" y="4139435"/>
            <a:ext cx="15851664" cy="804630"/>
          </a:xfrm>
          <a:prstGeom prst="rect">
            <a:avLst/>
          </a:prstGeom>
          <a:noFill/>
          <a:ln>
            <a:noFill/>
          </a:ln>
        </p:spPr>
        <p:txBody>
          <a:bodyPr wrap="square" lIns="217728" tIns="108864" rIns="217728" bIns="108864" rtlCol="0" anchor="ctr">
            <a:spAutoFit/>
          </a:bodyPr>
          <a:lstStyle/>
          <a:p>
            <a:r>
              <a:rPr lang="en-US" sz="3800" b="1" dirty="0">
                <a:solidFill>
                  <a:schemeClr val="bg1"/>
                </a:solidFill>
              </a:rPr>
              <a:t>Proposal </a:t>
            </a:r>
            <a:endParaRPr lang="en-MY" sz="3800" b="1" dirty="0">
              <a:solidFill>
                <a:schemeClr val="bg1"/>
              </a:solidFill>
            </a:endParaRPr>
          </a:p>
        </p:txBody>
      </p:sp>
      <p:sp>
        <p:nvSpPr>
          <p:cNvPr id="48" name="TextBox 47"/>
          <p:cNvSpPr txBox="1"/>
          <p:nvPr/>
        </p:nvSpPr>
        <p:spPr>
          <a:xfrm>
            <a:off x="18043708" y="4144878"/>
            <a:ext cx="4277626" cy="804630"/>
          </a:xfrm>
          <a:prstGeom prst="rect">
            <a:avLst/>
          </a:prstGeom>
          <a:noFill/>
        </p:spPr>
        <p:txBody>
          <a:bodyPr wrap="square" lIns="217728" tIns="108864" rIns="217728" bIns="108864" rtlCol="0" anchor="ctr">
            <a:spAutoFit/>
          </a:bodyPr>
          <a:lstStyle/>
          <a:p>
            <a:r>
              <a:rPr lang="en-US" sz="3800" dirty="0" smtClean="0"/>
              <a:t>Page 5 - 19</a:t>
            </a:r>
            <a:endParaRPr lang="en-MY" sz="3800" dirty="0"/>
          </a:p>
        </p:txBody>
      </p:sp>
      <p:sp>
        <p:nvSpPr>
          <p:cNvPr id="49" name="Rectangle 48"/>
          <p:cNvSpPr/>
          <p:nvPr/>
        </p:nvSpPr>
        <p:spPr>
          <a:xfrm>
            <a:off x="1829038" y="5151631"/>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1" name="TextBox 50"/>
          <p:cNvSpPr txBox="1"/>
          <p:nvPr/>
        </p:nvSpPr>
        <p:spPr>
          <a:xfrm>
            <a:off x="1829038" y="5087116"/>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Execution Plan</a:t>
            </a:r>
            <a:endParaRPr lang="en-MY" sz="3800" b="1" dirty="0">
              <a:solidFill>
                <a:schemeClr val="bg1"/>
              </a:solidFill>
            </a:endParaRPr>
          </a:p>
        </p:txBody>
      </p:sp>
      <p:sp>
        <p:nvSpPr>
          <p:cNvPr id="53" name="Rectangle 52"/>
          <p:cNvSpPr/>
          <p:nvPr/>
        </p:nvSpPr>
        <p:spPr>
          <a:xfrm>
            <a:off x="1829038" y="584160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4" name="Rectangle 53"/>
          <p:cNvSpPr/>
          <p:nvPr/>
        </p:nvSpPr>
        <p:spPr>
          <a:xfrm>
            <a:off x="18043708" y="584160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6" name="TextBox 55"/>
          <p:cNvSpPr txBox="1"/>
          <p:nvPr/>
        </p:nvSpPr>
        <p:spPr>
          <a:xfrm>
            <a:off x="18043708" y="5795755"/>
            <a:ext cx="4277626" cy="804630"/>
          </a:xfrm>
          <a:prstGeom prst="rect">
            <a:avLst/>
          </a:prstGeom>
          <a:noFill/>
        </p:spPr>
        <p:txBody>
          <a:bodyPr wrap="square" lIns="217728" tIns="108864" rIns="217728" bIns="108864" rtlCol="0" anchor="ctr">
            <a:spAutoFit/>
          </a:bodyPr>
          <a:lstStyle/>
          <a:p>
            <a:r>
              <a:rPr lang="en-US" sz="3800" dirty="0" smtClean="0"/>
              <a:t>Page 25 - 26</a:t>
            </a:r>
            <a:endParaRPr lang="en-MY" sz="3800" dirty="0"/>
          </a:p>
        </p:txBody>
      </p:sp>
      <p:sp>
        <p:nvSpPr>
          <p:cNvPr id="59" name="TextBox 58"/>
          <p:cNvSpPr txBox="1"/>
          <p:nvPr/>
        </p:nvSpPr>
        <p:spPr>
          <a:xfrm>
            <a:off x="1829038" y="5896269"/>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Web Interface</a:t>
            </a:r>
            <a:endParaRPr lang="en-MY" sz="3800" b="1" dirty="0">
              <a:solidFill>
                <a:schemeClr val="bg1"/>
              </a:solidFill>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a:t>
            </a:fld>
            <a:endParaRPr lang="en-US" dirty="0"/>
          </a:p>
        </p:txBody>
      </p:sp>
      <p:sp>
        <p:nvSpPr>
          <p:cNvPr id="87" name="Rectangle 86"/>
          <p:cNvSpPr/>
          <p:nvPr/>
        </p:nvSpPr>
        <p:spPr>
          <a:xfrm>
            <a:off x="1829038" y="6625774"/>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88" name="Rectangle 87"/>
          <p:cNvSpPr/>
          <p:nvPr/>
        </p:nvSpPr>
        <p:spPr>
          <a:xfrm>
            <a:off x="18043708" y="6625774"/>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89" name="TextBox 88"/>
          <p:cNvSpPr txBox="1"/>
          <p:nvPr/>
        </p:nvSpPr>
        <p:spPr>
          <a:xfrm>
            <a:off x="18043708" y="6579920"/>
            <a:ext cx="4277626" cy="804630"/>
          </a:xfrm>
          <a:prstGeom prst="rect">
            <a:avLst/>
          </a:prstGeom>
          <a:noFill/>
        </p:spPr>
        <p:txBody>
          <a:bodyPr wrap="square" lIns="217728" tIns="108864" rIns="217728" bIns="108864" rtlCol="0" anchor="ctr">
            <a:spAutoFit/>
          </a:bodyPr>
          <a:lstStyle/>
          <a:p>
            <a:r>
              <a:rPr lang="en-US" sz="3800" dirty="0"/>
              <a:t>Page </a:t>
            </a:r>
            <a:r>
              <a:rPr lang="en-US" sz="3800" dirty="0" smtClean="0"/>
              <a:t>27 </a:t>
            </a:r>
            <a:r>
              <a:rPr lang="en-US" sz="3800" dirty="0"/>
              <a:t>- </a:t>
            </a:r>
            <a:r>
              <a:rPr lang="en-US" sz="3800" dirty="0" smtClean="0"/>
              <a:t>28</a:t>
            </a:r>
            <a:endParaRPr lang="en-MY" sz="3800" dirty="0"/>
          </a:p>
        </p:txBody>
      </p:sp>
      <p:sp>
        <p:nvSpPr>
          <p:cNvPr id="90" name="TextBox 89"/>
          <p:cNvSpPr txBox="1"/>
          <p:nvPr/>
        </p:nvSpPr>
        <p:spPr>
          <a:xfrm>
            <a:off x="1829038" y="6680434"/>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Financial Consideration</a:t>
            </a:r>
            <a:endParaRPr lang="en-MY" sz="3800" b="1" dirty="0">
              <a:solidFill>
                <a:schemeClr val="bg1"/>
              </a:solidFill>
            </a:endParaRPr>
          </a:p>
        </p:txBody>
      </p:sp>
      <p:sp>
        <p:nvSpPr>
          <p:cNvPr id="91" name="Rectangle 90"/>
          <p:cNvSpPr/>
          <p:nvPr/>
        </p:nvSpPr>
        <p:spPr>
          <a:xfrm>
            <a:off x="18043708" y="4996831"/>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92" name="TextBox 91"/>
          <p:cNvSpPr txBox="1"/>
          <p:nvPr/>
        </p:nvSpPr>
        <p:spPr>
          <a:xfrm>
            <a:off x="18043708" y="4969290"/>
            <a:ext cx="4277626" cy="804630"/>
          </a:xfrm>
          <a:prstGeom prst="rect">
            <a:avLst/>
          </a:prstGeom>
          <a:noFill/>
        </p:spPr>
        <p:txBody>
          <a:bodyPr wrap="square" lIns="217728" tIns="108864" rIns="217728" bIns="108864" rtlCol="0" anchor="ctr">
            <a:spAutoFit/>
          </a:bodyPr>
          <a:lstStyle/>
          <a:p>
            <a:r>
              <a:rPr lang="en-US" sz="3800" dirty="0" smtClean="0"/>
              <a:t>Page 20 - 24</a:t>
            </a:r>
            <a:endParaRPr lang="en-MY" sz="3800" dirty="0"/>
          </a:p>
        </p:txBody>
      </p:sp>
    </p:spTree>
    <p:extLst>
      <p:ext uri="{BB962C8B-B14F-4D97-AF65-F5344CB8AC3E}">
        <p14:creationId xmlns:p14="http://schemas.microsoft.com/office/powerpoint/2010/main" val="80480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4419601"/>
            <a:ext cx="19103287" cy="1389405"/>
          </a:xfrm>
          <a:prstGeom prst="rect">
            <a:avLst/>
          </a:prstGeom>
          <a:noFill/>
        </p:spPr>
        <p:txBody>
          <a:bodyPr wrap="square" lIns="217728" tIns="108864" rIns="217728" bIns="108864" rtlCol="0">
            <a:spAutoFit/>
          </a:bodyPr>
          <a:lstStyle/>
          <a:p>
            <a:pPr algn="ctr"/>
            <a:r>
              <a:rPr lang="en-US" sz="7600" b="1" dirty="0"/>
              <a:t>EXECUTION PLAN</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20</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177479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Proposed </a:t>
            </a:r>
            <a:r>
              <a:rPr lang="en-US" sz="4800" dirty="0" smtClean="0">
                <a:solidFill>
                  <a:schemeClr val="tx1"/>
                </a:solidFill>
                <a:latin typeface="Arial Black"/>
              </a:rPr>
              <a:t>ZONING </a:t>
            </a:r>
            <a:r>
              <a:rPr lang="en-US" sz="4800" dirty="0">
                <a:solidFill>
                  <a:schemeClr val="tx1"/>
                </a:solidFill>
                <a:latin typeface="Arial Black"/>
              </a:rPr>
              <a:t>POSITION &amp; ROAD MAPPING</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21</a:t>
            </a:fld>
            <a:endParaRPr lang="en-US" dirty="0"/>
          </a:p>
        </p:txBody>
      </p:sp>
      <p:pic>
        <p:nvPicPr>
          <p:cNvPr id="10246" name="Picture 6" descr="Image result for malay peninsula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114" y="2286001"/>
            <a:ext cx="11261653" cy="10001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48115" y="9553904"/>
            <a:ext cx="2812153" cy="2205013"/>
          </a:xfrm>
          <a:prstGeom prst="rect">
            <a:avLst/>
          </a:prstGeom>
          <a:noFill/>
        </p:spPr>
        <p:txBody>
          <a:bodyPr wrap="none" lIns="217728" tIns="108864" rIns="217728" bIns="108864" rtlCol="0">
            <a:spAutoFit/>
          </a:bodyPr>
          <a:lstStyle/>
          <a:p>
            <a:pPr algn="ctr"/>
            <a:r>
              <a:rPr lang="en-US" b="1" dirty="0" smtClean="0"/>
              <a:t>Zone 1</a:t>
            </a:r>
          </a:p>
          <a:p>
            <a:pPr algn="ctr"/>
            <a:r>
              <a:rPr lang="en-US" dirty="0" smtClean="0"/>
              <a:t>Selangor</a:t>
            </a:r>
          </a:p>
          <a:p>
            <a:pPr algn="ctr"/>
            <a:r>
              <a:rPr lang="en-US" dirty="0" smtClean="0"/>
              <a:t>1,000 MFE</a:t>
            </a:r>
            <a:endParaRPr lang="en-MY" dirty="0"/>
          </a:p>
        </p:txBody>
      </p:sp>
      <p:cxnSp>
        <p:nvCxnSpPr>
          <p:cNvPr id="5" name="Straight Arrow Connector 4"/>
          <p:cNvCxnSpPr/>
          <p:nvPr/>
        </p:nvCxnSpPr>
        <p:spPr>
          <a:xfrm flipV="1">
            <a:off x="6881380" y="8791904"/>
            <a:ext cx="3048397" cy="1524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3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93"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PROJECT MANAGEMENT TEAM</a:t>
            </a:r>
            <a:endParaRPr lang="en-MY" sz="4800" dirty="0">
              <a:solidFill>
                <a:schemeClr val="tx1"/>
              </a:solidFill>
              <a:latin typeface="Arial Black"/>
            </a:endParaRPr>
          </a:p>
        </p:txBody>
      </p:sp>
      <p:sp>
        <p:nvSpPr>
          <p:cNvPr id="3" name="TextBox 2"/>
          <p:cNvSpPr txBox="1"/>
          <p:nvPr/>
        </p:nvSpPr>
        <p:spPr>
          <a:xfrm>
            <a:off x="14225852" y="10668000"/>
            <a:ext cx="7316153" cy="1235517"/>
          </a:xfrm>
          <a:prstGeom prst="rect">
            <a:avLst/>
          </a:prstGeom>
          <a:noFill/>
        </p:spPr>
        <p:txBody>
          <a:bodyPr wrap="square" lIns="217728" tIns="108864" rIns="217728" bIns="108864" rtlCol="0">
            <a:spAutoFit/>
          </a:bodyPr>
          <a:lstStyle/>
          <a:p>
            <a:r>
              <a:rPr lang="en-US" sz="3300" dirty="0"/>
              <a:t>Backroom Support = </a:t>
            </a:r>
            <a:r>
              <a:rPr lang="en-US" sz="3300" dirty="0" smtClean="0"/>
              <a:t>5 </a:t>
            </a:r>
            <a:endParaRPr lang="en-US" sz="3300" dirty="0"/>
          </a:p>
          <a:p>
            <a:r>
              <a:rPr lang="en-US" sz="3300" dirty="0"/>
              <a:t>Field Team= </a:t>
            </a:r>
            <a:r>
              <a:rPr lang="en-US" sz="3300" dirty="0" smtClean="0"/>
              <a:t>100</a:t>
            </a:r>
            <a:endParaRPr lang="en-US" sz="3300" dirty="0"/>
          </a:p>
        </p:txBody>
      </p:sp>
      <p:sp>
        <p:nvSpPr>
          <p:cNvPr id="4" name="Rectangle 3"/>
          <p:cNvSpPr/>
          <p:nvPr/>
        </p:nvSpPr>
        <p:spPr>
          <a:xfrm>
            <a:off x="10161323" y="10741462"/>
            <a:ext cx="6096794" cy="1235517"/>
          </a:xfrm>
          <a:prstGeom prst="rect">
            <a:avLst/>
          </a:prstGeom>
        </p:spPr>
        <p:txBody>
          <a:bodyPr wrap="square" lIns="217728" tIns="108864" rIns="217728" bIns="108864">
            <a:spAutoFit/>
          </a:bodyPr>
          <a:lstStyle/>
          <a:p>
            <a:r>
              <a:rPr lang="en-US" sz="3300" dirty="0"/>
              <a:t>Management = 5</a:t>
            </a:r>
          </a:p>
          <a:p>
            <a:r>
              <a:rPr lang="en-US" sz="3300" dirty="0"/>
              <a:t>Executive = 10</a:t>
            </a:r>
          </a:p>
        </p:txBody>
      </p:sp>
      <p:sp>
        <p:nvSpPr>
          <p:cNvPr id="6" name="TextBox 5"/>
          <p:cNvSpPr txBox="1"/>
          <p:nvPr/>
        </p:nvSpPr>
        <p:spPr>
          <a:xfrm>
            <a:off x="4064529" y="10691336"/>
            <a:ext cx="1832334" cy="881574"/>
          </a:xfrm>
          <a:prstGeom prst="rect">
            <a:avLst/>
          </a:prstGeom>
          <a:noFill/>
        </p:spPr>
        <p:txBody>
          <a:bodyPr wrap="none" lIns="217728" tIns="108864" rIns="217728" bIns="108864" rtlCol="0">
            <a:spAutoFit/>
          </a:bodyPr>
          <a:lstStyle/>
          <a:p>
            <a:r>
              <a:rPr lang="en-US" dirty="0" smtClean="0"/>
              <a:t>NOTE:</a:t>
            </a:r>
            <a:endParaRPr lang="en-MY" dirty="0"/>
          </a:p>
        </p:txBody>
      </p:sp>
      <p:sp>
        <p:nvSpPr>
          <p:cNvPr id="2" name="Rectangle 1"/>
          <p:cNvSpPr/>
          <p:nvPr/>
        </p:nvSpPr>
        <p:spPr>
          <a:xfrm>
            <a:off x="6109457" y="10730119"/>
            <a:ext cx="2999961" cy="727686"/>
          </a:xfrm>
          <a:prstGeom prst="rect">
            <a:avLst/>
          </a:prstGeom>
        </p:spPr>
        <p:txBody>
          <a:bodyPr wrap="none" lIns="217728" tIns="108864" rIns="217728" bIns="108864">
            <a:spAutoFit/>
          </a:bodyPr>
          <a:lstStyle/>
          <a:p>
            <a:r>
              <a:rPr lang="en-US" sz="3300" dirty="0"/>
              <a:t>Total = </a:t>
            </a:r>
            <a:r>
              <a:rPr lang="en-US" sz="3300" dirty="0" smtClean="0"/>
              <a:t>120 </a:t>
            </a:r>
            <a:r>
              <a:rPr lang="en-US" sz="3300" dirty="0" err="1"/>
              <a:t>Pax</a:t>
            </a:r>
            <a:endParaRPr lang="en-MY" sz="3300" dirty="0"/>
          </a:p>
        </p:txBody>
      </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22</a:t>
            </a:fld>
            <a:endParaRPr lang="en-US" dirty="0"/>
          </a:p>
        </p:txBody>
      </p:sp>
      <p:pic>
        <p:nvPicPr>
          <p:cNvPr id="11266" name="Object 1"/>
          <p:cNvPicPr>
            <a:picLocks noChangeArrowheads="1"/>
          </p:cNvPicPr>
          <p:nvPr/>
        </p:nvPicPr>
        <p:blipFill>
          <a:blip r:embed="rId3">
            <a:extLst>
              <a:ext uri="{28A0092B-C50C-407E-A947-70E740481C1C}">
                <a14:useLocalDpi xmlns:a14="http://schemas.microsoft.com/office/drawing/2010/main" val="0"/>
              </a:ext>
            </a:extLst>
          </a:blip>
          <a:srcRect b="-212"/>
          <a:stretch>
            <a:fillRect/>
          </a:stretch>
        </p:blipFill>
        <p:spPr bwMode="auto">
          <a:xfrm>
            <a:off x="2845170" y="2286000"/>
            <a:ext cx="19090624"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5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82644" y="2410361"/>
            <a:ext cx="8388399" cy="2769990"/>
          </a:xfrm>
          <a:prstGeom prst="rect">
            <a:avLst/>
          </a:prstGeom>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solidFill>
                <a:schemeClr val="bg1"/>
              </a:solidFill>
            </a:endParaRPr>
          </a:p>
        </p:txBody>
      </p:sp>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Key MEETING &amp; COORDINATION STRATEGY</a:t>
            </a:r>
            <a:endParaRPr lang="en-MY" sz="4800" dirty="0">
              <a:solidFill>
                <a:schemeClr val="tx1"/>
              </a:solidFill>
              <a:latin typeface="Arial Black"/>
            </a:endParaRPr>
          </a:p>
        </p:txBody>
      </p:sp>
      <p:sp>
        <p:nvSpPr>
          <p:cNvPr id="2" name="Rectangle 1"/>
          <p:cNvSpPr/>
          <p:nvPr/>
        </p:nvSpPr>
        <p:spPr>
          <a:xfrm>
            <a:off x="14918945" y="2410361"/>
            <a:ext cx="8452098" cy="2769990"/>
          </a:xfrm>
          <a:prstGeom prst="rect">
            <a:avLst/>
          </a:prstGeom>
          <a:solidFill>
            <a:srgbClr val="0070C0"/>
          </a:solidFill>
        </p:spPr>
        <p:txBody>
          <a:bodyPr wrap="square" lIns="217728" tIns="108864" rIns="217728" bIns="108864">
            <a:spAutoFit/>
          </a:bodyPr>
          <a:lstStyle/>
          <a:p>
            <a:pPr algn="just"/>
            <a:r>
              <a:rPr lang="en-MY" sz="3300" dirty="0">
                <a:solidFill>
                  <a:schemeClr val="bg1"/>
                </a:solidFill>
              </a:rPr>
              <a:t>Review the monthly practice statistics such as production, adjustments, collections, outstanding claims, unscheduled time units, production by provider, daily production averages, etc.</a:t>
            </a:r>
          </a:p>
        </p:txBody>
      </p:sp>
      <p:sp>
        <p:nvSpPr>
          <p:cNvPr id="17" name="Rectangle 16"/>
          <p:cNvSpPr/>
          <p:nvPr/>
        </p:nvSpPr>
        <p:spPr>
          <a:xfrm>
            <a:off x="14982644" y="6096000"/>
            <a:ext cx="8388399" cy="2087404"/>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just"/>
            <a:endParaRPr lang="en-MY">
              <a:solidFill>
                <a:schemeClr val="bg1"/>
              </a:solidFill>
            </a:endParaRPr>
          </a:p>
        </p:txBody>
      </p:sp>
      <p:sp>
        <p:nvSpPr>
          <p:cNvPr id="18" name="Rectangle 17"/>
          <p:cNvSpPr/>
          <p:nvPr/>
        </p:nvSpPr>
        <p:spPr>
          <a:xfrm>
            <a:off x="14918945" y="6086003"/>
            <a:ext cx="8452098" cy="2251180"/>
          </a:xfrm>
          <a:prstGeom prst="rect">
            <a:avLst/>
          </a:prstGeom>
          <a:noFill/>
        </p:spPr>
        <p:txBody>
          <a:bodyPr wrap="square" lIns="217728" tIns="108864" rIns="217728" bIns="108864">
            <a:spAutoFit/>
          </a:bodyPr>
          <a:lstStyle/>
          <a:p>
            <a:pPr algn="just"/>
            <a:r>
              <a:rPr lang="en-US" sz="3300" dirty="0">
                <a:solidFill>
                  <a:schemeClr val="bg1"/>
                </a:solidFill>
              </a:rPr>
              <a:t>Review on timeline progress project</a:t>
            </a:r>
          </a:p>
          <a:p>
            <a:pPr algn="just"/>
            <a:r>
              <a:rPr lang="en-US" sz="3300" dirty="0">
                <a:solidFill>
                  <a:schemeClr val="bg1"/>
                </a:solidFill>
              </a:rPr>
              <a:t>Review on weekly report</a:t>
            </a:r>
          </a:p>
          <a:p>
            <a:pPr algn="just"/>
            <a:r>
              <a:rPr lang="en-US" sz="3300" dirty="0">
                <a:solidFill>
                  <a:schemeClr val="bg1"/>
                </a:solidFill>
              </a:rPr>
              <a:t>Discussion on any other matters related to </a:t>
            </a:r>
            <a:r>
              <a:rPr lang="en-US" sz="3300" dirty="0" smtClean="0">
                <a:solidFill>
                  <a:schemeClr val="bg1"/>
                </a:solidFill>
              </a:rPr>
              <a:t>MFE  </a:t>
            </a:r>
            <a:r>
              <a:rPr lang="en-US" sz="3300" dirty="0">
                <a:solidFill>
                  <a:schemeClr val="bg1"/>
                </a:solidFill>
              </a:rPr>
              <a:t>activities</a:t>
            </a:r>
          </a:p>
        </p:txBody>
      </p:sp>
      <p:sp>
        <p:nvSpPr>
          <p:cNvPr id="19" name="Rectangle 18"/>
          <p:cNvSpPr/>
          <p:nvPr/>
        </p:nvSpPr>
        <p:spPr>
          <a:xfrm>
            <a:off x="14982644" y="10063141"/>
            <a:ext cx="8388399" cy="1743348"/>
          </a:xfrm>
          <a:prstGeom prst="rect">
            <a:avLst/>
          </a:prstGeom>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just"/>
            <a:endParaRPr lang="en-MY">
              <a:solidFill>
                <a:schemeClr val="bg1"/>
              </a:solidFill>
            </a:endParaRPr>
          </a:p>
        </p:txBody>
      </p:sp>
      <p:sp>
        <p:nvSpPr>
          <p:cNvPr id="20" name="Rectangle 19"/>
          <p:cNvSpPr/>
          <p:nvPr/>
        </p:nvSpPr>
        <p:spPr>
          <a:xfrm>
            <a:off x="14918945" y="10063141"/>
            <a:ext cx="8452098" cy="1743348"/>
          </a:xfrm>
          <a:prstGeom prst="rect">
            <a:avLst/>
          </a:prstGeom>
          <a:solidFill>
            <a:srgbClr val="0070C0"/>
          </a:solidFill>
        </p:spPr>
        <p:txBody>
          <a:bodyPr wrap="square" lIns="217728" tIns="108864" rIns="217728" bIns="108864">
            <a:spAutoFit/>
          </a:bodyPr>
          <a:lstStyle/>
          <a:p>
            <a:pPr algn="just">
              <a:defRPr/>
            </a:pPr>
            <a:r>
              <a:rPr lang="en-US" sz="3300" dirty="0">
                <a:solidFill>
                  <a:schemeClr val="bg1"/>
                </a:solidFill>
              </a:rPr>
              <a:t>Review on deployment activities and problem arise</a:t>
            </a:r>
          </a:p>
          <a:p>
            <a:pPr algn="just">
              <a:defRPr/>
            </a:pPr>
            <a:r>
              <a:rPr lang="en-US" sz="3300" dirty="0">
                <a:solidFill>
                  <a:schemeClr val="bg1"/>
                </a:solidFill>
              </a:rPr>
              <a:t>Discussion on project enhancement activities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65" y="8839201"/>
            <a:ext cx="1376328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59" y="5486400"/>
            <a:ext cx="1376328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327" y="2133600"/>
            <a:ext cx="1371778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23</a:t>
            </a:fld>
            <a:endParaRPr lang="en-US" dirty="0"/>
          </a:p>
        </p:txBody>
      </p:sp>
    </p:spTree>
    <p:extLst>
      <p:ext uri="{BB962C8B-B14F-4D97-AF65-F5344CB8AC3E}">
        <p14:creationId xmlns:p14="http://schemas.microsoft.com/office/powerpoint/2010/main" val="141771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219359" y="0"/>
            <a:ext cx="21542005"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REPORTING DELIVERABLES</a:t>
            </a:r>
            <a:endParaRPr lang="en-MY" sz="4800" dirty="0">
              <a:solidFill>
                <a:schemeClr val="tx1"/>
              </a:solidFill>
              <a:latin typeface="Arial Black"/>
            </a:endParaRPr>
          </a:p>
        </p:txBody>
      </p:sp>
      <p:sp>
        <p:nvSpPr>
          <p:cNvPr id="32" name="Freeform 31"/>
          <p:cNvSpPr/>
          <p:nvPr/>
        </p:nvSpPr>
        <p:spPr>
          <a:xfrm>
            <a:off x="2718111" y="5292550"/>
            <a:ext cx="5156831" cy="3295440"/>
          </a:xfrm>
          <a:custGeom>
            <a:avLst/>
            <a:gdLst>
              <a:gd name="f0" fmla="val 0"/>
              <a:gd name="f1" fmla="val 203"/>
              <a:gd name="f2" fmla="val 173"/>
              <a:gd name="f3" fmla="val 140"/>
              <a:gd name="f4" fmla="val 29"/>
              <a:gd name="f5" fmla="val 162"/>
              <a:gd name="f6" fmla="val 65"/>
              <a:gd name="f7" fmla="val 102"/>
              <a:gd name="f8" fmla="val 138"/>
              <a:gd name="f9" fmla="val 174"/>
            </a:gdLst>
            <a:ahLst/>
            <a:cxnLst>
              <a:cxn ang="3cd4">
                <a:pos x="hc" y="t"/>
              </a:cxn>
              <a:cxn ang="0">
                <a:pos x="r" y="vc"/>
              </a:cxn>
              <a:cxn ang="cd4">
                <a:pos x="hc" y="b"/>
              </a:cxn>
              <a:cxn ang="cd2">
                <a:pos x="l" y="vc"/>
              </a:cxn>
            </a:cxnLst>
            <a:rect l="l" t="t" r="r" b="b"/>
            <a:pathLst>
              <a:path w="203" h="173">
                <a:moveTo>
                  <a:pt x="f0" y="f3"/>
                </a:moveTo>
                <a:cubicBezTo>
                  <a:pt x="f4" y="f5"/>
                  <a:pt x="f6" y="f2"/>
                  <a:pt x="f7" y="f2"/>
                </a:cubicBezTo>
                <a:cubicBezTo>
                  <a:pt x="f8" y="f2"/>
                  <a:pt x="f9" y="f5"/>
                  <a:pt x="f1" y="f3"/>
                </a:cubicBezTo>
                <a:lnTo>
                  <a:pt x="f7" y="f0"/>
                </a:lnTo>
                <a:lnTo>
                  <a:pt x="f0" y="f3"/>
                </a:lnTo>
                <a:close/>
              </a:path>
            </a:pathLst>
          </a:custGeom>
          <a:noFill/>
          <a:ln>
            <a:noFill/>
            <a:prstDash val="solid"/>
          </a:ln>
        </p:spPr>
        <p:txBody>
          <a:bodyPr vert="horz" wrap="square" lIns="214299" tIns="111435" rIns="214299" bIns="111435" anchor="t" anchorCtr="0" compatLnSpc="0"/>
          <a:lstStyle/>
          <a:p>
            <a:pPr lvl="0" rtl="0" hangingPunct="0">
              <a:buNone/>
              <a:tabLst/>
            </a:pPr>
            <a:endParaRPr lang="fr-FR" sz="5700">
              <a:latin typeface="Times New Roman" pitchFamily="18"/>
              <a:ea typeface="Arial Unicode MS" pitchFamily="2"/>
              <a:cs typeface="Tahoma" pitchFamily="2"/>
            </a:endParaRPr>
          </a:p>
        </p:txBody>
      </p:sp>
      <p:grpSp>
        <p:nvGrpSpPr>
          <p:cNvPr id="33" name="Group 32"/>
          <p:cNvGrpSpPr/>
          <p:nvPr/>
        </p:nvGrpSpPr>
        <p:grpSpPr>
          <a:xfrm>
            <a:off x="7392326" y="3708905"/>
            <a:ext cx="8865792" cy="6754268"/>
            <a:chOff x="324000" y="1125360"/>
            <a:chExt cx="3324239" cy="3377134"/>
          </a:xfrm>
        </p:grpSpPr>
        <p:sp>
          <p:nvSpPr>
            <p:cNvPr id="34" name="Freeform 33"/>
            <p:cNvSpPr/>
            <p:nvPr/>
          </p:nvSpPr>
          <p:spPr>
            <a:xfrm>
              <a:off x="409680" y="2782800"/>
              <a:ext cx="1581119" cy="1333440"/>
            </a:xfrm>
            <a:custGeom>
              <a:avLst/>
              <a:gdLst>
                <a:gd name="f0" fmla="val 0"/>
                <a:gd name="f1" fmla="val 166"/>
                <a:gd name="f2" fmla="val 140"/>
                <a:gd name="f3" fmla="val 54"/>
                <a:gd name="f4" fmla="val 12"/>
                <a:gd name="f5" fmla="val 89"/>
                <a:gd name="f6" fmla="val 34"/>
                <a:gd name="f7" fmla="val 119"/>
                <a:gd name="f8" fmla="val 64"/>
              </a:gdLst>
              <a:ahLst/>
              <a:cxnLst>
                <a:cxn ang="3cd4">
                  <a:pos x="hc" y="t"/>
                </a:cxn>
                <a:cxn ang="0">
                  <a:pos x="r" y="vc"/>
                </a:cxn>
                <a:cxn ang="cd4">
                  <a:pos x="hc" y="b"/>
                </a:cxn>
                <a:cxn ang="cd2">
                  <a:pos x="l" y="vc"/>
                </a:cxn>
              </a:cxnLst>
              <a:rect l="l" t="t" r="r" b="b"/>
              <a:pathLst>
                <a:path w="166" h="140">
                  <a:moveTo>
                    <a:pt x="f0" y="f3"/>
                  </a:moveTo>
                  <a:cubicBezTo>
                    <a:pt x="f4" y="f5"/>
                    <a:pt x="f6" y="f7"/>
                    <a:pt x="f8" y="f2"/>
                  </a:cubicBezTo>
                  <a:lnTo>
                    <a:pt x="f1" y="f0"/>
                  </a:lnTo>
                  <a:lnTo>
                    <a:pt x="f0"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37" name="Freeform 36"/>
            <p:cNvSpPr/>
            <p:nvPr/>
          </p:nvSpPr>
          <p:spPr>
            <a:xfrm>
              <a:off x="324000" y="2258640"/>
              <a:ext cx="1666800" cy="1038240"/>
            </a:xfrm>
            <a:custGeom>
              <a:avLst/>
              <a:gdLst>
                <a:gd name="f0" fmla="val 0"/>
                <a:gd name="f1" fmla="val 175"/>
                <a:gd name="f2" fmla="val 109"/>
                <a:gd name="f3" fmla="val 9"/>
                <a:gd name="f4" fmla="val 3"/>
                <a:gd name="f5" fmla="val 18"/>
                <a:gd name="f6" fmla="val 1"/>
                <a:gd name="f7" fmla="val 36"/>
                <a:gd name="f8" fmla="val 54"/>
                <a:gd name="f9" fmla="val 73"/>
                <a:gd name="f10" fmla="val 91"/>
                <a:gd name="f11" fmla="val 55"/>
              </a:gdLst>
              <a:ahLst/>
              <a:cxnLst>
                <a:cxn ang="3cd4">
                  <a:pos x="hc" y="t"/>
                </a:cxn>
                <a:cxn ang="0">
                  <a:pos x="r" y="vc"/>
                </a:cxn>
                <a:cxn ang="cd4">
                  <a:pos x="hc" y="b"/>
                </a:cxn>
                <a:cxn ang="cd2">
                  <a:pos x="l" y="vc"/>
                </a:cxn>
              </a:cxnLst>
              <a:rect l="l" t="t" r="r" b="b"/>
              <a:pathLst>
                <a:path w="175" h="109">
                  <a:moveTo>
                    <a:pt x="f3" y="f0"/>
                  </a:moveTo>
                  <a:cubicBezTo>
                    <a:pt x="f4" y="f5"/>
                    <a:pt x="f6" y="f7"/>
                    <a:pt x="f6" y="f8"/>
                  </a:cubicBezTo>
                  <a:cubicBezTo>
                    <a:pt x="f0" y="f9"/>
                    <a:pt x="f4" y="f10"/>
                    <a:pt x="f3" y="f2"/>
                  </a:cubicBezTo>
                  <a:lnTo>
                    <a:pt x="f1" y="f11"/>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0" name="Freeform 39"/>
            <p:cNvSpPr/>
            <p:nvPr/>
          </p:nvSpPr>
          <p:spPr>
            <a:xfrm>
              <a:off x="409680" y="1439639"/>
              <a:ext cx="1581119" cy="1343160"/>
            </a:xfrm>
            <a:custGeom>
              <a:avLst/>
              <a:gdLst>
                <a:gd name="f0" fmla="val 0"/>
                <a:gd name="f1" fmla="val 166"/>
                <a:gd name="f2" fmla="val 141"/>
                <a:gd name="f3" fmla="val 64"/>
                <a:gd name="f4" fmla="val 34"/>
                <a:gd name="f5" fmla="val 21"/>
                <a:gd name="f6" fmla="val 12"/>
                <a:gd name="f7" fmla="val 51"/>
                <a:gd name="f8" fmla="val 86"/>
              </a:gdLst>
              <a:ahLst/>
              <a:cxnLst>
                <a:cxn ang="3cd4">
                  <a:pos x="hc" y="t"/>
                </a:cxn>
                <a:cxn ang="0">
                  <a:pos x="r" y="vc"/>
                </a:cxn>
                <a:cxn ang="cd4">
                  <a:pos x="hc" y="b"/>
                </a:cxn>
                <a:cxn ang="cd2">
                  <a:pos x="l" y="vc"/>
                </a:cxn>
              </a:cxnLst>
              <a:rect l="l" t="t" r="r" b="b"/>
              <a:pathLst>
                <a:path w="166" h="141">
                  <a:moveTo>
                    <a:pt x="f3" y="f0"/>
                  </a:moveTo>
                  <a:cubicBezTo>
                    <a:pt x="f4" y="f5"/>
                    <a:pt x="f6" y="f7"/>
                    <a:pt x="f0" y="f8"/>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1" name="Freeform 40"/>
            <p:cNvSpPr/>
            <p:nvPr/>
          </p:nvSpPr>
          <p:spPr>
            <a:xfrm>
              <a:off x="1019159" y="1125360"/>
              <a:ext cx="971640" cy="1657439"/>
            </a:xfrm>
            <a:custGeom>
              <a:avLst/>
              <a:gdLst>
                <a:gd name="f0" fmla="val 0"/>
                <a:gd name="f1" fmla="val 102"/>
                <a:gd name="f2" fmla="val 174"/>
                <a:gd name="f3" fmla="val 101"/>
                <a:gd name="f4" fmla="val 65"/>
                <a:gd name="f5" fmla="val 29"/>
                <a:gd name="f6" fmla="val 11"/>
                <a:gd name="f7" fmla="val 33"/>
              </a:gdLst>
              <a:ahLst/>
              <a:cxnLst>
                <a:cxn ang="3cd4">
                  <a:pos x="hc" y="t"/>
                </a:cxn>
                <a:cxn ang="0">
                  <a:pos x="r" y="vc"/>
                </a:cxn>
                <a:cxn ang="cd4">
                  <a:pos x="hc" y="b"/>
                </a:cxn>
                <a:cxn ang="cd2">
                  <a:pos x="l" y="vc"/>
                </a:cxn>
              </a:cxnLst>
              <a:rect l="l" t="t" r="r" b="b"/>
              <a:pathLst>
                <a:path w="102" h="174">
                  <a:moveTo>
                    <a:pt x="f3" y="f0"/>
                  </a:moveTo>
                  <a:cubicBezTo>
                    <a:pt x="f4" y="f0"/>
                    <a:pt x="f5" y="f6"/>
                    <a:pt x="f0" y="f7"/>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2" name="Freeform 41"/>
            <p:cNvSpPr/>
            <p:nvPr/>
          </p:nvSpPr>
          <p:spPr>
            <a:xfrm>
              <a:off x="1990800" y="1125360"/>
              <a:ext cx="961919" cy="1657439"/>
            </a:xfrm>
            <a:custGeom>
              <a:avLst/>
              <a:gdLst>
                <a:gd name="f0" fmla="val 0"/>
                <a:gd name="f1" fmla="val 101"/>
                <a:gd name="f2" fmla="val 174"/>
                <a:gd name="f3" fmla="val 33"/>
                <a:gd name="f4" fmla="val 72"/>
                <a:gd name="f5" fmla="val 11"/>
                <a:gd name="f6" fmla="val 36"/>
              </a:gdLst>
              <a:ahLst/>
              <a:cxnLst>
                <a:cxn ang="3cd4">
                  <a:pos x="hc" y="t"/>
                </a:cxn>
                <a:cxn ang="0">
                  <a:pos x="r" y="vc"/>
                </a:cxn>
                <a:cxn ang="cd4">
                  <a:pos x="hc" y="b"/>
                </a:cxn>
                <a:cxn ang="cd2">
                  <a:pos x="l" y="vc"/>
                </a:cxn>
              </a:cxnLst>
              <a:rect l="l" t="t" r="r" b="b"/>
              <a:pathLst>
                <a:path w="101" h="174">
                  <a:moveTo>
                    <a:pt x="f1" y="f3"/>
                  </a:moveTo>
                  <a:cubicBezTo>
                    <a:pt x="f4" y="f5"/>
                    <a:pt x="f6" y="f0"/>
                    <a:pt x="f0" y="f0"/>
                  </a:cubicBezTo>
                  <a:lnTo>
                    <a:pt x="f0" y="f2"/>
                  </a:lnTo>
                  <a:lnTo>
                    <a:pt x="f1"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3" name="Freeform 42"/>
            <p:cNvSpPr/>
            <p:nvPr/>
          </p:nvSpPr>
          <p:spPr>
            <a:xfrm>
              <a:off x="1990800" y="1439639"/>
              <a:ext cx="1571759" cy="1343160"/>
            </a:xfrm>
            <a:custGeom>
              <a:avLst/>
              <a:gdLst>
                <a:gd name="f0" fmla="val 0"/>
                <a:gd name="f1" fmla="val 165"/>
                <a:gd name="f2" fmla="val 141"/>
                <a:gd name="f3" fmla="val 86"/>
                <a:gd name="f4" fmla="val 153"/>
                <a:gd name="f5" fmla="val 51"/>
                <a:gd name="f6" fmla="val 131"/>
                <a:gd name="f7" fmla="val 21"/>
                <a:gd name="f8" fmla="val 101"/>
              </a:gdLst>
              <a:ahLst/>
              <a:cxnLst>
                <a:cxn ang="3cd4">
                  <a:pos x="hc" y="t"/>
                </a:cxn>
                <a:cxn ang="0">
                  <a:pos x="r" y="vc"/>
                </a:cxn>
                <a:cxn ang="cd4">
                  <a:pos x="hc" y="b"/>
                </a:cxn>
                <a:cxn ang="cd2">
                  <a:pos x="l" y="vc"/>
                </a:cxn>
              </a:cxnLst>
              <a:rect l="l" t="t" r="r" b="b"/>
              <a:pathLst>
                <a:path w="165" h="141">
                  <a:moveTo>
                    <a:pt x="f1" y="f3"/>
                  </a:moveTo>
                  <a:cubicBezTo>
                    <a:pt x="f4" y="f5"/>
                    <a:pt x="f6" y="f7"/>
                    <a:pt x="f8" y="f0"/>
                  </a:cubicBezTo>
                  <a:lnTo>
                    <a:pt x="f0" y="f2"/>
                  </a:lnTo>
                  <a:lnTo>
                    <a:pt x="f1" y="f3"/>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4" name="Freeform 43"/>
            <p:cNvSpPr/>
            <p:nvPr/>
          </p:nvSpPr>
          <p:spPr>
            <a:xfrm>
              <a:off x="1990800" y="2258640"/>
              <a:ext cx="1657439" cy="1038240"/>
            </a:xfrm>
            <a:custGeom>
              <a:avLst/>
              <a:gdLst>
                <a:gd name="f0" fmla="val 0"/>
                <a:gd name="f1" fmla="val 174"/>
                <a:gd name="f2" fmla="val 109"/>
                <a:gd name="f3" fmla="val 165"/>
                <a:gd name="f4" fmla="val 171"/>
                <a:gd name="f5" fmla="val 91"/>
                <a:gd name="f6" fmla="val 73"/>
                <a:gd name="f7" fmla="val 55"/>
                <a:gd name="f8" fmla="val 36"/>
                <a:gd name="f9" fmla="val 18"/>
              </a:gdLst>
              <a:ahLst/>
              <a:cxnLst>
                <a:cxn ang="3cd4">
                  <a:pos x="hc" y="t"/>
                </a:cxn>
                <a:cxn ang="0">
                  <a:pos x="r" y="vc"/>
                </a:cxn>
                <a:cxn ang="cd4">
                  <a:pos x="hc" y="b"/>
                </a:cxn>
                <a:cxn ang="cd2">
                  <a:pos x="l" y="vc"/>
                </a:cxn>
              </a:cxnLst>
              <a:rect l="l" t="t" r="r" b="b"/>
              <a:pathLst>
                <a:path w="174" h="109">
                  <a:moveTo>
                    <a:pt x="f3" y="f2"/>
                  </a:moveTo>
                  <a:cubicBezTo>
                    <a:pt x="f4" y="f5"/>
                    <a:pt x="f1" y="f6"/>
                    <a:pt x="f1" y="f7"/>
                  </a:cubicBezTo>
                  <a:cubicBezTo>
                    <a:pt x="f1" y="f8"/>
                    <a:pt x="f4" y="f9"/>
                    <a:pt x="f3" y="f0"/>
                  </a:cubicBezTo>
                  <a:lnTo>
                    <a:pt x="f0" y="f7"/>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5" name="Freeform 44"/>
            <p:cNvSpPr/>
            <p:nvPr/>
          </p:nvSpPr>
          <p:spPr>
            <a:xfrm>
              <a:off x="1990800" y="2782800"/>
              <a:ext cx="1571759" cy="1333440"/>
            </a:xfrm>
            <a:custGeom>
              <a:avLst/>
              <a:gdLst>
                <a:gd name="f0" fmla="val 0"/>
                <a:gd name="f1" fmla="val 165"/>
                <a:gd name="f2" fmla="val 140"/>
                <a:gd name="f3" fmla="val 101"/>
                <a:gd name="f4" fmla="val 131"/>
                <a:gd name="f5" fmla="val 119"/>
                <a:gd name="f6" fmla="val 153"/>
                <a:gd name="f7" fmla="val 89"/>
                <a:gd name="f8" fmla="val 54"/>
              </a:gdLst>
              <a:ahLst/>
              <a:cxnLst>
                <a:cxn ang="3cd4">
                  <a:pos x="hc" y="t"/>
                </a:cxn>
                <a:cxn ang="0">
                  <a:pos x="r" y="vc"/>
                </a:cxn>
                <a:cxn ang="cd4">
                  <a:pos x="hc" y="b"/>
                </a:cxn>
                <a:cxn ang="cd2">
                  <a:pos x="l" y="vc"/>
                </a:cxn>
              </a:cxnLst>
              <a:rect l="l" t="t" r="r" b="b"/>
              <a:pathLst>
                <a:path w="165" h="140">
                  <a:moveTo>
                    <a:pt x="f3" y="f2"/>
                  </a:moveTo>
                  <a:cubicBezTo>
                    <a:pt x="f4" y="f5"/>
                    <a:pt x="f6" y="f7"/>
                    <a:pt x="f1" y="f8"/>
                  </a:cubicBezTo>
                  <a:lnTo>
                    <a:pt x="f0" y="f0"/>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6" name="Freeform 45"/>
            <p:cNvSpPr/>
            <p:nvPr/>
          </p:nvSpPr>
          <p:spPr>
            <a:xfrm>
              <a:off x="1625760" y="2417400"/>
              <a:ext cx="720719" cy="720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FFFFFF"/>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7" name="Freeform 46"/>
            <p:cNvSpPr/>
            <p:nvPr/>
          </p:nvSpPr>
          <p:spPr>
            <a:xfrm>
              <a:off x="1913039" y="2704680"/>
              <a:ext cx="14436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9" name="Freeform 48"/>
            <p:cNvSpPr/>
            <p:nvPr/>
          </p:nvSpPr>
          <p:spPr>
            <a:xfrm>
              <a:off x="732014" y="3939839"/>
              <a:ext cx="2509655" cy="5626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algn="ctr" hangingPunct="0"/>
              <a:r>
                <a:rPr lang="en-US" sz="5700" b="1" dirty="0">
                  <a:latin typeface="Arial Black" pitchFamily="34"/>
                  <a:ea typeface="Arial Unicode MS" pitchFamily="2"/>
                  <a:cs typeface="Tahoma" pitchFamily="2"/>
                </a:rPr>
                <a:t>Progress Report</a:t>
              </a:r>
            </a:p>
          </p:txBody>
        </p:sp>
      </p:grpSp>
      <p:sp>
        <p:nvSpPr>
          <p:cNvPr id="51" name="Straight Connector 50"/>
          <p:cNvSpPr/>
          <p:nvPr/>
        </p:nvSpPr>
        <p:spPr>
          <a:xfrm flipV="1">
            <a:off x="11754237" y="5676848"/>
            <a:ext cx="2688350" cy="1441440"/>
          </a:xfrm>
          <a:prstGeom prst="line">
            <a:avLst/>
          </a:prstGeom>
          <a:noFill/>
          <a:ln w="57240">
            <a:solidFill>
              <a:srgbClr val="000000"/>
            </a:solidFill>
            <a:prstDash val="solid"/>
            <a:miter/>
            <a:tailEnd type="arrow"/>
          </a:ln>
        </p:spPr>
        <p:txBody>
          <a:bodyPr vert="horz" wrap="square" lIns="214299" tIns="111435" rIns="214299" bIns="111435" anchor="t" anchorCtr="0" compatLnSpc="1"/>
          <a:lstStyle/>
          <a:p>
            <a:pPr>
              <a:tabLst>
                <a:tab pos="0" algn="l"/>
                <a:tab pos="1088639" algn="l"/>
                <a:tab pos="2177278" algn="l"/>
                <a:tab pos="3265914" algn="l"/>
                <a:tab pos="4354556" algn="l"/>
                <a:tab pos="5443195" algn="l"/>
                <a:tab pos="6531831" algn="l"/>
                <a:tab pos="7620472" algn="l"/>
                <a:tab pos="8709111" algn="l"/>
                <a:tab pos="9797750" algn="l"/>
                <a:tab pos="10886389" algn="l"/>
                <a:tab pos="11975028" algn="l"/>
                <a:tab pos="13063665" algn="l"/>
                <a:tab pos="14152306" algn="l"/>
                <a:tab pos="15240942" algn="l"/>
                <a:tab pos="16329584" algn="l"/>
                <a:tab pos="17418223" algn="l"/>
                <a:tab pos="18506862" algn="l"/>
                <a:tab pos="19595501" algn="l"/>
                <a:tab pos="20684139" algn="l"/>
                <a:tab pos="21772778" algn="l"/>
              </a:tabLst>
            </a:pPr>
            <a:endParaRPr lang="fr-FR">
              <a:solidFill>
                <a:srgbClr val="000000"/>
              </a:solidFill>
              <a:latin typeface="Calibri" pitchFamily="34"/>
              <a:ea typeface="Arial Unicode MS" pitchFamily="2"/>
              <a:cs typeface="Tahoma" pitchFamily="2"/>
            </a:endParaRPr>
          </a:p>
        </p:txBody>
      </p:sp>
      <p:sp>
        <p:nvSpPr>
          <p:cNvPr id="53" name="Freeform 74"/>
          <p:cNvSpPr>
            <a:spLocks/>
          </p:cNvSpPr>
          <p:nvPr/>
        </p:nvSpPr>
        <p:spPr bwMode="auto">
          <a:xfrm>
            <a:off x="1479262" y="7439026"/>
            <a:ext cx="3065332" cy="676276"/>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F9A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78" name="Freeform 78"/>
          <p:cNvSpPr>
            <a:spLocks/>
          </p:cNvSpPr>
          <p:nvPr/>
        </p:nvSpPr>
        <p:spPr bwMode="auto">
          <a:xfrm>
            <a:off x="1479262" y="5791200"/>
            <a:ext cx="3065332" cy="673100"/>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6EB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4" name="Freeform 94"/>
          <p:cNvSpPr>
            <a:spLocks/>
          </p:cNvSpPr>
          <p:nvPr/>
        </p:nvSpPr>
        <p:spPr bwMode="auto">
          <a:xfrm>
            <a:off x="2088943" y="7439027"/>
            <a:ext cx="922987" cy="882650"/>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5" name="Freeform 95"/>
          <p:cNvSpPr>
            <a:spLocks/>
          </p:cNvSpPr>
          <p:nvPr/>
        </p:nvSpPr>
        <p:spPr bwMode="auto">
          <a:xfrm>
            <a:off x="1769056" y="4114800"/>
            <a:ext cx="922987" cy="1092200"/>
          </a:xfrm>
          <a:custGeom>
            <a:avLst/>
            <a:gdLst>
              <a:gd name="T0" fmla="*/ 874 w 874"/>
              <a:gd name="T1" fmla="*/ 1377 h 1377"/>
              <a:gd name="T2" fmla="*/ 0 w 874"/>
              <a:gd name="T3" fmla="*/ 1118 h 1377"/>
              <a:gd name="T4" fmla="*/ 0 w 874"/>
              <a:gd name="T5" fmla="*/ 260 h 1377"/>
              <a:gd name="T6" fmla="*/ 874 w 874"/>
              <a:gd name="T7" fmla="*/ 0 h 1377"/>
              <a:gd name="T8" fmla="*/ 874 w 874"/>
              <a:gd name="T9" fmla="*/ 1377 h 1377"/>
            </a:gdLst>
            <a:ahLst/>
            <a:cxnLst>
              <a:cxn ang="0">
                <a:pos x="T0" y="T1"/>
              </a:cxn>
              <a:cxn ang="0">
                <a:pos x="T2" y="T3"/>
              </a:cxn>
              <a:cxn ang="0">
                <a:pos x="T4" y="T5"/>
              </a:cxn>
              <a:cxn ang="0">
                <a:pos x="T6" y="T7"/>
              </a:cxn>
              <a:cxn ang="0">
                <a:pos x="T8" y="T9"/>
              </a:cxn>
            </a:cxnLst>
            <a:rect l="0" t="0" r="r" b="b"/>
            <a:pathLst>
              <a:path w="874" h="1377">
                <a:moveTo>
                  <a:pt x="874" y="1377"/>
                </a:moveTo>
                <a:lnTo>
                  <a:pt x="0" y="1118"/>
                </a:lnTo>
                <a:lnTo>
                  <a:pt x="0" y="260"/>
                </a:lnTo>
                <a:lnTo>
                  <a:pt x="874" y="0"/>
                </a:lnTo>
                <a:lnTo>
                  <a:pt x="874"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6" name="Freeform 88"/>
          <p:cNvSpPr>
            <a:spLocks/>
          </p:cNvSpPr>
          <p:nvPr/>
        </p:nvSpPr>
        <p:spPr bwMode="auto">
          <a:xfrm>
            <a:off x="1479262" y="5991226"/>
            <a:ext cx="609679" cy="269876"/>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0" name="Freeform 87"/>
          <p:cNvSpPr>
            <a:spLocks/>
          </p:cNvSpPr>
          <p:nvPr/>
        </p:nvSpPr>
        <p:spPr bwMode="auto">
          <a:xfrm>
            <a:off x="3934915" y="5991226"/>
            <a:ext cx="609679" cy="269876"/>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1" name="Freeform 79"/>
          <p:cNvSpPr>
            <a:spLocks/>
          </p:cNvSpPr>
          <p:nvPr/>
        </p:nvSpPr>
        <p:spPr bwMode="auto">
          <a:xfrm>
            <a:off x="3934915" y="7642226"/>
            <a:ext cx="609679" cy="266700"/>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2" name="Freeform 80"/>
          <p:cNvSpPr>
            <a:spLocks/>
          </p:cNvSpPr>
          <p:nvPr/>
        </p:nvSpPr>
        <p:spPr bwMode="auto">
          <a:xfrm>
            <a:off x="1479262" y="7642226"/>
            <a:ext cx="609679" cy="266700"/>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11" name="Freeform 94"/>
          <p:cNvSpPr>
            <a:spLocks/>
          </p:cNvSpPr>
          <p:nvPr/>
        </p:nvSpPr>
        <p:spPr bwMode="auto">
          <a:xfrm>
            <a:off x="2105878" y="5991226"/>
            <a:ext cx="922987" cy="468416"/>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51" name="Freeform 150"/>
          <p:cNvSpPr/>
          <p:nvPr/>
        </p:nvSpPr>
        <p:spPr>
          <a:xfrm>
            <a:off x="1984111" y="4478109"/>
            <a:ext cx="2142674" cy="9328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214299" tIns="111435" rIns="214299" bIns="111435" anchor="t" anchorCtr="0" compatLnSpc="0">
            <a:spAutoFit/>
          </a:bodyPr>
          <a:lstStyle/>
          <a:p>
            <a:pPr algn="ctr" hangingPunct="0"/>
            <a:r>
              <a:rPr lang="en-US" sz="4800" b="1" dirty="0">
                <a:latin typeface="Arial" pitchFamily="34"/>
                <a:ea typeface="Arial Unicode MS" pitchFamily="2"/>
                <a:cs typeface="Tahoma" pitchFamily="2"/>
              </a:rPr>
              <a:t>ZONE</a:t>
            </a:r>
          </a:p>
        </p:txBody>
      </p:sp>
      <p:sp>
        <p:nvSpPr>
          <p:cNvPr id="152" name="Down Arrow 151"/>
          <p:cNvSpPr/>
          <p:nvPr/>
        </p:nvSpPr>
        <p:spPr>
          <a:xfrm rot="16200000">
            <a:off x="5697517" y="40336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3" name="Down Arrow 152"/>
          <p:cNvSpPr/>
          <p:nvPr/>
        </p:nvSpPr>
        <p:spPr>
          <a:xfrm rot="16200000">
            <a:off x="5697517" y="72340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9" name="Down Arrow 158"/>
          <p:cNvSpPr/>
          <p:nvPr/>
        </p:nvSpPr>
        <p:spPr>
          <a:xfrm rot="16200000">
            <a:off x="17078199" y="40884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60" name="Down Arrow 159"/>
          <p:cNvSpPr/>
          <p:nvPr/>
        </p:nvSpPr>
        <p:spPr>
          <a:xfrm rot="16200000">
            <a:off x="17078199" y="72888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2" name="Rectangle 1"/>
          <p:cNvSpPr/>
          <p:nvPr/>
        </p:nvSpPr>
        <p:spPr>
          <a:xfrm>
            <a:off x="4877435" y="11145560"/>
            <a:ext cx="14632209" cy="1235517"/>
          </a:xfrm>
          <a:prstGeom prst="rect">
            <a:avLst/>
          </a:prstGeom>
        </p:spPr>
        <p:txBody>
          <a:bodyPr wrap="square" lIns="217728" tIns="108864" rIns="217728" bIns="108864">
            <a:spAutoFit/>
          </a:bodyPr>
          <a:lstStyle/>
          <a:p>
            <a:pPr algn="ctr"/>
            <a:r>
              <a:rPr lang="en-US" sz="3300" dirty="0"/>
              <a:t>Reporting consist of Weekly, Monthly, Quarterly &amp; Yearly </a:t>
            </a:r>
          </a:p>
          <a:p>
            <a:pPr algn="ctr"/>
            <a:r>
              <a:rPr lang="en-US" sz="3300" dirty="0" smtClean="0"/>
              <a:t>(</a:t>
            </a:r>
            <a:r>
              <a:rPr lang="en-US" sz="3300" dirty="0" err="1" smtClean="0"/>
              <a:t>Participatant</a:t>
            </a:r>
            <a:r>
              <a:rPr lang="en-US" sz="3300" dirty="0" smtClean="0"/>
              <a:t>,  </a:t>
            </a:r>
            <a:r>
              <a:rPr lang="en-US" sz="3300" dirty="0"/>
              <a:t>Activities, </a:t>
            </a:r>
            <a:r>
              <a:rPr lang="en-US" sz="3300" dirty="0" smtClean="0"/>
              <a:t> </a:t>
            </a:r>
            <a:r>
              <a:rPr lang="en-US" sz="3300" dirty="0"/>
              <a:t>Other’s Report )</a:t>
            </a:r>
            <a:endParaRPr lang="en-MY" sz="3300" dirty="0"/>
          </a:p>
        </p:txBody>
      </p:sp>
      <p:sp>
        <p:nvSpPr>
          <p:cNvPr id="87" name="Freeform 96"/>
          <p:cNvSpPr>
            <a:spLocks/>
          </p:cNvSpPr>
          <p:nvPr/>
        </p:nvSpPr>
        <p:spPr bwMode="auto">
          <a:xfrm>
            <a:off x="1507204" y="6113875"/>
            <a:ext cx="3065332" cy="1876426"/>
          </a:xfrm>
          <a:custGeom>
            <a:avLst/>
            <a:gdLst>
              <a:gd name="T0" fmla="*/ 0 w 2896"/>
              <a:gd name="T1" fmla="*/ 1934 h 2365"/>
              <a:gd name="T2" fmla="*/ 1448 w 2896"/>
              <a:gd name="T3" fmla="*/ 2365 h 2365"/>
              <a:gd name="T4" fmla="*/ 2896 w 2896"/>
              <a:gd name="T5" fmla="*/ 1934 h 2365"/>
              <a:gd name="T6" fmla="*/ 2896 w 2896"/>
              <a:gd name="T7" fmla="*/ 0 h 2365"/>
              <a:gd name="T8" fmla="*/ 1448 w 2896"/>
              <a:gd name="T9" fmla="*/ 429 h 2365"/>
              <a:gd name="T10" fmla="*/ 0 w 2896"/>
              <a:gd name="T11" fmla="*/ 0 h 2365"/>
              <a:gd name="T12" fmla="*/ 0 w 2896"/>
              <a:gd name="T13" fmla="*/ 1934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rgbClr val="00B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8" name="Freeform 97"/>
          <p:cNvSpPr>
            <a:spLocks/>
          </p:cNvSpPr>
          <p:nvPr/>
        </p:nvSpPr>
        <p:spPr bwMode="auto">
          <a:xfrm>
            <a:off x="1507206" y="6134763"/>
            <a:ext cx="1532666" cy="1876426"/>
          </a:xfrm>
          <a:custGeom>
            <a:avLst/>
            <a:gdLst>
              <a:gd name="T0" fmla="*/ 1448 w 1448"/>
              <a:gd name="T1" fmla="*/ 2365 h 2365"/>
              <a:gd name="T2" fmla="*/ 1448 w 1448"/>
              <a:gd name="T3" fmla="*/ 2365 h 2365"/>
              <a:gd name="T4" fmla="*/ 574 w 1448"/>
              <a:gd name="T5" fmla="*/ 2105 h 2365"/>
              <a:gd name="T6" fmla="*/ 0 w 1448"/>
              <a:gd name="T7" fmla="*/ 1934 h 2365"/>
              <a:gd name="T8" fmla="*/ 0 w 1448"/>
              <a:gd name="T9" fmla="*/ 0 h 2365"/>
              <a:gd name="T10" fmla="*/ 1448 w 1448"/>
              <a:gd name="T11" fmla="*/ 429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rgbClr val="92D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9" name="TextBox 88"/>
          <p:cNvSpPr txBox="1"/>
          <p:nvPr/>
        </p:nvSpPr>
        <p:spPr>
          <a:xfrm>
            <a:off x="1444740" y="6665160"/>
            <a:ext cx="1937538" cy="773852"/>
          </a:xfrm>
          <a:prstGeom prst="rect">
            <a:avLst/>
          </a:prstGeom>
        </p:spPr>
        <p:txBody>
          <a:bodyPr wrap="square" lIns="217728" tIns="108864" rIns="217728" bIns="108864"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01</a:t>
            </a:r>
          </a:p>
        </p:txBody>
      </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417" y="10315371"/>
            <a:ext cx="5112676" cy="962230"/>
          </a:xfrm>
          <a:prstGeom prst="rect">
            <a:avLst/>
          </a:prstGeom>
        </p:spPr>
      </p:pic>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24</a:t>
            </a:fld>
            <a:endParaRPr lang="en-US" dirty="0"/>
          </a:p>
        </p:txBody>
      </p:sp>
      <p:sp>
        <p:nvSpPr>
          <p:cNvPr id="5" name="TextBox 4"/>
          <p:cNvSpPr txBox="1"/>
          <p:nvPr/>
        </p:nvSpPr>
        <p:spPr>
          <a:xfrm>
            <a:off x="2737417" y="6736461"/>
            <a:ext cx="2343246" cy="727686"/>
          </a:xfrm>
          <a:prstGeom prst="rect">
            <a:avLst/>
          </a:prstGeom>
          <a:noFill/>
          <a:scene3d>
            <a:camera prst="orthographicFront">
              <a:rot lat="0" lon="2400000" rev="600000"/>
            </a:camera>
            <a:lightRig rig="threePt" dir="t"/>
          </a:scene3d>
        </p:spPr>
        <p:txBody>
          <a:bodyPr vert="horz" wrap="square" lIns="171439" tIns="108864" rIns="217728" bIns="108864" rtlCol="0">
            <a:spAutoFit/>
            <a:scene3d>
              <a:camera prst="orthographicFront">
                <a:rot lat="0" lon="2400000" rev="600000"/>
              </a:camera>
              <a:lightRig rig="threePt" dir="t"/>
            </a:scene3d>
          </a:bodyPr>
          <a:lstStyle/>
          <a:p>
            <a:r>
              <a:rPr lang="en-US" sz="3300" b="1" dirty="0"/>
              <a:t>Selangor</a:t>
            </a:r>
            <a:endParaRPr lang="en-MY" sz="3300" b="1" dirty="0"/>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9435" r="25225" b="23885"/>
          <a:stretch/>
        </p:blipFill>
        <p:spPr>
          <a:xfrm>
            <a:off x="18867545" y="6197480"/>
            <a:ext cx="5002619" cy="1421818"/>
          </a:xfrm>
          <a:prstGeom prst="rect">
            <a:avLst/>
          </a:prstGeom>
        </p:spPr>
      </p:pic>
    </p:spTree>
    <p:extLst>
      <p:ext uri="{BB962C8B-B14F-4D97-AF65-F5344CB8AC3E}">
        <p14:creationId xmlns:p14="http://schemas.microsoft.com/office/powerpoint/2010/main" val="14625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a:t>WEB INTERFACE</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25</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48899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Sits business intelligence page</a:t>
            </a:r>
            <a:endParaRPr lang="en-MY" sz="4800" dirty="0">
              <a:solidFill>
                <a:schemeClr val="tx1"/>
              </a:solidFill>
              <a:latin typeface="Arial Blac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27" y="1781728"/>
            <a:ext cx="23980722" cy="10715072"/>
          </a:xfrm>
          <a:prstGeom prst="rect">
            <a:avLst/>
          </a:prstGeom>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26</a:t>
            </a:fld>
            <a:endParaRPr lang="en-US" dirty="0"/>
          </a:p>
        </p:txBody>
      </p:sp>
    </p:spTree>
    <p:extLst>
      <p:ext uri="{BB962C8B-B14F-4D97-AF65-F5344CB8AC3E}">
        <p14:creationId xmlns:p14="http://schemas.microsoft.com/office/powerpoint/2010/main" val="164906781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smtClean="0"/>
              <a:t>FINANCIAL CONSIDERATIONS</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27</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56730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6700" dirty="0">
                <a:solidFill>
                  <a:schemeClr val="tx1"/>
                </a:solidFill>
                <a:latin typeface="Arial Black"/>
              </a:rPr>
              <a:t>financial considerations</a:t>
            </a:r>
            <a:endParaRPr lang="en-MY" sz="67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val="1235740764"/>
              </p:ext>
            </p:extLst>
          </p:nvPr>
        </p:nvGraphicFramePr>
        <p:xfrm>
          <a:off x="1401419" y="2438400"/>
          <a:ext cx="21766399" cy="670560"/>
        </p:xfrm>
        <a:graphic>
          <a:graphicData uri="http://schemas.openxmlformats.org/drawingml/2006/table">
            <a:tbl>
              <a:tblPr firstRow="1" bandRow="1">
                <a:tableStyleId>{F5AB1C69-6EDB-4FF4-983F-18BD219EF322}</a:tableStyleId>
              </a:tblPr>
              <a:tblGrid>
                <a:gridCol w="15669605"/>
                <a:gridCol w="6096794"/>
              </a:tblGrid>
              <a:tr h="670560">
                <a:tc>
                  <a:txBody>
                    <a:bodyPr/>
                    <a:lstStyle/>
                    <a:p>
                      <a:pPr algn="ctr"/>
                      <a:r>
                        <a:rPr lang="en-US" sz="3200" dirty="0" smtClean="0"/>
                        <a:t>TOTAL</a:t>
                      </a:r>
                      <a:r>
                        <a:rPr lang="en-US" sz="3200" baseline="0" dirty="0" smtClean="0"/>
                        <a:t> INVESTMENT BY BSN/ MFE FOR PILOT PROJECT</a:t>
                      </a:r>
                      <a:endParaRPr lang="en-MY" sz="3200" b="1" dirty="0">
                        <a:solidFill>
                          <a:schemeClr val="tx1"/>
                        </a:solidFill>
                        <a:latin typeface="Century Gothic" panose="020B0502020202020204" pitchFamily="34" charset="0"/>
                      </a:endParaRPr>
                    </a:p>
                  </a:txBody>
                  <a:tcPr marL="243872" marR="243872" marT="91440" marB="9144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smtClean="0"/>
                        <a:t>RM 720,000.00</a:t>
                      </a:r>
                      <a:endParaRPr lang="en-MY" sz="3200" b="1" dirty="0" smtClean="0">
                        <a:solidFill>
                          <a:schemeClr val="tx1"/>
                        </a:solidFill>
                        <a:latin typeface="Century Gothic" panose="020B0502020202020204" pitchFamily="34" charset="0"/>
                      </a:endParaRPr>
                    </a:p>
                  </a:txBody>
                  <a:tcPr marL="243872" marR="243872" marT="91440" marB="91440"/>
                </a:tc>
              </a:tr>
            </a:tbl>
          </a:graphicData>
        </a:graphic>
      </p:graphicFrame>
      <p:sp>
        <p:nvSpPr>
          <p:cNvPr id="16" name="Text Box 3"/>
          <p:cNvSpPr txBox="1">
            <a:spLocks noChangeArrowheads="1"/>
          </p:cNvSpPr>
          <p:nvPr/>
        </p:nvSpPr>
        <p:spPr bwMode="auto">
          <a:xfrm>
            <a:off x="1604645" y="3048000"/>
            <a:ext cx="21563173" cy="46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17687" tIns="108845" rIns="217687" bIns="108845">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3200" dirty="0" smtClean="0">
                <a:latin typeface="+mn-lt"/>
              </a:rPr>
              <a:t>The </a:t>
            </a:r>
            <a:r>
              <a:rPr lang="en-US" altLang="en-US" sz="3200" dirty="0">
                <a:latin typeface="+mn-lt"/>
              </a:rPr>
              <a:t>financial considerations are includes an attractive value-for-money proposition  to the </a:t>
            </a:r>
            <a:r>
              <a:rPr lang="en-US" altLang="en-US" sz="3200" dirty="0" smtClean="0">
                <a:latin typeface="+mn-lt"/>
              </a:rPr>
              <a:t>SKMM </a:t>
            </a:r>
            <a:r>
              <a:rPr lang="en-US" altLang="en-US" sz="3200" dirty="0">
                <a:latin typeface="+mn-lt"/>
              </a:rPr>
              <a:t>which includes:- </a:t>
            </a:r>
            <a:endParaRPr lang="en-US" altLang="en-US" sz="3200" dirty="0" smtClean="0">
              <a:latin typeface="+mn-lt"/>
            </a:endParaRPr>
          </a:p>
          <a:p>
            <a:pPr algn="just" eaLnBrk="1" hangingPunct="1"/>
            <a:endParaRPr lang="en-US" altLang="en-US" sz="3200" dirty="0">
              <a:latin typeface="+mn-lt"/>
            </a:endParaRPr>
          </a:p>
          <a:p>
            <a:pPr marL="680399" indent="-680399" algn="just">
              <a:buFont typeface="Wingdings" panose="05000000000000000000" pitchFamily="2" charset="2"/>
              <a:buChar char="ü"/>
            </a:pPr>
            <a:r>
              <a:rPr lang="en-MY" sz="3200" dirty="0" smtClean="0">
                <a:latin typeface="+mn-lt"/>
              </a:rPr>
              <a:t>Installations</a:t>
            </a:r>
            <a:r>
              <a:rPr lang="en-MY" sz="3200" dirty="0">
                <a:latin typeface="+mn-lt"/>
              </a:rPr>
              <a:t>, commissioning and maintenance of SPS-</a:t>
            </a:r>
            <a:r>
              <a:rPr lang="en-MY" sz="3200" dirty="0" err="1">
                <a:latin typeface="+mn-lt"/>
              </a:rPr>
              <a:t>Lite</a:t>
            </a:r>
            <a:r>
              <a:rPr lang="en-MY" sz="3200" dirty="0">
                <a:latin typeface="+mn-lt"/>
              </a:rPr>
              <a:t> Cash-Book Cloud Base software license for </a:t>
            </a:r>
            <a:r>
              <a:rPr lang="en-MY" sz="3200" dirty="0" smtClean="0">
                <a:latin typeface="+mn-lt"/>
              </a:rPr>
              <a:t>1,000 participants (including SPS Entrepreneurs Web) </a:t>
            </a:r>
            <a:r>
              <a:rPr lang="en-MY" sz="3200" dirty="0">
                <a:latin typeface="+mn-lt"/>
              </a:rPr>
              <a:t>inclusive of </a:t>
            </a:r>
            <a:r>
              <a:rPr lang="en-MY" sz="3200" dirty="0" smtClean="0">
                <a:latin typeface="+mn-lt"/>
              </a:rPr>
              <a:t>one (1) year software </a:t>
            </a:r>
            <a:r>
              <a:rPr lang="en-MY" sz="3200" dirty="0">
                <a:latin typeface="+mn-lt"/>
              </a:rPr>
              <a:t>license</a:t>
            </a:r>
            <a:r>
              <a:rPr lang="en-MY" sz="3200" dirty="0" smtClean="0">
                <a:latin typeface="+mn-lt"/>
              </a:rPr>
              <a:t>.</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Anticipated </a:t>
            </a:r>
            <a:r>
              <a:rPr lang="en-MY" sz="3200" dirty="0">
                <a:latin typeface="+mn-lt"/>
              </a:rPr>
              <a:t>approximately </a:t>
            </a:r>
            <a:r>
              <a:rPr lang="en-MY" sz="3200" dirty="0" smtClean="0">
                <a:latin typeface="+mn-lt"/>
              </a:rPr>
              <a:t>100 no. </a:t>
            </a:r>
            <a:r>
              <a:rPr lang="en-MY" sz="3200" dirty="0">
                <a:latin typeface="+mn-lt"/>
              </a:rPr>
              <a:t>of </a:t>
            </a:r>
            <a:r>
              <a:rPr lang="en-MY" sz="3200" dirty="0" smtClean="0">
                <a:latin typeface="+mn-lt"/>
              </a:rPr>
              <a:t>students within 1 years</a:t>
            </a:r>
          </a:p>
          <a:p>
            <a:pPr marL="680399" indent="-680399" algn="just">
              <a:buFont typeface="Wingdings" panose="05000000000000000000" pitchFamily="2" charset="2"/>
              <a:buChar char="ü"/>
            </a:pPr>
            <a:r>
              <a:rPr lang="en-US" sz="3200" dirty="0" smtClean="0">
                <a:latin typeface="+mn-lt"/>
              </a:rPr>
              <a:t>Site visit for 1,000 Entrepreneurs  business place.</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Inclusive </a:t>
            </a:r>
            <a:r>
              <a:rPr lang="en-MY" sz="3200" dirty="0">
                <a:latin typeface="+mn-lt"/>
              </a:rPr>
              <a:t>of </a:t>
            </a:r>
            <a:r>
              <a:rPr lang="en-MY" sz="3200" dirty="0" smtClean="0">
                <a:latin typeface="+mn-lt"/>
              </a:rPr>
              <a:t>one (1) year </a:t>
            </a:r>
            <a:r>
              <a:rPr lang="en-MY" sz="3200" dirty="0">
                <a:latin typeface="+mn-lt"/>
              </a:rPr>
              <a:t>of free on-line support (helpdesk)</a:t>
            </a:r>
          </a:p>
          <a:p>
            <a:pPr marL="680399" indent="-680399" algn="just">
              <a:buFont typeface="Wingdings" panose="05000000000000000000" pitchFamily="2" charset="2"/>
              <a:buChar char="ü"/>
            </a:pPr>
            <a:r>
              <a:rPr lang="en-MY" sz="3200" dirty="0" smtClean="0">
                <a:latin typeface="+mn-lt"/>
              </a:rPr>
              <a:t>Inclusive certification and endorsement by </a:t>
            </a:r>
            <a:r>
              <a:rPr lang="en-MY" sz="3200" dirty="0" err="1" smtClean="0">
                <a:latin typeface="+mn-lt"/>
              </a:rPr>
              <a:t>Salihin’s</a:t>
            </a:r>
            <a:r>
              <a:rPr lang="en-MY" sz="3200" dirty="0" smtClean="0">
                <a:latin typeface="+mn-lt"/>
              </a:rPr>
              <a:t> </a:t>
            </a:r>
            <a:r>
              <a:rPr lang="en-MY" sz="3200" dirty="0">
                <a:latin typeface="+mn-lt"/>
              </a:rPr>
              <a:t>partner in Teaching Accounting Firm (TAF</a:t>
            </a:r>
            <a:r>
              <a:rPr lang="en-MY" sz="3200" dirty="0" smtClean="0">
                <a:latin typeface="+mn-lt"/>
              </a:rPr>
              <a:t>)</a:t>
            </a:r>
          </a:p>
          <a:p>
            <a:pPr marL="680399" indent="-680399" algn="just">
              <a:buFont typeface="Wingdings" panose="05000000000000000000" pitchFamily="2" charset="2"/>
              <a:buChar char="ü"/>
            </a:pPr>
            <a:r>
              <a:rPr lang="en-MY" sz="3200" dirty="0" smtClean="0">
                <a:latin typeface="+mn-lt"/>
              </a:rPr>
              <a:t> </a:t>
            </a:r>
            <a:r>
              <a:rPr lang="en-US" sz="3200" dirty="0" smtClean="0">
                <a:latin typeface="+mn-lt"/>
              </a:rPr>
              <a:t>Anticipated resources of:</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28</a:t>
            </a:fld>
            <a:endParaRPr lang="en-US" dirty="0"/>
          </a:p>
        </p:txBody>
      </p:sp>
      <p:sp>
        <p:nvSpPr>
          <p:cNvPr id="4" name="Rectangle 3"/>
          <p:cNvSpPr/>
          <p:nvPr/>
        </p:nvSpPr>
        <p:spPr>
          <a:xfrm>
            <a:off x="10143122" y="8897008"/>
            <a:ext cx="11195655" cy="1235517"/>
          </a:xfrm>
          <a:prstGeom prst="rect">
            <a:avLst/>
          </a:prstGeom>
        </p:spPr>
        <p:txBody>
          <a:bodyPr wrap="square" lIns="217728" tIns="108864" rIns="217728" bIns="108864" numCol="1">
            <a:spAutoFit/>
          </a:bodyPr>
          <a:lstStyle/>
          <a:p>
            <a:pPr marL="1769038" lvl="1" indent="-680399" algn="just">
              <a:buFont typeface="Wingdings" panose="05000000000000000000" pitchFamily="2" charset="2"/>
              <a:buChar char="ü"/>
            </a:pPr>
            <a:r>
              <a:rPr lang="en-US" sz="3300" b="1" dirty="0" smtClean="0"/>
              <a:t>Marketing</a:t>
            </a:r>
            <a:r>
              <a:rPr lang="en-US" sz="3300" b="1" dirty="0"/>
              <a:t>: One (1) person.</a:t>
            </a:r>
          </a:p>
          <a:p>
            <a:pPr marL="1769038" lvl="1" indent="-680399" algn="just">
              <a:buFont typeface="Wingdings" panose="05000000000000000000" pitchFamily="2" charset="2"/>
              <a:buChar char="ü"/>
            </a:pPr>
            <a:r>
              <a:rPr lang="en-US" sz="3300" b="1" dirty="0"/>
              <a:t>Social Media: One (1) Person.</a:t>
            </a:r>
          </a:p>
        </p:txBody>
      </p:sp>
      <p:sp>
        <p:nvSpPr>
          <p:cNvPr id="5" name="Rectangle 4"/>
          <p:cNvSpPr/>
          <p:nvPr/>
        </p:nvSpPr>
        <p:spPr>
          <a:xfrm>
            <a:off x="1219359" y="8897008"/>
            <a:ext cx="12600040" cy="2251180"/>
          </a:xfrm>
          <a:prstGeom prst="rect">
            <a:avLst/>
          </a:prstGeom>
        </p:spPr>
        <p:txBody>
          <a:bodyPr wrap="square" lIns="217728" tIns="108864" rIns="217728" bIns="108864">
            <a:spAutoFit/>
          </a:bodyPr>
          <a:lstStyle/>
          <a:p>
            <a:pPr marL="1769038" lvl="1" indent="-680399" algn="just">
              <a:buFont typeface="Wingdings" panose="05000000000000000000" pitchFamily="2" charset="2"/>
              <a:buChar char="ü"/>
            </a:pPr>
            <a:r>
              <a:rPr lang="en-US" sz="3300" b="1" dirty="0"/>
              <a:t>Management: Five (5) persons.</a:t>
            </a:r>
          </a:p>
          <a:p>
            <a:pPr marL="1769038" lvl="1" indent="-680399" algn="just">
              <a:buFont typeface="Wingdings" panose="05000000000000000000" pitchFamily="2" charset="2"/>
              <a:buChar char="ü"/>
            </a:pPr>
            <a:r>
              <a:rPr lang="en-US" sz="3300" b="1" dirty="0"/>
              <a:t>Coordinator: five (5) persons.</a:t>
            </a:r>
          </a:p>
          <a:p>
            <a:pPr marL="1769038" lvl="1" indent="-680399" algn="just">
              <a:buFont typeface="Wingdings" panose="05000000000000000000" pitchFamily="2" charset="2"/>
              <a:buChar char="ü"/>
            </a:pPr>
            <a:r>
              <a:rPr lang="en-US" sz="3300" b="1" dirty="0" smtClean="0"/>
              <a:t>Students: One Hundred </a:t>
            </a:r>
            <a:r>
              <a:rPr lang="en-US" sz="3300" b="1" dirty="0"/>
              <a:t>(</a:t>
            </a:r>
            <a:r>
              <a:rPr lang="en-US" sz="3300" b="1" dirty="0" smtClean="0"/>
              <a:t>100) </a:t>
            </a:r>
            <a:r>
              <a:rPr lang="en-US" sz="3300" b="1" dirty="0"/>
              <a:t>persons.</a:t>
            </a:r>
          </a:p>
          <a:p>
            <a:pPr marL="1769038" lvl="1" indent="-680399" algn="just">
              <a:buFont typeface="Wingdings" panose="05000000000000000000" pitchFamily="2" charset="2"/>
              <a:buChar char="ü"/>
            </a:pPr>
            <a:r>
              <a:rPr lang="en-US" sz="3300" b="1" dirty="0"/>
              <a:t>Helpdesk Support: </a:t>
            </a:r>
            <a:r>
              <a:rPr lang="en-US" sz="3300" b="1" dirty="0" smtClean="0"/>
              <a:t>Five </a:t>
            </a:r>
            <a:r>
              <a:rPr lang="en-US" sz="3300" b="1" dirty="0" smtClean="0"/>
              <a:t>(5) </a:t>
            </a:r>
            <a:r>
              <a:rPr lang="en-US" sz="3300" b="1" dirty="0"/>
              <a:t>persons</a:t>
            </a:r>
            <a:r>
              <a:rPr lang="en-US" sz="3300" b="1" dirty="0" smtClean="0"/>
              <a:t>.</a:t>
            </a:r>
            <a:endParaRPr lang="en-US" sz="3300" b="1" dirty="0"/>
          </a:p>
        </p:txBody>
      </p:sp>
    </p:spTree>
    <p:extLst>
      <p:ext uri="{BB962C8B-B14F-4D97-AF65-F5344CB8AC3E}">
        <p14:creationId xmlns:p14="http://schemas.microsoft.com/office/powerpoint/2010/main" val="299032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819" t="27976" r="819" b="16538"/>
          <a:stretch/>
        </p:blipFill>
        <p:spPr>
          <a:xfrm>
            <a:off x="0" y="2952751"/>
            <a:ext cx="24387175" cy="4745038"/>
          </a:xfrm>
          <a:prstGeom prst="rect">
            <a:avLst/>
          </a:prstGeom>
          <a:noFill/>
          <a:ln>
            <a:noFill/>
          </a:ln>
        </p:spPr>
      </p:pic>
      <p:sp>
        <p:nvSpPr>
          <p:cNvPr id="2" name="Rectangle 1"/>
          <p:cNvSpPr/>
          <p:nvPr/>
        </p:nvSpPr>
        <p:spPr>
          <a:xfrm>
            <a:off x="609681" y="8173523"/>
            <a:ext cx="23128384" cy="3143732"/>
          </a:xfrm>
          <a:prstGeom prst="rect">
            <a:avLst/>
          </a:prstGeom>
        </p:spPr>
        <p:txBody>
          <a:bodyPr wrap="square" lIns="217728" tIns="108864" rIns="217728" bIns="108864">
            <a:spAutoFit/>
          </a:bodyPr>
          <a:lstStyle/>
          <a:p>
            <a:pPr lvl="0" algn="just"/>
            <a:r>
              <a:rPr lang="en-US" sz="38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3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089" y="11125200"/>
            <a:ext cx="10164446" cy="9669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9090" y="11377702"/>
            <a:ext cx="4133877" cy="697500"/>
          </a:xfrm>
          <a:prstGeom prst="rect">
            <a:avLst/>
          </a:prstGeom>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3</a:t>
            </a:fld>
            <a:endParaRPr lang="en-US"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4495" y="864847"/>
            <a:ext cx="6153307" cy="1279264"/>
          </a:xfrm>
          <a:prstGeom prst="rect">
            <a:avLst/>
          </a:prstGeom>
        </p:spPr>
      </p:pic>
    </p:spTree>
    <p:extLst>
      <p:ext uri="{BB962C8B-B14F-4D97-AF65-F5344CB8AC3E}">
        <p14:creationId xmlns:p14="http://schemas.microsoft.com/office/powerpoint/2010/main" val="1683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endParaRPr lang="en-MY" sz="4800" dirty="0">
              <a:solidFill>
                <a:schemeClr val="tx1"/>
              </a:solidFill>
              <a:latin typeface="Arial Black"/>
            </a:endParaRPr>
          </a:p>
        </p:txBody>
      </p:sp>
      <p:sp>
        <p:nvSpPr>
          <p:cNvPr id="20" name="Content Placeholder 2"/>
          <p:cNvSpPr>
            <a:spLocks noGrp="1"/>
          </p:cNvSpPr>
          <p:nvPr>
            <p:ph idx="1"/>
          </p:nvPr>
        </p:nvSpPr>
        <p:spPr>
          <a:xfrm>
            <a:off x="812906" y="3909847"/>
            <a:ext cx="22761363" cy="7535917"/>
          </a:xfrm>
        </p:spPr>
        <p:txBody>
          <a:bodyPr>
            <a:noAutofit/>
          </a:bodyPr>
          <a:lstStyle/>
          <a:p>
            <a:pPr algn="just"/>
            <a:r>
              <a:rPr lang="en-US" sz="4000" dirty="0" smtClean="0">
                <a:solidFill>
                  <a:schemeClr val="tx1"/>
                </a:solidFill>
              </a:rPr>
              <a:t>TAF-</a:t>
            </a:r>
            <a:r>
              <a:rPr lang="en-US" sz="4000" dirty="0" err="1" smtClean="0">
                <a:solidFill>
                  <a:schemeClr val="tx1"/>
                </a:solidFill>
              </a:rPr>
              <a:t>UiTM</a:t>
            </a:r>
            <a:r>
              <a:rPr lang="en-US" sz="4000" dirty="0" smtClean="0">
                <a:solidFill>
                  <a:schemeClr val="tx1"/>
                </a:solidFill>
              </a:rPr>
              <a:t> is a collaborative effort between the Faculty of Accountancy </a:t>
            </a:r>
            <a:r>
              <a:rPr lang="en-US" sz="4000" dirty="0" err="1" smtClean="0">
                <a:solidFill>
                  <a:schemeClr val="tx1"/>
                </a:solidFill>
              </a:rPr>
              <a:t>UiTM</a:t>
            </a:r>
            <a:r>
              <a:rPr lang="en-US" sz="4000" dirty="0" smtClean="0">
                <a:solidFill>
                  <a:schemeClr val="tx1"/>
                </a:solidFill>
              </a:rPr>
              <a:t> and SALIHIN Chartered Accountants to </a:t>
            </a:r>
            <a:r>
              <a:rPr lang="en-US" sz="4000" dirty="0" err="1" smtClean="0">
                <a:solidFill>
                  <a:schemeClr val="tx1"/>
                </a:solidFill>
              </a:rPr>
              <a:t>materialise</a:t>
            </a:r>
            <a:r>
              <a:rPr lang="en-US" sz="4000" dirty="0" smtClean="0">
                <a:solidFill>
                  <a:schemeClr val="tx1"/>
                </a:solidFill>
              </a:rPr>
              <a:t> the national agenda of producing competent graduates and skillful and experienced lecturers.</a:t>
            </a:r>
          </a:p>
          <a:p>
            <a:pPr algn="just"/>
            <a:endParaRPr lang="en-MY" sz="4000" dirty="0" smtClean="0">
              <a:solidFill>
                <a:schemeClr val="tx1"/>
              </a:solidFill>
            </a:endParaRPr>
          </a:p>
          <a:p>
            <a:pPr algn="just"/>
            <a:r>
              <a:rPr lang="en-MY" sz="4000" dirty="0" smtClean="0">
                <a:solidFill>
                  <a:schemeClr val="tx1"/>
                </a:solidFill>
              </a:rPr>
              <a:t>This TAF-</a:t>
            </a:r>
            <a:r>
              <a:rPr lang="en-MY" sz="4000" dirty="0" err="1" smtClean="0">
                <a:solidFill>
                  <a:schemeClr val="tx1"/>
                </a:solidFill>
              </a:rPr>
              <a:t>UiTM</a:t>
            </a:r>
            <a:r>
              <a:rPr lang="en-MY" sz="4000" dirty="0" smtClean="0">
                <a:solidFill>
                  <a:schemeClr val="tx1"/>
                </a:solidFill>
              </a:rPr>
              <a:t> </a:t>
            </a:r>
            <a:r>
              <a:rPr lang="en-MY" sz="4000" dirty="0">
                <a:solidFill>
                  <a:schemeClr val="tx1"/>
                </a:solidFill>
              </a:rPr>
              <a:t>provides a unique and advanced learning and training field for accounting lecturers, students and the industry.  This collaboration, also known as ‘industry coming to the university’, aims at providing better learning environment in a real-life industry setting for producing “thinking and enterprising accountants” relevant to industrial and national </a:t>
            </a:r>
            <a:r>
              <a:rPr lang="en-MY" sz="4000" dirty="0" smtClean="0">
                <a:solidFill>
                  <a:schemeClr val="tx1"/>
                </a:solidFill>
              </a:rPr>
              <a:t>needs</a:t>
            </a:r>
            <a:r>
              <a:rPr lang="en-MY" sz="4000" dirty="0" smtClean="0"/>
              <a:t>. </a:t>
            </a:r>
            <a:endParaRPr lang="en-MY" sz="3800" dirty="0"/>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4</a:t>
            </a:fld>
            <a:endParaRPr lang="en-US" dirty="0"/>
          </a:p>
        </p:txBody>
      </p:sp>
      <p:sp>
        <p:nvSpPr>
          <p:cNvPr id="8" name="Rectangle 7"/>
          <p:cNvSpPr/>
          <p:nvPr/>
        </p:nvSpPr>
        <p:spPr bwMode="auto">
          <a:xfrm>
            <a:off x="7979584" y="1245069"/>
            <a:ext cx="6990629" cy="2664778"/>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7816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562" y="7221276"/>
            <a:ext cx="21727029" cy="518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proposal executive summary</a:t>
            </a:r>
            <a:endParaRPr lang="en-MY" sz="4800" dirty="0">
              <a:solidFill>
                <a:schemeClr val="tx1"/>
              </a:solidFill>
              <a:latin typeface="Arial Black"/>
            </a:endParaRPr>
          </a:p>
        </p:txBody>
      </p:sp>
      <p:sp>
        <p:nvSpPr>
          <p:cNvPr id="2" name="Rectangle 1"/>
          <p:cNvSpPr/>
          <p:nvPr/>
        </p:nvSpPr>
        <p:spPr>
          <a:xfrm>
            <a:off x="1219361" y="1786760"/>
            <a:ext cx="22151684" cy="3728507"/>
          </a:xfrm>
          <a:prstGeom prst="rect">
            <a:avLst/>
          </a:prstGeom>
        </p:spPr>
        <p:txBody>
          <a:bodyPr wrap="square" lIns="217728" tIns="108864" rIns="217728" bIns="108864">
            <a:spAutoFit/>
          </a:bodyPr>
          <a:lstStyle/>
          <a:p>
            <a:pPr algn="just"/>
            <a:r>
              <a:rPr lang="en-MY" sz="3800" dirty="0"/>
              <a:t>The purpose of preparing this Pilot Project Proposal is to outline the parameters and the scope of work as anticipated from BSN to establish the workable action plan with regards to the Micro Finance </a:t>
            </a:r>
            <a:r>
              <a:rPr lang="en-MY" sz="3800" dirty="0" smtClean="0"/>
              <a:t>Entrepreneurs (MFE) </a:t>
            </a:r>
            <a:r>
              <a:rPr lang="en-MY" sz="3800" dirty="0"/>
              <a:t>Analytic by </a:t>
            </a:r>
            <a:r>
              <a:rPr lang="en-MY" sz="3800" dirty="0" err="1"/>
              <a:t>Salihin’s</a:t>
            </a:r>
            <a:r>
              <a:rPr lang="en-MY" sz="3800" dirty="0"/>
              <a:t> Accounting Solution (SAS). </a:t>
            </a:r>
          </a:p>
          <a:p>
            <a:pPr algn="just"/>
            <a:r>
              <a:rPr lang="en-MY" sz="3800" dirty="0"/>
              <a:t> </a:t>
            </a:r>
          </a:p>
          <a:p>
            <a:pPr algn="just"/>
            <a:r>
              <a:rPr lang="en-MY" sz="3800" dirty="0"/>
              <a:t>Hence, a pilot project is proposed by SALIHIN to justify the effectiveness of the “Micro Finance Entrepreneurs Analytic by Accounting Solutions Proposal</a:t>
            </a:r>
            <a:r>
              <a:rPr lang="en-MY" sz="3800" dirty="0" smtClean="0"/>
              <a:t>”.</a:t>
            </a:r>
            <a:endParaRPr lang="en-MY" sz="3800" dirty="0"/>
          </a:p>
        </p:txBody>
      </p:sp>
      <p:sp>
        <p:nvSpPr>
          <p:cNvPr id="3" name="Slide Number Placeholder 2"/>
          <p:cNvSpPr>
            <a:spLocks noGrp="1"/>
          </p:cNvSpPr>
          <p:nvPr>
            <p:ph type="sldNum" sz="quarter" idx="12"/>
          </p:nvPr>
        </p:nvSpPr>
        <p:spPr>
          <a:xfrm>
            <a:off x="41458197" y="8152819"/>
            <a:ext cx="5690341" cy="676705"/>
          </a:xfrm>
        </p:spPr>
        <p:txBody>
          <a:bodyPr/>
          <a:lstStyle/>
          <a:p>
            <a:pPr>
              <a:defRPr/>
            </a:pPr>
            <a:fld id="{10900C66-51F3-40B7-ADF9-FB7B495E0E52}" type="slidenum">
              <a:rPr lang="en-US" smtClean="0"/>
              <a:pPr>
                <a:defRPr/>
              </a:pPr>
              <a:t>5</a:t>
            </a:fld>
            <a:endParaRPr lang="en-US" dirty="0"/>
          </a:p>
        </p:txBody>
      </p:sp>
      <p:grpSp>
        <p:nvGrpSpPr>
          <p:cNvPr id="32" name="Group 31"/>
          <p:cNvGrpSpPr/>
          <p:nvPr/>
        </p:nvGrpSpPr>
        <p:grpSpPr>
          <a:xfrm>
            <a:off x="3861303" y="8424042"/>
            <a:ext cx="6318220" cy="1324182"/>
            <a:chOff x="6393976" y="3652797"/>
            <a:chExt cx="2216625" cy="662091"/>
          </a:xfrm>
          <a:solidFill>
            <a:srgbClr val="0070C0"/>
          </a:solidFill>
        </p:grpSpPr>
        <p:sp>
          <p:nvSpPr>
            <p:cNvPr id="33" name="Rectangle 32"/>
            <p:cNvSpPr/>
            <p:nvPr/>
          </p:nvSpPr>
          <p:spPr>
            <a:xfrm>
              <a:off x="6393976" y="3652797"/>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INDUSTRIES PARTICIPATION</a:t>
              </a:r>
              <a:endParaRPr lang="en-MY" sz="3800" dirty="0">
                <a:solidFill>
                  <a:schemeClr val="bg1"/>
                </a:solidFill>
              </a:endParaRPr>
            </a:p>
          </p:txBody>
        </p:sp>
        <p:sp>
          <p:nvSpPr>
            <p:cNvPr id="34" name="Rectangle 33"/>
            <p:cNvSpPr/>
            <p:nvPr/>
          </p:nvSpPr>
          <p:spPr>
            <a:xfrm>
              <a:off x="6393976" y="3963665"/>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ACADEMIA PARTICIPATION</a:t>
              </a:r>
              <a:endParaRPr lang="en-MY" sz="3800" dirty="0">
                <a:solidFill>
                  <a:schemeClr val="bg1"/>
                </a:solidFill>
              </a:endParaRPr>
            </a:p>
          </p:txBody>
        </p:sp>
      </p:grpSp>
      <p:sp>
        <p:nvSpPr>
          <p:cNvPr id="5" name="Rectangle 4"/>
          <p:cNvSpPr/>
          <p:nvPr/>
        </p:nvSpPr>
        <p:spPr>
          <a:xfrm>
            <a:off x="3353237" y="11576447"/>
            <a:ext cx="8637124" cy="727686"/>
          </a:xfrm>
          <a:prstGeom prst="rect">
            <a:avLst/>
          </a:prstGeom>
        </p:spPr>
        <p:txBody>
          <a:bodyPr wrap="square" lIns="217728" tIns="108864" rIns="217728" bIns="108864">
            <a:spAutoFit/>
          </a:bodyPr>
          <a:lstStyle/>
          <a:p>
            <a:pPr algn="ctr"/>
            <a:r>
              <a:rPr lang="en-US" sz="3300" b="1" dirty="0"/>
              <a:t>SALIHIN ACCOUNTING SOLUTIONS (SAS)</a:t>
            </a:r>
            <a:endParaRPr lang="en-MY" b="1" dirty="0"/>
          </a:p>
        </p:txBody>
      </p:sp>
      <p:sp>
        <p:nvSpPr>
          <p:cNvPr id="6" name="TextBox 5"/>
          <p:cNvSpPr txBox="1"/>
          <p:nvPr/>
        </p:nvSpPr>
        <p:spPr>
          <a:xfrm>
            <a:off x="13412948" y="10225905"/>
            <a:ext cx="2292780" cy="1235517"/>
          </a:xfrm>
          <a:prstGeom prst="rect">
            <a:avLst/>
          </a:prstGeom>
          <a:noFill/>
        </p:spPr>
        <p:txBody>
          <a:bodyPr wrap="none" lIns="217728" tIns="108864" rIns="217728" bIns="108864" rtlCol="0">
            <a:spAutoFit/>
          </a:bodyPr>
          <a:lstStyle/>
          <a:p>
            <a:r>
              <a:rPr lang="en-US" sz="3300" b="1" dirty="0"/>
              <a:t>STUDENT </a:t>
            </a:r>
          </a:p>
          <a:p>
            <a:r>
              <a:rPr lang="en-US" sz="3300" b="1" dirty="0"/>
              <a:t>TRAINING </a:t>
            </a:r>
          </a:p>
        </p:txBody>
      </p:sp>
      <p:sp>
        <p:nvSpPr>
          <p:cNvPr id="7" name="Rectangle 6"/>
          <p:cNvSpPr/>
          <p:nvPr/>
        </p:nvSpPr>
        <p:spPr>
          <a:xfrm>
            <a:off x="14835532" y="9442847"/>
            <a:ext cx="4064529" cy="727686"/>
          </a:xfrm>
          <a:prstGeom prst="rect">
            <a:avLst/>
          </a:prstGeom>
        </p:spPr>
        <p:txBody>
          <a:bodyPr wrap="square" lIns="217728" tIns="108864" rIns="217728" bIns="108864">
            <a:spAutoFit/>
          </a:bodyPr>
          <a:lstStyle/>
          <a:p>
            <a:pPr algn="ctr"/>
            <a:r>
              <a:rPr lang="en-US" sz="3300" b="1" dirty="0"/>
              <a:t>DATA ENTRY</a:t>
            </a:r>
          </a:p>
        </p:txBody>
      </p:sp>
      <p:sp>
        <p:nvSpPr>
          <p:cNvPr id="8" name="Rectangle 7"/>
          <p:cNvSpPr/>
          <p:nvPr/>
        </p:nvSpPr>
        <p:spPr>
          <a:xfrm>
            <a:off x="17538490" y="8185834"/>
            <a:ext cx="2872939" cy="1235517"/>
          </a:xfrm>
          <a:prstGeom prst="rect">
            <a:avLst/>
          </a:prstGeom>
        </p:spPr>
        <p:txBody>
          <a:bodyPr wrap="none" lIns="217728" tIns="108864" rIns="217728" bIns="108864">
            <a:spAutoFit/>
          </a:bodyPr>
          <a:lstStyle/>
          <a:p>
            <a:pPr algn="ctr"/>
            <a:r>
              <a:rPr lang="en-US" sz="3300" b="1" dirty="0"/>
              <a:t>SITE VISIT &amp; </a:t>
            </a:r>
          </a:p>
          <a:p>
            <a:pPr algn="ctr"/>
            <a:r>
              <a:rPr lang="en-US" sz="3300" b="1" dirty="0"/>
              <a:t>MONITORING</a:t>
            </a:r>
            <a:endParaRPr lang="en-MY" b="1" dirty="0"/>
          </a:p>
        </p:txBody>
      </p:sp>
      <p:sp>
        <p:nvSpPr>
          <p:cNvPr id="9" name="Rectangle 8"/>
          <p:cNvSpPr/>
          <p:nvPr/>
        </p:nvSpPr>
        <p:spPr>
          <a:xfrm>
            <a:off x="19786774" y="7209436"/>
            <a:ext cx="2219748" cy="1235517"/>
          </a:xfrm>
          <a:prstGeom prst="rect">
            <a:avLst/>
          </a:prstGeom>
        </p:spPr>
        <p:txBody>
          <a:bodyPr wrap="none" lIns="217728" tIns="108864" rIns="217728" bIns="108864">
            <a:spAutoFit/>
          </a:bodyPr>
          <a:lstStyle/>
          <a:p>
            <a:pPr algn="ctr"/>
            <a:r>
              <a:rPr lang="en-US" sz="3300" b="1" dirty="0"/>
              <a:t>HELPDESK</a:t>
            </a:r>
          </a:p>
          <a:p>
            <a:pPr algn="ctr"/>
            <a:r>
              <a:rPr lang="en-US" sz="3300" b="1" dirty="0"/>
              <a:t>SUPPORT</a:t>
            </a:r>
            <a:endParaRPr lang="en-MY" b="1" dirty="0"/>
          </a:p>
        </p:txBody>
      </p:sp>
      <p:sp>
        <p:nvSpPr>
          <p:cNvPr id="14" name="Slide Number Placeholder 1"/>
          <p:cNvSpPr txBox="1">
            <a:spLocks/>
          </p:cNvSpPr>
          <p:nvPr/>
        </p:nvSpPr>
        <p:spPr>
          <a:xfrm>
            <a:off x="23562367" y="12900006"/>
            <a:ext cx="824808" cy="676705"/>
          </a:xfrm>
          <a:prstGeom prst="rect">
            <a:avLst/>
          </a:prstGeom>
          <a:solidFill>
            <a:srgbClr val="C00000"/>
          </a:solidFill>
        </p:spPr>
        <p:txBody>
          <a:bodyPr vert="horz" lIns="0" tIns="182680" rIns="0" bIns="182680" rtlCol="0" anchor="ctr">
            <a:spAutoFit/>
          </a:bodyPr>
          <a:lstStyle>
            <a:defPPr>
              <a:defRPr lang="en-US"/>
            </a:defPPr>
            <a:lvl1pPr marL="0" algn="ctr" defTabSz="1087444" rtl="0" eaLnBrk="1" latinLnBrk="0" hangingPunct="1">
              <a:defRPr sz="2000" kern="1200">
                <a:ln>
                  <a:noFill/>
                </a:ln>
                <a:solidFill>
                  <a:schemeClr val="bg1"/>
                </a:solidFill>
                <a:latin typeface="Open Sans"/>
                <a:ea typeface="+mn-ea"/>
                <a:cs typeface="Open San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defRPr/>
            </a:pPr>
            <a:fld id="{10900C66-51F3-40B7-ADF9-FB7B495E0E52}" type="slidenum">
              <a:rPr lang="en-US" smtClean="0"/>
              <a:pPr>
                <a:defRPr/>
              </a:pPr>
              <a:t>5</a:t>
            </a:fld>
            <a:endParaRPr lang="en-US" dirty="0"/>
          </a:p>
        </p:txBody>
      </p:sp>
    </p:spTree>
    <p:extLst>
      <p:ext uri="{BB962C8B-B14F-4D97-AF65-F5344CB8AC3E}">
        <p14:creationId xmlns:p14="http://schemas.microsoft.com/office/powerpoint/2010/main" val="164397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Deliverables parameters</a:t>
            </a:r>
            <a:endParaRPr lang="en-MY" sz="4800" dirty="0">
              <a:solidFill>
                <a:schemeClr val="tx1"/>
              </a:solidFill>
              <a:latin typeface="Arial Black"/>
            </a:endParaRPr>
          </a:p>
        </p:txBody>
      </p:sp>
      <p:sp>
        <p:nvSpPr>
          <p:cNvPr id="2" name="Rectangle 1"/>
          <p:cNvSpPr/>
          <p:nvPr/>
        </p:nvSpPr>
        <p:spPr>
          <a:xfrm>
            <a:off x="1219361" y="2133601"/>
            <a:ext cx="22151684" cy="9417962"/>
          </a:xfrm>
          <a:prstGeom prst="rect">
            <a:avLst/>
          </a:prstGeom>
        </p:spPr>
        <p:txBody>
          <a:bodyPr wrap="square" lIns="217728" tIns="108864" rIns="217728" bIns="108864">
            <a:spAutoFit/>
          </a:bodyPr>
          <a:lstStyle/>
          <a:p>
            <a:pPr marL="680399" indent="-680399" algn="just">
              <a:buFont typeface="Wingdings" panose="05000000000000000000" pitchFamily="2" charset="2"/>
              <a:buChar char="ü"/>
            </a:pPr>
            <a:r>
              <a:rPr lang="en-MY" sz="4800" dirty="0"/>
              <a:t>To establish the numbers of participants  and the trainings plan for the Pilot Project.</a:t>
            </a:r>
          </a:p>
          <a:p>
            <a:pPr marL="680399" indent="-680399" algn="just">
              <a:buFont typeface="Wingdings" panose="05000000000000000000" pitchFamily="2" charset="2"/>
              <a:buChar char="ü"/>
            </a:pPr>
            <a:r>
              <a:rPr lang="en-MY" sz="4800" dirty="0"/>
              <a:t>To establish and develop the Project Execution Plan &amp; Timeline with the tentative schedules for the proposed implementation intended at the proposed date, time &amp; venues. This to be determined by BSN.</a:t>
            </a:r>
          </a:p>
          <a:p>
            <a:pPr marL="680399" indent="-680399" algn="just">
              <a:buFont typeface="Wingdings" panose="05000000000000000000" pitchFamily="2" charset="2"/>
              <a:buChar char="ü"/>
            </a:pPr>
            <a:r>
              <a:rPr lang="en-MY" sz="4800" dirty="0"/>
              <a:t>To outline the value added services availability as set forth by </a:t>
            </a:r>
            <a:r>
              <a:rPr lang="en-MY" sz="4800" dirty="0" err="1"/>
              <a:t>Salihin’s</a:t>
            </a:r>
            <a:r>
              <a:rPr lang="en-MY" sz="4800" dirty="0"/>
              <a:t> on the data entry &amp; monitoring TAF </a:t>
            </a:r>
            <a:r>
              <a:rPr lang="en-MY" sz="4800" dirty="0" err="1"/>
              <a:t>UiTM</a:t>
            </a:r>
            <a:r>
              <a:rPr lang="en-MY" sz="4800" dirty="0"/>
              <a:t>.</a:t>
            </a:r>
          </a:p>
          <a:p>
            <a:pPr marL="680399" indent="-680399" algn="just">
              <a:buFont typeface="Wingdings" panose="05000000000000000000" pitchFamily="2" charset="2"/>
              <a:buChar char="ü"/>
            </a:pPr>
            <a:r>
              <a:rPr lang="en-MY" sz="4800" dirty="0"/>
              <a:t>To established the detail content of the certification certificate for the successful participants.</a:t>
            </a:r>
          </a:p>
          <a:p>
            <a:pPr marL="680399" indent="-680399" algn="just">
              <a:buFont typeface="Wingdings" panose="05000000000000000000" pitchFamily="2" charset="2"/>
              <a:buChar char="ü"/>
            </a:pPr>
            <a:r>
              <a:rPr lang="en-US" sz="4800" dirty="0"/>
              <a:t>To discuss and organize the “BSN MFE Award” for successful participating entrepreneurs in this pilot program.  </a:t>
            </a:r>
            <a:endParaRPr lang="en-MY" sz="4800" dirty="0"/>
          </a:p>
          <a:p>
            <a:pPr marL="680399" indent="-680399" algn="just">
              <a:buFont typeface="Wingdings" panose="05000000000000000000" pitchFamily="2" charset="2"/>
              <a:buChar char="ü"/>
            </a:pPr>
            <a:r>
              <a:rPr lang="en-MY" sz="4800" dirty="0"/>
              <a:t>To elaborate the Advertising &amp; Promotions to create the programme awareness.</a:t>
            </a:r>
          </a:p>
          <a:p>
            <a:pPr marL="680399" indent="-680399" algn="just">
              <a:buFont typeface="Wingdings" panose="05000000000000000000" pitchFamily="2" charset="2"/>
              <a:buChar char="ü"/>
            </a:pPr>
            <a:r>
              <a:rPr lang="en-MY" sz="4800" dirty="0"/>
              <a:t>To proposed the reporting process and recording method for progress monitoring.</a:t>
            </a: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6</a:t>
            </a:fld>
            <a:endParaRPr lang="en-US" dirty="0"/>
          </a:p>
        </p:txBody>
      </p:sp>
    </p:spTree>
    <p:extLst>
      <p:ext uri="{BB962C8B-B14F-4D97-AF65-F5344CB8AC3E}">
        <p14:creationId xmlns:p14="http://schemas.microsoft.com/office/powerpoint/2010/main" val="1295287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delivery plan</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7</a:t>
            </a:fld>
            <a:endParaRPr lang="en-US" dirty="0"/>
          </a:p>
        </p:txBody>
      </p:sp>
      <p:cxnSp>
        <p:nvCxnSpPr>
          <p:cNvPr id="77" name="Straight Connector 76"/>
          <p:cNvCxnSpPr/>
          <p:nvPr/>
        </p:nvCxnSpPr>
        <p:spPr>
          <a:xfrm>
            <a:off x="2025916" y="7079048"/>
            <a:ext cx="20735449" cy="0"/>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a:xfrm>
            <a:off x="2232315" y="7717846"/>
            <a:ext cx="3456882" cy="2052228"/>
          </a:xfrm>
          <a:prstGeom prst="wedgeRectCallout">
            <a:avLst>
              <a:gd name="adj1" fmla="val -9810"/>
              <a:gd name="adj2" fmla="val -78595"/>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Issuance of Pilot project LOA &amp; Contract Agreement</a:t>
            </a:r>
            <a:endParaRPr lang="en-MY" sz="3300" dirty="0"/>
          </a:p>
        </p:txBody>
      </p:sp>
      <p:sp>
        <p:nvSpPr>
          <p:cNvPr id="79" name="Rectangular Callout 78"/>
          <p:cNvSpPr/>
          <p:nvPr/>
        </p:nvSpPr>
        <p:spPr>
          <a:xfrm>
            <a:off x="4784774" y="4508816"/>
            <a:ext cx="3456882" cy="2052228"/>
          </a:xfrm>
          <a:prstGeom prst="wedgeRectCallout">
            <a:avLst>
              <a:gd name="adj1" fmla="val -3931"/>
              <a:gd name="adj2" fmla="val 76424"/>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300" dirty="0"/>
              <a:t>Preparation &amp; Planning of Project Execution Plan</a:t>
            </a:r>
            <a:endParaRPr lang="en-MY" sz="3300" dirty="0"/>
          </a:p>
        </p:txBody>
      </p:sp>
      <p:sp>
        <p:nvSpPr>
          <p:cNvPr id="80" name="Rectangle 79"/>
          <p:cNvSpPr/>
          <p:nvPr/>
        </p:nvSpPr>
        <p:spPr>
          <a:xfrm>
            <a:off x="2232315" y="9770074"/>
            <a:ext cx="3456882" cy="1039984"/>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US" sz="3300" dirty="0"/>
              <a:t>Anticipated</a:t>
            </a:r>
            <a:endParaRPr lang="en-MY" sz="3300" dirty="0"/>
          </a:p>
          <a:p>
            <a:r>
              <a:rPr lang="en-MY" sz="3300" dirty="0" smtClean="0"/>
              <a:t>Feb </a:t>
            </a:r>
            <a:r>
              <a:rPr lang="en-MY" sz="3300" dirty="0"/>
              <a:t>- </a:t>
            </a:r>
            <a:r>
              <a:rPr lang="en-MY" sz="3300" dirty="0" smtClean="0"/>
              <a:t>Mar2018 </a:t>
            </a:r>
            <a:endParaRPr lang="en-US" sz="2400" dirty="0">
              <a:solidFill>
                <a:schemeClr val="bg1"/>
              </a:solidFill>
            </a:endParaRPr>
          </a:p>
        </p:txBody>
      </p:sp>
      <p:sp>
        <p:nvSpPr>
          <p:cNvPr id="81" name="Rectangle 80"/>
          <p:cNvSpPr/>
          <p:nvPr/>
        </p:nvSpPr>
        <p:spPr>
          <a:xfrm>
            <a:off x="4784774" y="3472810"/>
            <a:ext cx="3456882" cy="1039984"/>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 Mar </a:t>
            </a:r>
            <a:r>
              <a:rPr lang="en-MY" sz="3300" dirty="0" smtClean="0"/>
              <a:t>2018 </a:t>
            </a:r>
            <a:endParaRPr lang="en-US" sz="2400" dirty="0">
              <a:solidFill>
                <a:schemeClr val="bg1"/>
              </a:solidFill>
            </a:endParaRPr>
          </a:p>
        </p:txBody>
      </p:sp>
      <p:sp>
        <p:nvSpPr>
          <p:cNvPr id="82" name="Rectangle 81"/>
          <p:cNvSpPr/>
          <p:nvPr/>
        </p:nvSpPr>
        <p:spPr>
          <a:xfrm>
            <a:off x="7353305" y="9770074"/>
            <a:ext cx="3456882" cy="1039984"/>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Mar </a:t>
            </a:r>
            <a:r>
              <a:rPr lang="en-MY" sz="3300" dirty="0" smtClean="0"/>
              <a:t>– April 2018</a:t>
            </a:r>
            <a:endParaRPr lang="en-US" sz="2400" dirty="0">
              <a:solidFill>
                <a:schemeClr val="bg1"/>
              </a:solidFill>
            </a:endParaRPr>
          </a:p>
        </p:txBody>
      </p:sp>
      <p:sp>
        <p:nvSpPr>
          <p:cNvPr id="83" name="Rectangle 82"/>
          <p:cNvSpPr/>
          <p:nvPr/>
        </p:nvSpPr>
        <p:spPr>
          <a:xfrm>
            <a:off x="10810187" y="2957216"/>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May 2018 –April 2019</a:t>
            </a:r>
            <a:endParaRPr lang="en-US" sz="2400" dirty="0">
              <a:solidFill>
                <a:schemeClr val="bg1"/>
              </a:solidFill>
            </a:endParaRPr>
          </a:p>
        </p:txBody>
      </p:sp>
      <p:sp>
        <p:nvSpPr>
          <p:cNvPr id="84" name="Rectangle 83"/>
          <p:cNvSpPr/>
          <p:nvPr/>
        </p:nvSpPr>
        <p:spPr>
          <a:xfrm>
            <a:off x="13032163" y="9770074"/>
            <a:ext cx="3861015" cy="1039984"/>
          </a:xfrm>
          <a:prstGeom prst="rect">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2800" dirty="0"/>
              <a:t>May </a:t>
            </a:r>
            <a:r>
              <a:rPr lang="en-MY" sz="2800" dirty="0" smtClean="0"/>
              <a:t>2019 –June 2019</a:t>
            </a:r>
            <a:endParaRPr lang="en-US" sz="1800" dirty="0">
              <a:solidFill>
                <a:schemeClr val="bg1"/>
              </a:solidFill>
            </a:endParaRPr>
          </a:p>
        </p:txBody>
      </p:sp>
      <p:sp>
        <p:nvSpPr>
          <p:cNvPr id="86" name="Rectangular Callout 85"/>
          <p:cNvSpPr/>
          <p:nvPr/>
        </p:nvSpPr>
        <p:spPr>
          <a:xfrm>
            <a:off x="7353305" y="7717846"/>
            <a:ext cx="3456882" cy="2052228"/>
          </a:xfrm>
          <a:prstGeom prst="wedgeRectCallout">
            <a:avLst>
              <a:gd name="adj1" fmla="val -9810"/>
              <a:gd name="adj2" fmla="val -78595"/>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Advertising &amp; Promotion</a:t>
            </a:r>
            <a:endParaRPr lang="en-MY" sz="3300" dirty="0"/>
          </a:p>
        </p:txBody>
      </p:sp>
      <p:sp>
        <p:nvSpPr>
          <p:cNvPr id="87" name="Rectangular Callout 86"/>
          <p:cNvSpPr/>
          <p:nvPr/>
        </p:nvSpPr>
        <p:spPr>
          <a:xfrm>
            <a:off x="10810187" y="3992802"/>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Program Started Site Kedah</a:t>
            </a:r>
            <a:endParaRPr lang="en-MY" sz="3100" dirty="0"/>
          </a:p>
        </p:txBody>
      </p:sp>
      <p:sp>
        <p:nvSpPr>
          <p:cNvPr id="88" name="Rectangular Callout 87"/>
          <p:cNvSpPr/>
          <p:nvPr/>
        </p:nvSpPr>
        <p:spPr>
          <a:xfrm>
            <a:off x="13032162" y="7717846"/>
            <a:ext cx="3861017" cy="2052228"/>
          </a:xfrm>
          <a:prstGeom prst="wedgeRectCallout">
            <a:avLst>
              <a:gd name="adj1" fmla="val -9810"/>
              <a:gd name="adj2" fmla="val -78595"/>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smtClean="0"/>
              <a:t>Report &amp; Monitoring</a:t>
            </a:r>
            <a:endParaRPr lang="en-MY" sz="3100" dirty="0"/>
          </a:p>
        </p:txBody>
      </p:sp>
      <p:sp>
        <p:nvSpPr>
          <p:cNvPr id="4096" name="Rectangle 4095"/>
          <p:cNvSpPr/>
          <p:nvPr/>
        </p:nvSpPr>
        <p:spPr>
          <a:xfrm>
            <a:off x="20511615" y="6148074"/>
            <a:ext cx="1664404" cy="881574"/>
          </a:xfrm>
          <a:prstGeom prst="rect">
            <a:avLst/>
          </a:prstGeom>
        </p:spPr>
        <p:txBody>
          <a:bodyPr wrap="none" lIns="217728" tIns="108864" rIns="217728" bIns="108864">
            <a:spAutoFit/>
          </a:bodyP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2019</a:t>
            </a:r>
            <a:endParaRPr lang="en-US" sz="2600" dirty="0"/>
          </a:p>
        </p:txBody>
      </p:sp>
      <p:sp>
        <p:nvSpPr>
          <p:cNvPr id="17" name="Rectangle 16"/>
          <p:cNvSpPr/>
          <p:nvPr/>
        </p:nvSpPr>
        <p:spPr>
          <a:xfrm>
            <a:off x="16385925" y="2902490"/>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Jul 2019</a:t>
            </a:r>
            <a:endParaRPr lang="en-US" sz="2400" dirty="0">
              <a:solidFill>
                <a:schemeClr val="bg1"/>
              </a:solidFill>
            </a:endParaRPr>
          </a:p>
        </p:txBody>
      </p:sp>
      <p:sp>
        <p:nvSpPr>
          <p:cNvPr id="18" name="Rectangular Callout 17"/>
          <p:cNvSpPr/>
          <p:nvPr/>
        </p:nvSpPr>
        <p:spPr>
          <a:xfrm>
            <a:off x="16385925" y="3938076"/>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BSN-MFE Award (optional)</a:t>
            </a:r>
            <a:endParaRPr lang="en-MY" sz="3100" dirty="0"/>
          </a:p>
        </p:txBody>
      </p:sp>
    </p:spTree>
    <p:extLst>
      <p:ext uri="{BB962C8B-B14F-4D97-AF65-F5344CB8AC3E}">
        <p14:creationId xmlns:p14="http://schemas.microsoft.com/office/powerpoint/2010/main" val="311489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proposed salient points</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8</a:t>
            </a:fld>
            <a:endParaRPr lang="en-US" dirty="0"/>
          </a:p>
        </p:txBody>
      </p:sp>
      <p:sp>
        <p:nvSpPr>
          <p:cNvPr id="3" name="Rectangle 2"/>
          <p:cNvSpPr/>
          <p:nvPr/>
        </p:nvSpPr>
        <p:spPr>
          <a:xfrm>
            <a:off x="1625811" y="9906000"/>
            <a:ext cx="21948458" cy="2558956"/>
          </a:xfrm>
          <a:prstGeom prst="rect">
            <a:avLst/>
          </a:prstGeom>
        </p:spPr>
        <p:txBody>
          <a:bodyPr wrap="square" lIns="217728" tIns="108864" rIns="217728" bIns="108864">
            <a:spAutoFit/>
          </a:bodyPr>
          <a:lstStyle/>
          <a:p>
            <a:pPr algn="just"/>
            <a:r>
              <a:rPr lang="en-MY" sz="3800" dirty="0"/>
              <a:t>Hence, we anticipate to reasonably run the Micro Finance Entrepreneurs Analytic by Accounting Solutions Pilot Project evaluation process will last for at least 12 – 14 months inclusive pre-development period of at least 1-2 months. It comprises of setting up the </a:t>
            </a:r>
            <a:r>
              <a:rPr lang="en-MY" sz="3800" dirty="0" err="1"/>
              <a:t>Salihin</a:t>
            </a:r>
            <a:r>
              <a:rPr lang="en-MY" sz="3800" dirty="0"/>
              <a:t> Accounting Solutions (S.A.S) into the cloud based and students training.</a:t>
            </a:r>
          </a:p>
        </p:txBody>
      </p:sp>
      <p:graphicFrame>
        <p:nvGraphicFramePr>
          <p:cNvPr id="4" name="Table 3"/>
          <p:cNvGraphicFramePr>
            <a:graphicFrameLocks noGrp="1"/>
          </p:cNvGraphicFramePr>
          <p:nvPr>
            <p:extLst>
              <p:ext uri="{D42A27DB-BD31-4B8C-83A1-F6EECF244321}">
                <p14:modId xmlns:p14="http://schemas.microsoft.com/office/powerpoint/2010/main" val="630190456"/>
              </p:ext>
            </p:extLst>
          </p:nvPr>
        </p:nvGraphicFramePr>
        <p:xfrm>
          <a:off x="1829039" y="7688479"/>
          <a:ext cx="21447830" cy="1912722"/>
        </p:xfrm>
        <a:graphic>
          <a:graphicData uri="http://schemas.openxmlformats.org/drawingml/2006/table">
            <a:tbl>
              <a:tblPr firstRow="1" firstCol="1" bandRow="1">
                <a:tableStyleId>{F5AB1C69-6EDB-4FF4-983F-18BD219EF322}</a:tableStyleId>
              </a:tblPr>
              <a:tblGrid>
                <a:gridCol w="16053349"/>
                <a:gridCol w="5394481"/>
              </a:tblGrid>
              <a:tr h="637574">
                <a:tc>
                  <a:txBody>
                    <a:bodyPr/>
                    <a:lstStyle/>
                    <a:p>
                      <a:pPr marL="270510" indent="-270510">
                        <a:spcAft>
                          <a:spcPts val="0"/>
                        </a:spcAft>
                      </a:pPr>
                      <a:r>
                        <a:rPr lang="en-US" sz="3200" dirty="0">
                          <a:effectLst/>
                        </a:rPr>
                        <a:t>Proposed  Zones / Territories</a:t>
                      </a:r>
                      <a:endParaRPr lang="en-MY" sz="3600" dirty="0">
                        <a:effectLst/>
                        <a:latin typeface="Times New Roman"/>
                        <a:ea typeface="Times New Roman"/>
                      </a:endParaRPr>
                    </a:p>
                  </a:txBody>
                  <a:tcPr marL="182904" marR="182904" marT="0" marB="0" anchor="b"/>
                </a:tc>
                <a:tc>
                  <a:txBody>
                    <a:bodyPr/>
                    <a:lstStyle/>
                    <a:p>
                      <a:pPr marL="270510" indent="-270510" algn="ctr">
                        <a:spcAft>
                          <a:spcPts val="0"/>
                        </a:spcAft>
                      </a:pPr>
                      <a:r>
                        <a:rPr lang="en-US" sz="3200" dirty="0">
                          <a:effectLst/>
                        </a:rPr>
                        <a:t>Zone </a:t>
                      </a:r>
                      <a:r>
                        <a:rPr lang="en-US" sz="3200" dirty="0" smtClean="0">
                          <a:effectLst/>
                        </a:rPr>
                        <a:t>Selangor</a:t>
                      </a:r>
                      <a:endParaRPr lang="en-MY" sz="3600" dirty="0">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a:solidFill>
                            <a:schemeClr val="tx1"/>
                          </a:solidFill>
                          <a:effectLst/>
                        </a:rPr>
                        <a:t>Proposed </a:t>
                      </a:r>
                      <a:r>
                        <a:rPr lang="en-US" sz="3200" dirty="0" smtClean="0">
                          <a:solidFill>
                            <a:schemeClr val="tx1"/>
                          </a:solidFill>
                          <a:effectLst/>
                        </a:rPr>
                        <a:t>MFE</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smtClean="0">
                          <a:solidFill>
                            <a:schemeClr val="tx1"/>
                          </a:solidFill>
                          <a:effectLst/>
                        </a:rPr>
                        <a:t>1,000</a:t>
                      </a:r>
                      <a:endParaRPr lang="en-MY" sz="3600" b="1" dirty="0">
                        <a:solidFill>
                          <a:schemeClr val="tx1"/>
                        </a:solidFill>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smtClean="0">
                          <a:solidFill>
                            <a:schemeClr val="tx1"/>
                          </a:solidFill>
                          <a:effectLst/>
                        </a:rPr>
                        <a:t>Proposed Duration</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a:solidFill>
                            <a:schemeClr val="tx1"/>
                          </a:solidFill>
                          <a:effectLst/>
                        </a:rPr>
                        <a:t>1 Year</a:t>
                      </a:r>
                      <a:endParaRPr lang="en-MY" sz="3600" b="1" dirty="0">
                        <a:solidFill>
                          <a:schemeClr val="tx1"/>
                        </a:solidFill>
                        <a:effectLst/>
                        <a:latin typeface="Times New Roman"/>
                        <a:ea typeface="Times New Roman"/>
                      </a:endParaRPr>
                    </a:p>
                  </a:txBody>
                  <a:tcPr marL="182904" marR="182904" marT="0" marB="0" anchor="b"/>
                </a:tc>
              </a:tr>
            </a:tbl>
          </a:graphicData>
        </a:graphic>
      </p:graphicFrame>
      <p:grpSp>
        <p:nvGrpSpPr>
          <p:cNvPr id="11" name="Group 10"/>
          <p:cNvGrpSpPr/>
          <p:nvPr/>
        </p:nvGrpSpPr>
        <p:grpSpPr>
          <a:xfrm>
            <a:off x="1625811" y="2506639"/>
            <a:ext cx="21948458" cy="4808562"/>
            <a:chOff x="-3276600" y="3495675"/>
            <a:chExt cx="7029450" cy="267652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95675"/>
              <a:ext cx="70294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46425" y="3767919"/>
              <a:ext cx="2003426"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 of MFE./ license</a:t>
              </a:r>
              <a:endParaRPr lang="en-MY" sz="6700" dirty="0">
                <a:latin typeface="Times New Roman"/>
                <a:ea typeface="Times New Roman"/>
              </a:endParaRPr>
            </a:p>
          </p:txBody>
        </p:sp>
        <p:sp>
          <p:nvSpPr>
            <p:cNvPr id="7" name="Rectangle 6"/>
            <p:cNvSpPr/>
            <p:nvPr/>
          </p:nvSpPr>
          <p:spPr>
            <a:xfrm>
              <a:off x="-762000" y="3767919"/>
              <a:ext cx="1981200"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a:t>
              </a:r>
              <a:r>
                <a:rPr lang="en-US" sz="5700" dirty="0" err="1"/>
                <a:t>no.of</a:t>
              </a:r>
              <a:r>
                <a:rPr lang="en-US" sz="5700" dirty="0"/>
                <a:t> Student per MFE</a:t>
              </a:r>
              <a:endParaRPr lang="en-MY" sz="6700" dirty="0">
                <a:latin typeface="Times New Roman"/>
                <a:ea typeface="Times New Roman"/>
              </a:endParaRPr>
            </a:p>
          </p:txBody>
        </p:sp>
        <p:sp>
          <p:nvSpPr>
            <p:cNvPr id="8" name="Rectangle 7"/>
            <p:cNvSpPr/>
            <p:nvPr/>
          </p:nvSpPr>
          <p:spPr>
            <a:xfrm>
              <a:off x="1616191" y="3767919"/>
              <a:ext cx="2041410" cy="1027881"/>
            </a:xfrm>
            <a:prstGeom prst="rect">
              <a:avLst/>
            </a:prstGeom>
          </p:spPr>
          <p:txBody>
            <a:bodyPr wrap="square">
              <a:spAutoFit/>
            </a:bodyPr>
            <a:lstStyle/>
            <a:p>
              <a:pPr marL="816479" indent="-816479">
                <a:buFont typeface="Wingdings" panose="05000000000000000000" pitchFamily="2" charset="2"/>
                <a:buChar char="ü"/>
              </a:pPr>
              <a:r>
                <a:rPr lang="en-US" sz="5700" dirty="0"/>
                <a:t>Total no. of site </a:t>
              </a:r>
              <a:r>
                <a:rPr lang="en-US" sz="5700" dirty="0" smtClean="0"/>
                <a:t>visit</a:t>
              </a:r>
              <a:endParaRPr lang="en-MY" sz="6700" dirty="0">
                <a:latin typeface="Times New Roman"/>
                <a:ea typeface="Times New Roman"/>
              </a:endParaRPr>
            </a:p>
          </p:txBody>
        </p:sp>
        <p:sp>
          <p:nvSpPr>
            <p:cNvPr id="10" name="Rectangle 9"/>
            <p:cNvSpPr/>
            <p:nvPr/>
          </p:nvSpPr>
          <p:spPr>
            <a:xfrm>
              <a:off x="-2755287" y="4833937"/>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sp>
          <p:nvSpPr>
            <p:cNvPr id="23" name="Rectangle 22"/>
            <p:cNvSpPr/>
            <p:nvPr/>
          </p:nvSpPr>
          <p:spPr>
            <a:xfrm>
              <a:off x="-45739" y="4833937"/>
              <a:ext cx="496556" cy="950790"/>
            </a:xfrm>
            <a:prstGeom prst="rect">
              <a:avLst/>
            </a:prstGeom>
          </p:spPr>
          <p:txBody>
            <a:bodyPr wrap="none">
              <a:spAutoFit/>
            </a:bodyPr>
            <a:lstStyle/>
            <a:p>
              <a:pPr marL="644111" indent="-644111" algn="ctr"/>
              <a:r>
                <a:rPr lang="en-US" sz="10500" b="1" dirty="0">
                  <a:solidFill>
                    <a:srgbClr val="FF0000"/>
                  </a:solidFill>
                </a:rPr>
                <a:t>1</a:t>
              </a:r>
              <a:r>
                <a:rPr lang="en-US" sz="10500" b="1" smtClean="0">
                  <a:solidFill>
                    <a:srgbClr val="FF0000"/>
                  </a:solidFill>
                </a:rPr>
                <a:t>0</a:t>
              </a:r>
              <a:endParaRPr lang="en-MY" sz="11400" b="1" dirty="0">
                <a:solidFill>
                  <a:srgbClr val="FF0000"/>
                </a:solidFill>
                <a:latin typeface="Times New Roman"/>
                <a:ea typeface="Times New Roman"/>
              </a:endParaRPr>
            </a:p>
          </p:txBody>
        </p:sp>
        <p:sp>
          <p:nvSpPr>
            <p:cNvPr id="24" name="Rectangle 23"/>
            <p:cNvSpPr/>
            <p:nvPr/>
          </p:nvSpPr>
          <p:spPr>
            <a:xfrm>
              <a:off x="1988580" y="4876373"/>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grpSp>
    </p:spTree>
    <p:extLst>
      <p:ext uri="{BB962C8B-B14F-4D97-AF65-F5344CB8AC3E}">
        <p14:creationId xmlns:p14="http://schemas.microsoft.com/office/powerpoint/2010/main" val="328234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19357" y="0"/>
            <a:ext cx="2051092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What is </a:t>
            </a:r>
            <a:r>
              <a:rPr lang="en-US" sz="4800" dirty="0" err="1">
                <a:solidFill>
                  <a:schemeClr val="tx1"/>
                </a:solidFill>
                <a:latin typeface="Arial Black"/>
              </a:rPr>
              <a:t>sps</a:t>
            </a:r>
            <a:r>
              <a:rPr lang="en-US" sz="4800" dirty="0">
                <a:solidFill>
                  <a:schemeClr val="tx1"/>
                </a:solidFill>
                <a:latin typeface="Arial Black"/>
              </a:rPr>
              <a:t>?</a:t>
            </a:r>
            <a:endParaRPr lang="en-MY" sz="4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28" y="2444288"/>
            <a:ext cx="24159580" cy="7918912"/>
          </a:xfrm>
          <a:prstGeom prst="rect">
            <a:avLst/>
          </a:prstGeom>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9</a:t>
            </a:fld>
            <a:endParaRPr lang="en-US" dirty="0"/>
          </a:p>
        </p:txBody>
      </p:sp>
    </p:spTree>
    <p:extLst>
      <p:ext uri="{BB962C8B-B14F-4D97-AF65-F5344CB8AC3E}">
        <p14:creationId xmlns:p14="http://schemas.microsoft.com/office/powerpoint/2010/main" val="41864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13342</TotalTime>
  <Words>1283</Words>
  <Application>Microsoft Office PowerPoint</Application>
  <PresentationFormat>Custom</PresentationFormat>
  <Paragraphs>271</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Role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1387</cp:revision>
  <cp:lastPrinted>2018-01-10T05:28:40Z</cp:lastPrinted>
  <dcterms:created xsi:type="dcterms:W3CDTF">2014-12-02T17:36:54Z</dcterms:created>
  <dcterms:modified xsi:type="dcterms:W3CDTF">2018-02-02T07:21:47Z</dcterms:modified>
</cp:coreProperties>
</file>