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64" r:id="rId2"/>
    <p:sldId id="341" r:id="rId3"/>
    <p:sldId id="342" r:id="rId4"/>
    <p:sldId id="333" r:id="rId5"/>
    <p:sldId id="259" r:id="rId6"/>
    <p:sldId id="339" r:id="rId7"/>
    <p:sldId id="332" r:id="rId8"/>
    <p:sldId id="359" r:id="rId9"/>
    <p:sldId id="361" r:id="rId10"/>
    <p:sldId id="345" r:id="rId11"/>
    <p:sldId id="346" r:id="rId12"/>
    <p:sldId id="347" r:id="rId13"/>
    <p:sldId id="360" r:id="rId14"/>
    <p:sldId id="353" r:id="rId15"/>
    <p:sldId id="382" r:id="rId16"/>
    <p:sldId id="383" r:id="rId17"/>
    <p:sldId id="384" r:id="rId18"/>
    <p:sldId id="385" r:id="rId19"/>
    <p:sldId id="387" r:id="rId20"/>
    <p:sldId id="388" r:id="rId21"/>
    <p:sldId id="389" r:id="rId22"/>
    <p:sldId id="405" r:id="rId23"/>
    <p:sldId id="391" r:id="rId24"/>
    <p:sldId id="392" r:id="rId25"/>
    <p:sldId id="393" r:id="rId26"/>
    <p:sldId id="394" r:id="rId27"/>
    <p:sldId id="395" r:id="rId28"/>
    <p:sldId id="396" r:id="rId29"/>
    <p:sldId id="397" r:id="rId30"/>
    <p:sldId id="406" r:id="rId31"/>
    <p:sldId id="398" r:id="rId32"/>
    <p:sldId id="399" r:id="rId33"/>
    <p:sldId id="400" r:id="rId34"/>
    <p:sldId id="401" r:id="rId35"/>
    <p:sldId id="402" r:id="rId36"/>
    <p:sldId id="403" r:id="rId37"/>
    <p:sldId id="404" r:id="rId38"/>
    <p:sldId id="380" r:id="rId39"/>
    <p:sldId id="337" r:id="rId40"/>
    <p:sldId id="362" r:id="rId41"/>
  </p:sldIdLst>
  <p:sldSz cx="24387175" cy="13716000"/>
  <p:notesSz cx="6858000" cy="9144000"/>
  <p:defaultText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B00"/>
    <a:srgbClr val="CC0000"/>
    <a:srgbClr val="1A9172"/>
    <a:srgbClr val="F8D00B"/>
    <a:srgbClr val="CCCC00"/>
    <a:srgbClr val="CC9900"/>
    <a:srgbClr val="C7A927"/>
    <a:srgbClr val="22C299"/>
    <a:srgbClr val="FF9999"/>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7189" autoAdjust="0"/>
  </p:normalViewPr>
  <p:slideViewPr>
    <p:cSldViewPr snapToGrid="0" snapToObjects="1">
      <p:cViewPr>
        <p:scale>
          <a:sx n="50" d="100"/>
          <a:sy n="50" d="100"/>
        </p:scale>
        <p:origin x="-756" y="-144"/>
      </p:cViewPr>
      <p:guideLst>
        <p:guide orient="horz" pos="4312"/>
        <p:guide pos="7688"/>
      </p:guideLst>
    </p:cSldViewPr>
  </p:slideViewPr>
  <p:notesTextViewPr>
    <p:cViewPr>
      <p:scale>
        <a:sx n="100" d="100"/>
        <a:sy n="100" d="100"/>
      </p:scale>
      <p:origin x="0" y="0"/>
    </p:cViewPr>
  </p:notesTextViewPr>
  <p:sorterViewPr>
    <p:cViewPr>
      <p:scale>
        <a:sx n="37" d="100"/>
        <a:sy n="3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F35ED3-D3D9-4FBF-A72F-E76F62EAAB98}" type="doc">
      <dgm:prSet loTypeId="urn:microsoft.com/office/officeart/2005/8/layout/cycle6" loCatId="cycle" qsTypeId="urn:microsoft.com/office/officeart/2005/8/quickstyle/simple5" qsCatId="simple" csTypeId="urn:microsoft.com/office/officeart/2005/8/colors/colorful2" csCatId="colorful" phldr="1"/>
      <dgm:spPr/>
      <dgm:t>
        <a:bodyPr/>
        <a:lstStyle/>
        <a:p>
          <a:endParaRPr lang="en-MY"/>
        </a:p>
      </dgm:t>
    </dgm:pt>
    <dgm:pt modelId="{8CB6CF8A-0847-476F-95E5-9937B220B2CB}">
      <dgm:prSet phldrT="[Text]"/>
      <dgm:spPr>
        <a:solidFill>
          <a:srgbClr val="C00000"/>
        </a:solidFill>
      </dgm:spPr>
      <dgm:t>
        <a:bodyPr/>
        <a:lstStyle/>
        <a:p>
          <a:r>
            <a:rPr lang="en-US" dirty="0" smtClean="0"/>
            <a:t>Financial Module</a:t>
          </a:r>
          <a:endParaRPr lang="en-MY" dirty="0"/>
        </a:p>
      </dgm:t>
    </dgm:pt>
    <dgm:pt modelId="{9C3F3443-8877-4F9F-94D2-A3F35610FE07}" type="parTrans" cxnId="{E7CFB7BA-FE2E-4F4D-83CD-983822D25A5D}">
      <dgm:prSet/>
      <dgm:spPr/>
      <dgm:t>
        <a:bodyPr/>
        <a:lstStyle/>
        <a:p>
          <a:endParaRPr lang="en-MY"/>
        </a:p>
      </dgm:t>
    </dgm:pt>
    <dgm:pt modelId="{50C911B0-F986-416F-9967-5BDEC37285AB}" type="sibTrans" cxnId="{E7CFB7BA-FE2E-4F4D-83CD-983822D25A5D}">
      <dgm:prSet/>
      <dgm:spPr/>
      <dgm:t>
        <a:bodyPr/>
        <a:lstStyle/>
        <a:p>
          <a:endParaRPr lang="en-MY"/>
        </a:p>
      </dgm:t>
    </dgm:pt>
    <dgm:pt modelId="{217DF204-7CDB-4498-84B7-40B8AB53ECCA}">
      <dgm:prSet phldrT="[Text]"/>
      <dgm:spPr>
        <a:solidFill>
          <a:srgbClr val="F88B00"/>
        </a:solidFill>
      </dgm:spPr>
      <dgm:t>
        <a:bodyPr/>
        <a:lstStyle/>
        <a:p>
          <a:r>
            <a:rPr lang="en-US" dirty="0" smtClean="0"/>
            <a:t>Inventory Module</a:t>
          </a:r>
          <a:endParaRPr lang="en-MY" dirty="0"/>
        </a:p>
      </dgm:t>
    </dgm:pt>
    <dgm:pt modelId="{26F0A5B5-9AD0-40FC-BA01-98D2FC9EFE96}" type="parTrans" cxnId="{C1C834CC-7651-4D3F-9D15-001E5C03843B}">
      <dgm:prSet/>
      <dgm:spPr/>
      <dgm:t>
        <a:bodyPr/>
        <a:lstStyle/>
        <a:p>
          <a:endParaRPr lang="en-MY"/>
        </a:p>
      </dgm:t>
    </dgm:pt>
    <dgm:pt modelId="{F2C364C2-F4A9-4F80-BC4A-DA5A60DA1531}" type="sibTrans" cxnId="{C1C834CC-7651-4D3F-9D15-001E5C03843B}">
      <dgm:prSet/>
      <dgm:spPr/>
      <dgm:t>
        <a:bodyPr/>
        <a:lstStyle/>
        <a:p>
          <a:endParaRPr lang="en-MY"/>
        </a:p>
      </dgm:t>
    </dgm:pt>
    <dgm:pt modelId="{26533736-1668-46F5-893A-71292DEE370A}">
      <dgm:prSet phldrT="[Text]"/>
      <dgm:spPr>
        <a:solidFill>
          <a:srgbClr val="C7A927"/>
        </a:solidFill>
      </dgm:spPr>
      <dgm:t>
        <a:bodyPr/>
        <a:lstStyle/>
        <a:p>
          <a:r>
            <a:rPr lang="en-US" dirty="0" smtClean="0"/>
            <a:t>GST Module</a:t>
          </a:r>
          <a:endParaRPr lang="en-MY" dirty="0"/>
        </a:p>
      </dgm:t>
    </dgm:pt>
    <dgm:pt modelId="{E4D028A6-1E9E-4A79-AC68-5A6C8CD6A563}" type="parTrans" cxnId="{3598788E-A99D-4787-9693-9C959B9181B8}">
      <dgm:prSet/>
      <dgm:spPr/>
      <dgm:t>
        <a:bodyPr/>
        <a:lstStyle/>
        <a:p>
          <a:endParaRPr lang="en-MY"/>
        </a:p>
      </dgm:t>
    </dgm:pt>
    <dgm:pt modelId="{052707EE-A87C-4865-88B8-8A4BBA3D67C4}" type="sibTrans" cxnId="{3598788E-A99D-4787-9693-9C959B9181B8}">
      <dgm:prSet/>
      <dgm:spPr/>
      <dgm:t>
        <a:bodyPr/>
        <a:lstStyle/>
        <a:p>
          <a:endParaRPr lang="en-MY"/>
        </a:p>
      </dgm:t>
    </dgm:pt>
    <dgm:pt modelId="{867D0334-AC7A-4D06-891C-68B74A630BED}">
      <dgm:prSet phldrT="[Text]"/>
      <dgm:spPr>
        <a:solidFill>
          <a:srgbClr val="0070C0"/>
        </a:solidFill>
      </dgm:spPr>
      <dgm:t>
        <a:bodyPr/>
        <a:lstStyle/>
        <a:p>
          <a:r>
            <a:rPr lang="en-US" dirty="0" smtClean="0"/>
            <a:t>Zakat Module</a:t>
          </a:r>
          <a:endParaRPr lang="en-MY" dirty="0"/>
        </a:p>
      </dgm:t>
    </dgm:pt>
    <dgm:pt modelId="{2798F285-9DBE-4D70-8998-8E0206698575}" type="parTrans" cxnId="{E1E24287-8456-427F-8A6F-4B3227408E06}">
      <dgm:prSet/>
      <dgm:spPr/>
      <dgm:t>
        <a:bodyPr/>
        <a:lstStyle/>
        <a:p>
          <a:endParaRPr lang="en-MY"/>
        </a:p>
      </dgm:t>
    </dgm:pt>
    <dgm:pt modelId="{9C069953-96E6-4554-A40B-7C2604BE5643}" type="sibTrans" cxnId="{E1E24287-8456-427F-8A6F-4B3227408E06}">
      <dgm:prSet/>
      <dgm:spPr/>
      <dgm:t>
        <a:bodyPr/>
        <a:lstStyle/>
        <a:p>
          <a:endParaRPr lang="en-MY"/>
        </a:p>
      </dgm:t>
    </dgm:pt>
    <dgm:pt modelId="{51BB526B-63E0-45F9-80CE-8F663C269FB9}">
      <dgm:prSet phldrT="[Text]"/>
      <dgm:spPr>
        <a:solidFill>
          <a:srgbClr val="00B050"/>
        </a:solidFill>
      </dgm:spPr>
      <dgm:t>
        <a:bodyPr/>
        <a:lstStyle/>
        <a:p>
          <a:r>
            <a:rPr lang="en-US" dirty="0" smtClean="0"/>
            <a:t>Waqf / Endowment Module</a:t>
          </a:r>
          <a:endParaRPr lang="en-MY" dirty="0"/>
        </a:p>
      </dgm:t>
    </dgm:pt>
    <dgm:pt modelId="{51B0C3BE-A93B-410F-8D4A-828016B6CFCB}" type="parTrans" cxnId="{8CEE3AA0-13AC-46AD-908B-029F9A2D51F0}">
      <dgm:prSet/>
      <dgm:spPr/>
      <dgm:t>
        <a:bodyPr/>
        <a:lstStyle/>
        <a:p>
          <a:endParaRPr lang="en-MY"/>
        </a:p>
      </dgm:t>
    </dgm:pt>
    <dgm:pt modelId="{45B81521-09D5-4AB2-9E75-91B20B3D4D21}" type="sibTrans" cxnId="{8CEE3AA0-13AC-46AD-908B-029F9A2D51F0}">
      <dgm:prSet/>
      <dgm:spPr/>
      <dgm:t>
        <a:bodyPr/>
        <a:lstStyle/>
        <a:p>
          <a:endParaRPr lang="en-MY"/>
        </a:p>
      </dgm:t>
    </dgm:pt>
    <dgm:pt modelId="{3C920333-BC8A-4CE5-8445-943691A01437}" type="pres">
      <dgm:prSet presAssocID="{B7F35ED3-D3D9-4FBF-A72F-E76F62EAAB98}" presName="cycle" presStyleCnt="0">
        <dgm:presLayoutVars>
          <dgm:dir/>
          <dgm:resizeHandles val="exact"/>
        </dgm:presLayoutVars>
      </dgm:prSet>
      <dgm:spPr/>
      <dgm:t>
        <a:bodyPr/>
        <a:lstStyle/>
        <a:p>
          <a:endParaRPr lang="en-MY"/>
        </a:p>
      </dgm:t>
    </dgm:pt>
    <dgm:pt modelId="{F93D98E7-4F84-4883-B469-4B57B15D5830}" type="pres">
      <dgm:prSet presAssocID="{8CB6CF8A-0847-476F-95E5-9937B220B2CB}" presName="node" presStyleLbl="node1" presStyleIdx="0" presStyleCnt="5">
        <dgm:presLayoutVars>
          <dgm:bulletEnabled val="1"/>
        </dgm:presLayoutVars>
      </dgm:prSet>
      <dgm:spPr/>
      <dgm:t>
        <a:bodyPr/>
        <a:lstStyle/>
        <a:p>
          <a:endParaRPr lang="en-MY"/>
        </a:p>
      </dgm:t>
    </dgm:pt>
    <dgm:pt modelId="{BF961D28-A608-46FF-8118-CBD79381E961}" type="pres">
      <dgm:prSet presAssocID="{8CB6CF8A-0847-476F-95E5-9937B220B2CB}" presName="spNode" presStyleCnt="0"/>
      <dgm:spPr/>
      <dgm:t>
        <a:bodyPr/>
        <a:lstStyle/>
        <a:p>
          <a:endParaRPr lang="en-MY"/>
        </a:p>
      </dgm:t>
    </dgm:pt>
    <dgm:pt modelId="{1F1505D0-3E04-468A-AC4C-B0DA0ABFC8A3}" type="pres">
      <dgm:prSet presAssocID="{50C911B0-F986-416F-9967-5BDEC37285AB}" presName="sibTrans" presStyleLbl="sibTrans1D1" presStyleIdx="0" presStyleCnt="5"/>
      <dgm:spPr/>
      <dgm:t>
        <a:bodyPr/>
        <a:lstStyle/>
        <a:p>
          <a:endParaRPr lang="en-MY"/>
        </a:p>
      </dgm:t>
    </dgm:pt>
    <dgm:pt modelId="{11936D8A-0E9E-43B9-945B-0C7E1FDBBB88}" type="pres">
      <dgm:prSet presAssocID="{217DF204-7CDB-4498-84B7-40B8AB53ECCA}" presName="node" presStyleLbl="node1" presStyleIdx="1" presStyleCnt="5">
        <dgm:presLayoutVars>
          <dgm:bulletEnabled val="1"/>
        </dgm:presLayoutVars>
      </dgm:prSet>
      <dgm:spPr/>
      <dgm:t>
        <a:bodyPr/>
        <a:lstStyle/>
        <a:p>
          <a:endParaRPr lang="en-MY"/>
        </a:p>
      </dgm:t>
    </dgm:pt>
    <dgm:pt modelId="{4FF55BC2-20CA-4F6E-A7B3-5A26B7A4FE6F}" type="pres">
      <dgm:prSet presAssocID="{217DF204-7CDB-4498-84B7-40B8AB53ECCA}" presName="spNode" presStyleCnt="0"/>
      <dgm:spPr/>
      <dgm:t>
        <a:bodyPr/>
        <a:lstStyle/>
        <a:p>
          <a:endParaRPr lang="en-MY"/>
        </a:p>
      </dgm:t>
    </dgm:pt>
    <dgm:pt modelId="{1471DCD8-21F8-440E-90A3-A9B3436E95E4}" type="pres">
      <dgm:prSet presAssocID="{F2C364C2-F4A9-4F80-BC4A-DA5A60DA1531}" presName="sibTrans" presStyleLbl="sibTrans1D1" presStyleIdx="1" presStyleCnt="5"/>
      <dgm:spPr/>
      <dgm:t>
        <a:bodyPr/>
        <a:lstStyle/>
        <a:p>
          <a:endParaRPr lang="en-MY"/>
        </a:p>
      </dgm:t>
    </dgm:pt>
    <dgm:pt modelId="{A8FA639B-2291-4B3D-8E89-90459838ADF4}" type="pres">
      <dgm:prSet presAssocID="{26533736-1668-46F5-893A-71292DEE370A}" presName="node" presStyleLbl="node1" presStyleIdx="2" presStyleCnt="5">
        <dgm:presLayoutVars>
          <dgm:bulletEnabled val="1"/>
        </dgm:presLayoutVars>
      </dgm:prSet>
      <dgm:spPr/>
      <dgm:t>
        <a:bodyPr/>
        <a:lstStyle/>
        <a:p>
          <a:endParaRPr lang="en-MY"/>
        </a:p>
      </dgm:t>
    </dgm:pt>
    <dgm:pt modelId="{D272C9DC-22E9-45A4-B822-B57038B949E1}" type="pres">
      <dgm:prSet presAssocID="{26533736-1668-46F5-893A-71292DEE370A}" presName="spNode" presStyleCnt="0"/>
      <dgm:spPr/>
      <dgm:t>
        <a:bodyPr/>
        <a:lstStyle/>
        <a:p>
          <a:endParaRPr lang="en-MY"/>
        </a:p>
      </dgm:t>
    </dgm:pt>
    <dgm:pt modelId="{30A478CF-2F51-43BC-9A0C-256864938F94}" type="pres">
      <dgm:prSet presAssocID="{052707EE-A87C-4865-88B8-8A4BBA3D67C4}" presName="sibTrans" presStyleLbl="sibTrans1D1" presStyleIdx="2" presStyleCnt="5"/>
      <dgm:spPr/>
      <dgm:t>
        <a:bodyPr/>
        <a:lstStyle/>
        <a:p>
          <a:endParaRPr lang="en-MY"/>
        </a:p>
      </dgm:t>
    </dgm:pt>
    <dgm:pt modelId="{3A855AC6-EEE5-4A3F-9F36-5F8737753F18}" type="pres">
      <dgm:prSet presAssocID="{867D0334-AC7A-4D06-891C-68B74A630BED}" presName="node" presStyleLbl="node1" presStyleIdx="3" presStyleCnt="5">
        <dgm:presLayoutVars>
          <dgm:bulletEnabled val="1"/>
        </dgm:presLayoutVars>
      </dgm:prSet>
      <dgm:spPr/>
      <dgm:t>
        <a:bodyPr/>
        <a:lstStyle/>
        <a:p>
          <a:endParaRPr lang="en-MY"/>
        </a:p>
      </dgm:t>
    </dgm:pt>
    <dgm:pt modelId="{D98331F9-CF82-4CB5-A883-A7F12D9F4CEF}" type="pres">
      <dgm:prSet presAssocID="{867D0334-AC7A-4D06-891C-68B74A630BED}" presName="spNode" presStyleCnt="0"/>
      <dgm:spPr/>
      <dgm:t>
        <a:bodyPr/>
        <a:lstStyle/>
        <a:p>
          <a:endParaRPr lang="en-MY"/>
        </a:p>
      </dgm:t>
    </dgm:pt>
    <dgm:pt modelId="{E639C2D0-7068-4F9B-A6CD-DA05990C857A}" type="pres">
      <dgm:prSet presAssocID="{9C069953-96E6-4554-A40B-7C2604BE5643}" presName="sibTrans" presStyleLbl="sibTrans1D1" presStyleIdx="3" presStyleCnt="5"/>
      <dgm:spPr/>
      <dgm:t>
        <a:bodyPr/>
        <a:lstStyle/>
        <a:p>
          <a:endParaRPr lang="en-MY"/>
        </a:p>
      </dgm:t>
    </dgm:pt>
    <dgm:pt modelId="{A9993D5E-80C6-411A-8C50-7530E2C8486F}" type="pres">
      <dgm:prSet presAssocID="{51BB526B-63E0-45F9-80CE-8F663C269FB9}" presName="node" presStyleLbl="node1" presStyleIdx="4" presStyleCnt="5">
        <dgm:presLayoutVars>
          <dgm:bulletEnabled val="1"/>
        </dgm:presLayoutVars>
      </dgm:prSet>
      <dgm:spPr/>
      <dgm:t>
        <a:bodyPr/>
        <a:lstStyle/>
        <a:p>
          <a:endParaRPr lang="en-MY"/>
        </a:p>
      </dgm:t>
    </dgm:pt>
    <dgm:pt modelId="{21E27AEC-E276-4C75-9D3F-7995D2360247}" type="pres">
      <dgm:prSet presAssocID="{51BB526B-63E0-45F9-80CE-8F663C269FB9}" presName="spNode" presStyleCnt="0"/>
      <dgm:spPr/>
      <dgm:t>
        <a:bodyPr/>
        <a:lstStyle/>
        <a:p>
          <a:endParaRPr lang="en-MY"/>
        </a:p>
      </dgm:t>
    </dgm:pt>
    <dgm:pt modelId="{BE8FAAC0-DD1E-4799-B27E-14D21731CC41}" type="pres">
      <dgm:prSet presAssocID="{45B81521-09D5-4AB2-9E75-91B20B3D4D21}" presName="sibTrans" presStyleLbl="sibTrans1D1" presStyleIdx="4" presStyleCnt="5"/>
      <dgm:spPr/>
      <dgm:t>
        <a:bodyPr/>
        <a:lstStyle/>
        <a:p>
          <a:endParaRPr lang="en-MY"/>
        </a:p>
      </dgm:t>
    </dgm:pt>
  </dgm:ptLst>
  <dgm:cxnLst>
    <dgm:cxn modelId="{4514892A-1AD7-41C3-985B-9DAA5C4737F0}" type="presOf" srcId="{50C911B0-F986-416F-9967-5BDEC37285AB}" destId="{1F1505D0-3E04-468A-AC4C-B0DA0ABFC8A3}" srcOrd="0" destOrd="0" presId="urn:microsoft.com/office/officeart/2005/8/layout/cycle6"/>
    <dgm:cxn modelId="{C1C834CC-7651-4D3F-9D15-001E5C03843B}" srcId="{B7F35ED3-D3D9-4FBF-A72F-E76F62EAAB98}" destId="{217DF204-7CDB-4498-84B7-40B8AB53ECCA}" srcOrd="1" destOrd="0" parTransId="{26F0A5B5-9AD0-40FC-BA01-98D2FC9EFE96}" sibTransId="{F2C364C2-F4A9-4F80-BC4A-DA5A60DA1531}"/>
    <dgm:cxn modelId="{2D830C96-D60D-41AB-A6D4-04B4DE2BD432}" type="presOf" srcId="{217DF204-7CDB-4498-84B7-40B8AB53ECCA}" destId="{11936D8A-0E9E-43B9-945B-0C7E1FDBBB88}" srcOrd="0" destOrd="0" presId="urn:microsoft.com/office/officeart/2005/8/layout/cycle6"/>
    <dgm:cxn modelId="{6B3CF247-B11C-4F91-B8BE-7E73D8F9D407}" type="presOf" srcId="{8CB6CF8A-0847-476F-95E5-9937B220B2CB}" destId="{F93D98E7-4F84-4883-B469-4B57B15D5830}" srcOrd="0" destOrd="0" presId="urn:microsoft.com/office/officeart/2005/8/layout/cycle6"/>
    <dgm:cxn modelId="{8CEE3AA0-13AC-46AD-908B-029F9A2D51F0}" srcId="{B7F35ED3-D3D9-4FBF-A72F-E76F62EAAB98}" destId="{51BB526B-63E0-45F9-80CE-8F663C269FB9}" srcOrd="4" destOrd="0" parTransId="{51B0C3BE-A93B-410F-8D4A-828016B6CFCB}" sibTransId="{45B81521-09D5-4AB2-9E75-91B20B3D4D21}"/>
    <dgm:cxn modelId="{BE630FD3-B1EE-4C54-B19E-85AD8ADF9F13}" type="presOf" srcId="{B7F35ED3-D3D9-4FBF-A72F-E76F62EAAB98}" destId="{3C920333-BC8A-4CE5-8445-943691A01437}" srcOrd="0" destOrd="0" presId="urn:microsoft.com/office/officeart/2005/8/layout/cycle6"/>
    <dgm:cxn modelId="{60A4DCBD-6444-4C29-AE90-22079B701F89}" type="presOf" srcId="{26533736-1668-46F5-893A-71292DEE370A}" destId="{A8FA639B-2291-4B3D-8E89-90459838ADF4}" srcOrd="0" destOrd="0" presId="urn:microsoft.com/office/officeart/2005/8/layout/cycle6"/>
    <dgm:cxn modelId="{E7CFB7BA-FE2E-4F4D-83CD-983822D25A5D}" srcId="{B7F35ED3-D3D9-4FBF-A72F-E76F62EAAB98}" destId="{8CB6CF8A-0847-476F-95E5-9937B220B2CB}" srcOrd="0" destOrd="0" parTransId="{9C3F3443-8877-4F9F-94D2-A3F35610FE07}" sibTransId="{50C911B0-F986-416F-9967-5BDEC37285AB}"/>
    <dgm:cxn modelId="{1C2BDE56-934E-4455-8547-5CABF7C87E3C}" type="presOf" srcId="{F2C364C2-F4A9-4F80-BC4A-DA5A60DA1531}" destId="{1471DCD8-21F8-440E-90A3-A9B3436E95E4}" srcOrd="0" destOrd="0" presId="urn:microsoft.com/office/officeart/2005/8/layout/cycle6"/>
    <dgm:cxn modelId="{64B15281-1264-4843-860E-D69BEF545DFB}" type="presOf" srcId="{45B81521-09D5-4AB2-9E75-91B20B3D4D21}" destId="{BE8FAAC0-DD1E-4799-B27E-14D21731CC41}" srcOrd="0" destOrd="0" presId="urn:microsoft.com/office/officeart/2005/8/layout/cycle6"/>
    <dgm:cxn modelId="{3598788E-A99D-4787-9693-9C959B9181B8}" srcId="{B7F35ED3-D3D9-4FBF-A72F-E76F62EAAB98}" destId="{26533736-1668-46F5-893A-71292DEE370A}" srcOrd="2" destOrd="0" parTransId="{E4D028A6-1E9E-4A79-AC68-5A6C8CD6A563}" sibTransId="{052707EE-A87C-4865-88B8-8A4BBA3D67C4}"/>
    <dgm:cxn modelId="{8B41FE4E-4BC5-4139-A402-49DE3F6316B2}" type="presOf" srcId="{51BB526B-63E0-45F9-80CE-8F663C269FB9}" destId="{A9993D5E-80C6-411A-8C50-7530E2C8486F}" srcOrd="0" destOrd="0" presId="urn:microsoft.com/office/officeart/2005/8/layout/cycle6"/>
    <dgm:cxn modelId="{9FE7B692-F3C8-4D68-9531-18C7D4416B66}" type="presOf" srcId="{867D0334-AC7A-4D06-891C-68B74A630BED}" destId="{3A855AC6-EEE5-4A3F-9F36-5F8737753F18}" srcOrd="0" destOrd="0" presId="urn:microsoft.com/office/officeart/2005/8/layout/cycle6"/>
    <dgm:cxn modelId="{FE774129-23AB-4E42-B9B9-33F2939A4BC4}" type="presOf" srcId="{9C069953-96E6-4554-A40B-7C2604BE5643}" destId="{E639C2D0-7068-4F9B-A6CD-DA05990C857A}" srcOrd="0" destOrd="0" presId="urn:microsoft.com/office/officeart/2005/8/layout/cycle6"/>
    <dgm:cxn modelId="{E1E24287-8456-427F-8A6F-4B3227408E06}" srcId="{B7F35ED3-D3D9-4FBF-A72F-E76F62EAAB98}" destId="{867D0334-AC7A-4D06-891C-68B74A630BED}" srcOrd="3" destOrd="0" parTransId="{2798F285-9DBE-4D70-8998-8E0206698575}" sibTransId="{9C069953-96E6-4554-A40B-7C2604BE5643}"/>
    <dgm:cxn modelId="{5A60B2B4-6D73-4213-9AC3-BEB94F63E091}" type="presOf" srcId="{052707EE-A87C-4865-88B8-8A4BBA3D67C4}" destId="{30A478CF-2F51-43BC-9A0C-256864938F94}" srcOrd="0" destOrd="0" presId="urn:microsoft.com/office/officeart/2005/8/layout/cycle6"/>
    <dgm:cxn modelId="{DDD2BEA0-47EC-49F4-974C-17DAF0D4FCB6}" type="presParOf" srcId="{3C920333-BC8A-4CE5-8445-943691A01437}" destId="{F93D98E7-4F84-4883-B469-4B57B15D5830}" srcOrd="0" destOrd="0" presId="urn:microsoft.com/office/officeart/2005/8/layout/cycle6"/>
    <dgm:cxn modelId="{1559D711-B37B-4AB7-879E-C0E101473041}" type="presParOf" srcId="{3C920333-BC8A-4CE5-8445-943691A01437}" destId="{BF961D28-A608-46FF-8118-CBD79381E961}" srcOrd="1" destOrd="0" presId="urn:microsoft.com/office/officeart/2005/8/layout/cycle6"/>
    <dgm:cxn modelId="{D95C6E7A-1417-4308-B55C-16C0F65DCC14}" type="presParOf" srcId="{3C920333-BC8A-4CE5-8445-943691A01437}" destId="{1F1505D0-3E04-468A-AC4C-B0DA0ABFC8A3}" srcOrd="2" destOrd="0" presId="urn:microsoft.com/office/officeart/2005/8/layout/cycle6"/>
    <dgm:cxn modelId="{2912F9BF-F164-4E6C-A7ED-1A3AA49E3671}" type="presParOf" srcId="{3C920333-BC8A-4CE5-8445-943691A01437}" destId="{11936D8A-0E9E-43B9-945B-0C7E1FDBBB88}" srcOrd="3" destOrd="0" presId="urn:microsoft.com/office/officeart/2005/8/layout/cycle6"/>
    <dgm:cxn modelId="{760D29E2-62B8-4BE2-9C8B-9420E2C8AF9A}" type="presParOf" srcId="{3C920333-BC8A-4CE5-8445-943691A01437}" destId="{4FF55BC2-20CA-4F6E-A7B3-5A26B7A4FE6F}" srcOrd="4" destOrd="0" presId="urn:microsoft.com/office/officeart/2005/8/layout/cycle6"/>
    <dgm:cxn modelId="{CFBB920D-6BB8-4B72-8D15-12CEBE041EEB}" type="presParOf" srcId="{3C920333-BC8A-4CE5-8445-943691A01437}" destId="{1471DCD8-21F8-440E-90A3-A9B3436E95E4}" srcOrd="5" destOrd="0" presId="urn:microsoft.com/office/officeart/2005/8/layout/cycle6"/>
    <dgm:cxn modelId="{155DF859-B6B5-480C-84E6-A1D216A1E788}" type="presParOf" srcId="{3C920333-BC8A-4CE5-8445-943691A01437}" destId="{A8FA639B-2291-4B3D-8E89-90459838ADF4}" srcOrd="6" destOrd="0" presId="urn:microsoft.com/office/officeart/2005/8/layout/cycle6"/>
    <dgm:cxn modelId="{378F6537-92DE-4134-8EA5-64D9B9D8ECBA}" type="presParOf" srcId="{3C920333-BC8A-4CE5-8445-943691A01437}" destId="{D272C9DC-22E9-45A4-B822-B57038B949E1}" srcOrd="7" destOrd="0" presId="urn:microsoft.com/office/officeart/2005/8/layout/cycle6"/>
    <dgm:cxn modelId="{2872B070-0517-41F4-804D-61A5D1C03C01}" type="presParOf" srcId="{3C920333-BC8A-4CE5-8445-943691A01437}" destId="{30A478CF-2F51-43BC-9A0C-256864938F94}" srcOrd="8" destOrd="0" presId="urn:microsoft.com/office/officeart/2005/8/layout/cycle6"/>
    <dgm:cxn modelId="{797DC83F-1DA3-477C-8DB8-FA941AB754BE}" type="presParOf" srcId="{3C920333-BC8A-4CE5-8445-943691A01437}" destId="{3A855AC6-EEE5-4A3F-9F36-5F8737753F18}" srcOrd="9" destOrd="0" presId="urn:microsoft.com/office/officeart/2005/8/layout/cycle6"/>
    <dgm:cxn modelId="{E75D5D59-656B-4465-BEFF-7CCCFC059D2F}" type="presParOf" srcId="{3C920333-BC8A-4CE5-8445-943691A01437}" destId="{D98331F9-CF82-4CB5-A883-A7F12D9F4CEF}" srcOrd="10" destOrd="0" presId="urn:microsoft.com/office/officeart/2005/8/layout/cycle6"/>
    <dgm:cxn modelId="{B5901110-F75A-451C-A0F2-4104B7310793}" type="presParOf" srcId="{3C920333-BC8A-4CE5-8445-943691A01437}" destId="{E639C2D0-7068-4F9B-A6CD-DA05990C857A}" srcOrd="11" destOrd="0" presId="urn:microsoft.com/office/officeart/2005/8/layout/cycle6"/>
    <dgm:cxn modelId="{D59177E0-D490-439A-82DE-B5FE5030007F}" type="presParOf" srcId="{3C920333-BC8A-4CE5-8445-943691A01437}" destId="{A9993D5E-80C6-411A-8C50-7530E2C8486F}" srcOrd="12" destOrd="0" presId="urn:microsoft.com/office/officeart/2005/8/layout/cycle6"/>
    <dgm:cxn modelId="{090FB28B-3FA1-4E92-BBFE-98203E76EA31}" type="presParOf" srcId="{3C920333-BC8A-4CE5-8445-943691A01437}" destId="{21E27AEC-E276-4C75-9D3F-7995D2360247}" srcOrd="13" destOrd="0" presId="urn:microsoft.com/office/officeart/2005/8/layout/cycle6"/>
    <dgm:cxn modelId="{ACDC7B1D-351B-4C2A-8072-A1F3BCAE9291}" type="presParOf" srcId="{3C920333-BC8A-4CE5-8445-943691A01437}" destId="{BE8FAAC0-DD1E-4799-B27E-14D21731CC4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MY"/>
        </a:p>
      </dgm:t>
    </dgm:pt>
    <dgm:pt modelId="{82D31BE7-05D3-4E93-802B-274FFA96EA72}">
      <dgm:prSet phldrT="[Text]" custT="1"/>
      <dgm:spPr>
        <a:solidFill>
          <a:schemeClr val="accent2">
            <a:lumMod val="75000"/>
          </a:schemeClr>
        </a:solidFill>
      </dgm:spPr>
      <dgm:t>
        <a:bodyPr/>
        <a:lstStyle/>
        <a:p>
          <a:r>
            <a:rPr lang="en-US" sz="3200" dirty="0" smtClean="0">
              <a:latin typeface="Open Sans"/>
            </a:rPr>
            <a:t>1</a:t>
          </a:r>
          <a:endParaRPr lang="en-MY" sz="3200" dirty="0">
            <a:latin typeface="Open Sans"/>
          </a:endParaRPr>
        </a:p>
      </dgm:t>
    </dgm:pt>
    <dgm:pt modelId="{4A0F6F3D-D058-4C36-A8B2-1E1C60427B88}" type="parTrans" cxnId="{A8D80CFB-C680-495E-A311-C7A16C375102}">
      <dgm:prSet/>
      <dgm:spPr/>
      <dgm:t>
        <a:bodyPr/>
        <a:lstStyle/>
        <a:p>
          <a:endParaRPr lang="en-MY">
            <a:latin typeface="Calibri" panose="020F0502020204030204" pitchFamily="34" charset="0"/>
          </a:endParaRPr>
        </a:p>
      </dgm:t>
    </dgm:pt>
    <dgm:pt modelId="{025CBCE3-45F6-456A-ADF3-43BEEE645F92}" type="sibTrans" cxnId="{A8D80CFB-C680-495E-A311-C7A16C375102}">
      <dgm:prSet/>
      <dgm:spPr/>
      <dgm:t>
        <a:bodyPr/>
        <a:lstStyle/>
        <a:p>
          <a:endParaRPr lang="en-MY">
            <a:latin typeface="Calibri" panose="020F0502020204030204" pitchFamily="34" charset="0"/>
          </a:endParaRPr>
        </a:p>
      </dgm:t>
    </dgm:pt>
    <dgm:pt modelId="{9323F5A1-8A00-41DD-A3C2-B90A631E4FC2}">
      <dgm:prSet phldrT="[Text]" custT="1"/>
      <dgm:spPr/>
      <dgm:t>
        <a:bodyPr/>
        <a:lstStyle/>
        <a:p>
          <a:r>
            <a:rPr lang="en-US" sz="3200" dirty="0" smtClean="0">
              <a:latin typeface="Open Sans"/>
            </a:rPr>
            <a:t>Easy To Use</a:t>
          </a:r>
          <a:endParaRPr lang="en-MY" sz="3200" dirty="0">
            <a:latin typeface="Open Sans"/>
          </a:endParaRPr>
        </a:p>
      </dgm:t>
    </dgm:pt>
    <dgm:pt modelId="{9018ABC8-EB15-4441-8A71-D652226EB623}" type="parTrans" cxnId="{8ECA4AA7-D7E6-448D-AE04-96B8A23A572E}">
      <dgm:prSet/>
      <dgm:spPr/>
      <dgm:t>
        <a:bodyPr/>
        <a:lstStyle/>
        <a:p>
          <a:endParaRPr lang="en-MY">
            <a:latin typeface="Calibri" panose="020F0502020204030204" pitchFamily="34" charset="0"/>
          </a:endParaRPr>
        </a:p>
      </dgm:t>
    </dgm:pt>
    <dgm:pt modelId="{DCBC2598-5245-448A-8C28-1E23B0D859B9}" type="sibTrans" cxnId="{8ECA4AA7-D7E6-448D-AE04-96B8A23A572E}">
      <dgm:prSet/>
      <dgm:spPr/>
      <dgm:t>
        <a:bodyPr/>
        <a:lstStyle/>
        <a:p>
          <a:endParaRPr lang="en-MY">
            <a:latin typeface="Calibri" panose="020F0502020204030204" pitchFamily="34" charset="0"/>
          </a:endParaRPr>
        </a:p>
      </dgm:t>
    </dgm:pt>
    <dgm:pt modelId="{33AEACC9-F94C-4484-9080-0C28426DAB28}">
      <dgm:prSet phldrT="[Text]" custT="1"/>
      <dgm:spPr/>
      <dgm:t>
        <a:bodyPr/>
        <a:lstStyle/>
        <a:p>
          <a:r>
            <a:rPr lang="en-MY" sz="2800" b="0" i="0" dirty="0" smtClean="0">
              <a:latin typeface="Open Sans"/>
            </a:rPr>
            <a:t>With its user friendly interfaces, SPS requires minimum skill knowledge in accounting.</a:t>
          </a:r>
          <a:endParaRPr lang="en-MY" sz="2800" dirty="0">
            <a:latin typeface="Open Sans"/>
          </a:endParaRPr>
        </a:p>
      </dgm:t>
    </dgm:pt>
    <dgm:pt modelId="{A58D2CA8-86FF-4731-AD42-E8C4B0AE9D9D}" type="parTrans" cxnId="{911FD61D-A657-4496-8EBA-0271D6BD9261}">
      <dgm:prSet/>
      <dgm:spPr/>
      <dgm:t>
        <a:bodyPr/>
        <a:lstStyle/>
        <a:p>
          <a:endParaRPr lang="en-MY">
            <a:latin typeface="Calibri" panose="020F0502020204030204" pitchFamily="34" charset="0"/>
          </a:endParaRPr>
        </a:p>
      </dgm:t>
    </dgm:pt>
    <dgm:pt modelId="{2007588B-A049-4E53-9BAF-E1C7283D5750}" type="sibTrans" cxnId="{911FD61D-A657-4496-8EBA-0271D6BD9261}">
      <dgm:prSet/>
      <dgm:spPr/>
      <dgm:t>
        <a:bodyPr/>
        <a:lstStyle/>
        <a:p>
          <a:endParaRPr lang="en-MY">
            <a:latin typeface="Calibri" panose="020F0502020204030204" pitchFamily="34" charset="0"/>
          </a:endParaRPr>
        </a:p>
      </dgm:t>
    </dgm:pt>
    <dgm:pt modelId="{43965588-C56C-4A28-823E-BA9FA6A03438}">
      <dgm:prSet phldrT="[Text]" custT="1"/>
      <dgm:spPr>
        <a:solidFill>
          <a:schemeClr val="accent2">
            <a:lumMod val="75000"/>
          </a:schemeClr>
        </a:solidFill>
      </dgm:spPr>
      <dgm:t>
        <a:bodyPr/>
        <a:lstStyle/>
        <a:p>
          <a:r>
            <a:rPr lang="en-US" sz="3200" dirty="0" smtClean="0">
              <a:latin typeface="Open Sans"/>
            </a:rPr>
            <a:t>2</a:t>
          </a:r>
          <a:endParaRPr lang="en-MY" sz="3200" dirty="0">
            <a:latin typeface="Open Sans"/>
          </a:endParaRPr>
        </a:p>
      </dgm:t>
    </dgm:pt>
    <dgm:pt modelId="{413FFC2A-573B-4117-9E14-AA5926A4D5A7}" type="parTrans" cxnId="{F0B96C7A-F2E1-4D64-8636-CE1AFAD63028}">
      <dgm:prSet/>
      <dgm:spPr/>
      <dgm:t>
        <a:bodyPr/>
        <a:lstStyle/>
        <a:p>
          <a:endParaRPr lang="en-MY">
            <a:latin typeface="Calibri" panose="020F0502020204030204" pitchFamily="34" charset="0"/>
          </a:endParaRPr>
        </a:p>
      </dgm:t>
    </dgm:pt>
    <dgm:pt modelId="{B164D06A-EEFA-4FAB-BFFC-C4DD61F834E2}" type="sibTrans" cxnId="{F0B96C7A-F2E1-4D64-8636-CE1AFAD63028}">
      <dgm:prSet/>
      <dgm:spPr/>
      <dgm:t>
        <a:bodyPr/>
        <a:lstStyle/>
        <a:p>
          <a:endParaRPr lang="en-MY">
            <a:latin typeface="Calibri" panose="020F0502020204030204" pitchFamily="34" charset="0"/>
          </a:endParaRPr>
        </a:p>
      </dgm:t>
    </dgm:pt>
    <dgm:pt modelId="{DF0779B2-D486-45B3-81C3-4129237EB1E3}">
      <dgm:prSet phldrT="[Text]" custT="1"/>
      <dgm:spPr/>
      <dgm:t>
        <a:bodyPr/>
        <a:lstStyle/>
        <a:p>
          <a:r>
            <a:rPr lang="en-MY" sz="3200" b="0" i="0" dirty="0" smtClean="0">
              <a:latin typeface="Open Sans"/>
            </a:rPr>
            <a:t>Predefined Accounting Chart</a:t>
          </a:r>
          <a:endParaRPr lang="en-MY" sz="3200" dirty="0">
            <a:latin typeface="Open Sans"/>
          </a:endParaRPr>
        </a:p>
      </dgm:t>
    </dgm:pt>
    <dgm:pt modelId="{90A0CF03-01C8-441D-901E-7EA706FDB943}" type="parTrans" cxnId="{C0BEEB67-30CA-4335-8819-41A51B2F6225}">
      <dgm:prSet/>
      <dgm:spPr/>
      <dgm:t>
        <a:bodyPr/>
        <a:lstStyle/>
        <a:p>
          <a:endParaRPr lang="en-MY">
            <a:latin typeface="Calibri" panose="020F0502020204030204" pitchFamily="34" charset="0"/>
          </a:endParaRPr>
        </a:p>
      </dgm:t>
    </dgm:pt>
    <dgm:pt modelId="{0144A721-DD62-4ADA-9F3E-D67E50EC0A2A}" type="sibTrans" cxnId="{C0BEEB67-30CA-4335-8819-41A51B2F6225}">
      <dgm:prSet/>
      <dgm:spPr/>
      <dgm:t>
        <a:bodyPr/>
        <a:lstStyle/>
        <a:p>
          <a:endParaRPr lang="en-MY">
            <a:latin typeface="Calibri" panose="020F0502020204030204" pitchFamily="34" charset="0"/>
          </a:endParaRPr>
        </a:p>
      </dgm:t>
    </dgm:pt>
    <dgm:pt modelId="{7F46BBD9-1B65-4106-8625-5CCFD9134761}">
      <dgm:prSet phldrT="[Text]" custT="1"/>
      <dgm:spPr/>
      <dgm:t>
        <a:bodyPr/>
        <a:lstStyle/>
        <a:p>
          <a:r>
            <a:rPr lang="en-MY" sz="2800" b="0" i="0" dirty="0" smtClean="0">
              <a:latin typeface="Open Sans"/>
            </a:rPr>
            <a:t>SPS comes with 19 industry standards predefined accounting chart and has flexibility to tailor according to business needs.</a:t>
          </a:r>
          <a:endParaRPr lang="en-MY" sz="2800" dirty="0">
            <a:latin typeface="Open Sans"/>
          </a:endParaRPr>
        </a:p>
      </dgm:t>
    </dgm:pt>
    <dgm:pt modelId="{A1D6E7B3-F046-4F58-A6AA-58068069E408}" type="parTrans" cxnId="{5A8E86A0-B020-431A-967D-8D8407703D40}">
      <dgm:prSet/>
      <dgm:spPr/>
      <dgm:t>
        <a:bodyPr/>
        <a:lstStyle/>
        <a:p>
          <a:endParaRPr lang="en-MY">
            <a:latin typeface="Calibri" panose="020F0502020204030204" pitchFamily="34" charset="0"/>
          </a:endParaRPr>
        </a:p>
      </dgm:t>
    </dgm:pt>
    <dgm:pt modelId="{AB94AAA5-F46A-4CE6-A75E-C1732CF162A8}" type="sibTrans" cxnId="{5A8E86A0-B020-431A-967D-8D8407703D40}">
      <dgm:prSet/>
      <dgm:spPr/>
      <dgm:t>
        <a:bodyPr/>
        <a:lstStyle/>
        <a:p>
          <a:endParaRPr lang="en-MY">
            <a:latin typeface="Calibri" panose="020F0502020204030204" pitchFamily="34" charset="0"/>
          </a:endParaRPr>
        </a:p>
      </dgm:t>
    </dgm:pt>
    <dgm:pt modelId="{71DE96D3-BE53-467B-9878-9F1CBA5FAA33}">
      <dgm:prSet phldrT="[Text]" custT="1"/>
      <dgm:spPr>
        <a:solidFill>
          <a:schemeClr val="accent2">
            <a:lumMod val="75000"/>
          </a:schemeClr>
        </a:solidFill>
      </dgm:spPr>
      <dgm:t>
        <a:bodyPr/>
        <a:lstStyle/>
        <a:p>
          <a:r>
            <a:rPr lang="en-US" sz="3200" dirty="0" smtClean="0">
              <a:latin typeface="Open Sans"/>
            </a:rPr>
            <a:t>3</a:t>
          </a:r>
          <a:endParaRPr lang="en-MY" sz="3200" dirty="0">
            <a:latin typeface="Open Sans"/>
          </a:endParaRPr>
        </a:p>
      </dgm:t>
    </dgm:pt>
    <dgm:pt modelId="{C1745922-766C-4AE9-843F-6BA8CDC734F8}" type="parTrans" cxnId="{242B94BB-9BEB-4FE5-BD38-41473E87C9E2}">
      <dgm:prSet/>
      <dgm:spPr/>
      <dgm:t>
        <a:bodyPr/>
        <a:lstStyle/>
        <a:p>
          <a:endParaRPr lang="en-MY">
            <a:latin typeface="Calibri" panose="020F0502020204030204" pitchFamily="34" charset="0"/>
          </a:endParaRPr>
        </a:p>
      </dgm:t>
    </dgm:pt>
    <dgm:pt modelId="{4E0C1CD2-3178-438A-8FBB-8DA1FA47179E}" type="sibTrans" cxnId="{242B94BB-9BEB-4FE5-BD38-41473E87C9E2}">
      <dgm:prSet/>
      <dgm:spPr/>
      <dgm:t>
        <a:bodyPr/>
        <a:lstStyle/>
        <a:p>
          <a:endParaRPr lang="en-MY">
            <a:latin typeface="Calibri" panose="020F0502020204030204" pitchFamily="34" charset="0"/>
          </a:endParaRPr>
        </a:p>
      </dgm:t>
    </dgm:pt>
    <dgm:pt modelId="{15EECF78-3B84-4C68-8F07-45BFA8156060}">
      <dgm:prSet phldrT="[Text]" custT="1"/>
      <dgm:spPr/>
      <dgm:t>
        <a:bodyPr/>
        <a:lstStyle/>
        <a:p>
          <a:r>
            <a:rPr lang="en-MY" sz="3200" b="0" i="0" dirty="0" smtClean="0">
              <a:latin typeface="Open Sans"/>
            </a:rPr>
            <a:t>Biz </a:t>
          </a:r>
          <a:r>
            <a:rPr lang="en-MY" sz="3200" b="0" i="0" dirty="0" smtClean="0">
              <a:latin typeface="Open Sans"/>
            </a:rPr>
            <a:t>Dashboard</a:t>
          </a:r>
          <a:endParaRPr lang="en-MY" sz="3200" dirty="0">
            <a:latin typeface="Open Sans"/>
          </a:endParaRPr>
        </a:p>
      </dgm:t>
    </dgm:pt>
    <dgm:pt modelId="{CAB17083-3A98-471C-AE82-BD2ECDCDAE18}" type="parTrans" cxnId="{4A7A7C63-B054-41A8-9023-BA99608D8834}">
      <dgm:prSet/>
      <dgm:spPr/>
      <dgm:t>
        <a:bodyPr/>
        <a:lstStyle/>
        <a:p>
          <a:endParaRPr lang="en-MY">
            <a:latin typeface="Calibri" panose="020F0502020204030204" pitchFamily="34" charset="0"/>
          </a:endParaRPr>
        </a:p>
      </dgm:t>
    </dgm:pt>
    <dgm:pt modelId="{FD969B3D-BA00-4247-8F1B-6E7D64639493}" type="sibTrans" cxnId="{4A7A7C63-B054-41A8-9023-BA99608D8834}">
      <dgm:prSet/>
      <dgm:spPr/>
      <dgm:t>
        <a:bodyPr/>
        <a:lstStyle/>
        <a:p>
          <a:endParaRPr lang="en-MY">
            <a:latin typeface="Calibri" panose="020F0502020204030204" pitchFamily="34" charset="0"/>
          </a:endParaRPr>
        </a:p>
      </dgm:t>
    </dgm:pt>
    <dgm:pt modelId="{8CAEEFF5-F063-4C73-931C-23EE1573E008}">
      <dgm:prSet phldrT="[Text]" custT="1"/>
      <dgm:spPr/>
      <dgm:t>
        <a:bodyPr/>
        <a:lstStyle/>
        <a:p>
          <a:r>
            <a:rPr lang="en-MY" sz="2800" b="0" i="0" dirty="0" smtClean="0">
              <a:latin typeface="Open Sans"/>
            </a:rPr>
            <a:t>Data updates are real-time for better business decision making.</a:t>
          </a:r>
          <a:endParaRPr lang="en-MY" sz="2800" dirty="0">
            <a:latin typeface="Open Sans"/>
          </a:endParaRPr>
        </a:p>
      </dgm:t>
    </dgm:pt>
    <dgm:pt modelId="{7935D50E-2CCE-4C13-8384-5FB69F800977}" type="parTrans" cxnId="{BC948880-AF6D-4DC4-91CA-6AE28288655A}">
      <dgm:prSet/>
      <dgm:spPr/>
      <dgm:t>
        <a:bodyPr/>
        <a:lstStyle/>
        <a:p>
          <a:endParaRPr lang="en-MY">
            <a:latin typeface="Calibri" panose="020F0502020204030204" pitchFamily="34" charset="0"/>
          </a:endParaRPr>
        </a:p>
      </dgm:t>
    </dgm:pt>
    <dgm:pt modelId="{8AF1A20E-A822-4618-A704-390673C57601}" type="sibTrans" cxnId="{BC948880-AF6D-4DC4-91CA-6AE28288655A}">
      <dgm:prSet/>
      <dgm:spPr/>
      <dgm:t>
        <a:bodyPr/>
        <a:lstStyle/>
        <a:p>
          <a:endParaRPr lang="en-MY">
            <a:latin typeface="Calibri" panose="020F0502020204030204" pitchFamily="34" charset="0"/>
          </a:endParaRPr>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t>
        <a:bodyPr/>
        <a:lstStyle/>
        <a:p>
          <a:endParaRPr lang="ms-MY"/>
        </a:p>
      </dgm:t>
    </dgm:pt>
    <dgm:pt modelId="{792FD840-7A86-48B4-A0D1-97B201B72734}" type="pres">
      <dgm:prSet presAssocID="{82D31BE7-05D3-4E93-802B-274FFA96EA72}" presName="FirstChild" presStyleLbl="revTx" presStyleIdx="0" presStyleCnt="6" custScaleY="70231" custLinFactNeighborX="0" custLinFactNeighborY="18007">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custScaleY="70231">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custLinFactY="-100000" custLinFactNeighborX="292" custLinFactNeighborY="-146944"/>
      <dgm:spPr/>
      <dgm:t>
        <a:bodyPr/>
        <a:lstStyle/>
        <a:p>
          <a:endParaRPr lang="ms-MY"/>
        </a:p>
      </dgm:t>
    </dgm:pt>
    <dgm:pt modelId="{EAF0EAAF-D686-4AA9-A368-8162C79A0205}" type="pres">
      <dgm:prSet presAssocID="{82D31BE7-05D3-4E93-802B-274FFA96EA72}" presName="Child" presStyleLbl="revTx" presStyleIdx="1" presStyleCnt="6" custLinFactY="-5873" custLinFactNeighborY="-100000">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t>
        <a:bodyPr/>
        <a:lstStyle/>
        <a:p>
          <a:endParaRPr lang="ms-MY"/>
        </a:p>
      </dgm:t>
    </dgm:pt>
    <dgm:pt modelId="{239A1735-D199-4650-B9C9-829725E8F6C9}" type="pres">
      <dgm:prSet presAssocID="{43965588-C56C-4A28-823E-BA9FA6A03438}" presName="composite" presStyleCnt="0"/>
      <dgm:spPr/>
      <dgm:t>
        <a:bodyPr/>
        <a:lstStyle/>
        <a:p>
          <a:endParaRPr lang="ms-MY"/>
        </a:p>
      </dgm:t>
    </dgm:pt>
    <dgm:pt modelId="{F697009C-3D56-4C2C-820E-174CDF20B748}" type="pres">
      <dgm:prSet presAssocID="{43965588-C56C-4A28-823E-BA9FA6A03438}" presName="FirstChild" presStyleLbl="revTx" presStyleIdx="2" presStyleCnt="6" custScaleY="70231" custLinFactNeighborY="-47237">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custScaleY="70231" custLinFactNeighborX="1124" custLinFactNeighborY="-63507">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custLinFactY="-634470" custLinFactNeighborX="292" custLinFactNeighborY="-700000"/>
      <dgm:spPr/>
      <dgm:t>
        <a:bodyPr/>
        <a:lstStyle/>
        <a:p>
          <a:endParaRPr lang="ms-MY"/>
        </a:p>
      </dgm:t>
    </dgm:pt>
    <dgm:pt modelId="{45D4A8C2-6A93-405F-AEA5-8DC33B9BF736}" type="pres">
      <dgm:prSet presAssocID="{43965588-C56C-4A28-823E-BA9FA6A03438}" presName="Child" presStyleLbl="revTx" presStyleIdx="3" presStyleCnt="6" custScaleY="127156" custLinFactY="-34353" custLinFactNeighborY="-100000">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t>
        <a:bodyPr/>
        <a:lstStyle/>
        <a:p>
          <a:endParaRPr lang="ms-MY"/>
        </a:p>
      </dgm:t>
    </dgm:pt>
    <dgm:pt modelId="{8463DD96-5F07-4A99-AD69-DEAAB8F257E4}" type="pres">
      <dgm:prSet presAssocID="{71DE96D3-BE53-467B-9878-9F1CBA5FAA33}" presName="composite" presStyleCnt="0"/>
      <dgm:spPr/>
      <dgm:t>
        <a:bodyPr/>
        <a:lstStyle/>
        <a:p>
          <a:endParaRPr lang="ms-MY"/>
        </a:p>
      </dgm:t>
    </dgm:pt>
    <dgm:pt modelId="{59C227B1-26D9-494A-BEE9-A071AB0E2EFD}" type="pres">
      <dgm:prSet presAssocID="{71DE96D3-BE53-467B-9878-9F1CBA5FAA33}" presName="FirstChild" presStyleLbl="revTx" presStyleIdx="4" presStyleCnt="6" custScaleY="70231" custLinFactNeighborY="-49468">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custScaleY="70231" custLinFactNeighborY="-67644">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custLinFactY="-704335" custLinFactNeighborX="722" custLinFactNeighborY="-800000"/>
      <dgm:spPr/>
      <dgm:t>
        <a:bodyPr/>
        <a:lstStyle/>
        <a:p>
          <a:endParaRPr lang="ms-MY"/>
        </a:p>
      </dgm:t>
    </dgm:pt>
    <dgm:pt modelId="{7EDB1993-A0A9-4AB6-B8BC-C2DED3422243}" type="pres">
      <dgm:prSet presAssocID="{71DE96D3-BE53-467B-9878-9F1CBA5FAA33}" presName="Child" presStyleLbl="revTx" presStyleIdx="5" presStyleCnt="6" custLinFactNeighborY="-85092">
        <dgm:presLayoutVars>
          <dgm:chMax val="0"/>
          <dgm:chPref val="0"/>
          <dgm:bulletEnabled val="1"/>
        </dgm:presLayoutVars>
      </dgm:prSet>
      <dgm:spPr/>
      <dgm:t>
        <a:bodyPr/>
        <a:lstStyle/>
        <a:p>
          <a:endParaRPr lang="en-MY"/>
        </a:p>
      </dgm:t>
    </dgm:pt>
  </dgm:ptLst>
  <dgm:cxnLst>
    <dgm:cxn modelId="{05845FDB-B1D6-4168-8355-DE0F20CAA0EE}" type="presOf" srcId="{8CAEEFF5-F063-4C73-931C-23EE1573E008}" destId="{7EDB1993-A0A9-4AB6-B8BC-C2DED3422243}" srcOrd="0" destOrd="0" presId="urn:microsoft.com/office/officeart/2011/layout/TabList"/>
    <dgm:cxn modelId="{F7806C05-8B7C-4B92-BA0E-62C58DE8F440}" type="presOf" srcId="{33AEACC9-F94C-4484-9080-0C28426DAB28}" destId="{EAF0EAAF-D686-4AA9-A368-8162C79A0205}" srcOrd="0" destOrd="0" presId="urn:microsoft.com/office/officeart/2011/layout/TabList"/>
    <dgm:cxn modelId="{4A7A7C63-B054-41A8-9023-BA99608D8834}" srcId="{71DE96D3-BE53-467B-9878-9F1CBA5FAA33}" destId="{15EECF78-3B84-4C68-8F07-45BFA8156060}" srcOrd="0" destOrd="0" parTransId="{CAB17083-3A98-471C-AE82-BD2ECDCDAE18}" sibTransId="{FD969B3D-BA00-4247-8F1B-6E7D64639493}"/>
    <dgm:cxn modelId="{9CD71EEE-6C39-4FBE-87ED-EE0DC957D69F}" type="presOf" srcId="{15EECF78-3B84-4C68-8F07-45BFA8156060}" destId="{59C227B1-26D9-494A-BEE9-A071AB0E2EFD}" srcOrd="0" destOrd="0" presId="urn:microsoft.com/office/officeart/2011/layout/TabList"/>
    <dgm:cxn modelId="{A8D80CFB-C680-495E-A311-C7A16C375102}" srcId="{69DC3261-5571-4054-A689-A5E0D26FAC68}" destId="{82D31BE7-05D3-4E93-802B-274FFA96EA72}" srcOrd="0" destOrd="0" parTransId="{4A0F6F3D-D058-4C36-A8B2-1E1C60427B88}" sibTransId="{025CBCE3-45F6-456A-ADF3-43BEEE645F92}"/>
    <dgm:cxn modelId="{0DF53811-7975-49AE-B01D-9D22BF6983D8}" type="presOf" srcId="{43965588-C56C-4A28-823E-BA9FA6A03438}" destId="{73D4D44B-9B5E-4E9A-8D98-C8215464E551}" srcOrd="0" destOrd="0" presId="urn:microsoft.com/office/officeart/2011/layout/TabList"/>
    <dgm:cxn modelId="{F3590594-7744-4691-B956-21235AEA9BAE}" type="presOf" srcId="{71DE96D3-BE53-467B-9878-9F1CBA5FAA33}" destId="{A2A2591F-B8F8-49DC-85B4-79BC42430AAD}"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C549C5E8-1171-4C11-B8C9-5AA70C65E222}" type="presOf" srcId="{69DC3261-5571-4054-A689-A5E0D26FAC68}" destId="{D04CD238-BC48-4B9C-B859-C13DF3178619}" srcOrd="0" destOrd="0" presId="urn:microsoft.com/office/officeart/2011/layout/TabList"/>
    <dgm:cxn modelId="{C0BEEB67-30CA-4335-8819-41A51B2F6225}" srcId="{43965588-C56C-4A28-823E-BA9FA6A03438}" destId="{DF0779B2-D486-45B3-81C3-4129237EB1E3}" srcOrd="0" destOrd="0" parTransId="{90A0CF03-01C8-441D-901E-7EA706FDB943}" sibTransId="{0144A721-DD62-4ADA-9F3E-D67E50EC0A2A}"/>
    <dgm:cxn modelId="{BC948880-AF6D-4DC4-91CA-6AE28288655A}" srcId="{71DE96D3-BE53-467B-9878-9F1CBA5FAA33}" destId="{8CAEEFF5-F063-4C73-931C-23EE1573E008}" srcOrd="1" destOrd="0" parTransId="{7935D50E-2CCE-4C13-8384-5FB69F800977}" sibTransId="{8AF1A20E-A822-4618-A704-390673C57601}"/>
    <dgm:cxn modelId="{E177410B-4F58-463A-99FC-07B2C614250C}" type="presOf" srcId="{7F46BBD9-1B65-4106-8625-5CCFD9134761}" destId="{45D4A8C2-6A93-405F-AEA5-8DC33B9BF736}" srcOrd="0" destOrd="0" presId="urn:microsoft.com/office/officeart/2011/layout/TabList"/>
    <dgm:cxn modelId="{F1363C88-61A8-41FC-94E7-E5EDC113BB70}" type="presOf" srcId="{DF0779B2-D486-45B3-81C3-4129237EB1E3}" destId="{F697009C-3D56-4C2C-820E-174CDF20B748}"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051144E0-E4D8-43BC-99AA-8996044EC7D2}" type="presOf" srcId="{9323F5A1-8A00-41DD-A3C2-B90A631E4FC2}" destId="{792FD840-7A86-48B4-A0D1-97B201B72734}" srcOrd="0" destOrd="0" presId="urn:microsoft.com/office/officeart/2011/layout/TabList"/>
    <dgm:cxn modelId="{FE4E7CC2-560F-4CD9-91E2-1F5175A4ADC9}" type="presOf" srcId="{82D31BE7-05D3-4E93-802B-274FFA96EA72}" destId="{71311640-DA23-43BD-B92E-6152B49D22F4}"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8ECA4AA7-D7E6-448D-AE04-96B8A23A572E}" srcId="{82D31BE7-05D3-4E93-802B-274FFA96EA72}" destId="{9323F5A1-8A00-41DD-A3C2-B90A631E4FC2}" srcOrd="0" destOrd="0" parTransId="{9018ABC8-EB15-4441-8A71-D652226EB623}" sibTransId="{DCBC2598-5245-448A-8C28-1E23B0D859B9}"/>
    <dgm:cxn modelId="{5A8E86A0-B020-431A-967D-8D8407703D40}" srcId="{43965588-C56C-4A28-823E-BA9FA6A03438}" destId="{7F46BBD9-1B65-4106-8625-5CCFD9134761}" srcOrd="1" destOrd="0" parTransId="{A1D6E7B3-F046-4F58-A6AA-58068069E408}" sibTransId="{AB94AAA5-F46A-4CE6-A75E-C1732CF162A8}"/>
    <dgm:cxn modelId="{4B426C40-F450-4ACA-B64C-7B545FDFAAD1}" type="presParOf" srcId="{D04CD238-BC48-4B9C-B859-C13DF3178619}" destId="{FD793834-0128-4118-9C66-81C8DC773A51}" srcOrd="0" destOrd="0" presId="urn:microsoft.com/office/officeart/2011/layout/TabList"/>
    <dgm:cxn modelId="{B59DD521-105C-4396-B172-53E1628EE1E3}" type="presParOf" srcId="{FD793834-0128-4118-9C66-81C8DC773A51}" destId="{792FD840-7A86-48B4-A0D1-97B201B72734}" srcOrd="0" destOrd="0" presId="urn:microsoft.com/office/officeart/2011/layout/TabList"/>
    <dgm:cxn modelId="{4B5D6E52-6EBB-4037-AC93-EE02AD6638DA}" type="presParOf" srcId="{FD793834-0128-4118-9C66-81C8DC773A51}" destId="{71311640-DA23-43BD-B92E-6152B49D22F4}" srcOrd="1" destOrd="0" presId="urn:microsoft.com/office/officeart/2011/layout/TabList"/>
    <dgm:cxn modelId="{7AA9DCC0-1C98-448E-AEB9-08E3E0B75EEE}" type="presParOf" srcId="{FD793834-0128-4118-9C66-81C8DC773A51}" destId="{46CA2DB7-A147-49E3-9E71-F9597D312A35}" srcOrd="2" destOrd="0" presId="urn:microsoft.com/office/officeart/2011/layout/TabList"/>
    <dgm:cxn modelId="{54B68B74-84A9-41AB-8EE2-30A17A1BCA57}" type="presParOf" srcId="{D04CD238-BC48-4B9C-B859-C13DF3178619}" destId="{EAF0EAAF-D686-4AA9-A368-8162C79A0205}" srcOrd="1" destOrd="0" presId="urn:microsoft.com/office/officeart/2011/layout/TabList"/>
    <dgm:cxn modelId="{EC629704-16F5-407E-B160-4DFDCDEE68F8}" type="presParOf" srcId="{D04CD238-BC48-4B9C-B859-C13DF3178619}" destId="{6294F73D-925F-48BA-B353-758650EDA335}" srcOrd="2" destOrd="0" presId="urn:microsoft.com/office/officeart/2011/layout/TabList"/>
    <dgm:cxn modelId="{39070FF8-ECA4-42EB-B050-9D792D1864E9}" type="presParOf" srcId="{D04CD238-BC48-4B9C-B859-C13DF3178619}" destId="{239A1735-D199-4650-B9C9-829725E8F6C9}" srcOrd="3" destOrd="0" presId="urn:microsoft.com/office/officeart/2011/layout/TabList"/>
    <dgm:cxn modelId="{2DD4B435-B3A8-4EF3-AA91-16A621FFE47F}" type="presParOf" srcId="{239A1735-D199-4650-B9C9-829725E8F6C9}" destId="{F697009C-3D56-4C2C-820E-174CDF20B748}" srcOrd="0" destOrd="0" presId="urn:microsoft.com/office/officeart/2011/layout/TabList"/>
    <dgm:cxn modelId="{5F534430-DA4B-4D4A-989E-80EE0B2A8ED8}" type="presParOf" srcId="{239A1735-D199-4650-B9C9-829725E8F6C9}" destId="{73D4D44B-9B5E-4E9A-8D98-C8215464E551}" srcOrd="1" destOrd="0" presId="urn:microsoft.com/office/officeart/2011/layout/TabList"/>
    <dgm:cxn modelId="{1DED1298-8D9E-4C54-824B-35E7DC7AC569}" type="presParOf" srcId="{239A1735-D199-4650-B9C9-829725E8F6C9}" destId="{341B1AAD-0AAB-4D7B-AB2C-941BA901B0E1}" srcOrd="2" destOrd="0" presId="urn:microsoft.com/office/officeart/2011/layout/TabList"/>
    <dgm:cxn modelId="{55A3E038-9CDB-43B8-9E9D-ED876C02BF23}" type="presParOf" srcId="{D04CD238-BC48-4B9C-B859-C13DF3178619}" destId="{45D4A8C2-6A93-405F-AEA5-8DC33B9BF736}" srcOrd="4" destOrd="0" presId="urn:microsoft.com/office/officeart/2011/layout/TabList"/>
    <dgm:cxn modelId="{2DF07BA1-FC3B-4361-B25B-EA19BAA875D6}" type="presParOf" srcId="{D04CD238-BC48-4B9C-B859-C13DF3178619}" destId="{958DA3FB-4A39-451E-8C94-AFDA3FDAA206}" srcOrd="5" destOrd="0" presId="urn:microsoft.com/office/officeart/2011/layout/TabList"/>
    <dgm:cxn modelId="{4FF66EC4-C53B-4DA5-AAE4-7BC88F8FCD0F}" type="presParOf" srcId="{D04CD238-BC48-4B9C-B859-C13DF3178619}" destId="{8463DD96-5F07-4A99-AD69-DEAAB8F257E4}" srcOrd="6" destOrd="0" presId="urn:microsoft.com/office/officeart/2011/layout/TabList"/>
    <dgm:cxn modelId="{748E18EF-AA89-41F9-999D-DD78B8465E53}" type="presParOf" srcId="{8463DD96-5F07-4A99-AD69-DEAAB8F257E4}" destId="{59C227B1-26D9-494A-BEE9-A071AB0E2EFD}" srcOrd="0" destOrd="0" presId="urn:microsoft.com/office/officeart/2011/layout/TabList"/>
    <dgm:cxn modelId="{583F05EF-8A4C-4B1F-8E86-C29B17E0F6D8}" type="presParOf" srcId="{8463DD96-5F07-4A99-AD69-DEAAB8F257E4}" destId="{A2A2591F-B8F8-49DC-85B4-79BC42430AAD}" srcOrd="1" destOrd="0" presId="urn:microsoft.com/office/officeart/2011/layout/TabList"/>
    <dgm:cxn modelId="{BF5ADED7-8C51-428B-9135-56B9F7421E81}" type="presParOf" srcId="{8463DD96-5F07-4A99-AD69-DEAAB8F257E4}" destId="{519A59F0-D821-409A-A836-DACD3BFECB3B}" srcOrd="2" destOrd="0" presId="urn:microsoft.com/office/officeart/2011/layout/TabList"/>
    <dgm:cxn modelId="{CD00143C-AADC-4F47-9003-13F812A5EB24}"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MY"/>
        </a:p>
      </dgm:t>
    </dgm:pt>
    <dgm:pt modelId="{82D31BE7-05D3-4E93-802B-274FFA96EA72}">
      <dgm:prSet phldrT="[Text]" custT="1"/>
      <dgm:spPr>
        <a:solidFill>
          <a:schemeClr val="accent2">
            <a:lumMod val="75000"/>
          </a:schemeClr>
        </a:solidFill>
      </dgm:spPr>
      <dgm:t>
        <a:bodyPr/>
        <a:lstStyle/>
        <a:p>
          <a:r>
            <a:rPr lang="en-US" sz="3200" dirty="0" smtClean="0">
              <a:latin typeface="Open Sans"/>
            </a:rPr>
            <a:t>4</a:t>
          </a:r>
          <a:endParaRPr lang="en-MY" sz="3200" dirty="0">
            <a:latin typeface="Open Sans"/>
          </a:endParaRPr>
        </a:p>
      </dgm:t>
    </dgm:pt>
    <dgm:pt modelId="{4A0F6F3D-D058-4C36-A8B2-1E1C60427B88}" type="parTrans" cxnId="{A8D80CFB-C680-495E-A311-C7A16C375102}">
      <dgm:prSet/>
      <dgm:spPr/>
      <dgm:t>
        <a:bodyPr/>
        <a:lstStyle/>
        <a:p>
          <a:endParaRPr lang="en-MY"/>
        </a:p>
      </dgm:t>
    </dgm:pt>
    <dgm:pt modelId="{025CBCE3-45F6-456A-ADF3-43BEEE645F92}" type="sibTrans" cxnId="{A8D80CFB-C680-495E-A311-C7A16C375102}">
      <dgm:prSet/>
      <dgm:spPr/>
      <dgm:t>
        <a:bodyPr/>
        <a:lstStyle/>
        <a:p>
          <a:endParaRPr lang="en-MY"/>
        </a:p>
      </dgm:t>
    </dgm:pt>
    <dgm:pt modelId="{9323F5A1-8A00-41DD-A3C2-B90A631E4FC2}">
      <dgm:prSet phldrT="[Text]" custT="1"/>
      <dgm:spPr/>
      <dgm:t>
        <a:bodyPr/>
        <a:lstStyle/>
        <a:p>
          <a:r>
            <a:rPr lang="en-MY" sz="3200" b="0" i="0" dirty="0" smtClean="0">
              <a:latin typeface="Open Sans"/>
            </a:rPr>
            <a:t>Drill Down</a:t>
          </a:r>
          <a:endParaRPr lang="en-MY" sz="3200" dirty="0">
            <a:latin typeface="Open Sans"/>
          </a:endParaRPr>
        </a:p>
      </dgm:t>
    </dgm:pt>
    <dgm:pt modelId="{9018ABC8-EB15-4441-8A71-D652226EB623}" type="parTrans" cxnId="{8ECA4AA7-D7E6-448D-AE04-96B8A23A572E}">
      <dgm:prSet/>
      <dgm:spPr/>
      <dgm:t>
        <a:bodyPr/>
        <a:lstStyle/>
        <a:p>
          <a:endParaRPr lang="en-MY"/>
        </a:p>
      </dgm:t>
    </dgm:pt>
    <dgm:pt modelId="{DCBC2598-5245-448A-8C28-1E23B0D859B9}" type="sibTrans" cxnId="{8ECA4AA7-D7E6-448D-AE04-96B8A23A572E}">
      <dgm:prSet/>
      <dgm:spPr/>
      <dgm:t>
        <a:bodyPr/>
        <a:lstStyle/>
        <a:p>
          <a:endParaRPr lang="en-MY"/>
        </a:p>
      </dgm:t>
    </dgm:pt>
    <dgm:pt modelId="{33AEACC9-F94C-4484-9080-0C28426DAB28}">
      <dgm:prSet phldrT="[Text]" custT="1"/>
      <dgm:spPr/>
      <dgm:t>
        <a:bodyPr/>
        <a:lstStyle/>
        <a:p>
          <a:r>
            <a:rPr lang="en-MY" sz="2800" b="0" i="0" dirty="0" smtClean="0">
              <a:latin typeface="Open Sans"/>
            </a:rPr>
            <a:t>Analysis and investigate from surface report drill down to the source of transaction.</a:t>
          </a:r>
          <a:endParaRPr lang="en-MY" sz="2800" dirty="0">
            <a:latin typeface="Open Sans"/>
          </a:endParaRPr>
        </a:p>
      </dgm:t>
    </dgm:pt>
    <dgm:pt modelId="{A58D2CA8-86FF-4731-AD42-E8C4B0AE9D9D}" type="parTrans" cxnId="{911FD61D-A657-4496-8EBA-0271D6BD9261}">
      <dgm:prSet/>
      <dgm:spPr/>
      <dgm:t>
        <a:bodyPr/>
        <a:lstStyle/>
        <a:p>
          <a:endParaRPr lang="en-MY"/>
        </a:p>
      </dgm:t>
    </dgm:pt>
    <dgm:pt modelId="{2007588B-A049-4E53-9BAF-E1C7283D5750}" type="sibTrans" cxnId="{911FD61D-A657-4496-8EBA-0271D6BD9261}">
      <dgm:prSet/>
      <dgm:spPr/>
      <dgm:t>
        <a:bodyPr/>
        <a:lstStyle/>
        <a:p>
          <a:endParaRPr lang="en-MY"/>
        </a:p>
      </dgm:t>
    </dgm:pt>
    <dgm:pt modelId="{43965588-C56C-4A28-823E-BA9FA6A03438}">
      <dgm:prSet phldrT="[Text]" custT="1"/>
      <dgm:spPr>
        <a:solidFill>
          <a:schemeClr val="accent2">
            <a:lumMod val="75000"/>
          </a:schemeClr>
        </a:solidFill>
      </dgm:spPr>
      <dgm:t>
        <a:bodyPr/>
        <a:lstStyle/>
        <a:p>
          <a:r>
            <a:rPr lang="en-US" sz="3200" dirty="0" smtClean="0">
              <a:latin typeface="Open Sans"/>
            </a:rPr>
            <a:t>5</a:t>
          </a:r>
          <a:endParaRPr lang="en-MY" sz="3200" dirty="0">
            <a:latin typeface="Open Sans"/>
          </a:endParaRPr>
        </a:p>
      </dgm:t>
    </dgm:pt>
    <dgm:pt modelId="{413FFC2A-573B-4117-9E14-AA5926A4D5A7}" type="parTrans" cxnId="{F0B96C7A-F2E1-4D64-8636-CE1AFAD63028}">
      <dgm:prSet/>
      <dgm:spPr/>
      <dgm:t>
        <a:bodyPr/>
        <a:lstStyle/>
        <a:p>
          <a:endParaRPr lang="en-MY"/>
        </a:p>
      </dgm:t>
    </dgm:pt>
    <dgm:pt modelId="{B164D06A-EEFA-4FAB-BFFC-C4DD61F834E2}" type="sibTrans" cxnId="{F0B96C7A-F2E1-4D64-8636-CE1AFAD63028}">
      <dgm:prSet/>
      <dgm:spPr/>
      <dgm:t>
        <a:bodyPr/>
        <a:lstStyle/>
        <a:p>
          <a:endParaRPr lang="en-MY"/>
        </a:p>
      </dgm:t>
    </dgm:pt>
    <dgm:pt modelId="{DF0779B2-D486-45B3-81C3-4129237EB1E3}">
      <dgm:prSet phldrT="[Text]" custT="1"/>
      <dgm:spPr/>
      <dgm:t>
        <a:bodyPr/>
        <a:lstStyle/>
        <a:p>
          <a:r>
            <a:rPr lang="en-MY" sz="3200" b="0" i="0" dirty="0" smtClean="0">
              <a:latin typeface="Open Sans"/>
            </a:rPr>
            <a:t>Fully Responsive</a:t>
          </a:r>
          <a:endParaRPr lang="en-MY" sz="3200" dirty="0">
            <a:latin typeface="Open Sans"/>
          </a:endParaRPr>
        </a:p>
      </dgm:t>
    </dgm:pt>
    <dgm:pt modelId="{90A0CF03-01C8-441D-901E-7EA706FDB943}" type="parTrans" cxnId="{C0BEEB67-30CA-4335-8819-41A51B2F6225}">
      <dgm:prSet/>
      <dgm:spPr/>
      <dgm:t>
        <a:bodyPr/>
        <a:lstStyle/>
        <a:p>
          <a:endParaRPr lang="en-MY"/>
        </a:p>
      </dgm:t>
    </dgm:pt>
    <dgm:pt modelId="{0144A721-DD62-4ADA-9F3E-D67E50EC0A2A}" type="sibTrans" cxnId="{C0BEEB67-30CA-4335-8819-41A51B2F6225}">
      <dgm:prSet/>
      <dgm:spPr/>
      <dgm:t>
        <a:bodyPr/>
        <a:lstStyle/>
        <a:p>
          <a:endParaRPr lang="en-MY"/>
        </a:p>
      </dgm:t>
    </dgm:pt>
    <dgm:pt modelId="{7F46BBD9-1B65-4106-8625-5CCFD9134761}">
      <dgm:prSet phldrT="[Text]" custT="1"/>
      <dgm:spPr/>
      <dgm:t>
        <a:bodyPr/>
        <a:lstStyle/>
        <a:p>
          <a:r>
            <a:rPr lang="en-MY" sz="2800" b="0" i="0" dirty="0" smtClean="0">
              <a:latin typeface="Open Sans"/>
            </a:rPr>
            <a:t>Interactive and fully responsive for all devices and screen resolutions.</a:t>
          </a:r>
          <a:endParaRPr lang="en-MY" sz="2800" dirty="0">
            <a:latin typeface="Open Sans"/>
          </a:endParaRPr>
        </a:p>
      </dgm:t>
    </dgm:pt>
    <dgm:pt modelId="{A1D6E7B3-F046-4F58-A6AA-58068069E408}" type="parTrans" cxnId="{5A8E86A0-B020-431A-967D-8D8407703D40}">
      <dgm:prSet/>
      <dgm:spPr/>
      <dgm:t>
        <a:bodyPr/>
        <a:lstStyle/>
        <a:p>
          <a:endParaRPr lang="en-MY"/>
        </a:p>
      </dgm:t>
    </dgm:pt>
    <dgm:pt modelId="{AB94AAA5-F46A-4CE6-A75E-C1732CF162A8}" type="sibTrans" cxnId="{5A8E86A0-B020-431A-967D-8D8407703D40}">
      <dgm:prSet/>
      <dgm:spPr/>
      <dgm:t>
        <a:bodyPr/>
        <a:lstStyle/>
        <a:p>
          <a:endParaRPr lang="en-MY"/>
        </a:p>
      </dgm:t>
    </dgm:pt>
    <dgm:pt modelId="{71DE96D3-BE53-467B-9878-9F1CBA5FAA33}">
      <dgm:prSet phldrT="[Text]" custT="1"/>
      <dgm:spPr>
        <a:solidFill>
          <a:schemeClr val="accent2">
            <a:lumMod val="75000"/>
          </a:schemeClr>
        </a:solidFill>
      </dgm:spPr>
      <dgm:t>
        <a:bodyPr/>
        <a:lstStyle/>
        <a:p>
          <a:r>
            <a:rPr lang="en-US" sz="3200" dirty="0" smtClean="0">
              <a:latin typeface="Open Sans"/>
            </a:rPr>
            <a:t>6</a:t>
          </a:r>
          <a:endParaRPr lang="en-MY" sz="3200" dirty="0">
            <a:latin typeface="Open Sans"/>
          </a:endParaRPr>
        </a:p>
      </dgm:t>
    </dgm:pt>
    <dgm:pt modelId="{C1745922-766C-4AE9-843F-6BA8CDC734F8}" type="parTrans" cxnId="{242B94BB-9BEB-4FE5-BD38-41473E87C9E2}">
      <dgm:prSet/>
      <dgm:spPr/>
      <dgm:t>
        <a:bodyPr/>
        <a:lstStyle/>
        <a:p>
          <a:endParaRPr lang="en-MY"/>
        </a:p>
      </dgm:t>
    </dgm:pt>
    <dgm:pt modelId="{4E0C1CD2-3178-438A-8FBB-8DA1FA47179E}" type="sibTrans" cxnId="{242B94BB-9BEB-4FE5-BD38-41473E87C9E2}">
      <dgm:prSet/>
      <dgm:spPr/>
      <dgm:t>
        <a:bodyPr/>
        <a:lstStyle/>
        <a:p>
          <a:endParaRPr lang="en-MY"/>
        </a:p>
      </dgm:t>
    </dgm:pt>
    <dgm:pt modelId="{15EECF78-3B84-4C68-8F07-45BFA8156060}">
      <dgm:prSet phldrT="[Text]" custT="1"/>
      <dgm:spPr/>
      <dgm:t>
        <a:bodyPr/>
        <a:lstStyle/>
        <a:p>
          <a:r>
            <a:rPr lang="en-MY" sz="3200" b="0" i="0" dirty="0" smtClean="0">
              <a:latin typeface="Open Sans"/>
            </a:rPr>
            <a:t>Regulate User Access</a:t>
          </a:r>
          <a:endParaRPr lang="en-MY" sz="3200" dirty="0">
            <a:latin typeface="Open Sans"/>
          </a:endParaRPr>
        </a:p>
      </dgm:t>
    </dgm:pt>
    <dgm:pt modelId="{CAB17083-3A98-471C-AE82-BD2ECDCDAE18}" type="parTrans" cxnId="{4A7A7C63-B054-41A8-9023-BA99608D8834}">
      <dgm:prSet/>
      <dgm:spPr/>
      <dgm:t>
        <a:bodyPr/>
        <a:lstStyle/>
        <a:p>
          <a:endParaRPr lang="en-MY"/>
        </a:p>
      </dgm:t>
    </dgm:pt>
    <dgm:pt modelId="{FD969B3D-BA00-4247-8F1B-6E7D64639493}" type="sibTrans" cxnId="{4A7A7C63-B054-41A8-9023-BA99608D8834}">
      <dgm:prSet/>
      <dgm:spPr/>
      <dgm:t>
        <a:bodyPr/>
        <a:lstStyle/>
        <a:p>
          <a:endParaRPr lang="en-MY"/>
        </a:p>
      </dgm:t>
    </dgm:pt>
    <dgm:pt modelId="{8CAEEFF5-F063-4C73-931C-23EE1573E008}">
      <dgm:prSet phldrT="[Text]" custT="1"/>
      <dgm:spPr/>
      <dgm:t>
        <a:bodyPr/>
        <a:lstStyle/>
        <a:p>
          <a:r>
            <a:rPr lang="en-MY" sz="2800" b="0" i="0" dirty="0" smtClean="0">
              <a:latin typeface="Open Sans"/>
            </a:rPr>
            <a:t>Provide the double layer security, all the right control of functionality to regulate the user accessibility to each module system. </a:t>
          </a:r>
          <a:r>
            <a:rPr lang="en-US" sz="2800" dirty="0" smtClean="0">
              <a:latin typeface="Open Sans"/>
            </a:rPr>
            <a:t>Can view by online anywhere and any places , and it is web based.</a:t>
          </a:r>
          <a:endParaRPr lang="en-MY" sz="2800" dirty="0">
            <a:latin typeface="Open Sans"/>
          </a:endParaRPr>
        </a:p>
      </dgm:t>
    </dgm:pt>
    <dgm:pt modelId="{7935D50E-2CCE-4C13-8384-5FB69F800977}" type="parTrans" cxnId="{BC948880-AF6D-4DC4-91CA-6AE28288655A}">
      <dgm:prSet/>
      <dgm:spPr/>
      <dgm:t>
        <a:bodyPr/>
        <a:lstStyle/>
        <a:p>
          <a:endParaRPr lang="en-MY"/>
        </a:p>
      </dgm:t>
    </dgm:pt>
    <dgm:pt modelId="{8AF1A20E-A822-4618-A704-390673C57601}" type="sibTrans" cxnId="{BC948880-AF6D-4DC4-91CA-6AE28288655A}">
      <dgm:prSet/>
      <dgm:spPr/>
      <dgm:t>
        <a:bodyPr/>
        <a:lstStyle/>
        <a:p>
          <a:endParaRPr lang="en-MY"/>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custScaleY="68133">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custLinFactY="-100000" custLinFactNeighborY="-146944"/>
      <dgm:spPr/>
    </dgm:pt>
    <dgm:pt modelId="{EAF0EAAF-D686-4AA9-A368-8162C79A0205}" type="pres">
      <dgm:prSet presAssocID="{82D31BE7-05D3-4E93-802B-274FFA96EA72}" presName="Child" presStyleLbl="revTx" presStyleIdx="1" presStyleCnt="6" custScaleY="119685" custLinFactNeighborY="77276">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custLinFactNeighborY="-72865">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custScaleY="68133" custLinFactNeighborY="-72865">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custLinFactY="-900000" custLinFactNeighborY="-919328"/>
      <dgm:spPr/>
    </dgm:pt>
    <dgm:pt modelId="{45D4A8C2-6A93-405F-AEA5-8DC33B9BF736}" type="pres">
      <dgm:prSet presAssocID="{43965588-C56C-4A28-823E-BA9FA6A03438}" presName="Child" presStyleLbl="revTx" presStyleIdx="3" presStyleCnt="6" custLinFactY="-40413" custLinFactNeighborY="-100000">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custLinFactY="-100000" custLinFactNeighborY="-110039">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custScaleY="68133" custLinFactY="-100000" custLinFactNeighborY="-110039">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custLinFactY="-2017420" custLinFactNeighborX="0" custLinFactNeighborY="-2100000"/>
      <dgm:spPr/>
    </dgm:pt>
    <dgm:pt modelId="{7EDB1993-A0A9-4AB6-B8BC-C2DED3422243}" type="pres">
      <dgm:prSet presAssocID="{71DE96D3-BE53-467B-9878-9F1CBA5FAA33}" presName="Child" presStyleLbl="revTx" presStyleIdx="5" presStyleCnt="6" custLinFactY="-61717" custLinFactNeighborX="0" custLinFactNeighborY="-100000">
        <dgm:presLayoutVars>
          <dgm:chMax val="0"/>
          <dgm:chPref val="0"/>
          <dgm:bulletEnabled val="1"/>
        </dgm:presLayoutVars>
      </dgm:prSet>
      <dgm:spPr/>
      <dgm:t>
        <a:bodyPr/>
        <a:lstStyle/>
        <a:p>
          <a:endParaRPr lang="en-MY"/>
        </a:p>
      </dgm:t>
    </dgm:pt>
  </dgm:ptLst>
  <dgm:cxnLst>
    <dgm:cxn modelId="{A8D80CFB-C680-495E-A311-C7A16C375102}" srcId="{69DC3261-5571-4054-A689-A5E0D26FAC68}" destId="{82D31BE7-05D3-4E93-802B-274FFA96EA72}" srcOrd="0" destOrd="0" parTransId="{4A0F6F3D-D058-4C36-A8B2-1E1C60427B88}" sibTransId="{025CBCE3-45F6-456A-ADF3-43BEEE645F92}"/>
    <dgm:cxn modelId="{8ECA4AA7-D7E6-448D-AE04-96B8A23A572E}" srcId="{82D31BE7-05D3-4E93-802B-274FFA96EA72}" destId="{9323F5A1-8A00-41DD-A3C2-B90A631E4FC2}" srcOrd="0" destOrd="0" parTransId="{9018ABC8-EB15-4441-8A71-D652226EB623}" sibTransId="{DCBC2598-5245-448A-8C28-1E23B0D859B9}"/>
    <dgm:cxn modelId="{345E79E2-A028-4B4C-9520-1DA738B27275}" type="presOf" srcId="{82D31BE7-05D3-4E93-802B-274FFA96EA72}" destId="{71311640-DA23-43BD-B92E-6152B49D22F4}"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A680D49A-2C22-4A54-B421-EE0F8F825C0B}" type="presOf" srcId="{9323F5A1-8A00-41DD-A3C2-B90A631E4FC2}" destId="{792FD840-7A86-48B4-A0D1-97B201B72734}" srcOrd="0" destOrd="0" presId="urn:microsoft.com/office/officeart/2011/layout/TabList"/>
    <dgm:cxn modelId="{4417BC49-5581-4992-A8EE-FB273560974E}" type="presOf" srcId="{71DE96D3-BE53-467B-9878-9F1CBA5FAA33}" destId="{A2A2591F-B8F8-49DC-85B4-79BC42430AAD}" srcOrd="0" destOrd="0" presId="urn:microsoft.com/office/officeart/2011/layout/TabList"/>
    <dgm:cxn modelId="{5C03E0E1-1907-4A67-A885-A8FE97E8AAAC}" type="presOf" srcId="{8CAEEFF5-F063-4C73-931C-23EE1573E008}" destId="{7EDB1993-A0A9-4AB6-B8BC-C2DED3422243}" srcOrd="0" destOrd="0" presId="urn:microsoft.com/office/officeart/2011/layout/TabList"/>
    <dgm:cxn modelId="{5A8E86A0-B020-431A-967D-8D8407703D40}" srcId="{43965588-C56C-4A28-823E-BA9FA6A03438}" destId="{7F46BBD9-1B65-4106-8625-5CCFD9134761}" srcOrd="1" destOrd="0" parTransId="{A1D6E7B3-F046-4F58-A6AA-58068069E408}" sibTransId="{AB94AAA5-F46A-4CE6-A75E-C1732CF162A8}"/>
    <dgm:cxn modelId="{4A7A7C63-B054-41A8-9023-BA99608D8834}" srcId="{71DE96D3-BE53-467B-9878-9F1CBA5FAA33}" destId="{15EECF78-3B84-4C68-8F07-45BFA8156060}" srcOrd="0" destOrd="0" parTransId="{CAB17083-3A98-471C-AE82-BD2ECDCDAE18}" sibTransId="{FD969B3D-BA00-4247-8F1B-6E7D64639493}"/>
    <dgm:cxn modelId="{C0BEEB67-30CA-4335-8819-41A51B2F6225}" srcId="{43965588-C56C-4A28-823E-BA9FA6A03438}" destId="{DF0779B2-D486-45B3-81C3-4129237EB1E3}" srcOrd="0" destOrd="0" parTransId="{90A0CF03-01C8-441D-901E-7EA706FDB943}" sibTransId="{0144A721-DD62-4ADA-9F3E-D67E50EC0A2A}"/>
    <dgm:cxn modelId="{029C0C8E-3A67-4813-8408-297CA7EB9AB5}" type="presOf" srcId="{69DC3261-5571-4054-A689-A5E0D26FAC68}" destId="{D04CD238-BC48-4B9C-B859-C13DF3178619}"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12C44FA1-086E-47DA-966B-18A2A7DCA59D}" type="presOf" srcId="{15EECF78-3B84-4C68-8F07-45BFA8156060}" destId="{59C227B1-26D9-494A-BEE9-A071AB0E2EFD}" srcOrd="0" destOrd="0" presId="urn:microsoft.com/office/officeart/2011/layout/TabList"/>
    <dgm:cxn modelId="{BC948880-AF6D-4DC4-91CA-6AE28288655A}" srcId="{71DE96D3-BE53-467B-9878-9F1CBA5FAA33}" destId="{8CAEEFF5-F063-4C73-931C-23EE1573E008}" srcOrd="1" destOrd="0" parTransId="{7935D50E-2CCE-4C13-8384-5FB69F800977}" sibTransId="{8AF1A20E-A822-4618-A704-390673C57601}"/>
    <dgm:cxn modelId="{5B5D74D0-45F4-4A09-9EFA-C10C84AC4413}" type="presOf" srcId="{33AEACC9-F94C-4484-9080-0C28426DAB28}" destId="{EAF0EAAF-D686-4AA9-A368-8162C79A0205}" srcOrd="0" destOrd="0" presId="urn:microsoft.com/office/officeart/2011/layout/TabList"/>
    <dgm:cxn modelId="{DB242082-F2BB-498D-A893-DB12B3E229CE}" type="presOf" srcId="{7F46BBD9-1B65-4106-8625-5CCFD9134761}" destId="{45D4A8C2-6A93-405F-AEA5-8DC33B9BF736}" srcOrd="0" destOrd="0" presId="urn:microsoft.com/office/officeart/2011/layout/TabList"/>
    <dgm:cxn modelId="{5A203988-6F1B-476D-88AB-979F8F207117}" type="presOf" srcId="{43965588-C56C-4A28-823E-BA9FA6A03438}" destId="{73D4D44B-9B5E-4E9A-8D98-C8215464E551}" srcOrd="0" destOrd="0" presId="urn:microsoft.com/office/officeart/2011/layout/TabList"/>
    <dgm:cxn modelId="{6E98D8E3-CE99-4B24-B534-C267BD640802}" type="presOf" srcId="{DF0779B2-D486-45B3-81C3-4129237EB1E3}" destId="{F697009C-3D56-4C2C-820E-174CDF20B748}"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B4B86D00-6A7F-4512-9C5E-34A9216A0445}" type="presParOf" srcId="{D04CD238-BC48-4B9C-B859-C13DF3178619}" destId="{FD793834-0128-4118-9C66-81C8DC773A51}" srcOrd="0" destOrd="0" presId="urn:microsoft.com/office/officeart/2011/layout/TabList"/>
    <dgm:cxn modelId="{D490B9DD-B2F7-4C97-8521-066B22DFAE01}" type="presParOf" srcId="{FD793834-0128-4118-9C66-81C8DC773A51}" destId="{792FD840-7A86-48B4-A0D1-97B201B72734}" srcOrd="0" destOrd="0" presId="urn:microsoft.com/office/officeart/2011/layout/TabList"/>
    <dgm:cxn modelId="{F001A8E7-073C-470F-AB42-7DDED36CE256}" type="presParOf" srcId="{FD793834-0128-4118-9C66-81C8DC773A51}" destId="{71311640-DA23-43BD-B92E-6152B49D22F4}" srcOrd="1" destOrd="0" presId="urn:microsoft.com/office/officeart/2011/layout/TabList"/>
    <dgm:cxn modelId="{4C92E0D6-28CF-46FB-B627-C07999132006}" type="presParOf" srcId="{FD793834-0128-4118-9C66-81C8DC773A51}" destId="{46CA2DB7-A147-49E3-9E71-F9597D312A35}" srcOrd="2" destOrd="0" presId="urn:microsoft.com/office/officeart/2011/layout/TabList"/>
    <dgm:cxn modelId="{8D40A42A-2B03-46B3-AEB0-6A3D385816C9}" type="presParOf" srcId="{D04CD238-BC48-4B9C-B859-C13DF3178619}" destId="{EAF0EAAF-D686-4AA9-A368-8162C79A0205}" srcOrd="1" destOrd="0" presId="urn:microsoft.com/office/officeart/2011/layout/TabList"/>
    <dgm:cxn modelId="{1C9AE883-250C-4421-9E1A-0A387100E76C}" type="presParOf" srcId="{D04CD238-BC48-4B9C-B859-C13DF3178619}" destId="{6294F73D-925F-48BA-B353-758650EDA335}" srcOrd="2" destOrd="0" presId="urn:microsoft.com/office/officeart/2011/layout/TabList"/>
    <dgm:cxn modelId="{A557481D-7439-44D9-8104-854EA37C016E}" type="presParOf" srcId="{D04CD238-BC48-4B9C-B859-C13DF3178619}" destId="{239A1735-D199-4650-B9C9-829725E8F6C9}" srcOrd="3" destOrd="0" presId="urn:microsoft.com/office/officeart/2011/layout/TabList"/>
    <dgm:cxn modelId="{8F2057D5-7E7E-4600-A5A4-95001FC0BBB1}" type="presParOf" srcId="{239A1735-D199-4650-B9C9-829725E8F6C9}" destId="{F697009C-3D56-4C2C-820E-174CDF20B748}" srcOrd="0" destOrd="0" presId="urn:microsoft.com/office/officeart/2011/layout/TabList"/>
    <dgm:cxn modelId="{B9E42321-AFAF-4D88-9CC1-49B4D40CD96D}" type="presParOf" srcId="{239A1735-D199-4650-B9C9-829725E8F6C9}" destId="{73D4D44B-9B5E-4E9A-8D98-C8215464E551}" srcOrd="1" destOrd="0" presId="urn:microsoft.com/office/officeart/2011/layout/TabList"/>
    <dgm:cxn modelId="{5774B4BC-256D-46E1-A4AD-BC47E01C3DBA}" type="presParOf" srcId="{239A1735-D199-4650-B9C9-829725E8F6C9}" destId="{341B1AAD-0AAB-4D7B-AB2C-941BA901B0E1}" srcOrd="2" destOrd="0" presId="urn:microsoft.com/office/officeart/2011/layout/TabList"/>
    <dgm:cxn modelId="{AD2FF773-6EBE-450A-B043-6F72DC8F08CB}" type="presParOf" srcId="{D04CD238-BC48-4B9C-B859-C13DF3178619}" destId="{45D4A8C2-6A93-405F-AEA5-8DC33B9BF736}" srcOrd="4" destOrd="0" presId="urn:microsoft.com/office/officeart/2011/layout/TabList"/>
    <dgm:cxn modelId="{66A405B1-19E7-452E-A385-272E70DAD6FE}" type="presParOf" srcId="{D04CD238-BC48-4B9C-B859-C13DF3178619}" destId="{958DA3FB-4A39-451E-8C94-AFDA3FDAA206}" srcOrd="5" destOrd="0" presId="urn:microsoft.com/office/officeart/2011/layout/TabList"/>
    <dgm:cxn modelId="{59E48299-9AEE-44CE-B36E-1DA4E1D7D420}" type="presParOf" srcId="{D04CD238-BC48-4B9C-B859-C13DF3178619}" destId="{8463DD96-5F07-4A99-AD69-DEAAB8F257E4}" srcOrd="6" destOrd="0" presId="urn:microsoft.com/office/officeart/2011/layout/TabList"/>
    <dgm:cxn modelId="{4F5142BB-13C9-4FA6-AFCE-B3549219D017}" type="presParOf" srcId="{8463DD96-5F07-4A99-AD69-DEAAB8F257E4}" destId="{59C227B1-26D9-494A-BEE9-A071AB0E2EFD}" srcOrd="0" destOrd="0" presId="urn:microsoft.com/office/officeart/2011/layout/TabList"/>
    <dgm:cxn modelId="{BA27E57E-2A29-4669-B1D4-AF6F508F3656}" type="presParOf" srcId="{8463DD96-5F07-4A99-AD69-DEAAB8F257E4}" destId="{A2A2591F-B8F8-49DC-85B4-79BC42430AAD}" srcOrd="1" destOrd="0" presId="urn:microsoft.com/office/officeart/2011/layout/TabList"/>
    <dgm:cxn modelId="{6A753B76-5E6B-4606-90E1-9E3B7B99486D}" type="presParOf" srcId="{8463DD96-5F07-4A99-AD69-DEAAB8F257E4}" destId="{519A59F0-D821-409A-A836-DACD3BFECB3B}" srcOrd="2" destOrd="0" presId="urn:microsoft.com/office/officeart/2011/layout/TabList"/>
    <dgm:cxn modelId="{ABD3B071-4751-4ACD-925B-957EF1A58AF3}"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MY"/>
        </a:p>
      </dgm:t>
    </dgm:pt>
    <dgm:pt modelId="{82D31BE7-05D3-4E93-802B-274FFA96EA72}">
      <dgm:prSet phldrT="[Text]" custT="1"/>
      <dgm:spPr>
        <a:solidFill>
          <a:schemeClr val="accent2">
            <a:lumMod val="75000"/>
          </a:schemeClr>
        </a:solidFill>
      </dgm:spPr>
      <dgm:t>
        <a:bodyPr/>
        <a:lstStyle/>
        <a:p>
          <a:r>
            <a:rPr lang="en-US" sz="3200" dirty="0" smtClean="0">
              <a:latin typeface="Open Sans"/>
            </a:rPr>
            <a:t>7</a:t>
          </a:r>
          <a:endParaRPr lang="en-MY" sz="3200" dirty="0">
            <a:latin typeface="Open Sans"/>
          </a:endParaRPr>
        </a:p>
      </dgm:t>
    </dgm:pt>
    <dgm:pt modelId="{4A0F6F3D-D058-4C36-A8B2-1E1C60427B88}" type="parTrans" cxnId="{A8D80CFB-C680-495E-A311-C7A16C375102}">
      <dgm:prSet/>
      <dgm:spPr/>
      <dgm:t>
        <a:bodyPr/>
        <a:lstStyle/>
        <a:p>
          <a:endParaRPr lang="en-MY"/>
        </a:p>
      </dgm:t>
    </dgm:pt>
    <dgm:pt modelId="{025CBCE3-45F6-456A-ADF3-43BEEE645F92}" type="sibTrans" cxnId="{A8D80CFB-C680-495E-A311-C7A16C375102}">
      <dgm:prSet/>
      <dgm:spPr/>
      <dgm:t>
        <a:bodyPr/>
        <a:lstStyle/>
        <a:p>
          <a:endParaRPr lang="en-MY"/>
        </a:p>
      </dgm:t>
    </dgm:pt>
    <dgm:pt modelId="{9323F5A1-8A00-41DD-A3C2-B90A631E4FC2}">
      <dgm:prSet phldrT="[Text]" custT="1"/>
      <dgm:spPr/>
      <dgm:t>
        <a:bodyPr/>
        <a:lstStyle/>
        <a:p>
          <a:r>
            <a:rPr lang="en-MY" sz="3200" b="0" i="0" dirty="0" smtClean="0">
              <a:latin typeface="Open Sans"/>
            </a:rPr>
            <a:t>Multi Languages supported</a:t>
          </a:r>
          <a:endParaRPr lang="en-MY" sz="3200" dirty="0">
            <a:latin typeface="Open Sans"/>
          </a:endParaRPr>
        </a:p>
      </dgm:t>
    </dgm:pt>
    <dgm:pt modelId="{9018ABC8-EB15-4441-8A71-D652226EB623}" type="parTrans" cxnId="{8ECA4AA7-D7E6-448D-AE04-96B8A23A572E}">
      <dgm:prSet/>
      <dgm:spPr/>
      <dgm:t>
        <a:bodyPr/>
        <a:lstStyle/>
        <a:p>
          <a:endParaRPr lang="en-MY"/>
        </a:p>
      </dgm:t>
    </dgm:pt>
    <dgm:pt modelId="{DCBC2598-5245-448A-8C28-1E23B0D859B9}" type="sibTrans" cxnId="{8ECA4AA7-D7E6-448D-AE04-96B8A23A572E}">
      <dgm:prSet/>
      <dgm:spPr/>
      <dgm:t>
        <a:bodyPr/>
        <a:lstStyle/>
        <a:p>
          <a:endParaRPr lang="en-MY"/>
        </a:p>
      </dgm:t>
    </dgm:pt>
    <dgm:pt modelId="{33AEACC9-F94C-4484-9080-0C28426DAB28}">
      <dgm:prSet phldrT="[Text]" custT="1"/>
      <dgm:spPr/>
      <dgm:t>
        <a:bodyPr/>
        <a:lstStyle/>
        <a:p>
          <a:r>
            <a:rPr lang="en-MY" sz="2800" b="0" i="0" dirty="0" smtClean="0">
              <a:latin typeface="Open Sans"/>
            </a:rPr>
            <a:t>SPS is ready to support latest business nature in multiple languages.</a:t>
          </a:r>
          <a:endParaRPr lang="en-MY" sz="2800" dirty="0">
            <a:latin typeface="Open Sans"/>
          </a:endParaRPr>
        </a:p>
      </dgm:t>
    </dgm:pt>
    <dgm:pt modelId="{A58D2CA8-86FF-4731-AD42-E8C4B0AE9D9D}" type="parTrans" cxnId="{911FD61D-A657-4496-8EBA-0271D6BD9261}">
      <dgm:prSet/>
      <dgm:spPr/>
      <dgm:t>
        <a:bodyPr/>
        <a:lstStyle/>
        <a:p>
          <a:endParaRPr lang="en-MY"/>
        </a:p>
      </dgm:t>
    </dgm:pt>
    <dgm:pt modelId="{2007588B-A049-4E53-9BAF-E1C7283D5750}" type="sibTrans" cxnId="{911FD61D-A657-4496-8EBA-0271D6BD9261}">
      <dgm:prSet/>
      <dgm:spPr/>
      <dgm:t>
        <a:bodyPr/>
        <a:lstStyle/>
        <a:p>
          <a:endParaRPr lang="en-MY"/>
        </a:p>
      </dgm:t>
    </dgm:pt>
    <dgm:pt modelId="{43965588-C56C-4A28-823E-BA9FA6A03438}">
      <dgm:prSet phldrT="[Text]" custT="1"/>
      <dgm:spPr>
        <a:solidFill>
          <a:schemeClr val="accent2">
            <a:lumMod val="75000"/>
          </a:schemeClr>
        </a:solidFill>
      </dgm:spPr>
      <dgm:t>
        <a:bodyPr/>
        <a:lstStyle/>
        <a:p>
          <a:r>
            <a:rPr lang="en-US" sz="3200" dirty="0" smtClean="0">
              <a:latin typeface="Open Sans"/>
            </a:rPr>
            <a:t>8</a:t>
          </a:r>
          <a:endParaRPr lang="en-MY" sz="3200" dirty="0">
            <a:latin typeface="Open Sans"/>
          </a:endParaRPr>
        </a:p>
      </dgm:t>
    </dgm:pt>
    <dgm:pt modelId="{413FFC2A-573B-4117-9E14-AA5926A4D5A7}" type="parTrans" cxnId="{F0B96C7A-F2E1-4D64-8636-CE1AFAD63028}">
      <dgm:prSet/>
      <dgm:spPr/>
      <dgm:t>
        <a:bodyPr/>
        <a:lstStyle/>
        <a:p>
          <a:endParaRPr lang="en-MY"/>
        </a:p>
      </dgm:t>
    </dgm:pt>
    <dgm:pt modelId="{B164D06A-EEFA-4FAB-BFFC-C4DD61F834E2}" type="sibTrans" cxnId="{F0B96C7A-F2E1-4D64-8636-CE1AFAD63028}">
      <dgm:prSet/>
      <dgm:spPr/>
      <dgm:t>
        <a:bodyPr/>
        <a:lstStyle/>
        <a:p>
          <a:endParaRPr lang="en-MY"/>
        </a:p>
      </dgm:t>
    </dgm:pt>
    <dgm:pt modelId="{DF0779B2-D486-45B3-81C3-4129237EB1E3}">
      <dgm:prSet phldrT="[Text]" custT="1"/>
      <dgm:spPr/>
      <dgm:t>
        <a:bodyPr/>
        <a:lstStyle/>
        <a:p>
          <a:r>
            <a:rPr lang="en-MY" sz="3200" b="0" i="0" dirty="0" smtClean="0">
              <a:latin typeface="Open Sans"/>
            </a:rPr>
            <a:t>Super Search</a:t>
          </a:r>
          <a:endParaRPr lang="en-MY" sz="3200" dirty="0">
            <a:latin typeface="Open Sans"/>
          </a:endParaRPr>
        </a:p>
      </dgm:t>
    </dgm:pt>
    <dgm:pt modelId="{90A0CF03-01C8-441D-901E-7EA706FDB943}" type="parTrans" cxnId="{C0BEEB67-30CA-4335-8819-41A51B2F6225}">
      <dgm:prSet/>
      <dgm:spPr/>
      <dgm:t>
        <a:bodyPr/>
        <a:lstStyle/>
        <a:p>
          <a:endParaRPr lang="en-MY"/>
        </a:p>
      </dgm:t>
    </dgm:pt>
    <dgm:pt modelId="{0144A721-DD62-4ADA-9F3E-D67E50EC0A2A}" type="sibTrans" cxnId="{C0BEEB67-30CA-4335-8819-41A51B2F6225}">
      <dgm:prSet/>
      <dgm:spPr/>
      <dgm:t>
        <a:bodyPr/>
        <a:lstStyle/>
        <a:p>
          <a:endParaRPr lang="en-MY"/>
        </a:p>
      </dgm:t>
    </dgm:pt>
    <dgm:pt modelId="{7F46BBD9-1B65-4106-8625-5CCFD9134761}">
      <dgm:prSet phldrT="[Text]" custT="1"/>
      <dgm:spPr/>
      <dgm:t>
        <a:bodyPr/>
        <a:lstStyle/>
        <a:p>
          <a:r>
            <a:rPr lang="en-MY" sz="2800" b="0" i="0" dirty="0" smtClean="0">
              <a:latin typeface="Open Sans"/>
            </a:rPr>
            <a:t>Provides an integrated search engine that enabled users to find information related to transaction in the fastest and easiest way.</a:t>
          </a:r>
          <a:endParaRPr lang="en-MY" sz="2800" dirty="0">
            <a:latin typeface="Open Sans"/>
          </a:endParaRPr>
        </a:p>
      </dgm:t>
    </dgm:pt>
    <dgm:pt modelId="{A1D6E7B3-F046-4F58-A6AA-58068069E408}" type="parTrans" cxnId="{5A8E86A0-B020-431A-967D-8D8407703D40}">
      <dgm:prSet/>
      <dgm:spPr/>
      <dgm:t>
        <a:bodyPr/>
        <a:lstStyle/>
        <a:p>
          <a:endParaRPr lang="en-MY"/>
        </a:p>
      </dgm:t>
    </dgm:pt>
    <dgm:pt modelId="{AB94AAA5-F46A-4CE6-A75E-C1732CF162A8}" type="sibTrans" cxnId="{5A8E86A0-B020-431A-967D-8D8407703D40}">
      <dgm:prSet/>
      <dgm:spPr/>
      <dgm:t>
        <a:bodyPr/>
        <a:lstStyle/>
        <a:p>
          <a:endParaRPr lang="en-MY"/>
        </a:p>
      </dgm:t>
    </dgm:pt>
    <dgm:pt modelId="{8CAEEFF5-F063-4C73-931C-23EE1573E008}">
      <dgm:prSet phldrT="[Text]" custT="1"/>
      <dgm:spPr/>
      <dgm:t>
        <a:bodyPr/>
        <a:lstStyle/>
        <a:p>
          <a:r>
            <a:rPr lang="en-MY" sz="2800" b="0" i="0" dirty="0" smtClean="0">
              <a:latin typeface="Open Sans"/>
            </a:rPr>
            <a:t>Ensure that an accurate record of activities or events is captured</a:t>
          </a:r>
          <a:endParaRPr lang="en-MY" sz="2800" dirty="0">
            <a:latin typeface="Open Sans"/>
          </a:endParaRPr>
        </a:p>
      </dgm:t>
    </dgm:pt>
    <dgm:pt modelId="{15EECF78-3B84-4C68-8F07-45BFA8156060}">
      <dgm:prSet phldrT="[Text]" custT="1"/>
      <dgm:spPr/>
      <dgm:t>
        <a:bodyPr/>
        <a:lstStyle/>
        <a:p>
          <a:r>
            <a:rPr lang="en-MY" sz="3200" b="0" i="0" dirty="0" smtClean="0">
              <a:latin typeface="Open Sans"/>
            </a:rPr>
            <a:t>Comprehensive Audit Trail</a:t>
          </a:r>
          <a:endParaRPr lang="en-MY" sz="3200" dirty="0">
            <a:latin typeface="Open Sans"/>
          </a:endParaRPr>
        </a:p>
      </dgm:t>
    </dgm:pt>
    <dgm:pt modelId="{71DE96D3-BE53-467B-9878-9F1CBA5FAA33}">
      <dgm:prSet phldrT="[Text]" custT="1"/>
      <dgm:spPr>
        <a:solidFill>
          <a:schemeClr val="accent2">
            <a:lumMod val="75000"/>
          </a:schemeClr>
        </a:solidFill>
      </dgm:spPr>
      <dgm:t>
        <a:bodyPr/>
        <a:lstStyle/>
        <a:p>
          <a:r>
            <a:rPr lang="en-US" sz="3200" dirty="0" smtClean="0">
              <a:latin typeface="Open Sans"/>
            </a:rPr>
            <a:t>9</a:t>
          </a:r>
          <a:endParaRPr lang="en-MY" sz="3200" dirty="0">
            <a:latin typeface="Open Sans"/>
          </a:endParaRPr>
        </a:p>
      </dgm:t>
    </dgm:pt>
    <dgm:pt modelId="{4E0C1CD2-3178-438A-8FBB-8DA1FA47179E}" type="sibTrans" cxnId="{242B94BB-9BEB-4FE5-BD38-41473E87C9E2}">
      <dgm:prSet/>
      <dgm:spPr/>
      <dgm:t>
        <a:bodyPr/>
        <a:lstStyle/>
        <a:p>
          <a:endParaRPr lang="en-MY"/>
        </a:p>
      </dgm:t>
    </dgm:pt>
    <dgm:pt modelId="{C1745922-766C-4AE9-843F-6BA8CDC734F8}" type="parTrans" cxnId="{242B94BB-9BEB-4FE5-BD38-41473E87C9E2}">
      <dgm:prSet/>
      <dgm:spPr/>
      <dgm:t>
        <a:bodyPr/>
        <a:lstStyle/>
        <a:p>
          <a:endParaRPr lang="en-MY"/>
        </a:p>
      </dgm:t>
    </dgm:pt>
    <dgm:pt modelId="{8AF1A20E-A822-4618-A704-390673C57601}" type="sibTrans" cxnId="{BC948880-AF6D-4DC4-91CA-6AE28288655A}">
      <dgm:prSet/>
      <dgm:spPr/>
      <dgm:t>
        <a:bodyPr/>
        <a:lstStyle/>
        <a:p>
          <a:endParaRPr lang="en-MY"/>
        </a:p>
      </dgm:t>
    </dgm:pt>
    <dgm:pt modelId="{7935D50E-2CCE-4C13-8384-5FB69F800977}" type="parTrans" cxnId="{BC948880-AF6D-4DC4-91CA-6AE28288655A}">
      <dgm:prSet/>
      <dgm:spPr/>
      <dgm:t>
        <a:bodyPr/>
        <a:lstStyle/>
        <a:p>
          <a:endParaRPr lang="en-MY"/>
        </a:p>
      </dgm:t>
    </dgm:pt>
    <dgm:pt modelId="{FD969B3D-BA00-4247-8F1B-6E7D64639493}" type="sibTrans" cxnId="{4A7A7C63-B054-41A8-9023-BA99608D8834}">
      <dgm:prSet/>
      <dgm:spPr/>
      <dgm:t>
        <a:bodyPr/>
        <a:lstStyle/>
        <a:p>
          <a:endParaRPr lang="en-MY"/>
        </a:p>
      </dgm:t>
    </dgm:pt>
    <dgm:pt modelId="{CAB17083-3A98-471C-AE82-BD2ECDCDAE18}" type="parTrans" cxnId="{4A7A7C63-B054-41A8-9023-BA99608D8834}">
      <dgm:prSet/>
      <dgm:spPr/>
      <dgm:t>
        <a:bodyPr/>
        <a:lstStyle/>
        <a:p>
          <a:endParaRPr lang="en-MY"/>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custScaleY="90410" custLinFactNeighborX="0" custLinFactNeighborY="-1505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custScaleY="72773" custLinFactNeighborY="-1070">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custLinFactY="-188058" custLinFactNeighborY="-200000"/>
      <dgm:spPr/>
    </dgm:pt>
    <dgm:pt modelId="{EAF0EAAF-D686-4AA9-A368-8162C79A0205}" type="pres">
      <dgm:prSet presAssocID="{82D31BE7-05D3-4E93-802B-274FFA96EA72}" presName="Child" presStyleLbl="revTx" presStyleIdx="1" presStyleCnt="6" custLinFactY="-8421" custLinFactNeighborY="-100000">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custLinFactY="-60128" custLinFactNeighborY="-100000">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custScaleY="72773" custLinFactY="-51884" custLinFactNeighborY="-100000">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custLinFactY="-1624412" custLinFactNeighborY="-1700000"/>
      <dgm:spPr/>
    </dgm:pt>
    <dgm:pt modelId="{45D4A8C2-6A93-405F-AEA5-8DC33B9BF736}" type="pres">
      <dgm:prSet presAssocID="{43965588-C56C-4A28-823E-BA9FA6A03438}" presName="Child" presStyleLbl="revTx" presStyleIdx="3" presStyleCnt="6" custLinFactY="-82295" custLinFactNeighborY="-100000">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custLinFactY="-100000" custLinFactNeighborY="-148052">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custScaleY="72773" custLinFactY="-100000" custLinFactNeighborY="-139808">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custLinFactY="-2500000" custLinFactNeighborY="-2530132"/>
      <dgm:spPr/>
    </dgm:pt>
    <dgm:pt modelId="{7EDB1993-A0A9-4AB6-B8BC-C2DED3422243}" type="pres">
      <dgm:prSet presAssocID="{71DE96D3-BE53-467B-9878-9F1CBA5FAA33}" presName="Child" presStyleLbl="revTx" presStyleIdx="5" presStyleCnt="6" custLinFactY="-79158" custLinFactNeighborY="-100000">
        <dgm:presLayoutVars>
          <dgm:chMax val="0"/>
          <dgm:chPref val="0"/>
          <dgm:bulletEnabled val="1"/>
        </dgm:presLayoutVars>
      </dgm:prSet>
      <dgm:spPr/>
      <dgm:t>
        <a:bodyPr/>
        <a:lstStyle/>
        <a:p>
          <a:endParaRPr lang="en-MY"/>
        </a:p>
      </dgm:t>
    </dgm:pt>
  </dgm:ptLst>
  <dgm:cxnLst>
    <dgm:cxn modelId="{DC72CAF8-04FB-405E-84C4-C61F015E0F8F}" type="presOf" srcId="{69DC3261-5571-4054-A689-A5E0D26FAC68}" destId="{D04CD238-BC48-4B9C-B859-C13DF3178619}" srcOrd="0" destOrd="0" presId="urn:microsoft.com/office/officeart/2011/layout/TabList"/>
    <dgm:cxn modelId="{4A7A7C63-B054-41A8-9023-BA99608D8834}" srcId="{71DE96D3-BE53-467B-9878-9F1CBA5FAA33}" destId="{15EECF78-3B84-4C68-8F07-45BFA8156060}" srcOrd="0" destOrd="0" parTransId="{CAB17083-3A98-471C-AE82-BD2ECDCDAE18}" sibTransId="{FD969B3D-BA00-4247-8F1B-6E7D64639493}"/>
    <dgm:cxn modelId="{A8D80CFB-C680-495E-A311-C7A16C375102}" srcId="{69DC3261-5571-4054-A689-A5E0D26FAC68}" destId="{82D31BE7-05D3-4E93-802B-274FFA96EA72}" srcOrd="0" destOrd="0" parTransId="{4A0F6F3D-D058-4C36-A8B2-1E1C60427B88}" sibTransId="{025CBCE3-45F6-456A-ADF3-43BEEE645F92}"/>
    <dgm:cxn modelId="{A4C6DD9A-05D0-40B2-BAB6-5657BC804191}" type="presOf" srcId="{71DE96D3-BE53-467B-9878-9F1CBA5FAA33}" destId="{A2A2591F-B8F8-49DC-85B4-79BC42430AAD}" srcOrd="0" destOrd="0" presId="urn:microsoft.com/office/officeart/2011/layout/TabList"/>
    <dgm:cxn modelId="{52585892-F22A-4F3E-9D52-6F02AF4E7B5B}" type="presOf" srcId="{15EECF78-3B84-4C68-8F07-45BFA8156060}" destId="{59C227B1-26D9-494A-BEE9-A071AB0E2EFD}" srcOrd="0" destOrd="0" presId="urn:microsoft.com/office/officeart/2011/layout/TabList"/>
    <dgm:cxn modelId="{36D83243-2D2F-4780-8750-11620589EE3A}" type="presOf" srcId="{82D31BE7-05D3-4E93-802B-274FFA96EA72}" destId="{71311640-DA23-43BD-B92E-6152B49D22F4}"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C0BEEB67-30CA-4335-8819-41A51B2F6225}" srcId="{43965588-C56C-4A28-823E-BA9FA6A03438}" destId="{DF0779B2-D486-45B3-81C3-4129237EB1E3}" srcOrd="0" destOrd="0" parTransId="{90A0CF03-01C8-441D-901E-7EA706FDB943}" sibTransId="{0144A721-DD62-4ADA-9F3E-D67E50EC0A2A}"/>
    <dgm:cxn modelId="{BC948880-AF6D-4DC4-91CA-6AE28288655A}" srcId="{71DE96D3-BE53-467B-9878-9F1CBA5FAA33}" destId="{8CAEEFF5-F063-4C73-931C-23EE1573E008}" srcOrd="1" destOrd="0" parTransId="{7935D50E-2CCE-4C13-8384-5FB69F800977}" sibTransId="{8AF1A20E-A822-4618-A704-390673C57601}"/>
    <dgm:cxn modelId="{D411ADEB-8AC8-49CD-AD72-06C54642ECE8}" type="presOf" srcId="{8CAEEFF5-F063-4C73-931C-23EE1573E008}" destId="{7EDB1993-A0A9-4AB6-B8BC-C2DED3422243}" srcOrd="0" destOrd="0" presId="urn:microsoft.com/office/officeart/2011/layout/TabList"/>
    <dgm:cxn modelId="{FA905B80-BA7D-4213-B569-FFF63FF8F23C}" type="presOf" srcId="{DF0779B2-D486-45B3-81C3-4129237EB1E3}" destId="{F697009C-3D56-4C2C-820E-174CDF20B748}"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C59518F0-7CB8-4C92-874B-84BD50B2680F}" type="presOf" srcId="{9323F5A1-8A00-41DD-A3C2-B90A631E4FC2}" destId="{792FD840-7A86-48B4-A0D1-97B201B72734}"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98084B79-9532-4273-A246-32917960F3FB}" type="presOf" srcId="{43965588-C56C-4A28-823E-BA9FA6A03438}" destId="{73D4D44B-9B5E-4E9A-8D98-C8215464E551}" srcOrd="0" destOrd="0" presId="urn:microsoft.com/office/officeart/2011/layout/TabList"/>
    <dgm:cxn modelId="{8ECA4AA7-D7E6-448D-AE04-96B8A23A572E}" srcId="{82D31BE7-05D3-4E93-802B-274FFA96EA72}" destId="{9323F5A1-8A00-41DD-A3C2-B90A631E4FC2}" srcOrd="0" destOrd="0" parTransId="{9018ABC8-EB15-4441-8A71-D652226EB623}" sibTransId="{DCBC2598-5245-448A-8C28-1E23B0D859B9}"/>
    <dgm:cxn modelId="{01E163F7-54A2-4D49-87B8-D936498AF6D5}" type="presOf" srcId="{7F46BBD9-1B65-4106-8625-5CCFD9134761}" destId="{45D4A8C2-6A93-405F-AEA5-8DC33B9BF736}" srcOrd="0" destOrd="0" presId="urn:microsoft.com/office/officeart/2011/layout/TabList"/>
    <dgm:cxn modelId="{9585D488-40F5-45C5-AC84-7CA281C3C2BD}" type="presOf" srcId="{33AEACC9-F94C-4484-9080-0C28426DAB28}" destId="{EAF0EAAF-D686-4AA9-A368-8162C79A0205}" srcOrd="0" destOrd="0" presId="urn:microsoft.com/office/officeart/2011/layout/TabList"/>
    <dgm:cxn modelId="{5A8E86A0-B020-431A-967D-8D8407703D40}" srcId="{43965588-C56C-4A28-823E-BA9FA6A03438}" destId="{7F46BBD9-1B65-4106-8625-5CCFD9134761}" srcOrd="1" destOrd="0" parTransId="{A1D6E7B3-F046-4F58-A6AA-58068069E408}" sibTransId="{AB94AAA5-F46A-4CE6-A75E-C1732CF162A8}"/>
    <dgm:cxn modelId="{8C8317B7-AFA7-4CFA-9592-682E08044979}" type="presParOf" srcId="{D04CD238-BC48-4B9C-B859-C13DF3178619}" destId="{FD793834-0128-4118-9C66-81C8DC773A51}" srcOrd="0" destOrd="0" presId="urn:microsoft.com/office/officeart/2011/layout/TabList"/>
    <dgm:cxn modelId="{41E3DB1B-447B-4623-B96E-DCDC6DBD3AD9}" type="presParOf" srcId="{FD793834-0128-4118-9C66-81C8DC773A51}" destId="{792FD840-7A86-48B4-A0D1-97B201B72734}" srcOrd="0" destOrd="0" presId="urn:microsoft.com/office/officeart/2011/layout/TabList"/>
    <dgm:cxn modelId="{50968D82-17DE-4366-B667-CCBAB61A620F}" type="presParOf" srcId="{FD793834-0128-4118-9C66-81C8DC773A51}" destId="{71311640-DA23-43BD-B92E-6152B49D22F4}" srcOrd="1" destOrd="0" presId="urn:microsoft.com/office/officeart/2011/layout/TabList"/>
    <dgm:cxn modelId="{D0452D23-B3E2-48F1-A6FA-CDB3034674F6}" type="presParOf" srcId="{FD793834-0128-4118-9C66-81C8DC773A51}" destId="{46CA2DB7-A147-49E3-9E71-F9597D312A35}" srcOrd="2" destOrd="0" presId="urn:microsoft.com/office/officeart/2011/layout/TabList"/>
    <dgm:cxn modelId="{CB8189EE-9C1D-4AD7-83C4-AE2B1BDE3623}" type="presParOf" srcId="{D04CD238-BC48-4B9C-B859-C13DF3178619}" destId="{EAF0EAAF-D686-4AA9-A368-8162C79A0205}" srcOrd="1" destOrd="0" presId="urn:microsoft.com/office/officeart/2011/layout/TabList"/>
    <dgm:cxn modelId="{2AA30AA1-E5C1-46D9-9A28-E806BF36F52B}" type="presParOf" srcId="{D04CD238-BC48-4B9C-B859-C13DF3178619}" destId="{6294F73D-925F-48BA-B353-758650EDA335}" srcOrd="2" destOrd="0" presId="urn:microsoft.com/office/officeart/2011/layout/TabList"/>
    <dgm:cxn modelId="{AB613607-08C8-493E-B339-A9E57C2F725D}" type="presParOf" srcId="{D04CD238-BC48-4B9C-B859-C13DF3178619}" destId="{239A1735-D199-4650-B9C9-829725E8F6C9}" srcOrd="3" destOrd="0" presId="urn:microsoft.com/office/officeart/2011/layout/TabList"/>
    <dgm:cxn modelId="{18DAB7CD-2A09-4729-AE96-F432064AF124}" type="presParOf" srcId="{239A1735-D199-4650-B9C9-829725E8F6C9}" destId="{F697009C-3D56-4C2C-820E-174CDF20B748}" srcOrd="0" destOrd="0" presId="urn:microsoft.com/office/officeart/2011/layout/TabList"/>
    <dgm:cxn modelId="{B868CA02-F810-45DB-9EE5-503F7E82D525}" type="presParOf" srcId="{239A1735-D199-4650-B9C9-829725E8F6C9}" destId="{73D4D44B-9B5E-4E9A-8D98-C8215464E551}" srcOrd="1" destOrd="0" presId="urn:microsoft.com/office/officeart/2011/layout/TabList"/>
    <dgm:cxn modelId="{4FE921DD-6310-4068-8BF8-35D4BC437556}" type="presParOf" srcId="{239A1735-D199-4650-B9C9-829725E8F6C9}" destId="{341B1AAD-0AAB-4D7B-AB2C-941BA901B0E1}" srcOrd="2" destOrd="0" presId="urn:microsoft.com/office/officeart/2011/layout/TabList"/>
    <dgm:cxn modelId="{DF18C3AE-5831-488D-B9CF-64807BD497FC}" type="presParOf" srcId="{D04CD238-BC48-4B9C-B859-C13DF3178619}" destId="{45D4A8C2-6A93-405F-AEA5-8DC33B9BF736}" srcOrd="4" destOrd="0" presId="urn:microsoft.com/office/officeart/2011/layout/TabList"/>
    <dgm:cxn modelId="{21B142E7-437B-4CF4-926A-D1D77D9B6F11}" type="presParOf" srcId="{D04CD238-BC48-4B9C-B859-C13DF3178619}" destId="{958DA3FB-4A39-451E-8C94-AFDA3FDAA206}" srcOrd="5" destOrd="0" presId="urn:microsoft.com/office/officeart/2011/layout/TabList"/>
    <dgm:cxn modelId="{D73C812E-3B82-4D66-82A7-756CF5FE8D9C}" type="presParOf" srcId="{D04CD238-BC48-4B9C-B859-C13DF3178619}" destId="{8463DD96-5F07-4A99-AD69-DEAAB8F257E4}" srcOrd="6" destOrd="0" presId="urn:microsoft.com/office/officeart/2011/layout/TabList"/>
    <dgm:cxn modelId="{2DF39144-BFB9-4208-B01C-BE8EED8157E8}" type="presParOf" srcId="{8463DD96-5F07-4A99-AD69-DEAAB8F257E4}" destId="{59C227B1-26D9-494A-BEE9-A071AB0E2EFD}" srcOrd="0" destOrd="0" presId="urn:microsoft.com/office/officeart/2011/layout/TabList"/>
    <dgm:cxn modelId="{E11526DA-DE49-4729-ABF6-0C7B82100A97}" type="presParOf" srcId="{8463DD96-5F07-4A99-AD69-DEAAB8F257E4}" destId="{A2A2591F-B8F8-49DC-85B4-79BC42430AAD}" srcOrd="1" destOrd="0" presId="urn:microsoft.com/office/officeart/2011/layout/TabList"/>
    <dgm:cxn modelId="{85E1B24D-EFD0-499E-8B5B-0E4073250911}" type="presParOf" srcId="{8463DD96-5F07-4A99-AD69-DEAAB8F257E4}" destId="{519A59F0-D821-409A-A836-DACD3BFECB3B}" srcOrd="2" destOrd="0" presId="urn:microsoft.com/office/officeart/2011/layout/TabList"/>
    <dgm:cxn modelId="{156FF61F-4C80-4B5B-9383-58112DE64075}"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D98E7-4F84-4883-B469-4B57B15D5830}">
      <dsp:nvSpPr>
        <dsp:cNvPr id="0" name=""/>
        <dsp:cNvSpPr/>
      </dsp:nvSpPr>
      <dsp:spPr>
        <a:xfrm>
          <a:off x="7685155" y="3825"/>
          <a:ext cx="3211977" cy="2087785"/>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Financial Module</a:t>
          </a:r>
          <a:endParaRPr lang="en-MY" sz="3800" kern="1200" dirty="0"/>
        </a:p>
      </dsp:txBody>
      <dsp:txXfrm>
        <a:off x="7787072" y="105742"/>
        <a:ext cx="3008143" cy="1883951"/>
      </dsp:txXfrm>
    </dsp:sp>
    <dsp:sp modelId="{1F1505D0-3E04-468A-AC4C-B0DA0ABFC8A3}">
      <dsp:nvSpPr>
        <dsp:cNvPr id="0" name=""/>
        <dsp:cNvSpPr/>
      </dsp:nvSpPr>
      <dsp:spPr>
        <a:xfrm>
          <a:off x="5122284" y="1047718"/>
          <a:ext cx="8337719" cy="8337719"/>
        </a:xfrm>
        <a:custGeom>
          <a:avLst/>
          <a:gdLst/>
          <a:ahLst/>
          <a:cxnLst/>
          <a:rect l="0" t="0" r="0" b="0"/>
          <a:pathLst>
            <a:path>
              <a:moveTo>
                <a:pt x="5796884" y="331031"/>
              </a:moveTo>
              <a:arcTo wR="4168859" hR="4168859" stAng="17579213" swAng="196013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1936D8A-0E9E-43B9-945B-0C7E1FDBBB88}">
      <dsp:nvSpPr>
        <dsp:cNvPr id="0" name=""/>
        <dsp:cNvSpPr/>
      </dsp:nvSpPr>
      <dsp:spPr>
        <a:xfrm>
          <a:off x="11649976" y="2884436"/>
          <a:ext cx="3211977" cy="2087785"/>
        </a:xfrm>
        <a:prstGeom prst="roundRect">
          <a:avLst/>
        </a:prstGeom>
        <a:solidFill>
          <a:srgbClr val="F88B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Inventory Module</a:t>
          </a:r>
          <a:endParaRPr lang="en-MY" sz="3800" kern="1200" dirty="0"/>
        </a:p>
      </dsp:txBody>
      <dsp:txXfrm>
        <a:off x="11751893" y="2986353"/>
        <a:ext cx="3008143" cy="1883951"/>
      </dsp:txXfrm>
    </dsp:sp>
    <dsp:sp modelId="{1471DCD8-21F8-440E-90A3-A9B3436E95E4}">
      <dsp:nvSpPr>
        <dsp:cNvPr id="0" name=""/>
        <dsp:cNvSpPr/>
      </dsp:nvSpPr>
      <dsp:spPr>
        <a:xfrm>
          <a:off x="5122284" y="1047718"/>
          <a:ext cx="8337719" cy="8337719"/>
        </a:xfrm>
        <a:custGeom>
          <a:avLst/>
          <a:gdLst/>
          <a:ahLst/>
          <a:cxnLst/>
          <a:rect l="0" t="0" r="0" b="0"/>
          <a:pathLst>
            <a:path>
              <a:moveTo>
                <a:pt x="8332029" y="3951139"/>
              </a:moveTo>
              <a:arcTo wR="4168859" hR="4168859" stAng="21420381" swAng="2195223"/>
            </a:path>
          </a:pathLst>
        </a:custGeom>
        <a:noFill/>
        <a:ln w="9525" cap="flat" cmpd="sng" algn="ctr">
          <a:solidFill>
            <a:schemeClr val="accent2">
              <a:hueOff val="499962"/>
              <a:satOff val="-10206"/>
              <a:lumOff val="-1324"/>
              <a:alphaOff val="0"/>
            </a:schemeClr>
          </a:solidFill>
          <a:prstDash val="solid"/>
        </a:ln>
        <a:effectLst/>
      </dsp:spPr>
      <dsp:style>
        <a:lnRef idx="1">
          <a:scrgbClr r="0" g="0" b="0"/>
        </a:lnRef>
        <a:fillRef idx="0">
          <a:scrgbClr r="0" g="0" b="0"/>
        </a:fillRef>
        <a:effectRef idx="0">
          <a:scrgbClr r="0" g="0" b="0"/>
        </a:effectRef>
        <a:fontRef idx="minor"/>
      </dsp:style>
    </dsp:sp>
    <dsp:sp modelId="{A8FA639B-2291-4B3D-8E89-90459838ADF4}">
      <dsp:nvSpPr>
        <dsp:cNvPr id="0" name=""/>
        <dsp:cNvSpPr/>
      </dsp:nvSpPr>
      <dsp:spPr>
        <a:xfrm>
          <a:off x="10135549" y="7545363"/>
          <a:ext cx="3211977" cy="2087785"/>
        </a:xfrm>
        <a:prstGeom prst="roundRect">
          <a:avLst/>
        </a:prstGeom>
        <a:solidFill>
          <a:srgbClr val="C7A92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GST Module</a:t>
          </a:r>
          <a:endParaRPr lang="en-MY" sz="3800" kern="1200" dirty="0"/>
        </a:p>
      </dsp:txBody>
      <dsp:txXfrm>
        <a:off x="10237466" y="7647280"/>
        <a:ext cx="3008143" cy="1883951"/>
      </dsp:txXfrm>
    </dsp:sp>
    <dsp:sp modelId="{30A478CF-2F51-43BC-9A0C-256864938F94}">
      <dsp:nvSpPr>
        <dsp:cNvPr id="0" name=""/>
        <dsp:cNvSpPr/>
      </dsp:nvSpPr>
      <dsp:spPr>
        <a:xfrm>
          <a:off x="5122284" y="1047718"/>
          <a:ext cx="8337719" cy="8337719"/>
        </a:xfrm>
        <a:custGeom>
          <a:avLst/>
          <a:gdLst/>
          <a:ahLst/>
          <a:cxnLst/>
          <a:rect l="0" t="0" r="0" b="0"/>
          <a:pathLst>
            <a:path>
              <a:moveTo>
                <a:pt x="4996719" y="8254693"/>
              </a:moveTo>
              <a:arcTo wR="4168859" hR="4168859" stAng="4712757" swAng="1374486"/>
            </a:path>
          </a:pathLst>
        </a:custGeom>
        <a:noFill/>
        <a:ln w="9525" cap="flat" cmpd="sng" algn="ctr">
          <a:solidFill>
            <a:schemeClr val="accent2">
              <a:hueOff val="999925"/>
              <a:satOff val="-20411"/>
              <a:lumOff val="-2647"/>
              <a:alphaOff val="0"/>
            </a:schemeClr>
          </a:solidFill>
          <a:prstDash val="solid"/>
        </a:ln>
        <a:effectLst/>
      </dsp:spPr>
      <dsp:style>
        <a:lnRef idx="1">
          <a:scrgbClr r="0" g="0" b="0"/>
        </a:lnRef>
        <a:fillRef idx="0">
          <a:scrgbClr r="0" g="0" b="0"/>
        </a:fillRef>
        <a:effectRef idx="0">
          <a:scrgbClr r="0" g="0" b="0"/>
        </a:effectRef>
        <a:fontRef idx="minor"/>
      </dsp:style>
    </dsp:sp>
    <dsp:sp modelId="{3A855AC6-EEE5-4A3F-9F36-5F8737753F18}">
      <dsp:nvSpPr>
        <dsp:cNvPr id="0" name=""/>
        <dsp:cNvSpPr/>
      </dsp:nvSpPr>
      <dsp:spPr>
        <a:xfrm>
          <a:off x="5234761" y="7545363"/>
          <a:ext cx="3211977" cy="2087785"/>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Zakat Module</a:t>
          </a:r>
          <a:endParaRPr lang="en-MY" sz="3800" kern="1200" dirty="0"/>
        </a:p>
      </dsp:txBody>
      <dsp:txXfrm>
        <a:off x="5336678" y="7647280"/>
        <a:ext cx="3008143" cy="1883951"/>
      </dsp:txXfrm>
    </dsp:sp>
    <dsp:sp modelId="{E639C2D0-7068-4F9B-A6CD-DA05990C857A}">
      <dsp:nvSpPr>
        <dsp:cNvPr id="0" name=""/>
        <dsp:cNvSpPr/>
      </dsp:nvSpPr>
      <dsp:spPr>
        <a:xfrm>
          <a:off x="5122284" y="1047718"/>
          <a:ext cx="8337719" cy="8337719"/>
        </a:xfrm>
        <a:custGeom>
          <a:avLst/>
          <a:gdLst/>
          <a:ahLst/>
          <a:cxnLst/>
          <a:rect l="0" t="0" r="0" b="0"/>
          <a:pathLst>
            <a:path>
              <a:moveTo>
                <a:pt x="696261" y="6475470"/>
              </a:moveTo>
              <a:arcTo wR="4168859" hR="4168859" stAng="8784396" swAng="2195223"/>
            </a:path>
          </a:pathLst>
        </a:custGeom>
        <a:noFill/>
        <a:ln w="9525" cap="flat" cmpd="sng" algn="ctr">
          <a:solidFill>
            <a:schemeClr val="accent2">
              <a:hueOff val="1499887"/>
              <a:satOff val="-30617"/>
              <a:lumOff val="-3971"/>
              <a:alphaOff val="0"/>
            </a:schemeClr>
          </a:solidFill>
          <a:prstDash val="solid"/>
        </a:ln>
        <a:effectLst/>
      </dsp:spPr>
      <dsp:style>
        <a:lnRef idx="1">
          <a:scrgbClr r="0" g="0" b="0"/>
        </a:lnRef>
        <a:fillRef idx="0">
          <a:scrgbClr r="0" g="0" b="0"/>
        </a:fillRef>
        <a:effectRef idx="0">
          <a:scrgbClr r="0" g="0" b="0"/>
        </a:effectRef>
        <a:fontRef idx="minor"/>
      </dsp:style>
    </dsp:sp>
    <dsp:sp modelId="{A9993D5E-80C6-411A-8C50-7530E2C8486F}">
      <dsp:nvSpPr>
        <dsp:cNvPr id="0" name=""/>
        <dsp:cNvSpPr/>
      </dsp:nvSpPr>
      <dsp:spPr>
        <a:xfrm>
          <a:off x="3720334" y="2884436"/>
          <a:ext cx="3211977" cy="2087785"/>
        </a:xfrm>
        <a:prstGeom prst="round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Waqf / Endowment Module</a:t>
          </a:r>
          <a:endParaRPr lang="en-MY" sz="3800" kern="1200" dirty="0"/>
        </a:p>
      </dsp:txBody>
      <dsp:txXfrm>
        <a:off x="3822251" y="2986353"/>
        <a:ext cx="3008143" cy="1883951"/>
      </dsp:txXfrm>
    </dsp:sp>
    <dsp:sp modelId="{BE8FAAC0-DD1E-4799-B27E-14D21731CC41}">
      <dsp:nvSpPr>
        <dsp:cNvPr id="0" name=""/>
        <dsp:cNvSpPr/>
      </dsp:nvSpPr>
      <dsp:spPr>
        <a:xfrm>
          <a:off x="5122284" y="1047718"/>
          <a:ext cx="8337719" cy="8337719"/>
        </a:xfrm>
        <a:custGeom>
          <a:avLst/>
          <a:gdLst/>
          <a:ahLst/>
          <a:cxnLst/>
          <a:rect l="0" t="0" r="0" b="0"/>
          <a:pathLst>
            <a:path>
              <a:moveTo>
                <a:pt x="726786" y="1816940"/>
              </a:moveTo>
              <a:arcTo wR="4168859" hR="4168859" stAng="12860655" swAng="1960132"/>
            </a:path>
          </a:pathLst>
        </a:custGeom>
        <a:noFill/>
        <a:ln w="9525" cap="flat" cmpd="sng" algn="ctr">
          <a:solidFill>
            <a:schemeClr val="accent2">
              <a:hueOff val="1999850"/>
              <a:satOff val="-40823"/>
              <a:lumOff val="-529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4178268"/>
          <a:ext cx="1079334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980630"/>
          <a:ext cx="1079334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469548"/>
          <a:ext cx="1079334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2806269" y="118392"/>
          <a:ext cx="7987074" cy="460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US" sz="3200" kern="1200" dirty="0" smtClean="0">
              <a:latin typeface="Open Sans"/>
            </a:rPr>
            <a:t>Easy To Use</a:t>
          </a:r>
          <a:endParaRPr lang="en-MY" sz="3200" kern="1200" dirty="0">
            <a:latin typeface="Open Sans"/>
          </a:endParaRPr>
        </a:p>
      </dsp:txBody>
      <dsp:txXfrm>
        <a:off x="2806269" y="118392"/>
        <a:ext cx="7987074" cy="460530"/>
      </dsp:txXfrm>
    </dsp:sp>
    <dsp:sp modelId="{71311640-DA23-43BD-B92E-6152B49D22F4}">
      <dsp:nvSpPr>
        <dsp:cNvPr id="0" name=""/>
        <dsp:cNvSpPr/>
      </dsp:nvSpPr>
      <dsp:spPr>
        <a:xfrm>
          <a:off x="0" y="314"/>
          <a:ext cx="2806269" cy="460530"/>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1</a:t>
          </a:r>
          <a:endParaRPr lang="en-MY" sz="3200" kern="1200" dirty="0">
            <a:latin typeface="Open Sans"/>
          </a:endParaRPr>
        </a:p>
      </dsp:txBody>
      <dsp:txXfrm>
        <a:off x="22485" y="22799"/>
        <a:ext cx="2761299" cy="438045"/>
      </dsp:txXfrm>
    </dsp:sp>
    <dsp:sp modelId="{EAF0EAAF-D686-4AA9-A368-8162C79A0205}">
      <dsp:nvSpPr>
        <dsp:cNvPr id="0" name=""/>
        <dsp:cNvSpPr/>
      </dsp:nvSpPr>
      <dsp:spPr>
        <a:xfrm>
          <a:off x="0" y="448626"/>
          <a:ext cx="10793344" cy="131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With its user friendly interfaces, SPS requires minimum skill knowledge in accounting.</a:t>
          </a:r>
          <a:endParaRPr lang="en-MY" sz="2800" kern="1200" dirty="0">
            <a:latin typeface="Open Sans"/>
          </a:endParaRPr>
        </a:p>
      </dsp:txBody>
      <dsp:txXfrm>
        <a:off x="0" y="448626"/>
        <a:ext cx="10793344" cy="1311670"/>
      </dsp:txXfrm>
    </dsp:sp>
    <dsp:sp modelId="{F697009C-3D56-4C2C-820E-174CDF20B748}">
      <dsp:nvSpPr>
        <dsp:cNvPr id="0" name=""/>
        <dsp:cNvSpPr/>
      </dsp:nvSpPr>
      <dsp:spPr>
        <a:xfrm>
          <a:off x="2806269" y="1593155"/>
          <a:ext cx="7987074" cy="460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Predefined Accounting Chart</a:t>
          </a:r>
          <a:endParaRPr lang="en-MY" sz="3200" kern="1200" dirty="0">
            <a:latin typeface="Open Sans"/>
          </a:endParaRPr>
        </a:p>
      </dsp:txBody>
      <dsp:txXfrm>
        <a:off x="2806269" y="1593155"/>
        <a:ext cx="7987074" cy="460530"/>
      </dsp:txXfrm>
    </dsp:sp>
    <dsp:sp modelId="{73D4D44B-9B5E-4E9A-8D98-C8215464E551}">
      <dsp:nvSpPr>
        <dsp:cNvPr id="0" name=""/>
        <dsp:cNvSpPr/>
      </dsp:nvSpPr>
      <dsp:spPr>
        <a:xfrm>
          <a:off x="31542" y="1486466"/>
          <a:ext cx="2806269" cy="460530"/>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2</a:t>
          </a:r>
          <a:endParaRPr lang="en-MY" sz="3200" kern="1200" dirty="0">
            <a:latin typeface="Open Sans"/>
          </a:endParaRPr>
        </a:p>
      </dsp:txBody>
      <dsp:txXfrm>
        <a:off x="54027" y="1508951"/>
        <a:ext cx="2761299" cy="438045"/>
      </dsp:txXfrm>
    </dsp:sp>
    <dsp:sp modelId="{45D4A8C2-6A93-405F-AEA5-8DC33B9BF736}">
      <dsp:nvSpPr>
        <dsp:cNvPr id="0" name=""/>
        <dsp:cNvSpPr/>
      </dsp:nvSpPr>
      <dsp:spPr>
        <a:xfrm>
          <a:off x="0" y="1977654"/>
          <a:ext cx="10793344" cy="1667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SPS comes with 19 industry standards predefined accounting chart and has flexibility to tailor according to business needs.</a:t>
          </a:r>
          <a:endParaRPr lang="en-MY" sz="2800" kern="1200" dirty="0">
            <a:latin typeface="Open Sans"/>
          </a:endParaRPr>
        </a:p>
      </dsp:txBody>
      <dsp:txXfrm>
        <a:off x="0" y="1977654"/>
        <a:ext cx="10793344" cy="1667868"/>
      </dsp:txXfrm>
    </dsp:sp>
    <dsp:sp modelId="{59C227B1-26D9-494A-BEE9-A071AB0E2EFD}">
      <dsp:nvSpPr>
        <dsp:cNvPr id="0" name=""/>
        <dsp:cNvSpPr/>
      </dsp:nvSpPr>
      <dsp:spPr>
        <a:xfrm>
          <a:off x="2806269" y="3837314"/>
          <a:ext cx="7987074" cy="460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Biz </a:t>
          </a:r>
          <a:r>
            <a:rPr lang="en-MY" sz="3200" b="0" i="0" kern="1200" dirty="0" smtClean="0">
              <a:latin typeface="Open Sans"/>
            </a:rPr>
            <a:t>Dashboard</a:t>
          </a:r>
          <a:endParaRPr lang="en-MY" sz="3200" kern="1200" dirty="0">
            <a:latin typeface="Open Sans"/>
          </a:endParaRPr>
        </a:p>
      </dsp:txBody>
      <dsp:txXfrm>
        <a:off x="2806269" y="3837314"/>
        <a:ext cx="7987074" cy="460530"/>
      </dsp:txXfrm>
    </dsp:sp>
    <dsp:sp modelId="{A2A2591F-B8F8-49DC-85B4-79BC42430AAD}">
      <dsp:nvSpPr>
        <dsp:cNvPr id="0" name=""/>
        <dsp:cNvSpPr/>
      </dsp:nvSpPr>
      <dsp:spPr>
        <a:xfrm>
          <a:off x="0" y="3718128"/>
          <a:ext cx="2806269" cy="460530"/>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3</a:t>
          </a:r>
          <a:endParaRPr lang="en-MY" sz="3200" kern="1200" dirty="0">
            <a:latin typeface="Open Sans"/>
          </a:endParaRPr>
        </a:p>
      </dsp:txBody>
      <dsp:txXfrm>
        <a:off x="22485" y="3740613"/>
        <a:ext cx="2761299" cy="438045"/>
      </dsp:txXfrm>
    </dsp:sp>
    <dsp:sp modelId="{7EDB1993-A0A9-4AB6-B8BC-C2DED3422243}">
      <dsp:nvSpPr>
        <dsp:cNvPr id="0" name=""/>
        <dsp:cNvSpPr/>
      </dsp:nvSpPr>
      <dsp:spPr>
        <a:xfrm>
          <a:off x="0" y="4244901"/>
          <a:ext cx="10793344" cy="131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Data updates are real-time for better business decision making.</a:t>
          </a:r>
          <a:endParaRPr lang="en-MY" sz="2800" kern="1200" dirty="0">
            <a:latin typeface="Open Sans"/>
          </a:endParaRPr>
        </a:p>
      </dsp:txBody>
      <dsp:txXfrm>
        <a:off x="0" y="4244901"/>
        <a:ext cx="10793344" cy="13116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3240457"/>
          <a:ext cx="1079334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2145870"/>
          <a:ext cx="1079334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541933"/>
          <a:ext cx="1079334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2806269" y="764"/>
          <a:ext cx="7987075" cy="63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Drill Down</a:t>
          </a:r>
          <a:endParaRPr lang="en-MY" sz="3200" kern="1200" dirty="0">
            <a:latin typeface="Open Sans"/>
          </a:endParaRPr>
        </a:p>
      </dsp:txBody>
      <dsp:txXfrm>
        <a:off x="2806269" y="764"/>
        <a:ext cx="7987075" cy="630069"/>
      </dsp:txXfrm>
    </dsp:sp>
    <dsp:sp modelId="{71311640-DA23-43BD-B92E-6152B49D22F4}">
      <dsp:nvSpPr>
        <dsp:cNvPr id="0" name=""/>
        <dsp:cNvSpPr/>
      </dsp:nvSpPr>
      <dsp:spPr>
        <a:xfrm>
          <a:off x="0" y="101156"/>
          <a:ext cx="2806269" cy="429284"/>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4</a:t>
          </a:r>
          <a:endParaRPr lang="en-MY" sz="3200" kern="1200" dirty="0">
            <a:latin typeface="Open Sans"/>
          </a:endParaRPr>
        </a:p>
      </dsp:txBody>
      <dsp:txXfrm>
        <a:off x="20960" y="122116"/>
        <a:ext cx="2764349" cy="408324"/>
      </dsp:txXfrm>
    </dsp:sp>
    <dsp:sp modelId="{EAF0EAAF-D686-4AA9-A368-8162C79A0205}">
      <dsp:nvSpPr>
        <dsp:cNvPr id="0" name=""/>
        <dsp:cNvSpPr/>
      </dsp:nvSpPr>
      <dsp:spPr>
        <a:xfrm>
          <a:off x="0" y="655178"/>
          <a:ext cx="10793345" cy="150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Analysis and investigate from surface report drill down to the source of transaction.</a:t>
          </a:r>
          <a:endParaRPr lang="en-MY" sz="2800" kern="1200" dirty="0">
            <a:latin typeface="Open Sans"/>
          </a:endParaRPr>
        </a:p>
      </dsp:txBody>
      <dsp:txXfrm>
        <a:off x="0" y="655178"/>
        <a:ext cx="10793345" cy="1508422"/>
      </dsp:txXfrm>
    </dsp:sp>
    <dsp:sp modelId="{F697009C-3D56-4C2C-820E-174CDF20B748}">
      <dsp:nvSpPr>
        <dsp:cNvPr id="0" name=""/>
        <dsp:cNvSpPr/>
      </dsp:nvSpPr>
      <dsp:spPr>
        <a:xfrm>
          <a:off x="2806269" y="1711659"/>
          <a:ext cx="7987075" cy="63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Fully Responsive</a:t>
          </a:r>
          <a:endParaRPr lang="en-MY" sz="3200" kern="1200" dirty="0">
            <a:latin typeface="Open Sans"/>
          </a:endParaRPr>
        </a:p>
      </dsp:txBody>
      <dsp:txXfrm>
        <a:off x="2806269" y="1711659"/>
        <a:ext cx="7987075" cy="630069"/>
      </dsp:txXfrm>
    </dsp:sp>
    <dsp:sp modelId="{73D4D44B-9B5E-4E9A-8D98-C8215464E551}">
      <dsp:nvSpPr>
        <dsp:cNvPr id="0" name=""/>
        <dsp:cNvSpPr/>
      </dsp:nvSpPr>
      <dsp:spPr>
        <a:xfrm>
          <a:off x="0" y="1812051"/>
          <a:ext cx="2806269" cy="429284"/>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5</a:t>
          </a:r>
          <a:endParaRPr lang="en-MY" sz="3200" kern="1200" dirty="0">
            <a:latin typeface="Open Sans"/>
          </a:endParaRPr>
        </a:p>
      </dsp:txBody>
      <dsp:txXfrm>
        <a:off x="20960" y="1833011"/>
        <a:ext cx="2764349" cy="408324"/>
      </dsp:txXfrm>
    </dsp:sp>
    <dsp:sp modelId="{45D4A8C2-6A93-405F-AEA5-8DC33B9BF736}">
      <dsp:nvSpPr>
        <dsp:cNvPr id="0" name=""/>
        <dsp:cNvSpPr/>
      </dsp:nvSpPr>
      <dsp:spPr>
        <a:xfrm>
          <a:off x="0" y="2259989"/>
          <a:ext cx="10793345" cy="1260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Interactive and fully responsive for all devices and screen resolutions.</a:t>
          </a:r>
          <a:endParaRPr lang="en-MY" sz="2800" kern="1200" dirty="0">
            <a:latin typeface="Open Sans"/>
          </a:endParaRPr>
        </a:p>
      </dsp:txBody>
      <dsp:txXfrm>
        <a:off x="0" y="2259989"/>
        <a:ext cx="10793345" cy="1260327"/>
      </dsp:txXfrm>
    </dsp:sp>
    <dsp:sp modelId="{59C227B1-26D9-494A-BEE9-A071AB0E2EFD}">
      <dsp:nvSpPr>
        <dsp:cNvPr id="0" name=""/>
        <dsp:cNvSpPr/>
      </dsp:nvSpPr>
      <dsp:spPr>
        <a:xfrm>
          <a:off x="2806269" y="2769268"/>
          <a:ext cx="7987075" cy="63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Regulate User Access</a:t>
          </a:r>
          <a:endParaRPr lang="en-MY" sz="3200" kern="1200" dirty="0">
            <a:latin typeface="Open Sans"/>
          </a:endParaRPr>
        </a:p>
      </dsp:txBody>
      <dsp:txXfrm>
        <a:off x="2806269" y="2769268"/>
        <a:ext cx="7987075" cy="630069"/>
      </dsp:txXfrm>
    </dsp:sp>
    <dsp:sp modelId="{A2A2591F-B8F8-49DC-85B4-79BC42430AAD}">
      <dsp:nvSpPr>
        <dsp:cNvPr id="0" name=""/>
        <dsp:cNvSpPr/>
      </dsp:nvSpPr>
      <dsp:spPr>
        <a:xfrm>
          <a:off x="0" y="2869660"/>
          <a:ext cx="2806269" cy="429284"/>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6</a:t>
          </a:r>
          <a:endParaRPr lang="en-MY" sz="3200" kern="1200" dirty="0">
            <a:latin typeface="Open Sans"/>
          </a:endParaRPr>
        </a:p>
      </dsp:txBody>
      <dsp:txXfrm>
        <a:off x="20960" y="2890620"/>
        <a:ext cx="2764349" cy="408324"/>
      </dsp:txXfrm>
    </dsp:sp>
    <dsp:sp modelId="{7EDB1993-A0A9-4AB6-B8BC-C2DED3422243}">
      <dsp:nvSpPr>
        <dsp:cNvPr id="0" name=""/>
        <dsp:cNvSpPr/>
      </dsp:nvSpPr>
      <dsp:spPr>
        <a:xfrm>
          <a:off x="0" y="3314823"/>
          <a:ext cx="10793345" cy="1260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Provide the double layer security, all the right control of functionality to regulate the user accessibility to each module system. </a:t>
          </a:r>
          <a:r>
            <a:rPr lang="en-US" sz="2800" kern="1200" dirty="0" smtClean="0">
              <a:latin typeface="Open Sans"/>
            </a:rPr>
            <a:t>Can view by online anywhere and any places , and it is web based.</a:t>
          </a:r>
          <a:endParaRPr lang="en-MY" sz="2800" kern="1200" dirty="0">
            <a:latin typeface="Open Sans"/>
          </a:endParaRPr>
        </a:p>
      </dsp:txBody>
      <dsp:txXfrm>
        <a:off x="0" y="3314823"/>
        <a:ext cx="10793345" cy="1260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3082185"/>
          <a:ext cx="1197531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581472"/>
          <a:ext cx="1197531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523787"/>
          <a:ext cx="1197531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3113581" y="0"/>
          <a:ext cx="8861733" cy="62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Multi Languages supported</a:t>
          </a:r>
          <a:endParaRPr lang="en-MY" sz="3200" kern="1200" dirty="0">
            <a:latin typeface="Open Sans"/>
          </a:endParaRPr>
        </a:p>
      </dsp:txBody>
      <dsp:txXfrm>
        <a:off x="3113581" y="0"/>
        <a:ext cx="8861733" cy="626812"/>
      </dsp:txXfrm>
    </dsp:sp>
    <dsp:sp modelId="{71311640-DA23-43BD-B92E-6152B49D22F4}">
      <dsp:nvSpPr>
        <dsp:cNvPr id="0" name=""/>
        <dsp:cNvSpPr/>
      </dsp:nvSpPr>
      <dsp:spPr>
        <a:xfrm>
          <a:off x="0" y="57153"/>
          <a:ext cx="3113581" cy="504534"/>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7</a:t>
          </a:r>
          <a:endParaRPr lang="en-MY" sz="3200" kern="1200" dirty="0">
            <a:latin typeface="Open Sans"/>
          </a:endParaRPr>
        </a:p>
      </dsp:txBody>
      <dsp:txXfrm>
        <a:off x="24634" y="81787"/>
        <a:ext cx="3064313" cy="479900"/>
      </dsp:txXfrm>
    </dsp:sp>
    <dsp:sp modelId="{EAF0EAAF-D686-4AA9-A368-8162C79A0205}">
      <dsp:nvSpPr>
        <dsp:cNvPr id="0" name=""/>
        <dsp:cNvSpPr/>
      </dsp:nvSpPr>
      <dsp:spPr>
        <a:xfrm>
          <a:off x="0" y="512040"/>
          <a:ext cx="11975315" cy="1386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SPS is ready to support latest business nature in multiple languages.</a:t>
          </a:r>
          <a:endParaRPr lang="en-MY" sz="2800" kern="1200" dirty="0">
            <a:latin typeface="Open Sans"/>
          </a:endParaRPr>
        </a:p>
      </dsp:txBody>
      <dsp:txXfrm>
        <a:off x="0" y="512040"/>
        <a:ext cx="11975315" cy="1386807"/>
      </dsp:txXfrm>
    </dsp:sp>
    <dsp:sp modelId="{F697009C-3D56-4C2C-820E-174CDF20B748}">
      <dsp:nvSpPr>
        <dsp:cNvPr id="0" name=""/>
        <dsp:cNvSpPr/>
      </dsp:nvSpPr>
      <dsp:spPr>
        <a:xfrm>
          <a:off x="3113581" y="974794"/>
          <a:ext cx="8861733" cy="693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Super Search</a:t>
          </a:r>
          <a:endParaRPr lang="en-MY" sz="3200" kern="1200" dirty="0">
            <a:latin typeface="Open Sans"/>
          </a:endParaRPr>
        </a:p>
      </dsp:txBody>
      <dsp:txXfrm>
        <a:off x="3113581" y="974794"/>
        <a:ext cx="8861733" cy="693299"/>
      </dsp:txXfrm>
    </dsp:sp>
    <dsp:sp modelId="{73D4D44B-9B5E-4E9A-8D98-C8215464E551}">
      <dsp:nvSpPr>
        <dsp:cNvPr id="0" name=""/>
        <dsp:cNvSpPr/>
      </dsp:nvSpPr>
      <dsp:spPr>
        <a:xfrm>
          <a:off x="0" y="1126332"/>
          <a:ext cx="3113581" cy="504534"/>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8</a:t>
          </a:r>
          <a:endParaRPr lang="en-MY" sz="3200" kern="1200" dirty="0">
            <a:latin typeface="Open Sans"/>
          </a:endParaRPr>
        </a:p>
      </dsp:txBody>
      <dsp:txXfrm>
        <a:off x="24634" y="1150966"/>
        <a:ext cx="3064313" cy="479900"/>
      </dsp:txXfrm>
    </dsp:sp>
    <dsp:sp modelId="{45D4A8C2-6A93-405F-AEA5-8DC33B9BF736}">
      <dsp:nvSpPr>
        <dsp:cNvPr id="0" name=""/>
        <dsp:cNvSpPr/>
      </dsp:nvSpPr>
      <dsp:spPr>
        <a:xfrm>
          <a:off x="0" y="1602322"/>
          <a:ext cx="11975315" cy="1386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Provides an integrated search engine that enabled users to find information related to transaction in the fastest and easiest way.</a:t>
          </a:r>
          <a:endParaRPr lang="en-MY" sz="2800" kern="1200" dirty="0">
            <a:latin typeface="Open Sans"/>
          </a:endParaRPr>
        </a:p>
      </dsp:txBody>
      <dsp:txXfrm>
        <a:off x="0" y="1602322"/>
        <a:ext cx="11975315" cy="1386807"/>
      </dsp:txXfrm>
    </dsp:sp>
    <dsp:sp modelId="{59C227B1-26D9-494A-BEE9-A071AB0E2EFD}">
      <dsp:nvSpPr>
        <dsp:cNvPr id="0" name=""/>
        <dsp:cNvSpPr/>
      </dsp:nvSpPr>
      <dsp:spPr>
        <a:xfrm>
          <a:off x="3113581" y="2479989"/>
          <a:ext cx="8861733" cy="693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Comprehensive Audit Trail</a:t>
          </a:r>
          <a:endParaRPr lang="en-MY" sz="3200" kern="1200" dirty="0">
            <a:latin typeface="Open Sans"/>
          </a:endParaRPr>
        </a:p>
      </dsp:txBody>
      <dsp:txXfrm>
        <a:off x="3113581" y="2479989"/>
        <a:ext cx="8861733" cy="693299"/>
      </dsp:txXfrm>
    </dsp:sp>
    <dsp:sp modelId="{A2A2591F-B8F8-49DC-85B4-79BC42430AAD}">
      <dsp:nvSpPr>
        <dsp:cNvPr id="0" name=""/>
        <dsp:cNvSpPr/>
      </dsp:nvSpPr>
      <dsp:spPr>
        <a:xfrm>
          <a:off x="0" y="2631527"/>
          <a:ext cx="3113581" cy="504534"/>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9</a:t>
          </a:r>
          <a:endParaRPr lang="en-MY" sz="3200" kern="1200" dirty="0">
            <a:latin typeface="Open Sans"/>
          </a:endParaRPr>
        </a:p>
      </dsp:txBody>
      <dsp:txXfrm>
        <a:off x="24634" y="2656161"/>
        <a:ext cx="3064313" cy="479900"/>
      </dsp:txXfrm>
    </dsp:sp>
    <dsp:sp modelId="{7EDB1993-A0A9-4AB6-B8BC-C2DED3422243}">
      <dsp:nvSpPr>
        <dsp:cNvPr id="0" name=""/>
        <dsp:cNvSpPr/>
      </dsp:nvSpPr>
      <dsp:spPr>
        <a:xfrm>
          <a:off x="0" y="3101964"/>
          <a:ext cx="11975315" cy="1386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Ensure that an accurate record of activities or events is captured</a:t>
          </a:r>
          <a:endParaRPr lang="en-MY" sz="2800" kern="1200" dirty="0">
            <a:latin typeface="Open Sans"/>
          </a:endParaRPr>
        </a:p>
      </dsp:txBody>
      <dsp:txXfrm>
        <a:off x="0" y="3101964"/>
        <a:ext cx="11975315" cy="138680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Open Sans Ligh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157C50-CCBC-2A42-B4C4-22B7CB18877D}" type="datetimeFigureOut">
              <a:rPr lang="en-US" smtClean="0">
                <a:latin typeface="Open Sans Light"/>
              </a:rPr>
              <a:t>9/7/2017</a:t>
            </a:fld>
            <a:endParaRPr lang="en-US" dirty="0">
              <a:latin typeface="Open Sans Ligh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Open Sans Ligh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373154-D89E-B24F-ACC1-E214AA320E62}" type="slidenum">
              <a:rPr lang="en-US" smtClean="0">
                <a:latin typeface="Open Sans Light"/>
              </a:rPr>
              <a:t>‹#›</a:t>
            </a:fld>
            <a:endParaRPr lang="en-US" dirty="0">
              <a:latin typeface="Open Sans Light"/>
            </a:endParaRPr>
          </a:p>
        </p:txBody>
      </p:sp>
    </p:spTree>
    <p:extLst>
      <p:ext uri="{BB962C8B-B14F-4D97-AF65-F5344CB8AC3E}">
        <p14:creationId xmlns:p14="http://schemas.microsoft.com/office/powerpoint/2010/main" val="3619321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Open Sans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Open Sans Light"/>
              </a:defRPr>
            </a:lvl1pPr>
          </a:lstStyle>
          <a:p>
            <a:fld id="{4777BE1B-B234-614A-B080-4D121D4DF535}" type="datetimeFigureOut">
              <a:rPr lang="en-US" smtClean="0"/>
              <a:pPr/>
              <a:t>9/7/2017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Open Sans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Open Sans Light"/>
              </a:defRPr>
            </a:lvl1pPr>
          </a:lstStyle>
          <a:p>
            <a:fld id="{C94E8D62-D41F-6042-BCDF-79D228EFA10F}" type="slidenum">
              <a:rPr lang="en-US" smtClean="0"/>
              <a:pPr/>
              <a:t>‹#›</a:t>
            </a:fld>
            <a:endParaRPr lang="en-US" dirty="0"/>
          </a:p>
        </p:txBody>
      </p:sp>
    </p:spTree>
    <p:extLst>
      <p:ext uri="{BB962C8B-B14F-4D97-AF65-F5344CB8AC3E}">
        <p14:creationId xmlns:p14="http://schemas.microsoft.com/office/powerpoint/2010/main" val="3579544509"/>
      </p:ext>
    </p:extLst>
  </p:cSld>
  <p:clrMap bg1="lt1" tx1="dk1" bg2="lt2" tx2="dk2" accent1="accent1" accent2="accent2" accent3="accent3" accent4="accent4" accent5="accent5" accent6="accent6" hlink="hlink" folHlink="folHlink"/>
  <p:hf hdr="0" ftr="0" dt="0"/>
  <p:notesStyle>
    <a:lvl1pPr marL="0" algn="l" defTabSz="456697" rtl="0" eaLnBrk="1" latinLnBrk="0" hangingPunct="1">
      <a:defRPr sz="1200" kern="1200">
        <a:solidFill>
          <a:schemeClr val="tx1"/>
        </a:solidFill>
        <a:latin typeface="Open Sans Light"/>
        <a:ea typeface="+mn-ea"/>
        <a:cs typeface="+mn-cs"/>
      </a:defRPr>
    </a:lvl1pPr>
    <a:lvl2pPr marL="456697" algn="l" defTabSz="456697" rtl="0" eaLnBrk="1" latinLnBrk="0" hangingPunct="1">
      <a:defRPr sz="1200" kern="1200">
        <a:solidFill>
          <a:schemeClr val="tx1"/>
        </a:solidFill>
        <a:latin typeface="Open Sans Light"/>
        <a:ea typeface="+mn-ea"/>
        <a:cs typeface="+mn-cs"/>
      </a:defRPr>
    </a:lvl2pPr>
    <a:lvl3pPr marL="913395" algn="l" defTabSz="456697" rtl="0" eaLnBrk="1" latinLnBrk="0" hangingPunct="1">
      <a:defRPr sz="1200" kern="1200">
        <a:solidFill>
          <a:schemeClr val="tx1"/>
        </a:solidFill>
        <a:latin typeface="Open Sans Light"/>
        <a:ea typeface="+mn-ea"/>
        <a:cs typeface="+mn-cs"/>
      </a:defRPr>
    </a:lvl3pPr>
    <a:lvl4pPr marL="1370094" algn="l" defTabSz="456697" rtl="0" eaLnBrk="1" latinLnBrk="0" hangingPunct="1">
      <a:defRPr sz="1200" kern="1200">
        <a:solidFill>
          <a:schemeClr val="tx1"/>
        </a:solidFill>
        <a:latin typeface="Open Sans Light"/>
        <a:ea typeface="+mn-ea"/>
        <a:cs typeface="+mn-cs"/>
      </a:defRPr>
    </a:lvl4pPr>
    <a:lvl5pPr marL="1826797" algn="l" defTabSz="456697" rtl="0" eaLnBrk="1" latinLnBrk="0" hangingPunct="1">
      <a:defRPr sz="1200" kern="1200">
        <a:solidFill>
          <a:schemeClr val="tx1"/>
        </a:solidFill>
        <a:latin typeface="Open Sans Light"/>
        <a:ea typeface="+mn-ea"/>
        <a:cs typeface="+mn-cs"/>
      </a:defRPr>
    </a:lvl5pPr>
    <a:lvl6pPr marL="2283492" algn="l" defTabSz="456697" rtl="0" eaLnBrk="1" latinLnBrk="0" hangingPunct="1">
      <a:defRPr sz="1200" kern="1200">
        <a:solidFill>
          <a:schemeClr val="tx1"/>
        </a:solidFill>
        <a:latin typeface="+mn-lt"/>
        <a:ea typeface="+mn-ea"/>
        <a:cs typeface="+mn-cs"/>
      </a:defRPr>
    </a:lvl6pPr>
    <a:lvl7pPr marL="2740191" algn="l" defTabSz="456697" rtl="0" eaLnBrk="1" latinLnBrk="0" hangingPunct="1">
      <a:defRPr sz="1200" kern="1200">
        <a:solidFill>
          <a:schemeClr val="tx1"/>
        </a:solidFill>
        <a:latin typeface="+mn-lt"/>
        <a:ea typeface="+mn-ea"/>
        <a:cs typeface="+mn-cs"/>
      </a:defRPr>
    </a:lvl7pPr>
    <a:lvl8pPr marL="3196889" algn="l" defTabSz="456697" rtl="0" eaLnBrk="1" latinLnBrk="0" hangingPunct="1">
      <a:defRPr sz="1200" kern="1200">
        <a:solidFill>
          <a:schemeClr val="tx1"/>
        </a:solidFill>
        <a:latin typeface="+mn-lt"/>
        <a:ea typeface="+mn-ea"/>
        <a:cs typeface="+mn-cs"/>
      </a:defRPr>
    </a:lvl8pPr>
    <a:lvl9pPr marL="3653588" algn="l" defTabSz="4566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a:t>
            </a:r>
          </a:p>
          <a:p>
            <a:r>
              <a:rPr lang="en-US" dirty="0" smtClean="0"/>
              <a:t>Font Size: Proposal Title (60),</a:t>
            </a:r>
            <a:r>
              <a:rPr lang="en-US" baseline="0" dirty="0" smtClean="0"/>
              <a:t> Proposal Details (40)</a:t>
            </a:r>
          </a:p>
          <a:p>
            <a:endParaRPr lang="en-US" baseline="0" dirty="0" smtClean="0"/>
          </a:p>
          <a:p>
            <a:r>
              <a:rPr lang="en-US" baseline="0" dirty="0" smtClean="0"/>
              <a:t>Business unit &amp; Client logo: Small size</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a:t>
            </a:fld>
            <a:endParaRPr lang="en-US" dirty="0"/>
          </a:p>
        </p:txBody>
      </p:sp>
    </p:spTree>
    <p:extLst>
      <p:ext uri="{BB962C8B-B14F-4D97-AF65-F5344CB8AC3E}">
        <p14:creationId xmlns:p14="http://schemas.microsoft.com/office/powerpoint/2010/main" val="1080341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10</a:t>
            </a:fld>
            <a:endParaRPr lang="en-US" dirty="0"/>
          </a:p>
        </p:txBody>
      </p:sp>
    </p:spTree>
    <p:extLst>
      <p:ext uri="{BB962C8B-B14F-4D97-AF65-F5344CB8AC3E}">
        <p14:creationId xmlns:p14="http://schemas.microsoft.com/office/powerpoint/2010/main" val="155307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11</a:t>
            </a:fld>
            <a:endParaRPr lang="en-US" dirty="0"/>
          </a:p>
        </p:txBody>
      </p:sp>
    </p:spTree>
    <p:extLst>
      <p:ext uri="{BB962C8B-B14F-4D97-AF65-F5344CB8AC3E}">
        <p14:creationId xmlns:p14="http://schemas.microsoft.com/office/powerpoint/2010/main" val="171328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12</a:t>
            </a:fld>
            <a:endParaRPr lang="en-US" dirty="0"/>
          </a:p>
        </p:txBody>
      </p:sp>
    </p:spTree>
    <p:extLst>
      <p:ext uri="{BB962C8B-B14F-4D97-AF65-F5344CB8AC3E}">
        <p14:creationId xmlns:p14="http://schemas.microsoft.com/office/powerpoint/2010/main" val="1713289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&amp;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The Proposal (60), Content (36)</a:t>
            </a:r>
            <a:endParaRPr lang="en-US" sz="1200" baseline="0" dirty="0" smtClean="0"/>
          </a:p>
          <a:p>
            <a:pPr marL="0" indent="0">
              <a:buNone/>
            </a:pPr>
            <a:endParaRPr lang="en-US" sz="1200" baseline="0" dirty="0" smtClean="0"/>
          </a:p>
          <a:p>
            <a:pPr marL="0" indent="0">
              <a:buNone/>
            </a:pPr>
            <a:r>
              <a:rPr lang="en-US" sz="1200" baseline="0" dirty="0" smtClean="0"/>
              <a:t>Proposal Title’s Example (at the right-top of the red box) : Audit Proposal (For Audit Dept.) or GST Proposal (For GST Dept.)</a:t>
            </a:r>
          </a:p>
          <a:p>
            <a:pPr marL="0" indent="0">
              <a:buNone/>
            </a:pP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13</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14</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15</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16</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17</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18</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19</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Executive</a:t>
            </a:r>
            <a:r>
              <a:rPr lang="en-US" baseline="0" dirty="0" smtClean="0"/>
              <a:t> Summary Content </a:t>
            </a:r>
            <a:r>
              <a:rPr lang="en-US" dirty="0" smtClean="0"/>
              <a:t>(36)</a:t>
            </a:r>
            <a:endParaRPr lang="en-US"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2</a:t>
            </a:fld>
            <a:endParaRPr lang="en-US" dirty="0"/>
          </a:p>
        </p:txBody>
      </p:sp>
    </p:spTree>
    <p:extLst>
      <p:ext uri="{BB962C8B-B14F-4D97-AF65-F5344CB8AC3E}">
        <p14:creationId xmlns:p14="http://schemas.microsoft.com/office/powerpoint/2010/main" val="3174647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20</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21</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&amp;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The Proposal (60), Content (36)</a:t>
            </a:r>
            <a:endParaRPr lang="en-US" sz="1200" baseline="0" dirty="0" smtClean="0"/>
          </a:p>
          <a:p>
            <a:pPr marL="0" indent="0">
              <a:buNone/>
            </a:pPr>
            <a:endParaRPr lang="en-US" sz="1200" baseline="0" dirty="0" smtClean="0"/>
          </a:p>
          <a:p>
            <a:pPr marL="0" indent="0">
              <a:buNone/>
            </a:pPr>
            <a:r>
              <a:rPr lang="en-US" sz="1200" baseline="0" dirty="0" smtClean="0"/>
              <a:t>Proposal Title’s Example (at the right-top of the red box) : Audit Proposal (For Audit Dept.) or GST Proposal (For GST Dept.)</a:t>
            </a:r>
          </a:p>
          <a:p>
            <a:pPr marL="0" indent="0">
              <a:buNone/>
            </a:pP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22</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23</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24</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25</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26</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27</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28</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29</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Table</a:t>
            </a:r>
            <a:r>
              <a:rPr lang="en-US" baseline="0" dirty="0" smtClean="0"/>
              <a:t> of Content </a:t>
            </a:r>
            <a:r>
              <a:rPr lang="en-US" dirty="0" smtClean="0"/>
              <a:t>(44)</a:t>
            </a:r>
            <a:endParaRPr lang="en-US" baseline="0" dirty="0" smtClean="0"/>
          </a:p>
          <a:p>
            <a:pPr marL="0" marR="0" indent="0" algn="l" defTabSz="456697" rtl="0" eaLnBrk="1" fontAlgn="auto" latinLnBrk="0" hangingPunct="1">
              <a:lnSpc>
                <a:spcPct val="100000"/>
              </a:lnSpc>
              <a:spcBef>
                <a:spcPts val="0"/>
              </a:spcBef>
              <a:spcAft>
                <a:spcPts val="0"/>
              </a:spcAft>
              <a:buClrTx/>
              <a:buSzTx/>
              <a:buFontTx/>
              <a:buNone/>
              <a:tabLst/>
              <a:defRPr/>
            </a:pPr>
            <a:endParaRPr lang="en-MY" dirty="0" smtClean="0"/>
          </a:p>
          <a:p>
            <a:r>
              <a:rPr lang="en-US" dirty="0" smtClean="0"/>
              <a:t>Attention: Please change the</a:t>
            </a:r>
            <a:r>
              <a:rPr lang="en-US" baseline="0" dirty="0" smtClean="0"/>
              <a:t> table of content and page numbering accordingly. Thank you very much </a:t>
            </a:r>
            <a:r>
              <a:rPr lang="en-US" baseline="0" dirty="0" smtClean="0">
                <a:sym typeface="Wingdings" panose="05000000000000000000" pitchFamily="2" charset="2"/>
              </a:rPr>
              <a:t></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a:t>
            </a:fld>
            <a:endParaRPr lang="en-US" dirty="0"/>
          </a:p>
        </p:txBody>
      </p:sp>
    </p:spTree>
    <p:extLst>
      <p:ext uri="{BB962C8B-B14F-4D97-AF65-F5344CB8AC3E}">
        <p14:creationId xmlns:p14="http://schemas.microsoft.com/office/powerpoint/2010/main" val="2130249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&amp;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The Proposal (60), Content (36)</a:t>
            </a:r>
            <a:endParaRPr lang="en-US" sz="1200" baseline="0" dirty="0" smtClean="0"/>
          </a:p>
          <a:p>
            <a:pPr marL="0" indent="0">
              <a:buNone/>
            </a:pPr>
            <a:endParaRPr lang="en-US" sz="1200" baseline="0" dirty="0" smtClean="0"/>
          </a:p>
          <a:p>
            <a:pPr marL="0" indent="0">
              <a:buNone/>
            </a:pPr>
            <a:r>
              <a:rPr lang="en-US" sz="1200" baseline="0" dirty="0" smtClean="0"/>
              <a:t>Proposal Title’s Example (at the right-top of the red box) : Audit Proposal (For Audit Dept.) or GST Proposal (For GST Dept.)</a:t>
            </a:r>
          </a:p>
          <a:p>
            <a:pPr marL="0" indent="0">
              <a:buNone/>
            </a:pP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30</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31</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32</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33</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34</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35</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36</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37</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38</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(28)</a:t>
            </a:r>
            <a:endParaRPr lang="en-US" sz="1200" baseline="0" dirty="0" smtClean="0"/>
          </a:p>
          <a:p>
            <a:pPr marL="0" indent="0">
              <a:buNone/>
            </a:pPr>
            <a:endParaRPr lang="en-US" sz="1200" baseline="0" dirty="0" smtClean="0"/>
          </a:p>
          <a:p>
            <a:pPr marL="0" indent="0">
              <a:buNone/>
            </a:pPr>
            <a:r>
              <a:rPr lang="en-US" sz="1200" baseline="0" dirty="0" smtClean="0"/>
              <a:t>Attention: You may add / edit this section.</a:t>
            </a:r>
          </a:p>
        </p:txBody>
      </p:sp>
      <p:sp>
        <p:nvSpPr>
          <p:cNvPr id="4" name="Slide Number Placeholder 3"/>
          <p:cNvSpPr>
            <a:spLocks noGrp="1"/>
          </p:cNvSpPr>
          <p:nvPr>
            <p:ph type="sldNum" sz="quarter" idx="10"/>
          </p:nvPr>
        </p:nvSpPr>
        <p:spPr/>
        <p:txBody>
          <a:bodyPr/>
          <a:lstStyle/>
          <a:p>
            <a:fld id="{C94E8D62-D41F-6042-BCDF-79D228EFA10F}" type="slidenum">
              <a:rPr lang="en-US" smtClean="0"/>
              <a:pPr/>
              <a:t>39</a:t>
            </a:fld>
            <a:endParaRPr lang="en-US" dirty="0"/>
          </a:p>
        </p:txBody>
      </p:sp>
    </p:spTree>
    <p:extLst>
      <p:ext uri="{BB962C8B-B14F-4D97-AF65-F5344CB8AC3E}">
        <p14:creationId xmlns:p14="http://schemas.microsoft.com/office/powerpoint/2010/main" val="258148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(Bold)</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About</a:t>
            </a:r>
            <a:r>
              <a:rPr lang="en-US" baseline="0" dirty="0" smtClean="0"/>
              <a:t> Us </a:t>
            </a:r>
            <a:r>
              <a:rPr lang="en-US" dirty="0" smtClean="0"/>
              <a:t>(60)</a:t>
            </a:r>
            <a:endParaRPr lang="en-US"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4</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40</a:t>
            </a:fld>
            <a:endParaRPr lang="en-US" dirty="0"/>
          </a:p>
        </p:txBody>
      </p:sp>
    </p:spTree>
    <p:extLst>
      <p:ext uri="{BB962C8B-B14F-4D97-AF65-F5344CB8AC3E}">
        <p14:creationId xmlns:p14="http://schemas.microsoft.com/office/powerpoint/2010/main" val="163110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5</a:t>
            </a:fld>
            <a:endParaRPr lang="en-US" dirty="0"/>
          </a:p>
        </p:txBody>
      </p:sp>
    </p:spTree>
    <p:extLst>
      <p:ext uri="{BB962C8B-B14F-4D97-AF65-F5344CB8AC3E}">
        <p14:creationId xmlns:p14="http://schemas.microsoft.com/office/powerpoint/2010/main" val="327109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6</a:t>
            </a:fld>
            <a:endParaRPr lang="en-US" dirty="0"/>
          </a:p>
        </p:txBody>
      </p:sp>
    </p:spTree>
    <p:extLst>
      <p:ext uri="{BB962C8B-B14F-4D97-AF65-F5344CB8AC3E}">
        <p14:creationId xmlns:p14="http://schemas.microsoft.com/office/powerpoint/2010/main" val="4839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7</a:t>
            </a:fld>
            <a:endParaRPr lang="en-US" dirty="0"/>
          </a:p>
        </p:txBody>
      </p:sp>
    </p:spTree>
    <p:extLst>
      <p:ext uri="{BB962C8B-B14F-4D97-AF65-F5344CB8AC3E}">
        <p14:creationId xmlns:p14="http://schemas.microsoft.com/office/powerpoint/2010/main" val="30358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8</a:t>
            </a:fld>
            <a:endParaRPr lang="en-US" dirty="0"/>
          </a:p>
        </p:txBody>
      </p:sp>
    </p:spTree>
    <p:extLst>
      <p:ext uri="{BB962C8B-B14F-4D97-AF65-F5344CB8AC3E}">
        <p14:creationId xmlns:p14="http://schemas.microsoft.com/office/powerpoint/2010/main" val="303581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9</a:t>
            </a:fld>
            <a:endParaRPr lang="en-US" dirty="0"/>
          </a:p>
        </p:txBody>
      </p:sp>
    </p:spTree>
    <p:extLst>
      <p:ext uri="{BB962C8B-B14F-4D97-AF65-F5344CB8AC3E}">
        <p14:creationId xmlns:p14="http://schemas.microsoft.com/office/powerpoint/2010/main" val="248299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58076" y="5414843"/>
            <a:ext cx="17071023" cy="3505200"/>
          </a:xfrm>
        </p:spPr>
        <p:txBody>
          <a:bodyPr>
            <a:normAutofit/>
          </a:bodyPr>
          <a:lstStyle>
            <a:lvl1pPr marL="0" indent="0" algn="ctr">
              <a:lnSpc>
                <a:spcPct val="120000"/>
              </a:lnSpc>
              <a:buNone/>
              <a:defRPr sz="4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1087444" indent="0" algn="ctr">
              <a:buNone/>
              <a:defRPr>
                <a:solidFill>
                  <a:schemeClr val="tx1">
                    <a:tint val="75000"/>
                  </a:schemeClr>
                </a:solidFill>
              </a:defRPr>
            </a:lvl2pPr>
            <a:lvl3pPr marL="2174887" indent="0" algn="ctr">
              <a:buNone/>
              <a:defRPr>
                <a:solidFill>
                  <a:schemeClr val="tx1">
                    <a:tint val="75000"/>
                  </a:schemeClr>
                </a:solidFill>
              </a:defRPr>
            </a:lvl3pPr>
            <a:lvl4pPr marL="3262338" indent="0" algn="ctr">
              <a:buNone/>
              <a:defRPr>
                <a:solidFill>
                  <a:schemeClr val="tx1">
                    <a:tint val="75000"/>
                  </a:schemeClr>
                </a:solidFill>
              </a:defRPr>
            </a:lvl4pPr>
            <a:lvl5pPr marL="4349779" indent="0" algn="ctr">
              <a:buNone/>
              <a:defRPr>
                <a:solidFill>
                  <a:schemeClr val="tx1">
                    <a:tint val="75000"/>
                  </a:schemeClr>
                </a:solidFill>
              </a:defRPr>
            </a:lvl5pPr>
            <a:lvl6pPr marL="5437225" indent="0" algn="ctr">
              <a:buNone/>
              <a:defRPr>
                <a:solidFill>
                  <a:schemeClr val="tx1">
                    <a:tint val="75000"/>
                  </a:schemeClr>
                </a:solidFill>
              </a:defRPr>
            </a:lvl6pPr>
            <a:lvl7pPr marL="6524671" indent="0" algn="ctr">
              <a:buNone/>
              <a:defRPr>
                <a:solidFill>
                  <a:schemeClr val="tx1">
                    <a:tint val="75000"/>
                  </a:schemeClr>
                </a:solidFill>
              </a:defRPr>
            </a:lvl7pPr>
            <a:lvl8pPr marL="7612115" indent="0" algn="ctr">
              <a:buNone/>
              <a:defRPr>
                <a:solidFill>
                  <a:schemeClr val="tx1">
                    <a:tint val="75000"/>
                  </a:schemeClr>
                </a:solidFill>
              </a:defRPr>
            </a:lvl8pPr>
            <a:lvl9pPr marL="8699558" indent="0" algn="ctr">
              <a:buNone/>
              <a:defRPr>
                <a:solidFill>
                  <a:schemeClr val="tx1">
                    <a:tint val="75000"/>
                  </a:schemeClr>
                </a:solidFill>
              </a:defRPr>
            </a:lvl9pPr>
          </a:lstStyle>
          <a:p>
            <a:r>
              <a:rPr lang="en-US" dirty="0" smtClean="0"/>
              <a:t>Proposal Details</a:t>
            </a:r>
            <a:endParaRPr lang="en-US" dirty="0"/>
          </a:p>
        </p:txBody>
      </p:sp>
      <p:sp>
        <p:nvSpPr>
          <p:cNvPr id="2" name="Title 1"/>
          <p:cNvSpPr>
            <a:spLocks noGrp="1"/>
          </p:cNvSpPr>
          <p:nvPr>
            <p:ph type="ctrTitle" hasCustomPrompt="1"/>
          </p:nvPr>
        </p:nvSpPr>
        <p:spPr>
          <a:xfrm>
            <a:off x="3658076" y="3567460"/>
            <a:ext cx="17071023" cy="1825542"/>
          </a:xfrm>
        </p:spPr>
        <p:txBody>
          <a:bodyPr/>
          <a:lstStyle>
            <a:lvl1pPr>
              <a:defRPr b="1">
                <a:solidFill>
                  <a:schemeClr val="tx1">
                    <a:lumMod val="65000"/>
                    <a:lumOff val="35000"/>
                  </a:schemeClr>
                </a:solidFill>
              </a:defRPr>
            </a:lvl1pPr>
          </a:lstStyle>
          <a:p>
            <a:r>
              <a:rPr lang="en-US" dirty="0" smtClean="0"/>
              <a:t>PROPOSAL TITLE</a:t>
            </a:r>
            <a:endParaRPr lang="en-US" dirty="0"/>
          </a:p>
        </p:txBody>
      </p:sp>
      <p:sp>
        <p:nvSpPr>
          <p:cNvPr id="5"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Tree>
    <p:extLst>
      <p:ext uri="{BB962C8B-B14F-4D97-AF65-F5344CB8AC3E}">
        <p14:creationId xmlns:p14="http://schemas.microsoft.com/office/powerpoint/2010/main" val="35947415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2193588" y="6858000"/>
            <a:ext cx="12193588" cy="6858000"/>
          </a:xfrm>
        </p:spPr>
        <p:txBody>
          <a:bodyPr/>
          <a:lstStyle/>
          <a:p>
            <a:endParaRPr lang="en-US" dirty="0"/>
          </a:p>
        </p:txBody>
      </p:sp>
      <p:sp>
        <p:nvSpPr>
          <p:cNvPr id="13" name="Picture Placeholder 2"/>
          <p:cNvSpPr>
            <a:spLocks noGrp="1"/>
          </p:cNvSpPr>
          <p:nvPr>
            <p:ph type="pic" sz="quarter" idx="13"/>
          </p:nvPr>
        </p:nvSpPr>
        <p:spPr>
          <a:xfrm>
            <a:off x="0" y="0"/>
            <a:ext cx="12193588" cy="6858000"/>
          </a:xfrm>
        </p:spPr>
        <p:txBody>
          <a:bodyPr/>
          <a:lstStyle/>
          <a:p>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8"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15677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1" y="0"/>
            <a:ext cx="24387175" cy="4876800"/>
          </a:xfrm>
        </p:spPr>
        <p:txBody>
          <a:bodyPr/>
          <a:lstStyle/>
          <a:p>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5"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9"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9963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s">
    <p:spTree>
      <p:nvGrpSpPr>
        <p:cNvPr id="1" name=""/>
        <p:cNvGrpSpPr/>
        <p:nvPr/>
      </p:nvGrpSpPr>
      <p:grpSpPr>
        <a:xfrm>
          <a:off x="0" y="0"/>
          <a:ext cx="0" cy="0"/>
          <a:chOff x="0" y="0"/>
          <a:chExt cx="0" cy="0"/>
        </a:xfrm>
      </p:grpSpPr>
      <p:sp>
        <p:nvSpPr>
          <p:cNvPr id="8" name="Picture Placeholder 4"/>
          <p:cNvSpPr>
            <a:spLocks noGrp="1"/>
          </p:cNvSpPr>
          <p:nvPr>
            <p:ph type="pic" sz="quarter" idx="13" hasCustomPrompt="1"/>
          </p:nvPr>
        </p:nvSpPr>
        <p:spPr>
          <a:xfrm>
            <a:off x="0" y="0"/>
            <a:ext cx="24387175" cy="13716000"/>
          </a:xfrm>
        </p:spPr>
        <p:txBody>
          <a:bodyPr/>
          <a:lstStyle>
            <a:lvl1pPr>
              <a:defRPr baseline="0"/>
            </a:lvl1pPr>
          </a:lstStyle>
          <a:p>
            <a:r>
              <a:rPr lang="en-US" dirty="0" smtClean="0"/>
              <a:t>Drag / Drop / Send to Back</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7"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043681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2043799" y="3667381"/>
            <a:ext cx="4823726" cy="3657600"/>
          </a:xfrm>
        </p:spPr>
        <p:txBody>
          <a:bodyPr/>
          <a:lstStyle/>
          <a:p>
            <a:endParaRPr lang="en-US"/>
          </a:p>
        </p:txBody>
      </p:sp>
      <p:sp>
        <p:nvSpPr>
          <p:cNvPr id="13" name="Picture Placeholder 2"/>
          <p:cNvSpPr>
            <a:spLocks noGrp="1"/>
          </p:cNvSpPr>
          <p:nvPr>
            <p:ph type="pic" sz="quarter" idx="14"/>
          </p:nvPr>
        </p:nvSpPr>
        <p:spPr>
          <a:xfrm>
            <a:off x="7243796" y="3667381"/>
            <a:ext cx="4823726" cy="3657600"/>
          </a:xfrm>
        </p:spPr>
        <p:txBody>
          <a:bodyPr/>
          <a:lstStyle/>
          <a:p>
            <a:endParaRPr lang="en-US"/>
          </a:p>
        </p:txBody>
      </p:sp>
      <p:sp>
        <p:nvSpPr>
          <p:cNvPr id="14" name="Picture Placeholder 2"/>
          <p:cNvSpPr>
            <a:spLocks noGrp="1"/>
          </p:cNvSpPr>
          <p:nvPr>
            <p:ph type="pic" sz="quarter" idx="15"/>
          </p:nvPr>
        </p:nvSpPr>
        <p:spPr>
          <a:xfrm>
            <a:off x="12450926" y="3667381"/>
            <a:ext cx="4823726" cy="3657600"/>
          </a:xfrm>
        </p:spPr>
        <p:txBody>
          <a:bodyPr/>
          <a:lstStyle/>
          <a:p>
            <a:endParaRPr lang="en-US"/>
          </a:p>
        </p:txBody>
      </p:sp>
      <p:sp>
        <p:nvSpPr>
          <p:cNvPr id="15" name="Picture Placeholder 2"/>
          <p:cNvSpPr>
            <a:spLocks noGrp="1"/>
          </p:cNvSpPr>
          <p:nvPr>
            <p:ph type="pic" sz="quarter" idx="16"/>
          </p:nvPr>
        </p:nvSpPr>
        <p:spPr>
          <a:xfrm>
            <a:off x="17650923" y="3667381"/>
            <a:ext cx="4823726" cy="3657600"/>
          </a:xfrm>
        </p:spPr>
        <p:txBody>
          <a:bodyPr/>
          <a:lstStyle/>
          <a:p>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9"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16"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25952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1822450" y="3197225"/>
            <a:ext cx="3659188" cy="3657600"/>
          </a:xfrm>
        </p:spPr>
        <p:txBody>
          <a:bodyPr/>
          <a:lstStyle/>
          <a:p>
            <a:endParaRPr lang="en-US"/>
          </a:p>
        </p:txBody>
      </p:sp>
      <p:sp>
        <p:nvSpPr>
          <p:cNvPr id="10" name="Picture Placeholder 6"/>
          <p:cNvSpPr>
            <a:spLocks noGrp="1"/>
          </p:cNvSpPr>
          <p:nvPr>
            <p:ph type="pic" sz="quarter" idx="11"/>
          </p:nvPr>
        </p:nvSpPr>
        <p:spPr>
          <a:xfrm>
            <a:off x="5639534" y="3197225"/>
            <a:ext cx="3659188" cy="3657600"/>
          </a:xfrm>
        </p:spPr>
        <p:txBody>
          <a:bodyPr/>
          <a:lstStyle/>
          <a:p>
            <a:endParaRPr lang="en-US"/>
          </a:p>
        </p:txBody>
      </p:sp>
      <p:sp>
        <p:nvSpPr>
          <p:cNvPr id="11" name="Picture Placeholder 6"/>
          <p:cNvSpPr>
            <a:spLocks noGrp="1"/>
          </p:cNvSpPr>
          <p:nvPr>
            <p:ph type="pic" sz="quarter" idx="12"/>
          </p:nvPr>
        </p:nvSpPr>
        <p:spPr>
          <a:xfrm>
            <a:off x="1822450" y="7063669"/>
            <a:ext cx="3659188" cy="3657600"/>
          </a:xfrm>
        </p:spPr>
        <p:txBody>
          <a:bodyPr/>
          <a:lstStyle/>
          <a:p>
            <a:endParaRPr lang="en-US"/>
          </a:p>
        </p:txBody>
      </p:sp>
      <p:sp>
        <p:nvSpPr>
          <p:cNvPr id="12" name="Picture Placeholder 6"/>
          <p:cNvSpPr>
            <a:spLocks noGrp="1"/>
          </p:cNvSpPr>
          <p:nvPr>
            <p:ph type="pic" sz="quarter" idx="13"/>
          </p:nvPr>
        </p:nvSpPr>
        <p:spPr>
          <a:xfrm>
            <a:off x="5639534" y="7063669"/>
            <a:ext cx="3659188" cy="3657600"/>
          </a:xfrm>
        </p:spPr>
        <p:txBody>
          <a:bodyPr/>
          <a:lstStyle/>
          <a:p>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13"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16"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9069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217490" tIns="108745" rIns="217490" bIns="108745"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19359" y="3200413"/>
            <a:ext cx="21948458" cy="9051926"/>
          </a:xfrm>
          <a:prstGeom prst="rect">
            <a:avLst/>
          </a:prstGeom>
        </p:spPr>
        <p:txBody>
          <a:bodyPr vert="horz" lIns="217490" tIns="108745" rIns="217490" bIns="108745" rtlCol="0">
            <a:no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Tree>
    <p:extLst>
      <p:ext uri="{BB962C8B-B14F-4D97-AF65-F5344CB8AC3E}">
        <p14:creationId xmlns:p14="http://schemas.microsoft.com/office/powerpoint/2010/main" val="402515176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3" r:id="rId3"/>
    <p:sldLayoutId id="2147483661" r:id="rId4"/>
    <p:sldLayoutId id="2147483663" r:id="rId5"/>
    <p:sldLayoutId id="2147483665" r:id="rId6"/>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ftr="0" dt="0"/>
  <p:txStyles>
    <p:titleStyle>
      <a:lvl1pPr algn="ctr" defTabSz="1087444" rtl="0" eaLnBrk="1" latinLnBrk="0" hangingPunct="1">
        <a:spcBef>
          <a:spcPct val="0"/>
        </a:spcBef>
        <a:buNone/>
        <a:defRPr sz="6000" kern="1200">
          <a:solidFill>
            <a:schemeClr val="bg2"/>
          </a:solidFill>
          <a:latin typeface="Open Sans"/>
          <a:ea typeface="+mj-ea"/>
          <a:cs typeface="Open Sans"/>
        </a:defRPr>
      </a:lvl1pPr>
    </p:titleStyle>
    <p:bodyStyle>
      <a:lvl1pPr marL="0" indent="0" algn="ctr" defTabSz="1087444" rtl="0" eaLnBrk="1" latinLnBrk="0" hangingPunct="1">
        <a:lnSpc>
          <a:spcPct val="13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png"/><Relationship Id="rId3" Type="http://schemas.openxmlformats.org/officeDocument/2006/relationships/image" Target="../media/image14.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jp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2" Type="http://schemas.openxmlformats.org/officeDocument/2006/relationships/notesSlide" Target="../notesSlides/notesSlide10.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41"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6.xml"/><Relationship Id="rId16" Type="http://schemas.openxmlformats.org/officeDocument/2006/relationships/diagramColors" Target="../diagrams/colors4.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7249" y="962467"/>
            <a:ext cx="7432431" cy="1545195"/>
          </a:xfrm>
          <a:prstGeom prst="rect">
            <a:avLst/>
          </a:prstGeom>
        </p:spPr>
      </p:pic>
      <p:sp>
        <p:nvSpPr>
          <p:cNvPr id="8" name="Subtitle 5"/>
          <p:cNvSpPr txBox="1">
            <a:spLocks/>
          </p:cNvSpPr>
          <p:nvPr/>
        </p:nvSpPr>
        <p:spPr>
          <a:xfrm>
            <a:off x="3658076" y="9695791"/>
            <a:ext cx="4876323" cy="3505200"/>
          </a:xfrm>
          <a:prstGeom prst="rect">
            <a:avLst/>
          </a:prstGeom>
        </p:spPr>
        <p:txBody>
          <a:bodyPr vert="horz" lIns="217490" tIns="108745" rIns="217490" bIns="108745" rtlCol="0">
            <a:normAutofit/>
          </a:bodyPr>
          <a:lstStyle>
            <a:lvl1pPr marL="0" indent="0" algn="ctr" defTabSz="1087444" rtl="0" eaLnBrk="1" latinLnBrk="0" hangingPunct="1">
              <a:lnSpc>
                <a:spcPct val="120000"/>
              </a:lnSpc>
              <a:spcBef>
                <a:spcPct val="20000"/>
              </a:spcBef>
              <a:buFont typeface="Arial"/>
              <a:buNone/>
              <a:defRPr sz="4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800" b="1" dirty="0" smtClean="0">
                <a:solidFill>
                  <a:schemeClr val="tx1"/>
                </a:solidFill>
              </a:rPr>
              <a:t>PREPARED BY:</a:t>
            </a:r>
          </a:p>
        </p:txBody>
      </p:sp>
      <p:sp>
        <p:nvSpPr>
          <p:cNvPr id="9" name="Subtitle 5"/>
          <p:cNvSpPr txBox="1">
            <a:spLocks/>
          </p:cNvSpPr>
          <p:nvPr/>
        </p:nvSpPr>
        <p:spPr>
          <a:xfrm>
            <a:off x="15966830" y="9680025"/>
            <a:ext cx="4876323" cy="3505200"/>
          </a:xfrm>
          <a:prstGeom prst="rect">
            <a:avLst/>
          </a:prstGeom>
        </p:spPr>
        <p:txBody>
          <a:bodyPr vert="horz" lIns="217490" tIns="108745" rIns="217490" bIns="108745" rtlCol="0">
            <a:norm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800" b="1"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SUBMITTED TO:</a:t>
            </a:r>
          </a:p>
        </p:txBody>
      </p:sp>
      <p:sp>
        <p:nvSpPr>
          <p:cNvPr id="12" name="Rectangle 11"/>
          <p:cNvSpPr/>
          <p:nvPr/>
        </p:nvSpPr>
        <p:spPr>
          <a:xfrm>
            <a:off x="2848213" y="3567458"/>
            <a:ext cx="609601" cy="5371635"/>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435" y="10710042"/>
            <a:ext cx="4193603" cy="1476697"/>
          </a:xfrm>
          <a:prstGeom prst="rect">
            <a:avLst/>
          </a:prstGeom>
        </p:spPr>
      </p:pic>
      <p:sp>
        <p:nvSpPr>
          <p:cNvPr id="2" name="Title 1"/>
          <p:cNvSpPr>
            <a:spLocks noGrp="1"/>
          </p:cNvSpPr>
          <p:nvPr>
            <p:ph type="ctrTitle"/>
          </p:nvPr>
        </p:nvSpPr>
        <p:spPr>
          <a:xfrm>
            <a:off x="3658076" y="5049417"/>
            <a:ext cx="17071023" cy="1825542"/>
          </a:xfrm>
        </p:spPr>
        <p:txBody>
          <a:bodyPr/>
          <a:lstStyle/>
          <a:p>
            <a:pPr lvl="0">
              <a:spcBef>
                <a:spcPts val="0"/>
              </a:spcBef>
            </a:pPr>
            <a:r>
              <a:rPr lang="en-US" dirty="0">
                <a:solidFill>
                  <a:schemeClr val="tx1"/>
                </a:solidFill>
                <a:latin typeface="Century Gothic"/>
                <a:ea typeface="Century Gothic"/>
                <a:cs typeface="Century Gothic"/>
                <a:sym typeface="Century Gothic"/>
              </a:rPr>
              <a:t>PROPOSAL FOR STRATEGIC </a:t>
            </a:r>
            <a:r>
              <a:rPr lang="en-US" dirty="0" smtClean="0">
                <a:solidFill>
                  <a:schemeClr val="tx1"/>
                </a:solidFill>
                <a:latin typeface="Century Gothic"/>
                <a:ea typeface="Century Gothic"/>
                <a:cs typeface="Century Gothic"/>
                <a:sym typeface="Century Gothic"/>
              </a:rPr>
              <a:t>COLLABORATION IN LEARNING AND GRADUATE SKILLS ENHANCEMENT</a:t>
            </a:r>
            <a:endParaRPr lang="en-US" dirty="0">
              <a:solidFill>
                <a:schemeClr val="tx1"/>
              </a:solidFill>
              <a:latin typeface="Century Gothic"/>
              <a:ea typeface="Century Gothic"/>
              <a:cs typeface="Century Gothic"/>
              <a:sym typeface="Century Gothic"/>
            </a:endParaRPr>
          </a:p>
        </p:txBody>
      </p:sp>
      <p:pic>
        <p:nvPicPr>
          <p:cNvPr id="1026" name="Picture 2" descr="C:\Users\User\Desktop\LogoUniKL_N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3739" y="10625547"/>
            <a:ext cx="3626124" cy="166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366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10</a:t>
            </a:fld>
            <a:endParaRPr lang="en-US" dirty="0"/>
          </a:p>
        </p:txBody>
      </p:sp>
      <p:sp>
        <p:nvSpPr>
          <p:cNvPr id="96" name="TextBox 9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Our Diverse Clients</a:t>
            </a:r>
            <a:endParaRPr lang="en-US" sz="6400" dirty="0">
              <a:solidFill>
                <a:srgbClr val="C00000"/>
              </a:solidFill>
              <a:latin typeface="Open Sans Light"/>
              <a:cs typeface="Open Sans Light"/>
            </a:endParaRPr>
          </a:p>
        </p:txBody>
      </p:sp>
      <p:sp>
        <p:nvSpPr>
          <p:cNvPr id="10" name="TextBox 9"/>
          <p:cNvSpPr txBox="1"/>
          <p:nvPr/>
        </p:nvSpPr>
        <p:spPr>
          <a:xfrm>
            <a:off x="1446791" y="1951975"/>
            <a:ext cx="21586688" cy="1723561"/>
          </a:xfrm>
          <a:prstGeom prst="rect">
            <a:avLst/>
          </a:prstGeom>
          <a:noFill/>
        </p:spPr>
        <p:txBody>
          <a:bodyPr wrap="square" lIns="243852" tIns="121926" rIns="243852" bIns="121926" rtlCol="0">
            <a:spAutoFit/>
          </a:bodyPr>
          <a:lstStyle/>
          <a:p>
            <a:pPr algn="just"/>
            <a:r>
              <a:rPr lang="en-SG" sz="3200" dirty="0" smtClean="0">
                <a:solidFill>
                  <a:srgbClr val="FF0000"/>
                </a:solidFill>
                <a:latin typeface="Neuropol X Rg" panose="02000503040000020004" pitchFamily="2" charset="0"/>
                <a:ea typeface="Open Sans Light" panose="020B0306030504020204" pitchFamily="34" charset="0"/>
                <a:cs typeface="Open Sans Light" panose="020B0306030504020204" pitchFamily="34" charset="0"/>
              </a:rPr>
              <a:t>SALIHIN</a:t>
            </a:r>
            <a:r>
              <a:rPr lang="en-SG" sz="3200" b="1" dirty="0" smtClean="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SG" sz="3200"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serves </a:t>
            </a:r>
            <a:r>
              <a:rPr lang="en-SG"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diverse clients including corporate companies, foundations / non-profit organisations, government bodies, government linked companies and educational institutions. Their diversity spans across different sectors of the economy.</a:t>
            </a:r>
          </a:p>
        </p:txBody>
      </p:sp>
      <p:pic>
        <p:nvPicPr>
          <p:cNvPr id="1026" name="Picture 2" descr="C:\Users\User\Desktop\clien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25" y="4189411"/>
            <a:ext cx="3538535" cy="8207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client\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4017" y="5531923"/>
            <a:ext cx="1216821" cy="1189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client\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4017" y="9069388"/>
            <a:ext cx="1376648" cy="16742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client\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8724" y="11604111"/>
            <a:ext cx="2519330" cy="850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client\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6391" y="11380786"/>
            <a:ext cx="1231900" cy="12975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Desktop\client\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7411" y="5540376"/>
            <a:ext cx="1621959"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esktop\client\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0879" y="7241988"/>
            <a:ext cx="1215021" cy="132804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Desktop\client\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2533" y="4073921"/>
            <a:ext cx="1051717" cy="10517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Desktop\client\7.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3729" y="9281364"/>
            <a:ext cx="1529323" cy="125025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Desktop\client\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1683" y="7316694"/>
            <a:ext cx="1741487" cy="9808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User\Desktop\client\17.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17811" y="11492191"/>
            <a:ext cx="1950246" cy="96281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ser\Desktop\client\1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16193" y="9408161"/>
            <a:ext cx="1393473" cy="9966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User\Desktop\client\19.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16193" y="7392302"/>
            <a:ext cx="1353483" cy="102741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User\Desktop\client\2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34623" y="5719548"/>
            <a:ext cx="1464223" cy="11043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User\Desktop\client\1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87024" y="4221266"/>
            <a:ext cx="1811822" cy="904372"/>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User\Desktop\client\1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30696" y="11479024"/>
            <a:ext cx="1070482" cy="10643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User\Desktop\client\13.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39309" y="9123622"/>
            <a:ext cx="1925637" cy="156573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User\Desktop\client\1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45753" y="7316694"/>
            <a:ext cx="912751" cy="131753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User\Desktop\client\15.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43131" y="5780880"/>
            <a:ext cx="1117997" cy="1042987"/>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User\Desktop\client\16.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71680" y="3886199"/>
            <a:ext cx="1460898" cy="146089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User\Desktop\client\30.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510752" y="11380786"/>
            <a:ext cx="853898" cy="99237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User\Desktop\client\21.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357652" y="9104572"/>
            <a:ext cx="1263781" cy="126378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Users\User\Desktop\client\22.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300502" y="7543784"/>
            <a:ext cx="1295617" cy="80565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User\Desktop\client\23.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488242" y="5637963"/>
            <a:ext cx="920139" cy="134298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User\Desktop\client\24.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106649" y="4240316"/>
            <a:ext cx="1668437" cy="70097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C:\Users\User\Desktop\client\25.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2635309" y="11126561"/>
            <a:ext cx="2166937" cy="132844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Users\User\Desktop\client\26.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542861" y="9659986"/>
            <a:ext cx="2278435" cy="549572"/>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C:\Users\User\Desktop\client\27.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3202733" y="7467101"/>
            <a:ext cx="1085560" cy="95902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Users\User\Desktop\client\28.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3106388" y="5871351"/>
            <a:ext cx="1347787" cy="87620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C:\Users\User\Desktop\client\29.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3149263" y="4017635"/>
            <a:ext cx="1139030" cy="116428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Users\User\Desktop\client\39.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852074" y="9071133"/>
            <a:ext cx="1456075" cy="1335429"/>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C:\Users\User\Desktop\client\31.p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564350" y="5969246"/>
            <a:ext cx="1809973" cy="77831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Users\User\Desktop\client\32.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754850" y="4394053"/>
            <a:ext cx="1504392" cy="702573"/>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C:\Users\User\Desktop\client\33.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7598890" y="11379990"/>
            <a:ext cx="1070110" cy="107699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Users\User\Desktop\client\34.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7171495" y="9529204"/>
            <a:ext cx="1971902" cy="54064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C:\Users\User\Desktop\client\35.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7244815" y="7032915"/>
            <a:ext cx="1772458" cy="17724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Users\User\Desktop\client\36.pn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7513471" y="5785216"/>
            <a:ext cx="1187060" cy="122603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C:\Users\User\Desktop\client\37.pn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7423743" y="4043884"/>
            <a:ext cx="1339850" cy="133985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C:\Users\User\Desktop\client\38.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9396302" y="7615377"/>
            <a:ext cx="2160035" cy="700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1649" y="4189411"/>
            <a:ext cx="609601" cy="8488926"/>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pic>
        <p:nvPicPr>
          <p:cNvPr id="3" name="Picture 2"/>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9492161" y="11378768"/>
            <a:ext cx="2162939" cy="1081470"/>
          </a:xfrm>
          <a:prstGeom prst="rect">
            <a:avLst/>
          </a:prstGeom>
        </p:spPr>
      </p:pic>
    </p:spTree>
    <p:extLst>
      <p:ext uri="{BB962C8B-B14F-4D97-AF65-F5344CB8AC3E}">
        <p14:creationId xmlns:p14="http://schemas.microsoft.com/office/powerpoint/2010/main" val="3399569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2156775" y="6464649"/>
            <a:ext cx="12882700" cy="1716826"/>
          </a:xfrm>
          <a:custGeom>
            <a:avLst/>
            <a:gdLst>
              <a:gd name="connsiteX0" fmla="*/ 0 w 12175958"/>
              <a:gd name="connsiteY0" fmla="*/ 0 h 1564105"/>
              <a:gd name="connsiteX1" fmla="*/ 5029200 w 12175958"/>
              <a:gd name="connsiteY1" fmla="*/ 1564105 h 1564105"/>
              <a:gd name="connsiteX2" fmla="*/ 12175958 w 12175958"/>
              <a:gd name="connsiteY2" fmla="*/ 0 h 1564105"/>
            </a:gdLst>
            <a:ahLst/>
            <a:cxnLst>
              <a:cxn ang="0">
                <a:pos x="connsiteX0" y="connsiteY0"/>
              </a:cxn>
              <a:cxn ang="0">
                <a:pos x="connsiteX1" y="connsiteY1"/>
              </a:cxn>
              <a:cxn ang="0">
                <a:pos x="connsiteX2" y="connsiteY2"/>
              </a:cxn>
            </a:cxnLst>
            <a:rect l="l" t="t" r="r" b="b"/>
            <a:pathLst>
              <a:path w="12175958" h="1564105">
                <a:moveTo>
                  <a:pt x="0" y="0"/>
                </a:moveTo>
                <a:cubicBezTo>
                  <a:pt x="1499937" y="782052"/>
                  <a:pt x="2999874" y="1564105"/>
                  <a:pt x="5029200" y="1564105"/>
                </a:cubicBezTo>
                <a:cubicBezTo>
                  <a:pt x="7058526" y="1564105"/>
                  <a:pt x="9617242" y="782052"/>
                  <a:pt x="12175958" y="0"/>
                </a:cubicBezTo>
              </a:path>
            </a:pathLst>
          </a:custGeom>
          <a:ln w="3175">
            <a:solidFill>
              <a:schemeClr val="tx1">
                <a:lumMod val="50000"/>
                <a:lumOff val="5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MY"/>
          </a:p>
        </p:txBody>
      </p:sp>
      <p:sp>
        <p:nvSpPr>
          <p:cNvPr id="35" name="Shape 1117"/>
          <p:cNvSpPr/>
          <p:nvPr/>
        </p:nvSpPr>
        <p:spPr>
          <a:xfrm>
            <a:off x="21340632" y="3819695"/>
            <a:ext cx="559095" cy="428163"/>
          </a:xfrm>
          <a:prstGeom prst="triangle">
            <a:avLst>
              <a:gd name="adj" fmla="val 50000"/>
            </a:avLst>
          </a:prstGeom>
          <a:solidFill>
            <a:srgbClr val="C00000"/>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5" name="Arc 84"/>
          <p:cNvSpPr/>
          <p:nvPr/>
        </p:nvSpPr>
        <p:spPr>
          <a:xfrm rot="19590467">
            <a:off x="4594585" y="3389242"/>
            <a:ext cx="19308151" cy="14041205"/>
          </a:xfrm>
          <a:prstGeom prst="arc">
            <a:avLst>
              <a:gd name="adj1" fmla="val 14907324"/>
              <a:gd name="adj2" fmla="val 21327619"/>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sp>
        <p:nvSpPr>
          <p:cNvPr id="8" name="TextBox 7"/>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Our Local &amp; International Networks</a:t>
            </a:r>
            <a:endParaRPr lang="en-US" sz="6400" dirty="0">
              <a:solidFill>
                <a:srgbClr val="C00000"/>
              </a:solidFill>
              <a:latin typeface="Open Sans Light"/>
              <a:cs typeface="Open Sans Light"/>
            </a:endParaRPr>
          </a:p>
        </p:txBody>
      </p:sp>
      <p:sp>
        <p:nvSpPr>
          <p:cNvPr id="3" name="Slide Number Placeholder 2"/>
          <p:cNvSpPr>
            <a:spLocks noGrp="1"/>
          </p:cNvSpPr>
          <p:nvPr>
            <p:ph type="sldNum" sz="quarter" idx="4"/>
          </p:nvPr>
        </p:nvSpPr>
        <p:spPr/>
        <p:txBody>
          <a:bodyPr/>
          <a:lstStyle/>
          <a:p>
            <a:fld id="{C9468CE9-3F3D-1446-A027-4B4CDD3883B0}" type="slidenum">
              <a:rPr lang="en-US" smtClean="0"/>
              <a:pPr/>
              <a:t>11</a:t>
            </a:fld>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6353" y="2180403"/>
            <a:ext cx="11965158" cy="6945944"/>
          </a:xfrm>
          <a:prstGeom prst="rect">
            <a:avLst/>
          </a:prstGeom>
          <a:ln>
            <a:noFill/>
          </a:ln>
          <a:effectLst>
            <a:outerShdw blurRad="292100" dist="139700" dir="2700000" algn="tl" rotWithShape="0">
              <a:srgbClr val="333333">
                <a:alpha val="65000"/>
              </a:srgbClr>
            </a:outerShdw>
          </a:effectLst>
        </p:spPr>
      </p:pic>
      <p:sp>
        <p:nvSpPr>
          <p:cNvPr id="66" name="Shape 1117"/>
          <p:cNvSpPr/>
          <p:nvPr/>
        </p:nvSpPr>
        <p:spPr>
          <a:xfrm>
            <a:off x="5960705" y="6041270"/>
            <a:ext cx="264200" cy="202328"/>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7" name="Shape 1140"/>
          <p:cNvSpPr txBox="1"/>
          <p:nvPr/>
        </p:nvSpPr>
        <p:spPr>
          <a:xfrm>
            <a:off x="5792264" y="6222985"/>
            <a:ext cx="2485460" cy="675830"/>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America</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68" name="Shape 1140"/>
          <p:cNvSpPr txBox="1"/>
          <p:nvPr/>
        </p:nvSpPr>
        <p:spPr>
          <a:xfrm>
            <a:off x="5299650" y="3433680"/>
            <a:ext cx="3665737" cy="3055987"/>
          </a:xfrm>
          <a:prstGeom prst="rect">
            <a:avLst/>
          </a:prstGeom>
          <a:noFill/>
          <a:ln>
            <a:noFill/>
          </a:ln>
        </p:spPr>
        <p:txBody>
          <a:bodyPr lIns="91425" tIns="91425" rIns="91425" bIns="91425"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Buenos Aires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Mexico</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Boston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Los Angeles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Miami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New York</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San Francisco</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70" name="Shape 1120"/>
          <p:cNvSpPr/>
          <p:nvPr/>
        </p:nvSpPr>
        <p:spPr>
          <a:xfrm>
            <a:off x="10362942" y="3622162"/>
            <a:ext cx="2687563" cy="683800"/>
          </a:xfrm>
          <a:prstGeom prst="rect">
            <a:avLst/>
          </a:prstGeom>
          <a:solidFill>
            <a:schemeClr val="accent5"/>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1" name="Shape 1121"/>
          <p:cNvSpPr/>
          <p:nvPr/>
        </p:nvSpPr>
        <p:spPr>
          <a:xfrm rot="10800000">
            <a:off x="10482506" y="4285959"/>
            <a:ext cx="317006" cy="274379"/>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3" name="Shape 1140"/>
          <p:cNvSpPr txBox="1"/>
          <p:nvPr/>
        </p:nvSpPr>
        <p:spPr>
          <a:xfrm>
            <a:off x="9625263" y="4584769"/>
            <a:ext cx="4138863" cy="2736097"/>
          </a:xfrm>
          <a:prstGeom prst="rect">
            <a:avLst/>
          </a:prstGeom>
          <a:noFill/>
          <a:ln>
            <a:noFill/>
          </a:ln>
        </p:spPr>
        <p:txBody>
          <a:bodyPr lIns="91425" tIns="91425" rIns="91425" bIns="91425" numCol="2"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Vienna</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Brussels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Limassol</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Paris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Frankfurt</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Milan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Rrome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Luxemborg</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Bucharest</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Moscow</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Barcelona</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Madrid</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Lausanne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Rotterdam</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London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Kyiv</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79" name="Shape 1121"/>
          <p:cNvSpPr/>
          <p:nvPr/>
        </p:nvSpPr>
        <p:spPr>
          <a:xfrm rot="10800000">
            <a:off x="16453504" y="5751047"/>
            <a:ext cx="293353" cy="253907"/>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0" name="Shape 1140"/>
          <p:cNvSpPr txBox="1"/>
          <p:nvPr/>
        </p:nvSpPr>
        <p:spPr>
          <a:xfrm>
            <a:off x="16333944" y="5117799"/>
            <a:ext cx="2266878" cy="632779"/>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Asia</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81" name="Shape 1140"/>
          <p:cNvSpPr txBox="1"/>
          <p:nvPr/>
        </p:nvSpPr>
        <p:spPr>
          <a:xfrm>
            <a:off x="15921288" y="5408842"/>
            <a:ext cx="3312348" cy="3824049"/>
          </a:xfrm>
          <a:prstGeom prst="rect">
            <a:avLst/>
          </a:prstGeom>
          <a:noFill/>
          <a:ln>
            <a:noFill/>
          </a:ln>
        </p:spPr>
        <p:txBody>
          <a:bodyPr lIns="91425" tIns="91425" rIns="91425" bIns="91425"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Shanghai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Hong Kong</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Tokyo Kuala Lumpur</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Singapore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Dubai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Sydney</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New Delhi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Ramat Gan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Taiwan</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4" name="Arc 3"/>
          <p:cNvSpPr/>
          <p:nvPr/>
        </p:nvSpPr>
        <p:spPr>
          <a:xfrm rot="17914636">
            <a:off x="16307229" y="3573353"/>
            <a:ext cx="6947010" cy="7156799"/>
          </a:xfrm>
          <a:prstGeom prst="arc">
            <a:avLst>
              <a:gd name="adj1" fmla="val 16571388"/>
              <a:gd name="adj2" fmla="val 169161"/>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sp>
        <p:nvSpPr>
          <p:cNvPr id="84" name="Arc 83"/>
          <p:cNvSpPr/>
          <p:nvPr/>
        </p:nvSpPr>
        <p:spPr>
          <a:xfrm rot="20102000">
            <a:off x="9402051" y="2953941"/>
            <a:ext cx="14432379" cy="12674364"/>
          </a:xfrm>
          <a:prstGeom prst="arc">
            <a:avLst>
              <a:gd name="adj1" fmla="val 15566681"/>
              <a:gd name="adj2" fmla="val 20330836"/>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sp>
        <p:nvSpPr>
          <p:cNvPr id="72" name="Shape 1140"/>
          <p:cNvSpPr txBox="1"/>
          <p:nvPr/>
        </p:nvSpPr>
        <p:spPr>
          <a:xfrm>
            <a:off x="10362943" y="3622161"/>
            <a:ext cx="2687563" cy="683800"/>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Europe</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grpSp>
        <p:nvGrpSpPr>
          <p:cNvPr id="111" name="Shape 365"/>
          <p:cNvGrpSpPr/>
          <p:nvPr/>
        </p:nvGrpSpPr>
        <p:grpSpPr>
          <a:xfrm>
            <a:off x="555210" y="2428750"/>
            <a:ext cx="3620210" cy="4587342"/>
            <a:chOff x="580350" y="1270850"/>
            <a:chExt cx="1911300" cy="2991900"/>
          </a:xfrm>
          <a:solidFill>
            <a:srgbClr val="C00000"/>
          </a:solidFill>
          <a:effectLst>
            <a:outerShdw blurRad="50800" dist="38100" dir="2700000" algn="tl" rotWithShape="0">
              <a:prstClr val="black">
                <a:alpha val="40000"/>
              </a:prstClr>
            </a:outerShdw>
          </a:effectLst>
        </p:grpSpPr>
        <p:sp>
          <p:nvSpPr>
            <p:cNvPr id="112" name="Shape 366"/>
            <p:cNvSpPr/>
            <p:nvPr/>
          </p:nvSpPr>
          <p:spPr>
            <a:xfrm>
              <a:off x="580350" y="1270850"/>
              <a:ext cx="1911300" cy="2791800"/>
            </a:xfrm>
            <a:prstGeom prst="roundRect">
              <a:avLst>
                <a:gd name="adj" fmla="val 7329"/>
              </a:avLst>
            </a:prstGeom>
            <a:grpFill/>
            <a:ln>
              <a:noFill/>
            </a:ln>
          </p:spPr>
          <p:txBody>
            <a:bodyPr lIns="91425" tIns="91425" rIns="91425" bIns="91425" anchor="ctr" anchorCtr="0">
              <a:noAutofit/>
            </a:bodyPr>
            <a:lstStyle/>
            <a:p>
              <a:pPr lvl="0">
                <a:spcBef>
                  <a:spcPts val="0"/>
                </a:spcBef>
                <a:buNone/>
              </a:pPr>
              <a:endParaRPr/>
            </a:p>
          </p:txBody>
        </p:sp>
        <p:sp>
          <p:nvSpPr>
            <p:cNvPr id="113" name="Shape 367"/>
            <p:cNvSpPr/>
            <p:nvPr/>
          </p:nvSpPr>
          <p:spPr>
            <a:xfrm rot="10800000">
              <a:off x="1425900" y="4062650"/>
              <a:ext cx="220200" cy="200100"/>
            </a:xfrm>
            <a:prstGeom prst="triangle">
              <a:avLst>
                <a:gd name="adj" fmla="val 50000"/>
              </a:avLst>
            </a:prstGeom>
            <a:grp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p>
          </p:txBody>
        </p:sp>
      </p:grpSp>
      <p:sp>
        <p:nvSpPr>
          <p:cNvPr id="115" name="Shape 385"/>
          <p:cNvSpPr txBox="1"/>
          <p:nvPr/>
        </p:nvSpPr>
        <p:spPr>
          <a:xfrm>
            <a:off x="555210" y="3944040"/>
            <a:ext cx="3620209" cy="2713069"/>
          </a:xfrm>
          <a:prstGeom prst="rect">
            <a:avLst/>
          </a:prstGeom>
          <a:noFill/>
          <a:ln>
            <a:noFill/>
          </a:ln>
        </p:spPr>
        <p:txBody>
          <a:bodyPr lIns="91425" tIns="91425" rIns="91425" bIns="91425" anchor="ctr" anchorCtr="0">
            <a:noAutofit/>
          </a:bodyPr>
          <a:lstStyle/>
          <a:p>
            <a:pPr lvl="0" algn="ctr" rtl="0">
              <a:spcBef>
                <a:spcPts val="0"/>
              </a:spcBef>
            </a:pPr>
            <a:r>
              <a:rPr lang="en" sz="2800" dirty="0" smtClean="0">
                <a:solidFill>
                  <a:srgbClr val="FFFFFF"/>
                </a:solidFill>
                <a:latin typeface="Open Sans"/>
                <a:ea typeface="Open Sans"/>
                <a:cs typeface="Open Sans"/>
                <a:sym typeface="Open Sans"/>
              </a:rPr>
              <a:t>Batu Caves</a:t>
            </a:r>
          </a:p>
          <a:p>
            <a:pPr lvl="0" algn="ctr" rtl="0">
              <a:spcBef>
                <a:spcPts val="0"/>
              </a:spcBef>
            </a:pPr>
            <a:r>
              <a:rPr lang="en" sz="2800" dirty="0" smtClean="0">
                <a:solidFill>
                  <a:srgbClr val="FFFFFF"/>
                </a:solidFill>
                <a:latin typeface="Open Sans"/>
                <a:ea typeface="Open Sans"/>
                <a:cs typeface="Open Sans"/>
                <a:sym typeface="Open Sans"/>
              </a:rPr>
              <a:t>Johor Bahru</a:t>
            </a:r>
          </a:p>
          <a:p>
            <a:pPr lvl="0" algn="ctr" rtl="0">
              <a:spcBef>
                <a:spcPts val="0"/>
              </a:spcBef>
            </a:pPr>
            <a:r>
              <a:rPr lang="en" sz="2800" dirty="0" smtClean="0">
                <a:solidFill>
                  <a:srgbClr val="FFFFFF"/>
                </a:solidFill>
                <a:latin typeface="Open Sans"/>
                <a:ea typeface="Open Sans"/>
                <a:cs typeface="Open Sans"/>
                <a:sym typeface="Open Sans"/>
              </a:rPr>
              <a:t>Kuching</a:t>
            </a:r>
          </a:p>
          <a:p>
            <a:pPr lvl="0" algn="ctr" rtl="0">
              <a:spcBef>
                <a:spcPts val="0"/>
              </a:spcBef>
            </a:pPr>
            <a:r>
              <a:rPr lang="en" sz="2800" dirty="0" smtClean="0">
                <a:solidFill>
                  <a:srgbClr val="FFFFFF"/>
                </a:solidFill>
                <a:latin typeface="Open Sans"/>
                <a:ea typeface="Open Sans"/>
                <a:cs typeface="Open Sans"/>
                <a:sym typeface="Open Sans"/>
              </a:rPr>
              <a:t>Kuala Terengganu (TAF)</a:t>
            </a:r>
            <a:endParaRPr lang="en" sz="2800" dirty="0">
              <a:solidFill>
                <a:srgbClr val="FFFFFF"/>
              </a:solidFill>
              <a:latin typeface="Open Sans"/>
              <a:ea typeface="Open Sans"/>
              <a:cs typeface="Open Sans"/>
              <a:sym typeface="Open Sans"/>
            </a:endParaRPr>
          </a:p>
        </p:txBody>
      </p:sp>
      <p:sp>
        <p:nvSpPr>
          <p:cNvPr id="116" name="Shape 390"/>
          <p:cNvSpPr txBox="1"/>
          <p:nvPr/>
        </p:nvSpPr>
        <p:spPr>
          <a:xfrm>
            <a:off x="651175" y="7151752"/>
            <a:ext cx="3403166" cy="1053770"/>
          </a:xfrm>
          <a:prstGeom prst="rect">
            <a:avLst/>
          </a:prstGeom>
          <a:noFill/>
          <a:ln>
            <a:noFill/>
          </a:ln>
        </p:spPr>
        <p:txBody>
          <a:bodyPr lIns="91425" tIns="91425" rIns="91425" bIns="91425" anchor="ctr" anchorCtr="0">
            <a:noAutofit/>
          </a:bodyPr>
          <a:lstStyle/>
          <a:p>
            <a:pPr lvl="0" algn="ctr" rtl="0">
              <a:spcBef>
                <a:spcPts val="0"/>
              </a:spcBef>
              <a:buNone/>
            </a:pPr>
            <a:r>
              <a:rPr lang="en" sz="28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Dosis"/>
              </a:rPr>
              <a:t>Our Local Branches</a:t>
            </a:r>
            <a:endParaRPr lang="en" sz="28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Dosis"/>
            </a:endParaRPr>
          </a:p>
        </p:txBody>
      </p:sp>
      <p:pic>
        <p:nvPicPr>
          <p:cNvPr id="2049" name="Picture 2048"/>
          <p:cNvPicPr>
            <a:picLocks noChangeAspect="1"/>
          </p:cNvPicPr>
          <p:nvPr/>
        </p:nvPicPr>
        <p:blipFill rotWithShape="1">
          <a:blip r:embed="rId4">
            <a:extLst>
              <a:ext uri="{28A0092B-C50C-407E-A947-70E740481C1C}">
                <a14:useLocalDpi xmlns:a14="http://schemas.microsoft.com/office/drawing/2010/main"/>
              </a:ext>
            </a:extLst>
          </a:blip>
          <a:srcRect t="6311" r="9504"/>
          <a:stretch/>
        </p:blipFill>
        <p:spPr>
          <a:xfrm>
            <a:off x="-82639" y="8851890"/>
            <a:ext cx="24488864" cy="4874475"/>
          </a:xfrm>
          <a:prstGeom prst="rect">
            <a:avLst/>
          </a:prstGeom>
        </p:spPr>
      </p:pic>
      <p:pic>
        <p:nvPicPr>
          <p:cNvPr id="2052" name="Picture 205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01315" y="2551423"/>
            <a:ext cx="1923837" cy="116825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017" y="2783383"/>
            <a:ext cx="1300593" cy="1300593"/>
          </a:xfrm>
          <a:prstGeom prst="rect">
            <a:avLst/>
          </a:prstGeom>
        </p:spPr>
      </p:pic>
      <p:sp>
        <p:nvSpPr>
          <p:cNvPr id="33" name="Shape 366"/>
          <p:cNvSpPr/>
          <p:nvPr/>
        </p:nvSpPr>
        <p:spPr>
          <a:xfrm>
            <a:off x="19792950" y="4120816"/>
            <a:ext cx="3620210" cy="4280538"/>
          </a:xfrm>
          <a:prstGeom prst="roundRect">
            <a:avLst>
              <a:gd name="adj" fmla="val 7329"/>
            </a:avLst>
          </a:prstGeom>
          <a:solidFill>
            <a:srgbClr val="C00000"/>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p>
        </p:txBody>
      </p:sp>
      <p:sp>
        <p:nvSpPr>
          <p:cNvPr id="83" name="Rectangle 82"/>
          <p:cNvSpPr/>
          <p:nvPr/>
        </p:nvSpPr>
        <p:spPr>
          <a:xfrm>
            <a:off x="20000592" y="4416936"/>
            <a:ext cx="3238501" cy="3785652"/>
          </a:xfrm>
          <a:prstGeom prst="rect">
            <a:avLst/>
          </a:prstGeom>
          <a:noFill/>
          <a:ln>
            <a:noFill/>
          </a:ln>
          <a:effectLst/>
        </p:spPr>
        <p:txBody>
          <a:bodyPr wrap="square">
            <a:spAutoFit/>
          </a:bodyPr>
          <a:lstStyle/>
          <a:p>
            <a:pPr algn="ctr"/>
            <a:r>
              <a:rPr lang="en-SG" sz="2400" dirty="0" smtClean="0">
                <a:solidFill>
                  <a:schemeClr val="bg1"/>
                </a:solidFill>
                <a:latin typeface="Neuropol X Rg" panose="02000503040000020004" pitchFamily="2" charset="0"/>
                <a:ea typeface="Open Sans" panose="020B0606030504020204" pitchFamily="34" charset="0"/>
                <a:cs typeface="Open Sans" panose="020B0606030504020204" pitchFamily="34" charset="0"/>
              </a:rPr>
              <a:t>SALIHIN</a:t>
            </a:r>
            <a:r>
              <a:rPr lang="en-SG" sz="2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is a member firm of i2an,</a:t>
            </a:r>
          </a:p>
          <a:p>
            <a:pPr algn="ctr"/>
            <a:r>
              <a:rPr lang="en-SG" sz="2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 reputable global network of accountants which have presence in America, Asia and Europe as well as all the international financial centres.</a:t>
            </a:r>
            <a:endParaRPr lang="en-SG"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45954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Why SALIHIN?</a:t>
            </a:r>
            <a:endParaRPr lang="en-US" sz="6400" dirty="0">
              <a:solidFill>
                <a:srgbClr val="C00000"/>
              </a:solidFill>
              <a:latin typeface="Open Sans Light"/>
              <a:cs typeface="Open Sans Light"/>
            </a:endParaRPr>
          </a:p>
        </p:txBody>
      </p:sp>
      <p:pic>
        <p:nvPicPr>
          <p:cNvPr id="20" name="Picture Placeholder 19"/>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1104900" y="3571055"/>
            <a:ext cx="3452813" cy="3186112"/>
          </a:xfrm>
          <a:prstGeom prst="rect">
            <a:avLst/>
          </a:prstGeom>
          <a:ln>
            <a:noFill/>
          </a:ln>
          <a:effectLst>
            <a:outerShdw blurRad="292100" dist="139700" dir="2700000" algn="tl" rotWithShape="0">
              <a:srgbClr val="333333">
                <a:alpha val="65000"/>
              </a:srgbClr>
            </a:outerShdw>
          </a:effectLst>
        </p:spPr>
      </p:pic>
      <p:pic>
        <p:nvPicPr>
          <p:cNvPr id="21" name="Picture Placeholder 20"/>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xfrm>
            <a:off x="5535613" y="3571055"/>
            <a:ext cx="3452812" cy="3186112"/>
          </a:xfrm>
          <a:prstGeom prst="rect">
            <a:avLst/>
          </a:prstGeom>
          <a:ln>
            <a:noFill/>
          </a:ln>
          <a:effectLst>
            <a:outerShdw blurRad="292100" dist="139700" dir="2700000" algn="tl" rotWithShape="0">
              <a:srgbClr val="333333">
                <a:alpha val="65000"/>
              </a:srgbClr>
            </a:outerShdw>
          </a:effectLst>
        </p:spPr>
      </p:pic>
      <p:pic>
        <p:nvPicPr>
          <p:cNvPr id="22" name="Picture Placeholder 21"/>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a:stretch/>
        </p:blipFill>
        <p:spPr>
          <a:xfrm>
            <a:off x="10333038" y="3571055"/>
            <a:ext cx="3452812" cy="3186112"/>
          </a:xfrm>
          <a:prstGeom prst="rect">
            <a:avLst/>
          </a:prstGeom>
          <a:ln>
            <a:noFill/>
          </a:ln>
          <a:effectLst>
            <a:outerShdw blurRad="292100" dist="139700" dir="2700000" algn="tl" rotWithShape="0">
              <a:srgbClr val="333333">
                <a:alpha val="65000"/>
              </a:srgbClr>
            </a:outerShdw>
          </a:effectLst>
        </p:spPr>
      </p:pic>
      <p:pic>
        <p:nvPicPr>
          <p:cNvPr id="27" name="Picture Placeholder 26"/>
          <p:cNvPicPr>
            <a:picLocks noGrp="1" noChangeAspect="1"/>
          </p:cNvPicPr>
          <p:nvPr>
            <p:ph type="pic" sz="quarter" idx="16"/>
          </p:nvPr>
        </p:nvPicPr>
        <p:blipFill>
          <a:blip r:embed="rId6" cstate="email">
            <a:extLst>
              <a:ext uri="{28A0092B-C50C-407E-A947-70E740481C1C}">
                <a14:useLocalDpi xmlns:a14="http://schemas.microsoft.com/office/drawing/2010/main"/>
              </a:ext>
            </a:extLst>
          </a:blip>
          <a:srcRect/>
          <a:stretch>
            <a:fillRect/>
          </a:stretch>
        </p:blipFill>
        <p:spPr>
          <a:xfrm>
            <a:off x="14979650" y="3571055"/>
            <a:ext cx="3452813" cy="318611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4"/>
          </p:nvPr>
        </p:nvSpPr>
        <p:spPr/>
        <p:txBody>
          <a:bodyPr/>
          <a:lstStyle/>
          <a:p>
            <a:fld id="{C9468CE9-3F3D-1446-A027-4B4CDD3883B0}" type="slidenum">
              <a:rPr lang="en-US" smtClean="0"/>
              <a:pPr/>
              <a:t>12</a:t>
            </a:fld>
            <a:endParaRPr lang="en-US"/>
          </a:p>
        </p:txBody>
      </p:sp>
      <p:sp>
        <p:nvSpPr>
          <p:cNvPr id="6" name="TextBox 5"/>
          <p:cNvSpPr txBox="1"/>
          <p:nvPr/>
        </p:nvSpPr>
        <p:spPr>
          <a:xfrm>
            <a:off x="1446791" y="1951975"/>
            <a:ext cx="21586688" cy="738676"/>
          </a:xfrm>
          <a:prstGeom prst="rect">
            <a:avLst/>
          </a:prstGeom>
          <a:noFill/>
        </p:spPr>
        <p:txBody>
          <a:bodyPr wrap="square" lIns="243852" tIns="121926" rIns="243852" bIns="121926" rtlCol="0">
            <a:spAutoFit/>
          </a:bodyPr>
          <a:lstStyle/>
          <a:p>
            <a:pPr algn="ctr"/>
            <a:r>
              <a:rPr lang="en-US" sz="3200" dirty="0" smtClean="0">
                <a:solidFill>
                  <a:schemeClr val="tx1">
                    <a:lumMod val="65000"/>
                    <a:lumOff val="35000"/>
                  </a:schemeClr>
                </a:solidFill>
                <a:latin typeface="Open Sans Light"/>
                <a:cs typeface="Open Sans Light"/>
              </a:rPr>
              <a:t>The following are key reasons why </a:t>
            </a:r>
            <a:r>
              <a:rPr lang="en-US" sz="3200" dirty="0" smtClean="0">
                <a:solidFill>
                  <a:srgbClr val="C00000"/>
                </a:solidFill>
                <a:latin typeface="Neuropol X Rg" panose="02000503040000020004" pitchFamily="2" charset="0"/>
                <a:cs typeface="Open Sans Light"/>
              </a:rPr>
              <a:t>SALIHIN</a:t>
            </a:r>
            <a:r>
              <a:rPr lang="en-US" sz="3200" dirty="0" smtClean="0">
                <a:solidFill>
                  <a:schemeClr val="tx1">
                    <a:lumMod val="65000"/>
                    <a:lumOff val="35000"/>
                  </a:schemeClr>
                </a:solidFill>
                <a:latin typeface="Open Sans Light"/>
                <a:cs typeface="Open Sans Light"/>
              </a:rPr>
              <a:t> should be your firm’s preferred choice:</a:t>
            </a:r>
            <a:endParaRPr lang="en-US" sz="3200" dirty="0">
              <a:solidFill>
                <a:schemeClr val="tx1">
                  <a:lumMod val="65000"/>
                  <a:lumOff val="35000"/>
                </a:schemeClr>
              </a:solidFill>
              <a:latin typeface="Open Sans Light"/>
              <a:cs typeface="Open Sans Light"/>
            </a:endParaRPr>
          </a:p>
        </p:txBody>
      </p:sp>
      <p:sp>
        <p:nvSpPr>
          <p:cNvPr id="11" name="Rectangle 10"/>
          <p:cNvSpPr/>
          <p:nvPr/>
        </p:nvSpPr>
        <p:spPr>
          <a:xfrm>
            <a:off x="880015" y="7669704"/>
            <a:ext cx="3973549" cy="4124216"/>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01.</a:t>
            </a:r>
          </a:p>
          <a:p>
            <a:r>
              <a:rPr lang="en-US" sz="2400" dirty="0" smtClean="0">
                <a:solidFill>
                  <a:schemeClr val="tx1">
                    <a:lumMod val="65000"/>
                    <a:lumOff val="35000"/>
                  </a:schemeClr>
                </a:solidFill>
                <a:latin typeface="Open Sans"/>
                <a:ea typeface="Open Sans Light"/>
                <a:cs typeface="Open Sans"/>
              </a:rPr>
              <a:t>Experienced Employees</a:t>
            </a:r>
            <a:endParaRPr lang="en-US" sz="2400" dirty="0">
              <a:solidFill>
                <a:schemeClr val="tx1">
                  <a:lumMod val="65000"/>
                  <a:lumOff val="35000"/>
                </a:schemeClr>
              </a:solidFill>
              <a:latin typeface="Open Sans"/>
              <a:ea typeface="Open Sans Light"/>
              <a:cs typeface="Open Sans"/>
            </a:endParaRPr>
          </a:p>
          <a:p>
            <a:endParaRPr lang="en-US" sz="24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have the right ‘hands-on’ team with vast knowledge and relevant experience.</a:t>
            </a:r>
            <a:endParaRPr lang="en-US" sz="2000" dirty="0">
              <a:solidFill>
                <a:schemeClr val="tx1">
                  <a:lumMod val="65000"/>
                  <a:lumOff val="35000"/>
                </a:schemeClr>
              </a:solidFill>
              <a:latin typeface="Open Sans Light"/>
              <a:cs typeface="Open Sans Light"/>
            </a:endParaRPr>
          </a:p>
        </p:txBody>
      </p:sp>
      <p:sp>
        <p:nvSpPr>
          <p:cNvPr id="12" name="Rectangle 11"/>
          <p:cNvSpPr/>
          <p:nvPr/>
        </p:nvSpPr>
        <p:spPr>
          <a:xfrm>
            <a:off x="5261871" y="7659767"/>
            <a:ext cx="3973549" cy="4678214"/>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02.</a:t>
            </a:r>
          </a:p>
          <a:p>
            <a:r>
              <a:rPr lang="en-US" sz="2400" dirty="0" smtClean="0">
                <a:solidFill>
                  <a:schemeClr val="tx1">
                    <a:lumMod val="65000"/>
                    <a:lumOff val="35000"/>
                  </a:schemeClr>
                </a:solidFill>
                <a:latin typeface="Open Sans"/>
                <a:ea typeface="Open Sans Light"/>
                <a:cs typeface="Open Sans"/>
              </a:rPr>
              <a:t>Comprehensive Reports</a:t>
            </a:r>
            <a:endParaRPr lang="en-US" sz="2400" dirty="0">
              <a:solidFill>
                <a:schemeClr val="tx1">
                  <a:lumMod val="65000"/>
                  <a:lumOff val="35000"/>
                </a:schemeClr>
              </a:solidFill>
              <a:latin typeface="Open Sans"/>
              <a:ea typeface="Open Sans Light"/>
              <a:cs typeface="Open Sans"/>
            </a:endParaRPr>
          </a:p>
          <a:p>
            <a:endParaRPr lang="en-US" sz="24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would be able to provide complete and comprehensive reports in tandem to your key areas of concern.</a:t>
            </a:r>
            <a:endParaRPr lang="en-US" sz="2100" dirty="0">
              <a:solidFill>
                <a:schemeClr val="tx1">
                  <a:lumMod val="65000"/>
                  <a:lumOff val="35000"/>
                </a:schemeClr>
              </a:solidFill>
              <a:latin typeface="Open Sans Light"/>
              <a:cs typeface="Open Sans Light"/>
            </a:endParaRPr>
          </a:p>
        </p:txBody>
      </p:sp>
      <p:sp>
        <p:nvSpPr>
          <p:cNvPr id="13" name="Rectangle 12"/>
          <p:cNvSpPr/>
          <p:nvPr/>
        </p:nvSpPr>
        <p:spPr>
          <a:xfrm>
            <a:off x="10100923" y="7678816"/>
            <a:ext cx="3973549" cy="4601270"/>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03.</a:t>
            </a:r>
          </a:p>
          <a:p>
            <a:r>
              <a:rPr lang="en-US" sz="2400" dirty="0" smtClean="0">
                <a:solidFill>
                  <a:schemeClr val="tx1">
                    <a:lumMod val="65000"/>
                    <a:lumOff val="35000"/>
                  </a:schemeClr>
                </a:solidFill>
                <a:latin typeface="Open Sans"/>
                <a:ea typeface="Open Sans Light"/>
                <a:cs typeface="Open Sans"/>
              </a:rPr>
              <a:t>Quality Service Delivery</a:t>
            </a:r>
            <a:endParaRPr lang="en-US" sz="2400" dirty="0">
              <a:solidFill>
                <a:schemeClr val="tx1">
                  <a:lumMod val="65000"/>
                  <a:lumOff val="35000"/>
                </a:schemeClr>
              </a:solidFill>
              <a:latin typeface="Open Sans"/>
              <a:ea typeface="Open Sans Light"/>
              <a:cs typeface="Open Sans"/>
            </a:endParaRPr>
          </a:p>
          <a:p>
            <a:endParaRPr lang="en-US" sz="19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Our Engagement Partner, Board of Advisors and Managers will be involved in closed co-operation for quality service delivery.</a:t>
            </a:r>
            <a:endParaRPr lang="en-US" sz="2000" dirty="0">
              <a:solidFill>
                <a:schemeClr val="tx1">
                  <a:lumMod val="65000"/>
                  <a:lumOff val="35000"/>
                </a:schemeClr>
              </a:solidFill>
              <a:latin typeface="Open Sans Light"/>
              <a:cs typeface="Open Sans Light"/>
            </a:endParaRPr>
          </a:p>
        </p:txBody>
      </p:sp>
      <p:sp>
        <p:nvSpPr>
          <p:cNvPr id="14" name="Rectangle 13"/>
          <p:cNvSpPr/>
          <p:nvPr/>
        </p:nvSpPr>
        <p:spPr>
          <a:xfrm>
            <a:off x="14723408" y="7659767"/>
            <a:ext cx="3973549" cy="4124216"/>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04.</a:t>
            </a:r>
          </a:p>
          <a:p>
            <a:r>
              <a:rPr lang="en-US" sz="2400" dirty="0" smtClean="0">
                <a:solidFill>
                  <a:schemeClr val="tx1">
                    <a:lumMod val="65000"/>
                    <a:lumOff val="35000"/>
                  </a:schemeClr>
                </a:solidFill>
                <a:latin typeface="Open Sans"/>
                <a:ea typeface="Open Sans Light"/>
                <a:cs typeface="Open Sans"/>
              </a:rPr>
              <a:t>Value for Money</a:t>
            </a:r>
            <a:endParaRPr lang="en-US" sz="2400" dirty="0">
              <a:solidFill>
                <a:schemeClr val="tx1">
                  <a:lumMod val="65000"/>
                  <a:lumOff val="35000"/>
                </a:schemeClr>
              </a:solidFill>
              <a:latin typeface="Open Sans"/>
              <a:ea typeface="Open Sans Light"/>
              <a:cs typeface="Open Sans"/>
            </a:endParaRPr>
          </a:p>
          <a:p>
            <a:endParaRPr lang="en-US" sz="2400" b="1"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offer ‘value for money’ without compromising on the quality  and timeliness of our services.</a:t>
            </a:r>
            <a:endParaRPr lang="en-US" sz="2100" dirty="0">
              <a:solidFill>
                <a:schemeClr val="tx1">
                  <a:lumMod val="65000"/>
                  <a:lumOff val="35000"/>
                </a:schemeClr>
              </a:solidFill>
              <a:latin typeface="Open Sans Light"/>
              <a:cs typeface="Open Sans Light"/>
            </a:endParaRPr>
          </a:p>
        </p:txBody>
      </p:sp>
      <p:sp>
        <p:nvSpPr>
          <p:cNvPr id="15" name="Rectangle 14"/>
          <p:cNvSpPr/>
          <p:nvPr/>
        </p:nvSpPr>
        <p:spPr>
          <a:xfrm>
            <a:off x="19519999" y="7668790"/>
            <a:ext cx="3973549" cy="4678214"/>
          </a:xfrm>
          <a:prstGeom prst="rect">
            <a:avLst/>
          </a:prstGeom>
        </p:spPr>
        <p:txBody>
          <a:bodyPr wrap="square" lIns="182889" tIns="91445" rIns="182889" bIns="91445">
            <a:spAutoFit/>
          </a:bodyPr>
          <a:lstStyle/>
          <a:p>
            <a:r>
              <a:rPr lang="en-US" sz="6400" dirty="0" smtClean="0">
                <a:solidFill>
                  <a:schemeClr val="tx1">
                    <a:lumMod val="65000"/>
                    <a:lumOff val="35000"/>
                  </a:schemeClr>
                </a:solidFill>
                <a:latin typeface="Open Sans"/>
                <a:ea typeface="Open Sans Light"/>
                <a:cs typeface="Open Sans"/>
              </a:rPr>
              <a:t>05.</a:t>
            </a:r>
            <a:endParaRPr lang="en-US" sz="6400" dirty="0">
              <a:solidFill>
                <a:schemeClr val="tx1">
                  <a:lumMod val="65000"/>
                  <a:lumOff val="35000"/>
                </a:schemeClr>
              </a:solidFill>
              <a:latin typeface="Open Sans"/>
              <a:ea typeface="Open Sans Light"/>
              <a:cs typeface="Open Sans"/>
            </a:endParaRPr>
          </a:p>
          <a:p>
            <a:r>
              <a:rPr lang="en-US" sz="2400" dirty="0" smtClean="0">
                <a:solidFill>
                  <a:schemeClr val="tx1">
                    <a:lumMod val="65000"/>
                    <a:lumOff val="35000"/>
                  </a:schemeClr>
                </a:solidFill>
                <a:latin typeface="Open Sans"/>
                <a:ea typeface="Open Sans Light"/>
                <a:cs typeface="Open Sans"/>
              </a:rPr>
              <a:t>Minimal Disruption</a:t>
            </a:r>
            <a:endParaRPr lang="en-US" sz="2400" dirty="0">
              <a:solidFill>
                <a:schemeClr val="tx1">
                  <a:lumMod val="65000"/>
                  <a:lumOff val="35000"/>
                </a:schemeClr>
              </a:solidFill>
              <a:latin typeface="Open Sans"/>
              <a:ea typeface="Open Sans Light"/>
              <a:cs typeface="Open Sans"/>
            </a:endParaRPr>
          </a:p>
          <a:p>
            <a:endParaRPr lang="en-US" sz="2400" b="1"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will apply our considerable experience to ensure minimal disruption to clients’ daily operations.</a:t>
            </a:r>
            <a:endParaRPr lang="en-US" sz="2100" dirty="0">
              <a:solidFill>
                <a:schemeClr val="tx1">
                  <a:lumMod val="65000"/>
                  <a:lumOff val="35000"/>
                </a:schemeClr>
              </a:solidFill>
              <a:latin typeface="Open Sans Light"/>
              <a:cs typeface="Open Sans Light"/>
            </a:endParaRPr>
          </a:p>
        </p:txBody>
      </p:sp>
      <p:pic>
        <p:nvPicPr>
          <p:cNvPr id="29" name="Picture Placeholder 2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779917" y="3571055"/>
            <a:ext cx="3489157" cy="3186112"/>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7466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7" name="Rectangle 16"/>
          <p:cNvSpPr/>
          <p:nvPr/>
        </p:nvSpPr>
        <p:spPr>
          <a:xfrm>
            <a:off x="510911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8" name="Rectangle 17"/>
          <p:cNvSpPr/>
          <p:nvPr/>
        </p:nvSpPr>
        <p:spPr>
          <a:xfrm>
            <a:off x="99668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9" name="Rectangle 18"/>
          <p:cNvSpPr/>
          <p:nvPr/>
        </p:nvSpPr>
        <p:spPr>
          <a:xfrm>
            <a:off x="146150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23" name="Rectangle 22"/>
          <p:cNvSpPr/>
          <p:nvPr/>
        </p:nvSpPr>
        <p:spPr>
          <a:xfrm>
            <a:off x="193775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Tree>
    <p:extLst>
      <p:ext uri="{BB962C8B-B14F-4D97-AF65-F5344CB8AC3E}">
        <p14:creationId xmlns:p14="http://schemas.microsoft.com/office/powerpoint/2010/main" val="33867171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2893110"/>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The Proposal</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400" dirty="0">
                <a:solidFill>
                  <a:schemeClr val="bg1"/>
                </a:solidFill>
                <a:latin typeface="Century Gothic" panose="020B0502020202020204" pitchFamily="34" charset="0"/>
                <a:ea typeface="Century Gothic"/>
                <a:cs typeface="Century Gothic"/>
                <a:sym typeface="Century Gothic"/>
              </a:rPr>
              <a:t>PROPOSAL FOR STRATEGIC COLLABORATION</a:t>
            </a:r>
            <a:br>
              <a:rPr lang="en-US" sz="2400" dirty="0">
                <a:solidFill>
                  <a:schemeClr val="bg1"/>
                </a:solidFill>
                <a:latin typeface="Century Gothic" panose="020B0502020202020204" pitchFamily="34" charset="0"/>
                <a:ea typeface="Century Gothic"/>
                <a:cs typeface="Century Gothic"/>
                <a:sym typeface="Century Gothic"/>
              </a:rPr>
            </a:br>
            <a:r>
              <a:rPr lang="en-US" sz="2400" dirty="0">
                <a:solidFill>
                  <a:schemeClr val="bg1"/>
                </a:solidFill>
                <a:latin typeface="Century Gothic" panose="020B0502020202020204" pitchFamily="34" charset="0"/>
                <a:ea typeface="Century Gothic"/>
                <a:cs typeface="Century Gothic"/>
                <a:sym typeface="Century Gothic"/>
              </a:rPr>
              <a:t>IN LEARNING &amp; GRADUATE SKILLS ENHANCEMENT</a:t>
            </a:r>
            <a:endParaRPr lang="en-US" sz="2400" dirty="0">
              <a:solidFill>
                <a:schemeClr val="bg1"/>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13</a:t>
            </a:fld>
            <a:endParaRPr lang="en-US" dirty="0"/>
          </a:p>
        </p:txBody>
      </p:sp>
      <p:sp>
        <p:nvSpPr>
          <p:cNvPr id="16" name="Shape 2041"/>
          <p:cNvSpPr/>
          <p:nvPr/>
        </p:nvSpPr>
        <p:spPr>
          <a:xfrm>
            <a:off x="20458343" y="585921"/>
            <a:ext cx="1508623" cy="1862258"/>
          </a:xfrm>
          <a:custGeom>
            <a:avLst/>
            <a:gdLst/>
            <a:ahLst/>
            <a:cxnLst/>
            <a:rect l="0" t="0" r="0" b="0"/>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4899087"/>
            <a:ext cx="2383554" cy="145507"/>
          </a:xfrm>
          <a:prstGeom prst="rect">
            <a:avLst/>
          </a:prstGeom>
        </p:spPr>
      </p:pic>
      <p:sp>
        <p:nvSpPr>
          <p:cNvPr id="18" name="Title 4"/>
          <p:cNvSpPr txBox="1">
            <a:spLocks/>
          </p:cNvSpPr>
          <p:nvPr/>
        </p:nvSpPr>
        <p:spPr>
          <a:xfrm>
            <a:off x="1779372" y="5061241"/>
            <a:ext cx="16754017" cy="1024249"/>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lvl="0" algn="l">
              <a:spcBef>
                <a:spcPts val="0"/>
              </a:spcBef>
              <a:buSzPct val="25000"/>
            </a:pPr>
            <a:r>
              <a:rPr lang="en-US" dirty="0" smtClean="0">
                <a:solidFill>
                  <a:schemeClr val="dk1"/>
                </a:solidFill>
                <a:ea typeface="Calibri"/>
                <a:cs typeface="Calibri"/>
                <a:sym typeface="Calibri"/>
              </a:rPr>
              <a:t>3.0 </a:t>
            </a:r>
            <a:r>
              <a:rPr lang="en-US" dirty="0">
                <a:solidFill>
                  <a:schemeClr val="dk1"/>
                </a:solidFill>
                <a:ea typeface="Calibri"/>
                <a:cs typeface="Calibri"/>
                <a:sym typeface="Calibri"/>
              </a:rPr>
              <a:t>ABOUT SALIHIN PREMIER SOLUTIONS (SPS)</a:t>
            </a:r>
          </a:p>
        </p:txBody>
      </p:sp>
    </p:spTree>
    <p:extLst>
      <p:ext uri="{BB962C8B-B14F-4D97-AF65-F5344CB8AC3E}">
        <p14:creationId xmlns:p14="http://schemas.microsoft.com/office/powerpoint/2010/main" val="12780449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SALIHIN PREMIER SOLUTIONS BACKGROUND</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14</a:t>
            </a:fld>
            <a:endParaRPr lang="en-US"/>
          </a:p>
        </p:txBody>
      </p:sp>
      <p:sp>
        <p:nvSpPr>
          <p:cNvPr id="13" name="Shape 288"/>
          <p:cNvSpPr txBox="1"/>
          <p:nvPr/>
        </p:nvSpPr>
        <p:spPr>
          <a:xfrm>
            <a:off x="1699039" y="3888459"/>
            <a:ext cx="21111346" cy="6989747"/>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3600" b="0" i="0" u="none" strike="noStrike" cap="none" baseline="0" dirty="0">
                <a:solidFill>
                  <a:schemeClr val="dk1"/>
                </a:solidFill>
                <a:latin typeface="Open Sans"/>
                <a:ea typeface="Calibri"/>
                <a:cs typeface="Calibri"/>
                <a:sym typeface="Calibri"/>
              </a:rPr>
              <a:t>The </a:t>
            </a:r>
            <a:r>
              <a:rPr lang="en-US" sz="3600" b="0" i="0" u="none" strike="noStrike" cap="none" baseline="0" dirty="0">
                <a:solidFill>
                  <a:srgbClr val="FF0000"/>
                </a:solidFill>
                <a:latin typeface="Open Sans"/>
                <a:ea typeface="Calibri"/>
                <a:cs typeface="Calibri"/>
                <a:sym typeface="Calibri"/>
              </a:rPr>
              <a:t>SALIHIN PREMIER SOLUTIONS </a:t>
            </a:r>
            <a:r>
              <a:rPr lang="en-US" sz="3600" b="0" i="0" u="none" strike="noStrike" cap="none" baseline="0" dirty="0">
                <a:solidFill>
                  <a:schemeClr val="dk1"/>
                </a:solidFill>
                <a:latin typeface="Open Sans"/>
                <a:ea typeface="Calibri"/>
                <a:cs typeface="Calibri"/>
                <a:sym typeface="Calibri"/>
              </a:rPr>
              <a:t>also know as </a:t>
            </a:r>
            <a:r>
              <a:rPr lang="en-US" sz="3600" b="0" i="0" u="none" strike="noStrike" cap="none" baseline="0" dirty="0">
                <a:solidFill>
                  <a:srgbClr val="FF0000"/>
                </a:solidFill>
                <a:latin typeface="Open Sans"/>
                <a:ea typeface="Calibri"/>
                <a:cs typeface="Calibri"/>
                <a:sym typeface="Calibri"/>
              </a:rPr>
              <a:t>SPS SOFTWARE </a:t>
            </a:r>
            <a:r>
              <a:rPr lang="en-US" sz="3600" b="0" i="0" u="none" strike="noStrike" cap="none" baseline="0" dirty="0">
                <a:solidFill>
                  <a:schemeClr val="dk1"/>
                </a:solidFill>
                <a:latin typeface="Open Sans"/>
                <a:ea typeface="Calibri"/>
                <a:cs typeface="Calibri"/>
                <a:sym typeface="Calibri"/>
              </a:rPr>
              <a:t>, the </a:t>
            </a:r>
            <a:r>
              <a:rPr lang="en-US" sz="3600" b="0" i="0" u="none" strike="noStrike" cap="none" baseline="0" dirty="0" smtClean="0">
                <a:solidFill>
                  <a:schemeClr val="dk1"/>
                </a:solidFill>
                <a:latin typeface="Open Sans"/>
                <a:ea typeface="Calibri"/>
                <a:cs typeface="Calibri"/>
                <a:sym typeface="Calibri"/>
              </a:rPr>
              <a:t>intelligent </a:t>
            </a:r>
            <a:r>
              <a:rPr lang="en-US" sz="3600" b="0" i="0" u="none" strike="noStrike" cap="none" baseline="0" dirty="0">
                <a:solidFill>
                  <a:schemeClr val="dk1"/>
                </a:solidFill>
                <a:latin typeface="Open Sans"/>
                <a:ea typeface="Calibri"/>
                <a:cs typeface="Calibri"/>
                <a:sym typeface="Calibri"/>
              </a:rPr>
              <a:t>software in the world that can manage numerous aspects </a:t>
            </a:r>
            <a:r>
              <a:rPr lang="en-US" sz="3600" b="0" i="0" u="none" strike="noStrike" cap="none" baseline="0" dirty="0" smtClean="0">
                <a:solidFill>
                  <a:schemeClr val="dk1"/>
                </a:solidFill>
                <a:latin typeface="Open Sans"/>
                <a:ea typeface="Calibri"/>
                <a:cs typeface="Calibri"/>
                <a:sym typeface="Calibri"/>
              </a:rPr>
              <a:t>of financial </a:t>
            </a:r>
            <a:r>
              <a:rPr lang="en-US" sz="3600" b="0" i="0" u="none" strike="noStrike" cap="none" baseline="0" dirty="0">
                <a:solidFill>
                  <a:schemeClr val="dk1"/>
                </a:solidFill>
                <a:latin typeface="Open Sans"/>
                <a:ea typeface="Calibri"/>
                <a:cs typeface="Calibri"/>
                <a:sym typeface="Calibri"/>
              </a:rPr>
              <a:t>accounting including Goods and Services Tax (GST) and Zakat calculation, </a:t>
            </a:r>
            <a:r>
              <a:rPr lang="en-US" sz="3600" b="0" i="0" u="none" strike="noStrike" cap="none" baseline="0" dirty="0" err="1">
                <a:solidFill>
                  <a:schemeClr val="dk1"/>
                </a:solidFill>
                <a:latin typeface="Open Sans"/>
                <a:ea typeface="Calibri"/>
                <a:cs typeface="Calibri"/>
                <a:sym typeface="Calibri"/>
              </a:rPr>
              <a:t>customised</a:t>
            </a:r>
            <a:r>
              <a:rPr lang="en-US" sz="3600" b="0" i="0" u="none" strike="noStrike" cap="none" baseline="0" dirty="0">
                <a:solidFill>
                  <a:schemeClr val="dk1"/>
                </a:solidFill>
                <a:latin typeface="Open Sans"/>
                <a:ea typeface="Calibri"/>
                <a:cs typeface="Calibri"/>
                <a:sym typeface="Calibri"/>
              </a:rPr>
              <a:t> specially for Small and Medium Enterprises (SMEs). </a:t>
            </a:r>
          </a:p>
          <a:p>
            <a:pPr marL="0" marR="0" lvl="0" indent="0" algn="just" rtl="0">
              <a:spcBef>
                <a:spcPts val="0"/>
              </a:spcBef>
              <a:buNone/>
            </a:pPr>
            <a:endParaRPr sz="3600" b="0" i="0" u="none" strike="noStrike" cap="none" baseline="0" dirty="0">
              <a:solidFill>
                <a:schemeClr val="dk1"/>
              </a:solidFill>
              <a:latin typeface="Open Sans"/>
              <a:ea typeface="Calibri"/>
              <a:cs typeface="Calibri"/>
              <a:sym typeface="Calibri"/>
            </a:endParaRPr>
          </a:p>
          <a:p>
            <a:pPr marL="0" marR="0" lvl="0" indent="0" algn="just" rtl="0">
              <a:spcBef>
                <a:spcPts val="0"/>
              </a:spcBef>
              <a:buSzPct val="25000"/>
              <a:buNone/>
            </a:pPr>
            <a:r>
              <a:rPr lang="en-US" sz="3600" b="0" i="0" u="none" strike="noStrike" cap="none" baseline="0" dirty="0">
                <a:solidFill>
                  <a:srgbClr val="FF0000"/>
                </a:solidFill>
                <a:latin typeface="Open Sans"/>
                <a:ea typeface="Calibri"/>
                <a:cs typeface="Calibri"/>
                <a:sym typeface="Calibri"/>
              </a:rPr>
              <a:t>SPS SOFTWARE </a:t>
            </a:r>
            <a:r>
              <a:rPr lang="en-US" sz="3600" b="0" i="0" u="none" strike="noStrike" cap="none" baseline="0" dirty="0">
                <a:solidFill>
                  <a:schemeClr val="dk1"/>
                </a:solidFill>
                <a:latin typeface="Open Sans"/>
                <a:ea typeface="Calibri"/>
                <a:cs typeface="Calibri"/>
                <a:sym typeface="Calibri"/>
              </a:rPr>
              <a:t>is an efficient and effective accounting software that accommodates changes affecting invoicing and billing system of the business process. The software is powered by the latest security features to secure data or information for optimal integrity and confidentiality. It is tailor made for small and medium industries by professional accountants. </a:t>
            </a:r>
          </a:p>
          <a:p>
            <a:pPr marL="0" marR="0" lvl="0" indent="0" algn="just" rtl="0">
              <a:spcBef>
                <a:spcPts val="0"/>
              </a:spcBef>
              <a:buNone/>
            </a:pPr>
            <a:endParaRPr sz="3600" b="0" i="0" u="none" strike="noStrike" cap="none" baseline="0" dirty="0">
              <a:solidFill>
                <a:schemeClr val="dk1"/>
              </a:solidFill>
              <a:latin typeface="Open Sans"/>
              <a:ea typeface="Calibri"/>
              <a:cs typeface="Calibri"/>
              <a:sym typeface="Calibri"/>
            </a:endParaRPr>
          </a:p>
          <a:p>
            <a:pPr marL="0" marR="0" lvl="0" indent="0" algn="just" rtl="0">
              <a:spcBef>
                <a:spcPts val="0"/>
              </a:spcBef>
              <a:buSzPct val="25000"/>
              <a:buNone/>
            </a:pPr>
            <a:r>
              <a:rPr lang="en-US" sz="3600" b="0" i="0" u="none" strike="noStrike" cap="none" baseline="0" dirty="0">
                <a:solidFill>
                  <a:schemeClr val="dk1"/>
                </a:solidFill>
                <a:latin typeface="Open Sans"/>
                <a:ea typeface="Calibri"/>
                <a:cs typeface="Calibri"/>
                <a:sym typeface="Calibri"/>
              </a:rPr>
              <a:t>The Zakat module makes </a:t>
            </a:r>
            <a:r>
              <a:rPr lang="en-US" sz="3600" b="0" i="0" u="none" strike="noStrike" cap="none" baseline="0" dirty="0">
                <a:solidFill>
                  <a:srgbClr val="FF0000"/>
                </a:solidFill>
                <a:latin typeface="Open Sans"/>
                <a:ea typeface="Calibri"/>
                <a:cs typeface="Calibri"/>
                <a:sym typeface="Calibri"/>
              </a:rPr>
              <a:t>SPS SOFTWARE</a:t>
            </a:r>
            <a:r>
              <a:rPr lang="en-US" sz="3600" b="0" i="0" u="none" strike="noStrike" cap="none" baseline="0" dirty="0">
                <a:solidFill>
                  <a:schemeClr val="dk1"/>
                </a:solidFill>
                <a:latin typeface="Open Sans"/>
                <a:ea typeface="Calibri"/>
                <a:cs typeface="Calibri"/>
                <a:sym typeface="Calibri"/>
              </a:rPr>
              <a:t> the first comprehensive accounting software with Zakat solution. It will make it easier than ever for Muslim businesses, corporations and organizations to determine the amount payable as Zakat. With Zakat feature built in, it is simply the best accounting software yet</a:t>
            </a:r>
            <a:r>
              <a:rPr lang="en-US" sz="1800" b="0" i="0" u="none" strike="noStrike" cap="none" baseline="0" dirty="0">
                <a:solidFill>
                  <a:schemeClr val="dk1"/>
                </a:solidFill>
                <a:latin typeface="Calibri"/>
                <a:ea typeface="Calibri"/>
                <a:cs typeface="Calibri"/>
                <a:sym typeface="Calibri"/>
              </a:rPr>
              <a:t>. </a:t>
            </a:r>
          </a:p>
        </p:txBody>
      </p:sp>
    </p:spTree>
    <p:extLst>
      <p:ext uri="{BB962C8B-B14F-4D97-AF65-F5344CB8AC3E}">
        <p14:creationId xmlns:p14="http://schemas.microsoft.com/office/powerpoint/2010/main" val="19168487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SPS</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Modules in SPS</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15</a:t>
            </a:fld>
            <a:endParaRPr lang="en-US"/>
          </a:p>
        </p:txBody>
      </p:sp>
      <p:sp>
        <p:nvSpPr>
          <p:cNvPr id="8" name="Shape 296"/>
          <p:cNvSpPr txBox="1"/>
          <p:nvPr/>
        </p:nvSpPr>
        <p:spPr>
          <a:xfrm>
            <a:off x="9758801" y="6293070"/>
            <a:ext cx="4869911" cy="139515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1" i="0" u="none" strike="noStrike" cap="none" baseline="0" dirty="0">
                <a:solidFill>
                  <a:schemeClr val="dk1"/>
                </a:solidFill>
                <a:latin typeface="Open Sans Light"/>
                <a:ea typeface="Calibri"/>
                <a:cs typeface="Calibri"/>
                <a:sym typeface="Calibri"/>
              </a:rPr>
              <a:t>There </a:t>
            </a:r>
            <a:r>
              <a:rPr lang="en-US" sz="4000" b="1" i="0" u="none" strike="noStrike" cap="none" baseline="0" dirty="0" smtClean="0">
                <a:solidFill>
                  <a:schemeClr val="dk1"/>
                </a:solidFill>
                <a:latin typeface="Open Sans Light"/>
                <a:ea typeface="Calibri"/>
                <a:cs typeface="Calibri"/>
                <a:sym typeface="Calibri"/>
              </a:rPr>
              <a:t>are 5 </a:t>
            </a:r>
            <a:r>
              <a:rPr lang="en-US" sz="4000" b="1" i="0" u="none" strike="noStrike" cap="none" baseline="0" dirty="0">
                <a:solidFill>
                  <a:schemeClr val="dk1"/>
                </a:solidFill>
                <a:latin typeface="Open Sans Light"/>
                <a:ea typeface="Calibri"/>
                <a:cs typeface="Calibri"/>
                <a:sym typeface="Calibri"/>
              </a:rPr>
              <a:t>main modules that makes the SPS Accounting software like no other</a:t>
            </a:r>
            <a:r>
              <a:rPr lang="en-US" sz="4000" b="1" dirty="0">
                <a:solidFill>
                  <a:schemeClr val="dk1"/>
                </a:solidFill>
                <a:latin typeface="Open Sans Light"/>
                <a:ea typeface="Calibri"/>
                <a:cs typeface="Calibri"/>
                <a:sym typeface="Calibri"/>
              </a:rPr>
              <a:t>’s</a:t>
            </a:r>
            <a:r>
              <a:rPr lang="en-US" sz="4000" b="1" i="0" u="none" strike="noStrike" cap="none" baseline="0" dirty="0">
                <a:solidFill>
                  <a:schemeClr val="dk1"/>
                </a:solidFill>
                <a:latin typeface="Open Sans Light"/>
                <a:ea typeface="Calibri"/>
                <a:cs typeface="Calibri"/>
                <a:sym typeface="Calibri"/>
              </a:rPr>
              <a:t>.</a:t>
            </a:r>
          </a:p>
        </p:txBody>
      </p:sp>
      <p:graphicFrame>
        <p:nvGraphicFramePr>
          <p:cNvPr id="9" name="Diagram 8"/>
          <p:cNvGraphicFramePr/>
          <p:nvPr>
            <p:extLst>
              <p:ext uri="{D42A27DB-BD31-4B8C-83A1-F6EECF244321}">
                <p14:modId xmlns:p14="http://schemas.microsoft.com/office/powerpoint/2010/main" val="2597428550"/>
              </p:ext>
            </p:extLst>
          </p:nvPr>
        </p:nvGraphicFramePr>
        <p:xfrm>
          <a:off x="2902611" y="3073429"/>
          <a:ext cx="18582289" cy="977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1517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SPS</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Core Features</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16</a:t>
            </a:fld>
            <a:endParaRPr lang="en-US"/>
          </a:p>
        </p:txBody>
      </p:sp>
      <p:grpSp>
        <p:nvGrpSpPr>
          <p:cNvPr id="4" name="Group 3"/>
          <p:cNvGrpSpPr/>
          <p:nvPr/>
        </p:nvGrpSpPr>
        <p:grpSpPr>
          <a:xfrm>
            <a:off x="1368883" y="3339595"/>
            <a:ext cx="21861815" cy="12189095"/>
            <a:chOff x="1368883" y="3065587"/>
            <a:chExt cx="21861815" cy="12189095"/>
          </a:xfrm>
        </p:grpSpPr>
        <p:graphicFrame>
          <p:nvGraphicFramePr>
            <p:cNvPr id="12" name="Diagram 11"/>
            <p:cNvGraphicFramePr/>
            <p:nvPr>
              <p:extLst>
                <p:ext uri="{D42A27DB-BD31-4B8C-83A1-F6EECF244321}">
                  <p14:modId xmlns:p14="http://schemas.microsoft.com/office/powerpoint/2010/main" val="30073369"/>
                </p:ext>
              </p:extLst>
            </p:nvPr>
          </p:nvGraphicFramePr>
          <p:xfrm>
            <a:off x="1368883" y="3080655"/>
            <a:ext cx="10793344" cy="6031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p:cNvGraphicFramePr/>
            <p:nvPr>
              <p:extLst>
                <p:ext uri="{D42A27DB-BD31-4B8C-83A1-F6EECF244321}">
                  <p14:modId xmlns:p14="http://schemas.microsoft.com/office/powerpoint/2010/main" val="3323948765"/>
                </p:ext>
              </p:extLst>
            </p:nvPr>
          </p:nvGraphicFramePr>
          <p:xfrm>
            <a:off x="12437353" y="3065587"/>
            <a:ext cx="10793345" cy="59838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p:cNvGraphicFramePr/>
            <p:nvPr>
              <p:extLst>
                <p:ext uri="{D42A27DB-BD31-4B8C-83A1-F6EECF244321}">
                  <p14:modId xmlns:p14="http://schemas.microsoft.com/office/powerpoint/2010/main" val="3532597848"/>
                </p:ext>
              </p:extLst>
            </p:nvPr>
          </p:nvGraphicFramePr>
          <p:xfrm>
            <a:off x="6449695" y="8971409"/>
            <a:ext cx="11975315" cy="628327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spTree>
    <p:extLst>
      <p:ext uri="{BB962C8B-B14F-4D97-AF65-F5344CB8AC3E}">
        <p14:creationId xmlns:p14="http://schemas.microsoft.com/office/powerpoint/2010/main" val="1371517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SPS</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SPS ACCOUNTING SOFTWARE REVIEW</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85" y="3006265"/>
            <a:ext cx="20644346" cy="97247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71517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VISION AND MISSION</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18</a:t>
            </a:fld>
            <a:endParaRPr lang="en-US"/>
          </a:p>
        </p:txBody>
      </p:sp>
      <p:sp>
        <p:nvSpPr>
          <p:cNvPr id="7" name="Shape 336"/>
          <p:cNvSpPr txBox="1"/>
          <p:nvPr/>
        </p:nvSpPr>
        <p:spPr>
          <a:xfrm>
            <a:off x="1666971" y="3528506"/>
            <a:ext cx="21146328" cy="6024568"/>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3600" b="1" i="0" u="none" strike="noStrike" cap="none" baseline="0" dirty="0">
                <a:solidFill>
                  <a:schemeClr val="dk1"/>
                </a:solidFill>
                <a:latin typeface="Open Sans Light"/>
                <a:ea typeface="Calibri"/>
                <a:cs typeface="Calibri"/>
                <a:sym typeface="Calibri"/>
              </a:rPr>
              <a:t>Vision</a:t>
            </a:r>
          </a:p>
          <a:p>
            <a:pPr marL="285750" marR="0" lvl="0" indent="-285750" algn="just" rtl="0">
              <a:spcBef>
                <a:spcPts val="0"/>
              </a:spcBef>
              <a:buClr>
                <a:schemeClr val="dk1"/>
              </a:buClr>
              <a:buSzPct val="100000"/>
              <a:buFont typeface="Arial"/>
              <a:buChar char="•"/>
            </a:pPr>
            <a:r>
              <a:rPr lang="en-US" sz="3600" b="0" i="0" u="none" strike="noStrike" cap="none" baseline="0" dirty="0" smtClean="0">
                <a:solidFill>
                  <a:schemeClr val="dk1"/>
                </a:solidFill>
                <a:latin typeface="Open Sans Light"/>
                <a:ea typeface="Calibri"/>
                <a:cs typeface="Calibri"/>
                <a:sym typeface="Calibri"/>
              </a:rPr>
              <a:t> To </a:t>
            </a:r>
            <a:r>
              <a:rPr lang="en-US" sz="3600" b="0" i="0" u="none" strike="noStrike" cap="none" baseline="0" dirty="0">
                <a:solidFill>
                  <a:schemeClr val="dk1"/>
                </a:solidFill>
                <a:latin typeface="Open Sans Light"/>
                <a:ea typeface="Calibri"/>
                <a:cs typeface="Calibri"/>
                <a:sym typeface="Calibri"/>
              </a:rPr>
              <a:t>equip fresh graduate student from higher learning institution in Malaysia with high value added accounting software skill.</a:t>
            </a:r>
          </a:p>
          <a:p>
            <a:pPr marL="285750" marR="0" lvl="0" indent="-285750" algn="just" rtl="0">
              <a:spcBef>
                <a:spcPts val="0"/>
              </a:spcBef>
              <a:buClr>
                <a:schemeClr val="dk1"/>
              </a:buClr>
              <a:buSzPct val="100000"/>
              <a:buFont typeface="Arial"/>
              <a:buChar char="•"/>
            </a:pPr>
            <a:r>
              <a:rPr lang="en-US" sz="3600" b="0" i="0" u="none" strike="noStrike" cap="none" baseline="0" dirty="0" smtClean="0">
                <a:solidFill>
                  <a:schemeClr val="dk1"/>
                </a:solidFill>
                <a:latin typeface="Open Sans Light"/>
                <a:ea typeface="Calibri"/>
                <a:cs typeface="Calibri"/>
                <a:sym typeface="Calibri"/>
              </a:rPr>
              <a:t> Build </a:t>
            </a:r>
            <a:r>
              <a:rPr lang="en-US" sz="3600" b="0" i="0" u="none" strike="noStrike" cap="none" baseline="0" dirty="0">
                <a:solidFill>
                  <a:schemeClr val="dk1"/>
                </a:solidFill>
                <a:latin typeface="Open Sans Light"/>
                <a:ea typeface="Calibri"/>
                <a:cs typeface="Calibri"/>
                <a:sym typeface="Calibri"/>
              </a:rPr>
              <a:t>long lasting reputation and commitment through excellence. </a:t>
            </a:r>
          </a:p>
          <a:p>
            <a:pPr marL="0" marR="0" lvl="0" indent="0" algn="just" rtl="0">
              <a:spcBef>
                <a:spcPts val="0"/>
              </a:spcBef>
              <a:buNone/>
            </a:pPr>
            <a:endParaRPr sz="3600" b="1" i="0" u="none" strike="noStrike" cap="none" baseline="0" dirty="0">
              <a:solidFill>
                <a:schemeClr val="dk1"/>
              </a:solidFill>
              <a:latin typeface="Open Sans Light"/>
              <a:ea typeface="Calibri"/>
              <a:cs typeface="Calibri"/>
              <a:sym typeface="Calibri"/>
            </a:endParaRPr>
          </a:p>
          <a:p>
            <a:pPr marL="0" marR="0" lvl="0" indent="0" algn="just" rtl="0">
              <a:spcBef>
                <a:spcPts val="0"/>
              </a:spcBef>
              <a:buNone/>
            </a:pPr>
            <a:endParaRPr sz="3600" b="1" i="0" u="none" strike="noStrike" cap="none" baseline="0" dirty="0">
              <a:solidFill>
                <a:schemeClr val="dk1"/>
              </a:solidFill>
              <a:latin typeface="Open Sans Light"/>
              <a:ea typeface="Calibri"/>
              <a:cs typeface="Calibri"/>
              <a:sym typeface="Calibri"/>
            </a:endParaRPr>
          </a:p>
          <a:p>
            <a:pPr marL="0" marR="0" lvl="0" indent="0" algn="just" rtl="0">
              <a:spcBef>
                <a:spcPts val="0"/>
              </a:spcBef>
              <a:buSzPct val="25000"/>
              <a:buNone/>
            </a:pPr>
            <a:r>
              <a:rPr lang="en-US" sz="3600" b="1" i="0" u="none" strike="noStrike" cap="none" baseline="0" dirty="0">
                <a:solidFill>
                  <a:schemeClr val="dk1"/>
                </a:solidFill>
                <a:latin typeface="Open Sans Light"/>
                <a:ea typeface="Calibri"/>
                <a:cs typeface="Calibri"/>
                <a:sym typeface="Calibri"/>
              </a:rPr>
              <a:t>Mission</a:t>
            </a:r>
          </a:p>
          <a:p>
            <a:pPr marL="285750" marR="0" lvl="0" indent="-285750" algn="just" rtl="0">
              <a:spcBef>
                <a:spcPts val="0"/>
              </a:spcBef>
              <a:buClr>
                <a:schemeClr val="dk1"/>
              </a:buClr>
              <a:buSzPct val="100000"/>
              <a:buFont typeface="Arial"/>
              <a:buChar char="•"/>
            </a:pPr>
            <a:r>
              <a:rPr lang="en-US" sz="3600" b="0" i="0" u="none" strike="noStrike" cap="none" baseline="0" dirty="0" smtClean="0">
                <a:solidFill>
                  <a:schemeClr val="dk1"/>
                </a:solidFill>
                <a:latin typeface="Open Sans Light"/>
                <a:ea typeface="Calibri"/>
                <a:cs typeface="Calibri"/>
                <a:sym typeface="Calibri"/>
              </a:rPr>
              <a:t> Facilitate </a:t>
            </a:r>
            <a:r>
              <a:rPr lang="en-US" sz="3600" b="0" i="0" u="none" strike="noStrike" cap="none" baseline="0" dirty="0">
                <a:solidFill>
                  <a:schemeClr val="dk1"/>
                </a:solidFill>
                <a:latin typeface="Open Sans Light"/>
                <a:ea typeface="Calibri"/>
                <a:cs typeface="Calibri"/>
                <a:sym typeface="Calibri"/>
              </a:rPr>
              <a:t>the expansion and integration of knowledge</a:t>
            </a:r>
          </a:p>
          <a:p>
            <a:pPr marL="285750" marR="0" lvl="0" indent="-285750" algn="just" rtl="0">
              <a:spcBef>
                <a:spcPts val="0"/>
              </a:spcBef>
              <a:buClr>
                <a:schemeClr val="dk1"/>
              </a:buClr>
              <a:buSzPct val="100000"/>
              <a:buFont typeface="Arial"/>
              <a:buChar char="•"/>
            </a:pPr>
            <a:r>
              <a:rPr lang="en-US" sz="3600" b="0" i="0" u="none" strike="noStrike" cap="none" baseline="0" dirty="0" smtClean="0">
                <a:solidFill>
                  <a:schemeClr val="dk1"/>
                </a:solidFill>
                <a:latin typeface="Open Sans Light"/>
                <a:ea typeface="Calibri"/>
                <a:cs typeface="Calibri"/>
                <a:sym typeface="Calibri"/>
              </a:rPr>
              <a:t> Going </a:t>
            </a:r>
            <a:r>
              <a:rPr lang="en-US" sz="3600" b="0" i="0" u="none" strike="noStrike" cap="none" baseline="0" dirty="0">
                <a:solidFill>
                  <a:schemeClr val="dk1"/>
                </a:solidFill>
                <a:latin typeface="Open Sans Light"/>
                <a:ea typeface="Calibri"/>
                <a:cs typeface="Calibri"/>
                <a:sym typeface="Calibri"/>
              </a:rPr>
              <a:t>beyond and influence changes towards improvement.</a:t>
            </a:r>
          </a:p>
          <a:p>
            <a:pPr marL="285750" marR="0" lvl="0" indent="-285750" algn="just" rtl="0">
              <a:spcBef>
                <a:spcPts val="0"/>
              </a:spcBef>
              <a:buClr>
                <a:schemeClr val="dk1"/>
              </a:buClr>
              <a:buSzPct val="100000"/>
              <a:buFont typeface="Arial"/>
              <a:buChar char="•"/>
            </a:pPr>
            <a:r>
              <a:rPr lang="en-US" sz="3600" b="0" i="0" u="none" strike="noStrike" cap="none" baseline="0" dirty="0" smtClean="0">
                <a:solidFill>
                  <a:schemeClr val="dk1"/>
                </a:solidFill>
                <a:latin typeface="Open Sans Light"/>
                <a:ea typeface="Calibri"/>
                <a:cs typeface="Calibri"/>
                <a:sym typeface="Calibri"/>
              </a:rPr>
              <a:t> Provide </a:t>
            </a:r>
            <a:r>
              <a:rPr lang="en-US" sz="3600" b="0" i="0" u="none" strike="noStrike" cap="none" baseline="0" dirty="0">
                <a:solidFill>
                  <a:schemeClr val="dk1"/>
                </a:solidFill>
                <a:latin typeface="Open Sans Light"/>
                <a:ea typeface="Calibri"/>
                <a:cs typeface="Calibri"/>
                <a:sym typeface="Calibri"/>
              </a:rPr>
              <a:t>solution that foster dedicated bonding between SALIHIN and </a:t>
            </a:r>
            <a:r>
              <a:rPr lang="en-US" sz="3600" b="0" i="0" u="none" strike="noStrike" cap="none" baseline="0" dirty="0" smtClean="0">
                <a:solidFill>
                  <a:schemeClr val="dk1"/>
                </a:solidFill>
                <a:latin typeface="Open Sans Light"/>
                <a:ea typeface="Calibri"/>
                <a:cs typeface="Calibri"/>
                <a:sym typeface="Calibri"/>
              </a:rPr>
              <a:t>UNITEN</a:t>
            </a:r>
            <a:endParaRPr lang="en-US" sz="3600" b="0" i="0" u="none" strike="noStrike" cap="none" baseline="0" dirty="0">
              <a:solidFill>
                <a:schemeClr val="dk1"/>
              </a:solidFill>
              <a:latin typeface="Open Sans Light"/>
              <a:ea typeface="Calibri"/>
              <a:cs typeface="Calibri"/>
              <a:sym typeface="Calibri"/>
            </a:endParaRPr>
          </a:p>
          <a:p>
            <a:pPr marL="0" marR="0" lvl="0" indent="0" algn="just" rtl="0">
              <a:spcBef>
                <a:spcPts val="0"/>
              </a:spcBef>
              <a:buNone/>
            </a:pPr>
            <a:endParaRPr sz="3600" b="0" i="0" u="none" strike="noStrike" cap="none" baseline="0" dirty="0">
              <a:solidFill>
                <a:schemeClr val="dk1"/>
              </a:solidFill>
              <a:latin typeface="Open Sans Light"/>
              <a:ea typeface="Calibri"/>
              <a:cs typeface="Calibri"/>
              <a:sym typeface="Calibri"/>
            </a:endParaRPr>
          </a:p>
          <a:p>
            <a:pPr marL="0" marR="0" lvl="0" indent="0" algn="just" rtl="0">
              <a:spcBef>
                <a:spcPts val="0"/>
              </a:spcBef>
              <a:buNone/>
            </a:pPr>
            <a:endParaRPr sz="3600" b="0" i="0" u="none" strike="noStrike" cap="none" baseline="0" dirty="0">
              <a:solidFill>
                <a:schemeClr val="dk1"/>
              </a:solidFill>
              <a:latin typeface="Open Sans Light"/>
              <a:ea typeface="Calibri"/>
              <a:cs typeface="Calibri"/>
              <a:sym typeface="Calibri"/>
            </a:endParaRPr>
          </a:p>
          <a:p>
            <a:pPr marL="0" marR="0" lvl="0" indent="0" algn="just" rtl="0">
              <a:spcBef>
                <a:spcPts val="0"/>
              </a:spcBef>
              <a:buNone/>
            </a:pPr>
            <a:endParaRPr sz="3600" b="0" i="0" u="none" strike="noStrike" cap="none" baseline="0" dirty="0">
              <a:solidFill>
                <a:schemeClr val="dk1"/>
              </a:solidFill>
              <a:latin typeface="Open Sans Light"/>
              <a:ea typeface="Calibri"/>
              <a:cs typeface="Calibri"/>
              <a:sym typeface="Calibri"/>
            </a:endParaRPr>
          </a:p>
        </p:txBody>
      </p:sp>
    </p:spTree>
    <p:extLst>
      <p:ext uri="{BB962C8B-B14F-4D97-AF65-F5344CB8AC3E}">
        <p14:creationId xmlns:p14="http://schemas.microsoft.com/office/powerpoint/2010/main" val="1371517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OBJECTIVES OF THE PROPOSAL</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19</a:t>
            </a:fld>
            <a:endParaRPr lang="en-US"/>
          </a:p>
        </p:txBody>
      </p:sp>
      <p:sp>
        <p:nvSpPr>
          <p:cNvPr id="7" name="Shape 336"/>
          <p:cNvSpPr txBox="1"/>
          <p:nvPr/>
        </p:nvSpPr>
        <p:spPr>
          <a:xfrm>
            <a:off x="1666971" y="4057892"/>
            <a:ext cx="21146328" cy="6313326"/>
          </a:xfrm>
          <a:prstGeom prst="rect">
            <a:avLst/>
          </a:prstGeom>
          <a:noFill/>
          <a:ln>
            <a:noFill/>
          </a:ln>
        </p:spPr>
        <p:txBody>
          <a:bodyPr lIns="91425" tIns="45700" rIns="91425" bIns="45700" anchor="t" anchorCtr="0">
            <a:noAutofit/>
          </a:bodyPr>
          <a:lstStyle/>
          <a:p>
            <a:pPr lvl="0"/>
            <a:r>
              <a:rPr lang="en-MY" sz="3600" dirty="0">
                <a:solidFill>
                  <a:schemeClr val="dk1"/>
                </a:solidFill>
                <a:latin typeface="Open Sans Light"/>
                <a:ea typeface="Calibri"/>
                <a:cs typeface="Calibri"/>
                <a:sym typeface="Calibri"/>
              </a:rPr>
              <a:t>To strategically collaborate with </a:t>
            </a:r>
            <a:r>
              <a:rPr lang="en-MY" sz="3600" dirty="0" smtClean="0">
                <a:solidFill>
                  <a:schemeClr val="dk1"/>
                </a:solidFill>
                <a:latin typeface="Open Sans Light"/>
                <a:ea typeface="Calibri"/>
                <a:cs typeface="Calibri"/>
                <a:sym typeface="Calibri"/>
              </a:rPr>
              <a:t>UNIKL </a:t>
            </a:r>
            <a:r>
              <a:rPr lang="en-US" sz="3600" dirty="0">
                <a:solidFill>
                  <a:schemeClr val="dk1"/>
                </a:solidFill>
                <a:latin typeface="Open Sans Light"/>
                <a:ea typeface="Calibri"/>
                <a:cs typeface="Calibri"/>
                <a:sym typeface="Calibri"/>
              </a:rPr>
              <a:t>to equip and develop the students with skill sets required by the Industry in Malaysia. To this end, we are expecting the following :</a:t>
            </a:r>
          </a:p>
          <a:p>
            <a:pPr lvl="0"/>
            <a:endParaRPr lang="en-US" sz="3600" dirty="0">
              <a:solidFill>
                <a:schemeClr val="dk1"/>
              </a:solidFill>
              <a:latin typeface="Open Sans Light"/>
              <a:ea typeface="Calibri"/>
              <a:cs typeface="Calibri"/>
              <a:sym typeface="Calibri"/>
            </a:endParaRPr>
          </a:p>
          <a:p>
            <a:pPr marL="1373194" lvl="1" indent="-285750">
              <a:buClr>
                <a:schemeClr val="dk1"/>
              </a:buClr>
              <a:buSzPct val="100000"/>
              <a:buFont typeface="Arial"/>
              <a:buChar char="•"/>
            </a:pPr>
            <a:r>
              <a:rPr lang="en-US" sz="3600" dirty="0">
                <a:solidFill>
                  <a:schemeClr val="dk1"/>
                </a:solidFill>
                <a:latin typeface="Open Sans Light"/>
                <a:ea typeface="Calibri"/>
                <a:cs typeface="Calibri"/>
                <a:sym typeface="Calibri"/>
              </a:rPr>
              <a:t>Multi skills for talent pool of </a:t>
            </a:r>
            <a:r>
              <a:rPr lang="en-MY" sz="3600" dirty="0">
                <a:solidFill>
                  <a:schemeClr val="dk1"/>
                </a:solidFill>
                <a:latin typeface="Open Sans Light"/>
                <a:ea typeface="Calibri"/>
                <a:cs typeface="Calibri"/>
                <a:sym typeface="Calibri"/>
              </a:rPr>
              <a:t>UNIKL</a:t>
            </a:r>
            <a:r>
              <a:rPr lang="en-US" sz="3600" dirty="0" smtClean="0">
                <a:solidFill>
                  <a:schemeClr val="dk1"/>
                </a:solidFill>
                <a:latin typeface="Open Sans Light"/>
                <a:ea typeface="Calibri"/>
                <a:cs typeface="Calibri"/>
                <a:sym typeface="Calibri"/>
              </a:rPr>
              <a:t> </a:t>
            </a:r>
            <a:r>
              <a:rPr lang="en-US" sz="3600" dirty="0">
                <a:solidFill>
                  <a:schemeClr val="dk1"/>
                </a:solidFill>
                <a:latin typeface="Open Sans Light"/>
                <a:ea typeface="Calibri"/>
                <a:cs typeface="Calibri"/>
                <a:sym typeface="Calibri"/>
              </a:rPr>
              <a:t>graduates with practical knowledge in accounting, accounting system, GST, Zakat and </a:t>
            </a:r>
            <a:r>
              <a:rPr lang="en-US" sz="3600" dirty="0" err="1">
                <a:solidFill>
                  <a:schemeClr val="dk1"/>
                </a:solidFill>
                <a:latin typeface="Open Sans Light"/>
                <a:ea typeface="Calibri"/>
                <a:cs typeface="Calibri"/>
                <a:sym typeface="Calibri"/>
              </a:rPr>
              <a:t>Waqf</a:t>
            </a:r>
            <a:r>
              <a:rPr lang="en-US" sz="3600" dirty="0">
                <a:solidFill>
                  <a:schemeClr val="dk1"/>
                </a:solidFill>
                <a:latin typeface="Open Sans Light"/>
                <a:ea typeface="Calibri"/>
                <a:cs typeface="Calibri"/>
                <a:sym typeface="Calibri"/>
              </a:rPr>
              <a:t>.</a:t>
            </a:r>
          </a:p>
          <a:p>
            <a:pPr marL="1373194" lvl="1" indent="-285750">
              <a:buClr>
                <a:schemeClr val="dk1"/>
              </a:buClr>
              <a:buSzPct val="100000"/>
              <a:buFont typeface="Arial"/>
              <a:buChar char="•"/>
            </a:pPr>
            <a:r>
              <a:rPr lang="en-MY" sz="3600" dirty="0">
                <a:solidFill>
                  <a:schemeClr val="dk1"/>
                </a:solidFill>
                <a:latin typeface="Open Sans Light"/>
                <a:ea typeface="Calibri"/>
                <a:cs typeface="Calibri"/>
                <a:sym typeface="Calibri"/>
              </a:rPr>
              <a:t>Utilizing of SPS as comprehensive teaching and learning tools for accounting students.</a:t>
            </a:r>
          </a:p>
          <a:p>
            <a:pPr marL="1373194" lvl="1" indent="-285750">
              <a:buClr>
                <a:schemeClr val="dk1"/>
              </a:buClr>
              <a:buSzPct val="100000"/>
              <a:buFont typeface="Arial"/>
              <a:buChar char="•"/>
            </a:pPr>
            <a:r>
              <a:rPr lang="en-US" sz="3600" dirty="0">
                <a:solidFill>
                  <a:schemeClr val="dk1"/>
                </a:solidFill>
                <a:latin typeface="Open Sans Light"/>
                <a:ea typeface="Calibri"/>
                <a:cs typeface="Calibri"/>
                <a:sym typeface="Calibri"/>
              </a:rPr>
              <a:t>Expanding the scope of studying course in </a:t>
            </a:r>
            <a:r>
              <a:rPr lang="en-US" sz="3600" dirty="0">
                <a:latin typeface="Open Sans Light"/>
                <a:ea typeface="Calibri"/>
                <a:cs typeface="Calibri"/>
                <a:sym typeface="Calibri"/>
              </a:rPr>
              <a:t>accounting management, accounting information system (AIS), business module and related subjects.</a:t>
            </a:r>
          </a:p>
          <a:p>
            <a:pPr marL="1373194" lvl="1" indent="-285750">
              <a:buClr>
                <a:schemeClr val="dk1"/>
              </a:buClr>
              <a:buSzPct val="100000"/>
              <a:buFont typeface="Arial"/>
              <a:buChar char="•"/>
            </a:pPr>
            <a:r>
              <a:rPr lang="en-US" sz="3600" dirty="0">
                <a:solidFill>
                  <a:schemeClr val="dk1"/>
                </a:solidFill>
                <a:latin typeface="Open Sans Light"/>
                <a:ea typeface="Calibri"/>
                <a:cs typeface="Calibri"/>
                <a:sym typeface="Calibri"/>
              </a:rPr>
              <a:t>Enhancing accounting graduates marketability with our SPS Certification.</a:t>
            </a:r>
          </a:p>
          <a:p>
            <a:pPr marL="1373194" lvl="1" indent="-285750">
              <a:buClr>
                <a:schemeClr val="dk1"/>
              </a:buClr>
              <a:buSzPct val="100000"/>
              <a:buFont typeface="Arial"/>
              <a:buChar char="•"/>
            </a:pPr>
            <a:r>
              <a:rPr lang="en-US" sz="3600" dirty="0">
                <a:solidFill>
                  <a:schemeClr val="dk1"/>
                </a:solidFill>
                <a:latin typeface="Open Sans Light"/>
                <a:ea typeface="Calibri"/>
                <a:cs typeface="Calibri"/>
                <a:sym typeface="Calibri"/>
              </a:rPr>
              <a:t>Building a good partnership between SALIHIN and </a:t>
            </a:r>
            <a:r>
              <a:rPr lang="en-MY" sz="3600" dirty="0">
                <a:solidFill>
                  <a:schemeClr val="dk1"/>
                </a:solidFill>
                <a:latin typeface="Open Sans Light"/>
                <a:ea typeface="Calibri"/>
                <a:cs typeface="Calibri"/>
                <a:sym typeface="Calibri"/>
              </a:rPr>
              <a:t>UNIKL</a:t>
            </a:r>
            <a:r>
              <a:rPr lang="en-US" sz="3600" dirty="0" smtClean="0">
                <a:solidFill>
                  <a:schemeClr val="dk1"/>
                </a:solidFill>
                <a:latin typeface="Open Sans Light"/>
                <a:ea typeface="Calibri"/>
                <a:cs typeface="Calibri"/>
                <a:sym typeface="Calibri"/>
              </a:rPr>
              <a:t>.</a:t>
            </a:r>
            <a:endParaRPr lang="en-US" sz="3600" dirty="0">
              <a:solidFill>
                <a:schemeClr val="dk1"/>
              </a:solidFill>
              <a:latin typeface="Open Sans Light"/>
              <a:ea typeface="Calibri"/>
              <a:cs typeface="Calibri"/>
              <a:sym typeface="Calibri"/>
            </a:endParaRPr>
          </a:p>
          <a:p>
            <a:pPr marL="1373194" lvl="1" indent="-285750">
              <a:buClr>
                <a:schemeClr val="dk1"/>
              </a:buClr>
              <a:buSzPct val="100000"/>
              <a:buFont typeface="Arial"/>
              <a:buChar char="•"/>
            </a:pPr>
            <a:r>
              <a:rPr lang="en-US" sz="3600" dirty="0">
                <a:solidFill>
                  <a:schemeClr val="dk1"/>
                </a:solidFill>
                <a:latin typeface="Open Sans Light"/>
                <a:ea typeface="Calibri"/>
                <a:cs typeface="Calibri"/>
                <a:sym typeface="Calibri"/>
              </a:rPr>
              <a:t>Providing industry-ready entry-level talent from </a:t>
            </a:r>
            <a:r>
              <a:rPr lang="en-MY" sz="3600" dirty="0">
                <a:solidFill>
                  <a:schemeClr val="dk1"/>
                </a:solidFill>
                <a:latin typeface="Open Sans Light"/>
                <a:ea typeface="Calibri"/>
                <a:cs typeface="Calibri"/>
                <a:sym typeface="Calibri"/>
              </a:rPr>
              <a:t>UNIKL</a:t>
            </a:r>
            <a:r>
              <a:rPr lang="en-US" sz="3600" dirty="0" smtClean="0">
                <a:solidFill>
                  <a:schemeClr val="dk1"/>
                </a:solidFill>
                <a:latin typeface="Open Sans Light"/>
                <a:ea typeface="Calibri"/>
                <a:cs typeface="Calibri"/>
                <a:sym typeface="Calibri"/>
              </a:rPr>
              <a:t> </a:t>
            </a:r>
            <a:r>
              <a:rPr lang="en-US" sz="3600" dirty="0">
                <a:solidFill>
                  <a:schemeClr val="dk1"/>
                </a:solidFill>
                <a:latin typeface="Open Sans Light"/>
                <a:ea typeface="Calibri"/>
                <a:cs typeface="Calibri"/>
                <a:sym typeface="Calibri"/>
              </a:rPr>
              <a:t>for high-skilled jobs</a:t>
            </a:r>
            <a:r>
              <a:rPr lang="en-US" sz="3600" dirty="0" smtClean="0">
                <a:solidFill>
                  <a:schemeClr val="dk1"/>
                </a:solidFill>
                <a:latin typeface="Open Sans Light"/>
                <a:ea typeface="Calibri"/>
                <a:cs typeface="Calibri"/>
                <a:sym typeface="Calibri"/>
              </a:rPr>
              <a:t>.</a:t>
            </a:r>
            <a:endParaRPr sz="3600" b="0" i="0" u="none" strike="noStrike" cap="none" baseline="0" dirty="0">
              <a:solidFill>
                <a:schemeClr val="dk1"/>
              </a:solidFill>
              <a:latin typeface="Open Sans Light"/>
              <a:ea typeface="Calibri"/>
              <a:cs typeface="Calibri"/>
              <a:sym typeface="Calibri"/>
            </a:endParaRPr>
          </a:p>
        </p:txBody>
      </p:sp>
    </p:spTree>
    <p:extLst>
      <p:ext uri="{BB962C8B-B14F-4D97-AF65-F5344CB8AC3E}">
        <p14:creationId xmlns:p14="http://schemas.microsoft.com/office/powerpoint/2010/main" val="1859364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b="1" dirty="0" smtClean="0">
                <a:solidFill>
                  <a:srgbClr val="C00000"/>
                </a:solidFill>
                <a:latin typeface="Open Sans Light"/>
                <a:cs typeface="Open Sans Light"/>
              </a:rPr>
              <a:t>1.0</a:t>
            </a:r>
            <a:r>
              <a:rPr lang="en-US" sz="6400" dirty="0" smtClean="0">
                <a:solidFill>
                  <a:srgbClr val="C00000"/>
                </a:solidFill>
                <a:latin typeface="Open Sans Light"/>
                <a:cs typeface="Open Sans Light"/>
              </a:rPr>
              <a:t> Executive Summary</a:t>
            </a:r>
            <a:endParaRPr lang="en-US" sz="6400" dirty="0">
              <a:solidFill>
                <a:srgbClr val="C00000"/>
              </a:solidFill>
              <a:latin typeface="Open Sans Light"/>
              <a:cs typeface="Open Sans Light"/>
            </a:endParaRPr>
          </a:p>
        </p:txBody>
      </p:sp>
      <p:sp>
        <p:nvSpPr>
          <p:cNvPr id="9" name="Rectangle 8"/>
          <p:cNvSpPr/>
          <p:nvPr/>
        </p:nvSpPr>
        <p:spPr>
          <a:xfrm>
            <a:off x="2291789" y="3947333"/>
            <a:ext cx="20642138" cy="6186309"/>
          </a:xfrm>
          <a:prstGeom prst="rect">
            <a:avLst/>
          </a:prstGeom>
        </p:spPr>
        <p:txBody>
          <a:bodyPr wrap="square">
            <a:spAutoFit/>
          </a:bodyPr>
          <a:lstStyle/>
          <a:p>
            <a:pPr algn="just"/>
            <a:r>
              <a:rPr lang="en-US" sz="3600" dirty="0">
                <a:latin typeface="Century Gothic" panose="020B0502020202020204" pitchFamily="34" charset="0"/>
              </a:rPr>
              <a:t>With the current shift towards efficient governance, the implementation of GST resulted in the requirement of further understanding of the tax structure in accounting. As one of the prestigious university in Malaysia, </a:t>
            </a:r>
            <a:r>
              <a:rPr lang="en-US" sz="3600" dirty="0" smtClean="0">
                <a:latin typeface="Century Gothic" panose="020B0502020202020204" pitchFamily="34" charset="0"/>
              </a:rPr>
              <a:t>UNIKL </a:t>
            </a:r>
            <a:r>
              <a:rPr lang="en-US" sz="3600" dirty="0">
                <a:latin typeface="Century Gothic" panose="020B0502020202020204" pitchFamily="34" charset="0"/>
              </a:rPr>
              <a:t>can lead the shift through utilization of accounting information system(AIS) as a practical tool in demonstrating tax structure in accounting. </a:t>
            </a:r>
          </a:p>
          <a:p>
            <a:pPr algn="just"/>
            <a:endParaRPr lang="en-US" sz="3600" dirty="0">
              <a:latin typeface="Century Gothic" panose="020B0502020202020204" pitchFamily="34" charset="0"/>
            </a:endParaRPr>
          </a:p>
          <a:p>
            <a:pPr algn="just"/>
            <a:r>
              <a:rPr lang="en-US" sz="3600" dirty="0">
                <a:latin typeface="Century Gothic" panose="020B0502020202020204" pitchFamily="34" charset="0"/>
              </a:rPr>
              <a:t>This requires certified accounting software, developed with direct input from the customs department, the </a:t>
            </a:r>
            <a:r>
              <a:rPr lang="en-US" sz="3600" dirty="0" err="1">
                <a:latin typeface="Century Gothic" panose="020B0502020202020204" pitchFamily="34" charset="0"/>
              </a:rPr>
              <a:t>Salihin</a:t>
            </a:r>
            <a:r>
              <a:rPr lang="en-US" sz="3600" dirty="0">
                <a:latin typeface="Century Gothic" panose="020B0502020202020204" pitchFamily="34" charset="0"/>
              </a:rPr>
              <a:t> Premier Solution (SPS) will provide the competitive edge for </a:t>
            </a:r>
            <a:r>
              <a:rPr lang="en-US" sz="3600" dirty="0" smtClean="0">
                <a:latin typeface="Century Gothic" panose="020B0502020202020204" pitchFamily="34" charset="0"/>
              </a:rPr>
              <a:t>UNIKL </a:t>
            </a:r>
            <a:r>
              <a:rPr lang="en-US" sz="3600" dirty="0">
                <a:latin typeface="Century Gothic" panose="020B0502020202020204" pitchFamily="34" charset="0"/>
              </a:rPr>
              <a:t>to enhance the learning experience of its accounting students in gaining the practical understanding on GST implementations and its impacts in financial reports. </a:t>
            </a:r>
          </a:p>
          <a:p>
            <a:pPr algn="just"/>
            <a:endParaRPr lang="en-US" sz="3600" dirty="0">
              <a:latin typeface="Century Gothic" panose="020B0502020202020204" pitchFamily="34" charset="0"/>
            </a:endParaRPr>
          </a:p>
          <a:p>
            <a:pPr algn="just"/>
            <a:r>
              <a:rPr lang="en-US" sz="3600" dirty="0">
                <a:latin typeface="Century Gothic" panose="020B0502020202020204" pitchFamily="34" charset="0"/>
              </a:rPr>
              <a:t>It can be implemented as a learning tool in </a:t>
            </a:r>
            <a:r>
              <a:rPr lang="en-US" sz="3600" b="1" dirty="0">
                <a:latin typeface="Century Gothic" panose="020B0502020202020204" pitchFamily="34" charset="0"/>
              </a:rPr>
              <a:t>Accounting Information System subject</a:t>
            </a:r>
            <a:r>
              <a:rPr lang="en-US" sz="3600" dirty="0" smtClean="0">
                <a:latin typeface="Century Gothic" panose="020B0502020202020204" pitchFamily="34" charset="0"/>
              </a:rPr>
              <a:t>.</a:t>
            </a:r>
            <a:endParaRPr lang="en-SG" sz="3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a:t>
            </a:fld>
            <a:endParaRPr lang="en-US"/>
          </a:p>
        </p:txBody>
      </p:sp>
      <p:sp>
        <p:nvSpPr>
          <p:cNvPr id="5" name="Rectangle 4"/>
          <p:cNvSpPr/>
          <p:nvPr/>
        </p:nvSpPr>
        <p:spPr>
          <a:xfrm>
            <a:off x="1362313" y="3848100"/>
            <a:ext cx="609601" cy="6419850"/>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8" name="TextBox 7"/>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dirty="0">
                <a:latin typeface="Century Gothic" panose="020B0502020202020204" pitchFamily="34" charset="0"/>
              </a:rPr>
              <a:t>Enhancing learning experience with </a:t>
            </a:r>
            <a:r>
              <a:rPr lang="en-US" sz="4000" dirty="0">
                <a:solidFill>
                  <a:srgbClr val="C00000"/>
                </a:solidFill>
                <a:latin typeface="Neuropol" panose="020F0607030201010804" pitchFamily="34" charset="0"/>
              </a:rPr>
              <a:t>SPS</a:t>
            </a:r>
            <a:endParaRPr lang="en-MY" sz="4000" dirty="0">
              <a:solidFill>
                <a:srgbClr val="C00000"/>
              </a:solidFill>
              <a:latin typeface="Neuropol" panose="020F0607030201010804" pitchFamily="34" charset="0"/>
            </a:endParaRPr>
          </a:p>
        </p:txBody>
      </p:sp>
    </p:spTree>
    <p:extLst>
      <p:ext uri="{BB962C8B-B14F-4D97-AF65-F5344CB8AC3E}">
        <p14:creationId xmlns:p14="http://schemas.microsoft.com/office/powerpoint/2010/main" val="3256823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COLLABORATION MODEL</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20</a:t>
            </a:fld>
            <a:endParaRPr lang="en-US"/>
          </a:p>
        </p:txBody>
      </p:sp>
      <p:sp>
        <p:nvSpPr>
          <p:cNvPr id="9" name="Shape 344"/>
          <p:cNvSpPr txBox="1"/>
          <p:nvPr/>
        </p:nvSpPr>
        <p:spPr>
          <a:xfrm>
            <a:off x="3997128" y="3113213"/>
            <a:ext cx="15301525" cy="9447755"/>
          </a:xfrm>
          <a:prstGeom prst="rect">
            <a:avLst/>
          </a:prstGeom>
          <a:noFill/>
          <a:ln w="9525" cap="flat" cmpd="sng">
            <a:solidFill>
              <a:srgbClr val="FF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National</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Perspective</a:t>
            </a: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26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Industry</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Perspective</a:t>
            </a: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26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Higher Learning</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Institution </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Perspective</a:t>
            </a: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2600" b="0" i="1"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2600" b="0" i="1"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26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Learning and</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Growth Perspective</a:t>
            </a: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p:txBody>
      </p:sp>
      <p:sp>
        <p:nvSpPr>
          <p:cNvPr id="12" name="Shape 345"/>
          <p:cNvSpPr/>
          <p:nvPr/>
        </p:nvSpPr>
        <p:spPr>
          <a:xfrm>
            <a:off x="10882695" y="3214363"/>
            <a:ext cx="2488053" cy="1045404"/>
          </a:xfrm>
          <a:prstGeom prst="ellipse">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Long-Term Human Capital Value</a:t>
            </a:r>
          </a:p>
        </p:txBody>
      </p:sp>
      <p:sp>
        <p:nvSpPr>
          <p:cNvPr id="13" name="Shape 346"/>
          <p:cNvSpPr/>
          <p:nvPr/>
        </p:nvSpPr>
        <p:spPr>
          <a:xfrm>
            <a:off x="13036087" y="4259769"/>
            <a:ext cx="2353272" cy="942294"/>
          </a:xfrm>
          <a:prstGeom prst="ellipse">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Expand Opportunities</a:t>
            </a:r>
          </a:p>
        </p:txBody>
      </p:sp>
      <p:sp>
        <p:nvSpPr>
          <p:cNvPr id="14" name="Shape 347"/>
          <p:cNvSpPr/>
          <p:nvPr/>
        </p:nvSpPr>
        <p:spPr>
          <a:xfrm>
            <a:off x="15917117" y="4259769"/>
            <a:ext cx="2526598" cy="957795"/>
          </a:xfrm>
          <a:prstGeom prst="ellipse">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Enhance Human Resource Value</a:t>
            </a:r>
          </a:p>
        </p:txBody>
      </p:sp>
      <p:sp>
        <p:nvSpPr>
          <p:cNvPr id="15" name="Shape 348"/>
          <p:cNvSpPr/>
          <p:nvPr/>
        </p:nvSpPr>
        <p:spPr>
          <a:xfrm>
            <a:off x="6386542" y="4259769"/>
            <a:ext cx="2104961" cy="942294"/>
          </a:xfrm>
          <a:prstGeom prst="ellipse">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Improve Professional Skill</a:t>
            </a:r>
          </a:p>
        </p:txBody>
      </p:sp>
      <p:sp>
        <p:nvSpPr>
          <p:cNvPr id="16" name="Shape 349"/>
          <p:cNvSpPr/>
          <p:nvPr/>
        </p:nvSpPr>
        <p:spPr>
          <a:xfrm>
            <a:off x="8884478" y="4259769"/>
            <a:ext cx="2525971" cy="867896"/>
          </a:xfrm>
          <a:prstGeom prst="ellipse">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Increase Human Capital Utilization</a:t>
            </a:r>
          </a:p>
        </p:txBody>
      </p:sp>
      <p:cxnSp>
        <p:nvCxnSpPr>
          <p:cNvPr id="17" name="Shape 350"/>
          <p:cNvCxnSpPr>
            <a:stCxn id="16" idx="0"/>
          </p:cNvCxnSpPr>
          <p:nvPr/>
        </p:nvCxnSpPr>
        <p:spPr>
          <a:xfrm rot="10800000" flipH="1">
            <a:off x="10147464" y="3867741"/>
            <a:ext cx="735151" cy="392027"/>
          </a:xfrm>
          <a:prstGeom prst="straightConnector1">
            <a:avLst/>
          </a:prstGeom>
          <a:noFill/>
          <a:ln w="9525" cap="flat" cmpd="sng">
            <a:solidFill>
              <a:srgbClr val="FF0000"/>
            </a:solidFill>
            <a:prstDash val="solid"/>
            <a:round/>
            <a:headEnd type="none" w="med" len="med"/>
            <a:tailEnd type="triangle" w="lg" len="lg"/>
          </a:ln>
        </p:spPr>
      </p:cxnSp>
      <p:cxnSp>
        <p:nvCxnSpPr>
          <p:cNvPr id="18" name="Shape 351"/>
          <p:cNvCxnSpPr>
            <a:stCxn id="15" idx="0"/>
          </p:cNvCxnSpPr>
          <p:nvPr/>
        </p:nvCxnSpPr>
        <p:spPr>
          <a:xfrm rot="10800000" flipH="1">
            <a:off x="7439023" y="3737066"/>
            <a:ext cx="3443602" cy="522703"/>
          </a:xfrm>
          <a:prstGeom prst="straightConnector1">
            <a:avLst/>
          </a:prstGeom>
          <a:noFill/>
          <a:ln w="9525" cap="flat" cmpd="sng">
            <a:solidFill>
              <a:srgbClr val="FF0000"/>
            </a:solidFill>
            <a:prstDash val="solid"/>
            <a:round/>
            <a:headEnd type="none" w="med" len="med"/>
            <a:tailEnd type="triangle" w="lg" len="lg"/>
          </a:ln>
        </p:spPr>
      </p:cxnSp>
      <p:cxnSp>
        <p:nvCxnSpPr>
          <p:cNvPr id="19" name="Shape 352"/>
          <p:cNvCxnSpPr/>
          <p:nvPr/>
        </p:nvCxnSpPr>
        <p:spPr>
          <a:xfrm rot="10800000">
            <a:off x="13370750" y="3867741"/>
            <a:ext cx="790466" cy="392027"/>
          </a:xfrm>
          <a:prstGeom prst="straightConnector1">
            <a:avLst/>
          </a:prstGeom>
          <a:noFill/>
          <a:ln w="9525" cap="flat" cmpd="sng">
            <a:solidFill>
              <a:srgbClr val="FF0000"/>
            </a:solidFill>
            <a:prstDash val="solid"/>
            <a:round/>
            <a:headEnd type="none" w="med" len="med"/>
            <a:tailEnd type="triangle" w="lg" len="lg"/>
          </a:ln>
        </p:spPr>
      </p:cxnSp>
      <p:cxnSp>
        <p:nvCxnSpPr>
          <p:cNvPr id="20" name="Shape 353"/>
          <p:cNvCxnSpPr>
            <a:stCxn id="14" idx="0"/>
            <a:endCxn id="12" idx="6"/>
          </p:cNvCxnSpPr>
          <p:nvPr/>
        </p:nvCxnSpPr>
        <p:spPr>
          <a:xfrm rot="10800000">
            <a:off x="13370952" y="3737066"/>
            <a:ext cx="3809464" cy="522703"/>
          </a:xfrm>
          <a:prstGeom prst="straightConnector1">
            <a:avLst/>
          </a:prstGeom>
          <a:noFill/>
          <a:ln w="9525" cap="flat" cmpd="sng">
            <a:solidFill>
              <a:srgbClr val="FF0000"/>
            </a:solidFill>
            <a:prstDash val="solid"/>
            <a:round/>
            <a:headEnd type="none" w="med" len="med"/>
            <a:tailEnd type="triangle" w="lg" len="lg"/>
          </a:ln>
        </p:spPr>
      </p:cxnSp>
      <p:sp>
        <p:nvSpPr>
          <p:cNvPr id="21" name="Shape 354"/>
          <p:cNvSpPr/>
          <p:nvPr/>
        </p:nvSpPr>
        <p:spPr>
          <a:xfrm>
            <a:off x="6847057" y="3237521"/>
            <a:ext cx="2488053" cy="418162"/>
          </a:xfrm>
          <a:prstGeom prst="rect">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dirty="0">
                <a:solidFill>
                  <a:schemeClr val="dk1"/>
                </a:solidFill>
                <a:latin typeface="Open Sans Light"/>
                <a:ea typeface="Calibri"/>
                <a:cs typeface="Calibri"/>
                <a:sym typeface="Calibri"/>
              </a:rPr>
              <a:t>Productivity Strategy</a:t>
            </a:r>
          </a:p>
        </p:txBody>
      </p:sp>
      <p:sp>
        <p:nvSpPr>
          <p:cNvPr id="22" name="Shape 355"/>
          <p:cNvSpPr/>
          <p:nvPr/>
        </p:nvSpPr>
        <p:spPr>
          <a:xfrm>
            <a:off x="14829550" y="3232769"/>
            <a:ext cx="2488053" cy="418162"/>
          </a:xfrm>
          <a:prstGeom prst="rect">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Growth Strategy</a:t>
            </a:r>
          </a:p>
        </p:txBody>
      </p:sp>
      <p:sp>
        <p:nvSpPr>
          <p:cNvPr id="23" name="Shape 356"/>
          <p:cNvSpPr/>
          <p:nvPr/>
        </p:nvSpPr>
        <p:spPr>
          <a:xfrm>
            <a:off x="5872899" y="6004623"/>
            <a:ext cx="1842385" cy="507977"/>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dk1"/>
                </a:solidFill>
                <a:latin typeface="Open Sans Light"/>
                <a:ea typeface="Calibri"/>
                <a:cs typeface="Calibri"/>
                <a:sym typeface="Calibri"/>
              </a:rPr>
              <a:t>Employment</a:t>
            </a:r>
          </a:p>
        </p:txBody>
      </p:sp>
      <p:sp>
        <p:nvSpPr>
          <p:cNvPr id="24" name="Shape 357"/>
          <p:cNvSpPr/>
          <p:nvPr/>
        </p:nvSpPr>
        <p:spPr>
          <a:xfrm>
            <a:off x="7764856" y="5989899"/>
            <a:ext cx="1492832" cy="522701"/>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a:solidFill>
                  <a:schemeClr val="dk1"/>
                </a:solidFill>
                <a:latin typeface="Open Sans Light"/>
                <a:ea typeface="Calibri"/>
                <a:cs typeface="Calibri"/>
                <a:sym typeface="Calibri"/>
              </a:rPr>
              <a:t>Quality</a:t>
            </a:r>
          </a:p>
        </p:txBody>
      </p:sp>
      <p:sp>
        <p:nvSpPr>
          <p:cNvPr id="25" name="Shape 358"/>
          <p:cNvSpPr/>
          <p:nvPr/>
        </p:nvSpPr>
        <p:spPr>
          <a:xfrm>
            <a:off x="9401858" y="6004623"/>
            <a:ext cx="1492832" cy="522701"/>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dk1"/>
                </a:solidFill>
                <a:latin typeface="Open Sans Light"/>
                <a:ea typeface="Calibri"/>
                <a:cs typeface="Calibri"/>
                <a:sym typeface="Calibri"/>
              </a:rPr>
              <a:t>Availability</a:t>
            </a:r>
          </a:p>
        </p:txBody>
      </p:sp>
      <p:sp>
        <p:nvSpPr>
          <p:cNvPr id="26" name="Shape 359"/>
          <p:cNvSpPr/>
          <p:nvPr/>
        </p:nvSpPr>
        <p:spPr>
          <a:xfrm>
            <a:off x="11025879" y="6008301"/>
            <a:ext cx="1492832" cy="522701"/>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a:solidFill>
                  <a:schemeClr val="dk1"/>
                </a:solidFill>
                <a:latin typeface="Open Sans Light"/>
                <a:ea typeface="Calibri"/>
                <a:cs typeface="Calibri"/>
                <a:sym typeface="Calibri"/>
              </a:rPr>
              <a:t>Selection</a:t>
            </a:r>
          </a:p>
        </p:txBody>
      </p:sp>
      <p:sp>
        <p:nvSpPr>
          <p:cNvPr id="27" name="Shape 360"/>
          <p:cNvSpPr/>
          <p:nvPr/>
        </p:nvSpPr>
        <p:spPr>
          <a:xfrm>
            <a:off x="12662879" y="6001364"/>
            <a:ext cx="1637000" cy="573183"/>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dk1"/>
                </a:solidFill>
                <a:latin typeface="Open Sans Light"/>
                <a:ea typeface="Calibri"/>
                <a:cs typeface="Calibri"/>
                <a:sym typeface="Calibri"/>
              </a:rPr>
              <a:t>Functionality</a:t>
            </a:r>
          </a:p>
        </p:txBody>
      </p:sp>
      <p:sp>
        <p:nvSpPr>
          <p:cNvPr id="28" name="Shape 361"/>
          <p:cNvSpPr/>
          <p:nvPr/>
        </p:nvSpPr>
        <p:spPr>
          <a:xfrm>
            <a:off x="14366297" y="6012090"/>
            <a:ext cx="1492832" cy="522701"/>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dk1"/>
                </a:solidFill>
                <a:latin typeface="Open Sans Light"/>
                <a:ea typeface="Calibri"/>
                <a:cs typeface="Calibri"/>
                <a:sym typeface="Calibri"/>
              </a:rPr>
              <a:t>Service</a:t>
            </a:r>
          </a:p>
        </p:txBody>
      </p:sp>
      <p:sp>
        <p:nvSpPr>
          <p:cNvPr id="29" name="Shape 362"/>
          <p:cNvSpPr/>
          <p:nvPr/>
        </p:nvSpPr>
        <p:spPr>
          <a:xfrm>
            <a:off x="15955663" y="5988130"/>
            <a:ext cx="1611729" cy="564332"/>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dk1"/>
                </a:solidFill>
                <a:latin typeface="Open Sans Light"/>
                <a:ea typeface="Calibri"/>
                <a:cs typeface="Calibri"/>
                <a:sym typeface="Calibri"/>
              </a:rPr>
              <a:t>Partnership</a:t>
            </a:r>
          </a:p>
        </p:txBody>
      </p:sp>
      <p:sp>
        <p:nvSpPr>
          <p:cNvPr id="30" name="Shape 363"/>
          <p:cNvSpPr/>
          <p:nvPr/>
        </p:nvSpPr>
        <p:spPr>
          <a:xfrm>
            <a:off x="17697300" y="5986217"/>
            <a:ext cx="1492832" cy="522701"/>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a:solidFill>
                  <a:schemeClr val="dk1"/>
                </a:solidFill>
                <a:latin typeface="Open Sans Light"/>
                <a:ea typeface="Calibri"/>
                <a:cs typeface="Calibri"/>
                <a:sym typeface="Calibri"/>
              </a:rPr>
              <a:t>Brand</a:t>
            </a:r>
          </a:p>
        </p:txBody>
      </p:sp>
      <p:sp>
        <p:nvSpPr>
          <p:cNvPr id="31" name="Shape 365"/>
          <p:cNvSpPr txBox="1"/>
          <p:nvPr/>
        </p:nvSpPr>
        <p:spPr>
          <a:xfrm>
            <a:off x="7901733" y="6584879"/>
            <a:ext cx="3729216" cy="52780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0" i="0" u="none" strike="noStrike" cap="none" baseline="0" dirty="0">
                <a:solidFill>
                  <a:schemeClr val="dk1"/>
                </a:solidFill>
                <a:latin typeface="Calibri"/>
                <a:ea typeface="Calibri"/>
                <a:cs typeface="Calibri"/>
                <a:sym typeface="Calibri"/>
              </a:rPr>
              <a:t>Product/Services Attributes</a:t>
            </a:r>
          </a:p>
        </p:txBody>
      </p:sp>
      <p:sp>
        <p:nvSpPr>
          <p:cNvPr id="32" name="Shape 366"/>
          <p:cNvSpPr txBox="1"/>
          <p:nvPr/>
        </p:nvSpPr>
        <p:spPr>
          <a:xfrm>
            <a:off x="14918334" y="6590659"/>
            <a:ext cx="1881590" cy="52780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0" i="0" u="none" strike="noStrike" cap="none" baseline="0" dirty="0">
                <a:solidFill>
                  <a:schemeClr val="dk1"/>
                </a:solidFill>
                <a:latin typeface="Calibri"/>
                <a:ea typeface="Calibri"/>
                <a:cs typeface="Calibri"/>
                <a:sym typeface="Calibri"/>
              </a:rPr>
              <a:t>Relationship</a:t>
            </a:r>
          </a:p>
        </p:txBody>
      </p:sp>
      <p:sp>
        <p:nvSpPr>
          <p:cNvPr id="33" name="Shape 367"/>
          <p:cNvSpPr txBox="1"/>
          <p:nvPr/>
        </p:nvSpPr>
        <p:spPr>
          <a:xfrm>
            <a:off x="17417063" y="6568765"/>
            <a:ext cx="1881590" cy="52780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0" i="0" u="none" strike="noStrike" cap="none" baseline="0" dirty="0">
                <a:solidFill>
                  <a:schemeClr val="dk1"/>
                </a:solidFill>
                <a:latin typeface="Calibri"/>
                <a:ea typeface="Calibri"/>
                <a:cs typeface="Calibri"/>
                <a:sym typeface="Calibri"/>
              </a:rPr>
              <a:t>Image</a:t>
            </a:r>
          </a:p>
        </p:txBody>
      </p:sp>
      <p:graphicFrame>
        <p:nvGraphicFramePr>
          <p:cNvPr id="34" name="Shape 368"/>
          <p:cNvGraphicFramePr/>
          <p:nvPr>
            <p:extLst>
              <p:ext uri="{D42A27DB-BD31-4B8C-83A1-F6EECF244321}">
                <p14:modId xmlns:p14="http://schemas.microsoft.com/office/powerpoint/2010/main" val="3792629279"/>
              </p:ext>
            </p:extLst>
          </p:nvPr>
        </p:nvGraphicFramePr>
        <p:xfrm>
          <a:off x="7121097" y="7439967"/>
          <a:ext cx="11083564" cy="1905321"/>
        </p:xfrm>
        <a:graphic>
          <a:graphicData uri="http://schemas.openxmlformats.org/drawingml/2006/table">
            <a:tbl>
              <a:tblPr firstRow="1" bandRow="1">
                <a:tableStyleId>{775DCB02-9BB8-47FD-8907-85C794F793BA}</a:tableStyleId>
              </a:tblPr>
              <a:tblGrid>
                <a:gridCol w="2770891"/>
                <a:gridCol w="2770891"/>
                <a:gridCol w="2770891"/>
                <a:gridCol w="2770891"/>
              </a:tblGrid>
              <a:tr h="594671">
                <a:tc>
                  <a:txBody>
                    <a:bodyPr/>
                    <a:lstStyle/>
                    <a:p>
                      <a:pPr marL="0" marR="0" lvl="0" indent="0" algn="ctr" rtl="0">
                        <a:spcBef>
                          <a:spcPts val="0"/>
                        </a:spcBef>
                        <a:buSzPct val="25000"/>
                        <a:buNone/>
                      </a:pPr>
                      <a:r>
                        <a:rPr lang="en-US" sz="1600" u="none" strike="noStrike" cap="none" baseline="0" dirty="0"/>
                        <a:t>Lecture Learning Processes</a:t>
                      </a:r>
                      <a:endParaRPr lang="en-US" sz="1600" u="none" strike="noStrike" cap="none" baseline="0" dirty="0">
                        <a:latin typeface="Open Sans Light"/>
                      </a:endParaRPr>
                    </a:p>
                  </a:txBody>
                  <a:tcPr marL="91450" marR="91450" marT="45725" marB="45725"/>
                </a:tc>
                <a:tc>
                  <a:txBody>
                    <a:bodyPr/>
                    <a:lstStyle/>
                    <a:p>
                      <a:pPr marL="0" marR="0" lvl="0" indent="0" algn="ctr" rtl="0">
                        <a:spcBef>
                          <a:spcPts val="0"/>
                        </a:spcBef>
                        <a:buSzPct val="25000"/>
                        <a:buNone/>
                      </a:pPr>
                      <a:r>
                        <a:rPr lang="en-US" sz="1600" u="none" strike="noStrike" cap="none" baseline="0" dirty="0"/>
                        <a:t>Tutorial and Assignment Processes</a:t>
                      </a:r>
                      <a:endParaRPr lang="en-US" sz="1600" u="none" strike="noStrike" cap="none" baseline="0" dirty="0">
                        <a:latin typeface="Open Sans Light"/>
                      </a:endParaRPr>
                    </a:p>
                  </a:txBody>
                  <a:tcPr marL="91450" marR="91450" marT="45725" marB="45725"/>
                </a:tc>
                <a:tc>
                  <a:txBody>
                    <a:bodyPr/>
                    <a:lstStyle/>
                    <a:p>
                      <a:pPr marL="0" marR="0" lvl="0" indent="0" algn="ctr" rtl="0">
                        <a:spcBef>
                          <a:spcPts val="0"/>
                        </a:spcBef>
                        <a:buSzPct val="25000"/>
                        <a:buNone/>
                      </a:pPr>
                      <a:r>
                        <a:rPr lang="en-US" sz="1600" u="none" strike="noStrike" cap="none" baseline="0" dirty="0"/>
                        <a:t>Industrial Training Processes</a:t>
                      </a:r>
                      <a:endParaRPr lang="en-US" sz="1600" u="none" strike="noStrike" cap="none" baseline="0" dirty="0">
                        <a:latin typeface="Open Sans Light"/>
                      </a:endParaRPr>
                    </a:p>
                  </a:txBody>
                  <a:tcPr marL="91450" marR="91450" marT="45725" marB="45725"/>
                </a:tc>
                <a:tc>
                  <a:txBody>
                    <a:bodyPr/>
                    <a:lstStyle/>
                    <a:p>
                      <a:pPr marL="0" marR="0" lvl="0" indent="0" algn="ctr" rtl="0">
                        <a:spcBef>
                          <a:spcPts val="0"/>
                        </a:spcBef>
                        <a:buSzPct val="25000"/>
                        <a:buNone/>
                      </a:pPr>
                      <a:r>
                        <a:rPr lang="en-US" sz="1600" u="none" strike="noStrike" cap="none" baseline="0" dirty="0"/>
                        <a:t>Professional Certificate Processes</a:t>
                      </a:r>
                      <a:endParaRPr lang="en-US" sz="1600" u="none" strike="noStrike" cap="none" baseline="0" dirty="0">
                        <a:latin typeface="Open Sans Light"/>
                      </a:endParaRPr>
                    </a:p>
                  </a:txBody>
                  <a:tcPr marL="91450" marR="91450" marT="45725" marB="45725"/>
                </a:tc>
              </a:tr>
              <a:tr h="1295518">
                <a:tc>
                  <a:txBody>
                    <a:bodyPr/>
                    <a:lstStyle/>
                    <a:p>
                      <a:pPr marL="171450" marR="0" lvl="0" indent="-171450" algn="l" rtl="0">
                        <a:spcBef>
                          <a:spcPts val="0"/>
                        </a:spcBef>
                        <a:buClr>
                          <a:schemeClr val="dk1"/>
                        </a:buClr>
                        <a:buSzPct val="100000"/>
                        <a:buFont typeface="Arial"/>
                        <a:buChar char="•"/>
                      </a:pPr>
                      <a:r>
                        <a:rPr lang="en-US" sz="1600" u="none" strike="noStrike" cap="none" baseline="0" dirty="0"/>
                        <a:t>SPS as the </a:t>
                      </a:r>
                      <a:r>
                        <a:rPr lang="en-US" sz="1600" u="none" strike="noStrike" cap="none" baseline="0" dirty="0" smtClean="0"/>
                        <a:t>accounting software tools</a:t>
                      </a:r>
                      <a:endParaRPr lang="en-US" sz="1600" u="none" strike="noStrike" cap="none" baseline="0" dirty="0"/>
                    </a:p>
                    <a:p>
                      <a:pPr marL="171450" marR="0" lvl="0" indent="-171450" algn="l" rtl="0">
                        <a:spcBef>
                          <a:spcPts val="0"/>
                        </a:spcBef>
                        <a:buClr>
                          <a:schemeClr val="dk1"/>
                        </a:buClr>
                        <a:buSzPct val="100000"/>
                        <a:buFont typeface="Arial"/>
                        <a:buChar char="•"/>
                      </a:pPr>
                      <a:r>
                        <a:rPr lang="en-US" sz="1600" u="none" strike="noStrike" cap="none" baseline="0" dirty="0"/>
                        <a:t>Train the </a:t>
                      </a:r>
                      <a:r>
                        <a:rPr lang="en-US" sz="1600" u="none" strike="noStrike" cap="none" baseline="0" dirty="0" smtClean="0"/>
                        <a:t>Trainer</a:t>
                      </a:r>
                    </a:p>
                    <a:p>
                      <a:pPr marL="171450" marR="0" lvl="0" indent="-171450" algn="l" rtl="0">
                        <a:spcBef>
                          <a:spcPts val="0"/>
                        </a:spcBef>
                        <a:buClr>
                          <a:schemeClr val="dk1"/>
                        </a:buClr>
                        <a:buSzPct val="100000"/>
                        <a:buFont typeface="Arial"/>
                        <a:buChar char="•"/>
                      </a:pPr>
                      <a:r>
                        <a:rPr lang="en-US" sz="1600" u="none" strike="noStrike" cap="none" baseline="0" dirty="0" smtClean="0"/>
                        <a:t>Train the Student</a:t>
                      </a:r>
                      <a:endParaRPr lang="en-US" sz="1600" u="none" strike="noStrike" cap="none" baseline="0" dirty="0"/>
                    </a:p>
                    <a:p>
                      <a:pPr marL="171450" marR="0" lvl="0" indent="-101600" algn="l" rtl="0">
                        <a:spcBef>
                          <a:spcPts val="0"/>
                        </a:spcBef>
                        <a:buClr>
                          <a:schemeClr val="dk1"/>
                        </a:buClr>
                        <a:buFont typeface="Arial"/>
                        <a:buNone/>
                      </a:pPr>
                      <a:endParaRPr sz="1600" u="none" strike="noStrike" cap="none" baseline="0" dirty="0">
                        <a:latin typeface="Open Sans Light"/>
                      </a:endParaRPr>
                    </a:p>
                  </a:txBody>
                  <a:tcPr marL="91450" marR="91450" marT="45725" marB="45725"/>
                </a:tc>
                <a:tc>
                  <a:txBody>
                    <a:bodyPr/>
                    <a:lstStyle/>
                    <a:p>
                      <a:pPr marL="171450" marR="0" lvl="0" indent="-171450" algn="l" rtl="0">
                        <a:spcBef>
                          <a:spcPts val="0"/>
                        </a:spcBef>
                        <a:buClr>
                          <a:schemeClr val="dk1"/>
                        </a:buClr>
                        <a:buSzPct val="100000"/>
                        <a:buFont typeface="Arial"/>
                        <a:buChar char="•"/>
                      </a:pPr>
                      <a:r>
                        <a:rPr lang="en-US" sz="1600" u="none" strike="noStrike" cap="none" baseline="0" dirty="0"/>
                        <a:t>Configuration </a:t>
                      </a:r>
                    </a:p>
                    <a:p>
                      <a:pPr marL="171450" marR="0" lvl="0" indent="-171450" algn="l" rtl="0">
                        <a:spcBef>
                          <a:spcPts val="0"/>
                        </a:spcBef>
                        <a:buClr>
                          <a:schemeClr val="dk1"/>
                        </a:buClr>
                        <a:buSzPct val="100000"/>
                        <a:buFont typeface="Arial"/>
                        <a:buChar char="•"/>
                      </a:pPr>
                      <a:r>
                        <a:rPr lang="en-US" sz="1600" u="none" strike="noStrike" cap="none" baseline="0" dirty="0"/>
                        <a:t>Course work </a:t>
                      </a:r>
                    </a:p>
                    <a:p>
                      <a:pPr marL="171450" marR="0" lvl="0" indent="-171450" algn="l" rtl="0">
                        <a:spcBef>
                          <a:spcPts val="0"/>
                        </a:spcBef>
                        <a:buClr>
                          <a:schemeClr val="dk1"/>
                        </a:buClr>
                        <a:buSzPct val="100000"/>
                        <a:buFont typeface="Arial"/>
                        <a:buChar char="•"/>
                      </a:pPr>
                      <a:r>
                        <a:rPr lang="en-US" sz="1600" u="none" strike="noStrike" cap="none" baseline="0" dirty="0"/>
                        <a:t>Assessment </a:t>
                      </a:r>
                    </a:p>
                    <a:p>
                      <a:pPr marL="171450" marR="0" lvl="0" indent="-101600" algn="l" rtl="0">
                        <a:spcBef>
                          <a:spcPts val="0"/>
                        </a:spcBef>
                        <a:buClr>
                          <a:schemeClr val="dk1"/>
                        </a:buClr>
                        <a:buFont typeface="Arial"/>
                        <a:buNone/>
                      </a:pPr>
                      <a:endParaRPr sz="1600" u="none" strike="noStrike" cap="none" baseline="0" dirty="0">
                        <a:latin typeface="Open Sans Light"/>
                      </a:endParaRPr>
                    </a:p>
                  </a:txBody>
                  <a:tcPr marL="91450" marR="91450" marT="45725" marB="45725"/>
                </a:tc>
                <a:tc>
                  <a:txBody>
                    <a:bodyPr/>
                    <a:lstStyle/>
                    <a:p>
                      <a:pPr marL="171450" marR="0" lvl="0" indent="-171450" algn="l" rtl="0">
                        <a:spcBef>
                          <a:spcPts val="0"/>
                        </a:spcBef>
                        <a:buClr>
                          <a:schemeClr val="dk1"/>
                        </a:buClr>
                        <a:buSzPct val="100000"/>
                        <a:buFont typeface="Arial"/>
                        <a:buChar char="•"/>
                      </a:pPr>
                      <a:r>
                        <a:rPr lang="en-US" sz="1600" u="none" strike="noStrike" cap="none" baseline="0" dirty="0"/>
                        <a:t>Apply SPS into a real business </a:t>
                      </a:r>
                    </a:p>
                    <a:p>
                      <a:pPr marL="171450" marR="0" lvl="0" indent="-171450" algn="l" rtl="0">
                        <a:spcBef>
                          <a:spcPts val="0"/>
                        </a:spcBef>
                        <a:buClr>
                          <a:schemeClr val="dk1"/>
                        </a:buClr>
                        <a:buSzPct val="100000"/>
                        <a:buFont typeface="Arial"/>
                        <a:buChar char="•"/>
                      </a:pPr>
                      <a:r>
                        <a:rPr lang="en-US" sz="1600" u="none" strike="noStrike" cap="none" baseline="0" dirty="0"/>
                        <a:t>Entrepreneur </a:t>
                      </a:r>
                      <a:r>
                        <a:rPr lang="en-US" sz="1600" u="none" strike="noStrike" cap="none" baseline="0" dirty="0" err="1"/>
                        <a:t>programme</a:t>
                      </a:r>
                      <a:endParaRPr lang="en-US" sz="1600" u="none" strike="noStrike" cap="none" baseline="0" dirty="0">
                        <a:latin typeface="Open Sans Light"/>
                      </a:endParaRPr>
                    </a:p>
                  </a:txBody>
                  <a:tcPr marL="91450" marR="91450" marT="45725" marB="45725"/>
                </a:tc>
                <a:tc>
                  <a:txBody>
                    <a:bodyPr/>
                    <a:lstStyle/>
                    <a:p>
                      <a:pPr marL="171450" marR="0" lvl="0" indent="-171450" algn="l" rtl="0">
                        <a:spcBef>
                          <a:spcPts val="0"/>
                        </a:spcBef>
                        <a:buClr>
                          <a:schemeClr val="dk1"/>
                        </a:buClr>
                        <a:buSzPct val="100000"/>
                        <a:buFont typeface="Arial"/>
                        <a:buChar char="•"/>
                      </a:pPr>
                      <a:r>
                        <a:rPr lang="en-US" sz="1600" u="none" strike="noStrike" cap="none" baseline="0" dirty="0"/>
                        <a:t>Certified SPS Engineer</a:t>
                      </a:r>
                    </a:p>
                    <a:p>
                      <a:pPr marL="171450" marR="0" lvl="0" indent="-171450" algn="l" rtl="0">
                        <a:spcBef>
                          <a:spcPts val="0"/>
                        </a:spcBef>
                        <a:buClr>
                          <a:schemeClr val="dk1"/>
                        </a:buClr>
                        <a:buSzPct val="100000"/>
                        <a:buFont typeface="Arial"/>
                        <a:buChar char="•"/>
                      </a:pPr>
                      <a:r>
                        <a:rPr lang="en-US" sz="1600" u="none" strike="noStrike" cap="none" baseline="0" dirty="0"/>
                        <a:t>Certified SPS Consultant</a:t>
                      </a:r>
                    </a:p>
                    <a:p>
                      <a:pPr marL="171450" marR="0" lvl="0" indent="-171450" algn="l" rtl="0">
                        <a:spcBef>
                          <a:spcPts val="0"/>
                        </a:spcBef>
                        <a:buClr>
                          <a:schemeClr val="dk1"/>
                        </a:buClr>
                        <a:buSzPct val="100000"/>
                        <a:buFont typeface="Arial"/>
                        <a:buChar char="•"/>
                      </a:pPr>
                      <a:r>
                        <a:rPr lang="en-US" sz="1600" u="none" strike="noStrike" cap="none" baseline="0" dirty="0"/>
                        <a:t>Certified SPS </a:t>
                      </a:r>
                      <a:r>
                        <a:rPr lang="en-US" sz="1600" u="none" strike="noStrike" cap="none" baseline="0" dirty="0" smtClean="0"/>
                        <a:t>Trainer</a:t>
                      </a:r>
                      <a:endParaRPr lang="en-US" sz="1600" u="none" strike="noStrike" cap="none" baseline="0" dirty="0" smtClean="0">
                        <a:latin typeface="Open Sans Light"/>
                      </a:endParaRPr>
                    </a:p>
                  </a:txBody>
                  <a:tcPr marL="91450" marR="91450" marT="45725" marB="45725"/>
                </a:tc>
              </a:tr>
            </a:tbl>
          </a:graphicData>
        </a:graphic>
      </p:graphicFrame>
      <p:cxnSp>
        <p:nvCxnSpPr>
          <p:cNvPr id="35" name="Shape 369"/>
          <p:cNvCxnSpPr/>
          <p:nvPr/>
        </p:nvCxnSpPr>
        <p:spPr>
          <a:xfrm rot="10800000" flipH="1">
            <a:off x="10882695" y="6937565"/>
            <a:ext cx="640791" cy="505732"/>
          </a:xfrm>
          <a:prstGeom prst="straightConnector1">
            <a:avLst/>
          </a:prstGeom>
          <a:noFill/>
          <a:ln w="9525" cap="flat" cmpd="sng">
            <a:solidFill>
              <a:srgbClr val="FF0000"/>
            </a:solidFill>
            <a:prstDash val="solid"/>
            <a:round/>
            <a:headEnd type="none" w="med" len="med"/>
            <a:tailEnd type="triangle" w="lg" len="lg"/>
          </a:ln>
        </p:spPr>
      </p:cxnSp>
      <p:cxnSp>
        <p:nvCxnSpPr>
          <p:cNvPr id="36" name="Shape 370"/>
          <p:cNvCxnSpPr/>
          <p:nvPr/>
        </p:nvCxnSpPr>
        <p:spPr>
          <a:xfrm rot="10800000" flipH="1">
            <a:off x="8491505" y="6991146"/>
            <a:ext cx="517378" cy="452152"/>
          </a:xfrm>
          <a:prstGeom prst="straightConnector1">
            <a:avLst/>
          </a:prstGeom>
          <a:noFill/>
          <a:ln w="9525" cap="flat" cmpd="sng">
            <a:solidFill>
              <a:srgbClr val="FF0000"/>
            </a:solidFill>
            <a:prstDash val="solid"/>
            <a:round/>
            <a:headEnd type="none" w="med" len="med"/>
            <a:tailEnd type="triangle" w="lg" len="lg"/>
          </a:ln>
        </p:spPr>
      </p:cxnSp>
      <p:cxnSp>
        <p:nvCxnSpPr>
          <p:cNvPr id="37" name="Shape 371"/>
          <p:cNvCxnSpPr/>
          <p:nvPr/>
        </p:nvCxnSpPr>
        <p:spPr>
          <a:xfrm rot="10800000">
            <a:off x="12913508" y="6980891"/>
            <a:ext cx="779582" cy="425207"/>
          </a:xfrm>
          <a:prstGeom prst="straightConnector1">
            <a:avLst/>
          </a:prstGeom>
          <a:noFill/>
          <a:ln w="9525" cap="flat" cmpd="sng">
            <a:solidFill>
              <a:srgbClr val="FF0000"/>
            </a:solidFill>
            <a:prstDash val="solid"/>
            <a:round/>
            <a:headEnd type="none" w="med" len="med"/>
            <a:tailEnd type="triangle" w="lg" len="lg"/>
          </a:ln>
        </p:spPr>
      </p:cxnSp>
      <p:cxnSp>
        <p:nvCxnSpPr>
          <p:cNvPr id="38" name="Shape 372"/>
          <p:cNvCxnSpPr/>
          <p:nvPr/>
        </p:nvCxnSpPr>
        <p:spPr>
          <a:xfrm rot="10800000">
            <a:off x="15610322" y="6991144"/>
            <a:ext cx="577142" cy="412172"/>
          </a:xfrm>
          <a:prstGeom prst="straightConnector1">
            <a:avLst/>
          </a:prstGeom>
          <a:noFill/>
          <a:ln w="9525" cap="flat" cmpd="sng">
            <a:solidFill>
              <a:srgbClr val="FF0000"/>
            </a:solidFill>
            <a:prstDash val="solid"/>
            <a:round/>
            <a:headEnd type="none" w="med" len="med"/>
            <a:tailEnd type="triangle" w="lg" len="lg"/>
          </a:ln>
        </p:spPr>
      </p:cxnSp>
      <p:grpSp>
        <p:nvGrpSpPr>
          <p:cNvPr id="5" name="Group 4"/>
          <p:cNvGrpSpPr/>
          <p:nvPr/>
        </p:nvGrpSpPr>
        <p:grpSpPr>
          <a:xfrm>
            <a:off x="7123076" y="9427209"/>
            <a:ext cx="10081403" cy="2470506"/>
            <a:chOff x="7123076" y="9427209"/>
            <a:chExt cx="10081403" cy="2470506"/>
          </a:xfrm>
        </p:grpSpPr>
        <p:sp>
          <p:nvSpPr>
            <p:cNvPr id="39" name="Shape 373"/>
            <p:cNvSpPr/>
            <p:nvPr/>
          </p:nvSpPr>
          <p:spPr>
            <a:xfrm>
              <a:off x="7123076" y="10017292"/>
              <a:ext cx="10070125" cy="750027"/>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i="0" u="none" strike="noStrike" cap="none" baseline="0" dirty="0">
                  <a:solidFill>
                    <a:schemeClr val="dk1"/>
                  </a:solidFill>
                  <a:latin typeface="Open Sans Light"/>
                  <a:ea typeface="Calibri"/>
                  <a:cs typeface="Calibri"/>
                  <a:sym typeface="Calibri"/>
                </a:rPr>
                <a:t>HUMAN </a:t>
              </a:r>
              <a:r>
                <a:rPr lang="en-US" sz="1600" b="1" i="0" u="none" strike="noStrike" cap="none" baseline="0" dirty="0" smtClean="0">
                  <a:solidFill>
                    <a:schemeClr val="dk1"/>
                  </a:solidFill>
                  <a:latin typeface="Open Sans Light"/>
                  <a:ea typeface="Calibri"/>
                  <a:cs typeface="Calibri"/>
                  <a:sym typeface="Calibri"/>
                </a:rPr>
                <a:t>CAPITAL</a:t>
              </a:r>
              <a:endParaRPr lang="en-US" sz="1600" b="1" i="0" u="none" strike="noStrike" cap="none" baseline="0" dirty="0">
                <a:solidFill>
                  <a:schemeClr val="dk1"/>
                </a:solidFill>
                <a:latin typeface="Open Sans Light"/>
                <a:ea typeface="Calibri"/>
                <a:cs typeface="Calibri"/>
                <a:sym typeface="Calibri"/>
              </a:endParaRPr>
            </a:p>
          </p:txBody>
        </p:sp>
        <p:sp>
          <p:nvSpPr>
            <p:cNvPr id="40" name="Shape 375"/>
            <p:cNvSpPr/>
            <p:nvPr/>
          </p:nvSpPr>
          <p:spPr>
            <a:xfrm>
              <a:off x="7134354" y="10890808"/>
              <a:ext cx="10070125" cy="1006907"/>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i="0" u="none" strike="noStrike" cap="none" baseline="0" dirty="0">
                  <a:solidFill>
                    <a:schemeClr val="dk1"/>
                  </a:solidFill>
                  <a:latin typeface="Open Sans Light"/>
                  <a:ea typeface="Calibri"/>
                  <a:cs typeface="Calibri"/>
                  <a:sym typeface="Calibri"/>
                </a:rPr>
                <a:t>ORGANIZATION CAPITAL</a:t>
              </a:r>
            </a:p>
            <a:p>
              <a:pPr marL="0" marR="0" lvl="0" indent="0" algn="ctr" rtl="0">
                <a:spcBef>
                  <a:spcPts val="0"/>
                </a:spcBef>
                <a:buSzPct val="25000"/>
                <a:buNone/>
              </a:pPr>
              <a:r>
                <a:rPr lang="en-US" sz="1600" b="0" i="0" u="none" strike="noStrike" cap="none" baseline="0" dirty="0">
                  <a:solidFill>
                    <a:schemeClr val="dk1"/>
                  </a:solidFill>
                  <a:latin typeface="Open Sans Light"/>
                  <a:ea typeface="Calibri"/>
                  <a:cs typeface="Calibri"/>
                  <a:sym typeface="Calibri"/>
                </a:rPr>
                <a:t> ( Culture , Leadership, Alignment, Teamwork</a:t>
              </a:r>
              <a:r>
                <a:rPr lang="en-US" sz="1200" b="0" i="0" u="none" strike="noStrike" cap="none" baseline="0" dirty="0">
                  <a:solidFill>
                    <a:schemeClr val="dk1"/>
                  </a:solidFill>
                  <a:latin typeface="Calibri"/>
                  <a:ea typeface="Calibri"/>
                  <a:cs typeface="Calibri"/>
                  <a:sym typeface="Calibri"/>
                </a:rPr>
                <a:t>)</a:t>
              </a:r>
            </a:p>
          </p:txBody>
        </p:sp>
        <p:cxnSp>
          <p:nvCxnSpPr>
            <p:cNvPr id="41" name="Shape 376"/>
            <p:cNvCxnSpPr/>
            <p:nvPr/>
          </p:nvCxnSpPr>
          <p:spPr>
            <a:xfrm flipH="1" flipV="1">
              <a:off x="8627625" y="9469473"/>
              <a:ext cx="2" cy="537566"/>
            </a:xfrm>
            <a:prstGeom prst="straightConnector1">
              <a:avLst/>
            </a:prstGeom>
            <a:noFill/>
            <a:ln w="9525" cap="flat" cmpd="sng">
              <a:solidFill>
                <a:srgbClr val="4A7DBB"/>
              </a:solidFill>
              <a:prstDash val="solid"/>
              <a:round/>
              <a:headEnd type="none" w="med" len="med"/>
              <a:tailEnd type="triangle" w="lg" len="lg"/>
            </a:ln>
          </p:spPr>
        </p:cxnSp>
        <p:cxnSp>
          <p:nvCxnSpPr>
            <p:cNvPr id="42" name="Shape 377"/>
            <p:cNvCxnSpPr/>
            <p:nvPr/>
          </p:nvCxnSpPr>
          <p:spPr>
            <a:xfrm flipV="1">
              <a:off x="11025879" y="9427209"/>
              <a:ext cx="14786" cy="590083"/>
            </a:xfrm>
            <a:prstGeom prst="straightConnector1">
              <a:avLst/>
            </a:prstGeom>
            <a:noFill/>
            <a:ln w="9525" cap="flat" cmpd="sng">
              <a:solidFill>
                <a:srgbClr val="4A7DBB"/>
              </a:solidFill>
              <a:prstDash val="solid"/>
              <a:round/>
              <a:headEnd type="none" w="med" len="med"/>
              <a:tailEnd type="triangle" w="lg" len="lg"/>
            </a:ln>
          </p:spPr>
        </p:cxnSp>
        <p:cxnSp>
          <p:nvCxnSpPr>
            <p:cNvPr id="43" name="Shape 378"/>
            <p:cNvCxnSpPr/>
            <p:nvPr/>
          </p:nvCxnSpPr>
          <p:spPr>
            <a:xfrm rot="10800000">
              <a:off x="13579966" y="9469473"/>
              <a:ext cx="0" cy="537563"/>
            </a:xfrm>
            <a:prstGeom prst="straightConnector1">
              <a:avLst/>
            </a:prstGeom>
            <a:noFill/>
            <a:ln w="9525" cap="flat" cmpd="sng">
              <a:solidFill>
                <a:srgbClr val="4A7DBB"/>
              </a:solidFill>
              <a:prstDash val="solid"/>
              <a:round/>
              <a:headEnd type="none" w="med" len="med"/>
              <a:tailEnd type="triangle" w="lg" len="lg"/>
            </a:ln>
          </p:spPr>
        </p:cxnSp>
        <p:cxnSp>
          <p:nvCxnSpPr>
            <p:cNvPr id="44" name="Shape 379"/>
            <p:cNvCxnSpPr/>
            <p:nvPr/>
          </p:nvCxnSpPr>
          <p:spPr>
            <a:xfrm flipV="1">
              <a:off x="15987177" y="9531099"/>
              <a:ext cx="0" cy="495299"/>
            </a:xfrm>
            <a:prstGeom prst="straightConnector1">
              <a:avLst/>
            </a:prstGeom>
            <a:noFill/>
            <a:ln w="9525" cap="flat" cmpd="sng">
              <a:solidFill>
                <a:srgbClr val="4A7DBB"/>
              </a:solidFill>
              <a:prstDash val="solid"/>
              <a:round/>
              <a:headEnd type="none" w="med" len="med"/>
              <a:tailEnd type="triangle" w="lg" len="lg"/>
            </a:ln>
          </p:spPr>
        </p:cxnSp>
      </p:grpSp>
      <p:sp>
        <p:nvSpPr>
          <p:cNvPr id="4" name="TextBox 3"/>
          <p:cNvSpPr txBox="1"/>
          <p:nvPr/>
        </p:nvSpPr>
        <p:spPr>
          <a:xfrm>
            <a:off x="10315872" y="5428343"/>
            <a:ext cx="3755772" cy="492443"/>
          </a:xfrm>
          <a:prstGeom prst="rect">
            <a:avLst/>
          </a:prstGeom>
          <a:noFill/>
        </p:spPr>
        <p:txBody>
          <a:bodyPr wrap="none" rtlCol="0">
            <a:spAutoFit/>
          </a:bodyPr>
          <a:lstStyle/>
          <a:p>
            <a:r>
              <a:rPr lang="en-US" sz="2600" dirty="0" smtClean="0"/>
              <a:t>Industry Value Proposition</a:t>
            </a:r>
            <a:endParaRPr lang="ms-MY" sz="2600" dirty="0"/>
          </a:p>
        </p:txBody>
      </p:sp>
    </p:spTree>
    <p:extLst>
      <p:ext uri="{BB962C8B-B14F-4D97-AF65-F5344CB8AC3E}">
        <p14:creationId xmlns:p14="http://schemas.microsoft.com/office/powerpoint/2010/main" val="1859364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COLLABORATION MODEL</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21</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050" y="3670300"/>
            <a:ext cx="19293177" cy="865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364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2893110"/>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The Proposal</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400" dirty="0">
                <a:solidFill>
                  <a:schemeClr val="bg1"/>
                </a:solidFill>
                <a:latin typeface="Century Gothic" panose="020B0502020202020204" pitchFamily="34" charset="0"/>
                <a:ea typeface="Century Gothic"/>
                <a:cs typeface="Century Gothic"/>
                <a:sym typeface="Century Gothic"/>
              </a:rPr>
              <a:t>PROPOSAL FOR STRATEGIC COLLABORATION</a:t>
            </a:r>
            <a:br>
              <a:rPr lang="en-US" sz="2400" dirty="0">
                <a:solidFill>
                  <a:schemeClr val="bg1"/>
                </a:solidFill>
                <a:latin typeface="Century Gothic" panose="020B0502020202020204" pitchFamily="34" charset="0"/>
                <a:ea typeface="Century Gothic"/>
                <a:cs typeface="Century Gothic"/>
                <a:sym typeface="Century Gothic"/>
              </a:rPr>
            </a:br>
            <a:r>
              <a:rPr lang="en-US" sz="2400" dirty="0">
                <a:solidFill>
                  <a:schemeClr val="bg1"/>
                </a:solidFill>
                <a:latin typeface="Century Gothic" panose="020B0502020202020204" pitchFamily="34" charset="0"/>
                <a:ea typeface="Century Gothic"/>
                <a:cs typeface="Century Gothic"/>
                <a:sym typeface="Century Gothic"/>
              </a:rPr>
              <a:t>IN LEARNING &amp; GRADUATE SKILLS ENHANCEMENT</a:t>
            </a:r>
            <a:endParaRPr lang="en-US" sz="2400" dirty="0">
              <a:solidFill>
                <a:schemeClr val="bg1"/>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22</a:t>
            </a:fld>
            <a:endParaRPr lang="en-US" dirty="0"/>
          </a:p>
        </p:txBody>
      </p:sp>
      <p:sp>
        <p:nvSpPr>
          <p:cNvPr id="16" name="Shape 2041"/>
          <p:cNvSpPr/>
          <p:nvPr/>
        </p:nvSpPr>
        <p:spPr>
          <a:xfrm>
            <a:off x="20458343" y="585921"/>
            <a:ext cx="1508623" cy="1862258"/>
          </a:xfrm>
          <a:custGeom>
            <a:avLst/>
            <a:gdLst/>
            <a:ahLst/>
            <a:cxnLst/>
            <a:rect l="0" t="0" r="0" b="0"/>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4899087"/>
            <a:ext cx="2383554" cy="145507"/>
          </a:xfrm>
          <a:prstGeom prst="rect">
            <a:avLst/>
          </a:prstGeom>
        </p:spPr>
      </p:pic>
      <p:sp>
        <p:nvSpPr>
          <p:cNvPr id="18" name="Title 4"/>
          <p:cNvSpPr txBox="1">
            <a:spLocks/>
          </p:cNvSpPr>
          <p:nvPr/>
        </p:nvSpPr>
        <p:spPr>
          <a:xfrm>
            <a:off x="1779372" y="5061241"/>
            <a:ext cx="16754017" cy="1024249"/>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lvl="0" algn="l">
              <a:spcBef>
                <a:spcPts val="0"/>
              </a:spcBef>
              <a:buSzPct val="25000"/>
            </a:pPr>
            <a:r>
              <a:rPr lang="en-US" dirty="0">
                <a:solidFill>
                  <a:schemeClr val="dk1"/>
                </a:solidFill>
                <a:ea typeface="Calibri"/>
                <a:cs typeface="Calibri"/>
                <a:sym typeface="Calibri"/>
              </a:rPr>
              <a:t>4</a:t>
            </a:r>
            <a:r>
              <a:rPr lang="en-US" dirty="0" smtClean="0">
                <a:solidFill>
                  <a:schemeClr val="dk1"/>
                </a:solidFill>
                <a:ea typeface="Calibri"/>
                <a:cs typeface="Calibri"/>
                <a:sym typeface="Calibri"/>
              </a:rPr>
              <a:t>.0 Featuring SALIHIN Premier Solution</a:t>
            </a:r>
            <a:endParaRPr lang="en-US" dirty="0">
              <a:solidFill>
                <a:schemeClr val="dk1"/>
              </a:solidFill>
              <a:ea typeface="Calibri"/>
              <a:cs typeface="Calibri"/>
              <a:sym typeface="Calibri"/>
            </a:endParaRPr>
          </a:p>
        </p:txBody>
      </p:sp>
    </p:spTree>
    <p:extLst>
      <p:ext uri="{BB962C8B-B14F-4D97-AF65-F5344CB8AC3E}">
        <p14:creationId xmlns:p14="http://schemas.microsoft.com/office/powerpoint/2010/main" val="41686113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a:t>www.salihinpremier.com</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23</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437" y="3208092"/>
            <a:ext cx="19438332" cy="1454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364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smtClean="0"/>
              <a:t>GST, ZAKAT &amp; WAKAF MODULE</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24</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859" y="3565525"/>
            <a:ext cx="19775487" cy="1400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smtClean="0"/>
              <a:t>EASY ACCESS</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25</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151" y="3443056"/>
            <a:ext cx="19778903" cy="1404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a:t>www.salihinpremier.com</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26</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294" y="3810000"/>
            <a:ext cx="20696618" cy="1412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smtClean="0"/>
              <a:t>WEB-BASED LOGIN</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27</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177" y="3485622"/>
            <a:ext cx="17722851" cy="17655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smtClean="0"/>
              <a:t>FRIENDLY INTERFACE</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28</a:t>
            </a:fld>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803" y="3017592"/>
            <a:ext cx="19659599" cy="1865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smtClean="0"/>
              <a:t>GST FEATURES</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29</a:t>
            </a:fld>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059" y="3017592"/>
            <a:ext cx="19071085" cy="1814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Table of Content</a:t>
            </a:r>
            <a:endParaRPr lang="en-US" sz="6400" dirty="0">
              <a:solidFill>
                <a:srgbClr val="C00000"/>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a:t>
            </a:fld>
            <a:endParaRPr lang="en-US"/>
          </a:p>
        </p:txBody>
      </p:sp>
      <p:sp>
        <p:nvSpPr>
          <p:cNvPr id="24" name="Shape 305"/>
          <p:cNvSpPr/>
          <p:nvPr/>
        </p:nvSpPr>
        <p:spPr>
          <a:xfrm>
            <a:off x="1369488" y="3317721"/>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25" name="Shape 308"/>
          <p:cNvSpPr txBox="1"/>
          <p:nvPr/>
        </p:nvSpPr>
        <p:spPr>
          <a:xfrm>
            <a:off x="1400414" y="3520450"/>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1.0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26" name="Shape 305"/>
          <p:cNvSpPr/>
          <p:nvPr/>
        </p:nvSpPr>
        <p:spPr>
          <a:xfrm>
            <a:off x="1344846" y="5226733"/>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27" name="Shape 308"/>
          <p:cNvSpPr txBox="1"/>
          <p:nvPr/>
        </p:nvSpPr>
        <p:spPr>
          <a:xfrm>
            <a:off x="1375772" y="5429462"/>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2.0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28" name="TextBox 27"/>
          <p:cNvSpPr txBox="1"/>
          <p:nvPr/>
        </p:nvSpPr>
        <p:spPr>
          <a:xfrm>
            <a:off x="3729787" y="3466855"/>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Executive Summary											2</a:t>
            </a:r>
          </a:p>
        </p:txBody>
      </p:sp>
      <p:sp>
        <p:nvSpPr>
          <p:cNvPr id="29" name="TextBox 28"/>
          <p:cNvSpPr txBox="1"/>
          <p:nvPr/>
        </p:nvSpPr>
        <p:spPr>
          <a:xfrm>
            <a:off x="3729788" y="5375867"/>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About Us													4</a:t>
            </a:r>
            <a:endParaRPr lang="en-US" sz="4400" dirty="0">
              <a:solidFill>
                <a:schemeClr val="tx1">
                  <a:lumMod val="95000"/>
                  <a:lumOff val="5000"/>
                </a:schemeClr>
              </a:solidFill>
              <a:latin typeface="Open Sans Light"/>
              <a:cs typeface="Open Sans Light"/>
            </a:endParaRPr>
          </a:p>
        </p:txBody>
      </p:sp>
      <p:sp>
        <p:nvSpPr>
          <p:cNvPr id="32" name="Shape 305"/>
          <p:cNvSpPr/>
          <p:nvPr/>
        </p:nvSpPr>
        <p:spPr>
          <a:xfrm>
            <a:off x="1369463" y="9036709"/>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33" name="Shape 308"/>
          <p:cNvSpPr txBox="1"/>
          <p:nvPr/>
        </p:nvSpPr>
        <p:spPr>
          <a:xfrm>
            <a:off x="1400389" y="9239438"/>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4.0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grpSp>
        <p:nvGrpSpPr>
          <p:cNvPr id="3" name="Group 2"/>
          <p:cNvGrpSpPr/>
          <p:nvPr/>
        </p:nvGrpSpPr>
        <p:grpSpPr>
          <a:xfrm>
            <a:off x="1370042" y="7175823"/>
            <a:ext cx="20238674" cy="1208769"/>
            <a:chOff x="1370042" y="7175823"/>
            <a:chExt cx="20238674" cy="1208769"/>
          </a:xfrm>
        </p:grpSpPr>
        <p:sp>
          <p:nvSpPr>
            <p:cNvPr id="30" name="Shape 305"/>
            <p:cNvSpPr/>
            <p:nvPr/>
          </p:nvSpPr>
          <p:spPr>
            <a:xfrm>
              <a:off x="1370042" y="7175823"/>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31" name="Shape 308"/>
            <p:cNvSpPr txBox="1"/>
            <p:nvPr/>
          </p:nvSpPr>
          <p:spPr>
            <a:xfrm>
              <a:off x="1400968" y="7378552"/>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3</a:t>
              </a: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36" name="TextBox 35"/>
            <p:cNvSpPr txBox="1"/>
            <p:nvPr/>
          </p:nvSpPr>
          <p:spPr>
            <a:xfrm>
              <a:off x="3729789" y="7324957"/>
              <a:ext cx="17878927" cy="923342"/>
            </a:xfrm>
            <a:prstGeom prst="rect">
              <a:avLst/>
            </a:prstGeom>
            <a:noFill/>
          </p:spPr>
          <p:txBody>
            <a:bodyPr wrap="square" lIns="243852" tIns="121926" rIns="243852" bIns="121926" rtlCol="0">
              <a:spAutoFit/>
            </a:bodyPr>
            <a:lstStyle/>
            <a:p>
              <a:r>
                <a:rPr lang="en-US" sz="4400" dirty="0">
                  <a:solidFill>
                    <a:schemeClr val="tx1">
                      <a:lumMod val="95000"/>
                      <a:lumOff val="5000"/>
                    </a:schemeClr>
                  </a:solidFill>
                  <a:latin typeface="Open Sans Light"/>
                  <a:cs typeface="Open Sans Light"/>
                </a:rPr>
                <a:t>The Proposal </a:t>
              </a:r>
              <a:r>
                <a:rPr lang="en-US" sz="4400" dirty="0" smtClean="0">
                  <a:solidFill>
                    <a:schemeClr val="tx1">
                      <a:lumMod val="95000"/>
                      <a:lumOff val="5000"/>
                    </a:schemeClr>
                  </a:solidFill>
                  <a:latin typeface="Open Sans Light"/>
                  <a:cs typeface="Open Sans Light"/>
                </a:rPr>
                <a:t>												13</a:t>
              </a:r>
              <a:endParaRPr lang="en-US" sz="4400" dirty="0">
                <a:solidFill>
                  <a:schemeClr val="tx1">
                    <a:lumMod val="95000"/>
                    <a:lumOff val="5000"/>
                  </a:schemeClr>
                </a:solidFill>
                <a:latin typeface="Open Sans Light"/>
                <a:cs typeface="Open Sans Light"/>
              </a:endParaRPr>
            </a:p>
          </p:txBody>
        </p:sp>
      </p:grpSp>
      <p:sp>
        <p:nvSpPr>
          <p:cNvPr id="37" name="TextBox 36"/>
          <p:cNvSpPr txBox="1"/>
          <p:nvPr/>
        </p:nvSpPr>
        <p:spPr>
          <a:xfrm>
            <a:off x="3777914" y="9252563"/>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Contact Us													39</a:t>
            </a:r>
            <a:endParaRPr lang="en-US" sz="4400" dirty="0">
              <a:solidFill>
                <a:schemeClr val="tx1">
                  <a:lumMod val="95000"/>
                  <a:lumOff val="5000"/>
                </a:schemeClr>
              </a:solidFill>
              <a:latin typeface="Open Sans Light"/>
              <a:cs typeface="Open Sans Light"/>
            </a:endParaRPr>
          </a:p>
        </p:txBody>
      </p:sp>
    </p:spTree>
    <p:extLst>
      <p:ext uri="{BB962C8B-B14F-4D97-AF65-F5344CB8AC3E}">
        <p14:creationId xmlns:p14="http://schemas.microsoft.com/office/powerpoint/2010/main" val="3057030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2893110"/>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The Proposal</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400" dirty="0">
                <a:solidFill>
                  <a:schemeClr val="bg1"/>
                </a:solidFill>
                <a:latin typeface="Century Gothic" panose="020B0502020202020204" pitchFamily="34" charset="0"/>
                <a:ea typeface="Century Gothic"/>
                <a:cs typeface="Century Gothic"/>
                <a:sym typeface="Century Gothic"/>
              </a:rPr>
              <a:t>PROPOSAL FOR STRATEGIC COLLABORATION</a:t>
            </a:r>
            <a:br>
              <a:rPr lang="en-US" sz="2400" dirty="0">
                <a:solidFill>
                  <a:schemeClr val="bg1"/>
                </a:solidFill>
                <a:latin typeface="Century Gothic" panose="020B0502020202020204" pitchFamily="34" charset="0"/>
                <a:ea typeface="Century Gothic"/>
                <a:cs typeface="Century Gothic"/>
                <a:sym typeface="Century Gothic"/>
              </a:rPr>
            </a:br>
            <a:r>
              <a:rPr lang="en-US" sz="2400" dirty="0">
                <a:solidFill>
                  <a:schemeClr val="bg1"/>
                </a:solidFill>
                <a:latin typeface="Century Gothic" panose="020B0502020202020204" pitchFamily="34" charset="0"/>
                <a:ea typeface="Century Gothic"/>
                <a:cs typeface="Century Gothic"/>
                <a:sym typeface="Century Gothic"/>
              </a:rPr>
              <a:t>IN LEARNING &amp; GRADUATE SKILLS ENHANCEMENT</a:t>
            </a:r>
            <a:endParaRPr lang="en-US" sz="2400" dirty="0">
              <a:solidFill>
                <a:schemeClr val="bg1"/>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30</a:t>
            </a:fld>
            <a:endParaRPr lang="en-US" dirty="0"/>
          </a:p>
        </p:txBody>
      </p:sp>
      <p:sp>
        <p:nvSpPr>
          <p:cNvPr id="16" name="Shape 2041"/>
          <p:cNvSpPr/>
          <p:nvPr/>
        </p:nvSpPr>
        <p:spPr>
          <a:xfrm>
            <a:off x="20458343" y="585921"/>
            <a:ext cx="1508623" cy="1862258"/>
          </a:xfrm>
          <a:custGeom>
            <a:avLst/>
            <a:gdLst/>
            <a:ahLst/>
            <a:cxnLst/>
            <a:rect l="0" t="0" r="0" b="0"/>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4899087"/>
            <a:ext cx="2383554" cy="145507"/>
          </a:xfrm>
          <a:prstGeom prst="rect">
            <a:avLst/>
          </a:prstGeom>
        </p:spPr>
      </p:pic>
      <p:sp>
        <p:nvSpPr>
          <p:cNvPr id="18" name="Title 4"/>
          <p:cNvSpPr txBox="1">
            <a:spLocks/>
          </p:cNvSpPr>
          <p:nvPr/>
        </p:nvSpPr>
        <p:spPr>
          <a:xfrm>
            <a:off x="1779372" y="5061241"/>
            <a:ext cx="16754017" cy="1024249"/>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lvl="0" algn="l">
              <a:spcBef>
                <a:spcPts val="0"/>
              </a:spcBef>
              <a:buSzPct val="25000"/>
            </a:pPr>
            <a:r>
              <a:rPr lang="en-US" dirty="0" smtClean="0">
                <a:solidFill>
                  <a:schemeClr val="dk1"/>
                </a:solidFill>
                <a:ea typeface="Calibri"/>
                <a:cs typeface="Calibri"/>
                <a:sym typeface="Calibri"/>
              </a:rPr>
              <a:t>5.0 SPS Certificate Program</a:t>
            </a:r>
            <a:endParaRPr lang="en-US" dirty="0">
              <a:solidFill>
                <a:schemeClr val="dk1"/>
              </a:solidFill>
              <a:ea typeface="Calibri"/>
              <a:cs typeface="Calibri"/>
              <a:sym typeface="Calibri"/>
            </a:endParaRPr>
          </a:p>
        </p:txBody>
      </p:sp>
    </p:spTree>
    <p:extLst>
      <p:ext uri="{BB962C8B-B14F-4D97-AF65-F5344CB8AC3E}">
        <p14:creationId xmlns:p14="http://schemas.microsoft.com/office/powerpoint/2010/main" val="10478725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4808"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367" y="13011887"/>
            <a:ext cx="824808" cy="462198"/>
          </a:xfrm>
        </p:spPr>
        <p:txBody>
          <a:bodyPr/>
          <a:lstStyle/>
          <a:p>
            <a:fld id="{C9468CE9-3F3D-1446-A027-4B4CDD3883B0}" type="slidenum">
              <a:rPr lang="en-US" smtClean="0"/>
              <a:t>31</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3583691119"/>
              </p:ext>
            </p:extLst>
          </p:nvPr>
        </p:nvGraphicFramePr>
        <p:xfrm>
          <a:off x="3897483" y="3017592"/>
          <a:ext cx="16592550" cy="9240929"/>
        </p:xfrm>
        <a:graphic>
          <a:graphicData uri="http://schemas.openxmlformats.org/drawingml/2006/table">
            <a:tbl>
              <a:tblPr firstRow="1" bandRow="1">
                <a:tableStyleId>{284E427A-3D55-4303-BF80-6455036E1DE7}</a:tableStyleId>
              </a:tblPr>
              <a:tblGrid>
                <a:gridCol w="4457700"/>
                <a:gridCol w="6172200"/>
                <a:gridCol w="5962650"/>
              </a:tblGrid>
              <a:tr h="744759">
                <a:tc gridSpan="3">
                  <a:txBody>
                    <a:bodyPr/>
                    <a:lstStyle/>
                    <a:p>
                      <a:pPr algn="ctr"/>
                      <a:r>
                        <a:rPr lang="en-US" sz="2800" dirty="0" smtClean="0"/>
                        <a:t>SPS </a:t>
                      </a:r>
                      <a:r>
                        <a:rPr lang="en-US" sz="2800" baseline="0" dirty="0" smtClean="0"/>
                        <a:t>Training Module</a:t>
                      </a:r>
                      <a:endParaRPr lang="en-MY" sz="2800" dirty="0">
                        <a:latin typeface="Open Sans Light"/>
                      </a:endParaRPr>
                    </a:p>
                  </a:txBody>
                  <a:tcPr anchor="ctr"/>
                </a:tc>
                <a:tc hMerge="1">
                  <a:txBody>
                    <a:bodyPr/>
                    <a:lstStyle/>
                    <a:p>
                      <a:endParaRPr lang="en-MY" dirty="0"/>
                    </a:p>
                  </a:txBody>
                  <a:tcPr/>
                </a:tc>
                <a:tc hMerge="1">
                  <a:txBody>
                    <a:bodyPr/>
                    <a:lstStyle/>
                    <a:p>
                      <a:endParaRPr lang="en-MY"/>
                    </a:p>
                  </a:txBody>
                  <a:tcPr/>
                </a:tc>
              </a:tr>
              <a:tr h="597584">
                <a:tc>
                  <a:txBody>
                    <a:bodyPr/>
                    <a:lstStyle/>
                    <a:p>
                      <a:pPr algn="l"/>
                      <a:r>
                        <a:rPr lang="en-US" sz="2800" dirty="0" smtClean="0"/>
                        <a:t>Time</a:t>
                      </a:r>
                      <a:endParaRPr lang="en-MY" sz="2800" b="1" dirty="0">
                        <a:latin typeface="Open Sans Light"/>
                      </a:endParaRPr>
                    </a:p>
                  </a:txBody>
                  <a:tcPr/>
                </a:tc>
                <a:tc gridSpan="2">
                  <a:txBody>
                    <a:bodyPr/>
                    <a:lstStyle/>
                    <a:p>
                      <a:pPr algn="just"/>
                      <a:r>
                        <a:rPr lang="en-US" sz="2800" dirty="0" smtClean="0"/>
                        <a:t>9.00am</a:t>
                      </a:r>
                      <a:r>
                        <a:rPr lang="en-US" sz="2800" baseline="0" dirty="0" smtClean="0"/>
                        <a:t> to 4.30 pm </a:t>
                      </a:r>
                      <a:endParaRPr lang="en-MY" sz="2800" dirty="0">
                        <a:latin typeface="Open Sans Light"/>
                      </a:endParaRPr>
                    </a:p>
                  </a:txBody>
                  <a:tcPr/>
                </a:tc>
                <a:tc hMerge="1">
                  <a:txBody>
                    <a:bodyPr/>
                    <a:lstStyle/>
                    <a:p>
                      <a:endParaRPr lang="en-MY"/>
                    </a:p>
                  </a:txBody>
                  <a:tcPr/>
                </a:tc>
              </a:tr>
              <a:tr h="1032191">
                <a:tc>
                  <a:txBody>
                    <a:bodyPr/>
                    <a:lstStyle/>
                    <a:p>
                      <a:pPr algn="l"/>
                      <a:r>
                        <a:rPr lang="en-US" sz="2800" dirty="0" smtClean="0"/>
                        <a:t>Duration</a:t>
                      </a:r>
                      <a:endParaRPr lang="en-MY" sz="2800" b="1" dirty="0">
                        <a:latin typeface="Open Sans Light"/>
                      </a:endParaRPr>
                    </a:p>
                  </a:txBody>
                  <a:tcPr/>
                </a:tc>
                <a:tc gridSpan="2">
                  <a:txBody>
                    <a:bodyPr/>
                    <a:lstStyle/>
                    <a:p>
                      <a:r>
                        <a:rPr lang="en-US" sz="2800" dirty="0" smtClean="0"/>
                        <a:t>-1 ½ Days Workshop</a:t>
                      </a:r>
                      <a:r>
                        <a:rPr lang="en-US" sz="2800" baseline="0" dirty="0" smtClean="0"/>
                        <a:t>  </a:t>
                      </a:r>
                    </a:p>
                    <a:p>
                      <a:r>
                        <a:rPr lang="en-US" sz="2800" baseline="0" dirty="0" smtClean="0"/>
                        <a:t>- ½  Day Exam </a:t>
                      </a:r>
                      <a:endParaRPr lang="en-MY" sz="2800" dirty="0">
                        <a:solidFill>
                          <a:schemeClr val="tx1"/>
                        </a:solidFill>
                        <a:latin typeface="Open Sans Light"/>
                      </a:endParaRPr>
                    </a:p>
                  </a:txBody>
                  <a:tcPr/>
                </a:tc>
                <a:tc hMerge="1">
                  <a:txBody>
                    <a:bodyPr/>
                    <a:lstStyle/>
                    <a:p>
                      <a:endParaRPr lang="en-MY"/>
                    </a:p>
                  </a:txBody>
                  <a:tcPr/>
                </a:tc>
              </a:tr>
              <a:tr h="597584">
                <a:tc>
                  <a:txBody>
                    <a:bodyPr/>
                    <a:lstStyle/>
                    <a:p>
                      <a:pPr algn="l"/>
                      <a:r>
                        <a:rPr lang="en-US" sz="2800" dirty="0" smtClean="0"/>
                        <a:t>Exam period</a:t>
                      </a:r>
                      <a:endParaRPr lang="en-MY" sz="2800" b="1" dirty="0">
                        <a:latin typeface="Open Sans Light"/>
                      </a:endParaRPr>
                    </a:p>
                  </a:txBody>
                  <a:tcPr/>
                </a:tc>
                <a:tc gridSpan="2">
                  <a:txBody>
                    <a:bodyPr/>
                    <a:lstStyle/>
                    <a:p>
                      <a:pPr algn="just"/>
                      <a:r>
                        <a:rPr lang="en-US" sz="2800" dirty="0" smtClean="0"/>
                        <a:t>2 Hour</a:t>
                      </a:r>
                      <a:endParaRPr lang="en-MY" sz="2800" dirty="0">
                        <a:latin typeface="Open Sans Light"/>
                      </a:endParaRPr>
                    </a:p>
                  </a:txBody>
                  <a:tcPr/>
                </a:tc>
                <a:tc hMerge="1">
                  <a:txBody>
                    <a:bodyPr/>
                    <a:lstStyle/>
                    <a:p>
                      <a:endParaRPr lang="en-MY"/>
                    </a:p>
                  </a:txBody>
                  <a:tcPr/>
                </a:tc>
              </a:tr>
              <a:tr h="597584">
                <a:tc>
                  <a:txBody>
                    <a:bodyPr/>
                    <a:lstStyle/>
                    <a:p>
                      <a:pPr algn="l"/>
                      <a:r>
                        <a:rPr lang="en-US" sz="2800" dirty="0" smtClean="0"/>
                        <a:t>Venue</a:t>
                      </a:r>
                      <a:endParaRPr lang="en-MY" sz="2800" b="1" dirty="0">
                        <a:latin typeface="Open Sans Light"/>
                      </a:endParaRPr>
                    </a:p>
                  </a:txBody>
                  <a:tcPr/>
                </a:tc>
                <a:tc gridSpan="2">
                  <a:txBody>
                    <a:bodyPr/>
                    <a:lstStyle/>
                    <a:p>
                      <a:pPr algn="just"/>
                      <a:r>
                        <a:rPr lang="en-US" sz="2800" dirty="0" smtClean="0"/>
                        <a:t>UNIKL Computer</a:t>
                      </a:r>
                      <a:r>
                        <a:rPr lang="en-US" sz="2800" baseline="0" dirty="0" smtClean="0"/>
                        <a:t> Lab</a:t>
                      </a:r>
                      <a:endParaRPr lang="en-MY" sz="2800" dirty="0">
                        <a:latin typeface="Open Sans Light"/>
                      </a:endParaRPr>
                    </a:p>
                  </a:txBody>
                  <a:tcPr/>
                </a:tc>
                <a:tc hMerge="1">
                  <a:txBody>
                    <a:bodyPr/>
                    <a:lstStyle/>
                    <a:p>
                      <a:endParaRPr lang="en-MY"/>
                    </a:p>
                  </a:txBody>
                  <a:tcPr/>
                </a:tc>
              </a:tr>
              <a:tr h="597584">
                <a:tc>
                  <a:txBody>
                    <a:bodyPr/>
                    <a:lstStyle/>
                    <a:p>
                      <a:pPr algn="l"/>
                      <a:r>
                        <a:rPr lang="en-US" sz="2800" dirty="0" smtClean="0"/>
                        <a:t>Target Participant</a:t>
                      </a:r>
                      <a:endParaRPr lang="en-MY" sz="2800" b="1" dirty="0">
                        <a:latin typeface="Open Sans Light"/>
                      </a:endParaRPr>
                    </a:p>
                  </a:txBody>
                  <a:tcPr/>
                </a:tc>
                <a:tc gridSpan="2">
                  <a:txBody>
                    <a:bodyPr/>
                    <a:lstStyle/>
                    <a:p>
                      <a:pPr algn="just"/>
                      <a:r>
                        <a:rPr lang="en-US" sz="2800" dirty="0" smtClean="0"/>
                        <a:t>Final</a:t>
                      </a:r>
                      <a:r>
                        <a:rPr lang="en-US" sz="2800" baseline="0" dirty="0" smtClean="0"/>
                        <a:t> Year Accounting Students</a:t>
                      </a:r>
                      <a:endParaRPr lang="en-MY" sz="2800" dirty="0">
                        <a:latin typeface="Open Sans Light"/>
                      </a:endParaRPr>
                    </a:p>
                  </a:txBody>
                  <a:tcPr/>
                </a:tc>
                <a:tc hMerge="1">
                  <a:txBody>
                    <a:bodyPr/>
                    <a:lstStyle/>
                    <a:p>
                      <a:endParaRPr lang="en-MY"/>
                    </a:p>
                  </a:txBody>
                  <a:tcPr/>
                </a:tc>
              </a:tr>
              <a:tr h="597584">
                <a:tc>
                  <a:txBody>
                    <a:bodyPr/>
                    <a:lstStyle/>
                    <a:p>
                      <a:pPr algn="l"/>
                      <a:r>
                        <a:rPr lang="en-US" sz="2800" dirty="0" smtClean="0"/>
                        <a:t>Speaker</a:t>
                      </a:r>
                      <a:endParaRPr lang="en-MY" sz="2800" b="1" dirty="0">
                        <a:latin typeface="Open Sans Light"/>
                      </a:endParaRPr>
                    </a:p>
                  </a:txBody>
                  <a:tcPr/>
                </a:tc>
                <a:tc gridSpan="2">
                  <a:txBody>
                    <a:bodyPr/>
                    <a:lstStyle/>
                    <a:p>
                      <a:pPr algn="just"/>
                      <a:r>
                        <a:rPr lang="en-US" sz="2800" dirty="0" smtClean="0"/>
                        <a:t>SALIHIN</a:t>
                      </a:r>
                      <a:r>
                        <a:rPr lang="en-US" sz="2800" baseline="0" dirty="0" smtClean="0"/>
                        <a:t> trainers</a:t>
                      </a:r>
                      <a:endParaRPr lang="en-MY" sz="2800" dirty="0">
                        <a:latin typeface="Open Sans Light"/>
                      </a:endParaRPr>
                    </a:p>
                  </a:txBody>
                  <a:tcPr/>
                </a:tc>
                <a:tc hMerge="1">
                  <a:txBody>
                    <a:bodyPr/>
                    <a:lstStyle/>
                    <a:p>
                      <a:endParaRPr lang="en-MY"/>
                    </a:p>
                  </a:txBody>
                  <a:tcPr/>
                </a:tc>
              </a:tr>
              <a:tr h="597584">
                <a:tc>
                  <a:txBody>
                    <a:bodyPr/>
                    <a:lstStyle/>
                    <a:p>
                      <a:pPr algn="l"/>
                      <a:r>
                        <a:rPr lang="en-US" sz="2800" dirty="0" smtClean="0"/>
                        <a:t>Course Fee</a:t>
                      </a:r>
                      <a:endParaRPr lang="en-MY" sz="2800" b="1" dirty="0">
                        <a:latin typeface="Open Sans Light"/>
                      </a:endParaRPr>
                    </a:p>
                  </a:txBody>
                  <a:tcPr/>
                </a:tc>
                <a:tc gridSpan="2">
                  <a:txBody>
                    <a:bodyPr/>
                    <a:lstStyle/>
                    <a:p>
                      <a:r>
                        <a:rPr lang="en-US" sz="2800" baseline="0" dirty="0" smtClean="0"/>
                        <a:t>RM </a:t>
                      </a:r>
                      <a:r>
                        <a:rPr lang="en-US" sz="2800" baseline="0" dirty="0" smtClean="0"/>
                        <a:t>100 </a:t>
                      </a:r>
                      <a:r>
                        <a:rPr lang="en-US" sz="2800" baseline="0" dirty="0" smtClean="0"/>
                        <a:t>per student</a:t>
                      </a:r>
                      <a:endParaRPr lang="en-MY" sz="2800" dirty="0">
                        <a:solidFill>
                          <a:schemeClr val="tx1"/>
                        </a:solidFill>
                        <a:latin typeface="Open Sans Light"/>
                      </a:endParaRPr>
                    </a:p>
                  </a:txBody>
                  <a:tcPr/>
                </a:tc>
                <a:tc hMerge="1">
                  <a:txBody>
                    <a:bodyPr/>
                    <a:lstStyle/>
                    <a:p>
                      <a:endParaRPr lang="en-MY"/>
                    </a:p>
                  </a:txBody>
                  <a:tcPr/>
                </a:tc>
              </a:tr>
              <a:tr h="593199">
                <a:tc>
                  <a:txBody>
                    <a:bodyPr/>
                    <a:lstStyle/>
                    <a:p>
                      <a:pPr algn="l"/>
                      <a:r>
                        <a:rPr lang="en-US" sz="2800" dirty="0" smtClean="0"/>
                        <a:t>Minimum Participation (per session)</a:t>
                      </a:r>
                      <a:endParaRPr lang="en-MY" sz="2800" b="1" dirty="0">
                        <a:latin typeface="Open Sans Light"/>
                      </a:endParaRPr>
                    </a:p>
                  </a:txBody>
                  <a:tcPr/>
                </a:tc>
                <a:tc gridSpan="2">
                  <a:txBody>
                    <a:bodyPr/>
                    <a:lstStyle/>
                    <a:p>
                      <a:pPr algn="just"/>
                      <a:r>
                        <a:rPr lang="en-US" sz="2800" dirty="0" smtClean="0"/>
                        <a:t>50 </a:t>
                      </a:r>
                      <a:r>
                        <a:rPr lang="en-US" sz="2800" dirty="0" smtClean="0"/>
                        <a:t>students</a:t>
                      </a:r>
                      <a:endParaRPr lang="en-MY" sz="2800" dirty="0">
                        <a:latin typeface="Open Sans Light"/>
                      </a:endParaRPr>
                    </a:p>
                  </a:txBody>
                  <a:tcPr/>
                </a:tc>
                <a:tc hMerge="1">
                  <a:txBody>
                    <a:bodyPr/>
                    <a:lstStyle/>
                    <a:p>
                      <a:endParaRPr lang="en-MY"/>
                    </a:p>
                  </a:txBody>
                  <a:tcPr/>
                </a:tc>
              </a:tr>
              <a:tr h="597584">
                <a:tc>
                  <a:txBody>
                    <a:bodyPr/>
                    <a:lstStyle/>
                    <a:p>
                      <a:pPr algn="l"/>
                      <a:r>
                        <a:rPr lang="en-US" sz="2800" dirty="0" smtClean="0"/>
                        <a:t>Course</a:t>
                      </a:r>
                      <a:r>
                        <a:rPr lang="en-US" sz="2800" baseline="0" dirty="0" smtClean="0"/>
                        <a:t> Materials</a:t>
                      </a:r>
                      <a:endParaRPr lang="en-MY" sz="2800" b="1" dirty="0">
                        <a:latin typeface="Open Sans Light"/>
                      </a:endParaRPr>
                    </a:p>
                  </a:txBody>
                  <a:tcPr/>
                </a:tc>
                <a:tc gridSpan="2">
                  <a:txBody>
                    <a:bodyPr/>
                    <a:lstStyle/>
                    <a:p>
                      <a:pPr algn="just"/>
                      <a:r>
                        <a:rPr lang="en-US" sz="2800" dirty="0" smtClean="0"/>
                        <a:t>SPS Installer, User Manual,</a:t>
                      </a:r>
                      <a:r>
                        <a:rPr lang="en-US" sz="2800" baseline="0" dirty="0" smtClean="0"/>
                        <a:t> Stationery, SPS Certificate </a:t>
                      </a:r>
                      <a:endParaRPr lang="en-MY" sz="2800" dirty="0">
                        <a:latin typeface="Open Sans Light"/>
                      </a:endParaRPr>
                    </a:p>
                  </a:txBody>
                  <a:tcPr/>
                </a:tc>
                <a:tc hMerge="1">
                  <a:txBody>
                    <a:bodyPr/>
                    <a:lstStyle/>
                    <a:p>
                      <a:endParaRPr lang="en-MY"/>
                    </a:p>
                  </a:txBody>
                  <a:tcPr/>
                </a:tc>
              </a:tr>
              <a:tr h="2336011">
                <a:tc>
                  <a:txBody>
                    <a:bodyPr/>
                    <a:lstStyle/>
                    <a:p>
                      <a:pPr algn="l"/>
                      <a:r>
                        <a:rPr lang="en-US" sz="2800" dirty="0" smtClean="0"/>
                        <a:t>Module</a:t>
                      </a:r>
                      <a:endParaRPr lang="en-MY" sz="2800" b="1" dirty="0">
                        <a:latin typeface="Open Sans Light"/>
                      </a:endParaRPr>
                    </a:p>
                  </a:txBody>
                  <a:tcPr/>
                </a:tc>
                <a:tc>
                  <a:txBody>
                    <a:bodyPr/>
                    <a:lstStyle/>
                    <a:p>
                      <a:pPr marL="285750" indent="-285750" algn="just">
                        <a:buFont typeface="Arial" panose="020B0604020202020204" pitchFamily="34" charset="0"/>
                        <a:buChar char="•"/>
                      </a:pPr>
                      <a:r>
                        <a:rPr lang="en-US" sz="2800" dirty="0" smtClean="0"/>
                        <a:t>SPS</a:t>
                      </a:r>
                      <a:r>
                        <a:rPr lang="en-US" sz="2800" baseline="0" dirty="0" smtClean="0"/>
                        <a:t> overview</a:t>
                      </a:r>
                    </a:p>
                    <a:p>
                      <a:pPr marL="285750" indent="-285750" algn="just">
                        <a:buFont typeface="Arial" panose="020B0604020202020204" pitchFamily="34" charset="0"/>
                        <a:buChar char="•"/>
                      </a:pPr>
                      <a:r>
                        <a:rPr lang="en-US" sz="2800" baseline="0" dirty="0" smtClean="0"/>
                        <a:t>Installation guides</a:t>
                      </a:r>
                    </a:p>
                    <a:p>
                      <a:pPr marL="285750" indent="-285750" algn="just">
                        <a:buFont typeface="Arial" panose="020B0604020202020204" pitchFamily="34" charset="0"/>
                        <a:buChar char="•"/>
                      </a:pPr>
                      <a:r>
                        <a:rPr lang="en-US" sz="2800" baseline="0" dirty="0" smtClean="0"/>
                        <a:t>Setup process</a:t>
                      </a:r>
                    </a:p>
                    <a:p>
                      <a:pPr marL="285750" indent="-285750" algn="just">
                        <a:buFont typeface="Arial" panose="020B0604020202020204" pitchFamily="34" charset="0"/>
                        <a:buChar char="•"/>
                      </a:pPr>
                      <a:r>
                        <a:rPr lang="en-US" sz="2800" baseline="0" dirty="0" smtClean="0"/>
                        <a:t>Sales Order</a:t>
                      </a:r>
                    </a:p>
                    <a:p>
                      <a:pPr marL="285750" indent="-285750" algn="just">
                        <a:buFont typeface="Arial" panose="020B0604020202020204" pitchFamily="34" charset="0"/>
                        <a:buChar char="•"/>
                      </a:pPr>
                      <a:r>
                        <a:rPr lang="en-US" sz="2800" baseline="0" dirty="0" smtClean="0"/>
                        <a:t>Account Receivables</a:t>
                      </a:r>
                      <a:endParaRPr lang="en-US" sz="2800" baseline="0" dirty="0" smtClean="0">
                        <a:latin typeface="Open Sans Light"/>
                      </a:endParaRPr>
                    </a:p>
                  </a:txBody>
                  <a:tcPr/>
                </a:tc>
                <a:tc>
                  <a:txBody>
                    <a:bodyPr/>
                    <a:lstStyle/>
                    <a:p>
                      <a:pPr marL="285750" indent="-285750" algn="just">
                        <a:buFont typeface="Arial" panose="020B0604020202020204" pitchFamily="34" charset="0"/>
                        <a:buChar char="•"/>
                      </a:pPr>
                      <a:r>
                        <a:rPr lang="en-US" sz="2800" baseline="0" dirty="0" smtClean="0"/>
                        <a:t>Purchasing</a:t>
                      </a:r>
                    </a:p>
                    <a:p>
                      <a:pPr marL="285750" indent="-285750" algn="just">
                        <a:buFont typeface="Arial" panose="020B0604020202020204" pitchFamily="34" charset="0"/>
                        <a:buChar char="•"/>
                      </a:pPr>
                      <a:r>
                        <a:rPr lang="en-US" sz="2800" baseline="0" dirty="0" smtClean="0"/>
                        <a:t>Account Payables</a:t>
                      </a:r>
                    </a:p>
                    <a:p>
                      <a:pPr marL="285750" indent="-285750" algn="just">
                        <a:buFont typeface="Arial" panose="020B0604020202020204" pitchFamily="34" charset="0"/>
                        <a:buChar char="•"/>
                      </a:pPr>
                      <a:r>
                        <a:rPr lang="en-US" sz="2800" baseline="0" dirty="0" smtClean="0"/>
                        <a:t>General Ledger</a:t>
                      </a:r>
                    </a:p>
                    <a:p>
                      <a:pPr marL="285750" indent="-285750" algn="just">
                        <a:buFont typeface="Arial" panose="020B0604020202020204" pitchFamily="34" charset="0"/>
                        <a:buChar char="•"/>
                      </a:pPr>
                      <a:r>
                        <a:rPr lang="en-US" sz="2800" baseline="0" dirty="0" smtClean="0"/>
                        <a:t>Goods &amp; Services Tax</a:t>
                      </a:r>
                    </a:p>
                    <a:p>
                      <a:pPr marL="285750" indent="-285750" algn="just">
                        <a:buFont typeface="Arial" panose="020B0604020202020204" pitchFamily="34" charset="0"/>
                        <a:buChar char="•"/>
                      </a:pPr>
                      <a:r>
                        <a:rPr lang="en-US" sz="2800" baseline="0" dirty="0" smtClean="0"/>
                        <a:t>Zakat &amp; </a:t>
                      </a:r>
                      <a:r>
                        <a:rPr lang="en-US" sz="2800" baseline="0" dirty="0" err="1" smtClean="0"/>
                        <a:t>Waqf</a:t>
                      </a:r>
                      <a:r>
                        <a:rPr lang="en-US" sz="2800" baseline="0" dirty="0" smtClean="0"/>
                        <a:t> Calculation</a:t>
                      </a:r>
                      <a:endParaRPr lang="en-US" sz="2800" baseline="0" dirty="0" smtClean="0">
                        <a:latin typeface="Open Sans Light"/>
                      </a:endParaRPr>
                    </a:p>
                  </a:txBody>
                  <a:tcPr/>
                </a:tc>
              </a:tr>
            </a:tbl>
          </a:graphicData>
        </a:graphic>
      </p:graphicFrame>
      <p:sp>
        <p:nvSpPr>
          <p:cNvPr id="13" name="TextBox 12"/>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PROGRAM OVERVIEW</a:t>
            </a:r>
            <a:endParaRPr lang="en-US" sz="6400" dirty="0">
              <a:solidFill>
                <a:srgbClr val="C00000"/>
              </a:solidFill>
              <a:latin typeface="Open Sans Light"/>
              <a:cs typeface="Open Sans Light"/>
            </a:endParaRPr>
          </a:p>
        </p:txBody>
      </p:sp>
      <p:sp>
        <p:nvSpPr>
          <p:cNvPr id="14" name="TextBox 13"/>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SPS Training</a:t>
            </a:r>
            <a:endParaRPr lang="en-MY" sz="4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061574341"/>
              </p:ext>
            </p:extLst>
          </p:nvPr>
        </p:nvGraphicFramePr>
        <p:xfrm>
          <a:off x="3432558" y="3017592"/>
          <a:ext cx="16954500" cy="9079158"/>
        </p:xfrm>
        <a:graphic>
          <a:graphicData uri="http://schemas.openxmlformats.org/drawingml/2006/table">
            <a:tbl>
              <a:tblPr firstRow="1" bandRow="1">
                <a:tableStyleId>{284E427A-3D55-4303-BF80-6455036E1DE7}</a:tableStyleId>
              </a:tblPr>
              <a:tblGrid>
                <a:gridCol w="1711005"/>
                <a:gridCol w="7388428"/>
                <a:gridCol w="7855067"/>
              </a:tblGrid>
              <a:tr h="799358">
                <a:tc gridSpan="3">
                  <a:txBody>
                    <a:bodyPr/>
                    <a:lstStyle/>
                    <a:p>
                      <a:pPr algn="ctr"/>
                      <a:r>
                        <a:rPr lang="en-US" sz="2800" dirty="0" smtClean="0"/>
                        <a:t>SPS Training Module</a:t>
                      </a:r>
                      <a:r>
                        <a:rPr lang="en-US" sz="2800" baseline="0" dirty="0" smtClean="0"/>
                        <a:t> Details</a:t>
                      </a:r>
                      <a:endParaRPr lang="en-MY" sz="2800" dirty="0">
                        <a:latin typeface="Open Sans Light"/>
                      </a:endParaRPr>
                    </a:p>
                  </a:txBody>
                  <a:tcPr anchor="ctr"/>
                </a:tc>
                <a:tc hMerge="1">
                  <a:txBody>
                    <a:bodyPr/>
                    <a:lstStyle/>
                    <a:p>
                      <a:endParaRPr lang="en-MY" dirty="0"/>
                    </a:p>
                  </a:txBody>
                  <a:tcPr/>
                </a:tc>
                <a:tc hMerge="1">
                  <a:txBody>
                    <a:bodyPr/>
                    <a:lstStyle/>
                    <a:p>
                      <a:endParaRPr lang="en-MY"/>
                    </a:p>
                  </a:txBody>
                  <a:tcPr/>
                </a:tc>
              </a:tr>
              <a:tr h="641393">
                <a:tc>
                  <a:txBody>
                    <a:bodyPr/>
                    <a:lstStyle/>
                    <a:p>
                      <a:pPr algn="ctr"/>
                      <a:r>
                        <a:rPr lang="en-US" sz="2800" dirty="0" smtClean="0"/>
                        <a:t>Day</a:t>
                      </a:r>
                      <a:endParaRPr lang="en-MY" sz="2800" dirty="0">
                        <a:latin typeface="Open Sans Light"/>
                      </a:endParaRPr>
                    </a:p>
                  </a:txBody>
                  <a:tcPr anchor="ctr"/>
                </a:tc>
                <a:tc gridSpan="2">
                  <a:txBody>
                    <a:bodyPr/>
                    <a:lstStyle/>
                    <a:p>
                      <a:pPr algn="ctr"/>
                      <a:r>
                        <a:rPr lang="en-US" sz="2800" dirty="0" smtClean="0"/>
                        <a:t>Subjects</a:t>
                      </a:r>
                      <a:endParaRPr lang="en-MY" sz="2800" dirty="0">
                        <a:latin typeface="Open Sans Light"/>
                      </a:endParaRPr>
                    </a:p>
                  </a:txBody>
                  <a:tcPr anchor="ctr"/>
                </a:tc>
                <a:tc hMerge="1">
                  <a:txBody>
                    <a:bodyPr/>
                    <a:lstStyle/>
                    <a:p>
                      <a:endParaRPr lang="en-MY"/>
                    </a:p>
                  </a:txBody>
                  <a:tcPr/>
                </a:tc>
              </a:tr>
              <a:tr h="7638407">
                <a:tc>
                  <a:txBody>
                    <a:bodyPr/>
                    <a:lstStyle/>
                    <a:p>
                      <a:pPr algn="ctr"/>
                      <a:r>
                        <a:rPr lang="en-US" sz="2800" dirty="0" smtClean="0"/>
                        <a:t>1</a:t>
                      </a:r>
                      <a:endParaRPr lang="en-MY" sz="2800" dirty="0">
                        <a:latin typeface="Open Sans Light"/>
                      </a:endParaRPr>
                    </a:p>
                  </a:txBody>
                  <a:tcPr/>
                </a:tc>
                <a:tc>
                  <a:txBody>
                    <a:bodyPr/>
                    <a:lstStyle/>
                    <a:p>
                      <a:pPr marL="285750" indent="-285750" algn="l">
                        <a:buFont typeface="Arial" panose="020B0604020202020204" pitchFamily="34" charset="0"/>
                        <a:buChar char="•"/>
                      </a:pPr>
                      <a:r>
                        <a:rPr lang="en-MY" sz="2800" u="none" strike="noStrike" baseline="0" dirty="0" smtClean="0"/>
                        <a:t>SPS Overview</a:t>
                      </a:r>
                    </a:p>
                    <a:p>
                      <a:pPr marL="742950" lvl="1" indent="-285750" algn="l">
                        <a:buFont typeface="Wingdings" panose="05000000000000000000" pitchFamily="2" charset="2"/>
                        <a:buChar char="ü"/>
                      </a:pPr>
                      <a:r>
                        <a:rPr lang="en-MY" sz="2800" u="none" strike="noStrike" baseline="0" dirty="0" smtClean="0"/>
                        <a:t>Overview of SPS Product </a:t>
                      </a:r>
                    </a:p>
                    <a:p>
                      <a:pPr marL="742950" lvl="1" indent="-285750" algn="l">
                        <a:buFont typeface="Wingdings" panose="05000000000000000000" pitchFamily="2" charset="2"/>
                        <a:buChar char="ü"/>
                      </a:pPr>
                      <a:r>
                        <a:rPr lang="en-MY" sz="2800" u="none" strike="noStrike" baseline="0" dirty="0" smtClean="0"/>
                        <a:t>Overview on the SPS Interface (GUI) </a:t>
                      </a:r>
                    </a:p>
                    <a:p>
                      <a:pPr marL="285750" indent="-285750" algn="l">
                        <a:buFont typeface="Arial" panose="020B0604020202020204" pitchFamily="34" charset="0"/>
                        <a:buChar char="•"/>
                      </a:pPr>
                      <a:r>
                        <a:rPr lang="en-MY" sz="2800" u="none" strike="noStrike" baseline="0" dirty="0" smtClean="0"/>
                        <a:t>Installation Steps </a:t>
                      </a:r>
                    </a:p>
                    <a:p>
                      <a:pPr marL="285750" indent="-285750" algn="l">
                        <a:buFont typeface="Arial" panose="020B0604020202020204" pitchFamily="34" charset="0"/>
                        <a:buChar char="•"/>
                      </a:pPr>
                      <a:r>
                        <a:rPr lang="en-MY" sz="2800" u="none" strike="noStrike" baseline="0" dirty="0" smtClean="0"/>
                        <a:t>Setup Process </a:t>
                      </a:r>
                    </a:p>
                    <a:p>
                      <a:pPr marL="742950" lvl="1" indent="-285750" algn="l">
                        <a:buFont typeface="Wingdings" panose="05000000000000000000" pitchFamily="2" charset="2"/>
                        <a:buChar char="ü"/>
                      </a:pPr>
                      <a:r>
                        <a:rPr lang="en-MY" sz="2800" u="none" strike="noStrike" baseline="0" dirty="0" smtClean="0"/>
                        <a:t>COMPANY SETUP </a:t>
                      </a:r>
                    </a:p>
                    <a:p>
                      <a:pPr marL="742950" lvl="1" indent="-285750" algn="l">
                        <a:buFont typeface="Wingdings" panose="05000000000000000000" pitchFamily="2" charset="2"/>
                        <a:buChar char="ü"/>
                      </a:pPr>
                      <a:r>
                        <a:rPr lang="en-MY" sz="2800" u="none" strike="noStrike" baseline="0" dirty="0" smtClean="0"/>
                        <a:t>User Setup </a:t>
                      </a:r>
                    </a:p>
                    <a:p>
                      <a:pPr marL="742950" lvl="1" indent="-285750" algn="l">
                        <a:buFont typeface="Wingdings" panose="05000000000000000000" pitchFamily="2" charset="2"/>
                        <a:buChar char="ü"/>
                      </a:pPr>
                      <a:r>
                        <a:rPr lang="en-MY" sz="2800" u="none" strike="noStrike" baseline="0" dirty="0" smtClean="0"/>
                        <a:t>User Access Right </a:t>
                      </a:r>
                    </a:p>
                    <a:p>
                      <a:pPr marL="742950" lvl="1" indent="-285750" algn="l">
                        <a:buFont typeface="Wingdings" panose="05000000000000000000" pitchFamily="2" charset="2"/>
                        <a:buChar char="ü"/>
                      </a:pPr>
                      <a:r>
                        <a:rPr lang="en-MY" sz="2800" u="none" strike="noStrike" baseline="0" dirty="0" smtClean="0"/>
                        <a:t>Chart of Account </a:t>
                      </a:r>
                    </a:p>
                    <a:p>
                      <a:pPr marL="742950" lvl="1" indent="-285750" algn="l">
                        <a:buFont typeface="Wingdings" panose="05000000000000000000" pitchFamily="2" charset="2"/>
                        <a:buChar char="ü"/>
                      </a:pPr>
                      <a:r>
                        <a:rPr lang="en-MY" sz="2800" u="none" strike="noStrike" baseline="0" dirty="0" smtClean="0"/>
                        <a:t>System &amp; General Setup </a:t>
                      </a:r>
                    </a:p>
                    <a:p>
                      <a:pPr marL="742950" lvl="1" indent="-285750" algn="l">
                        <a:buFont typeface="Wingdings" panose="05000000000000000000" pitchFamily="2" charset="2"/>
                        <a:buChar char="ü"/>
                      </a:pPr>
                      <a:r>
                        <a:rPr lang="en-MY" sz="2800" u="none" strike="noStrike" baseline="0" dirty="0" smtClean="0"/>
                        <a:t>Form Setup </a:t>
                      </a:r>
                    </a:p>
                    <a:p>
                      <a:pPr marL="742950" lvl="1" indent="-285750" algn="l">
                        <a:buFont typeface="Wingdings" panose="05000000000000000000" pitchFamily="2" charset="2"/>
                        <a:buChar char="ü"/>
                      </a:pPr>
                      <a:r>
                        <a:rPr lang="en-MY" sz="2800" u="none" strike="noStrike" baseline="0" dirty="0" err="1" smtClean="0"/>
                        <a:t>Fniancial</a:t>
                      </a:r>
                      <a:r>
                        <a:rPr lang="en-MY" sz="2800" u="none" strike="noStrike" baseline="0" dirty="0" smtClean="0"/>
                        <a:t> Year Calendar </a:t>
                      </a:r>
                    </a:p>
                    <a:p>
                      <a:pPr marL="742950" lvl="1" indent="-285750" algn="l">
                        <a:buFont typeface="Wingdings" panose="05000000000000000000" pitchFamily="2" charset="2"/>
                        <a:buChar char="ü"/>
                      </a:pPr>
                      <a:r>
                        <a:rPr lang="en-MY" sz="2800" u="none" strike="noStrike" baseline="0" dirty="0" smtClean="0"/>
                        <a:t>INVENTORY </a:t>
                      </a:r>
                    </a:p>
                    <a:p>
                      <a:pPr algn="l"/>
                      <a:r>
                        <a:rPr lang="en-MY" sz="2800" u="none" strike="noStrike" baseline="0" dirty="0" smtClean="0"/>
                        <a:t>	</a:t>
                      </a:r>
                    </a:p>
                    <a:p>
                      <a:pPr algn="l"/>
                      <a:endParaRPr lang="en-MY" sz="2800" dirty="0">
                        <a:latin typeface="Open Sans Light"/>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MY" sz="2800" u="none" strike="noStrike" kern="1200" cap="none" spc="0" normalizeH="0" baseline="0" noProof="0" dirty="0" smtClean="0">
                          <a:ln>
                            <a:noFill/>
                          </a:ln>
                          <a:effectLst/>
                          <a:uLnTx/>
                          <a:uFillTx/>
                        </a:rPr>
                        <a:t>Sales Order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Sales Order?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Sales Price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Sales Quotation?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Sales Order?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Delivery Order?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MY" sz="2800" u="none" strike="noStrike" kern="1200" cap="none" spc="0" normalizeH="0" baseline="0" noProof="0" dirty="0" smtClean="0">
                          <a:ln>
                            <a:noFill/>
                          </a:ln>
                          <a:effectLst/>
                          <a:uLnTx/>
                          <a:uFillTx/>
                        </a:rPr>
                        <a:t>Account Receivables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Account Receivable?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Customer Setup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How to create Direct Sales Invoice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Sales Invoice Copy?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Debit &amp; Credit Note?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Customer Payment Received?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Cash Sales? </a:t>
                      </a:r>
                    </a:p>
                    <a:p>
                      <a:pPr algn="l"/>
                      <a:endParaRPr lang="en-MY" sz="2800" dirty="0">
                        <a:latin typeface="Open Sans Light"/>
                      </a:endParaRPr>
                    </a:p>
                  </a:txBody>
                  <a:tcPr/>
                </a:tc>
              </a:tr>
            </a:tbl>
          </a:graphicData>
        </a:graphic>
      </p:graphicFrame>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PROGRAM BREAKDOWN</a:t>
            </a:r>
            <a:endParaRPr lang="en-US" sz="6400" dirty="0">
              <a:solidFill>
                <a:srgbClr val="C00000"/>
              </a:solidFill>
              <a:latin typeface="Open Sans Light"/>
              <a:cs typeface="Open Sans Light"/>
            </a:endParaRPr>
          </a:p>
        </p:txBody>
      </p:sp>
      <p:sp>
        <p:nvSpPr>
          <p:cNvPr id="8" name="TextBox 7"/>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SPS Module Details</a:t>
            </a:r>
            <a:endParaRPr lang="en-MY" sz="4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149076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506835344"/>
              </p:ext>
            </p:extLst>
          </p:nvPr>
        </p:nvGraphicFramePr>
        <p:xfrm>
          <a:off x="3009900" y="3733801"/>
          <a:ext cx="18367758" cy="7792645"/>
        </p:xfrm>
        <a:graphic>
          <a:graphicData uri="http://schemas.openxmlformats.org/drawingml/2006/table">
            <a:tbl>
              <a:tblPr firstRow="1" bandRow="1">
                <a:tableStyleId>{284E427A-3D55-4303-BF80-6455036E1DE7}</a:tableStyleId>
              </a:tblPr>
              <a:tblGrid>
                <a:gridCol w="1853625"/>
                <a:gridCol w="8004299"/>
                <a:gridCol w="8509834"/>
              </a:tblGrid>
              <a:tr h="620542">
                <a:tc gridSpan="3">
                  <a:txBody>
                    <a:bodyPr/>
                    <a:lstStyle/>
                    <a:p>
                      <a:pPr algn="ctr"/>
                      <a:r>
                        <a:rPr lang="en-US" sz="2800" dirty="0" smtClean="0"/>
                        <a:t>SPS</a:t>
                      </a:r>
                      <a:r>
                        <a:rPr lang="en-US" sz="2800" baseline="0" dirty="0" smtClean="0"/>
                        <a:t> Training </a:t>
                      </a:r>
                      <a:r>
                        <a:rPr lang="en-US" sz="2800" dirty="0" smtClean="0"/>
                        <a:t>Module</a:t>
                      </a:r>
                      <a:r>
                        <a:rPr lang="en-US" sz="2800" baseline="0" dirty="0" smtClean="0"/>
                        <a:t> Details</a:t>
                      </a:r>
                      <a:endParaRPr lang="en-MY" sz="2800" dirty="0">
                        <a:latin typeface="Open Sans Light"/>
                      </a:endParaRPr>
                    </a:p>
                  </a:txBody>
                  <a:tcPr/>
                </a:tc>
                <a:tc hMerge="1">
                  <a:txBody>
                    <a:bodyPr/>
                    <a:lstStyle/>
                    <a:p>
                      <a:endParaRPr lang="en-MY" dirty="0"/>
                    </a:p>
                  </a:txBody>
                  <a:tcPr/>
                </a:tc>
                <a:tc hMerge="1">
                  <a:txBody>
                    <a:bodyPr/>
                    <a:lstStyle/>
                    <a:p>
                      <a:endParaRPr lang="en-MY"/>
                    </a:p>
                  </a:txBody>
                  <a:tcPr/>
                </a:tc>
              </a:tr>
              <a:tr h="497914">
                <a:tc>
                  <a:txBody>
                    <a:bodyPr/>
                    <a:lstStyle/>
                    <a:p>
                      <a:pPr algn="ctr"/>
                      <a:r>
                        <a:rPr lang="en-US" sz="2800" dirty="0" smtClean="0"/>
                        <a:t>Day</a:t>
                      </a:r>
                      <a:endParaRPr lang="en-MY" sz="2800" dirty="0">
                        <a:latin typeface="Open Sans Light"/>
                      </a:endParaRPr>
                    </a:p>
                  </a:txBody>
                  <a:tcPr/>
                </a:tc>
                <a:tc gridSpan="2">
                  <a:txBody>
                    <a:bodyPr/>
                    <a:lstStyle/>
                    <a:p>
                      <a:pPr algn="ctr"/>
                      <a:r>
                        <a:rPr lang="en-US" sz="2800" dirty="0" smtClean="0"/>
                        <a:t>Subjects</a:t>
                      </a:r>
                      <a:endParaRPr lang="en-MY" sz="2800" dirty="0">
                        <a:latin typeface="Open Sans Light"/>
                      </a:endParaRPr>
                    </a:p>
                  </a:txBody>
                  <a:tcPr/>
                </a:tc>
                <a:tc hMerge="1">
                  <a:txBody>
                    <a:bodyPr/>
                    <a:lstStyle/>
                    <a:p>
                      <a:endParaRPr lang="en-MY"/>
                    </a:p>
                  </a:txBody>
                  <a:tcPr/>
                </a:tc>
              </a:tr>
              <a:tr h="6653943">
                <a:tc>
                  <a:txBody>
                    <a:bodyPr/>
                    <a:lstStyle/>
                    <a:p>
                      <a:pPr algn="ctr"/>
                      <a:r>
                        <a:rPr lang="en-US" sz="2800" dirty="0" smtClean="0"/>
                        <a:t>2</a:t>
                      </a:r>
                      <a:endParaRPr lang="en-MY" sz="2800" dirty="0">
                        <a:latin typeface="Open Sans Light"/>
                      </a:endParaRPr>
                    </a:p>
                  </a:txBody>
                  <a:tcPr/>
                </a:tc>
                <a:tc>
                  <a:txBody>
                    <a:bodyPr/>
                    <a:lstStyle/>
                    <a:p>
                      <a:pPr marL="285750" indent="-285750">
                        <a:buFont typeface="Arial" panose="020B0604020202020204" pitchFamily="34" charset="0"/>
                        <a:buChar char="•"/>
                      </a:pPr>
                      <a:r>
                        <a:rPr lang="en-MY" sz="2800" u="none" strike="noStrike" baseline="0" dirty="0" smtClean="0"/>
                        <a:t>Purchasing </a:t>
                      </a:r>
                    </a:p>
                    <a:p>
                      <a:pPr marL="742950" lvl="1" indent="-285750">
                        <a:buFont typeface="Wingdings" panose="05000000000000000000" pitchFamily="2" charset="2"/>
                        <a:buChar char="Ø"/>
                      </a:pPr>
                      <a:r>
                        <a:rPr lang="en-MY" sz="2800" u="none" strike="noStrike" baseline="0" dirty="0" smtClean="0"/>
                        <a:t>What is Purchase Order? </a:t>
                      </a:r>
                    </a:p>
                    <a:p>
                      <a:pPr marL="742950" lvl="1" indent="-285750">
                        <a:buFont typeface="Wingdings" panose="05000000000000000000" pitchFamily="2" charset="2"/>
                        <a:buChar char="Ø"/>
                      </a:pPr>
                      <a:r>
                        <a:rPr lang="en-MY" sz="2800" u="none" strike="noStrike" baseline="0" dirty="0" smtClean="0"/>
                        <a:t>What is Purchase Receive? </a:t>
                      </a:r>
                    </a:p>
                    <a:p>
                      <a:endParaRPr lang="en-MY" sz="2800" u="none" strike="noStrike" baseline="0" dirty="0" smtClean="0"/>
                    </a:p>
                    <a:p>
                      <a:pPr marL="285750" indent="-285750">
                        <a:buFont typeface="Arial" panose="020B0604020202020204" pitchFamily="34" charset="0"/>
                        <a:buChar char="•"/>
                      </a:pPr>
                      <a:r>
                        <a:rPr lang="en-MY" sz="2800" u="none" strike="noStrike" baseline="0" dirty="0" smtClean="0"/>
                        <a:t>Account Payables </a:t>
                      </a:r>
                    </a:p>
                    <a:p>
                      <a:pPr marL="742950" lvl="1" indent="-285750">
                        <a:buFont typeface="Wingdings" panose="05000000000000000000" pitchFamily="2" charset="2"/>
                        <a:buChar char="Ø"/>
                      </a:pPr>
                      <a:r>
                        <a:rPr lang="en-MY" sz="2800" u="none" strike="noStrike" baseline="0" dirty="0" smtClean="0"/>
                        <a:t>What is Account Payables? </a:t>
                      </a:r>
                    </a:p>
                    <a:p>
                      <a:pPr marL="742950" lvl="1" indent="-285750">
                        <a:buFont typeface="Wingdings" panose="05000000000000000000" pitchFamily="2" charset="2"/>
                        <a:buChar char="Ø"/>
                      </a:pPr>
                      <a:r>
                        <a:rPr lang="en-MY" sz="2800" u="none" strike="noStrike" baseline="0" dirty="0" smtClean="0"/>
                        <a:t>Supplier Setup </a:t>
                      </a:r>
                    </a:p>
                    <a:p>
                      <a:pPr marL="742950" lvl="1" indent="-285750">
                        <a:buFont typeface="Wingdings" panose="05000000000000000000" pitchFamily="2" charset="2"/>
                        <a:buChar char="Ø"/>
                      </a:pPr>
                      <a:r>
                        <a:rPr lang="en-MY" sz="2800" u="none" strike="noStrike" baseline="0" dirty="0" smtClean="0"/>
                        <a:t>How to create Direct Purchase Invoice? </a:t>
                      </a:r>
                    </a:p>
                    <a:p>
                      <a:pPr marL="742950" lvl="1" indent="-285750">
                        <a:buFont typeface="Wingdings" panose="05000000000000000000" pitchFamily="2" charset="2"/>
                        <a:buChar char="Ø"/>
                      </a:pPr>
                      <a:r>
                        <a:rPr lang="en-MY" sz="2800" u="none" strike="noStrike" baseline="0" dirty="0" smtClean="0"/>
                        <a:t>What is Purchase Debit Note &amp; Purchase Credit Note? </a:t>
                      </a:r>
                    </a:p>
                    <a:p>
                      <a:pPr marL="742950" lvl="1" indent="-285750">
                        <a:buFont typeface="Wingdings" panose="05000000000000000000" pitchFamily="2" charset="2"/>
                        <a:buChar char="Ø"/>
                      </a:pPr>
                      <a:r>
                        <a:rPr lang="en-MY" sz="2800" u="none" strike="noStrike" baseline="0" dirty="0" smtClean="0"/>
                        <a:t>What is Supplier Payment Advice?</a:t>
                      </a:r>
                      <a:endParaRPr lang="en-MY" sz="2800" u="none" strike="noStrike" baseline="0" dirty="0" smtClean="0">
                        <a:latin typeface="Open Sans Light"/>
                      </a:endParaRPr>
                    </a:p>
                  </a:txBody>
                  <a:tcPr/>
                </a:tc>
                <a:tc>
                  <a:txBody>
                    <a:bodyPr/>
                    <a:lstStyle/>
                    <a:p>
                      <a:pPr marL="285750" indent="-285750">
                        <a:buFont typeface="Arial" panose="020B0604020202020204" pitchFamily="34" charset="0"/>
                        <a:buChar char="•"/>
                      </a:pPr>
                      <a:r>
                        <a:rPr lang="en-MY" sz="2800" u="none" strike="noStrike" baseline="0" dirty="0" smtClean="0"/>
                        <a:t>General Ledger </a:t>
                      </a:r>
                    </a:p>
                    <a:p>
                      <a:pPr marL="742950" lvl="1" indent="-285750">
                        <a:buFont typeface="Wingdings" panose="05000000000000000000" pitchFamily="2" charset="2"/>
                        <a:buChar char="Ø"/>
                      </a:pPr>
                      <a:r>
                        <a:rPr lang="en-MY" sz="2800" u="none" strike="noStrike" baseline="0" dirty="0" smtClean="0"/>
                        <a:t>Financial Report </a:t>
                      </a:r>
                    </a:p>
                    <a:p>
                      <a:pPr marL="742950" lvl="1" indent="-285750">
                        <a:buFont typeface="Wingdings" panose="05000000000000000000" pitchFamily="2" charset="2"/>
                        <a:buChar char="Ø"/>
                      </a:pPr>
                      <a:r>
                        <a:rPr lang="en-MY" sz="2800" u="none" strike="noStrike" baseline="0" dirty="0" smtClean="0"/>
                        <a:t>Journal Entry? </a:t>
                      </a:r>
                    </a:p>
                    <a:p>
                      <a:pPr marL="742950" lvl="1" indent="-285750">
                        <a:buFont typeface="Wingdings" panose="05000000000000000000" pitchFamily="2" charset="2"/>
                        <a:buChar char="Ø"/>
                      </a:pPr>
                      <a:r>
                        <a:rPr lang="en-MY" sz="2800" u="none" strike="noStrike" baseline="0" dirty="0" smtClean="0"/>
                        <a:t>Posting Journal? </a:t>
                      </a:r>
                    </a:p>
                    <a:p>
                      <a:pPr marL="742950" lvl="1" indent="-285750">
                        <a:buFont typeface="Wingdings" panose="05000000000000000000" pitchFamily="2" charset="2"/>
                        <a:buChar char="Ø"/>
                      </a:pPr>
                      <a:r>
                        <a:rPr lang="en-MY" sz="2800" u="none" strike="noStrike" baseline="0" dirty="0" smtClean="0"/>
                        <a:t>Other Payment &amp; Other Receive </a:t>
                      </a:r>
                    </a:p>
                    <a:p>
                      <a:endParaRPr lang="en-MY" sz="2800" u="none" strike="noStrike" baseline="0" dirty="0" smtClean="0"/>
                    </a:p>
                    <a:p>
                      <a:pPr marL="285750" indent="-285750">
                        <a:buFont typeface="Arial" panose="020B0604020202020204" pitchFamily="34" charset="0"/>
                        <a:buChar char="•"/>
                      </a:pPr>
                      <a:r>
                        <a:rPr lang="en-MY" sz="2800" u="none" strike="noStrike" baseline="0" dirty="0" smtClean="0"/>
                        <a:t>Goods &amp; Services Tax</a:t>
                      </a:r>
                    </a:p>
                    <a:p>
                      <a:pPr marL="742950" lvl="1" indent="-285750">
                        <a:buFont typeface="Wingdings" panose="05000000000000000000" pitchFamily="2" charset="2"/>
                        <a:buChar char="Ø"/>
                      </a:pPr>
                      <a:r>
                        <a:rPr lang="en-MY" sz="2800" u="none" strike="noStrike" baseline="0" dirty="0" smtClean="0"/>
                        <a:t>GST Setup – Tax Table, Tax Class, Tax Group, Tax Type, GST Preferences, GST Tax Mapping </a:t>
                      </a:r>
                    </a:p>
                    <a:p>
                      <a:pPr marL="742950" lvl="1" indent="-285750">
                        <a:buFont typeface="Wingdings" panose="05000000000000000000" pitchFamily="2" charset="2"/>
                        <a:buChar char="Ø"/>
                      </a:pPr>
                      <a:r>
                        <a:rPr lang="en-MY" sz="2800" u="none" strike="noStrike" baseline="0" dirty="0" smtClean="0"/>
                        <a:t>What is GAF File Process? </a:t>
                      </a:r>
                    </a:p>
                    <a:p>
                      <a:pPr marL="742950" lvl="1" indent="-285750">
                        <a:buFont typeface="Wingdings" panose="05000000000000000000" pitchFamily="2" charset="2"/>
                        <a:buChar char="Ø"/>
                      </a:pPr>
                      <a:r>
                        <a:rPr lang="en-MY" sz="2800" u="none" strike="noStrike" baseline="0" dirty="0" smtClean="0"/>
                        <a:t>What is Bad Debt Relief &amp; Bad Debt Relief? </a:t>
                      </a:r>
                    </a:p>
                    <a:p>
                      <a:pPr marL="742950" lvl="1" indent="-285750">
                        <a:buFont typeface="Wingdings" panose="05000000000000000000" pitchFamily="2" charset="2"/>
                        <a:buChar char="Ø"/>
                      </a:pPr>
                      <a:r>
                        <a:rPr lang="en-MY" sz="2800" u="none" strike="noStrike" baseline="0" dirty="0" smtClean="0"/>
                        <a:t>GST Report, GST -03 &amp; Relevant Report </a:t>
                      </a:r>
                    </a:p>
                    <a:p>
                      <a:endParaRPr lang="en-MY" sz="2800" u="none" strike="noStrike" baseline="0" dirty="0" smtClean="0"/>
                    </a:p>
                    <a:p>
                      <a:pPr marL="285750" indent="-285750">
                        <a:buFont typeface="Arial" panose="020B0604020202020204" pitchFamily="34" charset="0"/>
                        <a:buChar char="•"/>
                      </a:pPr>
                      <a:r>
                        <a:rPr lang="en-MY" sz="2800" u="none" strike="noStrike" baseline="0" dirty="0" smtClean="0"/>
                        <a:t>Zakat &amp; </a:t>
                      </a:r>
                      <a:r>
                        <a:rPr lang="en-MY" sz="2800" u="none" strike="noStrike" baseline="0" dirty="0" err="1" smtClean="0"/>
                        <a:t>Waqf</a:t>
                      </a:r>
                      <a:r>
                        <a:rPr lang="en-MY" sz="2800" u="none" strike="noStrike" baseline="0" dirty="0" smtClean="0"/>
                        <a:t> Calculation</a:t>
                      </a:r>
                      <a:endParaRPr lang="en-MY" sz="2800" u="none" strike="noStrike" baseline="0" dirty="0" smtClean="0">
                        <a:latin typeface="Open Sans Light"/>
                      </a:endParaRPr>
                    </a:p>
                  </a:txBody>
                  <a:tcPr/>
                </a:tc>
              </a:tr>
            </a:tbl>
          </a:graphicData>
        </a:graphic>
      </p:graphicFrame>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PROGRAM BREAKDOWN</a:t>
            </a:r>
            <a:endParaRPr lang="en-US" sz="6400" dirty="0">
              <a:solidFill>
                <a:srgbClr val="C00000"/>
              </a:solidFill>
              <a:latin typeface="Open Sans Light"/>
              <a:cs typeface="Open Sans Light"/>
            </a:endParaRPr>
          </a:p>
        </p:txBody>
      </p:sp>
      <p:sp>
        <p:nvSpPr>
          <p:cNvPr id="8" name="TextBox 7"/>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SPS Module Details</a:t>
            </a:r>
            <a:endParaRPr lang="en-MY" sz="4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162813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166174376"/>
              </p:ext>
            </p:extLst>
          </p:nvPr>
        </p:nvGraphicFramePr>
        <p:xfrm>
          <a:off x="4495800" y="3341442"/>
          <a:ext cx="15182851" cy="7101840"/>
        </p:xfrm>
        <a:graphic>
          <a:graphicData uri="http://schemas.openxmlformats.org/drawingml/2006/table">
            <a:tbl>
              <a:tblPr firstRow="1" bandRow="1">
                <a:tableStyleId>{284E427A-3D55-4303-BF80-6455036E1DE7}</a:tableStyleId>
              </a:tblPr>
              <a:tblGrid>
                <a:gridCol w="1847850"/>
                <a:gridCol w="6284390"/>
                <a:gridCol w="7050611"/>
              </a:tblGrid>
              <a:tr h="417854">
                <a:tc gridSpan="3">
                  <a:txBody>
                    <a:bodyPr/>
                    <a:lstStyle/>
                    <a:p>
                      <a:pPr algn="ctr"/>
                      <a:r>
                        <a:rPr lang="en-US" sz="2800" dirty="0" smtClean="0"/>
                        <a:t>SPS Training Module</a:t>
                      </a:r>
                      <a:r>
                        <a:rPr lang="en-US" sz="2800" baseline="0" dirty="0" smtClean="0"/>
                        <a:t> Details</a:t>
                      </a:r>
                      <a:endParaRPr lang="en-MY" sz="2800" dirty="0">
                        <a:latin typeface="Open Sans Light"/>
                      </a:endParaRPr>
                    </a:p>
                  </a:txBody>
                  <a:tcPr/>
                </a:tc>
                <a:tc hMerge="1">
                  <a:txBody>
                    <a:bodyPr/>
                    <a:lstStyle/>
                    <a:p>
                      <a:endParaRPr lang="en-MY" dirty="0"/>
                    </a:p>
                  </a:txBody>
                  <a:tcPr/>
                </a:tc>
                <a:tc hMerge="1">
                  <a:txBody>
                    <a:bodyPr/>
                    <a:lstStyle/>
                    <a:p>
                      <a:endParaRPr lang="en-MY"/>
                    </a:p>
                  </a:txBody>
                  <a:tcPr/>
                </a:tc>
              </a:tr>
              <a:tr h="321426">
                <a:tc>
                  <a:txBody>
                    <a:bodyPr/>
                    <a:lstStyle/>
                    <a:p>
                      <a:pPr algn="ctr"/>
                      <a:r>
                        <a:rPr lang="en-US" sz="2800" dirty="0" smtClean="0"/>
                        <a:t>Day</a:t>
                      </a:r>
                      <a:endParaRPr lang="en-MY" sz="2800" dirty="0">
                        <a:latin typeface="Open Sans Light"/>
                      </a:endParaRPr>
                    </a:p>
                  </a:txBody>
                  <a:tcPr/>
                </a:tc>
                <a:tc gridSpan="2">
                  <a:txBody>
                    <a:bodyPr/>
                    <a:lstStyle/>
                    <a:p>
                      <a:pPr algn="ctr"/>
                      <a:r>
                        <a:rPr lang="en-US" sz="2800" dirty="0" smtClean="0"/>
                        <a:t>EXAM</a:t>
                      </a:r>
                      <a:r>
                        <a:rPr lang="en-US" sz="2800" baseline="0" dirty="0" smtClean="0"/>
                        <a:t> details</a:t>
                      </a:r>
                      <a:endParaRPr lang="en-MY" sz="2800" dirty="0">
                        <a:latin typeface="Open Sans Light"/>
                      </a:endParaRPr>
                    </a:p>
                  </a:txBody>
                  <a:tcPr/>
                </a:tc>
                <a:tc hMerge="1">
                  <a:txBody>
                    <a:bodyPr/>
                    <a:lstStyle/>
                    <a:p>
                      <a:endParaRPr lang="en-MY"/>
                    </a:p>
                  </a:txBody>
                  <a:tcPr/>
                </a:tc>
              </a:tr>
              <a:tr h="546425">
                <a:tc>
                  <a:txBody>
                    <a:bodyPr/>
                    <a:lstStyle/>
                    <a:p>
                      <a:pPr algn="ctr"/>
                      <a:r>
                        <a:rPr lang="en-US" sz="2800" dirty="0" smtClean="0"/>
                        <a:t>3</a:t>
                      </a:r>
                      <a:endParaRPr lang="en-MY" sz="2800" dirty="0">
                        <a:latin typeface="Open Sans Light"/>
                      </a:endParaRPr>
                    </a:p>
                  </a:txBody>
                  <a:tcPr/>
                </a:tc>
                <a:tc>
                  <a:txBody>
                    <a:bodyPr/>
                    <a:lstStyle/>
                    <a:p>
                      <a:pPr marL="342900" indent="-342900">
                        <a:buFont typeface="+mj-lt"/>
                        <a:buAutoNum type="arabicPeriod"/>
                      </a:pPr>
                      <a:r>
                        <a:rPr lang="en-US" sz="2800" u="none" strike="noStrike" baseline="0" dirty="0" smtClean="0"/>
                        <a:t>The exam consists of TWO (2) sections</a:t>
                      </a:r>
                      <a:endParaRPr lang="en-MY" sz="2800" u="none" strike="noStrike" baseline="0" dirty="0" smtClean="0"/>
                    </a:p>
                    <a:p>
                      <a:pPr marL="857250" lvl="1" indent="-400050">
                        <a:buFont typeface="+mj-lt"/>
                        <a:buAutoNum type="romanUcPeriod"/>
                      </a:pPr>
                      <a:r>
                        <a:rPr lang="en-MY" sz="2800" u="none" strike="noStrike" baseline="0" dirty="0" smtClean="0"/>
                        <a:t>Section A (objective questions)</a:t>
                      </a:r>
                    </a:p>
                    <a:p>
                      <a:pPr marL="1257300" lvl="2" indent="-342900">
                        <a:buFont typeface="Arial" panose="020B0604020202020204" pitchFamily="34" charset="0"/>
                        <a:buChar char="•"/>
                      </a:pPr>
                      <a:r>
                        <a:rPr lang="en-US" sz="2800" u="none" strike="noStrike" baseline="0" dirty="0" smtClean="0"/>
                        <a:t>10 questions</a:t>
                      </a:r>
                    </a:p>
                    <a:p>
                      <a:pPr marL="1257300" lvl="2" indent="-342900">
                        <a:buFont typeface="Arial" panose="020B0604020202020204" pitchFamily="34" charset="0"/>
                        <a:buChar char="•"/>
                      </a:pPr>
                      <a:r>
                        <a:rPr lang="en-US" sz="2800" u="none" strike="noStrike" baseline="0" dirty="0" smtClean="0"/>
                        <a:t>1 mark per questions</a:t>
                      </a:r>
                    </a:p>
                    <a:p>
                      <a:pPr marL="1257300" lvl="2" indent="-342900">
                        <a:buFont typeface="Arial" panose="020B0604020202020204" pitchFamily="34" charset="0"/>
                        <a:buChar char="•"/>
                      </a:pPr>
                      <a:r>
                        <a:rPr lang="en-US" sz="2800" u="none" strike="noStrike" baseline="0" dirty="0" smtClean="0"/>
                        <a:t>Total Mark: 10 Marks</a:t>
                      </a:r>
                    </a:p>
                    <a:p>
                      <a:pPr marL="800100" lvl="1" indent="-342900">
                        <a:buFont typeface="+mj-lt"/>
                        <a:buAutoNum type="romanUcPeriod"/>
                      </a:pPr>
                      <a:r>
                        <a:rPr lang="en-US" sz="2800" u="none" strike="noStrike" baseline="0" dirty="0" smtClean="0"/>
                        <a:t>Section B (Subjective questions)</a:t>
                      </a:r>
                    </a:p>
                    <a:p>
                      <a:pPr marL="1257300" lvl="2" indent="-342900">
                        <a:buFont typeface="Arial" panose="020B0604020202020204" pitchFamily="34" charset="0"/>
                        <a:buChar char="•"/>
                      </a:pPr>
                      <a:r>
                        <a:rPr lang="en-US" sz="2800" u="none" strike="noStrike" baseline="0" dirty="0" smtClean="0"/>
                        <a:t>Four Subjective questions</a:t>
                      </a:r>
                    </a:p>
                    <a:p>
                      <a:pPr marL="1257300" lvl="2" indent="-342900">
                        <a:buFont typeface="Arial" panose="020B0604020202020204" pitchFamily="34" charset="0"/>
                        <a:buChar char="•"/>
                      </a:pPr>
                      <a:r>
                        <a:rPr lang="en-US" sz="2800" u="none" strike="noStrike" baseline="0" dirty="0" smtClean="0"/>
                        <a:t>22.5 mark per questions</a:t>
                      </a:r>
                    </a:p>
                    <a:p>
                      <a:pPr marL="1257300" lvl="2" indent="-342900">
                        <a:buFont typeface="Arial" panose="020B0604020202020204" pitchFamily="34" charset="0"/>
                        <a:buChar char="•"/>
                      </a:pPr>
                      <a:r>
                        <a:rPr lang="en-US" sz="2800" u="none" strike="noStrike" baseline="0" dirty="0" smtClean="0"/>
                        <a:t>Total Mark: 90 Marks</a:t>
                      </a:r>
                    </a:p>
                    <a:p>
                      <a:pPr marL="857250" marR="0" lvl="1" indent="-400050" algn="l" defTabSz="914400" rtl="0" eaLnBrk="1" fontAlgn="auto" latinLnBrk="0" hangingPunct="1">
                        <a:lnSpc>
                          <a:spcPct val="100000"/>
                        </a:lnSpc>
                        <a:spcBef>
                          <a:spcPts val="0"/>
                        </a:spcBef>
                        <a:spcAft>
                          <a:spcPts val="0"/>
                        </a:spcAft>
                        <a:buClrTx/>
                        <a:buSzTx/>
                        <a:buFont typeface="+mj-lt"/>
                        <a:buAutoNum type="romanUcPeriod"/>
                        <a:tabLst/>
                        <a:defRPr/>
                      </a:pPr>
                      <a:r>
                        <a:rPr lang="en-US" sz="2800" u="none" strike="noStrike" baseline="0" dirty="0" smtClean="0"/>
                        <a:t>Section C (</a:t>
                      </a:r>
                      <a:r>
                        <a:rPr lang="en-MY" sz="2800" kern="1200" dirty="0" smtClean="0">
                          <a:effectLst/>
                        </a:rPr>
                        <a:t>Fill in the blank and Amendment</a:t>
                      </a:r>
                      <a:r>
                        <a:rPr lang="en-US" sz="2800" u="none" strike="noStrike" baseline="0" dirty="0" smtClean="0"/>
                        <a:t>)</a:t>
                      </a:r>
                    </a:p>
                    <a:p>
                      <a:pPr marL="857250" lvl="1" indent="-400050">
                        <a:buFont typeface="+mj-lt"/>
                        <a:buAutoNum type="romanUcPeriod"/>
                      </a:pPr>
                      <a:r>
                        <a:rPr lang="en-US" sz="2800" u="none" strike="noStrike" baseline="0" dirty="0" smtClean="0"/>
                        <a:t>Section D (Zakat &amp; Waqif)</a:t>
                      </a:r>
                    </a:p>
                    <a:p>
                      <a:pPr marL="457200" lvl="1" indent="0">
                        <a:buFont typeface="+mj-lt"/>
                        <a:buNone/>
                      </a:pPr>
                      <a:endParaRPr lang="en-US" sz="2800" u="none" strike="noStrike" baseline="0" dirty="0" smtClean="0"/>
                    </a:p>
                    <a:p>
                      <a:pPr marL="457200" lvl="1" indent="0">
                        <a:buFont typeface="+mj-lt"/>
                        <a:buNone/>
                      </a:pPr>
                      <a:r>
                        <a:rPr lang="en-US" sz="2800" u="none" strike="noStrike" baseline="0" dirty="0" smtClean="0"/>
                        <a:t>2. GST Exam </a:t>
                      </a:r>
                      <a:endParaRPr lang="en-US" sz="2800" u="none" strike="noStrike" baseline="0" dirty="0" smtClean="0">
                        <a:latin typeface="Open Sans Light"/>
                      </a:endParaRPr>
                    </a:p>
                  </a:txBody>
                  <a:tcPr/>
                </a:tc>
                <a:tc>
                  <a:txBody>
                    <a:bodyPr/>
                    <a:lstStyle/>
                    <a:p>
                      <a:pPr marL="0" lvl="0" indent="0">
                        <a:buFont typeface="+mj-lt"/>
                        <a:buNone/>
                      </a:pPr>
                      <a:r>
                        <a:rPr lang="en-MY" sz="2800" u="none" strike="noStrike" baseline="0" dirty="0" smtClean="0"/>
                        <a:t>3    Duration: 2 Hours</a:t>
                      </a:r>
                    </a:p>
                    <a:p>
                      <a:pPr marL="342900" lvl="0" indent="-342900">
                        <a:buFont typeface="+mj-lt"/>
                        <a:buAutoNum type="arabicPeriod" startAt="4"/>
                      </a:pPr>
                      <a:endParaRPr lang="en-MY" sz="2800" u="none" strike="noStrike" baseline="0" dirty="0" smtClean="0"/>
                    </a:p>
                    <a:p>
                      <a:pPr marL="342900" lvl="0" indent="-342900">
                        <a:buFont typeface="+mj-lt"/>
                        <a:buAutoNum type="arabicPeriod" startAt="4"/>
                      </a:pPr>
                      <a:r>
                        <a:rPr lang="en-MY" sz="2800" u="none" strike="noStrike" baseline="0" dirty="0" smtClean="0"/>
                        <a:t>Venue: UNIKL Computer Lab</a:t>
                      </a:r>
                    </a:p>
                    <a:p>
                      <a:pPr marL="342900" lvl="0" indent="-342900">
                        <a:buFont typeface="+mj-lt"/>
                        <a:buAutoNum type="arabicPeriod" startAt="4"/>
                      </a:pPr>
                      <a:endParaRPr lang="en-MY" sz="2800" u="none" strike="noStrike" baseline="0" dirty="0" smtClean="0"/>
                    </a:p>
                    <a:p>
                      <a:pPr marL="342900" lvl="0" indent="-342900">
                        <a:buFont typeface="+mj-lt"/>
                        <a:buAutoNum type="arabicPeriod" startAt="4"/>
                      </a:pPr>
                      <a:r>
                        <a:rPr lang="en-US" sz="2800" u="none" strike="noStrike" baseline="0" dirty="0" smtClean="0"/>
                        <a:t>Exam Supervisor</a:t>
                      </a:r>
                    </a:p>
                    <a:p>
                      <a:pPr marL="800100" lvl="1" indent="-342900">
                        <a:buFont typeface="Arial" panose="020B0604020202020204" pitchFamily="34" charset="0"/>
                        <a:buChar char="•"/>
                      </a:pPr>
                      <a:r>
                        <a:rPr lang="en-US" sz="2800" u="none" strike="noStrike" baseline="0" dirty="0" smtClean="0"/>
                        <a:t>SALIHIN Trainers</a:t>
                      </a:r>
                    </a:p>
                    <a:p>
                      <a:pPr marL="457200" lvl="1" indent="0">
                        <a:buFont typeface="Arial" panose="020B0604020202020204" pitchFamily="34" charset="0"/>
                        <a:buNone/>
                      </a:pPr>
                      <a:endParaRPr lang="en-US" sz="2800" u="none" strike="noStrike" baseline="0" dirty="0" smtClean="0"/>
                    </a:p>
                    <a:p>
                      <a:pPr marL="342900" lvl="0" indent="-342900">
                        <a:buFont typeface="+mj-lt"/>
                        <a:buAutoNum type="arabicPeriod" startAt="4"/>
                      </a:pPr>
                      <a:r>
                        <a:rPr lang="en-US" sz="2800" u="none" strike="noStrike" baseline="0" dirty="0" smtClean="0"/>
                        <a:t>Marking</a:t>
                      </a:r>
                    </a:p>
                    <a:p>
                      <a:pPr marL="800100" lvl="1" indent="-342900">
                        <a:buFont typeface="Arial" panose="020B0604020202020204" pitchFamily="34" charset="0"/>
                        <a:buChar char="•"/>
                      </a:pPr>
                      <a:r>
                        <a:rPr lang="en-US" sz="2800" u="none" strike="noStrike" baseline="0" dirty="0" smtClean="0"/>
                        <a:t>SALIHIN Trainers</a:t>
                      </a:r>
                      <a:endParaRPr lang="en-US" sz="2800" b="0" i="0" u="none" strike="noStrike" baseline="0" dirty="0" smtClean="0">
                        <a:solidFill>
                          <a:srgbClr val="000000"/>
                        </a:solidFill>
                        <a:latin typeface="Open Sans Light"/>
                      </a:endParaRPr>
                    </a:p>
                  </a:txBody>
                  <a:tcPr/>
                </a:tc>
              </a:tr>
            </a:tbl>
          </a:graphicData>
        </a:graphic>
      </p:graphicFrame>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PROGRAM BREAKDOWN</a:t>
            </a:r>
            <a:endParaRPr lang="en-US" sz="6400" dirty="0">
              <a:solidFill>
                <a:srgbClr val="C00000"/>
              </a:solidFill>
              <a:latin typeface="Open Sans Light"/>
              <a:cs typeface="Open Sans Light"/>
            </a:endParaRPr>
          </a:p>
        </p:txBody>
      </p:sp>
      <p:sp>
        <p:nvSpPr>
          <p:cNvPr id="8" name="TextBox 7"/>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SPS Module Details</a:t>
            </a:r>
            <a:endParaRPr lang="en-MY" sz="4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162813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35</a:t>
            </a:fld>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317" y="3980600"/>
            <a:ext cx="18702571" cy="885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965708" y="3524084"/>
            <a:ext cx="9944100" cy="646331"/>
          </a:xfrm>
          <a:prstGeom prst="rect">
            <a:avLst/>
          </a:prstGeom>
          <a:noFill/>
        </p:spPr>
        <p:txBody>
          <a:bodyPr wrap="square" rtlCol="0">
            <a:spAutoFit/>
          </a:bodyPr>
          <a:lstStyle/>
          <a:p>
            <a:r>
              <a:rPr lang="en-MY" sz="3600" dirty="0" smtClean="0">
                <a:latin typeface="Open Sans Light"/>
              </a:rPr>
              <a:t>Benefits of our course and its upskilling features </a:t>
            </a:r>
            <a:endParaRPr lang="en-MY" sz="3600" dirty="0">
              <a:latin typeface="Open Sans Light"/>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PROGRAM BENEFITS</a:t>
            </a:r>
            <a:endParaRPr lang="en-US" sz="6400" dirty="0">
              <a:solidFill>
                <a:srgbClr val="C00000"/>
              </a:solidFill>
              <a:latin typeface="Open Sans Light"/>
              <a:cs typeface="Open Sans Light"/>
            </a:endParaRPr>
          </a:p>
        </p:txBody>
      </p:sp>
    </p:spTree>
    <p:extLst>
      <p:ext uri="{BB962C8B-B14F-4D97-AF65-F5344CB8AC3E}">
        <p14:creationId xmlns:p14="http://schemas.microsoft.com/office/powerpoint/2010/main" val="2100577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36</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538245184"/>
              </p:ext>
            </p:extLst>
          </p:nvPr>
        </p:nvGraphicFramePr>
        <p:xfrm>
          <a:off x="2213358" y="3098381"/>
          <a:ext cx="19392900" cy="9653762"/>
        </p:xfrm>
        <a:graphic>
          <a:graphicData uri="http://schemas.openxmlformats.org/drawingml/2006/table">
            <a:tbl>
              <a:tblPr firstRow="1" bandRow="1">
                <a:tableStyleId>{284E427A-3D55-4303-BF80-6455036E1DE7}</a:tableStyleId>
              </a:tblPr>
              <a:tblGrid>
                <a:gridCol w="9696450"/>
                <a:gridCol w="9696450"/>
              </a:tblGrid>
              <a:tr h="765530">
                <a:tc gridSpan="2">
                  <a:txBody>
                    <a:bodyPr/>
                    <a:lstStyle/>
                    <a:p>
                      <a:pPr algn="ctr"/>
                      <a:r>
                        <a:rPr lang="en-US" sz="2600" dirty="0" smtClean="0"/>
                        <a:t>ROLES &amp; RESPONSIBILY</a:t>
                      </a:r>
                      <a:endParaRPr lang="en-MY" sz="2600" dirty="0">
                        <a:latin typeface="Open Sans Light"/>
                      </a:endParaRPr>
                    </a:p>
                  </a:txBody>
                  <a:tcPr anchor="ctr"/>
                </a:tc>
                <a:tc hMerge="1">
                  <a:txBody>
                    <a:bodyPr/>
                    <a:lstStyle/>
                    <a:p>
                      <a:endParaRPr lang="en-MY" dirty="0"/>
                    </a:p>
                  </a:txBody>
                  <a:tcPr/>
                </a:tc>
              </a:tr>
              <a:tr h="773834">
                <a:tc>
                  <a:txBody>
                    <a:bodyPr/>
                    <a:lstStyle/>
                    <a:p>
                      <a:pPr algn="ctr"/>
                      <a:r>
                        <a:rPr lang="en-US" sz="2600" dirty="0" smtClean="0"/>
                        <a:t>UNIKL</a:t>
                      </a:r>
                      <a:endParaRPr lang="en-MY" sz="2600" dirty="0">
                        <a:latin typeface="Open Sans Light"/>
                      </a:endParaRPr>
                    </a:p>
                  </a:txBody>
                  <a:tcPr anchor="ctr"/>
                </a:tc>
                <a:tc>
                  <a:txBody>
                    <a:bodyPr/>
                    <a:lstStyle/>
                    <a:p>
                      <a:pPr algn="ctr"/>
                      <a:r>
                        <a:rPr lang="en-US" sz="2600" dirty="0" smtClean="0"/>
                        <a:t>SALIHIN</a:t>
                      </a:r>
                      <a:endParaRPr lang="en-MY" sz="2600" dirty="0">
                        <a:latin typeface="Open Sans Light"/>
                      </a:endParaRPr>
                    </a:p>
                  </a:txBody>
                  <a:tcPr anchor="ctr"/>
                </a:tc>
              </a:tr>
              <a:tr h="8114398">
                <a:tc>
                  <a:txBody>
                    <a:bodyPr/>
                    <a:lstStyle/>
                    <a:p>
                      <a:pPr marL="285750" indent="-285750">
                        <a:buFont typeface="Arial" panose="020B0604020202020204" pitchFamily="34" charset="0"/>
                        <a:buChar char="•"/>
                      </a:pPr>
                      <a:r>
                        <a:rPr lang="en-US" sz="2600" dirty="0" smtClean="0"/>
                        <a:t>Provision</a:t>
                      </a:r>
                      <a:r>
                        <a:rPr lang="en-US" sz="2600" baseline="0" dirty="0" smtClean="0"/>
                        <a:t> of teaching space &amp; facilities</a:t>
                      </a:r>
                    </a:p>
                    <a:p>
                      <a:pPr marL="742950" lvl="1" indent="-285750">
                        <a:buFont typeface="Wingdings" panose="05000000000000000000" pitchFamily="2" charset="2"/>
                        <a:buChar char="Ø"/>
                      </a:pPr>
                      <a:r>
                        <a:rPr lang="en-US" sz="2600" baseline="0" dirty="0" smtClean="0"/>
                        <a:t>UNIKL shall provide the venues for the program </a:t>
                      </a:r>
                    </a:p>
                    <a:p>
                      <a:pPr marL="285750" indent="-285750">
                        <a:buFont typeface="Arial" panose="020B0604020202020204" pitchFamily="34" charset="0"/>
                        <a:buChar char="•"/>
                      </a:pPr>
                      <a:r>
                        <a:rPr lang="en-US" sz="2600" baseline="0" dirty="0" smtClean="0"/>
                        <a:t>Participation of students</a:t>
                      </a:r>
                    </a:p>
                    <a:p>
                      <a:pPr marL="742950" lvl="1" indent="-285750">
                        <a:buFont typeface="Wingdings" panose="05000000000000000000" pitchFamily="2" charset="2"/>
                        <a:buChar char="Ø"/>
                      </a:pPr>
                      <a:r>
                        <a:rPr lang="en-US" sz="2600" baseline="0" dirty="0" smtClean="0"/>
                        <a:t>UNIKL shall prioritize and ensure participation of students as one of its “upskilling” efforts for students</a:t>
                      </a:r>
                    </a:p>
                    <a:p>
                      <a:pPr marL="285750" indent="-285750">
                        <a:buFont typeface="Arial" panose="020B0604020202020204" pitchFamily="34" charset="0"/>
                        <a:buChar char="•"/>
                      </a:pPr>
                      <a:r>
                        <a:rPr lang="en-US" sz="2600" baseline="0" dirty="0" smtClean="0"/>
                        <a:t>Monitor and facilitate training program</a:t>
                      </a:r>
                    </a:p>
                    <a:p>
                      <a:pPr marL="742950" lvl="1" indent="-285750">
                        <a:buFont typeface="Wingdings" panose="05000000000000000000" pitchFamily="2" charset="2"/>
                        <a:buChar char="Ø"/>
                      </a:pPr>
                      <a:r>
                        <a:rPr lang="en-US" sz="2600" baseline="0" dirty="0" smtClean="0"/>
                        <a:t>UNIKL shall monitor and facilitate the program operations in terms of smooth operations and commencement</a:t>
                      </a:r>
                    </a:p>
                    <a:p>
                      <a:pPr marL="285750" indent="-285750">
                        <a:buFont typeface="Arial" panose="020B0604020202020204" pitchFamily="34" charset="0"/>
                        <a:buChar char="•"/>
                      </a:pPr>
                      <a:r>
                        <a:rPr lang="en-US" sz="2600" baseline="0" dirty="0" smtClean="0"/>
                        <a:t>Promotion and Marketing</a:t>
                      </a:r>
                    </a:p>
                    <a:p>
                      <a:pPr marL="742950" lvl="1" indent="-285750">
                        <a:buFont typeface="Wingdings" panose="05000000000000000000" pitchFamily="2" charset="2"/>
                        <a:buChar char="Ø"/>
                      </a:pPr>
                      <a:r>
                        <a:rPr lang="en-US" sz="2600" baseline="0" dirty="0" smtClean="0"/>
                        <a:t>UNIKL</a:t>
                      </a:r>
                      <a:r>
                        <a:rPr lang="en-MY" sz="2600" dirty="0" smtClean="0"/>
                        <a:t> shall permit SALIHIN to use its registered name, branding and trademark for the purpose of marketing of the training program in the related marketing materials.</a:t>
                      </a:r>
                      <a:endParaRPr lang="en-MY" sz="2600" dirty="0">
                        <a:latin typeface="Open Sans Light"/>
                      </a:endParaRPr>
                    </a:p>
                  </a:txBody>
                  <a:tcPr/>
                </a:tc>
                <a:tc>
                  <a:txBody>
                    <a:bodyPr/>
                    <a:lstStyle/>
                    <a:p>
                      <a:pPr marL="114300" lvl="1" indent="-114300">
                        <a:lnSpc>
                          <a:spcPct val="90000"/>
                        </a:lnSpc>
                        <a:spcBef>
                          <a:spcPts val="700"/>
                        </a:spcBef>
                        <a:buClr>
                          <a:schemeClr val="dk1"/>
                        </a:buClr>
                        <a:buSzPct val="100000"/>
                        <a:buFont typeface="Calibri"/>
                        <a:buChar char="•"/>
                      </a:pPr>
                      <a:r>
                        <a:rPr lang="en-US" sz="2600" dirty="0" smtClean="0"/>
                        <a:t>Setting up</a:t>
                      </a:r>
                      <a:r>
                        <a:rPr lang="en-US" sz="2600" baseline="0" dirty="0" smtClean="0"/>
                        <a:t> one week training program</a:t>
                      </a:r>
                    </a:p>
                    <a:p>
                      <a:pPr marL="742950" lvl="2" indent="-285750">
                        <a:lnSpc>
                          <a:spcPct val="90000"/>
                        </a:lnSpc>
                        <a:spcBef>
                          <a:spcPts val="700"/>
                        </a:spcBef>
                        <a:buClr>
                          <a:schemeClr val="dk1"/>
                        </a:buClr>
                        <a:buSzPct val="100000"/>
                        <a:buFont typeface="Wingdings" panose="05000000000000000000" pitchFamily="2" charset="2"/>
                        <a:buChar char="Ø"/>
                      </a:pPr>
                      <a:r>
                        <a:rPr lang="en-MY" sz="2600" baseline="0" dirty="0" smtClean="0"/>
                        <a:t>SALIHIN shall create one week training module that utilizes SPS for accounting, GST, Zakat and </a:t>
                      </a:r>
                      <a:r>
                        <a:rPr lang="en-MY" sz="2600" baseline="0" dirty="0" err="1" smtClean="0"/>
                        <a:t>Wakaf</a:t>
                      </a:r>
                      <a:r>
                        <a:rPr lang="en-MY" sz="2600" baseline="0" dirty="0" smtClean="0"/>
                        <a:t> complete with exam and certification.</a:t>
                      </a:r>
                    </a:p>
                    <a:p>
                      <a:pPr marL="742950" lvl="2" indent="-285750">
                        <a:lnSpc>
                          <a:spcPct val="90000"/>
                        </a:lnSpc>
                        <a:spcBef>
                          <a:spcPts val="700"/>
                        </a:spcBef>
                        <a:buClr>
                          <a:schemeClr val="dk1"/>
                        </a:buClr>
                        <a:buSzPct val="100000"/>
                        <a:buFont typeface="Wingdings" panose="05000000000000000000" pitchFamily="2" charset="2"/>
                        <a:buChar char="Ø"/>
                      </a:pPr>
                      <a:r>
                        <a:rPr lang="en-MY" sz="2600" baseline="0" dirty="0" smtClean="0"/>
                        <a:t>SALIHIN shall provide the trainer/presenter for the program</a:t>
                      </a:r>
                    </a:p>
                    <a:p>
                      <a:pPr marL="742950" lvl="2" indent="-285750">
                        <a:lnSpc>
                          <a:spcPct val="90000"/>
                        </a:lnSpc>
                        <a:spcBef>
                          <a:spcPts val="700"/>
                        </a:spcBef>
                        <a:buClr>
                          <a:schemeClr val="dk1"/>
                        </a:buClr>
                        <a:buSzPct val="100000"/>
                        <a:buFont typeface="Wingdings" panose="05000000000000000000" pitchFamily="2" charset="2"/>
                        <a:buChar char="Ø"/>
                      </a:pPr>
                      <a:r>
                        <a:rPr lang="en-MY" sz="2600" baseline="0" dirty="0" smtClean="0"/>
                        <a:t>The training program exam shall be supervised and marked by SALIHIN representatives. </a:t>
                      </a:r>
                      <a:endParaRPr lang="en-US" sz="2600" baseline="0" dirty="0" smtClean="0"/>
                    </a:p>
                    <a:p>
                      <a:pPr marL="114300" lvl="1" indent="-114300">
                        <a:lnSpc>
                          <a:spcPct val="90000"/>
                        </a:lnSpc>
                        <a:spcBef>
                          <a:spcPts val="700"/>
                        </a:spcBef>
                        <a:buClr>
                          <a:schemeClr val="dk1"/>
                        </a:buClr>
                        <a:buSzPct val="100000"/>
                        <a:buFont typeface="Calibri"/>
                        <a:buChar char="•"/>
                      </a:pPr>
                      <a:r>
                        <a:rPr lang="en-US" sz="2600" baseline="0" dirty="0" smtClean="0"/>
                        <a:t>Training program materials and contents</a:t>
                      </a:r>
                    </a:p>
                    <a:p>
                      <a:pPr marL="742950" lvl="2" indent="-285750">
                        <a:lnSpc>
                          <a:spcPct val="90000"/>
                        </a:lnSpc>
                        <a:spcBef>
                          <a:spcPts val="700"/>
                        </a:spcBef>
                        <a:buClr>
                          <a:schemeClr val="dk1"/>
                        </a:buClr>
                        <a:buSzPct val="100000"/>
                        <a:buFont typeface="Wingdings" panose="05000000000000000000" pitchFamily="2" charset="2"/>
                        <a:buChar char="Ø"/>
                      </a:pPr>
                      <a:r>
                        <a:rPr lang="en-MY" sz="2600" baseline="0" dirty="0" smtClean="0"/>
                        <a:t>SALIHIN shall to the extent possible to make the training program relevant to the needs of UNIKL for its accounting graduates. To achieve this, SALIHIN shall, wherever necessary and relevant, </a:t>
                      </a:r>
                    </a:p>
                    <a:p>
                      <a:pPr marL="742950" lvl="2" indent="-285750">
                        <a:lnSpc>
                          <a:spcPct val="90000"/>
                        </a:lnSpc>
                        <a:spcBef>
                          <a:spcPts val="700"/>
                        </a:spcBef>
                        <a:buClr>
                          <a:schemeClr val="dk1"/>
                        </a:buClr>
                        <a:buSzPct val="100000"/>
                        <a:buFont typeface="Wingdings" panose="05000000000000000000" pitchFamily="2" charset="2"/>
                        <a:buChar char="Ø"/>
                      </a:pPr>
                      <a:r>
                        <a:rPr lang="en-MY" sz="2600" baseline="0" dirty="0" smtClean="0"/>
                        <a:t>The academic standards of the modules offered shall be at par with current industry standards .</a:t>
                      </a:r>
                    </a:p>
                    <a:p>
                      <a:pPr marL="285750" lvl="1" indent="-285750">
                        <a:lnSpc>
                          <a:spcPct val="90000"/>
                        </a:lnSpc>
                        <a:spcBef>
                          <a:spcPts val="700"/>
                        </a:spcBef>
                        <a:buClr>
                          <a:schemeClr val="dk1"/>
                        </a:buClr>
                        <a:buSzPct val="100000"/>
                        <a:buFont typeface="Arial" panose="020B0604020202020204" pitchFamily="34" charset="0"/>
                        <a:buChar char="•"/>
                      </a:pPr>
                      <a:r>
                        <a:rPr lang="en-US" sz="2600" baseline="0" dirty="0" smtClean="0"/>
                        <a:t>Promotion &amp; Marketing</a:t>
                      </a:r>
                    </a:p>
                    <a:p>
                      <a:pPr marL="742950" lvl="2" indent="-285750">
                        <a:lnSpc>
                          <a:spcPct val="90000"/>
                        </a:lnSpc>
                        <a:spcBef>
                          <a:spcPts val="700"/>
                        </a:spcBef>
                        <a:buClr>
                          <a:schemeClr val="dk1"/>
                        </a:buClr>
                        <a:buSzPct val="100000"/>
                        <a:buFont typeface="Wingdings" panose="05000000000000000000" pitchFamily="2" charset="2"/>
                        <a:buChar char="Ø"/>
                      </a:pPr>
                      <a:r>
                        <a:rPr lang="en-MY" sz="2600" dirty="0" smtClean="0"/>
                        <a:t>SALIHIN shall use its commercially efforts to promote the training program</a:t>
                      </a:r>
                      <a:endParaRPr lang="en-US" sz="2600" dirty="0" smtClean="0">
                        <a:latin typeface="Open Sans Light"/>
                      </a:endParaRPr>
                    </a:p>
                  </a:txBody>
                  <a:tcPr/>
                </a:tc>
              </a:tr>
            </a:tbl>
          </a:graphicData>
        </a:graphic>
      </p:graphicFrame>
      <p:sp>
        <p:nvSpPr>
          <p:cNvPr id="8" name="TextBox 7"/>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RULES OF ENGAGEMENT</a:t>
            </a:r>
            <a:endParaRPr lang="en-US" sz="6400" dirty="0">
              <a:solidFill>
                <a:srgbClr val="C00000"/>
              </a:solidFill>
              <a:latin typeface="Open Sans Light"/>
              <a:cs typeface="Open Sans Light"/>
            </a:endParaRPr>
          </a:p>
        </p:txBody>
      </p:sp>
      <p:sp>
        <p:nvSpPr>
          <p:cNvPr id="9" name="TextBox 8"/>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ROLES &amp; RESPONSIBILITY</a:t>
            </a:r>
            <a:endParaRPr lang="en-MY" sz="4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00577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37</a:t>
            </a:fld>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88" y="2844800"/>
            <a:ext cx="12196762" cy="871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2573" y="7636667"/>
            <a:ext cx="5375920" cy="1893027"/>
          </a:xfrm>
          <a:prstGeom prst="rect">
            <a:avLst/>
          </a:prstGeom>
        </p:spPr>
      </p:pic>
      <p:pic>
        <p:nvPicPr>
          <p:cNvPr id="9" name="Picture 2" descr="C:\Users\User\Desktop\LogoUniKL_N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572" y="4242798"/>
            <a:ext cx="5375921" cy="24618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WAY FORWARD</a:t>
            </a:r>
            <a:endParaRPr lang="en-US" sz="6400" dirty="0">
              <a:solidFill>
                <a:srgbClr val="C00000"/>
              </a:solidFill>
              <a:latin typeface="Open Sans Light"/>
              <a:cs typeface="Open Sans Light"/>
            </a:endParaRPr>
          </a:p>
        </p:txBody>
      </p:sp>
    </p:spTree>
    <p:extLst>
      <p:ext uri="{BB962C8B-B14F-4D97-AF65-F5344CB8AC3E}">
        <p14:creationId xmlns:p14="http://schemas.microsoft.com/office/powerpoint/2010/main" val="2100577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Product Comparisons</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dirty="0">
                <a:solidFill>
                  <a:prstClr val="black"/>
                </a:solidFill>
                <a:latin typeface="Century Gothic" panose="020B0502020202020204" pitchFamily="34" charset="0"/>
              </a:rPr>
              <a:t>SPS </a:t>
            </a:r>
            <a:r>
              <a:rPr lang="en-US" sz="4000" dirty="0" err="1">
                <a:solidFill>
                  <a:prstClr val="black"/>
                </a:solidFill>
                <a:latin typeface="Century Gothic" panose="020B0502020202020204" pitchFamily="34" charset="0"/>
              </a:rPr>
              <a:t>vs</a:t>
            </a:r>
            <a:r>
              <a:rPr lang="en-US" sz="4000" dirty="0">
                <a:solidFill>
                  <a:prstClr val="black"/>
                </a:solidFill>
                <a:latin typeface="Century Gothic" panose="020B0502020202020204" pitchFamily="34" charset="0"/>
              </a:rPr>
              <a:t> Other Accounting Software</a:t>
            </a:r>
            <a:endParaRPr lang="en-MY" sz="4000" dirty="0">
              <a:solidFill>
                <a:prstClr val="black"/>
              </a:solidFill>
              <a:latin typeface="Century Gothic" panose="020B0502020202020204" pitchFamily="34" charset="0"/>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38</a:t>
            </a:fld>
            <a:endParaRPr lang="en-US" dirty="0"/>
          </a:p>
        </p:txBody>
      </p:sp>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065" y="2720162"/>
            <a:ext cx="16661385" cy="10386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0402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073662" y="3507416"/>
            <a:ext cx="6213229" cy="718403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9" name="Rectangle 18"/>
          <p:cNvSpPr/>
          <p:nvPr/>
        </p:nvSpPr>
        <p:spPr>
          <a:xfrm>
            <a:off x="9689000" y="5383888"/>
            <a:ext cx="4988295" cy="4862880"/>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Headquarters</a:t>
            </a:r>
            <a:endParaRPr lang="en-US" sz="4300" dirty="0">
              <a:solidFill>
                <a:schemeClr val="bg1"/>
              </a:solidFill>
              <a:latin typeface="Open Sans Light"/>
              <a:ea typeface="Open Sans Light"/>
              <a:cs typeface="Open Sans Light"/>
            </a:endParaRPr>
          </a:p>
          <a:p>
            <a:pPr algn="ctr"/>
            <a:r>
              <a:rPr lang="en-US" sz="3700" dirty="0" smtClean="0">
                <a:solidFill>
                  <a:schemeClr val="bg1"/>
                </a:solidFill>
                <a:latin typeface="Open Sans Light"/>
                <a:ea typeface="Open Sans Light"/>
                <a:cs typeface="Open Sans Light"/>
              </a:rPr>
              <a:t>—</a:t>
            </a:r>
          </a:p>
          <a:p>
            <a:pPr algn="ctr"/>
            <a:r>
              <a:rPr lang="en-US" sz="2800" dirty="0" smtClean="0">
                <a:solidFill>
                  <a:schemeClr val="bg1"/>
                </a:solidFill>
                <a:latin typeface="Open Sans Light"/>
                <a:cs typeface="Open Sans Light"/>
              </a:rPr>
              <a:t>555, </a:t>
            </a:r>
            <a:r>
              <a:rPr lang="en-US" sz="2800" dirty="0" err="1" smtClean="0">
                <a:solidFill>
                  <a:schemeClr val="bg1"/>
                </a:solidFill>
                <a:latin typeface="Open Sans Light"/>
                <a:cs typeface="Open Sans Light"/>
              </a:rPr>
              <a:t>Jalan</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Samudra</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Utara 1,</a:t>
            </a:r>
          </a:p>
          <a:p>
            <a:pPr algn="ctr"/>
            <a:r>
              <a:rPr lang="en-US" sz="2800" dirty="0" smtClean="0">
                <a:solidFill>
                  <a:schemeClr val="bg1"/>
                </a:solidFill>
                <a:latin typeface="Open Sans Light"/>
                <a:cs typeface="Open Sans Light"/>
              </a:rPr>
              <a:t>Taman </a:t>
            </a:r>
            <a:r>
              <a:rPr lang="en-US" sz="2800" dirty="0" err="1" smtClean="0">
                <a:solidFill>
                  <a:schemeClr val="bg1"/>
                </a:solidFill>
                <a:latin typeface="Open Sans Light"/>
                <a:cs typeface="Open Sans Light"/>
              </a:rPr>
              <a:t>Samudra</a:t>
            </a:r>
            <a:r>
              <a:rPr lang="en-US" sz="2800" dirty="0" smtClean="0">
                <a:solidFill>
                  <a:schemeClr val="bg1"/>
                </a:solidFill>
                <a:latin typeface="Open Sans Light"/>
                <a:cs typeface="Open Sans Light"/>
              </a:rPr>
              <a:t>,</a:t>
            </a:r>
          </a:p>
          <a:p>
            <a:pPr algn="ctr"/>
            <a:r>
              <a:rPr lang="en-US" sz="2800" dirty="0" smtClean="0">
                <a:solidFill>
                  <a:schemeClr val="bg1"/>
                </a:solidFill>
                <a:latin typeface="Open Sans Light"/>
                <a:cs typeface="Open Sans Light"/>
              </a:rPr>
              <a:t>68100 </a:t>
            </a:r>
            <a:r>
              <a:rPr lang="en-US" sz="2800" dirty="0" err="1" smtClean="0">
                <a:solidFill>
                  <a:schemeClr val="bg1"/>
                </a:solidFill>
                <a:latin typeface="Open Sans Light"/>
                <a:cs typeface="Open Sans Light"/>
              </a:rPr>
              <a:t>Batu</a:t>
            </a:r>
            <a:r>
              <a:rPr lang="en-US" sz="2800" dirty="0" smtClean="0">
                <a:solidFill>
                  <a:schemeClr val="bg1"/>
                </a:solidFill>
                <a:latin typeface="Open Sans Light"/>
                <a:cs typeface="Open Sans Light"/>
              </a:rPr>
              <a:t> Caves,</a:t>
            </a:r>
          </a:p>
          <a:p>
            <a:pPr algn="ctr"/>
            <a:r>
              <a:rPr lang="en-US" sz="2800" dirty="0" smtClean="0">
                <a:solidFill>
                  <a:schemeClr val="bg1"/>
                </a:solidFill>
                <a:latin typeface="Open Sans Light"/>
                <a:cs typeface="Open Sans Light"/>
              </a:rPr>
              <a:t>Selangor, Malaysia.</a:t>
            </a:r>
          </a:p>
          <a:p>
            <a:pPr algn="ctr"/>
            <a:endParaRPr lang="en-US" sz="2800" dirty="0">
              <a:solidFill>
                <a:schemeClr val="bg1"/>
              </a:solidFill>
              <a:latin typeface="Open Sans Light"/>
              <a:cs typeface="Open Sans Light"/>
            </a:endParaRPr>
          </a:p>
          <a:p>
            <a:pPr algn="ctr"/>
            <a:r>
              <a:rPr lang="en-US" sz="2800" dirty="0" smtClean="0">
                <a:solidFill>
                  <a:schemeClr val="bg1"/>
                </a:solidFill>
                <a:latin typeface="Open Sans Light"/>
                <a:cs typeface="Open Sans Light"/>
              </a:rPr>
              <a:t>Tel: +603-6185</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9970</a:t>
            </a:r>
          </a:p>
          <a:p>
            <a:pPr algn="ctr"/>
            <a:r>
              <a:rPr lang="en-US" sz="2800" dirty="0" smtClean="0">
                <a:solidFill>
                  <a:schemeClr val="bg1"/>
                </a:solidFill>
                <a:latin typeface="Open Sans Light"/>
                <a:cs typeface="Open Sans Light"/>
              </a:rPr>
              <a:t>Fax: +603-6184 2524</a:t>
            </a:r>
          </a:p>
          <a:p>
            <a:pPr algn="ctr"/>
            <a:r>
              <a:rPr lang="en-US" sz="2800" dirty="0" smtClean="0">
                <a:solidFill>
                  <a:schemeClr val="bg1"/>
                </a:solidFill>
                <a:latin typeface="Open Sans Light"/>
                <a:cs typeface="Open Sans Light"/>
              </a:rPr>
              <a:t>Email: info@salihin.com.my</a:t>
            </a:r>
            <a:endParaRPr lang="en-US" sz="2800" dirty="0">
              <a:solidFill>
                <a:schemeClr val="bg1"/>
              </a:solidFill>
              <a:latin typeface="Open Sans Light"/>
              <a:cs typeface="Open Sans Light"/>
            </a:endParaRPr>
          </a:p>
        </p:txBody>
      </p:sp>
      <p:grpSp>
        <p:nvGrpSpPr>
          <p:cNvPr id="24" name="Group 1"/>
          <p:cNvGrpSpPr>
            <a:grpSpLocks/>
          </p:cNvGrpSpPr>
          <p:nvPr/>
        </p:nvGrpSpPr>
        <p:grpSpPr bwMode="auto">
          <a:xfrm>
            <a:off x="11823279" y="4409102"/>
            <a:ext cx="804438" cy="508000"/>
            <a:chOff x="2228" y="4141"/>
            <a:chExt cx="190" cy="120"/>
          </a:xfrm>
          <a:solidFill>
            <a:schemeClr val="bg1"/>
          </a:solidFill>
        </p:grpSpPr>
        <p:sp>
          <p:nvSpPr>
            <p:cNvPr id="25" name="Freeform 2"/>
            <p:cNvSpPr>
              <a:spLocks noChangeArrowheads="1"/>
            </p:cNvSpPr>
            <p:nvPr/>
          </p:nvSpPr>
          <p:spPr bwMode="auto">
            <a:xfrm>
              <a:off x="2228" y="4141"/>
              <a:ext cx="190" cy="121"/>
            </a:xfrm>
            <a:custGeom>
              <a:avLst/>
              <a:gdLst>
                <a:gd name="T0" fmla="*/ 815 w 844"/>
                <a:gd name="T1" fmla="*/ 535 h 536"/>
                <a:gd name="T2" fmla="*/ 815 w 844"/>
                <a:gd name="T3" fmla="*/ 535 h 536"/>
                <a:gd name="T4" fmla="*/ 36 w 844"/>
                <a:gd name="T5" fmla="*/ 535 h 536"/>
                <a:gd name="T6" fmla="*/ 0 w 844"/>
                <a:gd name="T7" fmla="*/ 517 h 536"/>
                <a:gd name="T8" fmla="*/ 0 w 844"/>
                <a:gd name="T9" fmla="*/ 27 h 536"/>
                <a:gd name="T10" fmla="*/ 36 w 844"/>
                <a:gd name="T11" fmla="*/ 0 h 536"/>
                <a:gd name="T12" fmla="*/ 815 w 844"/>
                <a:gd name="T13" fmla="*/ 0 h 536"/>
                <a:gd name="T14" fmla="*/ 843 w 844"/>
                <a:gd name="T15" fmla="*/ 27 h 536"/>
                <a:gd name="T16" fmla="*/ 843 w 844"/>
                <a:gd name="T17" fmla="*/ 517 h 536"/>
                <a:gd name="T18" fmla="*/ 815 w 844"/>
                <a:gd name="T19" fmla="*/ 535 h 536"/>
                <a:gd name="T20" fmla="*/ 36 w 844"/>
                <a:gd name="T21" fmla="*/ 517 h 536"/>
                <a:gd name="T22" fmla="*/ 36 w 844"/>
                <a:gd name="T23" fmla="*/ 517 h 536"/>
                <a:gd name="T24" fmla="*/ 797 w 844"/>
                <a:gd name="T25" fmla="*/ 517 h 536"/>
                <a:gd name="T26" fmla="*/ 797 w 844"/>
                <a:gd name="T27" fmla="*/ 36 h 536"/>
                <a:gd name="T28" fmla="*/ 36 w 844"/>
                <a:gd name="T29" fmla="*/ 36 h 536"/>
                <a:gd name="T30" fmla="*/ 36 w 844"/>
                <a:gd name="T31" fmla="*/ 51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4" h="536">
                  <a:moveTo>
                    <a:pt x="815" y="535"/>
                  </a:moveTo>
                  <a:lnTo>
                    <a:pt x="815" y="535"/>
                  </a:lnTo>
                  <a:cubicBezTo>
                    <a:pt x="36" y="535"/>
                    <a:pt x="36" y="535"/>
                    <a:pt x="36" y="535"/>
                  </a:cubicBezTo>
                  <a:cubicBezTo>
                    <a:pt x="9" y="535"/>
                    <a:pt x="0" y="526"/>
                    <a:pt x="0" y="517"/>
                  </a:cubicBezTo>
                  <a:cubicBezTo>
                    <a:pt x="0" y="27"/>
                    <a:pt x="0" y="27"/>
                    <a:pt x="0" y="27"/>
                  </a:cubicBezTo>
                  <a:cubicBezTo>
                    <a:pt x="0" y="9"/>
                    <a:pt x="9" y="0"/>
                    <a:pt x="36" y="0"/>
                  </a:cubicBezTo>
                  <a:cubicBezTo>
                    <a:pt x="815" y="0"/>
                    <a:pt x="815" y="0"/>
                    <a:pt x="815" y="0"/>
                  </a:cubicBezTo>
                  <a:cubicBezTo>
                    <a:pt x="824" y="0"/>
                    <a:pt x="843" y="9"/>
                    <a:pt x="843" y="27"/>
                  </a:cubicBezTo>
                  <a:cubicBezTo>
                    <a:pt x="843" y="517"/>
                    <a:pt x="843" y="517"/>
                    <a:pt x="843" y="517"/>
                  </a:cubicBezTo>
                  <a:cubicBezTo>
                    <a:pt x="843" y="526"/>
                    <a:pt x="824" y="535"/>
                    <a:pt x="815" y="535"/>
                  </a:cubicBezTo>
                  <a:close/>
                  <a:moveTo>
                    <a:pt x="36" y="517"/>
                  </a:moveTo>
                  <a:lnTo>
                    <a:pt x="36" y="517"/>
                  </a:lnTo>
                  <a:cubicBezTo>
                    <a:pt x="797" y="517"/>
                    <a:pt x="797" y="517"/>
                    <a:pt x="797" y="517"/>
                  </a:cubicBezTo>
                  <a:cubicBezTo>
                    <a:pt x="797" y="36"/>
                    <a:pt x="797" y="36"/>
                    <a:pt x="797" y="36"/>
                  </a:cubicBezTo>
                  <a:cubicBezTo>
                    <a:pt x="36" y="36"/>
                    <a:pt x="36" y="36"/>
                    <a:pt x="36" y="36"/>
                  </a:cubicBezTo>
                  <a:lnTo>
                    <a:pt x="36" y="517"/>
                  </a:lnTo>
                  <a:close/>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228" y="4197"/>
              <a:ext cx="190" cy="65"/>
            </a:xfrm>
            <a:custGeom>
              <a:avLst/>
              <a:gdLst>
                <a:gd name="T0" fmla="*/ 815 w 844"/>
                <a:gd name="T1" fmla="*/ 290 h 291"/>
                <a:gd name="T2" fmla="*/ 815 w 844"/>
                <a:gd name="T3" fmla="*/ 290 h 291"/>
                <a:gd name="T4" fmla="*/ 36 w 844"/>
                <a:gd name="T5" fmla="*/ 290 h 291"/>
                <a:gd name="T6" fmla="*/ 9 w 844"/>
                <a:gd name="T7" fmla="*/ 290 h 291"/>
                <a:gd name="T8" fmla="*/ 0 w 844"/>
                <a:gd name="T9" fmla="*/ 281 h 291"/>
                <a:gd name="T10" fmla="*/ 272 w 844"/>
                <a:gd name="T11" fmla="*/ 0 h 291"/>
                <a:gd name="T12" fmla="*/ 417 w 844"/>
                <a:gd name="T13" fmla="*/ 145 h 291"/>
                <a:gd name="T14" fmla="*/ 562 w 844"/>
                <a:gd name="T15" fmla="*/ 0 h 291"/>
                <a:gd name="T16" fmla="*/ 843 w 844"/>
                <a:gd name="T17" fmla="*/ 281 h 291"/>
                <a:gd name="T18" fmla="*/ 824 w 844"/>
                <a:gd name="T19" fmla="*/ 290 h 291"/>
                <a:gd name="T20" fmla="*/ 815 w 844"/>
                <a:gd name="T21" fmla="*/ 290 h 291"/>
                <a:gd name="T22" fmla="*/ 272 w 844"/>
                <a:gd name="T23" fmla="*/ 54 h 291"/>
                <a:gd name="T24" fmla="*/ 272 w 844"/>
                <a:gd name="T25" fmla="*/ 54 h 291"/>
                <a:gd name="T26" fmla="*/ 63 w 844"/>
                <a:gd name="T27" fmla="*/ 272 h 291"/>
                <a:gd name="T28" fmla="*/ 779 w 844"/>
                <a:gd name="T29" fmla="*/ 272 h 291"/>
                <a:gd name="T30" fmla="*/ 562 w 844"/>
                <a:gd name="T31" fmla="*/ 54 h 291"/>
                <a:gd name="T32" fmla="*/ 444 w 844"/>
                <a:gd name="T33" fmla="*/ 172 h 291"/>
                <a:gd name="T34" fmla="*/ 408 w 844"/>
                <a:gd name="T35" fmla="*/ 172 h 291"/>
                <a:gd name="T36" fmla="*/ 272 w 844"/>
                <a:gd name="T37" fmla="*/ 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4" h="291">
                  <a:moveTo>
                    <a:pt x="815" y="290"/>
                  </a:moveTo>
                  <a:lnTo>
                    <a:pt x="815" y="290"/>
                  </a:lnTo>
                  <a:cubicBezTo>
                    <a:pt x="36" y="290"/>
                    <a:pt x="36" y="290"/>
                    <a:pt x="36" y="290"/>
                  </a:cubicBezTo>
                  <a:cubicBezTo>
                    <a:pt x="27" y="290"/>
                    <a:pt x="27" y="290"/>
                    <a:pt x="9" y="290"/>
                  </a:cubicBezTo>
                  <a:cubicBezTo>
                    <a:pt x="0" y="281"/>
                    <a:pt x="0" y="281"/>
                    <a:pt x="0" y="281"/>
                  </a:cubicBezTo>
                  <a:cubicBezTo>
                    <a:pt x="272" y="0"/>
                    <a:pt x="272" y="0"/>
                    <a:pt x="272" y="0"/>
                  </a:cubicBezTo>
                  <a:cubicBezTo>
                    <a:pt x="417" y="145"/>
                    <a:pt x="417" y="145"/>
                    <a:pt x="417" y="145"/>
                  </a:cubicBezTo>
                  <a:cubicBezTo>
                    <a:pt x="562" y="0"/>
                    <a:pt x="562" y="0"/>
                    <a:pt x="562" y="0"/>
                  </a:cubicBezTo>
                  <a:cubicBezTo>
                    <a:pt x="843" y="281"/>
                    <a:pt x="843" y="281"/>
                    <a:pt x="843" y="281"/>
                  </a:cubicBezTo>
                  <a:cubicBezTo>
                    <a:pt x="824" y="290"/>
                    <a:pt x="824" y="290"/>
                    <a:pt x="824" y="290"/>
                  </a:cubicBezTo>
                  <a:lnTo>
                    <a:pt x="815" y="290"/>
                  </a:lnTo>
                  <a:close/>
                  <a:moveTo>
                    <a:pt x="272" y="54"/>
                  </a:moveTo>
                  <a:lnTo>
                    <a:pt x="272" y="54"/>
                  </a:lnTo>
                  <a:cubicBezTo>
                    <a:pt x="63" y="272"/>
                    <a:pt x="63" y="272"/>
                    <a:pt x="63" y="272"/>
                  </a:cubicBezTo>
                  <a:cubicBezTo>
                    <a:pt x="779" y="272"/>
                    <a:pt x="779" y="272"/>
                    <a:pt x="779" y="272"/>
                  </a:cubicBezTo>
                  <a:cubicBezTo>
                    <a:pt x="562" y="54"/>
                    <a:pt x="562" y="54"/>
                    <a:pt x="562" y="54"/>
                  </a:cubicBezTo>
                  <a:cubicBezTo>
                    <a:pt x="444" y="172"/>
                    <a:pt x="444" y="172"/>
                    <a:pt x="444" y="172"/>
                  </a:cubicBezTo>
                  <a:cubicBezTo>
                    <a:pt x="435" y="190"/>
                    <a:pt x="408" y="190"/>
                    <a:pt x="408" y="172"/>
                  </a:cubicBezTo>
                  <a:lnTo>
                    <a:pt x="272" y="54"/>
                  </a:lnTo>
                  <a:close/>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4"/>
            <p:cNvSpPr>
              <a:spLocks noChangeArrowheads="1"/>
            </p:cNvSpPr>
            <p:nvPr/>
          </p:nvSpPr>
          <p:spPr bwMode="auto">
            <a:xfrm>
              <a:off x="2228" y="4141"/>
              <a:ext cx="190" cy="98"/>
            </a:xfrm>
            <a:custGeom>
              <a:avLst/>
              <a:gdLst>
                <a:gd name="T0" fmla="*/ 417 w 844"/>
                <a:gd name="T1" fmla="*/ 435 h 436"/>
                <a:gd name="T2" fmla="*/ 417 w 844"/>
                <a:gd name="T3" fmla="*/ 435 h 436"/>
                <a:gd name="T4" fmla="*/ 408 w 844"/>
                <a:gd name="T5" fmla="*/ 417 h 436"/>
                <a:gd name="T6" fmla="*/ 0 w 844"/>
                <a:gd name="T7" fmla="*/ 27 h 436"/>
                <a:gd name="T8" fmla="*/ 9 w 844"/>
                <a:gd name="T9" fmla="*/ 9 h 436"/>
                <a:gd name="T10" fmla="*/ 36 w 844"/>
                <a:gd name="T11" fmla="*/ 0 h 436"/>
                <a:gd name="T12" fmla="*/ 815 w 844"/>
                <a:gd name="T13" fmla="*/ 0 h 436"/>
                <a:gd name="T14" fmla="*/ 824 w 844"/>
                <a:gd name="T15" fmla="*/ 9 h 436"/>
                <a:gd name="T16" fmla="*/ 843 w 844"/>
                <a:gd name="T17" fmla="*/ 27 h 436"/>
                <a:gd name="T18" fmla="*/ 444 w 844"/>
                <a:gd name="T19" fmla="*/ 417 h 436"/>
                <a:gd name="T20" fmla="*/ 417 w 844"/>
                <a:gd name="T21" fmla="*/ 435 h 436"/>
                <a:gd name="T22" fmla="*/ 63 w 844"/>
                <a:gd name="T23" fmla="*/ 36 h 436"/>
                <a:gd name="T24" fmla="*/ 63 w 844"/>
                <a:gd name="T25" fmla="*/ 36 h 436"/>
                <a:gd name="T26" fmla="*/ 417 w 844"/>
                <a:gd name="T27" fmla="*/ 390 h 436"/>
                <a:gd name="T28" fmla="*/ 779 w 844"/>
                <a:gd name="T29" fmla="*/ 36 h 436"/>
                <a:gd name="T30" fmla="*/ 63 w 844"/>
                <a:gd name="T31" fmla="*/ 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4" h="436">
                  <a:moveTo>
                    <a:pt x="417" y="435"/>
                  </a:moveTo>
                  <a:lnTo>
                    <a:pt x="417" y="435"/>
                  </a:lnTo>
                  <a:lnTo>
                    <a:pt x="408" y="417"/>
                  </a:lnTo>
                  <a:cubicBezTo>
                    <a:pt x="0" y="27"/>
                    <a:pt x="0" y="27"/>
                    <a:pt x="0" y="27"/>
                  </a:cubicBezTo>
                  <a:cubicBezTo>
                    <a:pt x="9" y="9"/>
                    <a:pt x="9" y="9"/>
                    <a:pt x="9" y="9"/>
                  </a:cubicBezTo>
                  <a:cubicBezTo>
                    <a:pt x="27" y="0"/>
                    <a:pt x="27" y="0"/>
                    <a:pt x="36" y="0"/>
                  </a:cubicBezTo>
                  <a:cubicBezTo>
                    <a:pt x="815" y="0"/>
                    <a:pt x="815" y="0"/>
                    <a:pt x="815" y="0"/>
                  </a:cubicBezTo>
                  <a:cubicBezTo>
                    <a:pt x="815" y="0"/>
                    <a:pt x="824" y="0"/>
                    <a:pt x="824" y="9"/>
                  </a:cubicBezTo>
                  <a:cubicBezTo>
                    <a:pt x="843" y="27"/>
                    <a:pt x="843" y="27"/>
                    <a:pt x="843" y="27"/>
                  </a:cubicBezTo>
                  <a:cubicBezTo>
                    <a:pt x="444" y="417"/>
                    <a:pt x="444" y="417"/>
                    <a:pt x="444" y="417"/>
                  </a:cubicBezTo>
                  <a:cubicBezTo>
                    <a:pt x="435" y="417"/>
                    <a:pt x="435" y="435"/>
                    <a:pt x="417" y="435"/>
                  </a:cubicBezTo>
                  <a:close/>
                  <a:moveTo>
                    <a:pt x="63" y="36"/>
                  </a:moveTo>
                  <a:lnTo>
                    <a:pt x="63" y="36"/>
                  </a:lnTo>
                  <a:cubicBezTo>
                    <a:pt x="417" y="390"/>
                    <a:pt x="417" y="390"/>
                    <a:pt x="417" y="390"/>
                  </a:cubicBezTo>
                  <a:cubicBezTo>
                    <a:pt x="779" y="36"/>
                    <a:pt x="779" y="36"/>
                    <a:pt x="779" y="36"/>
                  </a:cubicBezTo>
                  <a:lnTo>
                    <a:pt x="63" y="36"/>
                  </a:lnTo>
                  <a:close/>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7305" y="11640175"/>
            <a:ext cx="4045941" cy="1124329"/>
          </a:xfrm>
          <a:prstGeom prst="rect">
            <a:avLst/>
          </a:prstGeom>
        </p:spPr>
      </p:pic>
      <p:sp>
        <p:nvSpPr>
          <p:cNvPr id="16" name="Rectangle 15"/>
          <p:cNvSpPr/>
          <p:nvPr/>
        </p:nvSpPr>
        <p:spPr>
          <a:xfrm>
            <a:off x="10043005" y="11317748"/>
            <a:ext cx="4988295" cy="492453"/>
          </a:xfrm>
          <a:prstGeom prst="rect">
            <a:avLst/>
          </a:prstGeom>
        </p:spPr>
        <p:txBody>
          <a:bodyPr wrap="square" lIns="182889" tIns="91445" rIns="182889" bIns="91445">
            <a:spAutoFit/>
          </a:bodyPr>
          <a:lstStyle/>
          <a:p>
            <a:r>
              <a:rPr lang="en-US" sz="20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Follow us on social media</a:t>
            </a:r>
            <a:endParaRPr lang="en-US" sz="2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39</a:t>
            </a:fld>
            <a:endParaRPr lang="en-US" dirty="0"/>
          </a:p>
        </p:txBody>
      </p:sp>
      <p:sp>
        <p:nvSpPr>
          <p:cNvPr id="11" name="TextBox 10"/>
          <p:cNvSpPr txBox="1"/>
          <p:nvPr/>
        </p:nvSpPr>
        <p:spPr>
          <a:xfrm>
            <a:off x="1400414" y="953164"/>
            <a:ext cx="21586688" cy="1231118"/>
          </a:xfrm>
          <a:prstGeom prst="rect">
            <a:avLst/>
          </a:prstGeom>
          <a:noFill/>
        </p:spPr>
        <p:txBody>
          <a:bodyPr wrap="square" lIns="243852" tIns="121926" rIns="243852" bIns="121926" rtlCol="0">
            <a:spAutoFit/>
          </a:bodyPr>
          <a:lstStyle/>
          <a:p>
            <a:pPr algn="ctr"/>
            <a:r>
              <a:rPr lang="en-US" sz="6400" b="1" dirty="0">
                <a:solidFill>
                  <a:srgbClr val="C00000"/>
                </a:solidFill>
                <a:latin typeface="Open Sans Light"/>
                <a:cs typeface="Open Sans Light"/>
              </a:rPr>
              <a:t>6</a:t>
            </a:r>
            <a:r>
              <a:rPr lang="en-US" sz="6400" b="1" dirty="0" smtClean="0">
                <a:solidFill>
                  <a:srgbClr val="C00000"/>
                </a:solidFill>
                <a:latin typeface="Open Sans Light"/>
                <a:cs typeface="Open Sans Light"/>
              </a:rPr>
              <a:t>.0</a:t>
            </a:r>
            <a:r>
              <a:rPr lang="en-US" sz="6400" dirty="0" smtClean="0">
                <a:solidFill>
                  <a:srgbClr val="C00000"/>
                </a:solidFill>
                <a:latin typeface="Open Sans Light"/>
                <a:cs typeface="Open Sans Light"/>
              </a:rPr>
              <a:t> Contact Us</a:t>
            </a:r>
          </a:p>
        </p:txBody>
      </p:sp>
    </p:spTree>
    <p:extLst>
      <p:ext uri="{BB962C8B-B14F-4D97-AF65-F5344CB8AC3E}">
        <p14:creationId xmlns:p14="http://schemas.microsoft.com/office/powerpoint/2010/main" val="2411201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1846669"/>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About Us</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SALIHIN</a:t>
            </a:r>
            <a:endParaRPr lang="en-US" sz="2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4"/>
          </p:nvPr>
        </p:nvSpPr>
        <p:spPr/>
        <p:txBody>
          <a:bodyPr/>
          <a:lstStyle/>
          <a:p>
            <a:fld id="{C9468CE9-3F3D-1446-A027-4B4CDD3883B0}" type="slidenum">
              <a:rPr lang="en-US" smtClean="0"/>
              <a:t>4</a:t>
            </a:fld>
            <a:endParaRPr lang="en-US" dirty="0"/>
          </a:p>
        </p:txBody>
      </p:sp>
      <p:sp>
        <p:nvSpPr>
          <p:cNvPr id="16" name="Shape 2122"/>
          <p:cNvSpPr/>
          <p:nvPr/>
        </p:nvSpPr>
        <p:spPr>
          <a:xfrm>
            <a:off x="20179934" y="718634"/>
            <a:ext cx="2065442" cy="1729546"/>
          </a:xfrm>
          <a:custGeom>
            <a:avLst/>
            <a:gdLst/>
            <a:ahLst/>
            <a:cxnLst/>
            <a:rect l="0" t="0" r="0" b="0"/>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5372052"/>
            <a:ext cx="2383554" cy="145507"/>
          </a:xfrm>
          <a:prstGeom prst="rect">
            <a:avLst/>
          </a:prstGeom>
        </p:spPr>
      </p:pic>
      <p:sp>
        <p:nvSpPr>
          <p:cNvPr id="18" name="Title 4"/>
          <p:cNvSpPr txBox="1">
            <a:spLocks/>
          </p:cNvSpPr>
          <p:nvPr/>
        </p:nvSpPr>
        <p:spPr>
          <a:xfrm>
            <a:off x="1779372" y="5660331"/>
            <a:ext cx="16754017"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algn="l"/>
            <a:r>
              <a:rPr lang="en-US" b="1" dirty="0">
                <a:solidFill>
                  <a:schemeClr val="tx1"/>
                </a:solidFill>
              </a:rPr>
              <a:t>2</a:t>
            </a:r>
            <a:r>
              <a:rPr lang="en-US" b="1" dirty="0" smtClean="0">
                <a:solidFill>
                  <a:schemeClr val="tx1"/>
                </a:solidFill>
              </a:rPr>
              <a:t>.0 About Us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Key Management Team</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Services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Salihin</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Premier Solutions (SPS)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Our Diverse Clients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Our Local &amp; International Networks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Why SALIHIN?</a:t>
            </a:r>
            <a:endParaRPr lang="en-MY" sz="3600" dirty="0">
              <a:solidFill>
                <a:schemeClr val="tx1"/>
              </a:solidFill>
            </a:endParaRPr>
          </a:p>
        </p:txBody>
      </p:sp>
    </p:spTree>
    <p:extLst>
      <p:ext uri="{BB962C8B-B14F-4D97-AF65-F5344CB8AC3E}">
        <p14:creationId xmlns:p14="http://schemas.microsoft.com/office/powerpoint/2010/main" val="2539640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7249" y="5751004"/>
            <a:ext cx="7432431" cy="1545195"/>
          </a:xfrm>
          <a:prstGeom prst="rect">
            <a:avLst/>
          </a:prstGeom>
        </p:spPr>
      </p:pic>
      <p:sp>
        <p:nvSpPr>
          <p:cNvPr id="8" name="TextBox 7"/>
          <p:cNvSpPr txBox="1"/>
          <p:nvPr/>
        </p:nvSpPr>
        <p:spPr>
          <a:xfrm>
            <a:off x="1424183" y="7486502"/>
            <a:ext cx="21586688" cy="1446562"/>
          </a:xfrm>
          <a:prstGeom prst="rect">
            <a:avLst/>
          </a:prstGeom>
          <a:noFill/>
        </p:spPr>
        <p:txBody>
          <a:bodyPr wrap="square" lIns="243852" tIns="121926" rIns="243852" bIns="121926" rtlCol="0">
            <a:spAutoFit/>
          </a:bodyPr>
          <a:lstStyle/>
          <a:p>
            <a:pPr algn="ctr"/>
            <a:r>
              <a:rPr lang="en-US" sz="26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www.salihin.com.my | www.salihinpremier.com</a:t>
            </a:r>
          </a:p>
          <a:p>
            <a:pPr algn="ctr"/>
            <a:endPar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600" b="1" dirty="0" err="1"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Careline</a:t>
            </a:r>
            <a:r>
              <a:rPr lang="en-US" sz="2600" b="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US" sz="26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1 300 88 5678 </a:t>
            </a:r>
            <a:endPar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6365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596327" y="6845026"/>
            <a:ext cx="18822641" cy="4524315"/>
          </a:xfrm>
          <a:prstGeom prst="rect">
            <a:avLst/>
          </a:prstGeom>
          <a:noFill/>
        </p:spPr>
        <p:txBody>
          <a:bodyPr wrap="square" rtlCol="0">
            <a:spAutoFit/>
          </a:bodyPr>
          <a:lstStyle/>
          <a:p>
            <a:pPr lvl="0" algn="just">
              <a:buSzPct val="25000"/>
            </a:pPr>
            <a:r>
              <a:rPr lang="en-US" sz="2400" dirty="0">
                <a:solidFill>
                  <a:schemeClr val="dk1"/>
                </a:solidFill>
                <a:latin typeface="Open Sans"/>
                <a:ea typeface="Century Gothic"/>
                <a:cs typeface="Century Gothic"/>
                <a:sym typeface="Century Gothic"/>
              </a:rPr>
              <a:t>Founded in 2002, </a:t>
            </a:r>
            <a:r>
              <a:rPr lang="en-US" sz="2400" dirty="0">
                <a:solidFill>
                  <a:srgbClr val="FF0000"/>
                </a:solidFill>
                <a:latin typeface="Open Sans"/>
                <a:ea typeface="Arial"/>
                <a:cs typeface="Arial"/>
                <a:sym typeface="Arial"/>
              </a:rPr>
              <a:t>SALIHIN</a:t>
            </a:r>
            <a:r>
              <a:rPr lang="en-US" sz="2400" dirty="0">
                <a:solidFill>
                  <a:schemeClr val="dk1"/>
                </a:solidFill>
                <a:latin typeface="Open Sans"/>
                <a:ea typeface="Century Gothic"/>
                <a:cs typeface="Century Gothic"/>
                <a:sym typeface="Century Gothic"/>
              </a:rPr>
              <a:t> is a professional business consultancy  firm specializing in Auditing and Assurance, </a:t>
            </a:r>
            <a:r>
              <a:rPr lang="en-US" sz="2400" dirty="0" err="1">
                <a:solidFill>
                  <a:schemeClr val="dk1"/>
                </a:solidFill>
                <a:latin typeface="Open Sans"/>
                <a:ea typeface="Century Gothic"/>
                <a:cs typeface="Century Gothic"/>
                <a:sym typeface="Century Gothic"/>
              </a:rPr>
              <a:t>Shariah</a:t>
            </a:r>
            <a:r>
              <a:rPr lang="en-US" sz="2400" dirty="0">
                <a:solidFill>
                  <a:schemeClr val="dk1"/>
                </a:solidFill>
                <a:latin typeface="Open Sans"/>
                <a:ea typeface="Century Gothic"/>
                <a:cs typeface="Century Gothic"/>
                <a:sym typeface="Century Gothic"/>
              </a:rPr>
              <a:t> Auditing, Taxation (Direct Tax and GST), Corporate Advisory, and Accounting and Business Management Software.</a:t>
            </a:r>
          </a:p>
          <a:p>
            <a:pPr lvl="0" algn="just"/>
            <a:endParaRPr lang="en-US" sz="2400" dirty="0">
              <a:solidFill>
                <a:schemeClr val="dk1"/>
              </a:solidFill>
              <a:latin typeface="Open Sans"/>
              <a:ea typeface="Century Gothic"/>
              <a:cs typeface="Century Gothic"/>
              <a:sym typeface="Century Gothic"/>
            </a:endParaRPr>
          </a:p>
          <a:p>
            <a:pPr lvl="0" algn="just">
              <a:buSzPct val="25000"/>
            </a:pPr>
            <a:r>
              <a:rPr lang="en-US" sz="2400" dirty="0">
                <a:solidFill>
                  <a:schemeClr val="dk1"/>
                </a:solidFill>
                <a:latin typeface="Open Sans"/>
                <a:ea typeface="Century Gothic"/>
                <a:cs typeface="Century Gothic"/>
                <a:sym typeface="Century Gothic"/>
              </a:rPr>
              <a:t>The past decade has witnessed our continuing effort in brand building through commitment to integrity, high quality and business excellence in providing exceptional end-to-end services.</a:t>
            </a:r>
          </a:p>
          <a:p>
            <a:pPr lvl="0" algn="just"/>
            <a:endParaRPr lang="en-US" sz="2400" dirty="0">
              <a:solidFill>
                <a:schemeClr val="dk1"/>
              </a:solidFill>
              <a:latin typeface="Open Sans"/>
              <a:ea typeface="Century Gothic"/>
              <a:cs typeface="Century Gothic"/>
              <a:sym typeface="Century Gothic"/>
            </a:endParaRPr>
          </a:p>
          <a:p>
            <a:pPr lvl="0" algn="just">
              <a:buSzPct val="25000"/>
            </a:pPr>
            <a:r>
              <a:rPr lang="en-US" sz="2400" dirty="0">
                <a:solidFill>
                  <a:schemeClr val="dk1"/>
                </a:solidFill>
                <a:latin typeface="Open Sans"/>
                <a:ea typeface="Century Gothic"/>
                <a:cs typeface="Century Gothic"/>
                <a:sym typeface="Century Gothic"/>
              </a:rPr>
              <a:t>From grass to grace, our endless effort  did not go unnoticed when we are certified as MSC status, 1-Innocert and  Enterprise 50 company. As we progress, we grow along with our valued clients, looking forward to a more mature business relationship.</a:t>
            </a:r>
          </a:p>
          <a:p>
            <a:pPr lvl="0" algn="just"/>
            <a:endParaRPr lang="en-US" sz="2400" dirty="0">
              <a:solidFill>
                <a:schemeClr val="dk1"/>
              </a:solidFill>
              <a:latin typeface="Open Sans"/>
              <a:ea typeface="Century Gothic"/>
              <a:cs typeface="Century Gothic"/>
              <a:sym typeface="Century Gothic"/>
            </a:endParaRPr>
          </a:p>
          <a:p>
            <a:pPr lvl="0" algn="just">
              <a:buSzPct val="25000"/>
            </a:pPr>
            <a:r>
              <a:rPr lang="en-US" sz="2400" dirty="0">
                <a:solidFill>
                  <a:schemeClr val="dk1"/>
                </a:solidFill>
                <a:latin typeface="Open Sans"/>
                <a:ea typeface="Century Gothic"/>
                <a:cs typeface="Century Gothic"/>
                <a:sym typeface="Century Gothic"/>
              </a:rPr>
              <a:t>We are certified by the Royal Malaysian Customs Department (RMCD as  approved GST Trainer and by the Pembangunan </a:t>
            </a:r>
            <a:r>
              <a:rPr lang="en-US" sz="2400" dirty="0" err="1">
                <a:solidFill>
                  <a:schemeClr val="dk1"/>
                </a:solidFill>
                <a:latin typeface="Open Sans"/>
                <a:ea typeface="Century Gothic"/>
                <a:cs typeface="Century Gothic"/>
                <a:sym typeface="Century Gothic"/>
              </a:rPr>
              <a:t>Sumber</a:t>
            </a:r>
            <a:r>
              <a:rPr lang="en-US" sz="2400" dirty="0">
                <a:solidFill>
                  <a:schemeClr val="dk1"/>
                </a:solidFill>
                <a:latin typeface="Open Sans"/>
                <a:ea typeface="Century Gothic"/>
                <a:cs typeface="Century Gothic"/>
                <a:sym typeface="Century Gothic"/>
              </a:rPr>
              <a:t> </a:t>
            </a:r>
            <a:r>
              <a:rPr lang="en-US" sz="2400" dirty="0" err="1">
                <a:solidFill>
                  <a:schemeClr val="dk1"/>
                </a:solidFill>
                <a:latin typeface="Open Sans"/>
                <a:ea typeface="Century Gothic"/>
                <a:cs typeface="Century Gothic"/>
                <a:sym typeface="Century Gothic"/>
              </a:rPr>
              <a:t>Manusia</a:t>
            </a:r>
            <a:r>
              <a:rPr lang="en-US" sz="2400" dirty="0">
                <a:solidFill>
                  <a:schemeClr val="dk1"/>
                </a:solidFill>
                <a:latin typeface="Open Sans"/>
                <a:ea typeface="Century Gothic"/>
                <a:cs typeface="Century Gothic"/>
                <a:sym typeface="Century Gothic"/>
              </a:rPr>
              <a:t> </a:t>
            </a:r>
            <a:r>
              <a:rPr lang="en-US" sz="2400" dirty="0" err="1">
                <a:solidFill>
                  <a:schemeClr val="dk1"/>
                </a:solidFill>
                <a:latin typeface="Open Sans"/>
                <a:ea typeface="Century Gothic"/>
                <a:cs typeface="Century Gothic"/>
                <a:sym typeface="Century Gothic"/>
              </a:rPr>
              <a:t>Berhad</a:t>
            </a:r>
            <a:r>
              <a:rPr lang="en-US" sz="2400" dirty="0">
                <a:solidFill>
                  <a:schemeClr val="dk1"/>
                </a:solidFill>
                <a:latin typeface="Open Sans"/>
                <a:ea typeface="Century Gothic"/>
                <a:cs typeface="Century Gothic"/>
                <a:sym typeface="Century Gothic"/>
              </a:rPr>
              <a:t> (PSMB) as one of the approved trainers under Human Resources Development Fund (HRDF) which allows our clients to claim 100% training expenses.</a:t>
            </a:r>
          </a:p>
        </p:txBody>
      </p:sp>
      <p:sp>
        <p:nvSpPr>
          <p:cNvPr id="104" name="TextBox 103"/>
          <p:cNvSpPr txBox="1"/>
          <p:nvPr/>
        </p:nvSpPr>
        <p:spPr>
          <a:xfrm>
            <a:off x="1337099" y="5520856"/>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pic>
        <p:nvPicPr>
          <p:cNvPr id="10" name="Picture Placeholder 9"/>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0" y="0"/>
            <a:ext cx="24387175" cy="5353050"/>
          </a:xfrm>
          <a:prstGeom prst="rect">
            <a:avLst/>
          </a:prstGeom>
          <a:noFill/>
          <a:ln>
            <a:noFill/>
          </a:ln>
        </p:spPr>
      </p:pic>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5</a:t>
            </a:fld>
            <a:endParaRPr lang="en-US"/>
          </a:p>
        </p:txBody>
      </p:sp>
      <p:sp>
        <p:nvSpPr>
          <p:cNvPr id="16" name="Rectangle 15"/>
          <p:cNvSpPr/>
          <p:nvPr/>
        </p:nvSpPr>
        <p:spPr>
          <a:xfrm>
            <a:off x="19924303" y="6916267"/>
            <a:ext cx="3428614" cy="6809383"/>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7" name="Rectangle 16"/>
          <p:cNvSpPr/>
          <p:nvPr/>
        </p:nvSpPr>
        <p:spPr>
          <a:xfrm>
            <a:off x="19924303" y="7087710"/>
            <a:ext cx="3428163" cy="6463318"/>
          </a:xfrm>
          <a:prstGeom prst="rect">
            <a:avLst/>
          </a:prstGeom>
        </p:spPr>
        <p:txBody>
          <a:bodyPr wrap="square" lIns="182889" tIns="91445" rIns="182889" bIns="91445">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Vision</a:t>
            </a:r>
          </a:p>
          <a:p>
            <a:pPr algn="ctr"/>
            <a:r>
              <a:rPr lang="en-US" sz="2400" dirty="0" smtClean="0">
                <a:solidFill>
                  <a:schemeClr val="bg1"/>
                </a:solidFill>
                <a:latin typeface="Open Sans Light"/>
                <a:ea typeface="Open Sans Light"/>
                <a:cs typeface="Open Sans Light"/>
              </a:rPr>
              <a:t>To become the preferred national accountancy firm of Malaysia.</a:t>
            </a:r>
          </a:p>
          <a:p>
            <a:pPr algn="ctr"/>
            <a:endParaRPr lang="en-US" sz="2400" dirty="0" smtClean="0">
              <a:solidFill>
                <a:schemeClr val="bg1"/>
              </a:solidFill>
              <a:latin typeface="Open Sans Light"/>
              <a:ea typeface="Open Sans Light"/>
              <a:cs typeface="Open Sans Light"/>
            </a:endParaRP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Mission</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dirty="0" smtClean="0">
                <a:solidFill>
                  <a:schemeClr val="bg1"/>
                </a:solidFill>
                <a:latin typeface="Open Sans Light"/>
                <a:ea typeface="Open Sans Light"/>
                <a:cs typeface="Open Sans Light"/>
              </a:rPr>
              <a:t>SALIHIN is dedicated to creating value by focusing on customer satisfaction and growth, excellent internal business process and superior human capital resource development.</a:t>
            </a:r>
            <a:endParaRPr lang="en-US" sz="2400" dirty="0">
              <a:solidFill>
                <a:schemeClr val="bg1"/>
              </a:solidFill>
              <a:latin typeface="Open Sans Light"/>
              <a:ea typeface="Open Sans Light"/>
              <a:cs typeface="Open Sans Ligh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390" y="11951685"/>
            <a:ext cx="8567902" cy="108691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7787" y="12235526"/>
            <a:ext cx="3484563" cy="784026"/>
          </a:xfrm>
          <a:prstGeom prst="rect">
            <a:avLst/>
          </a:prstGeom>
        </p:spPr>
      </p:pic>
    </p:spTree>
    <p:extLst>
      <p:ext uri="{BB962C8B-B14F-4D97-AF65-F5344CB8AC3E}">
        <p14:creationId xmlns:p14="http://schemas.microsoft.com/office/powerpoint/2010/main" val="2190184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Key Management Team</a:t>
            </a:r>
            <a:endParaRPr lang="en-US" sz="6400" dirty="0">
              <a:solidFill>
                <a:srgbClr val="C00000"/>
              </a:solidFill>
              <a:latin typeface="Open Sans Light"/>
              <a:cs typeface="Open Sans Light"/>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49370" y="6045691"/>
            <a:ext cx="2595676" cy="2625341"/>
          </a:xfrm>
          <a:prstGeom prst="rect">
            <a:avLst/>
          </a:prstGeom>
        </p:spPr>
      </p:pic>
      <p:sp>
        <p:nvSpPr>
          <p:cNvPr id="20" name="TextBox 19"/>
          <p:cNvSpPr txBox="1"/>
          <p:nvPr/>
        </p:nvSpPr>
        <p:spPr>
          <a:xfrm>
            <a:off x="15934232" y="6650476"/>
            <a:ext cx="7628135" cy="1415772"/>
          </a:xfrm>
          <a:prstGeom prst="rect">
            <a:avLst/>
          </a:prstGeom>
          <a:noFill/>
        </p:spPr>
        <p:txBody>
          <a:bodyPr wrap="square" rtlCol="0">
            <a:spAutoFit/>
          </a:bodyPr>
          <a:lstStyle/>
          <a:p>
            <a:r>
              <a:rPr lang="en-US" b="1" dirty="0" err="1" smtClean="0">
                <a:solidFill>
                  <a:schemeClr val="tx1">
                    <a:lumMod val="65000"/>
                    <a:lumOff val="35000"/>
                  </a:schemeClr>
                </a:solidFill>
              </a:rPr>
              <a:t>Salihin</a:t>
            </a:r>
            <a:r>
              <a:rPr lang="en-US" b="1" dirty="0" smtClean="0">
                <a:solidFill>
                  <a:schemeClr val="tx1">
                    <a:lumMod val="65000"/>
                    <a:lumOff val="35000"/>
                  </a:schemeClr>
                </a:solidFill>
              </a:rPr>
              <a:t> Abang</a:t>
            </a:r>
          </a:p>
          <a:p>
            <a:r>
              <a:rPr lang="en-US" dirty="0" smtClean="0">
                <a:solidFill>
                  <a:schemeClr val="tx1">
                    <a:lumMod val="65000"/>
                    <a:lumOff val="35000"/>
                  </a:schemeClr>
                </a:solidFill>
              </a:rPr>
              <a:t>Founder/Managing Partner/CEO</a:t>
            </a:r>
            <a:endParaRPr lang="en-US" dirty="0">
              <a:solidFill>
                <a:schemeClr val="tx1">
                  <a:lumMod val="65000"/>
                  <a:lumOff val="35000"/>
                </a:schemeClr>
              </a:solidFill>
            </a:endParaRPr>
          </a:p>
        </p:txBody>
      </p:sp>
      <p:pic>
        <p:nvPicPr>
          <p:cNvPr id="1026" name="Picture 2" descr="C:\Users\User\Desktop\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26554" y="7864438"/>
            <a:ext cx="9313105" cy="50708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26554" y="5332034"/>
            <a:ext cx="8959380" cy="2195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33277" y="2850278"/>
            <a:ext cx="6420323" cy="219017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p:cNvSpPr>
            <a:spLocks noGrp="1"/>
          </p:cNvSpPr>
          <p:nvPr>
            <p:ph type="sldNum" sz="quarter" idx="4"/>
          </p:nvPr>
        </p:nvSpPr>
        <p:spPr>
          <a:solidFill>
            <a:srgbClr val="C00000"/>
          </a:solidFill>
        </p:spPr>
        <p:txBody>
          <a:bodyPr anchor="ctr"/>
          <a:lstStyle/>
          <a:p>
            <a:fld id="{C9468CE9-3F3D-1446-A027-4B4CDD3883B0}" type="slidenum">
              <a:rPr lang="en-US" sz="2000" smtClean="0">
                <a:solidFill>
                  <a:schemeClr val="bg1"/>
                </a:solidFill>
                <a:latin typeface="Open Sans" panose="020B0606030504020204" pitchFamily="34" charset="0"/>
                <a:ea typeface="Open Sans" panose="020B0606030504020204" pitchFamily="34" charset="0"/>
                <a:cs typeface="Open Sans" panose="020B0606030504020204" pitchFamily="34" charset="0"/>
              </a:rPr>
              <a:t>6</a:t>
            </a:fld>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6134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7</a:t>
            </a:fld>
            <a:endParaRPr lang="en-US"/>
          </a:p>
        </p:txBody>
      </p:sp>
      <p:sp>
        <p:nvSpPr>
          <p:cNvPr id="93" name="TextBox 92"/>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Services</a:t>
            </a:r>
            <a:endParaRPr lang="en-US" sz="6400" dirty="0">
              <a:solidFill>
                <a:srgbClr val="C00000"/>
              </a:solidFill>
              <a:latin typeface="Open Sans Light"/>
              <a:cs typeface="Open Sans Light"/>
            </a:endParaRPr>
          </a:p>
        </p:txBody>
      </p:sp>
      <p:grpSp>
        <p:nvGrpSpPr>
          <p:cNvPr id="95" name="Group 94"/>
          <p:cNvGrpSpPr/>
          <p:nvPr/>
        </p:nvGrpSpPr>
        <p:grpSpPr>
          <a:xfrm>
            <a:off x="2064161" y="3023261"/>
            <a:ext cx="20202575" cy="9244921"/>
            <a:chOff x="344487" y="1818503"/>
            <a:chExt cx="8847618" cy="4048768"/>
          </a:xfrm>
        </p:grpSpPr>
        <p:grpSp>
          <p:nvGrpSpPr>
            <p:cNvPr id="96" name="Group 95"/>
            <p:cNvGrpSpPr/>
            <p:nvPr/>
          </p:nvGrpSpPr>
          <p:grpSpPr>
            <a:xfrm>
              <a:off x="368942" y="1836487"/>
              <a:ext cx="2771831" cy="1896341"/>
              <a:chOff x="360940" y="1453073"/>
              <a:chExt cx="2854212" cy="1631114"/>
            </a:xfrm>
          </p:grpSpPr>
          <p:sp>
            <p:nvSpPr>
              <p:cNvPr id="114" name="Rounded Rectangle 113"/>
              <p:cNvSpPr/>
              <p:nvPr/>
            </p:nvSpPr>
            <p:spPr>
              <a:xfrm>
                <a:off x="369531" y="1460244"/>
                <a:ext cx="2845621" cy="1623943"/>
              </a:xfrm>
              <a:prstGeom prst="roundRect">
                <a:avLst>
                  <a:gd name="adj" fmla="val 9410"/>
                </a:avLst>
              </a:prstGeom>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15" name="Round Same Side Corner Rectangle 114"/>
              <p:cNvSpPr/>
              <p:nvPr/>
            </p:nvSpPr>
            <p:spPr>
              <a:xfrm>
                <a:off x="360940" y="1453073"/>
                <a:ext cx="2854212" cy="401858"/>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TextBox 115"/>
              <p:cNvSpPr txBox="1"/>
              <p:nvPr/>
            </p:nvSpPr>
            <p:spPr>
              <a:xfrm>
                <a:off x="369531" y="1798330"/>
                <a:ext cx="2845621" cy="1182560"/>
              </a:xfrm>
              <a:prstGeom prst="rect">
                <a:avLst/>
              </a:prstGeom>
              <a:noFill/>
            </p:spPr>
            <p:txBody>
              <a:bodyPr wrap="square" rtlCol="0">
                <a:spAutoFit/>
              </a:bodyPr>
              <a:lstStyle/>
              <a:p>
                <a:pPr algn="ctr">
                  <a:lnSpc>
                    <a:spcPct val="150000"/>
                  </a:lnSpc>
                </a:pP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Statutory Financial Statement Audit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Review Engagements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Compilation Engagement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MPERS / MFRS Training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Agreed Upon Procedures</a:t>
                </a:r>
              </a:p>
            </p:txBody>
          </p:sp>
          <p:sp>
            <p:nvSpPr>
              <p:cNvPr id="117" name="TextBox 116"/>
              <p:cNvSpPr txBox="1"/>
              <p:nvPr/>
            </p:nvSpPr>
            <p:spPr>
              <a:xfrm>
                <a:off x="821558" y="1563250"/>
                <a:ext cx="1891776" cy="218045"/>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AUDIT &amp; ASSURANCE</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7" name="Group 96"/>
            <p:cNvGrpSpPr/>
            <p:nvPr/>
          </p:nvGrpSpPr>
          <p:grpSpPr>
            <a:xfrm>
              <a:off x="3288677" y="1818503"/>
              <a:ext cx="2866345" cy="1914327"/>
              <a:chOff x="369766" y="3346665"/>
              <a:chExt cx="2899277" cy="2056148"/>
            </a:xfrm>
          </p:grpSpPr>
          <p:sp>
            <p:nvSpPr>
              <p:cNvPr id="110" name="Rounded Rectangle 109"/>
              <p:cNvSpPr/>
              <p:nvPr/>
            </p:nvSpPr>
            <p:spPr>
              <a:xfrm>
                <a:off x="378205" y="3374937"/>
                <a:ext cx="2890837" cy="202787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11" name="Round Same Side Corner Rectangle 110"/>
              <p:cNvSpPr/>
              <p:nvPr/>
            </p:nvSpPr>
            <p:spPr>
              <a:xfrm>
                <a:off x="369766" y="3346665"/>
                <a:ext cx="2899277" cy="521131"/>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2" name="TextBox 111"/>
              <p:cNvSpPr txBox="1"/>
              <p:nvPr/>
            </p:nvSpPr>
            <p:spPr>
              <a:xfrm>
                <a:off x="437278" y="4027173"/>
                <a:ext cx="2789537" cy="1237826"/>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&amp; Submission: GST-03</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Accounting and Review for users of SPS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of Full Sets Accounts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of Management Account or Reports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Forensic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Accounting</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3" name="TextBox 112"/>
              <p:cNvSpPr txBox="1"/>
              <p:nvPr/>
            </p:nvSpPr>
            <p:spPr>
              <a:xfrm>
                <a:off x="781924" y="3417951"/>
                <a:ext cx="2179331" cy="490105"/>
              </a:xfrm>
              <a:prstGeom prst="rect">
                <a:avLst/>
              </a:prstGeom>
              <a:noFill/>
            </p:spPr>
            <p:txBody>
              <a:bodyPr wrap="non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GST </a:t>
                </a: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&amp;</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BUSINESS</a:t>
                </a: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ACCOUNTING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SOLUTION</a:t>
                </a:r>
              </a:p>
            </p:txBody>
          </p:sp>
        </p:grpSp>
        <p:grpSp>
          <p:nvGrpSpPr>
            <p:cNvPr id="98" name="Group 97"/>
            <p:cNvGrpSpPr/>
            <p:nvPr/>
          </p:nvGrpSpPr>
          <p:grpSpPr>
            <a:xfrm>
              <a:off x="6323337" y="1819795"/>
              <a:ext cx="2868768" cy="4047476"/>
              <a:chOff x="3272614" y="1484485"/>
              <a:chExt cx="4614947" cy="1600941"/>
            </a:xfrm>
          </p:grpSpPr>
          <p:sp>
            <p:nvSpPr>
              <p:cNvPr id="105" name="Rounded Rectangle 104"/>
              <p:cNvSpPr/>
              <p:nvPr/>
            </p:nvSpPr>
            <p:spPr>
              <a:xfrm>
                <a:off x="3272614" y="1494387"/>
                <a:ext cx="4536505" cy="1591039"/>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a:p>
            </p:txBody>
          </p:sp>
          <p:sp>
            <p:nvSpPr>
              <p:cNvPr id="106" name="Round Same Side Corner Rectangle 105"/>
              <p:cNvSpPr/>
              <p:nvPr/>
            </p:nvSpPr>
            <p:spPr>
              <a:xfrm>
                <a:off x="3272614" y="1484485"/>
                <a:ext cx="4536504" cy="191400"/>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7" name="TextBox 106"/>
              <p:cNvSpPr txBox="1"/>
              <p:nvPr/>
            </p:nvSpPr>
            <p:spPr>
              <a:xfrm>
                <a:off x="3305100" y="1738947"/>
                <a:ext cx="4477173" cy="1238187"/>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Strategic Planning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Cash Flow Planning &amp; Pricing Strategy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Bad Debt Management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Record Keeping and Internal Control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Special Transaction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GST-IT Advisory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of Going Concern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Audit and Investigation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Advice on GST Ruling &amp; Appeal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GST-03 Monthly Submission Review</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Monitoring TAP System</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Annual Adjustment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Training &amp; Education Services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Accounting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Software</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8" name="TextBox 107"/>
              <p:cNvSpPr txBox="1"/>
              <p:nvPr/>
            </p:nvSpPr>
            <p:spPr>
              <a:xfrm>
                <a:off x="4487156" y="1544102"/>
                <a:ext cx="2107435" cy="100270"/>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GST ADVISORY</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696629" y="2255689"/>
                <a:ext cx="4190932" cy="103477"/>
              </a:xfrm>
              <a:prstGeom prst="rect">
                <a:avLst/>
              </a:prstGeom>
              <a:noFill/>
            </p:spPr>
            <p:txBody>
              <a:bodyPr wrap="square" rtlCol="0">
                <a:spAutoFit/>
              </a:bodyPr>
              <a:lstStyle/>
              <a:p>
                <a:pPr algn="ctr"/>
                <a:endParaRPr lang="en-US" sz="1100" dirty="0">
                  <a:latin typeface="Century Gothic" panose="020B0502020202020204" pitchFamily="34" charset="0"/>
                </a:endParaRPr>
              </a:p>
            </p:txBody>
          </p:sp>
        </p:grpSp>
        <p:grpSp>
          <p:nvGrpSpPr>
            <p:cNvPr id="99" name="Group 98"/>
            <p:cNvGrpSpPr/>
            <p:nvPr/>
          </p:nvGrpSpPr>
          <p:grpSpPr>
            <a:xfrm>
              <a:off x="344487" y="3881337"/>
              <a:ext cx="5880038" cy="1985930"/>
              <a:chOff x="3545610" y="3337061"/>
              <a:chExt cx="4434342" cy="1124137"/>
            </a:xfrm>
          </p:grpSpPr>
          <p:sp>
            <p:nvSpPr>
              <p:cNvPr id="100" name="Rounded Rectangle 99"/>
              <p:cNvSpPr/>
              <p:nvPr/>
            </p:nvSpPr>
            <p:spPr>
              <a:xfrm>
                <a:off x="3545728" y="3356992"/>
                <a:ext cx="4381811" cy="110420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01" name="Round Same Side Corner Rectangle 100"/>
              <p:cNvSpPr/>
              <p:nvPr/>
            </p:nvSpPr>
            <p:spPr>
              <a:xfrm>
                <a:off x="3545610" y="3337061"/>
                <a:ext cx="4381929" cy="239360"/>
              </a:xfrm>
              <a:prstGeom prst="round2SameRect">
                <a:avLst>
                  <a:gd name="adj1" fmla="val 48698"/>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 name="TextBox 101"/>
              <p:cNvSpPr txBox="1"/>
              <p:nvPr/>
            </p:nvSpPr>
            <p:spPr>
              <a:xfrm>
                <a:off x="3642237" y="3759220"/>
                <a:ext cx="2196933" cy="513037"/>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Mergers and Acquisition Tax Advisory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Corporate Tax Compliance and Planning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Pricing Advisory </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Pricing Documentation</a:t>
                </a:r>
              </a:p>
            </p:txBody>
          </p:sp>
          <p:sp>
            <p:nvSpPr>
              <p:cNvPr id="103" name="TextBox 102"/>
              <p:cNvSpPr txBox="1"/>
              <p:nvPr/>
            </p:nvSpPr>
            <p:spPr>
              <a:xfrm>
                <a:off x="4664416" y="3404592"/>
                <a:ext cx="2144317" cy="143494"/>
              </a:xfrm>
              <a:prstGeom prst="rect">
                <a:avLst/>
              </a:prstGeom>
              <a:noFill/>
            </p:spPr>
            <p:txBody>
              <a:bodyPr wrap="squar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 TAXATION</a:t>
                </a:r>
              </a:p>
            </p:txBody>
          </p:sp>
          <p:sp>
            <p:nvSpPr>
              <p:cNvPr id="104" name="TextBox 103"/>
              <p:cNvSpPr txBox="1"/>
              <p:nvPr/>
            </p:nvSpPr>
            <p:spPr>
              <a:xfrm>
                <a:off x="5793933" y="3707573"/>
                <a:ext cx="2186019" cy="638928"/>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Audit, Investigation &amp; Appeal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International Tax Consulting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Real Property Gain Tax</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Accounting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Risk Management</a:t>
                </a:r>
              </a:p>
            </p:txBody>
          </p:sp>
        </p:grpSp>
      </p:grpSp>
      <p:sp>
        <p:nvSpPr>
          <p:cNvPr id="27" name="TextBox 26"/>
          <p:cNvSpPr txBox="1"/>
          <p:nvPr/>
        </p:nvSpPr>
        <p:spPr>
          <a:xfrm>
            <a:off x="1446791" y="1951975"/>
            <a:ext cx="21586688" cy="738676"/>
          </a:xfrm>
          <a:prstGeom prst="rect">
            <a:avLst/>
          </a:prstGeom>
          <a:noFill/>
        </p:spPr>
        <p:txBody>
          <a:bodyPr wrap="square" lIns="243852" tIns="121926" rIns="243852" bIns="121926" rtlCol="0">
            <a:spAutoFit/>
          </a:bodyPr>
          <a:lstStyle/>
          <a:p>
            <a:pPr algn="ctr"/>
            <a:r>
              <a:rPr lang="en-US" sz="3200" dirty="0" smtClean="0">
                <a:solidFill>
                  <a:srgbClr val="C00000"/>
                </a:solidFill>
                <a:latin typeface="Neuropol X Rg" panose="02000503040000020004" pitchFamily="2" charset="0"/>
                <a:cs typeface="Open Sans Light"/>
              </a:rPr>
              <a:t>SALIHIN</a:t>
            </a:r>
            <a:r>
              <a:rPr lang="en-US" sz="3200" dirty="0" smtClean="0">
                <a:solidFill>
                  <a:schemeClr val="tx1">
                    <a:lumMod val="65000"/>
                    <a:lumOff val="35000"/>
                  </a:schemeClr>
                </a:solidFill>
                <a:latin typeface="Open Sans Light"/>
                <a:cs typeface="Open Sans Light"/>
              </a:rPr>
              <a:t> offers wide spectrum value for money services:</a:t>
            </a:r>
            <a:endParaRPr lang="en-US" sz="3200" dirty="0">
              <a:solidFill>
                <a:schemeClr val="tx1">
                  <a:lumMod val="65000"/>
                  <a:lumOff val="35000"/>
                </a:schemeClr>
              </a:solidFill>
              <a:latin typeface="Open Sans Light"/>
              <a:cs typeface="Open Sans Light"/>
            </a:endParaRPr>
          </a:p>
        </p:txBody>
      </p:sp>
    </p:spTree>
    <p:extLst>
      <p:ext uri="{BB962C8B-B14F-4D97-AF65-F5344CB8AC3E}">
        <p14:creationId xmlns:p14="http://schemas.microsoft.com/office/powerpoint/2010/main" val="9950604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8</a:t>
            </a:fld>
            <a:endParaRPr lang="en-US"/>
          </a:p>
        </p:txBody>
      </p:sp>
      <p:sp>
        <p:nvSpPr>
          <p:cNvPr id="93" name="TextBox 92"/>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Services (Cont.)</a:t>
            </a:r>
            <a:endParaRPr lang="en-US" sz="6400" dirty="0">
              <a:solidFill>
                <a:srgbClr val="C00000"/>
              </a:solidFill>
              <a:latin typeface="Open Sans Light"/>
              <a:cs typeface="Open Sans Light"/>
            </a:endParaRPr>
          </a:p>
        </p:txBody>
      </p:sp>
      <p:grpSp>
        <p:nvGrpSpPr>
          <p:cNvPr id="95" name="Group 94"/>
          <p:cNvGrpSpPr/>
          <p:nvPr/>
        </p:nvGrpSpPr>
        <p:grpSpPr>
          <a:xfrm>
            <a:off x="1861391" y="3023259"/>
            <a:ext cx="20294002" cy="9244932"/>
            <a:chOff x="255686" y="1818502"/>
            <a:chExt cx="8887657" cy="4048769"/>
          </a:xfrm>
        </p:grpSpPr>
        <p:grpSp>
          <p:nvGrpSpPr>
            <p:cNvPr id="96" name="Group 95"/>
            <p:cNvGrpSpPr/>
            <p:nvPr/>
          </p:nvGrpSpPr>
          <p:grpSpPr>
            <a:xfrm>
              <a:off x="368943" y="1836487"/>
              <a:ext cx="2771831" cy="1896341"/>
              <a:chOff x="360940" y="1453073"/>
              <a:chExt cx="2854212" cy="1631114"/>
            </a:xfrm>
          </p:grpSpPr>
          <p:sp>
            <p:nvSpPr>
              <p:cNvPr id="114" name="Rounded Rectangle 113"/>
              <p:cNvSpPr/>
              <p:nvPr/>
            </p:nvSpPr>
            <p:spPr>
              <a:xfrm>
                <a:off x="369531" y="1460244"/>
                <a:ext cx="2845621" cy="1623943"/>
              </a:xfrm>
              <a:prstGeom prst="roundRect">
                <a:avLst>
                  <a:gd name="adj" fmla="val 9410"/>
                </a:avLst>
              </a:prstGeom>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15" name="Round Same Side Corner Rectangle 114"/>
              <p:cNvSpPr/>
              <p:nvPr/>
            </p:nvSpPr>
            <p:spPr>
              <a:xfrm>
                <a:off x="360940" y="1453073"/>
                <a:ext cx="2854212" cy="401858"/>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TextBox 115"/>
              <p:cNvSpPr txBox="1"/>
              <p:nvPr/>
            </p:nvSpPr>
            <p:spPr>
              <a:xfrm>
                <a:off x="369531" y="1913146"/>
                <a:ext cx="2845621" cy="1130387"/>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Company Incorporation</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Filing Annual Return</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Updating Information</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Certifying Company Documents</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Striking Off Company</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Legal Due Diligence</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Registration with Relevant Government Agencies</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Corporate Governance Advisory</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Secretarial Due Diligence and Management</a:t>
                </a:r>
              </a:p>
            </p:txBody>
          </p:sp>
          <p:sp>
            <p:nvSpPr>
              <p:cNvPr id="117" name="TextBox 116"/>
              <p:cNvSpPr txBox="1"/>
              <p:nvPr/>
            </p:nvSpPr>
            <p:spPr>
              <a:xfrm>
                <a:off x="851705" y="1505842"/>
                <a:ext cx="1831490" cy="313031"/>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GOVERNANCE &amp;</a:t>
                </a: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CORPORATE SECRETARIAL</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7" name="Group 96"/>
            <p:cNvGrpSpPr/>
            <p:nvPr/>
          </p:nvGrpSpPr>
          <p:grpSpPr>
            <a:xfrm>
              <a:off x="3288677" y="1818502"/>
              <a:ext cx="2866345" cy="1914325"/>
              <a:chOff x="369766" y="3346665"/>
              <a:chExt cx="2899277" cy="2056148"/>
            </a:xfrm>
          </p:grpSpPr>
          <p:sp>
            <p:nvSpPr>
              <p:cNvPr id="110" name="Rounded Rectangle 109"/>
              <p:cNvSpPr/>
              <p:nvPr/>
            </p:nvSpPr>
            <p:spPr>
              <a:xfrm>
                <a:off x="378205" y="3374937"/>
                <a:ext cx="2890837" cy="202787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11" name="Round Same Side Corner Rectangle 110"/>
              <p:cNvSpPr/>
              <p:nvPr/>
            </p:nvSpPr>
            <p:spPr>
              <a:xfrm>
                <a:off x="369766" y="3346665"/>
                <a:ext cx="2899277" cy="521131"/>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2" name="TextBox 111"/>
              <p:cNvSpPr txBox="1"/>
              <p:nvPr/>
            </p:nvSpPr>
            <p:spPr>
              <a:xfrm>
                <a:off x="428839" y="4000290"/>
                <a:ext cx="2789537" cy="1259542"/>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IT Audit &amp; Due Diligence</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IT Governance and Planning</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IT Project Management </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IT Risk Management &amp; Strategy and Assessment</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Business Intelligence</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IT Sourcing/Outsourcing</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Enterprise Resource Planning (ERP)</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Software Development and </a:t>
                </a:r>
                <a:r>
                  <a:rPr lang="en-US" sz="2100" dirty="0" err="1">
                    <a:latin typeface="Open Sans Light" panose="020B0306030504020204" pitchFamily="34" charset="0"/>
                    <a:ea typeface="Open Sans Light" panose="020B0306030504020204" pitchFamily="34" charset="0"/>
                    <a:cs typeface="Open Sans Light" panose="020B0306030504020204" pitchFamily="34" charset="0"/>
                  </a:rPr>
                  <a:t>Customisation</a:t>
                </a:r>
                <a:endParaRPr lang="en-US" sz="21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3" name="TextBox 112"/>
              <p:cNvSpPr txBox="1"/>
              <p:nvPr/>
            </p:nvSpPr>
            <p:spPr>
              <a:xfrm>
                <a:off x="1233338" y="3516522"/>
                <a:ext cx="1242748" cy="217163"/>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CONSULTANCY</a:t>
                </a:r>
              </a:p>
            </p:txBody>
          </p:sp>
        </p:grpSp>
        <p:grpSp>
          <p:nvGrpSpPr>
            <p:cNvPr id="98" name="Group 97"/>
            <p:cNvGrpSpPr/>
            <p:nvPr/>
          </p:nvGrpSpPr>
          <p:grpSpPr>
            <a:xfrm>
              <a:off x="6323337" y="1819795"/>
              <a:ext cx="2820006" cy="4047476"/>
              <a:chOff x="3272614" y="1484485"/>
              <a:chExt cx="4536505" cy="1600941"/>
            </a:xfrm>
          </p:grpSpPr>
          <p:sp>
            <p:nvSpPr>
              <p:cNvPr id="105" name="Rounded Rectangle 104"/>
              <p:cNvSpPr/>
              <p:nvPr/>
            </p:nvSpPr>
            <p:spPr>
              <a:xfrm>
                <a:off x="3272614" y="1494387"/>
                <a:ext cx="4536505" cy="1591039"/>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a:p>
            </p:txBody>
          </p:sp>
          <p:sp>
            <p:nvSpPr>
              <p:cNvPr id="106" name="Round Same Side Corner Rectangle 105"/>
              <p:cNvSpPr/>
              <p:nvPr/>
            </p:nvSpPr>
            <p:spPr>
              <a:xfrm>
                <a:off x="3272614" y="1484485"/>
                <a:ext cx="4536504" cy="191400"/>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7" name="TextBox 106"/>
              <p:cNvSpPr txBox="1"/>
              <p:nvPr/>
            </p:nvSpPr>
            <p:spPr>
              <a:xfrm>
                <a:off x="3305100" y="1884147"/>
                <a:ext cx="4477173" cy="954331"/>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Banking Product Structuring</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Securities: </a:t>
                </a: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Sukuk</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Issuance &amp; Structure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Fund, Wealth &amp; Asset Management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Private Equity</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Establishment of Islamic Bank</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Zakat &amp; </a:t>
                </a: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Waqf</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Accounting Software (SPS)</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Compliance Training Program</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Training &amp; Education</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Research and Development</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Review &amp; Screening</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Internal Audit</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External Audit</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Risk Management</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Legal Advisory</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Convernance</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&amp; Supervision</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Accounting</a:t>
                </a:r>
              </a:p>
            </p:txBody>
          </p:sp>
          <p:sp>
            <p:nvSpPr>
              <p:cNvPr id="108" name="TextBox 107"/>
              <p:cNvSpPr txBox="1"/>
              <p:nvPr/>
            </p:nvSpPr>
            <p:spPr>
              <a:xfrm>
                <a:off x="3917266" y="1544102"/>
                <a:ext cx="3247219" cy="79972"/>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SHARIAH AUDIT &amp; ADVISORY</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9" name="Group 98"/>
            <p:cNvGrpSpPr/>
            <p:nvPr/>
          </p:nvGrpSpPr>
          <p:grpSpPr>
            <a:xfrm>
              <a:off x="255686" y="3881326"/>
              <a:ext cx="5899331" cy="1985928"/>
              <a:chOff x="3478647" y="3337061"/>
              <a:chExt cx="4448892" cy="1124137"/>
            </a:xfrm>
          </p:grpSpPr>
          <p:sp>
            <p:nvSpPr>
              <p:cNvPr id="100" name="Rounded Rectangle 99"/>
              <p:cNvSpPr/>
              <p:nvPr/>
            </p:nvSpPr>
            <p:spPr>
              <a:xfrm>
                <a:off x="3545728" y="3356992"/>
                <a:ext cx="4381811" cy="110420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01" name="Round Same Side Corner Rectangle 100"/>
              <p:cNvSpPr/>
              <p:nvPr/>
            </p:nvSpPr>
            <p:spPr>
              <a:xfrm>
                <a:off x="3545610" y="3337061"/>
                <a:ext cx="4381929" cy="239360"/>
              </a:xfrm>
              <a:prstGeom prst="round2SameRect">
                <a:avLst>
                  <a:gd name="adj1" fmla="val 48698"/>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 name="TextBox 101"/>
              <p:cNvSpPr txBox="1"/>
              <p:nvPr/>
            </p:nvSpPr>
            <p:spPr>
              <a:xfrm>
                <a:off x="3478647" y="3693104"/>
                <a:ext cx="2196933" cy="610381"/>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Internal Auditing</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Enterprise Risk Management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Due Diligence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Business Valuation</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Financial Statement Analysis</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Raising Seed/Start-Up Capital</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Agreed Upon Procedures</a:t>
                </a:r>
              </a:p>
            </p:txBody>
          </p:sp>
          <p:sp>
            <p:nvSpPr>
              <p:cNvPr id="103" name="TextBox 102"/>
              <p:cNvSpPr txBox="1"/>
              <p:nvPr/>
            </p:nvSpPr>
            <p:spPr>
              <a:xfrm>
                <a:off x="4664416" y="3404592"/>
                <a:ext cx="2144317" cy="114446"/>
              </a:xfrm>
              <a:prstGeom prst="rect">
                <a:avLst/>
              </a:prstGeom>
              <a:noFill/>
            </p:spPr>
            <p:txBody>
              <a:bodyPr wrap="squar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TRANSACTION &amp; CORPORATE FINANCE</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p:cNvSpPr txBox="1"/>
              <p:nvPr/>
            </p:nvSpPr>
            <p:spPr>
              <a:xfrm>
                <a:off x="5661803" y="3688684"/>
                <a:ext cx="2186019" cy="694308"/>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Management Buy-In(MBI)/Buy-Out(MBO)</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Project and Infrastructure Finance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 and Post IPO Advisory</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Raising and Restructuring of Debt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Governance and Compliance Advisory</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Forensic Audit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Merges, Acquisition and Demergers</a:t>
                </a:r>
              </a:p>
              <a:p>
                <a:pPr algn="ct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sp>
        <p:nvSpPr>
          <p:cNvPr id="27" name="TextBox 26"/>
          <p:cNvSpPr txBox="1"/>
          <p:nvPr/>
        </p:nvSpPr>
        <p:spPr>
          <a:xfrm>
            <a:off x="1446791" y="1951975"/>
            <a:ext cx="21586688" cy="738676"/>
          </a:xfrm>
          <a:prstGeom prst="rect">
            <a:avLst/>
          </a:prstGeom>
          <a:noFill/>
        </p:spPr>
        <p:txBody>
          <a:bodyPr wrap="square" lIns="243852" tIns="121926" rIns="243852" bIns="121926" rtlCol="0">
            <a:spAutoFit/>
          </a:bodyPr>
          <a:lstStyle/>
          <a:p>
            <a:pPr algn="ctr"/>
            <a:r>
              <a:rPr lang="en-US" sz="3200" dirty="0" smtClean="0">
                <a:solidFill>
                  <a:srgbClr val="C00000"/>
                </a:solidFill>
                <a:latin typeface="Neuropol X Rg" panose="02000503040000020004" pitchFamily="2" charset="0"/>
                <a:cs typeface="Open Sans Light"/>
              </a:rPr>
              <a:t>SALIHIN</a:t>
            </a:r>
            <a:r>
              <a:rPr lang="en-US" sz="3200" dirty="0" smtClean="0">
                <a:solidFill>
                  <a:schemeClr val="tx1">
                    <a:lumMod val="65000"/>
                    <a:lumOff val="35000"/>
                  </a:schemeClr>
                </a:solidFill>
                <a:latin typeface="Open Sans Light"/>
                <a:cs typeface="Open Sans Light"/>
              </a:rPr>
              <a:t> offers wide spectrum value for money services:</a:t>
            </a:r>
            <a:endParaRPr lang="en-US" sz="3200" dirty="0">
              <a:solidFill>
                <a:schemeClr val="tx1">
                  <a:lumMod val="65000"/>
                  <a:lumOff val="35000"/>
                </a:schemeClr>
              </a:solidFill>
              <a:latin typeface="Open Sans Light"/>
              <a:cs typeface="Open Sans Light"/>
            </a:endParaRPr>
          </a:p>
        </p:txBody>
      </p:sp>
    </p:spTree>
    <p:extLst>
      <p:ext uri="{BB962C8B-B14F-4D97-AF65-F5344CB8AC3E}">
        <p14:creationId xmlns:p14="http://schemas.microsoft.com/office/powerpoint/2010/main" val="3754963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3" y="0"/>
            <a:ext cx="24406129" cy="13740063"/>
          </a:xfrm>
          <a:prstGeom prst="rect">
            <a:avLst/>
          </a:prstGeom>
        </p:spPr>
      </p:pic>
      <p:sp>
        <p:nvSpPr>
          <p:cNvPr id="3" name="Slide Number Placeholder 2"/>
          <p:cNvSpPr>
            <a:spLocks noGrp="1"/>
          </p:cNvSpPr>
          <p:nvPr>
            <p:ph type="sldNum" sz="quarter" idx="4"/>
          </p:nvPr>
        </p:nvSpPr>
        <p:spPr>
          <a:xfrm>
            <a:off x="23562367" y="12994106"/>
            <a:ext cx="824808" cy="462288"/>
          </a:xfrm>
          <a:solidFill>
            <a:schemeClr val="bg1"/>
          </a:solidFill>
        </p:spPr>
        <p:txBody>
          <a:bodyPr/>
          <a:lstStyle/>
          <a:p>
            <a:fld id="{C9468CE9-3F3D-1446-A027-4B4CDD3883B0}" type="slidenum">
              <a:rPr lang="en-US" smtClean="0">
                <a:solidFill>
                  <a:srgbClr val="C00000"/>
                </a:solidFill>
              </a:rPr>
              <a:pPr/>
              <a:t>9</a:t>
            </a:fld>
            <a:endParaRPr lang="en-US" dirty="0">
              <a:solidFill>
                <a:srgbClr val="C00000"/>
              </a:solidFill>
            </a:endParaRPr>
          </a:p>
        </p:txBody>
      </p:sp>
    </p:spTree>
    <p:extLst>
      <p:ext uri="{BB962C8B-B14F-4D97-AF65-F5344CB8AC3E}">
        <p14:creationId xmlns:p14="http://schemas.microsoft.com/office/powerpoint/2010/main" val="262259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Master">
  <a:themeElements>
    <a:clrScheme name="Custom 11">
      <a:dk1>
        <a:sysClr val="windowText" lastClr="000000"/>
      </a:dk1>
      <a:lt1>
        <a:sysClr val="window" lastClr="FFFFFF"/>
      </a:lt1>
      <a:dk2>
        <a:srgbClr val="1F497D"/>
      </a:dk2>
      <a:lt2>
        <a:srgbClr val="EEECE1"/>
      </a:lt2>
      <a:accent1>
        <a:srgbClr val="4F81BD"/>
      </a:accent1>
      <a:accent2>
        <a:srgbClr val="1BAAAA"/>
      </a:accent2>
      <a:accent3>
        <a:srgbClr val="3A5270"/>
      </a:accent3>
      <a:accent4>
        <a:srgbClr val="1D8EEA"/>
      </a:accent4>
      <a:accent5>
        <a:srgbClr val="5F5F80"/>
      </a:accent5>
      <a:accent6>
        <a:srgbClr val="CCCDC8"/>
      </a:accent6>
      <a:hlink>
        <a:srgbClr val="69E2DE"/>
      </a:hlink>
      <a:folHlink>
        <a:srgbClr val="4EAA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4044</TotalTime>
  <Words>3404</Words>
  <Application>Microsoft Office PowerPoint</Application>
  <PresentationFormat>Custom</PresentationFormat>
  <Paragraphs>726</Paragraphs>
  <Slides>40</Slides>
  <Notes>40</Notes>
  <HiddenSlides>3</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Master</vt:lpstr>
      <vt:lpstr>PROPOSAL FOR STRATEGIC COLLABORATION IN LEARNING AND GRADUATE SKILLS ENHANCEMENT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Louis Twelve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User</cp:lastModifiedBy>
  <cp:revision>982</cp:revision>
  <dcterms:created xsi:type="dcterms:W3CDTF">2014-12-02T17:36:54Z</dcterms:created>
  <dcterms:modified xsi:type="dcterms:W3CDTF">2017-09-07T05:40:41Z</dcterms:modified>
</cp:coreProperties>
</file>