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4"/>
  </p:notesMasterIdLst>
  <p:handoutMasterIdLst>
    <p:handoutMasterId r:id="rId15"/>
  </p:handoutMasterIdLst>
  <p:sldIdLst>
    <p:sldId id="310" r:id="rId2"/>
    <p:sldId id="365" r:id="rId3"/>
    <p:sldId id="409" r:id="rId4"/>
    <p:sldId id="411" r:id="rId5"/>
    <p:sldId id="412" r:id="rId6"/>
    <p:sldId id="413" r:id="rId7"/>
    <p:sldId id="346" r:id="rId8"/>
    <p:sldId id="342" r:id="rId9"/>
    <p:sldId id="390" r:id="rId10"/>
    <p:sldId id="403" r:id="rId11"/>
    <p:sldId id="400" r:id="rId12"/>
    <p:sldId id="307" r:id="rId1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p:cViewPr>
        <p:scale>
          <a:sx n="70" d="100"/>
          <a:sy n="70" d="100"/>
        </p:scale>
        <p:origin x="-1740" y="-180"/>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12"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custRadScaleRad="97355" custRadScaleInc="23581">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custRadScaleRad="97355" custRadScaleInc="-23581">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5F92873C-2FB7-423D-A678-05C00B349B90}" type="presOf" srcId="{26533736-1668-46F5-893A-71292DEE370A}" destId="{A8FA639B-2291-4B3D-8E89-90459838ADF4}" srcOrd="0" destOrd="0" presId="urn:microsoft.com/office/officeart/2005/8/layout/cycle6"/>
    <dgm:cxn modelId="{C1C834CC-7651-4D3F-9D15-001E5C03843B}" srcId="{B7F35ED3-D3D9-4FBF-A72F-E76F62EAAB98}" destId="{217DF204-7CDB-4498-84B7-40B8AB53ECCA}" srcOrd="1" destOrd="0" parTransId="{26F0A5B5-9AD0-40FC-BA01-98D2FC9EFE96}" sibTransId="{F2C364C2-F4A9-4F80-BC4A-DA5A60DA1531}"/>
    <dgm:cxn modelId="{10985652-1F32-4955-9B3D-5EB0065172C0}" type="presOf" srcId="{867D0334-AC7A-4D06-891C-68B74A630BED}" destId="{3A855AC6-EEE5-4A3F-9F36-5F8737753F18}"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E1E24287-8456-427F-8A6F-4B3227408E06}" srcId="{B7F35ED3-D3D9-4FBF-A72F-E76F62EAAB98}" destId="{867D0334-AC7A-4D06-891C-68B74A630BED}" srcOrd="3" destOrd="0" parTransId="{2798F285-9DBE-4D70-8998-8E0206698575}" sibTransId="{9C069953-96E6-4554-A40B-7C2604BE5643}"/>
    <dgm:cxn modelId="{C609A681-9CBB-403D-9A95-4A5B5AD5DBF6}" type="presOf" srcId="{217DF204-7CDB-4498-84B7-40B8AB53ECCA}" destId="{11936D8A-0E9E-43B9-945B-0C7E1FDBBB88}" srcOrd="0" destOrd="0" presId="urn:microsoft.com/office/officeart/2005/8/layout/cycle6"/>
    <dgm:cxn modelId="{22086219-321E-47F1-A582-6B82B4707A65}" type="presOf" srcId="{9C069953-96E6-4554-A40B-7C2604BE5643}" destId="{E639C2D0-7068-4F9B-A6CD-DA05990C857A}" srcOrd="0" destOrd="0" presId="urn:microsoft.com/office/officeart/2005/8/layout/cycle6"/>
    <dgm:cxn modelId="{F7CF1BBE-FA73-4240-81E8-EE44153442F3}" type="presOf" srcId="{B7F35ED3-D3D9-4FBF-A72F-E76F62EAAB98}" destId="{3C920333-BC8A-4CE5-8445-943691A01437}" srcOrd="0" destOrd="0" presId="urn:microsoft.com/office/officeart/2005/8/layout/cycle6"/>
    <dgm:cxn modelId="{792113A7-30DF-4497-B88E-E447A605F3B5}" type="presOf" srcId="{45B81521-09D5-4AB2-9E75-91B20B3D4D21}" destId="{BE8FAAC0-DD1E-4799-B27E-14D21731CC41}" srcOrd="0" destOrd="0" presId="urn:microsoft.com/office/officeart/2005/8/layout/cycle6"/>
    <dgm:cxn modelId="{E3DF42DD-C02C-4D0A-BEBD-E7F7C4C56AC1}" type="presOf" srcId="{052707EE-A87C-4865-88B8-8A4BBA3D67C4}" destId="{30A478CF-2F51-43BC-9A0C-256864938F94}" srcOrd="0" destOrd="0" presId="urn:microsoft.com/office/officeart/2005/8/layout/cycle6"/>
    <dgm:cxn modelId="{FAC7C4FB-01BA-4693-ACA1-6DAFFE790FE7}" type="presOf" srcId="{51BB526B-63E0-45F9-80CE-8F663C269FB9}" destId="{A9993D5E-80C6-411A-8C50-7530E2C8486F}" srcOrd="0" destOrd="0" presId="urn:microsoft.com/office/officeart/2005/8/layout/cycle6"/>
    <dgm:cxn modelId="{076207B7-FEB7-46DD-9B8D-CF99D540C77D}" type="presOf" srcId="{50C911B0-F986-416F-9967-5BDEC37285AB}" destId="{1F1505D0-3E04-468A-AC4C-B0DA0ABFC8A3}" srcOrd="0" destOrd="0" presId="urn:microsoft.com/office/officeart/2005/8/layout/cycle6"/>
    <dgm:cxn modelId="{04DE02D5-83F7-448A-937D-3FE98BF04CBE}" type="presOf" srcId="{F2C364C2-F4A9-4F80-BC4A-DA5A60DA1531}" destId="{1471DCD8-21F8-440E-90A3-A9B3436E95E4}" srcOrd="0" destOrd="0" presId="urn:microsoft.com/office/officeart/2005/8/layout/cycle6"/>
    <dgm:cxn modelId="{EFA8DE82-224D-48EF-BFF9-23CF2373DCAD}" type="presOf" srcId="{8CB6CF8A-0847-476F-95E5-9937B220B2CB}" destId="{F93D98E7-4F84-4883-B469-4B57B15D5830}" srcOrd="0" destOrd="0" presId="urn:microsoft.com/office/officeart/2005/8/layout/cycle6"/>
    <dgm:cxn modelId="{224C11B4-8ED1-41DD-9F39-CB5E3F5294A3}" type="presParOf" srcId="{3C920333-BC8A-4CE5-8445-943691A01437}" destId="{F93D98E7-4F84-4883-B469-4B57B15D5830}" srcOrd="0" destOrd="0" presId="urn:microsoft.com/office/officeart/2005/8/layout/cycle6"/>
    <dgm:cxn modelId="{434FA153-E1C8-4D71-94A8-930A08CB2C9E}" type="presParOf" srcId="{3C920333-BC8A-4CE5-8445-943691A01437}" destId="{BF961D28-A608-46FF-8118-CBD79381E961}" srcOrd="1" destOrd="0" presId="urn:microsoft.com/office/officeart/2005/8/layout/cycle6"/>
    <dgm:cxn modelId="{2F9A2841-801F-4A83-9211-95186C106B86}" type="presParOf" srcId="{3C920333-BC8A-4CE5-8445-943691A01437}" destId="{1F1505D0-3E04-468A-AC4C-B0DA0ABFC8A3}" srcOrd="2" destOrd="0" presId="urn:microsoft.com/office/officeart/2005/8/layout/cycle6"/>
    <dgm:cxn modelId="{84A59CFB-C1CF-497C-BE0E-790B6AD36AD1}" type="presParOf" srcId="{3C920333-BC8A-4CE5-8445-943691A01437}" destId="{11936D8A-0E9E-43B9-945B-0C7E1FDBBB88}" srcOrd="3" destOrd="0" presId="urn:microsoft.com/office/officeart/2005/8/layout/cycle6"/>
    <dgm:cxn modelId="{6799664F-AB33-45C6-9B0A-9CB851665B42}" type="presParOf" srcId="{3C920333-BC8A-4CE5-8445-943691A01437}" destId="{4FF55BC2-20CA-4F6E-A7B3-5A26B7A4FE6F}" srcOrd="4" destOrd="0" presId="urn:microsoft.com/office/officeart/2005/8/layout/cycle6"/>
    <dgm:cxn modelId="{194FA168-B7F8-4689-9D5A-357B853161D3}" type="presParOf" srcId="{3C920333-BC8A-4CE5-8445-943691A01437}" destId="{1471DCD8-21F8-440E-90A3-A9B3436E95E4}" srcOrd="5" destOrd="0" presId="urn:microsoft.com/office/officeart/2005/8/layout/cycle6"/>
    <dgm:cxn modelId="{4E67AFCF-3FA7-4A41-90C3-A7F2B65BA48E}" type="presParOf" srcId="{3C920333-BC8A-4CE5-8445-943691A01437}" destId="{A8FA639B-2291-4B3D-8E89-90459838ADF4}" srcOrd="6" destOrd="0" presId="urn:microsoft.com/office/officeart/2005/8/layout/cycle6"/>
    <dgm:cxn modelId="{6A0431EF-B011-44C3-AE83-10744F4EF8EA}" type="presParOf" srcId="{3C920333-BC8A-4CE5-8445-943691A01437}" destId="{D272C9DC-22E9-45A4-B822-B57038B949E1}" srcOrd="7" destOrd="0" presId="urn:microsoft.com/office/officeart/2005/8/layout/cycle6"/>
    <dgm:cxn modelId="{A286BB6B-C0D9-4605-8D1B-1ED8369F913F}" type="presParOf" srcId="{3C920333-BC8A-4CE5-8445-943691A01437}" destId="{30A478CF-2F51-43BC-9A0C-256864938F94}" srcOrd="8" destOrd="0" presId="urn:microsoft.com/office/officeart/2005/8/layout/cycle6"/>
    <dgm:cxn modelId="{87E08FF3-F871-4BCA-93F1-43C812871F80}" type="presParOf" srcId="{3C920333-BC8A-4CE5-8445-943691A01437}" destId="{3A855AC6-EEE5-4A3F-9F36-5F8737753F18}" srcOrd="9" destOrd="0" presId="urn:microsoft.com/office/officeart/2005/8/layout/cycle6"/>
    <dgm:cxn modelId="{28414639-0476-4F88-884A-8E0FF85ED582}" type="presParOf" srcId="{3C920333-BC8A-4CE5-8445-943691A01437}" destId="{D98331F9-CF82-4CB5-A883-A7F12D9F4CEF}" srcOrd="10" destOrd="0" presId="urn:microsoft.com/office/officeart/2005/8/layout/cycle6"/>
    <dgm:cxn modelId="{5563F6F5-F6C8-4F61-A6FE-FF4468C3BF08}" type="presParOf" srcId="{3C920333-BC8A-4CE5-8445-943691A01437}" destId="{E639C2D0-7068-4F9B-A6CD-DA05990C857A}" srcOrd="11" destOrd="0" presId="urn:microsoft.com/office/officeart/2005/8/layout/cycle6"/>
    <dgm:cxn modelId="{16DE56A1-2046-4682-9C98-BA9CF1AC1B94}" type="presParOf" srcId="{3C920333-BC8A-4CE5-8445-943691A01437}" destId="{A9993D5E-80C6-411A-8C50-7530E2C8486F}" srcOrd="12" destOrd="0" presId="urn:microsoft.com/office/officeart/2005/8/layout/cycle6"/>
    <dgm:cxn modelId="{B20DF080-FA88-4DF0-9AF3-14B79C354107}" type="presParOf" srcId="{3C920333-BC8A-4CE5-8445-943691A01437}" destId="{21E27AEC-E276-4C75-9D3F-7995D2360247}" srcOrd="13" destOrd="0" presId="urn:microsoft.com/office/officeart/2005/8/layout/cycle6"/>
    <dgm:cxn modelId="{8652E542-AEC3-404B-B2EC-D719EA9B9317}"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358074" y="442371"/>
          <a:ext cx="3768392" cy="3768392"/>
        </a:xfrm>
        <a:custGeom>
          <a:avLst/>
          <a:gdLst/>
          <a:ahLst/>
          <a:cxnLst/>
          <a:rect l="0" t="0" r="0" b="0"/>
          <a:pathLst>
            <a:path>
              <a:moveTo>
                <a:pt x="2693826" y="182816"/>
              </a:moveTo>
              <a:arcTo wR="1884196" hR="1884196" stAng="17726893" swAng="227840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5" y="1494731"/>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1" y="1540797"/>
        <a:ext cx="1359667" cy="851537"/>
      </dsp:txXfrm>
    </dsp:sp>
    <dsp:sp modelId="{1471DCD8-21F8-440E-90A3-A9B3436E95E4}">
      <dsp:nvSpPr>
        <dsp:cNvPr id="0" name=""/>
        <dsp:cNvSpPr/>
      </dsp:nvSpPr>
      <dsp:spPr>
        <a:xfrm>
          <a:off x="1378930" y="555367"/>
          <a:ext cx="3768392" cy="3768392"/>
        </a:xfrm>
        <a:custGeom>
          <a:avLst/>
          <a:gdLst/>
          <a:ahLst/>
          <a:cxnLst/>
          <a:rect l="0" t="0" r="0" b="0"/>
          <a:pathLst>
            <a:path>
              <a:moveTo>
                <a:pt x="3768371" y="1893127"/>
              </a:moveTo>
              <a:arcTo wR="1884196" hR="1884196" stAng="21616296" swAng="1827681"/>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82075" y="555367"/>
          <a:ext cx="3768392" cy="3768392"/>
        </a:xfrm>
        <a:custGeom>
          <a:avLst/>
          <a:gdLst/>
          <a:ahLst/>
          <a:cxnLst/>
          <a:rect l="0" t="0" r="0" b="0"/>
          <a:pathLst>
            <a:path>
              <a:moveTo>
                <a:pt x="264619" y="2847090"/>
              </a:moveTo>
              <a:arcTo wR="1884196" hR="1884196" stAng="8956024" swAng="1827681"/>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4" y="1494731"/>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90" y="1540797"/>
        <a:ext cx="1359667" cy="851537"/>
      </dsp:txXfrm>
    </dsp:sp>
    <dsp:sp modelId="{BE8FAAC0-DD1E-4799-B27E-14D21731CC41}">
      <dsp:nvSpPr>
        <dsp:cNvPr id="0" name=""/>
        <dsp:cNvSpPr/>
      </dsp:nvSpPr>
      <dsp:spPr>
        <a:xfrm>
          <a:off x="1502931" y="442371"/>
          <a:ext cx="3768392" cy="3768392"/>
        </a:xfrm>
        <a:custGeom>
          <a:avLst/>
          <a:gdLst/>
          <a:ahLst/>
          <a:cxnLst/>
          <a:rect l="0" t="0" r="0" b="0"/>
          <a:pathLst>
            <a:path>
              <a:moveTo>
                <a:pt x="199116" y="1041165"/>
              </a:moveTo>
              <a:arcTo wR="1884196" hR="1884196" stAng="12394704" swAng="2278403"/>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8CE0CDF-C16C-4B6D-96CC-4EBCD24C6A90}" type="datetimeFigureOut">
              <a:rPr lang="en-US" smtClean="0"/>
              <a:t>4/12/2017</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D3F39C7-B17B-435E-85F5-AEFC191F2C4D}" type="datetimeFigureOut">
              <a:rPr lang="en-MY" smtClean="0"/>
              <a:t>12/4/2017</a:t>
            </a:fld>
            <a:endParaRPr lang="en-MY"/>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81000" y="6553200"/>
            <a:ext cx="3276600"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                      </a:t>
            </a:r>
            <a:r>
              <a:rPr lang="en-US" sz="900" dirty="0" smtClean="0">
                <a:solidFill>
                  <a:srgbClr val="FF0000"/>
                </a:solidFill>
              </a:rPr>
              <a:t> </a:t>
            </a:r>
            <a:r>
              <a:rPr lang="en-US" sz="900" dirty="0" smtClean="0"/>
              <a:t>2017. Strictly Private &amp; Confidential</a:t>
            </a:r>
            <a:endParaRPr lang="en-SG" sz="900" dirty="0"/>
          </a:p>
        </p:txBody>
      </p:sp>
      <p:pic>
        <p:nvPicPr>
          <p:cNvPr id="2050" name="Picture 2" descr="C:\Users\User\Downloads\taflogo\TAF UiTM 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4223" y="6556641"/>
            <a:ext cx="766377" cy="22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4/12/2017</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4/12/2017</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4953000" y="6293948"/>
            <a:ext cx="3805210"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smtClean="0">
                <a:solidFill>
                  <a:srgbClr val="FF0000"/>
                </a:solidFill>
                <a:latin typeface="Calibri"/>
                <a:ea typeface="Calibri"/>
                <a:cs typeface="Calibri"/>
                <a:sym typeface="Calibri"/>
              </a:rPr>
              <a:t>                                   </a:t>
            </a:r>
            <a:r>
              <a:rPr lang="en-US" sz="900" b="0" i="0" u="none" strike="noStrike" cap="none" baseline="0" dirty="0" smtClean="0">
                <a:solidFill>
                  <a:schemeClr val="dk1"/>
                </a:solidFill>
                <a:latin typeface="Calibri"/>
                <a:ea typeface="Calibri"/>
                <a:cs typeface="Calibri"/>
                <a:sym typeface="Calibri"/>
              </a:rPr>
              <a:t>2017. </a:t>
            </a:r>
            <a:r>
              <a:rPr lang="en-US" sz="900" b="0" i="0" u="none" strike="noStrike" cap="none" baseline="0" dirty="0">
                <a:solidFill>
                  <a:schemeClr val="dk1"/>
                </a:solidFill>
                <a:latin typeface="Calibri"/>
                <a:ea typeface="Calibri"/>
                <a:cs typeface="Calibri"/>
                <a:sym typeface="Calibri"/>
              </a:rPr>
              <a:t>Strictly Private &amp; Confidential</a:t>
            </a:r>
          </a:p>
        </p:txBody>
      </p:sp>
      <p:pic>
        <p:nvPicPr>
          <p:cNvPr id="3074" name="Picture 2" descr="C:\Users\User\Downloads\taflogo\TAF UiTM Logo.png"/>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6172200" y="6293949"/>
            <a:ext cx="785687"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876800"/>
            <a:ext cx="2362200" cy="1071148"/>
          </a:xfrm>
          <a:prstGeom prst="rect">
            <a:avLst/>
          </a:prstGeom>
        </p:spPr>
      </p:pic>
      <p:sp>
        <p:nvSpPr>
          <p:cNvPr id="6" name="Title 1"/>
          <p:cNvSpPr>
            <a:spLocks noGrp="1"/>
          </p:cNvSpPr>
          <p:nvPr>
            <p:ph type="title"/>
          </p:nvPr>
        </p:nvSpPr>
        <p:spPr>
          <a:xfrm>
            <a:off x="762000" y="2819400"/>
            <a:ext cx="8229600" cy="1143000"/>
          </a:xfrm>
        </p:spPr>
        <p:txBody>
          <a:bodyPr>
            <a:normAutofit/>
          </a:bodyPr>
          <a:lstStyle/>
          <a:p>
            <a:pPr algn="l">
              <a:buSzPct val="25000"/>
            </a:pPr>
            <a:r>
              <a:rPr lang="en-US" sz="3200" dirty="0" smtClean="0">
                <a:latin typeface="Century Gothic" panose="020B0502020202020204" pitchFamily="34" charset="0"/>
                <a:ea typeface="Century Gothic"/>
                <a:cs typeface="Century Gothic"/>
                <a:sym typeface="Century Gothic"/>
              </a:rPr>
              <a:t>SPS PROPOSAL </a:t>
            </a:r>
            <a:r>
              <a:rPr lang="en-US" sz="3200" dirty="0">
                <a:latin typeface="Century Gothic" panose="020B0502020202020204" pitchFamily="34" charset="0"/>
                <a:ea typeface="Century Gothic"/>
                <a:cs typeface="Century Gothic"/>
                <a:sym typeface="Century Gothic"/>
              </a:rPr>
              <a:t>FOR </a:t>
            </a:r>
            <a:r>
              <a:rPr lang="en-US" sz="3200" dirty="0" smtClean="0">
                <a:latin typeface="Century Gothic" panose="020B0502020202020204" pitchFamily="34" charset="0"/>
                <a:ea typeface="Century Gothic"/>
                <a:cs typeface="Century Gothic"/>
                <a:sym typeface="Century Gothic"/>
              </a:rPr>
              <a:t>DIPLOMA STUDENT’S UP SKILLING PROGRAM</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64008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7370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026" name="Picture 2" descr="C:\Users\User\Downloads\taflogo\TAF UiT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33" y="4859322"/>
            <a:ext cx="3705367" cy="108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Pricing  </a:t>
            </a:r>
            <a:endParaRPr lang="en-MY" sz="2000" dirty="0">
              <a:solidFill>
                <a:prstClr val="black"/>
              </a:solidFill>
              <a:latin typeface="Century Gothic" panose="020B0502020202020204" pitchFamily="34" charset="0"/>
            </a:endParaRPr>
          </a:p>
        </p:txBody>
      </p:sp>
      <p:sp>
        <p:nvSpPr>
          <p:cNvPr id="5" name="Rectangle 4"/>
          <p:cNvSpPr/>
          <p:nvPr/>
        </p:nvSpPr>
        <p:spPr>
          <a:xfrm>
            <a:off x="914400" y="1780163"/>
            <a:ext cx="7029400" cy="1877437"/>
          </a:xfrm>
          <a:prstGeom prst="rect">
            <a:avLst/>
          </a:prstGeom>
        </p:spPr>
        <p:txBody>
          <a:bodyPr wrap="square">
            <a:spAutoFit/>
          </a:bodyPr>
          <a:lstStyle/>
          <a:p>
            <a:pPr marL="285750" indent="-285750" algn="just">
              <a:buFont typeface="Arial" panose="020B0604020202020204" pitchFamily="34" charset="0"/>
              <a:buChar char="•"/>
            </a:pPr>
            <a:r>
              <a:rPr lang="en-US" dirty="0" smtClean="0"/>
              <a:t>Proposed pricing for </a:t>
            </a:r>
            <a:r>
              <a:rPr lang="en-US" dirty="0" err="1" smtClean="0"/>
              <a:t>UiTM</a:t>
            </a:r>
            <a:r>
              <a:rPr lang="en-US" dirty="0" smtClean="0"/>
              <a:t> Accounting Student: </a:t>
            </a:r>
          </a:p>
          <a:p>
            <a:pPr marL="742950" lvl="1" indent="-285750" algn="just">
              <a:buFont typeface="Arial" panose="020B0604020202020204" pitchFamily="34" charset="0"/>
              <a:buChar char="•"/>
            </a:pPr>
            <a:r>
              <a:rPr lang="en-US" sz="1600" dirty="0" smtClean="0"/>
              <a:t>RM60.00 per </a:t>
            </a:r>
            <a:r>
              <a:rPr lang="en-US" sz="1600" dirty="0" err="1" smtClean="0"/>
              <a:t>pax</a:t>
            </a:r>
            <a:r>
              <a:rPr lang="en-US" sz="1600" dirty="0" smtClean="0"/>
              <a: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dirty="0" smtClean="0"/>
              <a:t>Participated student will be provided with (Student Kits):</a:t>
            </a:r>
          </a:p>
          <a:p>
            <a:pPr marL="742950" lvl="1" indent="-285750">
              <a:buFont typeface="Arial" panose="020B0604020202020204" pitchFamily="34" charset="0"/>
              <a:buChar char="•"/>
            </a:pPr>
            <a:r>
              <a:rPr lang="en-US" sz="1600" dirty="0" smtClean="0">
                <a:latin typeface="Calibri" panose="020F0502020204030204" pitchFamily="34" charset="0"/>
              </a:rPr>
              <a:t>SPS Student Installer/ Cloud-based ID access</a:t>
            </a:r>
            <a:endParaRPr lang="en-US" sz="1600" dirty="0">
              <a:latin typeface="Calibri" panose="020F0502020204030204" pitchFamily="34" charset="0"/>
            </a:endParaRPr>
          </a:p>
          <a:p>
            <a:pPr marL="742950" lvl="1" indent="-285750">
              <a:buFont typeface="Arial" panose="020B0604020202020204" pitchFamily="34" charset="0"/>
              <a:buChar char="•"/>
            </a:pPr>
            <a:r>
              <a:rPr lang="en-US" sz="1600" dirty="0">
                <a:latin typeface="Calibri" panose="020F0502020204030204" pitchFamily="34" charset="0"/>
              </a:rPr>
              <a:t>SPS Student </a:t>
            </a:r>
            <a:r>
              <a:rPr lang="en-US" sz="1600" dirty="0" smtClean="0">
                <a:latin typeface="Calibri" panose="020F0502020204030204" pitchFamily="34" charset="0"/>
              </a:rPr>
              <a:t>Manual</a:t>
            </a:r>
          </a:p>
          <a:p>
            <a:pPr marL="742950" lvl="1" indent="-285750">
              <a:buFont typeface="Arial" panose="020B0604020202020204" pitchFamily="34" charset="0"/>
              <a:buChar char="•"/>
            </a:pPr>
            <a:r>
              <a:rPr lang="en-US" sz="1600" dirty="0" smtClean="0">
                <a:latin typeface="Calibri" panose="020F0502020204030204" pitchFamily="34" charset="0"/>
              </a:rPr>
              <a:t>Seat for Examination</a:t>
            </a:r>
            <a:endParaRPr lang="en-US" sz="1600" dirty="0">
              <a:latin typeface="Calibri" panose="020F0502020204030204" pitchFamily="34" charset="0"/>
            </a:endParaRPr>
          </a:p>
        </p:txBody>
      </p:sp>
      <p:sp>
        <p:nvSpPr>
          <p:cNvPr id="6" name="Rectangle 5"/>
          <p:cNvSpPr/>
          <p:nvPr/>
        </p:nvSpPr>
        <p:spPr>
          <a:xfrm>
            <a:off x="6565381" y="3200400"/>
            <a:ext cx="1784924" cy="2280496"/>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33331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expected 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(Install, configure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26670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Participation Certificate</a:t>
            </a:r>
          </a:p>
          <a:p>
            <a:pPr marL="1200150" lvl="2" indent="-285750">
              <a:buFont typeface="Arial" panose="020B0604020202020204" pitchFamily="34" charset="0"/>
              <a:buChar char="•"/>
            </a:pPr>
            <a:r>
              <a:rPr lang="en-US" sz="1400" dirty="0" smtClean="0">
                <a:latin typeface="Calibri" panose="020F0502020204030204" pitchFamily="34" charset="0"/>
              </a:rPr>
              <a:t>SPS </a:t>
            </a:r>
            <a:r>
              <a:rPr lang="en-US" sz="1400" dirty="0" smtClean="0">
                <a:latin typeface="Calibri" panose="020F0502020204030204" pitchFamily="34" charset="0"/>
              </a:rPr>
              <a:t>Consultant Certificate</a:t>
            </a:r>
            <a:endParaRPr lang="en-MY" sz="14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2064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964298"/>
            <a:ext cx="3618153" cy="284102"/>
          </a:xfrm>
          <a:prstGeom prst="rect">
            <a:avLst/>
          </a:prstGeom>
          <a:noFill/>
          <a:ln>
            <a:noFill/>
          </a:ln>
        </p:spPr>
        <p:txBody>
          <a:bodyPr lIns="84392" tIns="42185" rIns="84392" bIns="42185" anchor="t" anchorCtr="0">
            <a:noAutofit/>
          </a:bodyPr>
          <a:lstStyle/>
          <a:p>
            <a:pPr algn="ctr">
              <a:buSzPct val="25000"/>
            </a:pPr>
            <a:r>
              <a:rPr lang="en-US" sz="1292" b="1" dirty="0" err="1">
                <a:solidFill>
                  <a:srgbClr val="FF0000"/>
                </a:solidFill>
                <a:latin typeface="Calibri"/>
                <a:ea typeface="Calibri"/>
                <a:cs typeface="Calibri"/>
                <a:sym typeface="Calibri"/>
              </a:rPr>
              <a:t>Careline</a:t>
            </a:r>
            <a:r>
              <a:rPr lang="en-US" sz="1292" b="1" dirty="0">
                <a:solidFill>
                  <a:srgbClr val="FF0000"/>
                </a:solidFill>
                <a:latin typeface="Calibri"/>
                <a:ea typeface="Calibri"/>
                <a:cs typeface="Calibri"/>
                <a:sym typeface="Calibri"/>
              </a:rPr>
              <a:t> : 1 300 88 5678</a:t>
            </a:r>
          </a:p>
        </p:txBody>
      </p:sp>
      <p:sp>
        <p:nvSpPr>
          <p:cNvPr id="428" name="Shape 428"/>
          <p:cNvSpPr/>
          <p:nvPr/>
        </p:nvSpPr>
        <p:spPr>
          <a:xfrm>
            <a:off x="2362200" y="5165003"/>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a:solidFill>
                  <a:srgbClr val="0F243E"/>
                </a:solidFill>
                <a:ea typeface="Century Gothic"/>
                <a:cs typeface="Century Gothic"/>
                <a:sym typeface="Century Gothic"/>
              </a:rPr>
              <a:t>CORPORATE CENTRE:</a:t>
            </a:r>
          </a:p>
          <a:p>
            <a:endParaRPr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TAF UITM</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Faculty of Accountancy</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Level 1 &amp; 2, FPA Buildings</a:t>
            </a:r>
            <a:endParaRPr lang="en-US" sz="1400" dirty="0">
              <a:solidFill>
                <a:srgbClr val="0F243E"/>
              </a:solidFill>
              <a:ea typeface="Century Gothic"/>
              <a:cs typeface="Century Gothic"/>
              <a:sym typeface="Century Gothic"/>
            </a:endParaRPr>
          </a:p>
          <a:p>
            <a:pPr>
              <a:buSzPct val="25000"/>
            </a:pPr>
            <a:r>
              <a:rPr lang="en-US" sz="1400" dirty="0" err="1" smtClean="0">
                <a:solidFill>
                  <a:srgbClr val="0F243E"/>
                </a:solidFill>
                <a:ea typeface="Century Gothic"/>
                <a:cs typeface="Century Gothic"/>
                <a:sym typeface="Century Gothic"/>
              </a:rPr>
              <a:t>UiTM</a:t>
            </a:r>
            <a:r>
              <a:rPr lang="en-US" sz="1400" dirty="0" smtClean="0">
                <a:solidFill>
                  <a:srgbClr val="0F243E"/>
                </a:solidFill>
                <a:ea typeface="Century Gothic"/>
                <a:cs typeface="Century Gothic"/>
                <a:sym typeface="Century Gothic"/>
              </a:rPr>
              <a:t> Selangor, </a:t>
            </a:r>
            <a:r>
              <a:rPr lang="en-US" sz="1400" dirty="0" err="1" smtClean="0">
                <a:solidFill>
                  <a:srgbClr val="0F243E"/>
                </a:solidFill>
                <a:ea typeface="Century Gothic"/>
                <a:cs typeface="Century Gothic"/>
                <a:sym typeface="Century Gothic"/>
              </a:rPr>
              <a:t>Kampus</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Puncak</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Alam</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42300 Bandar </a:t>
            </a:r>
            <a:r>
              <a:rPr lang="en-US" sz="1400" dirty="0" err="1" smtClean="0">
                <a:solidFill>
                  <a:srgbClr val="0F243E"/>
                </a:solidFill>
                <a:ea typeface="Century Gothic"/>
                <a:cs typeface="Century Gothic"/>
                <a:sym typeface="Century Gothic"/>
              </a:rPr>
              <a:t>Puncak</a:t>
            </a:r>
            <a:r>
              <a:rPr lang="en-US" sz="1400" dirty="0" smtClean="0">
                <a:solidFill>
                  <a:srgbClr val="0F243E"/>
                </a:solidFill>
                <a:ea typeface="Century Gothic"/>
                <a:cs typeface="Century Gothic"/>
                <a:sym typeface="Century Gothic"/>
              </a:rPr>
              <a:t> </a:t>
            </a:r>
            <a:r>
              <a:rPr lang="en-US" sz="1400" dirty="0" err="1" smtClean="0">
                <a:solidFill>
                  <a:srgbClr val="0F243E"/>
                </a:solidFill>
                <a:ea typeface="Century Gothic"/>
                <a:cs typeface="Century Gothic"/>
                <a:sym typeface="Century Gothic"/>
              </a:rPr>
              <a:t>Alam</a:t>
            </a:r>
            <a:endParaRPr lang="en-US" sz="1400" dirty="0">
              <a:solidFill>
                <a:srgbClr val="0F243E"/>
              </a:solidFill>
              <a:ea typeface="Century Gothic"/>
              <a:cs typeface="Century Gothic"/>
              <a:sym typeface="Century Gothic"/>
            </a:endParaRPr>
          </a:p>
          <a:p>
            <a:pPr>
              <a:buSzPct val="25000"/>
            </a:pPr>
            <a:r>
              <a:rPr lang="en-US" sz="1400" dirty="0" smtClean="0">
                <a:solidFill>
                  <a:srgbClr val="0F243E"/>
                </a:solidFill>
                <a:ea typeface="Century Gothic"/>
                <a:cs typeface="Century Gothic"/>
                <a:sym typeface="Century Gothic"/>
              </a:rPr>
              <a:t>Selangor </a:t>
            </a:r>
            <a:r>
              <a:rPr lang="en-US" sz="1400" dirty="0" err="1" smtClean="0">
                <a:solidFill>
                  <a:srgbClr val="0F243E"/>
                </a:solidFill>
                <a:ea typeface="Century Gothic"/>
                <a:cs typeface="Century Gothic"/>
                <a:sym typeface="Century Gothic"/>
              </a:rPr>
              <a:t>Darul</a:t>
            </a:r>
            <a:r>
              <a:rPr lang="en-US" sz="1400" dirty="0" smtClean="0">
                <a:solidFill>
                  <a:srgbClr val="0F243E"/>
                </a:solidFill>
                <a:ea typeface="Century Gothic"/>
                <a:cs typeface="Century Gothic"/>
                <a:sym typeface="Century Gothic"/>
              </a:rPr>
              <a:t> Ehsan, Malaysia</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Tel: </a:t>
            </a:r>
            <a:r>
              <a:rPr lang="en-US" sz="1400" dirty="0" smtClean="0">
                <a:solidFill>
                  <a:srgbClr val="0F243E"/>
                </a:solidFill>
                <a:ea typeface="Century Gothic"/>
                <a:cs typeface="Century Gothic"/>
                <a:sym typeface="Century Gothic"/>
              </a:rPr>
              <a:t>+</a:t>
            </a:r>
            <a:r>
              <a:rPr lang="en-US" sz="1400" dirty="0" smtClean="0">
                <a:solidFill>
                  <a:srgbClr val="0F243E"/>
                </a:solidFill>
                <a:ea typeface="Century Gothic"/>
                <a:cs typeface="Century Gothic"/>
                <a:sym typeface="Century Gothic"/>
              </a:rPr>
              <a:t>603-6185 9970</a:t>
            </a:r>
            <a:endParaRPr lang="en-US"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Fax: +</a:t>
            </a:r>
            <a:r>
              <a:rPr lang="en-US" sz="1400" dirty="0" smtClean="0">
                <a:solidFill>
                  <a:srgbClr val="0F243E"/>
                </a:solidFill>
                <a:ea typeface="Century Gothic"/>
                <a:cs typeface="Century Gothic"/>
                <a:sym typeface="Century Gothic"/>
              </a:rPr>
              <a:t>603-6184 2524</a:t>
            </a:r>
            <a:endParaRPr lang="en-US" sz="1400" dirty="0">
              <a:solidFill>
                <a:srgbClr val="0F243E"/>
              </a:solidFill>
              <a:ea typeface="Century Gothic"/>
              <a:cs typeface="Century Gothic"/>
              <a:sym typeface="Century Gothic"/>
            </a:endParaRPr>
          </a:p>
          <a:p>
            <a:endParaRPr sz="1400" dirty="0">
              <a:solidFill>
                <a:srgbClr val="0F243E"/>
              </a:solidFill>
              <a:ea typeface="Century Gothic"/>
              <a:cs typeface="Century Gothic"/>
              <a:sym typeface="Century Gothic"/>
            </a:endParaRPr>
          </a:p>
          <a:p>
            <a:pPr>
              <a:buSzPct val="25000"/>
            </a:pPr>
            <a:r>
              <a:rPr lang="en-US" sz="1400" b="1" dirty="0">
                <a:ea typeface="Century Gothic"/>
                <a:cs typeface="Century Gothic"/>
                <a:sym typeface="Century Gothic"/>
              </a:rPr>
              <a:t>CONSULTANT: </a:t>
            </a:r>
            <a:r>
              <a:rPr lang="en-US" sz="1400" dirty="0" smtClean="0">
                <a:ea typeface="Century Gothic"/>
                <a:cs typeface="Century Gothic"/>
                <a:sym typeface="Century Gothic"/>
              </a:rPr>
              <a:t> </a:t>
            </a:r>
            <a:r>
              <a:rPr lang="en-US" sz="1400" dirty="0" smtClean="0">
                <a:ea typeface="Century Gothic"/>
                <a:cs typeface="Century Gothic"/>
                <a:sym typeface="Century Gothic"/>
              </a:rPr>
              <a:t>IRA FAZIRA ROSLAN</a:t>
            </a:r>
            <a:r>
              <a:rPr lang="en-US" sz="1400" dirty="0">
                <a:ea typeface="Century Gothic"/>
                <a:cs typeface="Century Gothic"/>
                <a:sym typeface="Century Gothic"/>
              </a:rPr>
              <a:t>	</a:t>
            </a:r>
          </a:p>
          <a:p>
            <a:pPr>
              <a:buSzPct val="25000"/>
            </a:pPr>
            <a:r>
              <a:rPr lang="en-US" sz="1400" b="1" dirty="0">
                <a:ea typeface="Century Gothic"/>
                <a:cs typeface="Century Gothic"/>
                <a:sym typeface="Century Gothic"/>
              </a:rPr>
              <a:t>EMAIL: </a:t>
            </a:r>
            <a:r>
              <a:rPr lang="en-US" sz="1400" b="1" dirty="0" smtClean="0">
                <a:ea typeface="Century Gothic"/>
                <a:cs typeface="Century Gothic"/>
                <a:sym typeface="Century Gothic"/>
              </a:rPr>
              <a:t>irafazira@salihin.com.my</a:t>
            </a:r>
            <a:r>
              <a:rPr lang="en-US" sz="1400" dirty="0">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
        <p:nvSpPr>
          <p:cNvPr id="9" name="Shape 427"/>
          <p:cNvSpPr/>
          <p:nvPr/>
        </p:nvSpPr>
        <p:spPr>
          <a:xfrm>
            <a:off x="2743977" y="4897498"/>
            <a:ext cx="3618153" cy="284102"/>
          </a:xfrm>
          <a:prstGeom prst="rect">
            <a:avLst/>
          </a:prstGeom>
          <a:noFill/>
          <a:ln>
            <a:noFill/>
          </a:ln>
        </p:spPr>
        <p:txBody>
          <a:bodyPr lIns="84392" tIns="42185" rIns="84392" bIns="42185" anchor="t" anchorCtr="0">
            <a:noAutofit/>
          </a:bodyPr>
          <a:lstStyle/>
          <a:p>
            <a:pPr algn="ctr">
              <a:buSzPct val="25000"/>
            </a:pPr>
            <a:r>
              <a:rPr lang="en-US" sz="1292" b="1" dirty="0" smtClean="0">
                <a:latin typeface="Calibri"/>
                <a:ea typeface="Calibri"/>
                <a:cs typeface="Calibri"/>
                <a:sym typeface="Calibri"/>
              </a:rPr>
              <a:t>TAF UITM is Authorized Partner of SPS</a:t>
            </a:r>
            <a:endParaRPr lang="en-US" sz="1292" b="1" dirty="0">
              <a:latin typeface="Calibri"/>
              <a:ea typeface="Calibri"/>
              <a:cs typeface="Calibri"/>
              <a:sym typeface="Calibri"/>
            </a:endParaRPr>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457200" y="670779"/>
            <a:ext cx="5486400" cy="400110"/>
          </a:xfrm>
          <a:prstGeom prst="rect">
            <a:avLst/>
          </a:prstGeom>
        </p:spPr>
        <p:txBody>
          <a:bodyPr wrap="square">
            <a:spAutoFit/>
          </a:bodyPr>
          <a:lstStyle/>
          <a:p>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457200" y="1302127"/>
            <a:ext cx="8305800" cy="3785652"/>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empowering national revenue via tax collection, the implementation of GST resulted in the requirement of further understanding of the tax structure in accounting. Thus, the education institution plays a fundamental role in prepare the new generations capabilities to undertake, understand and practice GST in daily business process.</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As one of the prestigious university in Malaysia, UITM can lead the shift through utilization of accounting information system(AIS) as a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 (SPS) will provide the competitive edge for UITM to enhance the learning experience of its accounting students in gaining the practical understanding on GST implementations and its impacts in financial reports. </a:t>
            </a: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buSzPct val="25000"/>
            </a:pPr>
            <a:r>
              <a:rPr lang="en-US" sz="1600" dirty="0" smtClean="0">
                <a:solidFill>
                  <a:schemeClr val="dk1"/>
                </a:solidFill>
                <a:latin typeface="Century Gothic" panose="020B0502020202020204" pitchFamily="34" charset="0"/>
                <a:ea typeface="Calibri"/>
                <a:cs typeface="Calibri"/>
                <a:sym typeface="Calibri"/>
              </a:rPr>
              <a:t>The </a:t>
            </a:r>
            <a:r>
              <a:rPr lang="en-US" sz="1600" b="1" dirty="0" smtClean="0">
                <a:solidFill>
                  <a:srgbClr val="FF0000"/>
                </a:solidFill>
                <a:latin typeface="Century Gothic" panose="020B0502020202020204" pitchFamily="34" charset="0"/>
                <a:ea typeface="Calibri"/>
                <a:cs typeface="Calibri"/>
                <a:sym typeface="Calibri"/>
              </a:rPr>
              <a:t>SALIHIN PREMIER SOLUTIONS</a:t>
            </a:r>
            <a:r>
              <a:rPr lang="en-US" sz="1600" dirty="0" smtClean="0">
                <a:solidFill>
                  <a:srgbClr val="FF0000"/>
                </a:solidFill>
                <a:latin typeface="Century Gothic" panose="020B0502020202020204" pitchFamily="34" charset="0"/>
                <a:ea typeface="Calibri"/>
                <a:cs typeface="Calibri"/>
                <a:sym typeface="Calibri"/>
              </a:rPr>
              <a:t> </a:t>
            </a:r>
            <a:r>
              <a:rPr lang="en-US" sz="1600" dirty="0" smtClean="0">
                <a:solidFill>
                  <a:schemeClr val="dk1"/>
                </a:solidFill>
                <a:latin typeface="Century Gothic" panose="020B0502020202020204" pitchFamily="34" charset="0"/>
                <a:ea typeface="Calibri"/>
                <a:cs typeface="Calibri"/>
                <a:sym typeface="Calibri"/>
              </a:rPr>
              <a:t>also know </a:t>
            </a:r>
            <a:r>
              <a:rPr lang="en-US" sz="1600" dirty="0" smtClean="0">
                <a:latin typeface="Century Gothic" panose="020B0502020202020204" pitchFamily="34" charset="0"/>
                <a:ea typeface="Calibri"/>
                <a:cs typeface="Calibri"/>
                <a:sym typeface="Calibri"/>
              </a:rPr>
              <a:t>as SPS, </a:t>
            </a:r>
            <a:r>
              <a:rPr lang="en-US" sz="1600" dirty="0">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1600" dirty="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SPS 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latin typeface="Century Gothic" panose="020B0502020202020204" pitchFamily="34" charset="0"/>
              <a:ea typeface="Calibri"/>
              <a:cs typeface="Calibri"/>
              <a:sym typeface="Calibri"/>
            </a:endParaRPr>
          </a:p>
          <a:p>
            <a:pPr algn="just">
              <a:buSzPct val="25000"/>
            </a:pPr>
            <a:r>
              <a:rPr lang="en-US" sz="1600" dirty="0" smtClean="0">
                <a:latin typeface="Century Gothic" panose="020B0502020202020204" pitchFamily="34" charset="0"/>
                <a:ea typeface="Calibri"/>
                <a:cs typeface="Calibri"/>
                <a:sym typeface="Calibri"/>
              </a:rPr>
              <a:t>The Zakat module makes SPS the first comprehensive accounting software with Zakat solution. It will make it easier than ever for Muslim businesses, corporations and organizations to determine the amount payable as </a:t>
            </a:r>
            <a:r>
              <a:rPr lang="en-US" sz="1600" dirty="0" smtClean="0">
                <a:solidFill>
                  <a:schemeClr val="dk1"/>
                </a:solidFill>
                <a:latin typeface="Century Gothic" panose="020B0502020202020204" pitchFamily="34" charset="0"/>
                <a:ea typeface="Calibri"/>
                <a:cs typeface="Calibri"/>
                <a:sym typeface="Calibri"/>
              </a:rPr>
              <a:t>Zakat. With Zakat feature built in, it is simply the best accounting software yet. </a:t>
            </a:r>
            <a:endParaRPr lang="en-US" sz="1600" dirty="0">
              <a:solidFill>
                <a:schemeClr val="dk1"/>
              </a:solidFill>
              <a:latin typeface="Century Gothic" panose="020B0502020202020204" pitchFamily="34" charset="0"/>
              <a:ea typeface="Calibri"/>
              <a:cs typeface="Calibri"/>
              <a:sym typeface="Calibri"/>
            </a:endParaRPr>
          </a:p>
        </p:txBody>
      </p:sp>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SUMMARY</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Salihin</a:t>
            </a:r>
            <a:r>
              <a:rPr lang="en-US" sz="2000" dirty="0" smtClean="0">
                <a:solidFill>
                  <a:prstClr val="black"/>
                </a:solidFill>
                <a:latin typeface="Century Gothic" panose="020B0502020202020204" pitchFamily="34" charset="0"/>
              </a:rPr>
              <a:t> Premier Solutions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267459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468539" y="1061113"/>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a:t>
            </a:r>
            <a:r>
              <a:rPr lang="en-US" b="1" dirty="0" smtClean="0">
                <a:solidFill>
                  <a:schemeClr val="dk1"/>
                </a:solidFill>
                <a:latin typeface="Calibri"/>
                <a:ea typeface="Calibri"/>
                <a:cs typeface="Calibri"/>
                <a:sym typeface="Calibri"/>
              </a:rPr>
              <a:t>modules of SPS</a:t>
            </a:r>
            <a:endParaRPr lang="en-US" b="1"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162159869"/>
              </p:ext>
            </p:extLst>
          </p:nvPr>
        </p:nvGraphicFramePr>
        <p:xfrm>
          <a:off x="1219201" y="1524000"/>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The Main Modules</a:t>
            </a:r>
            <a:endParaRPr lang="en-MY" sz="2000"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7722" y="3615194"/>
            <a:ext cx="1253878" cy="499606"/>
          </a:xfrm>
          <a:prstGeom prst="rect">
            <a:avLst/>
          </a:prstGeom>
        </p:spPr>
      </p:pic>
    </p:spTree>
    <p:extLst>
      <p:ext uri="{BB962C8B-B14F-4D97-AF65-F5344CB8AC3E}">
        <p14:creationId xmlns:p14="http://schemas.microsoft.com/office/powerpoint/2010/main" val="6498551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Waqf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29" name="TextBox 2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0" name="Rectangle 29"/>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Function </a:t>
            </a:r>
            <a:r>
              <a:rPr lang="en-US" sz="2000" dirty="0">
                <a:solidFill>
                  <a:prstClr val="black"/>
                </a:solidFill>
                <a:latin typeface="Century Gothic" panose="020B0502020202020204" pitchFamily="34" charset="0"/>
              </a:rPr>
              <a:t>A</a:t>
            </a:r>
            <a:r>
              <a:rPr lang="en-US" sz="2000" dirty="0" smtClean="0">
                <a:solidFill>
                  <a:prstClr val="black"/>
                </a:solidFill>
                <a:latin typeface="Century Gothic" panose="020B0502020202020204" pitchFamily="34" charset="0"/>
              </a:rPr>
              <a:t>nd Features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10927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vs Other Accounting Software</a:t>
            </a:r>
            <a:endParaRPr lang="en-MY" sz="2000" dirty="0">
              <a:solidFill>
                <a:prstClr val="black"/>
              </a:solidFill>
              <a:latin typeface="Century Gothic" panose="020B0502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066800"/>
            <a:ext cx="8280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12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err="1" smtClean="0">
                <a:latin typeface="Century Gothic" panose="020B0502020202020204" pitchFamily="34" charset="0"/>
              </a:rPr>
              <a:t>UiTM</a:t>
            </a:r>
            <a:r>
              <a:rPr lang="en-MY" sz="1600" dirty="0" smtClean="0">
                <a:latin typeface="Century Gothic" panose="020B0502020202020204" pitchFamily="34" charset="0"/>
              </a:rPr>
              <a: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3886200" cy="830997"/>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a:t>
            </a:r>
            <a:r>
              <a:rPr lang="en-MY" sz="1600" dirty="0" err="1" smtClean="0">
                <a:latin typeface="Century Gothic" panose="020B0502020202020204" pitchFamily="34" charset="0"/>
              </a:rPr>
              <a:t>UiTM</a:t>
            </a:r>
            <a:r>
              <a:rPr lang="en-MY" sz="1600" dirty="0" smtClean="0">
                <a:latin typeface="Century Gothic" panose="020B0502020202020204" pitchFamily="34" charset="0"/>
              </a:rPr>
              <a: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2 Hours </a:t>
            </a:r>
            <a:r>
              <a:rPr lang="en-US" sz="1400" b="1" dirty="0" smtClean="0"/>
              <a:t>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bg1"/>
                </a:solidFill>
                <a:latin typeface="Neuropol" panose="020F0607030201010804" pitchFamily="34" charset="0"/>
              </a:rPr>
              <a:t>SPS</a:t>
            </a:r>
            <a:r>
              <a:rPr lang="en-US" sz="2400" b="1" dirty="0" smtClean="0">
                <a:solidFill>
                  <a:schemeClr val="bg1"/>
                </a:solidFill>
              </a:rPr>
              <a:t>  </a:t>
            </a:r>
            <a:r>
              <a:rPr lang="en-US" sz="2400" b="1" dirty="0" smtClean="0"/>
              <a:t>as Optional Learning Tool</a:t>
            </a:r>
            <a:endParaRPr lang="en-MY" sz="2400" b="1" dirty="0"/>
          </a:p>
        </p:txBody>
      </p:sp>
      <p:sp>
        <p:nvSpPr>
          <p:cNvPr id="25" name="TextBox 24"/>
          <p:cNvSpPr txBox="1"/>
          <p:nvPr/>
        </p:nvSpPr>
        <p:spPr>
          <a:xfrm>
            <a:off x="152400" y="1436906"/>
            <a:ext cx="3200399"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 based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Target Course/ Student</a:t>
            </a:r>
            <a:endParaRPr lang="en-MY" sz="2000" dirty="0">
              <a:solidFill>
                <a:prstClr val="black"/>
              </a:solidFill>
              <a:latin typeface="Century Gothic" panose="020B0502020202020204" pitchFamily="34" charset="0"/>
            </a:endParaRPr>
          </a:p>
        </p:txBody>
      </p:sp>
      <p:sp>
        <p:nvSpPr>
          <p:cNvPr id="7" name="TextBox 6"/>
          <p:cNvSpPr txBox="1"/>
          <p:nvPr/>
        </p:nvSpPr>
        <p:spPr>
          <a:xfrm>
            <a:off x="827584" y="1484784"/>
            <a:ext cx="7776864" cy="1508105"/>
          </a:xfrm>
          <a:prstGeom prst="rect">
            <a:avLst/>
          </a:prstGeom>
          <a:noFill/>
        </p:spPr>
        <p:txBody>
          <a:bodyPr wrap="square" rtlCol="0">
            <a:spAutoFit/>
          </a:bodyPr>
          <a:lstStyle/>
          <a:p>
            <a:pPr lvl="2"/>
            <a:endParaRPr lang="en-US" sz="1400" i="1" dirty="0" smtClean="0"/>
          </a:p>
          <a:p>
            <a:pPr marL="285750" indent="-285750">
              <a:buFont typeface="Arial" panose="020B0604020202020204" pitchFamily="34" charset="0"/>
              <a:buChar char="•"/>
            </a:pPr>
            <a:r>
              <a:rPr lang="en-US" dirty="0" smtClean="0"/>
              <a:t>Diploma (</a:t>
            </a:r>
            <a:r>
              <a:rPr lang="en-US" dirty="0"/>
              <a:t>No of Student</a:t>
            </a:r>
            <a:r>
              <a:rPr lang="en-US" dirty="0" smtClean="0"/>
              <a:t>: XXXX</a:t>
            </a:r>
            <a:r>
              <a:rPr lang="en-US" dirty="0"/>
              <a:t>)</a:t>
            </a:r>
            <a:endParaRPr lang="en-US" dirty="0" smtClean="0"/>
          </a:p>
          <a:p>
            <a:pPr marL="742950" lvl="1" indent="-285750">
              <a:buFont typeface="Arial" panose="020B0604020202020204" pitchFamily="34" charset="0"/>
              <a:buChar char="•"/>
            </a:pPr>
            <a:r>
              <a:rPr lang="en-US" sz="1600" i="1" dirty="0" smtClean="0"/>
              <a:t>Diploma in Accountancy -AC110</a:t>
            </a:r>
          </a:p>
          <a:p>
            <a:pPr marL="1200150" lvl="2" indent="-285750">
              <a:buFont typeface="Arial" panose="020B0604020202020204" pitchFamily="34" charset="0"/>
              <a:buChar char="•"/>
            </a:pPr>
            <a:r>
              <a:rPr lang="en-US" sz="1400" i="1" dirty="0" smtClean="0"/>
              <a:t>Sg. </a:t>
            </a:r>
            <a:r>
              <a:rPr lang="en-US" sz="1400" i="1" dirty="0" err="1" smtClean="0"/>
              <a:t>Petani</a:t>
            </a:r>
            <a:r>
              <a:rPr lang="en-US" sz="1400" i="1" dirty="0" smtClean="0"/>
              <a:t>, </a:t>
            </a:r>
            <a:r>
              <a:rPr lang="en-US" sz="1400" i="1" dirty="0" err="1" smtClean="0"/>
              <a:t>Machang</a:t>
            </a:r>
            <a:r>
              <a:rPr lang="en-US" sz="1400" i="1" dirty="0" smtClean="0"/>
              <a:t>, </a:t>
            </a:r>
            <a:r>
              <a:rPr lang="en-US" sz="1400" i="1" dirty="0" err="1" smtClean="0"/>
              <a:t>Segamat</a:t>
            </a:r>
            <a:r>
              <a:rPr lang="en-US" sz="1400" i="1" dirty="0" smtClean="0"/>
              <a:t>, </a:t>
            </a:r>
            <a:r>
              <a:rPr lang="en-US" sz="1400" i="1" dirty="0" err="1" smtClean="0"/>
              <a:t>Tapah</a:t>
            </a:r>
            <a:r>
              <a:rPr lang="en-US" sz="1400" i="1" dirty="0" smtClean="0"/>
              <a:t>, Kota </a:t>
            </a:r>
            <a:r>
              <a:rPr lang="en-US" sz="1400" i="1" dirty="0" err="1" smtClean="0"/>
              <a:t>Samarahan</a:t>
            </a:r>
            <a:r>
              <a:rPr lang="en-US" sz="1400" i="1" dirty="0" smtClean="0"/>
              <a:t>, </a:t>
            </a:r>
            <a:r>
              <a:rPr lang="en-US" sz="1400" i="1" dirty="0" err="1" smtClean="0"/>
              <a:t>Jengka</a:t>
            </a:r>
            <a:r>
              <a:rPr lang="en-US" sz="1400" i="1" dirty="0" smtClean="0"/>
              <a:t>, </a:t>
            </a:r>
            <a:r>
              <a:rPr lang="en-US" sz="1400" i="1" dirty="0" err="1" smtClean="0"/>
              <a:t>Alor</a:t>
            </a:r>
            <a:r>
              <a:rPr lang="en-US" sz="1400" i="1" dirty="0" smtClean="0"/>
              <a:t> Gajah,   Kota </a:t>
            </a:r>
            <a:r>
              <a:rPr lang="en-US" sz="1400" i="1" dirty="0" err="1" smtClean="0"/>
              <a:t>Kinabalu</a:t>
            </a:r>
            <a:r>
              <a:rPr lang="en-US" sz="1400" i="1" dirty="0" smtClean="0"/>
              <a:t> &amp; Dungun</a:t>
            </a:r>
          </a:p>
          <a:p>
            <a:pPr marL="742950" lvl="1" indent="-285750">
              <a:buFont typeface="Arial" panose="020B0604020202020204" pitchFamily="34" charset="0"/>
              <a:buChar char="•"/>
            </a:pPr>
            <a:endParaRPr lang="en-US" sz="1600" i="1" dirty="0" smtClean="0"/>
          </a:p>
        </p:txBody>
      </p:sp>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3690</TotalTime>
  <Words>783</Words>
  <Application>Microsoft Office PowerPoint</Application>
  <PresentationFormat>On-screen Show (4:3)</PresentationFormat>
  <Paragraphs>128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Theme2</vt:lpstr>
      <vt:lpstr>SPS PROPOSAL FOR DIPLOMA STUDENT’S UP SKILLING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529</cp:revision>
  <cp:lastPrinted>2017-04-12T00:52:24Z</cp:lastPrinted>
  <dcterms:created xsi:type="dcterms:W3CDTF">2015-09-02T03:54:44Z</dcterms:created>
  <dcterms:modified xsi:type="dcterms:W3CDTF">2017-04-12T01:01:06Z</dcterms:modified>
</cp:coreProperties>
</file>