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64" r:id="rId2"/>
    <p:sldId id="382" r:id="rId3"/>
    <p:sldId id="342" r:id="rId4"/>
    <p:sldId id="333" r:id="rId5"/>
    <p:sldId id="259" r:id="rId6"/>
    <p:sldId id="339" r:id="rId7"/>
    <p:sldId id="332" r:id="rId8"/>
    <p:sldId id="359" r:id="rId9"/>
    <p:sldId id="361" r:id="rId10"/>
    <p:sldId id="345" r:id="rId11"/>
    <p:sldId id="346" r:id="rId12"/>
    <p:sldId id="360" r:id="rId13"/>
    <p:sldId id="353" r:id="rId14"/>
    <p:sldId id="366" r:id="rId15"/>
    <p:sldId id="385" r:id="rId16"/>
    <p:sldId id="386" r:id="rId17"/>
    <p:sldId id="347" r:id="rId18"/>
    <p:sldId id="372" r:id="rId19"/>
    <p:sldId id="337" r:id="rId20"/>
    <p:sldId id="362" r:id="rId21"/>
  </p:sldIdLst>
  <p:sldSz cx="24387175" cy="13716000"/>
  <p:notesSz cx="6735763" cy="9866313"/>
  <p:defaultText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12">
          <p15:clr>
            <a:srgbClr val="A4A3A4"/>
          </p15:clr>
        </p15:guide>
        <p15:guide id="2" pos="76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F88B00"/>
    <a:srgbClr val="1A9172"/>
    <a:srgbClr val="C7A927"/>
    <a:srgbClr val="6929A2"/>
    <a:srgbClr val="F8D00B"/>
    <a:srgbClr val="22C299"/>
    <a:srgbClr val="4D7096"/>
    <a:srgbClr val="212F3F"/>
    <a:srgbClr val="216B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5" autoAdjust="0"/>
    <p:restoredTop sz="94484" autoAdjust="0"/>
  </p:normalViewPr>
  <p:slideViewPr>
    <p:cSldViewPr snapToGrid="0" snapToObjects="1">
      <p:cViewPr>
        <p:scale>
          <a:sx n="40" d="100"/>
          <a:sy n="40" d="100"/>
        </p:scale>
        <p:origin x="-192" y="360"/>
      </p:cViewPr>
      <p:guideLst>
        <p:guide orient="horz" pos="4312"/>
        <p:guide pos="7688"/>
      </p:guideLst>
    </p:cSldViewPr>
  </p:slideViewPr>
  <p:notesTextViewPr>
    <p:cViewPr>
      <p:scale>
        <a:sx n="100" d="100"/>
        <a:sy n="100" d="100"/>
      </p:scale>
      <p:origin x="0" y="0"/>
    </p:cViewPr>
  </p:notesTextViewPr>
  <p:sorterViewPr>
    <p:cViewPr>
      <p:scale>
        <a:sx n="37" d="100"/>
        <a:sy n="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latin typeface="Open Sans Light"/>
            </a:endParaRPr>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3B157C50-CCBC-2A42-B4C4-22B7CB18877D}" type="datetimeFigureOut">
              <a:rPr lang="en-US" smtClean="0">
                <a:latin typeface="Open Sans Light"/>
              </a:rPr>
              <a:t>1/26/2017</a:t>
            </a:fld>
            <a:endParaRPr lang="en-US" dirty="0">
              <a:latin typeface="Open Sans Light"/>
            </a:endParaRPr>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latin typeface="Open Sans Light"/>
            </a:endParaRPr>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7C373154-D89E-B24F-ACC1-E214AA320E62}" type="slidenum">
              <a:rPr lang="en-US" smtClean="0">
                <a:latin typeface="Open Sans Light"/>
              </a:rPr>
              <a:t>‹#›</a:t>
            </a:fld>
            <a:endParaRPr lang="en-US" dirty="0">
              <a:latin typeface="Open Sans Light"/>
            </a:endParaRPr>
          </a:p>
        </p:txBody>
      </p:sp>
    </p:spTree>
    <p:extLst>
      <p:ext uri="{BB962C8B-B14F-4D97-AF65-F5344CB8AC3E}">
        <p14:creationId xmlns:p14="http://schemas.microsoft.com/office/powerpoint/2010/main" val="3619321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atin typeface="Open Sans Light"/>
              </a:defRPr>
            </a:lvl1pPr>
          </a:lstStyle>
          <a:p>
            <a:endParaRPr lang="en-US"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atin typeface="Open Sans Light"/>
              </a:defRPr>
            </a:lvl1pPr>
          </a:lstStyle>
          <a:p>
            <a:fld id="{4777BE1B-B234-614A-B080-4D121D4DF535}" type="datetimeFigureOut">
              <a:rPr lang="en-US" smtClean="0"/>
              <a:pPr/>
              <a:t>1/26/2017</a:t>
            </a:fld>
            <a:endParaRPr lang="en-US" dirty="0"/>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atin typeface="Open Sans Light"/>
              </a:defRPr>
            </a:lvl1pPr>
          </a:lstStyle>
          <a:p>
            <a:endParaRPr lang="en-US"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atin typeface="Open Sans Light"/>
              </a:defRPr>
            </a:lvl1pPr>
          </a:lstStyle>
          <a:p>
            <a:fld id="{C94E8D62-D41F-6042-BCDF-79D228EFA10F}" type="slidenum">
              <a:rPr lang="en-US" smtClean="0"/>
              <a:pPr/>
              <a:t>‹#›</a:t>
            </a:fld>
            <a:endParaRPr lang="en-US" dirty="0"/>
          </a:p>
        </p:txBody>
      </p:sp>
    </p:spTree>
    <p:extLst>
      <p:ext uri="{BB962C8B-B14F-4D97-AF65-F5344CB8AC3E}">
        <p14:creationId xmlns:p14="http://schemas.microsoft.com/office/powerpoint/2010/main" val="3579544509"/>
      </p:ext>
    </p:extLst>
  </p:cSld>
  <p:clrMap bg1="lt1" tx1="dk1" bg2="lt2" tx2="dk2" accent1="accent1" accent2="accent2" accent3="accent3" accent4="accent4" accent5="accent5" accent6="accent6" hlink="hlink" folHlink="folHlink"/>
  <p:hf hdr="0" ftr="0" dt="0"/>
  <p:notesStyle>
    <a:lvl1pPr marL="0" algn="l" defTabSz="456697" rtl="0" eaLnBrk="1" latinLnBrk="0" hangingPunct="1">
      <a:defRPr sz="1200" kern="1200">
        <a:solidFill>
          <a:schemeClr val="tx1"/>
        </a:solidFill>
        <a:latin typeface="Open Sans Light"/>
        <a:ea typeface="+mn-ea"/>
        <a:cs typeface="+mn-cs"/>
      </a:defRPr>
    </a:lvl1pPr>
    <a:lvl2pPr marL="456697" algn="l" defTabSz="456697" rtl="0" eaLnBrk="1" latinLnBrk="0" hangingPunct="1">
      <a:defRPr sz="1200" kern="1200">
        <a:solidFill>
          <a:schemeClr val="tx1"/>
        </a:solidFill>
        <a:latin typeface="Open Sans Light"/>
        <a:ea typeface="+mn-ea"/>
        <a:cs typeface="+mn-cs"/>
      </a:defRPr>
    </a:lvl2pPr>
    <a:lvl3pPr marL="913395" algn="l" defTabSz="456697" rtl="0" eaLnBrk="1" latinLnBrk="0" hangingPunct="1">
      <a:defRPr sz="1200" kern="1200">
        <a:solidFill>
          <a:schemeClr val="tx1"/>
        </a:solidFill>
        <a:latin typeface="Open Sans Light"/>
        <a:ea typeface="+mn-ea"/>
        <a:cs typeface="+mn-cs"/>
      </a:defRPr>
    </a:lvl3pPr>
    <a:lvl4pPr marL="1370094" algn="l" defTabSz="456697" rtl="0" eaLnBrk="1" latinLnBrk="0" hangingPunct="1">
      <a:defRPr sz="1200" kern="1200">
        <a:solidFill>
          <a:schemeClr val="tx1"/>
        </a:solidFill>
        <a:latin typeface="Open Sans Light"/>
        <a:ea typeface="+mn-ea"/>
        <a:cs typeface="+mn-cs"/>
      </a:defRPr>
    </a:lvl4pPr>
    <a:lvl5pPr marL="1826797" algn="l" defTabSz="456697" rtl="0" eaLnBrk="1" latinLnBrk="0" hangingPunct="1">
      <a:defRPr sz="1200" kern="1200">
        <a:solidFill>
          <a:schemeClr val="tx1"/>
        </a:solidFill>
        <a:latin typeface="Open Sans Light"/>
        <a:ea typeface="+mn-ea"/>
        <a:cs typeface="+mn-cs"/>
      </a:defRPr>
    </a:lvl5pPr>
    <a:lvl6pPr marL="2283492" algn="l" defTabSz="456697" rtl="0" eaLnBrk="1" latinLnBrk="0" hangingPunct="1">
      <a:defRPr sz="1200" kern="1200">
        <a:solidFill>
          <a:schemeClr val="tx1"/>
        </a:solidFill>
        <a:latin typeface="+mn-lt"/>
        <a:ea typeface="+mn-ea"/>
        <a:cs typeface="+mn-cs"/>
      </a:defRPr>
    </a:lvl6pPr>
    <a:lvl7pPr marL="2740191" algn="l" defTabSz="456697" rtl="0" eaLnBrk="1" latinLnBrk="0" hangingPunct="1">
      <a:defRPr sz="1200" kern="1200">
        <a:solidFill>
          <a:schemeClr val="tx1"/>
        </a:solidFill>
        <a:latin typeface="+mn-lt"/>
        <a:ea typeface="+mn-ea"/>
        <a:cs typeface="+mn-cs"/>
      </a:defRPr>
    </a:lvl7pPr>
    <a:lvl8pPr marL="3196889" algn="l" defTabSz="456697" rtl="0" eaLnBrk="1" latinLnBrk="0" hangingPunct="1">
      <a:defRPr sz="1200" kern="1200">
        <a:solidFill>
          <a:schemeClr val="tx1"/>
        </a:solidFill>
        <a:latin typeface="+mn-lt"/>
        <a:ea typeface="+mn-ea"/>
        <a:cs typeface="+mn-cs"/>
      </a:defRPr>
    </a:lvl8pPr>
    <a:lvl9pPr marL="3653588" algn="l" defTabSz="4566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a:t>
            </a:r>
          </a:p>
          <a:p>
            <a:r>
              <a:rPr lang="en-US" dirty="0" smtClean="0"/>
              <a:t>Font Size: Proposal Title (60),</a:t>
            </a:r>
            <a:r>
              <a:rPr lang="en-US" baseline="0" dirty="0" smtClean="0"/>
              <a:t> Proposal Details (40)</a:t>
            </a:r>
          </a:p>
          <a:p>
            <a:endParaRPr lang="en-US" baseline="0" dirty="0" smtClean="0"/>
          </a:p>
          <a:p>
            <a:r>
              <a:rPr lang="en-US" baseline="0" dirty="0" smtClean="0"/>
              <a:t>Business unit &amp; Client logo: Small size</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a:t>
            </a:fld>
            <a:endParaRPr lang="en-US" dirty="0"/>
          </a:p>
        </p:txBody>
      </p:sp>
    </p:spTree>
    <p:extLst>
      <p:ext uri="{BB962C8B-B14F-4D97-AF65-F5344CB8AC3E}">
        <p14:creationId xmlns:p14="http://schemas.microsoft.com/office/powerpoint/2010/main" val="1080341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10</a:t>
            </a:fld>
            <a:endParaRPr lang="en-US" dirty="0"/>
          </a:p>
        </p:txBody>
      </p:sp>
    </p:spTree>
    <p:extLst>
      <p:ext uri="{BB962C8B-B14F-4D97-AF65-F5344CB8AC3E}">
        <p14:creationId xmlns:p14="http://schemas.microsoft.com/office/powerpoint/2010/main" val="1553079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11</a:t>
            </a:fld>
            <a:endParaRPr lang="en-US" dirty="0"/>
          </a:p>
        </p:txBody>
      </p:sp>
    </p:spTree>
    <p:extLst>
      <p:ext uri="{BB962C8B-B14F-4D97-AF65-F5344CB8AC3E}">
        <p14:creationId xmlns:p14="http://schemas.microsoft.com/office/powerpoint/2010/main" val="1713289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 &amp; 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The Proposal (60), Content (36)</a:t>
            </a:r>
            <a:endParaRPr lang="en-US" sz="1200" baseline="0" dirty="0" smtClean="0"/>
          </a:p>
          <a:p>
            <a:pPr marL="0" indent="0">
              <a:buNone/>
            </a:pPr>
            <a:endParaRPr lang="en-US" sz="1200" baseline="0" dirty="0" smtClean="0"/>
          </a:p>
          <a:p>
            <a:pPr marL="0" indent="0">
              <a:buNone/>
            </a:pPr>
            <a:r>
              <a:rPr lang="en-US" sz="1200" baseline="0" dirty="0" smtClean="0"/>
              <a:t>Proposal Title’s Example (at the right-top of the red box) : Audit Proposal (For Audit Dept.) or GST Proposal (For GST Dept.)</a:t>
            </a:r>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12</a:t>
            </a:fld>
            <a:endParaRPr lang="en-US" dirty="0"/>
          </a:p>
        </p:txBody>
      </p:sp>
    </p:spTree>
    <p:extLst>
      <p:ext uri="{BB962C8B-B14F-4D97-AF65-F5344CB8AC3E}">
        <p14:creationId xmlns:p14="http://schemas.microsoft.com/office/powerpoint/2010/main" val="2948951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US" dirty="0" smtClean="0"/>
          </a:p>
          <a:p>
            <a:r>
              <a:rPr lang="en-US" dirty="0" smtClean="0"/>
              <a:t>Content suggestion:</a:t>
            </a:r>
            <a:r>
              <a:rPr lang="en-US" baseline="0" dirty="0" smtClean="0"/>
              <a:t> Client and proposal background.</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13</a:t>
            </a:fld>
            <a:endParaRPr lang="en-US" dirty="0"/>
          </a:p>
        </p:txBody>
      </p:sp>
    </p:spTree>
    <p:extLst>
      <p:ext uri="{BB962C8B-B14F-4D97-AF65-F5344CB8AC3E}">
        <p14:creationId xmlns:p14="http://schemas.microsoft.com/office/powerpoint/2010/main" val="3090930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p>
          <a:p>
            <a:pPr marL="0" marR="0" indent="0" algn="l" defTabSz="456697" rtl="0" eaLnBrk="1" fontAlgn="auto" latinLnBrk="0" hangingPunct="1">
              <a:lnSpc>
                <a:spcPct val="100000"/>
              </a:lnSpc>
              <a:spcBef>
                <a:spcPts val="0"/>
              </a:spcBef>
              <a:spcAft>
                <a:spcPts val="0"/>
              </a:spcAft>
              <a:buClrTx/>
              <a:buSzTx/>
              <a:buFontTx/>
              <a:buNone/>
              <a:tabLst/>
              <a:defRPr/>
            </a:pPr>
            <a:r>
              <a:rPr lang="en-US" sz="1200" baseline="0" dirty="0" smtClean="0"/>
              <a:t>Please insert the details (in red) accordingly.</a:t>
            </a:r>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14</a:t>
            </a:fld>
            <a:endParaRPr lang="en-US" dirty="0"/>
          </a:p>
        </p:txBody>
      </p:sp>
    </p:spTree>
    <p:extLst>
      <p:ext uri="{BB962C8B-B14F-4D97-AF65-F5344CB8AC3E}">
        <p14:creationId xmlns:p14="http://schemas.microsoft.com/office/powerpoint/2010/main" val="2856705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Engagement’s content (36)</a:t>
            </a:r>
          </a:p>
          <a:p>
            <a:endParaRPr lang="en-US" dirty="0" smtClean="0"/>
          </a:p>
          <a:p>
            <a:r>
              <a:rPr lang="en-US" dirty="0" smtClean="0"/>
              <a:t>Attention: You may add</a:t>
            </a:r>
            <a:r>
              <a:rPr lang="en-US" baseline="0" dirty="0" smtClean="0"/>
              <a:t> additional row/slide depending on your needs.</a:t>
            </a:r>
          </a:p>
          <a:p>
            <a:pPr marL="0" marR="0" lvl="1" indent="0" algn="l" defTabSz="456697" rtl="0" eaLnBrk="1" fontAlgn="auto" latinLnBrk="0" hangingPunct="1">
              <a:lnSpc>
                <a:spcPct val="100000"/>
              </a:lnSpc>
              <a:spcBef>
                <a:spcPts val="0"/>
              </a:spcBef>
              <a:spcAft>
                <a:spcPts val="0"/>
              </a:spcAft>
              <a:buClrTx/>
              <a:buSzTx/>
              <a:buFontTx/>
              <a:buNone/>
              <a:tabLst/>
              <a:defRPr/>
            </a:pPr>
            <a:r>
              <a:rPr lang="en-US" altLang="en-US" sz="3600" i="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In the</a:t>
            </a:r>
            <a:r>
              <a:rPr lang="en-US" altLang="en-US" sz="3600" i="0" baseline="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case of progress fee, you may use this phrase: </a:t>
            </a:r>
            <a:r>
              <a:rPr lang="en-US" altLang="en-US" sz="3600" i="1" baseline="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r>
              <a:rPr lang="en-US" altLang="en-US" sz="3600" i="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The fees are based on deliverables at each stage of advisory work. </a:t>
            </a:r>
            <a:endParaRPr lang="en-US" baseline="0"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15</a:t>
            </a:fld>
            <a:endParaRPr lang="en-US" dirty="0"/>
          </a:p>
        </p:txBody>
      </p:sp>
    </p:spTree>
    <p:extLst>
      <p:ext uri="{BB962C8B-B14F-4D97-AF65-F5344CB8AC3E}">
        <p14:creationId xmlns:p14="http://schemas.microsoft.com/office/powerpoint/2010/main" val="2234540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Term &amp; conditions</a:t>
            </a:r>
            <a:r>
              <a:rPr lang="en-US" baseline="0" dirty="0" smtClean="0"/>
              <a:t> </a:t>
            </a:r>
            <a:r>
              <a:rPr lang="en-US" dirty="0" smtClean="0"/>
              <a:t>(36)</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Please edit accordingly (red font)</a:t>
            </a:r>
          </a:p>
        </p:txBody>
      </p:sp>
      <p:sp>
        <p:nvSpPr>
          <p:cNvPr id="4" name="Slide Number Placeholder 3"/>
          <p:cNvSpPr>
            <a:spLocks noGrp="1"/>
          </p:cNvSpPr>
          <p:nvPr>
            <p:ph type="sldNum" sz="quarter" idx="10"/>
          </p:nvPr>
        </p:nvSpPr>
        <p:spPr/>
        <p:txBody>
          <a:bodyPr/>
          <a:lstStyle/>
          <a:p>
            <a:fld id="{C94E8D62-D41F-6042-BCDF-79D228EFA10F}" type="slidenum">
              <a:rPr lang="en-US" smtClean="0"/>
              <a:pPr/>
              <a:t>16</a:t>
            </a:fld>
            <a:endParaRPr lang="en-US" dirty="0"/>
          </a:p>
        </p:txBody>
      </p:sp>
    </p:spTree>
    <p:extLst>
      <p:ext uri="{BB962C8B-B14F-4D97-AF65-F5344CB8AC3E}">
        <p14:creationId xmlns:p14="http://schemas.microsoft.com/office/powerpoint/2010/main" val="2139559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17</a:t>
            </a:fld>
            <a:endParaRPr lang="en-US" dirty="0"/>
          </a:p>
        </p:txBody>
      </p:sp>
    </p:spTree>
    <p:extLst>
      <p:ext uri="{BB962C8B-B14F-4D97-AF65-F5344CB8AC3E}">
        <p14:creationId xmlns:p14="http://schemas.microsoft.com/office/powerpoint/2010/main" val="1713289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a:t>
            </a:r>
            <a:r>
              <a:rPr lang="en-US" baseline="0" dirty="0" smtClean="0"/>
              <a:t> change the name of the co accordingly.</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18</a:t>
            </a:fld>
            <a:endParaRPr lang="en-US" dirty="0"/>
          </a:p>
        </p:txBody>
      </p:sp>
    </p:spTree>
    <p:extLst>
      <p:ext uri="{BB962C8B-B14F-4D97-AF65-F5344CB8AC3E}">
        <p14:creationId xmlns:p14="http://schemas.microsoft.com/office/powerpoint/2010/main" val="3434803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baseline="0" dirty="0" smtClean="0"/>
              <a:t>Please insert primary contact person accordingly.</a:t>
            </a:r>
          </a:p>
        </p:txBody>
      </p:sp>
      <p:sp>
        <p:nvSpPr>
          <p:cNvPr id="4" name="Slide Number Placeholder 3"/>
          <p:cNvSpPr>
            <a:spLocks noGrp="1"/>
          </p:cNvSpPr>
          <p:nvPr>
            <p:ph type="sldNum" sz="quarter" idx="10"/>
          </p:nvPr>
        </p:nvSpPr>
        <p:spPr/>
        <p:txBody>
          <a:bodyPr/>
          <a:lstStyle/>
          <a:p>
            <a:fld id="{C94E8D62-D41F-6042-BCDF-79D228EFA10F}" type="slidenum">
              <a:rPr lang="en-US" smtClean="0"/>
              <a:pPr/>
              <a:t>19</a:t>
            </a:fld>
            <a:endParaRPr lang="en-US" dirty="0"/>
          </a:p>
        </p:txBody>
      </p:sp>
    </p:spTree>
    <p:extLst>
      <p:ext uri="{BB962C8B-B14F-4D97-AF65-F5344CB8AC3E}">
        <p14:creationId xmlns:p14="http://schemas.microsoft.com/office/powerpoint/2010/main" val="2581489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Executive</a:t>
            </a:r>
            <a:r>
              <a:rPr lang="en-US" baseline="0" dirty="0" smtClean="0"/>
              <a:t> Summary Content </a:t>
            </a:r>
            <a:r>
              <a:rPr lang="en-US" dirty="0" smtClean="0"/>
              <a:t>(36)</a:t>
            </a:r>
            <a:endParaRPr lang="en-US"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2</a:t>
            </a:fld>
            <a:endParaRPr lang="en-US" dirty="0"/>
          </a:p>
        </p:txBody>
      </p:sp>
    </p:spTree>
    <p:extLst>
      <p:ext uri="{BB962C8B-B14F-4D97-AF65-F5344CB8AC3E}">
        <p14:creationId xmlns:p14="http://schemas.microsoft.com/office/powerpoint/2010/main" val="3174647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20</a:t>
            </a:fld>
            <a:endParaRPr lang="en-US" dirty="0"/>
          </a:p>
        </p:txBody>
      </p:sp>
    </p:spTree>
    <p:extLst>
      <p:ext uri="{BB962C8B-B14F-4D97-AF65-F5344CB8AC3E}">
        <p14:creationId xmlns:p14="http://schemas.microsoft.com/office/powerpoint/2010/main" val="163110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Table</a:t>
            </a:r>
            <a:r>
              <a:rPr lang="en-US" baseline="0" dirty="0" smtClean="0"/>
              <a:t> of Content </a:t>
            </a:r>
            <a:r>
              <a:rPr lang="en-US" dirty="0" smtClean="0"/>
              <a:t>(44)</a:t>
            </a:r>
            <a:endParaRPr lang="en-US" baseline="0" dirty="0" smtClean="0"/>
          </a:p>
          <a:p>
            <a:pPr marL="0" marR="0" indent="0" algn="l" defTabSz="456697" rtl="0" eaLnBrk="1" fontAlgn="auto" latinLnBrk="0" hangingPunct="1">
              <a:lnSpc>
                <a:spcPct val="100000"/>
              </a:lnSpc>
              <a:spcBef>
                <a:spcPts val="0"/>
              </a:spcBef>
              <a:spcAft>
                <a:spcPts val="0"/>
              </a:spcAft>
              <a:buClrTx/>
              <a:buSzTx/>
              <a:buFontTx/>
              <a:buNone/>
              <a:tabLst/>
              <a:defRPr/>
            </a:pPr>
            <a:endParaRPr lang="en-MY" dirty="0" smtClean="0"/>
          </a:p>
          <a:p>
            <a:r>
              <a:rPr lang="en-US" dirty="0" smtClean="0"/>
              <a:t>Attention: Please change the</a:t>
            </a:r>
            <a:r>
              <a:rPr lang="en-US" baseline="0" dirty="0" smtClean="0"/>
              <a:t> table of content and page numbering accordingly. Thank you very much </a:t>
            </a:r>
            <a:r>
              <a:rPr lang="en-US" baseline="0" dirty="0" smtClean="0">
                <a:sym typeface="Wingdings" panose="05000000000000000000" pitchFamily="2" charset="2"/>
              </a:rPr>
              <a:t></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3</a:t>
            </a:fld>
            <a:endParaRPr lang="en-US" dirty="0"/>
          </a:p>
        </p:txBody>
      </p:sp>
    </p:spTree>
    <p:extLst>
      <p:ext uri="{BB962C8B-B14F-4D97-AF65-F5344CB8AC3E}">
        <p14:creationId xmlns:p14="http://schemas.microsoft.com/office/powerpoint/2010/main" val="2130249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 (Bold)</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About</a:t>
            </a:r>
            <a:r>
              <a:rPr lang="en-US" baseline="0" dirty="0" smtClean="0"/>
              <a:t> Us </a:t>
            </a:r>
            <a:r>
              <a:rPr lang="en-US" dirty="0" smtClean="0"/>
              <a:t>(60)</a:t>
            </a:r>
            <a:endParaRPr lang="en-US"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4</a:t>
            </a:fld>
            <a:endParaRPr lang="en-US" dirty="0"/>
          </a:p>
        </p:txBody>
      </p:sp>
    </p:spTree>
    <p:extLst>
      <p:ext uri="{BB962C8B-B14F-4D97-AF65-F5344CB8AC3E}">
        <p14:creationId xmlns:p14="http://schemas.microsoft.com/office/powerpoint/2010/main" val="2948951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5</a:t>
            </a:fld>
            <a:endParaRPr lang="en-US" dirty="0"/>
          </a:p>
        </p:txBody>
      </p:sp>
    </p:spTree>
    <p:extLst>
      <p:ext uri="{BB962C8B-B14F-4D97-AF65-F5344CB8AC3E}">
        <p14:creationId xmlns:p14="http://schemas.microsoft.com/office/powerpoint/2010/main" val="327109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 Horizontal</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6</a:t>
            </a:fld>
            <a:endParaRPr lang="en-US" dirty="0"/>
          </a:p>
        </p:txBody>
      </p:sp>
    </p:spTree>
    <p:extLst>
      <p:ext uri="{BB962C8B-B14F-4D97-AF65-F5344CB8AC3E}">
        <p14:creationId xmlns:p14="http://schemas.microsoft.com/office/powerpoint/2010/main" val="4839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7</a:t>
            </a:fld>
            <a:endParaRPr lang="en-US" dirty="0"/>
          </a:p>
        </p:txBody>
      </p:sp>
    </p:spTree>
    <p:extLst>
      <p:ext uri="{BB962C8B-B14F-4D97-AF65-F5344CB8AC3E}">
        <p14:creationId xmlns:p14="http://schemas.microsoft.com/office/powerpoint/2010/main" val="303581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8</a:t>
            </a:fld>
            <a:endParaRPr lang="en-US" dirty="0"/>
          </a:p>
        </p:txBody>
      </p:sp>
    </p:spTree>
    <p:extLst>
      <p:ext uri="{BB962C8B-B14F-4D97-AF65-F5344CB8AC3E}">
        <p14:creationId xmlns:p14="http://schemas.microsoft.com/office/powerpoint/2010/main" val="303581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9</a:t>
            </a:fld>
            <a:endParaRPr lang="en-US" dirty="0"/>
          </a:p>
        </p:txBody>
      </p:sp>
    </p:spTree>
    <p:extLst>
      <p:ext uri="{BB962C8B-B14F-4D97-AF65-F5344CB8AC3E}">
        <p14:creationId xmlns:p14="http://schemas.microsoft.com/office/powerpoint/2010/main" val="2482997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58076" y="5414843"/>
            <a:ext cx="17071023" cy="3505200"/>
          </a:xfrm>
        </p:spPr>
        <p:txBody>
          <a:bodyPr>
            <a:normAutofit/>
          </a:bodyPr>
          <a:lstStyle>
            <a:lvl1pPr marL="0" indent="0" algn="ctr">
              <a:lnSpc>
                <a:spcPct val="120000"/>
              </a:lnSpc>
              <a:buNone/>
              <a:defRPr sz="4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1087444" indent="0" algn="ctr">
              <a:buNone/>
              <a:defRPr>
                <a:solidFill>
                  <a:schemeClr val="tx1">
                    <a:tint val="75000"/>
                  </a:schemeClr>
                </a:solidFill>
              </a:defRPr>
            </a:lvl2pPr>
            <a:lvl3pPr marL="2174887" indent="0" algn="ctr">
              <a:buNone/>
              <a:defRPr>
                <a:solidFill>
                  <a:schemeClr val="tx1">
                    <a:tint val="75000"/>
                  </a:schemeClr>
                </a:solidFill>
              </a:defRPr>
            </a:lvl3pPr>
            <a:lvl4pPr marL="3262338" indent="0" algn="ctr">
              <a:buNone/>
              <a:defRPr>
                <a:solidFill>
                  <a:schemeClr val="tx1">
                    <a:tint val="75000"/>
                  </a:schemeClr>
                </a:solidFill>
              </a:defRPr>
            </a:lvl4pPr>
            <a:lvl5pPr marL="4349779" indent="0" algn="ctr">
              <a:buNone/>
              <a:defRPr>
                <a:solidFill>
                  <a:schemeClr val="tx1">
                    <a:tint val="75000"/>
                  </a:schemeClr>
                </a:solidFill>
              </a:defRPr>
            </a:lvl5pPr>
            <a:lvl6pPr marL="5437225" indent="0" algn="ctr">
              <a:buNone/>
              <a:defRPr>
                <a:solidFill>
                  <a:schemeClr val="tx1">
                    <a:tint val="75000"/>
                  </a:schemeClr>
                </a:solidFill>
              </a:defRPr>
            </a:lvl6pPr>
            <a:lvl7pPr marL="6524671" indent="0" algn="ctr">
              <a:buNone/>
              <a:defRPr>
                <a:solidFill>
                  <a:schemeClr val="tx1">
                    <a:tint val="75000"/>
                  </a:schemeClr>
                </a:solidFill>
              </a:defRPr>
            </a:lvl7pPr>
            <a:lvl8pPr marL="7612115" indent="0" algn="ctr">
              <a:buNone/>
              <a:defRPr>
                <a:solidFill>
                  <a:schemeClr val="tx1">
                    <a:tint val="75000"/>
                  </a:schemeClr>
                </a:solidFill>
              </a:defRPr>
            </a:lvl8pPr>
            <a:lvl9pPr marL="8699558" indent="0" algn="ctr">
              <a:buNone/>
              <a:defRPr>
                <a:solidFill>
                  <a:schemeClr val="tx1">
                    <a:tint val="75000"/>
                  </a:schemeClr>
                </a:solidFill>
              </a:defRPr>
            </a:lvl9pPr>
          </a:lstStyle>
          <a:p>
            <a:r>
              <a:rPr lang="en-US" dirty="0" smtClean="0"/>
              <a:t>Proposal Details</a:t>
            </a:r>
            <a:endParaRPr lang="en-US" dirty="0"/>
          </a:p>
        </p:txBody>
      </p:sp>
      <p:sp>
        <p:nvSpPr>
          <p:cNvPr id="2" name="Title 1"/>
          <p:cNvSpPr>
            <a:spLocks noGrp="1"/>
          </p:cNvSpPr>
          <p:nvPr>
            <p:ph type="ctrTitle" hasCustomPrompt="1"/>
          </p:nvPr>
        </p:nvSpPr>
        <p:spPr>
          <a:xfrm>
            <a:off x="3658076" y="3567460"/>
            <a:ext cx="17071023" cy="1825542"/>
          </a:xfrm>
        </p:spPr>
        <p:txBody>
          <a:bodyPr/>
          <a:lstStyle>
            <a:lvl1pPr>
              <a:defRPr b="1">
                <a:solidFill>
                  <a:schemeClr val="tx1">
                    <a:lumMod val="65000"/>
                    <a:lumOff val="35000"/>
                  </a:schemeClr>
                </a:solidFill>
              </a:defRPr>
            </a:lvl1pPr>
          </a:lstStyle>
          <a:p>
            <a:r>
              <a:rPr lang="en-US" dirty="0" smtClean="0"/>
              <a:t>PROPOSAL TITLE</a:t>
            </a:r>
            <a:endParaRPr lang="en-US" dirty="0"/>
          </a:p>
        </p:txBody>
      </p:sp>
      <p:sp>
        <p:nvSpPr>
          <p:cNvPr id="5"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35947415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12" name="Picture Placeholder 2"/>
          <p:cNvSpPr>
            <a:spLocks noGrp="1"/>
          </p:cNvSpPr>
          <p:nvPr>
            <p:ph type="pic" sz="quarter" idx="14"/>
          </p:nvPr>
        </p:nvSpPr>
        <p:spPr>
          <a:xfrm>
            <a:off x="12193588" y="6858000"/>
            <a:ext cx="12193588" cy="6858000"/>
          </a:xfrm>
        </p:spPr>
        <p:txBody>
          <a:bodyPr/>
          <a:lstStyle/>
          <a:p>
            <a:endParaRPr lang="en-US" dirty="0"/>
          </a:p>
        </p:txBody>
      </p:sp>
      <p:sp>
        <p:nvSpPr>
          <p:cNvPr id="13" name="Picture Placeholder 2"/>
          <p:cNvSpPr>
            <a:spLocks noGrp="1"/>
          </p:cNvSpPr>
          <p:nvPr>
            <p:ph type="pic" sz="quarter" idx="13"/>
          </p:nvPr>
        </p:nvSpPr>
        <p:spPr>
          <a:xfrm>
            <a:off x="0" y="0"/>
            <a:ext cx="12193588" cy="6858000"/>
          </a:xfrm>
        </p:spPr>
        <p:txBody>
          <a:bodyPr/>
          <a:lstStyle/>
          <a:p>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8"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15677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1" y="0"/>
            <a:ext cx="24387175" cy="4876800"/>
          </a:xfrm>
        </p:spPr>
        <p:txBody>
          <a:bodyPr/>
          <a:lstStyle/>
          <a:p>
            <a:endParaRPr lang="en-US"/>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5"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9"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599633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hasCustomPrompt="1"/>
          </p:nvPr>
        </p:nvSpPr>
        <p:spPr>
          <a:xfrm>
            <a:off x="0" y="0"/>
            <a:ext cx="24387175" cy="13716000"/>
          </a:xfrm>
        </p:spPr>
        <p:txBody>
          <a:bodyPr/>
          <a:lstStyle>
            <a:lvl1pPr>
              <a:defRPr baseline="0"/>
            </a:lvl1pPr>
          </a:lstStyle>
          <a:p>
            <a:r>
              <a:rPr lang="en-US" dirty="0" smtClean="0"/>
              <a:t>Drag / Drop / Send to Back</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7"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043681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Picture Placeholder 2"/>
          <p:cNvSpPr>
            <a:spLocks noGrp="1"/>
          </p:cNvSpPr>
          <p:nvPr>
            <p:ph type="pic" sz="quarter" idx="13"/>
          </p:nvPr>
        </p:nvSpPr>
        <p:spPr>
          <a:xfrm>
            <a:off x="2043799" y="3667381"/>
            <a:ext cx="4823726" cy="3657600"/>
          </a:xfrm>
        </p:spPr>
        <p:txBody>
          <a:bodyPr/>
          <a:lstStyle/>
          <a:p>
            <a:endParaRPr lang="en-US"/>
          </a:p>
        </p:txBody>
      </p:sp>
      <p:sp>
        <p:nvSpPr>
          <p:cNvPr id="13" name="Picture Placeholder 2"/>
          <p:cNvSpPr>
            <a:spLocks noGrp="1"/>
          </p:cNvSpPr>
          <p:nvPr>
            <p:ph type="pic" sz="quarter" idx="14"/>
          </p:nvPr>
        </p:nvSpPr>
        <p:spPr>
          <a:xfrm>
            <a:off x="7243796" y="3667381"/>
            <a:ext cx="4823726" cy="3657600"/>
          </a:xfrm>
        </p:spPr>
        <p:txBody>
          <a:bodyPr/>
          <a:lstStyle/>
          <a:p>
            <a:endParaRPr lang="en-US"/>
          </a:p>
        </p:txBody>
      </p:sp>
      <p:sp>
        <p:nvSpPr>
          <p:cNvPr id="14" name="Picture Placeholder 2"/>
          <p:cNvSpPr>
            <a:spLocks noGrp="1"/>
          </p:cNvSpPr>
          <p:nvPr>
            <p:ph type="pic" sz="quarter" idx="15"/>
          </p:nvPr>
        </p:nvSpPr>
        <p:spPr>
          <a:xfrm>
            <a:off x="12450926" y="3667381"/>
            <a:ext cx="4823726" cy="3657600"/>
          </a:xfrm>
        </p:spPr>
        <p:txBody>
          <a:bodyPr/>
          <a:lstStyle/>
          <a:p>
            <a:endParaRPr lang="en-US"/>
          </a:p>
        </p:txBody>
      </p:sp>
      <p:sp>
        <p:nvSpPr>
          <p:cNvPr id="15" name="Picture Placeholder 2"/>
          <p:cNvSpPr>
            <a:spLocks noGrp="1"/>
          </p:cNvSpPr>
          <p:nvPr>
            <p:ph type="pic" sz="quarter" idx="16"/>
          </p:nvPr>
        </p:nvSpPr>
        <p:spPr>
          <a:xfrm>
            <a:off x="17650923" y="3667381"/>
            <a:ext cx="4823726" cy="3657600"/>
          </a:xfrm>
        </p:spPr>
        <p:txBody>
          <a:bodyPr/>
          <a:lstStyle/>
          <a:p>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9"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425952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6"/>
          <p:cNvSpPr>
            <a:spLocks noGrp="1"/>
          </p:cNvSpPr>
          <p:nvPr>
            <p:ph type="pic" sz="quarter" idx="10"/>
          </p:nvPr>
        </p:nvSpPr>
        <p:spPr>
          <a:xfrm>
            <a:off x="1822450" y="3197225"/>
            <a:ext cx="3659188" cy="3657600"/>
          </a:xfrm>
        </p:spPr>
        <p:txBody>
          <a:bodyPr/>
          <a:lstStyle/>
          <a:p>
            <a:endParaRPr lang="en-US"/>
          </a:p>
        </p:txBody>
      </p:sp>
      <p:sp>
        <p:nvSpPr>
          <p:cNvPr id="10" name="Picture Placeholder 6"/>
          <p:cNvSpPr>
            <a:spLocks noGrp="1"/>
          </p:cNvSpPr>
          <p:nvPr>
            <p:ph type="pic" sz="quarter" idx="11"/>
          </p:nvPr>
        </p:nvSpPr>
        <p:spPr>
          <a:xfrm>
            <a:off x="5639534" y="3197225"/>
            <a:ext cx="3659188" cy="3657600"/>
          </a:xfrm>
        </p:spPr>
        <p:txBody>
          <a:bodyPr/>
          <a:lstStyle/>
          <a:p>
            <a:endParaRPr lang="en-US"/>
          </a:p>
        </p:txBody>
      </p:sp>
      <p:sp>
        <p:nvSpPr>
          <p:cNvPr id="11" name="Picture Placeholder 6"/>
          <p:cNvSpPr>
            <a:spLocks noGrp="1"/>
          </p:cNvSpPr>
          <p:nvPr>
            <p:ph type="pic" sz="quarter" idx="12"/>
          </p:nvPr>
        </p:nvSpPr>
        <p:spPr>
          <a:xfrm>
            <a:off x="1822450" y="7063669"/>
            <a:ext cx="3659188" cy="3657600"/>
          </a:xfrm>
        </p:spPr>
        <p:txBody>
          <a:bodyPr/>
          <a:lstStyle/>
          <a:p>
            <a:endParaRPr lang="en-US"/>
          </a:p>
        </p:txBody>
      </p:sp>
      <p:sp>
        <p:nvSpPr>
          <p:cNvPr id="12" name="Picture Placeholder 6"/>
          <p:cNvSpPr>
            <a:spLocks noGrp="1"/>
          </p:cNvSpPr>
          <p:nvPr>
            <p:ph type="pic" sz="quarter" idx="13"/>
          </p:nvPr>
        </p:nvSpPr>
        <p:spPr>
          <a:xfrm>
            <a:off x="5639534" y="7063669"/>
            <a:ext cx="3659188" cy="3657600"/>
          </a:xfrm>
        </p:spPr>
        <p:txBody>
          <a:bodyPr/>
          <a:lstStyle/>
          <a:p>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13"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690697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402515176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61" r:id="rId4"/>
    <p:sldLayoutId id="2147483663" r:id="rId5"/>
    <p:sldLayoutId id="2147483665" r:id="rId6"/>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hf hdr="0" ftr="0" dt="0"/>
  <p:txStyles>
    <p:titleStyle>
      <a:lvl1pPr algn="ctr" defTabSz="1087444" rtl="0" eaLnBrk="1" latinLnBrk="0" hangingPunct="1">
        <a:spcBef>
          <a:spcPct val="0"/>
        </a:spcBef>
        <a:buNone/>
        <a:defRPr sz="6000" kern="1200">
          <a:solidFill>
            <a:schemeClr val="bg2"/>
          </a:solidFill>
          <a:latin typeface="Open Sans"/>
          <a:ea typeface="+mj-ea"/>
          <a:cs typeface="Open Sans"/>
        </a:defRPr>
      </a:lvl1pPr>
    </p:titleStyle>
    <p:bodyStyle>
      <a:lvl1pPr marL="0" indent="0" algn="ctr" defTabSz="1087444"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9" Type="http://schemas.openxmlformats.org/officeDocument/2006/relationships/image" Target="../media/image50.png"/><Relationship Id="rId3" Type="http://schemas.openxmlformats.org/officeDocument/2006/relationships/image" Target="../media/image14.png"/><Relationship Id="rId21" Type="http://schemas.openxmlformats.org/officeDocument/2006/relationships/image" Target="../media/image32.png"/><Relationship Id="rId34" Type="http://schemas.openxmlformats.org/officeDocument/2006/relationships/image" Target="../media/image45.png"/><Relationship Id="rId42" Type="http://schemas.openxmlformats.org/officeDocument/2006/relationships/image" Target="../media/image53.jp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png"/><Relationship Id="rId2" Type="http://schemas.openxmlformats.org/officeDocument/2006/relationships/notesSlide" Target="../notesSlides/notesSlide10.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41" Type="http://schemas.openxmlformats.org/officeDocument/2006/relationships/image" Target="../media/image52.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8.png"/><Relationship Id="rId40" Type="http://schemas.openxmlformats.org/officeDocument/2006/relationships/image" Target="../media/image51.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36" Type="http://schemas.openxmlformats.org/officeDocument/2006/relationships/image" Target="../media/image47.pn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772130" y="4828701"/>
            <a:ext cx="17071023" cy="1825542"/>
          </a:xfrm>
        </p:spPr>
        <p:txBody>
          <a:bodyPr/>
          <a:lstStyle/>
          <a:p>
            <a:r>
              <a:rPr lang="en-MY" sz="7200" dirty="0" smtClean="0">
                <a:latin typeface="Open Sans" panose="020B0606030504020204" pitchFamily="34" charset="0"/>
                <a:ea typeface="Open Sans" panose="020B0606030504020204" pitchFamily="34" charset="0"/>
                <a:cs typeface="Open Sans" panose="020B0606030504020204" pitchFamily="34" charset="0"/>
              </a:rPr>
              <a:t>P</a:t>
            </a:r>
            <a:r>
              <a:rPr lang="en-MY" sz="7200" dirty="0" smtClean="0">
                <a:latin typeface="Open Sans" panose="020B0606030504020204" pitchFamily="34" charset="0"/>
                <a:ea typeface="Open Sans" panose="020B0606030504020204" pitchFamily="34" charset="0"/>
                <a:cs typeface="Open Sans" panose="020B0606030504020204" pitchFamily="34" charset="0"/>
              </a:rPr>
              <a:t>ROPOSAL FOR INDEPENDENT SCRUTINEER SERVICE</a:t>
            </a:r>
            <a:endParaRPr lang="en-MY" sz="7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7249" y="962467"/>
            <a:ext cx="7432431" cy="1545195"/>
          </a:xfrm>
          <a:prstGeom prst="rect">
            <a:avLst/>
          </a:prstGeom>
        </p:spPr>
      </p:pic>
      <p:sp>
        <p:nvSpPr>
          <p:cNvPr id="8" name="Subtitle 5"/>
          <p:cNvSpPr txBox="1">
            <a:spLocks/>
          </p:cNvSpPr>
          <p:nvPr/>
        </p:nvSpPr>
        <p:spPr>
          <a:xfrm>
            <a:off x="3658076" y="9096702"/>
            <a:ext cx="4876323" cy="3505200"/>
          </a:xfrm>
          <a:prstGeom prst="rect">
            <a:avLst/>
          </a:prstGeom>
        </p:spPr>
        <p:txBody>
          <a:bodyPr vert="horz" lIns="217490" tIns="108745" rIns="217490" bIns="108745" rtlCol="0">
            <a:normAutofit/>
          </a:bodyPr>
          <a:lstStyle>
            <a:lvl1pPr marL="0" indent="0" algn="ctr" defTabSz="1087444" rtl="0" eaLnBrk="1" latinLnBrk="0" hangingPunct="1">
              <a:lnSpc>
                <a:spcPct val="120000"/>
              </a:lnSpc>
              <a:spcBef>
                <a:spcPct val="20000"/>
              </a:spcBef>
              <a:buFont typeface="Arial"/>
              <a:buNone/>
              <a:defRPr sz="4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b="1" dirty="0" smtClean="0">
                <a:solidFill>
                  <a:schemeClr val="tx1"/>
                </a:solidFill>
              </a:rPr>
              <a:t>PREPARED BY:</a:t>
            </a:r>
          </a:p>
        </p:txBody>
      </p:sp>
      <p:sp>
        <p:nvSpPr>
          <p:cNvPr id="9" name="Subtitle 5"/>
          <p:cNvSpPr txBox="1">
            <a:spLocks/>
          </p:cNvSpPr>
          <p:nvPr/>
        </p:nvSpPr>
        <p:spPr>
          <a:xfrm>
            <a:off x="15966830" y="9080936"/>
            <a:ext cx="4876323" cy="3505200"/>
          </a:xfrm>
          <a:prstGeom prst="rect">
            <a:avLst/>
          </a:prstGeom>
        </p:spPr>
        <p:txBody>
          <a:bodyPr vert="horz" lIns="217490" tIns="108745" rIns="217490" bIns="108745" rtlCol="0">
            <a:norm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SUBMITTED TO:</a:t>
            </a:r>
          </a:p>
        </p:txBody>
      </p:sp>
      <p:sp>
        <p:nvSpPr>
          <p:cNvPr id="12" name="Rectangle 11"/>
          <p:cNvSpPr/>
          <p:nvPr/>
        </p:nvSpPr>
        <p:spPr>
          <a:xfrm>
            <a:off x="2848213" y="3567458"/>
            <a:ext cx="609601" cy="5371635"/>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pic>
        <p:nvPicPr>
          <p:cNvPr id="13" name="Picture 2" descr="\\sna-it\Driver SNA\enfaizul\logo chartered - amend.png"/>
          <p:cNvPicPr>
            <a:picLocks noChangeAspect="1" noChangeArrowheads="1"/>
          </p:cNvPicPr>
          <p:nvPr/>
        </p:nvPicPr>
        <p:blipFill>
          <a:blip r:embed="rId4" cstate="print"/>
          <a:srcRect/>
          <a:stretch>
            <a:fillRect/>
          </a:stretch>
        </p:blipFill>
        <p:spPr bwMode="auto">
          <a:xfrm>
            <a:off x="4723421" y="10298509"/>
            <a:ext cx="4252137" cy="1027431"/>
          </a:xfrm>
          <a:prstGeom prst="rect">
            <a:avLst/>
          </a:prstGeom>
          <a:noFill/>
        </p:spPr>
      </p:pic>
      <p:pic>
        <p:nvPicPr>
          <p:cNvPr id="1026" name="Picture 2" descr="C:\Users\Audit\Desktop\ku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1996" y="10173027"/>
            <a:ext cx="3266993" cy="1252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3667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solidFill>
            <a:srgbClr val="C00000"/>
          </a:solidFill>
        </p:spPr>
        <p:txBody>
          <a:bodyPr/>
          <a:lstStyle/>
          <a:p>
            <a:fld id="{C9468CE9-3F3D-1446-A027-4B4CDD3883B0}" type="slidenum">
              <a:rPr lang="en-US" smtClean="0"/>
              <a:t>10</a:t>
            </a:fld>
            <a:endParaRPr lang="en-US" dirty="0"/>
          </a:p>
        </p:txBody>
      </p:sp>
      <p:sp>
        <p:nvSpPr>
          <p:cNvPr id="96" name="TextBox 95"/>
          <p:cNvSpPr txBox="1"/>
          <p:nvPr/>
        </p:nvSpPr>
        <p:spPr>
          <a:xfrm>
            <a:off x="1400414" y="1866124"/>
            <a:ext cx="21586688" cy="861786"/>
          </a:xfrm>
          <a:prstGeom prst="rect">
            <a:avLst/>
          </a:prstGeom>
          <a:noFill/>
        </p:spPr>
        <p:txBody>
          <a:bodyPr wrap="square" lIns="243852" tIns="121926" rIns="243852" bIns="121926" rtlCol="0">
            <a:spAutoFit/>
          </a:bodyPr>
          <a:lstStyle/>
          <a:p>
            <a:pPr algn="ctr"/>
            <a:r>
              <a:rPr lang="en-US" sz="4000" b="1" dirty="0" smtClean="0">
                <a:solidFill>
                  <a:schemeClr val="tx1">
                    <a:lumMod val="65000"/>
                    <a:lumOff val="35000"/>
                  </a:schemeClr>
                </a:solidFill>
                <a:latin typeface="Open Sans Light"/>
                <a:cs typeface="Open Sans Light"/>
              </a:rPr>
              <a:t>Our Diverse Clients</a:t>
            </a:r>
            <a:endParaRPr lang="en-US" sz="4000" b="1" dirty="0">
              <a:solidFill>
                <a:schemeClr val="tx1">
                  <a:lumMod val="65000"/>
                  <a:lumOff val="35000"/>
                </a:schemeClr>
              </a:solidFill>
              <a:latin typeface="Open Sans Light"/>
              <a:cs typeface="Open Sans Light"/>
            </a:endParaRPr>
          </a:p>
        </p:txBody>
      </p:sp>
      <p:sp>
        <p:nvSpPr>
          <p:cNvPr id="10" name="TextBox 9"/>
          <p:cNvSpPr txBox="1"/>
          <p:nvPr/>
        </p:nvSpPr>
        <p:spPr>
          <a:xfrm>
            <a:off x="1623489" y="2834261"/>
            <a:ext cx="21938877" cy="1723561"/>
          </a:xfrm>
          <a:prstGeom prst="rect">
            <a:avLst/>
          </a:prstGeom>
          <a:noFill/>
        </p:spPr>
        <p:txBody>
          <a:bodyPr wrap="square" lIns="243852" tIns="121926" rIns="243852" bIns="121926" rtlCol="0">
            <a:spAutoFit/>
          </a:bodyPr>
          <a:lstStyle/>
          <a:p>
            <a:pPr algn="just"/>
            <a:r>
              <a:rPr lang="en-SG" sz="3200" dirty="0" smtClean="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a:t>
            </a:r>
            <a:r>
              <a:rPr lang="en-SG" sz="3200" dirty="0" smtClean="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SG" sz="320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serves </a:t>
            </a:r>
            <a:r>
              <a:rPr lang="en-SG" sz="32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diverse clients including corporate companies, foundations / non-profit organisations, government bodies, government linked companies and educational institutions. Their diversity spans across different sectors of the economy.</a:t>
            </a:r>
          </a:p>
        </p:txBody>
      </p:sp>
      <p:pic>
        <p:nvPicPr>
          <p:cNvPr id="1026" name="Picture 2" descr="C:\Users\User\Desktop\clien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122" y="4779351"/>
            <a:ext cx="3538535" cy="8207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client\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4017" y="6121863"/>
            <a:ext cx="1216821" cy="11895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client\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4017" y="9659328"/>
            <a:ext cx="1376648" cy="16742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client\1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5203" y="12194051"/>
            <a:ext cx="2519330" cy="8508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Desktop\client\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6391" y="11970726"/>
            <a:ext cx="1231900" cy="12975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User\Desktop\client\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3890" y="6130316"/>
            <a:ext cx="1621959"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User\Desktop\client\5.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7358" y="7831928"/>
            <a:ext cx="1215021" cy="132804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User\Desktop\client\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8509" y="4663861"/>
            <a:ext cx="1051717" cy="10517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User\Desktop\client\7.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50208" y="9871304"/>
            <a:ext cx="1529323" cy="125025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User\Desktop\client\8.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41683" y="7906634"/>
            <a:ext cx="1741487" cy="9808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User\Desktop\client\17.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361715" y="12082131"/>
            <a:ext cx="1950246" cy="96281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User\Desktop\client\18.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660097" y="9998101"/>
            <a:ext cx="1393473" cy="99665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User\Desktop\client\19.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660097" y="7982242"/>
            <a:ext cx="1353483" cy="1027417"/>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User\Desktop\client\20.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778527" y="6309488"/>
            <a:ext cx="1464223" cy="110431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User\Desktop\client\1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30928" y="4811206"/>
            <a:ext cx="1811822" cy="904372"/>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User\Desktop\client\12.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191139" y="12068964"/>
            <a:ext cx="1070482" cy="106433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User\Desktop\client\13.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699752" y="9713562"/>
            <a:ext cx="1925637" cy="1565734"/>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User\Desktop\client\14.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206196" y="7906634"/>
            <a:ext cx="912751" cy="131753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User\Desktop\client\15.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103574" y="6370820"/>
            <a:ext cx="1117997" cy="1042987"/>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User\Desktop\client\16.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961620" y="4476139"/>
            <a:ext cx="1460898" cy="146089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Users\User\Desktop\client\30.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661132" y="11970726"/>
            <a:ext cx="853898" cy="99237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C:\Users\User\Desktop\client\21.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508032" y="9694512"/>
            <a:ext cx="1263781" cy="126378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Users\User\Desktop\client\22.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450882" y="8133724"/>
            <a:ext cx="1295617" cy="80565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C:\Users\User\Desktop\client\23.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6638622" y="6227903"/>
            <a:ext cx="920139" cy="134298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Users\User\Desktop\client\24.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257029" y="4830256"/>
            <a:ext cx="1668437" cy="700975"/>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C:\Users\User\Desktop\client\25.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3785688" y="11716501"/>
            <a:ext cx="2166937" cy="1328449"/>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C:\Users\User\Desktop\client\26.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3693240" y="10249926"/>
            <a:ext cx="2278435" cy="549572"/>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C:\Users\User\Desktop\client\27.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4353112" y="8057041"/>
            <a:ext cx="1085560" cy="95902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C:\Users\User\Desktop\client\28.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4256767" y="6461291"/>
            <a:ext cx="1347787" cy="876209"/>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C:\Users\User\Desktop\client\29.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4388133" y="4607575"/>
            <a:ext cx="1139030" cy="1164287"/>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Users\User\Desktop\client\39.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1326917" y="9661073"/>
            <a:ext cx="1456075" cy="1335429"/>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C:\Users\User\Desktop\client\31.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1039193" y="6559186"/>
            <a:ext cx="1809973" cy="778314"/>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C:\Users\User\Desktop\client\32.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1229693" y="4983993"/>
            <a:ext cx="1504392" cy="702573"/>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C:\Users\User\Desktop\client\33.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9014742" y="11969930"/>
            <a:ext cx="1070110" cy="1076994"/>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C:\Users\User\Desktop\client\34.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8587347" y="10119144"/>
            <a:ext cx="1971902" cy="540640"/>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C:\Users\User\Desktop\client\35.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8660667" y="7622855"/>
            <a:ext cx="1772458" cy="177245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C:\Users\User\Desktop\client\36.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8929323" y="6375156"/>
            <a:ext cx="1187060" cy="1226030"/>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C:\Users\User\Desktop\client\37.pn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8662613" y="4633824"/>
            <a:ext cx="1339850" cy="133985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Users\User\Desktop\client\38.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0871145" y="8205317"/>
            <a:ext cx="2160035" cy="7006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71649" y="4779351"/>
            <a:ext cx="609601" cy="8488926"/>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pic>
        <p:nvPicPr>
          <p:cNvPr id="3" name="Picture 2"/>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20967004" y="11968708"/>
            <a:ext cx="2162939" cy="1081470"/>
          </a:xfrm>
          <a:prstGeom prst="rect">
            <a:avLst/>
          </a:prstGeom>
        </p:spPr>
      </p:pic>
      <p:sp>
        <p:nvSpPr>
          <p:cNvPr id="48" name="TextBox 47"/>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About Us</a:t>
            </a:r>
            <a:endParaRPr lang="en-US" sz="6400" dirty="0">
              <a:solidFill>
                <a:srgbClr val="C00000"/>
              </a:solidFill>
              <a:latin typeface="Open Sans Light"/>
              <a:cs typeface="Open Sans Light"/>
            </a:endParaRPr>
          </a:p>
        </p:txBody>
      </p:sp>
    </p:spTree>
    <p:extLst>
      <p:ext uri="{BB962C8B-B14F-4D97-AF65-F5344CB8AC3E}">
        <p14:creationId xmlns:p14="http://schemas.microsoft.com/office/powerpoint/2010/main" val="33995694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1140"/>
          <p:cNvSpPr txBox="1"/>
          <p:nvPr/>
        </p:nvSpPr>
        <p:spPr>
          <a:xfrm>
            <a:off x="15921288" y="5467836"/>
            <a:ext cx="3312348" cy="3824049"/>
          </a:xfrm>
          <a:prstGeom prst="rect">
            <a:avLst/>
          </a:prstGeom>
          <a:noFill/>
          <a:ln>
            <a:noFill/>
          </a:ln>
        </p:spPr>
        <p:txBody>
          <a:bodyPr lIns="91425" tIns="91425" rIns="91425" bIns="91425" anchor="ctr" anchorCtr="0">
            <a:noAutofit/>
          </a:bodyPr>
          <a:lstStyle/>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Shanghai</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Hong Kong</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Tokyo Kuala Lumpur</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Singapore</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Dubai</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Sydney</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New Delhi</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Ramat Gan</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Taiwan</a:t>
            </a:r>
            <a:endPar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12" name="Freeform 11"/>
          <p:cNvSpPr/>
          <p:nvPr/>
        </p:nvSpPr>
        <p:spPr>
          <a:xfrm>
            <a:off x="2156775" y="7172577"/>
            <a:ext cx="12882700" cy="1716826"/>
          </a:xfrm>
          <a:custGeom>
            <a:avLst/>
            <a:gdLst>
              <a:gd name="connsiteX0" fmla="*/ 0 w 12175958"/>
              <a:gd name="connsiteY0" fmla="*/ 0 h 1564105"/>
              <a:gd name="connsiteX1" fmla="*/ 5029200 w 12175958"/>
              <a:gd name="connsiteY1" fmla="*/ 1564105 h 1564105"/>
              <a:gd name="connsiteX2" fmla="*/ 12175958 w 12175958"/>
              <a:gd name="connsiteY2" fmla="*/ 0 h 1564105"/>
            </a:gdLst>
            <a:ahLst/>
            <a:cxnLst>
              <a:cxn ang="0">
                <a:pos x="connsiteX0" y="connsiteY0"/>
              </a:cxn>
              <a:cxn ang="0">
                <a:pos x="connsiteX1" y="connsiteY1"/>
              </a:cxn>
              <a:cxn ang="0">
                <a:pos x="connsiteX2" y="connsiteY2"/>
              </a:cxn>
            </a:cxnLst>
            <a:rect l="l" t="t" r="r" b="b"/>
            <a:pathLst>
              <a:path w="12175958" h="1564105">
                <a:moveTo>
                  <a:pt x="0" y="0"/>
                </a:moveTo>
                <a:cubicBezTo>
                  <a:pt x="1499937" y="782052"/>
                  <a:pt x="2999874" y="1564105"/>
                  <a:pt x="5029200" y="1564105"/>
                </a:cubicBezTo>
                <a:cubicBezTo>
                  <a:pt x="7058526" y="1564105"/>
                  <a:pt x="9617242" y="782052"/>
                  <a:pt x="12175958" y="0"/>
                </a:cubicBezTo>
              </a:path>
            </a:pathLst>
          </a:custGeom>
          <a:ln w="3175">
            <a:solidFill>
              <a:schemeClr val="tx1">
                <a:lumMod val="50000"/>
                <a:lumOff val="50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MY"/>
          </a:p>
        </p:txBody>
      </p:sp>
      <p:sp>
        <p:nvSpPr>
          <p:cNvPr id="35" name="Shape 1117"/>
          <p:cNvSpPr/>
          <p:nvPr/>
        </p:nvSpPr>
        <p:spPr>
          <a:xfrm>
            <a:off x="21340632" y="4527623"/>
            <a:ext cx="559095" cy="428163"/>
          </a:xfrm>
          <a:prstGeom prst="triangle">
            <a:avLst>
              <a:gd name="adj" fmla="val 50000"/>
            </a:avLst>
          </a:prstGeom>
          <a:solidFill>
            <a:srgbClr val="C00000"/>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5" name="Arc 84"/>
          <p:cNvSpPr/>
          <p:nvPr/>
        </p:nvSpPr>
        <p:spPr>
          <a:xfrm rot="19590467">
            <a:off x="4594585" y="3389242"/>
            <a:ext cx="19308151" cy="14041205"/>
          </a:xfrm>
          <a:prstGeom prst="arc">
            <a:avLst>
              <a:gd name="adj1" fmla="val 14907324"/>
              <a:gd name="adj2" fmla="val 21327619"/>
            </a:avLst>
          </a:prstGeom>
          <a:ln w="3175">
            <a:solidFill>
              <a:schemeClr val="tx1">
                <a:lumMod val="65000"/>
                <a:lumOff val="3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sp>
        <p:nvSpPr>
          <p:cNvPr id="3" name="Slide Number Placeholder 2"/>
          <p:cNvSpPr>
            <a:spLocks noGrp="1"/>
          </p:cNvSpPr>
          <p:nvPr>
            <p:ph type="sldNum" sz="quarter" idx="4"/>
          </p:nvPr>
        </p:nvSpPr>
        <p:spPr/>
        <p:txBody>
          <a:bodyPr/>
          <a:lstStyle/>
          <a:p>
            <a:fld id="{C9468CE9-3F3D-1446-A027-4B4CDD3883B0}" type="slidenum">
              <a:rPr lang="en-US" smtClean="0"/>
              <a:pPr/>
              <a:t>11</a:t>
            </a:fld>
            <a:endParaRPr lang="en-US"/>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6353" y="2888331"/>
            <a:ext cx="11965158" cy="6945944"/>
          </a:xfrm>
          <a:prstGeom prst="rect">
            <a:avLst/>
          </a:prstGeom>
          <a:ln>
            <a:noFill/>
          </a:ln>
          <a:effectLst>
            <a:outerShdw blurRad="292100" dist="139700" dir="2700000" algn="tl" rotWithShape="0">
              <a:srgbClr val="333333">
                <a:alpha val="65000"/>
              </a:srgbClr>
            </a:outerShdw>
          </a:effectLst>
        </p:spPr>
      </p:pic>
      <p:sp>
        <p:nvSpPr>
          <p:cNvPr id="66" name="Shape 1117"/>
          <p:cNvSpPr/>
          <p:nvPr/>
        </p:nvSpPr>
        <p:spPr>
          <a:xfrm>
            <a:off x="5960705" y="6749198"/>
            <a:ext cx="264200" cy="202328"/>
          </a:xfrm>
          <a:prstGeom prst="triangle">
            <a:avLst>
              <a:gd name="adj" fmla="val 50000"/>
            </a:avLst>
          </a:prstGeom>
          <a:solidFill>
            <a:srgbClr val="C0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7" name="Shape 1140"/>
          <p:cNvSpPr txBox="1"/>
          <p:nvPr/>
        </p:nvSpPr>
        <p:spPr>
          <a:xfrm>
            <a:off x="5792264" y="6930913"/>
            <a:ext cx="2485460" cy="675830"/>
          </a:xfrm>
          <a:prstGeom prst="rect">
            <a:avLst/>
          </a:prstGeom>
          <a:solidFill>
            <a:srgbClr val="C00000"/>
          </a:solidFill>
          <a:ln>
            <a:noFill/>
          </a:ln>
        </p:spPr>
        <p:txBody>
          <a:bodyPr lIns="91425" tIns="91425" rIns="91425" bIns="91425" anchor="ctr" anchorCtr="0">
            <a:noAutofit/>
          </a:bodyPr>
          <a:lstStyle/>
          <a:p>
            <a:pPr lvl="0" algn="ctr" rtl="0">
              <a:spcBef>
                <a:spcPts val="0"/>
              </a:spcBef>
              <a:buNone/>
            </a:pPr>
            <a:r>
              <a:rPr lang="en" sz="2400" b="1"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America</a:t>
            </a:r>
            <a:endParaRPr lang="en" sz="24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68" name="Shape 1140"/>
          <p:cNvSpPr txBox="1"/>
          <p:nvPr/>
        </p:nvSpPr>
        <p:spPr>
          <a:xfrm>
            <a:off x="5299650" y="4141608"/>
            <a:ext cx="3665737" cy="3055987"/>
          </a:xfrm>
          <a:prstGeom prst="rect">
            <a:avLst/>
          </a:prstGeom>
          <a:noFill/>
          <a:ln>
            <a:noFill/>
          </a:ln>
        </p:spPr>
        <p:txBody>
          <a:bodyPr lIns="91425" tIns="91425" rIns="91425" bIns="91425" anchor="ctr" anchorCtr="0">
            <a:noAutofit/>
          </a:bodyPr>
          <a:lstStyle/>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Buenos Aires</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Mexico</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Boston</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Los Angeles</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Miami</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New York</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San Francisco</a:t>
            </a:r>
            <a:endPar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70" name="Shape 1120"/>
          <p:cNvSpPr/>
          <p:nvPr/>
        </p:nvSpPr>
        <p:spPr>
          <a:xfrm>
            <a:off x="10362942" y="4330090"/>
            <a:ext cx="2687563" cy="683800"/>
          </a:xfrm>
          <a:prstGeom prst="rect">
            <a:avLst/>
          </a:prstGeom>
          <a:solidFill>
            <a:schemeClr val="accent5"/>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1" name="Shape 1121"/>
          <p:cNvSpPr/>
          <p:nvPr/>
        </p:nvSpPr>
        <p:spPr>
          <a:xfrm rot="10800000">
            <a:off x="10482506" y="4993887"/>
            <a:ext cx="317006" cy="274379"/>
          </a:xfrm>
          <a:prstGeom prst="triangle">
            <a:avLst>
              <a:gd name="adj" fmla="val 50000"/>
            </a:avLst>
          </a:prstGeom>
          <a:solidFill>
            <a:srgbClr val="C0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3" name="Shape 1140"/>
          <p:cNvSpPr txBox="1"/>
          <p:nvPr/>
        </p:nvSpPr>
        <p:spPr>
          <a:xfrm>
            <a:off x="9625263" y="5292697"/>
            <a:ext cx="4138863" cy="2736097"/>
          </a:xfrm>
          <a:prstGeom prst="rect">
            <a:avLst/>
          </a:prstGeom>
          <a:noFill/>
          <a:ln>
            <a:noFill/>
          </a:ln>
        </p:spPr>
        <p:txBody>
          <a:bodyPr lIns="91425" tIns="91425" rIns="91425" bIns="91425" numCol="2" anchor="ctr" anchorCtr="0">
            <a:noAutofit/>
          </a:bodyPr>
          <a:lstStyle/>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Vienna</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Brussels</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Limassol</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Paris</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Frankfurt</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Milan</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Rrome</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Luxemborg</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Bucharest</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Moscow</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Barcelona</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Madrid</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Lausanne</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Rotterdam</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London</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Kyiv</a:t>
            </a:r>
            <a:endPar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79" name="Shape 1121"/>
          <p:cNvSpPr/>
          <p:nvPr/>
        </p:nvSpPr>
        <p:spPr>
          <a:xfrm rot="10800000">
            <a:off x="16453504" y="5810041"/>
            <a:ext cx="293353" cy="253907"/>
          </a:xfrm>
          <a:prstGeom prst="triangle">
            <a:avLst>
              <a:gd name="adj" fmla="val 50000"/>
            </a:avLst>
          </a:prstGeom>
          <a:solidFill>
            <a:srgbClr val="C0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0" name="Shape 1140"/>
          <p:cNvSpPr txBox="1"/>
          <p:nvPr/>
        </p:nvSpPr>
        <p:spPr>
          <a:xfrm>
            <a:off x="16333944" y="5176793"/>
            <a:ext cx="2266878" cy="632779"/>
          </a:xfrm>
          <a:prstGeom prst="rect">
            <a:avLst/>
          </a:prstGeom>
          <a:solidFill>
            <a:srgbClr val="C00000"/>
          </a:solidFill>
          <a:ln>
            <a:noFill/>
          </a:ln>
        </p:spPr>
        <p:txBody>
          <a:bodyPr lIns="91425" tIns="91425" rIns="91425" bIns="91425" anchor="ctr" anchorCtr="0">
            <a:noAutofit/>
          </a:bodyPr>
          <a:lstStyle/>
          <a:p>
            <a:pPr lvl="0" algn="ctr" rtl="0">
              <a:spcBef>
                <a:spcPts val="0"/>
              </a:spcBef>
              <a:buNone/>
            </a:pPr>
            <a:r>
              <a:rPr lang="en" sz="2400" b="1"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Asia</a:t>
            </a:r>
            <a:endParaRPr lang="en" sz="24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4" name="Arc 3"/>
          <p:cNvSpPr/>
          <p:nvPr/>
        </p:nvSpPr>
        <p:spPr>
          <a:xfrm rot="17914636">
            <a:off x="16307229" y="3573353"/>
            <a:ext cx="6947010" cy="7156799"/>
          </a:xfrm>
          <a:prstGeom prst="arc">
            <a:avLst>
              <a:gd name="adj1" fmla="val 16571388"/>
              <a:gd name="adj2" fmla="val 169161"/>
            </a:avLst>
          </a:prstGeom>
          <a:ln w="3175">
            <a:solidFill>
              <a:schemeClr val="tx1">
                <a:lumMod val="65000"/>
                <a:lumOff val="3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sp>
        <p:nvSpPr>
          <p:cNvPr id="84" name="Arc 83"/>
          <p:cNvSpPr/>
          <p:nvPr/>
        </p:nvSpPr>
        <p:spPr>
          <a:xfrm rot="20102000">
            <a:off x="9402051" y="2953941"/>
            <a:ext cx="14432379" cy="12674364"/>
          </a:xfrm>
          <a:prstGeom prst="arc">
            <a:avLst>
              <a:gd name="adj1" fmla="val 15566681"/>
              <a:gd name="adj2" fmla="val 20330836"/>
            </a:avLst>
          </a:prstGeom>
          <a:ln w="3175">
            <a:solidFill>
              <a:schemeClr val="tx1">
                <a:lumMod val="65000"/>
                <a:lumOff val="3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sp>
        <p:nvSpPr>
          <p:cNvPr id="72" name="Shape 1140"/>
          <p:cNvSpPr txBox="1"/>
          <p:nvPr/>
        </p:nvSpPr>
        <p:spPr>
          <a:xfrm>
            <a:off x="10362943" y="4330089"/>
            <a:ext cx="2687563" cy="683800"/>
          </a:xfrm>
          <a:prstGeom prst="rect">
            <a:avLst/>
          </a:prstGeom>
          <a:solidFill>
            <a:srgbClr val="C00000"/>
          </a:solidFill>
          <a:ln>
            <a:noFill/>
          </a:ln>
        </p:spPr>
        <p:txBody>
          <a:bodyPr lIns="91425" tIns="91425" rIns="91425" bIns="91425" anchor="ctr" anchorCtr="0">
            <a:noAutofit/>
          </a:bodyPr>
          <a:lstStyle/>
          <a:p>
            <a:pPr lvl="0" algn="ctr" rtl="0">
              <a:spcBef>
                <a:spcPts val="0"/>
              </a:spcBef>
              <a:buNone/>
            </a:pPr>
            <a:r>
              <a:rPr lang="en" sz="2400" b="1"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Europe</a:t>
            </a:r>
            <a:endParaRPr lang="en" sz="24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grpSp>
        <p:nvGrpSpPr>
          <p:cNvPr id="111" name="Shape 365"/>
          <p:cNvGrpSpPr/>
          <p:nvPr/>
        </p:nvGrpSpPr>
        <p:grpSpPr>
          <a:xfrm>
            <a:off x="555210" y="3375930"/>
            <a:ext cx="3620210" cy="4587342"/>
            <a:chOff x="580350" y="1270850"/>
            <a:chExt cx="1911300" cy="2991900"/>
          </a:xfrm>
          <a:solidFill>
            <a:srgbClr val="C00000"/>
          </a:solidFill>
          <a:effectLst>
            <a:outerShdw blurRad="50800" dist="38100" dir="2700000" algn="tl" rotWithShape="0">
              <a:prstClr val="black">
                <a:alpha val="40000"/>
              </a:prstClr>
            </a:outerShdw>
          </a:effectLst>
        </p:grpSpPr>
        <p:sp>
          <p:nvSpPr>
            <p:cNvPr id="112" name="Shape 366"/>
            <p:cNvSpPr/>
            <p:nvPr/>
          </p:nvSpPr>
          <p:spPr>
            <a:xfrm>
              <a:off x="580350" y="1270850"/>
              <a:ext cx="1911300" cy="2791800"/>
            </a:xfrm>
            <a:prstGeom prst="roundRect">
              <a:avLst>
                <a:gd name="adj" fmla="val 7329"/>
              </a:avLst>
            </a:prstGeom>
            <a:grpFill/>
            <a:ln>
              <a:noFill/>
            </a:ln>
          </p:spPr>
          <p:txBody>
            <a:bodyPr lIns="91425" tIns="91425" rIns="91425" bIns="91425" anchor="ctr" anchorCtr="0">
              <a:noAutofit/>
            </a:bodyPr>
            <a:lstStyle/>
            <a:p>
              <a:pPr lvl="0">
                <a:spcBef>
                  <a:spcPts val="0"/>
                </a:spcBef>
                <a:buNone/>
              </a:pPr>
              <a:endParaRPr/>
            </a:p>
          </p:txBody>
        </p:sp>
        <p:sp>
          <p:nvSpPr>
            <p:cNvPr id="113" name="Shape 367"/>
            <p:cNvSpPr/>
            <p:nvPr/>
          </p:nvSpPr>
          <p:spPr>
            <a:xfrm rot="10800000">
              <a:off x="1425900" y="4062650"/>
              <a:ext cx="220200" cy="200100"/>
            </a:xfrm>
            <a:prstGeom prst="triangle">
              <a:avLst>
                <a:gd name="adj" fmla="val 50000"/>
              </a:avLst>
            </a:prstGeom>
            <a:grp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p>
          </p:txBody>
        </p:sp>
      </p:grpSp>
      <p:sp>
        <p:nvSpPr>
          <p:cNvPr id="115" name="Shape 385"/>
          <p:cNvSpPr txBox="1"/>
          <p:nvPr/>
        </p:nvSpPr>
        <p:spPr>
          <a:xfrm>
            <a:off x="542653" y="4773546"/>
            <a:ext cx="3620209" cy="2713069"/>
          </a:xfrm>
          <a:prstGeom prst="rect">
            <a:avLst/>
          </a:prstGeom>
          <a:noFill/>
          <a:ln>
            <a:noFill/>
          </a:ln>
        </p:spPr>
        <p:txBody>
          <a:bodyPr lIns="91425" tIns="91425" rIns="91425" bIns="91425" anchor="ctr" anchorCtr="0">
            <a:noAutofit/>
          </a:bodyPr>
          <a:lstStyle/>
          <a:p>
            <a:pPr lvl="0" algn="ctr" rtl="0">
              <a:spcBef>
                <a:spcPts val="0"/>
              </a:spcBef>
            </a:pPr>
            <a:r>
              <a:rPr lang="en" sz="2800" b="1" dirty="0" smtClean="0">
                <a:solidFill>
                  <a:srgbClr val="FFFFFF"/>
                </a:solidFill>
                <a:latin typeface="Open Sans"/>
                <a:ea typeface="Open Sans"/>
                <a:cs typeface="Open Sans"/>
                <a:sym typeface="Open Sans"/>
              </a:rPr>
              <a:t>MALAYSIA</a:t>
            </a:r>
          </a:p>
          <a:p>
            <a:pPr lvl="0" algn="ctr" rtl="0">
              <a:spcBef>
                <a:spcPts val="0"/>
              </a:spcBef>
            </a:pPr>
            <a:r>
              <a:rPr lang="en" sz="2800" dirty="0" smtClean="0">
                <a:solidFill>
                  <a:srgbClr val="FFFFFF"/>
                </a:solidFill>
                <a:latin typeface="Open Sans"/>
                <a:ea typeface="Open Sans"/>
                <a:cs typeface="Open Sans"/>
                <a:sym typeface="Open Sans"/>
              </a:rPr>
              <a:t>Batu Caves</a:t>
            </a:r>
          </a:p>
          <a:p>
            <a:pPr lvl="0" algn="ctr" rtl="0">
              <a:spcBef>
                <a:spcPts val="0"/>
              </a:spcBef>
            </a:pPr>
            <a:r>
              <a:rPr lang="en" sz="2800" dirty="0" smtClean="0">
                <a:solidFill>
                  <a:srgbClr val="FFFFFF"/>
                </a:solidFill>
                <a:latin typeface="Open Sans"/>
                <a:ea typeface="Open Sans"/>
                <a:cs typeface="Open Sans"/>
                <a:sym typeface="Open Sans"/>
              </a:rPr>
              <a:t>Johor Bahru</a:t>
            </a:r>
          </a:p>
          <a:p>
            <a:pPr lvl="0" algn="ctr" rtl="0">
              <a:spcBef>
                <a:spcPts val="0"/>
              </a:spcBef>
            </a:pPr>
            <a:r>
              <a:rPr lang="en" sz="2800" dirty="0" smtClean="0">
                <a:solidFill>
                  <a:srgbClr val="FFFFFF"/>
                </a:solidFill>
                <a:latin typeface="Open Sans"/>
                <a:ea typeface="Open Sans"/>
                <a:cs typeface="Open Sans"/>
                <a:sym typeface="Open Sans"/>
              </a:rPr>
              <a:t>Kuching</a:t>
            </a:r>
          </a:p>
          <a:p>
            <a:pPr lvl="0" algn="ctr" rtl="0">
              <a:spcBef>
                <a:spcPts val="0"/>
              </a:spcBef>
            </a:pPr>
            <a:r>
              <a:rPr lang="en" sz="2800" dirty="0" smtClean="0">
                <a:solidFill>
                  <a:srgbClr val="FFFFFF"/>
                </a:solidFill>
                <a:latin typeface="Open Sans"/>
                <a:ea typeface="Open Sans"/>
                <a:cs typeface="Open Sans"/>
                <a:sym typeface="Open Sans"/>
              </a:rPr>
              <a:t>Kuala Terengganu (TAF)</a:t>
            </a:r>
            <a:endParaRPr lang="en" sz="2800" dirty="0">
              <a:solidFill>
                <a:srgbClr val="FFFFFF"/>
              </a:solidFill>
              <a:latin typeface="Open Sans"/>
              <a:ea typeface="Open Sans"/>
              <a:cs typeface="Open Sans"/>
              <a:sym typeface="Open Sans"/>
            </a:endParaRPr>
          </a:p>
        </p:txBody>
      </p:sp>
      <p:sp>
        <p:nvSpPr>
          <p:cNvPr id="116" name="Shape 390"/>
          <p:cNvSpPr txBox="1"/>
          <p:nvPr/>
        </p:nvSpPr>
        <p:spPr>
          <a:xfrm>
            <a:off x="651175" y="7859680"/>
            <a:ext cx="3403166" cy="1053770"/>
          </a:xfrm>
          <a:prstGeom prst="rect">
            <a:avLst/>
          </a:prstGeom>
          <a:noFill/>
          <a:ln>
            <a:noFill/>
          </a:ln>
        </p:spPr>
        <p:txBody>
          <a:bodyPr lIns="91425" tIns="91425" rIns="91425" bIns="91425" anchor="ctr" anchorCtr="0">
            <a:noAutofit/>
          </a:bodyPr>
          <a:lstStyle/>
          <a:p>
            <a:pPr lvl="0" algn="ctr" rtl="0">
              <a:spcBef>
                <a:spcPts val="0"/>
              </a:spcBef>
              <a:buNone/>
            </a:pPr>
            <a:r>
              <a:rPr lang="en" sz="28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sym typeface="Dosis"/>
              </a:rPr>
              <a:t>Our Local Branches</a:t>
            </a:r>
            <a:endParaRPr lang="en" sz="28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Dosis"/>
            </a:endParaRPr>
          </a:p>
        </p:txBody>
      </p:sp>
      <p:pic>
        <p:nvPicPr>
          <p:cNvPr id="2049" name="Picture 2048"/>
          <p:cNvPicPr>
            <a:picLocks noChangeAspect="1"/>
          </p:cNvPicPr>
          <p:nvPr/>
        </p:nvPicPr>
        <p:blipFill rotWithShape="1">
          <a:blip r:embed="rId4">
            <a:extLst>
              <a:ext uri="{28A0092B-C50C-407E-A947-70E740481C1C}">
                <a14:useLocalDpi xmlns:a14="http://schemas.microsoft.com/office/drawing/2010/main"/>
              </a:ext>
            </a:extLst>
          </a:blip>
          <a:srcRect t="6311" r="9504"/>
          <a:stretch/>
        </p:blipFill>
        <p:spPr>
          <a:xfrm>
            <a:off x="-101689" y="9034977"/>
            <a:ext cx="24488864" cy="4434480"/>
          </a:xfrm>
          <a:prstGeom prst="rect">
            <a:avLst/>
          </a:prstGeom>
        </p:spPr>
      </p:pic>
      <p:pic>
        <p:nvPicPr>
          <p:cNvPr id="2052" name="Picture 205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701315" y="2610417"/>
            <a:ext cx="1923837" cy="116825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5018" y="3400746"/>
            <a:ext cx="1300593" cy="1300593"/>
          </a:xfrm>
          <a:prstGeom prst="rect">
            <a:avLst/>
          </a:prstGeom>
        </p:spPr>
      </p:pic>
      <p:sp>
        <p:nvSpPr>
          <p:cNvPr id="33" name="Shape 366"/>
          <p:cNvSpPr/>
          <p:nvPr/>
        </p:nvSpPr>
        <p:spPr>
          <a:xfrm>
            <a:off x="19792950" y="4141609"/>
            <a:ext cx="3620210" cy="4343464"/>
          </a:xfrm>
          <a:prstGeom prst="roundRect">
            <a:avLst>
              <a:gd name="adj" fmla="val 7329"/>
            </a:avLst>
          </a:prstGeom>
          <a:solidFill>
            <a:srgbClr val="C00000"/>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p>
        </p:txBody>
      </p:sp>
      <p:sp>
        <p:nvSpPr>
          <p:cNvPr id="83" name="Rectangle 82"/>
          <p:cNvSpPr/>
          <p:nvPr/>
        </p:nvSpPr>
        <p:spPr>
          <a:xfrm>
            <a:off x="20000592" y="4330089"/>
            <a:ext cx="3238501" cy="4154984"/>
          </a:xfrm>
          <a:prstGeom prst="rect">
            <a:avLst/>
          </a:prstGeom>
          <a:noFill/>
          <a:ln>
            <a:noFill/>
          </a:ln>
          <a:effectLst/>
        </p:spPr>
        <p:txBody>
          <a:bodyPr wrap="square">
            <a:spAutoFit/>
          </a:bodyPr>
          <a:lstStyle/>
          <a:p>
            <a:pPr algn="ctr"/>
            <a:r>
              <a:rPr lang="en-SG" sz="2400" dirty="0" smtClean="0">
                <a:solidFill>
                  <a:schemeClr val="bg1"/>
                </a:solidFill>
                <a:latin typeface="Neuropol" panose="020F0607030201010804" pitchFamily="34" charset="0"/>
                <a:ea typeface="Open Sans" panose="020B0606030504020204" pitchFamily="34" charset="0"/>
                <a:cs typeface="Open Sans" panose="020B0606030504020204" pitchFamily="34" charset="0"/>
              </a:rPr>
              <a:t>SALIHIN</a:t>
            </a:r>
            <a:r>
              <a:rPr lang="en-SG" sz="24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is a member firm of i2an,</a:t>
            </a:r>
          </a:p>
          <a:p>
            <a:pPr algn="ctr"/>
            <a:r>
              <a:rPr lang="en-SG" sz="24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 reputable global network of accountants which have presence in America, Asia and Europe as well as all the international financial centres.</a:t>
            </a:r>
            <a:endParaRPr lang="en-SG"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TextBox 29"/>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About Us</a:t>
            </a:r>
            <a:endParaRPr lang="en-US" sz="6400" dirty="0">
              <a:solidFill>
                <a:srgbClr val="C00000"/>
              </a:solidFill>
              <a:latin typeface="Open Sans Light"/>
              <a:cs typeface="Open Sans Light"/>
            </a:endParaRPr>
          </a:p>
        </p:txBody>
      </p:sp>
      <p:sp>
        <p:nvSpPr>
          <p:cNvPr id="31" name="TextBox 30"/>
          <p:cNvSpPr txBox="1"/>
          <p:nvPr/>
        </p:nvSpPr>
        <p:spPr>
          <a:xfrm>
            <a:off x="1400414" y="1929233"/>
            <a:ext cx="21586688" cy="861786"/>
          </a:xfrm>
          <a:prstGeom prst="rect">
            <a:avLst/>
          </a:prstGeom>
          <a:noFill/>
        </p:spPr>
        <p:txBody>
          <a:bodyPr wrap="square" lIns="243852" tIns="121926" rIns="243852" bIns="121926" rtlCol="0">
            <a:spAutoFit/>
          </a:bodyPr>
          <a:lstStyle/>
          <a:p>
            <a:pPr algn="ctr"/>
            <a:r>
              <a:rPr lang="en-US" sz="4000" b="1" dirty="0">
                <a:solidFill>
                  <a:schemeClr val="tx1">
                    <a:lumMod val="65000"/>
                    <a:lumOff val="35000"/>
                  </a:schemeClr>
                </a:solidFill>
                <a:latin typeface="Open Sans Light"/>
                <a:cs typeface="Open Sans Light"/>
              </a:rPr>
              <a:t>Our Local </a:t>
            </a:r>
            <a:r>
              <a:rPr lang="en-US" sz="4000" b="1" dirty="0" smtClean="0">
                <a:solidFill>
                  <a:schemeClr val="tx1">
                    <a:lumMod val="65000"/>
                    <a:lumOff val="35000"/>
                  </a:schemeClr>
                </a:solidFill>
                <a:latin typeface="Open Sans Light"/>
                <a:cs typeface="Open Sans Light"/>
              </a:rPr>
              <a:t>and </a:t>
            </a:r>
            <a:r>
              <a:rPr lang="en-US" sz="4000" b="1" dirty="0">
                <a:solidFill>
                  <a:schemeClr val="tx1">
                    <a:lumMod val="65000"/>
                    <a:lumOff val="35000"/>
                  </a:schemeClr>
                </a:solidFill>
                <a:latin typeface="Open Sans Light"/>
                <a:cs typeface="Open Sans Light"/>
              </a:rPr>
              <a:t>International Networks</a:t>
            </a:r>
          </a:p>
        </p:txBody>
      </p:sp>
    </p:spTree>
    <p:extLst>
      <p:ext uri="{BB962C8B-B14F-4D97-AF65-F5344CB8AC3E}">
        <p14:creationId xmlns:p14="http://schemas.microsoft.com/office/powerpoint/2010/main" val="3045954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8533389" y="-94944"/>
            <a:ext cx="5352782" cy="6519749"/>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3" name="Rectangle 22"/>
          <p:cNvSpPr/>
          <p:nvPr/>
        </p:nvSpPr>
        <p:spPr>
          <a:xfrm>
            <a:off x="19056883" y="2809124"/>
            <a:ext cx="4311545" cy="2154446"/>
          </a:xfrm>
          <a:prstGeom prst="rect">
            <a:avLst/>
          </a:prstGeom>
        </p:spPr>
        <p:txBody>
          <a:bodyPr wrap="square" lIns="182889" tIns="91445" rIns="182889" bIns="91445">
            <a:spAutoFit/>
          </a:bodyPr>
          <a:lstStyle/>
          <a:p>
            <a:pPr algn="ctr"/>
            <a:r>
              <a:rPr lang="en-US" sz="4300" dirty="0" smtClean="0">
                <a:solidFill>
                  <a:schemeClr val="bg1"/>
                </a:solidFill>
                <a:latin typeface="Open Sans Light"/>
                <a:ea typeface="Open Sans Light"/>
                <a:cs typeface="Open Sans Light"/>
              </a:rPr>
              <a:t>The Proposal</a:t>
            </a:r>
            <a:endParaRPr lang="en-US" sz="4300" dirty="0">
              <a:solidFill>
                <a:schemeClr val="bg1"/>
              </a:solidFill>
              <a:latin typeface="Open Sans Light"/>
              <a:ea typeface="Open Sans Light"/>
              <a:cs typeface="Open Sans Light"/>
            </a:endParaRPr>
          </a:p>
          <a:p>
            <a:pPr algn="ctr"/>
            <a:r>
              <a:rPr lang="en-US" sz="3700" dirty="0">
                <a:solidFill>
                  <a:schemeClr val="bg1"/>
                </a:solidFill>
                <a:latin typeface="Open Sans Light"/>
                <a:ea typeface="Open Sans Light"/>
                <a:cs typeface="Open Sans Light"/>
              </a:rPr>
              <a:t>—</a:t>
            </a:r>
          </a:p>
          <a:p>
            <a:pPr algn="ctr"/>
            <a:r>
              <a:rPr lang="en-US" sz="2400" dirty="0" smtClean="0">
                <a:solidFill>
                  <a:schemeClr val="bg1"/>
                </a:solidFill>
                <a:latin typeface="Open Sans Light"/>
                <a:cs typeface="Open Sans Light"/>
              </a:rPr>
              <a:t>Independence </a:t>
            </a:r>
          </a:p>
          <a:p>
            <a:pPr algn="ctr"/>
            <a:r>
              <a:rPr lang="en-US" sz="2400" dirty="0" smtClean="0">
                <a:solidFill>
                  <a:schemeClr val="bg1"/>
                </a:solidFill>
                <a:latin typeface="Open Sans Light"/>
                <a:cs typeface="Open Sans Light"/>
              </a:rPr>
              <a:t>Scrutineer</a:t>
            </a:r>
            <a:endParaRPr lang="en-US" sz="2400" dirty="0" smtClean="0">
              <a:solidFill>
                <a:schemeClr val="bg1"/>
              </a:solidFill>
              <a:latin typeface="Open Sans Light"/>
              <a:cs typeface="Open Sans Light"/>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12</a:t>
            </a:fld>
            <a:endParaRPr lang="en-US" dirty="0"/>
          </a:p>
        </p:txBody>
      </p:sp>
      <p:sp>
        <p:nvSpPr>
          <p:cNvPr id="16" name="Shape 2041"/>
          <p:cNvSpPr/>
          <p:nvPr/>
        </p:nvSpPr>
        <p:spPr>
          <a:xfrm>
            <a:off x="20458343" y="585921"/>
            <a:ext cx="1508623" cy="1862258"/>
          </a:xfrm>
          <a:custGeom>
            <a:avLst/>
            <a:gdLst/>
            <a:ahLst/>
            <a:cxnLst/>
            <a:rect l="0" t="0" r="0" b="0"/>
            <a:pathLst>
              <a:path w="120000" h="120000" extrusionOk="0">
                <a:moveTo>
                  <a:pt x="69921" y="90048"/>
                </a:moveTo>
                <a:lnTo>
                  <a:pt x="30000" y="90048"/>
                </a:lnTo>
                <a:cubicBezTo>
                  <a:pt x="27992" y="90048"/>
                  <a:pt x="26692" y="91111"/>
                  <a:pt x="26692" y="92753"/>
                </a:cubicBezTo>
                <a:cubicBezTo>
                  <a:pt x="26692" y="94396"/>
                  <a:pt x="27992" y="95458"/>
                  <a:pt x="30000" y="95458"/>
                </a:cubicBezTo>
                <a:lnTo>
                  <a:pt x="69921" y="95458"/>
                </a:lnTo>
                <a:cubicBezTo>
                  <a:pt x="71929" y="95458"/>
                  <a:pt x="73346" y="94396"/>
                  <a:pt x="73346" y="92753"/>
                </a:cubicBezTo>
                <a:cubicBezTo>
                  <a:pt x="73346" y="91111"/>
                  <a:pt x="71929" y="90048"/>
                  <a:pt x="69921" y="90048"/>
                </a:cubicBezTo>
                <a:close/>
                <a:moveTo>
                  <a:pt x="30000" y="30048"/>
                </a:moveTo>
                <a:lnTo>
                  <a:pt x="46653" y="30048"/>
                </a:lnTo>
                <a:cubicBezTo>
                  <a:pt x="48661" y="30048"/>
                  <a:pt x="49960" y="28985"/>
                  <a:pt x="49960" y="27342"/>
                </a:cubicBezTo>
                <a:cubicBezTo>
                  <a:pt x="49960" y="25700"/>
                  <a:pt x="48661" y="24541"/>
                  <a:pt x="46653" y="24541"/>
                </a:cubicBezTo>
                <a:lnTo>
                  <a:pt x="30000" y="24541"/>
                </a:lnTo>
                <a:cubicBezTo>
                  <a:pt x="27992" y="24541"/>
                  <a:pt x="26692" y="25700"/>
                  <a:pt x="26692" y="27342"/>
                </a:cubicBezTo>
                <a:cubicBezTo>
                  <a:pt x="26692" y="28985"/>
                  <a:pt x="27992" y="30048"/>
                  <a:pt x="30000" y="30048"/>
                </a:cubicBezTo>
                <a:close/>
                <a:moveTo>
                  <a:pt x="90000" y="68212"/>
                </a:moveTo>
                <a:lnTo>
                  <a:pt x="30000" y="68212"/>
                </a:lnTo>
                <a:cubicBezTo>
                  <a:pt x="27992" y="68212"/>
                  <a:pt x="26692" y="69275"/>
                  <a:pt x="26692" y="70917"/>
                </a:cubicBezTo>
                <a:cubicBezTo>
                  <a:pt x="26692" y="72560"/>
                  <a:pt x="27992" y="73623"/>
                  <a:pt x="30000" y="73623"/>
                </a:cubicBezTo>
                <a:lnTo>
                  <a:pt x="90000" y="73623"/>
                </a:lnTo>
                <a:cubicBezTo>
                  <a:pt x="92007" y="73623"/>
                  <a:pt x="93307" y="72560"/>
                  <a:pt x="93307" y="70917"/>
                </a:cubicBezTo>
                <a:cubicBezTo>
                  <a:pt x="93307" y="69275"/>
                  <a:pt x="92007" y="68212"/>
                  <a:pt x="90000" y="68212"/>
                </a:cubicBezTo>
                <a:close/>
                <a:moveTo>
                  <a:pt x="26692" y="49082"/>
                </a:moveTo>
                <a:cubicBezTo>
                  <a:pt x="26692" y="50724"/>
                  <a:pt x="27992" y="51884"/>
                  <a:pt x="30000" y="51884"/>
                </a:cubicBezTo>
                <a:lnTo>
                  <a:pt x="90000" y="51884"/>
                </a:lnTo>
                <a:cubicBezTo>
                  <a:pt x="92007" y="51884"/>
                  <a:pt x="93307" y="50724"/>
                  <a:pt x="93307" y="49082"/>
                </a:cubicBezTo>
                <a:cubicBezTo>
                  <a:pt x="93307" y="47536"/>
                  <a:pt x="92007" y="46376"/>
                  <a:pt x="90000" y="46376"/>
                </a:cubicBezTo>
                <a:lnTo>
                  <a:pt x="30000" y="46376"/>
                </a:lnTo>
                <a:cubicBezTo>
                  <a:pt x="27992" y="46376"/>
                  <a:pt x="26692" y="47536"/>
                  <a:pt x="26692" y="49082"/>
                </a:cubicBezTo>
                <a:close/>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267" y="109082"/>
                </a:moveTo>
                <a:cubicBezTo>
                  <a:pt x="113267" y="112077"/>
                  <a:pt x="110314" y="114589"/>
                  <a:pt x="106653" y="114589"/>
                </a:cubicBezTo>
                <a:lnTo>
                  <a:pt x="13346" y="114589"/>
                </a:lnTo>
                <a:cubicBezTo>
                  <a:pt x="9685" y="114589"/>
                  <a:pt x="6614" y="112077"/>
                  <a:pt x="6614" y="109082"/>
                </a:cubicBezTo>
                <a:lnTo>
                  <a:pt x="6614" y="10917"/>
                </a:lnTo>
                <a:cubicBezTo>
                  <a:pt x="6614" y="7922"/>
                  <a:pt x="9685" y="5507"/>
                  <a:pt x="13346" y="5507"/>
                </a:cubicBezTo>
                <a:lnTo>
                  <a:pt x="73346" y="5507"/>
                </a:lnTo>
                <a:lnTo>
                  <a:pt x="73346" y="32753"/>
                </a:lnTo>
                <a:cubicBezTo>
                  <a:pt x="73346" y="35748"/>
                  <a:pt x="76299" y="38260"/>
                  <a:pt x="79960" y="38260"/>
                </a:cubicBezTo>
                <a:lnTo>
                  <a:pt x="113267" y="38260"/>
                </a:lnTo>
                <a:lnTo>
                  <a:pt x="113267" y="109082"/>
                </a:lnTo>
                <a:close/>
                <a:moveTo>
                  <a:pt x="79960" y="32753"/>
                </a:moveTo>
                <a:lnTo>
                  <a:pt x="79960" y="5507"/>
                </a:lnTo>
                <a:lnTo>
                  <a:pt x="83267" y="5507"/>
                </a:lnTo>
                <a:lnTo>
                  <a:pt x="113267" y="32753"/>
                </a:lnTo>
                <a:lnTo>
                  <a:pt x="79960" y="32753"/>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1561" y="5372052"/>
            <a:ext cx="2383554" cy="145507"/>
          </a:xfrm>
          <a:prstGeom prst="rect">
            <a:avLst/>
          </a:prstGeom>
        </p:spPr>
      </p:pic>
      <p:sp>
        <p:nvSpPr>
          <p:cNvPr id="18" name="Title 4"/>
          <p:cNvSpPr txBox="1">
            <a:spLocks/>
          </p:cNvSpPr>
          <p:nvPr/>
        </p:nvSpPr>
        <p:spPr>
          <a:xfrm>
            <a:off x="1779372" y="5660330"/>
            <a:ext cx="16754017" cy="6341170"/>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b="1" dirty="0" smtClean="0">
                <a:solidFill>
                  <a:schemeClr val="tx1"/>
                </a:solidFill>
              </a:rPr>
              <a:t>2.0 The Proposal</a:t>
            </a:r>
          </a:p>
          <a:p>
            <a:pPr marL="1419225" indent="-95250" algn="just">
              <a:buClr>
                <a:srgbClr val="C00000"/>
              </a:buClr>
              <a:buFont typeface="Wingdings" panose="05000000000000000000" pitchFamily="2" charset="2"/>
              <a:buChar char="§"/>
            </a:pP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Introduction</a:t>
            </a:r>
          </a:p>
          <a:p>
            <a:pPr marL="1419225" indent="-95250" algn="l">
              <a:buClr>
                <a:srgbClr val="C00000"/>
              </a:buClr>
              <a:buFont typeface="Wingdings" panose="05000000000000000000" pitchFamily="2" charset="2"/>
              <a:buChar char="§"/>
            </a:pP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Approach and Methodology</a:t>
            </a:r>
          </a:p>
          <a:p>
            <a:pPr marL="1419225" indent="-95250" algn="l">
              <a:buClr>
                <a:srgbClr val="C00000"/>
              </a:buClr>
              <a:buFont typeface="Wingdings" panose="05000000000000000000" pitchFamily="2" charset="2"/>
              <a:buChar char="§"/>
            </a:pP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Professional </a:t>
            </a: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Fee</a:t>
            </a:r>
          </a:p>
          <a:p>
            <a:pPr marL="1419225" indent="-95250" algn="l">
              <a:buClr>
                <a:srgbClr val="C00000"/>
              </a:buClr>
              <a:buFont typeface="Wingdings" panose="05000000000000000000" pitchFamily="2" charset="2"/>
              <a:buChar char="§"/>
            </a:pPr>
            <a:r>
              <a:rPr lang="en-MY" sz="3600" dirty="0" smtClean="0">
                <a:solidFill>
                  <a:schemeClr val="tx1"/>
                </a:solidFill>
                <a:latin typeface="Open Sans Light"/>
              </a:rPr>
              <a:t> Why</a:t>
            </a:r>
            <a:r>
              <a:rPr lang="en-MY" sz="3600" dirty="0" smtClean="0">
                <a:solidFill>
                  <a:schemeClr val="tx1"/>
                </a:solidFill>
              </a:rPr>
              <a:t> </a:t>
            </a:r>
            <a:r>
              <a:rPr lang="en-MY" sz="3600" dirty="0" smtClean="0">
                <a:solidFill>
                  <a:srgbClr val="C00000"/>
                </a:solidFill>
                <a:latin typeface="Neuropol"/>
              </a:rPr>
              <a:t>SALIHIN</a:t>
            </a:r>
            <a:r>
              <a:rPr lang="en-MY" sz="3600" dirty="0" smtClean="0">
                <a:solidFill>
                  <a:schemeClr val="tx1"/>
                </a:solidFill>
                <a:latin typeface="Neuropol"/>
              </a:rPr>
              <a:t>?</a:t>
            </a:r>
            <a:endParaRPr lang="en-MY" sz="3600" dirty="0">
              <a:solidFill>
                <a:schemeClr val="tx1"/>
              </a:solidFill>
              <a:latin typeface="Open Sans Light"/>
              <a:ea typeface="Open Sans" panose="020B0606030504020204" pitchFamily="34" charset="0"/>
              <a:cs typeface="Open Sans" panose="020B0606030504020204" pitchFamily="34" charset="0"/>
            </a:endParaRPr>
          </a:p>
          <a:p>
            <a:pPr marL="1419225" indent="-95250" algn="l">
              <a:buClr>
                <a:srgbClr val="C00000"/>
              </a:buClr>
              <a:buFont typeface="Wingdings" panose="05000000000000000000" pitchFamily="2" charset="2"/>
              <a:buChar char="§"/>
            </a:pPr>
            <a:endParaRPr lang="en-MY" sz="3600" dirty="0">
              <a:solidFill>
                <a:schemeClr val="tx1"/>
              </a:solidFill>
            </a:endParaRPr>
          </a:p>
        </p:txBody>
      </p:sp>
    </p:spTree>
    <p:extLst>
      <p:ext uri="{BB962C8B-B14F-4D97-AF65-F5344CB8AC3E}">
        <p14:creationId xmlns:p14="http://schemas.microsoft.com/office/powerpoint/2010/main" val="12780449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10" name="TextBox 9"/>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11" name="TextBox 10"/>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b="1" dirty="0" smtClean="0">
                <a:solidFill>
                  <a:schemeClr val="tx1">
                    <a:lumMod val="65000"/>
                    <a:lumOff val="35000"/>
                  </a:schemeClr>
                </a:solidFill>
                <a:latin typeface="Open Sans Light"/>
                <a:cs typeface="Open Sans Light"/>
              </a:rPr>
              <a:t>Introduction</a:t>
            </a:r>
            <a:endParaRPr lang="en-US" sz="3700" b="1" dirty="0">
              <a:solidFill>
                <a:schemeClr val="tx1">
                  <a:lumMod val="65000"/>
                  <a:lumOff val="35000"/>
                </a:schemeClr>
              </a:solidFill>
              <a:latin typeface="Open Sans Light"/>
              <a:cs typeface="Open Sans Light"/>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13</a:t>
            </a:fld>
            <a:endParaRPr lang="en-US"/>
          </a:p>
        </p:txBody>
      </p:sp>
      <p:sp>
        <p:nvSpPr>
          <p:cNvPr id="7" name="TextBox 6"/>
          <p:cNvSpPr txBox="1"/>
          <p:nvPr/>
        </p:nvSpPr>
        <p:spPr>
          <a:xfrm>
            <a:off x="1431945" y="3807051"/>
            <a:ext cx="21885256" cy="5786211"/>
          </a:xfrm>
          <a:prstGeom prst="rect">
            <a:avLst/>
          </a:prstGeom>
          <a:noFill/>
        </p:spPr>
        <p:txBody>
          <a:bodyPr wrap="square" lIns="243852" tIns="121926" rIns="243852" bIns="121926" rtlCol="0">
            <a:spAutoFit/>
          </a:bodyPr>
          <a:lstStyle/>
          <a:p>
            <a:pPr algn="just"/>
            <a:r>
              <a:rPr lang="en-US" sz="3600" dirty="0" smtClean="0">
                <a:latin typeface="Open Sans Light"/>
                <a:cs typeface="Open Sans Light"/>
              </a:rPr>
              <a:t>We understand that </a:t>
            </a:r>
            <a:r>
              <a:rPr lang="en-US" sz="3600" b="1" dirty="0" smtClean="0">
                <a:latin typeface="Open Sans Light"/>
                <a:cs typeface="Open Sans Light"/>
              </a:rPr>
              <a:t>KUB MALAYSIA BERHAD (“</a:t>
            </a:r>
            <a:r>
              <a:rPr lang="en-US" sz="3600" b="1" dirty="0" smtClean="0">
                <a:latin typeface="Open Sans Light"/>
                <a:cs typeface="Open Sans Light"/>
              </a:rPr>
              <a:t>KUB MALAYSIA</a:t>
            </a:r>
            <a:r>
              <a:rPr lang="en-US" sz="3600" b="1" dirty="0" smtClean="0">
                <a:latin typeface="Open Sans Light"/>
                <a:cs typeface="Open Sans Light"/>
              </a:rPr>
              <a:t>”) </a:t>
            </a:r>
            <a:r>
              <a:rPr lang="en-MY" sz="3600" dirty="0">
                <a:latin typeface="Open Sans Light"/>
                <a:cs typeface="Open Sans Light"/>
              </a:rPr>
              <a:t>is </a:t>
            </a:r>
            <a:r>
              <a:rPr lang="en-MY" sz="3600" dirty="0">
                <a:latin typeface="Open Sans Light"/>
                <a:cs typeface="Open Sans Light"/>
              </a:rPr>
              <a:t>an investment holding company listed on the Main Market of Bursa Malaysia, operating in the core business of Agro, Information &amp; Communication Technology (ICT), Energy, Food, Property and Power Industries.</a:t>
            </a:r>
            <a:r>
              <a:rPr lang="en-US" sz="3600" dirty="0" smtClean="0">
                <a:latin typeface="Open Sans Light"/>
                <a:cs typeface="Open Sans Light"/>
              </a:rPr>
              <a:t> </a:t>
            </a:r>
            <a:endParaRPr lang="en-US" sz="3600" dirty="0" smtClean="0">
              <a:latin typeface="Open Sans Light"/>
              <a:cs typeface="Open Sans Light"/>
            </a:endParaRPr>
          </a:p>
          <a:p>
            <a:pPr algn="just"/>
            <a:endParaRPr lang="en-US" sz="3600" dirty="0">
              <a:latin typeface="Open Sans Light"/>
              <a:cs typeface="Open Sans Light"/>
            </a:endParaRPr>
          </a:p>
          <a:p>
            <a:pPr algn="just"/>
            <a:r>
              <a:rPr lang="en-US" sz="3600" dirty="0" smtClean="0">
                <a:latin typeface="Open Sans Light"/>
                <a:cs typeface="Open Sans Light"/>
              </a:rPr>
              <a:t>It is understood </a:t>
            </a:r>
            <a:r>
              <a:rPr lang="en-US" sz="3600" dirty="0">
                <a:latin typeface="Open Sans Light"/>
                <a:cs typeface="Open Sans Light"/>
              </a:rPr>
              <a:t>that </a:t>
            </a:r>
            <a:r>
              <a:rPr lang="en-US" sz="3600" b="1" dirty="0" smtClean="0">
                <a:latin typeface="Open Sans Light"/>
                <a:cs typeface="Open Sans Light"/>
              </a:rPr>
              <a:t>KUB MALAYSIA </a:t>
            </a:r>
            <a:r>
              <a:rPr lang="en-US" sz="3600" dirty="0" smtClean="0">
                <a:latin typeface="Open Sans Light"/>
                <a:cs typeface="Open Sans Light"/>
              </a:rPr>
              <a:t>intends to engage the services of </a:t>
            </a:r>
            <a:r>
              <a:rPr lang="en-US" sz="3600" dirty="0" smtClean="0">
                <a:solidFill>
                  <a:srgbClr val="C00000"/>
                </a:solidFill>
                <a:latin typeface="Neuropol" panose="020B0500000000000000" pitchFamily="34" charset="0"/>
                <a:cs typeface="Open Sans Light"/>
              </a:rPr>
              <a:t>SALIHIN</a:t>
            </a:r>
            <a:r>
              <a:rPr lang="en-US" sz="3600" dirty="0" smtClean="0">
                <a:latin typeface="Neuropol" panose="020F0607030201010804" pitchFamily="34" charset="0"/>
                <a:cs typeface="Open Sans Light"/>
              </a:rPr>
              <a:t> </a:t>
            </a:r>
            <a:r>
              <a:rPr lang="en-US" sz="3600" dirty="0" smtClean="0">
                <a:latin typeface="Open Sans Light"/>
                <a:cs typeface="Open Sans Light"/>
              </a:rPr>
              <a:t>(AF1426) for </a:t>
            </a:r>
            <a:r>
              <a:rPr lang="en-US" sz="3600" dirty="0" smtClean="0">
                <a:latin typeface="Open Sans Light"/>
                <a:cs typeface="Open Sans Light"/>
              </a:rPr>
              <a:t>the independence </a:t>
            </a:r>
            <a:r>
              <a:rPr lang="en-US" sz="3600" dirty="0">
                <a:latin typeface="Open Sans Light"/>
                <a:cs typeface="Open Sans Light"/>
              </a:rPr>
              <a:t>scrutineer </a:t>
            </a:r>
            <a:r>
              <a:rPr lang="en-US" sz="3600" dirty="0" smtClean="0">
                <a:latin typeface="Open Sans Light"/>
                <a:cs typeface="Open Sans Light"/>
              </a:rPr>
              <a:t>service for its Fifty-Second </a:t>
            </a:r>
            <a:r>
              <a:rPr lang="en-US" sz="3600" dirty="0">
                <a:latin typeface="Open Sans Light"/>
                <a:cs typeface="Open Sans Light"/>
              </a:rPr>
              <a:t>(“</a:t>
            </a:r>
            <a:r>
              <a:rPr lang="en-US" sz="3600" dirty="0" smtClean="0">
                <a:latin typeface="Open Sans Light"/>
                <a:cs typeface="Open Sans Light"/>
              </a:rPr>
              <a:t>52</a:t>
            </a:r>
            <a:r>
              <a:rPr lang="en-US" sz="3600" baseline="30000" dirty="0" smtClean="0">
                <a:latin typeface="Open Sans Light"/>
                <a:cs typeface="Open Sans Light"/>
              </a:rPr>
              <a:t>nd</a:t>
            </a:r>
            <a:r>
              <a:rPr lang="en-US" sz="3600" dirty="0" smtClean="0">
                <a:latin typeface="Open Sans Light"/>
                <a:cs typeface="Open Sans Light"/>
              </a:rPr>
              <a:t>”) </a:t>
            </a:r>
            <a:r>
              <a:rPr lang="en-US" sz="3600" dirty="0">
                <a:latin typeface="Open Sans Light"/>
                <a:cs typeface="Open Sans Light"/>
              </a:rPr>
              <a:t>Annual General Meeting (“AGM”) </a:t>
            </a:r>
            <a:r>
              <a:rPr lang="en-US" sz="3600" dirty="0" smtClean="0">
                <a:latin typeface="Open Sans Light"/>
                <a:cs typeface="Open Sans Light"/>
              </a:rPr>
              <a:t>which will </a:t>
            </a:r>
            <a:r>
              <a:rPr lang="en-US" sz="3600" dirty="0">
                <a:latin typeface="Open Sans Light"/>
                <a:cs typeface="Open Sans Light"/>
              </a:rPr>
              <a:t>be held at MATRADE Hall, Level 3, Menara MATRADE, </a:t>
            </a:r>
            <a:r>
              <a:rPr lang="en-US" sz="3600" dirty="0" err="1">
                <a:latin typeface="Open Sans Light"/>
                <a:cs typeface="Open Sans Light"/>
              </a:rPr>
              <a:t>Jalan</a:t>
            </a:r>
            <a:r>
              <a:rPr lang="en-US" sz="3600" dirty="0">
                <a:latin typeface="Open Sans Light"/>
                <a:cs typeface="Open Sans Light"/>
              </a:rPr>
              <a:t> </a:t>
            </a:r>
            <a:r>
              <a:rPr lang="en-US" sz="3600" dirty="0" err="1">
                <a:latin typeface="Open Sans Light"/>
                <a:cs typeface="Open Sans Light"/>
              </a:rPr>
              <a:t>Khidmat</a:t>
            </a:r>
            <a:r>
              <a:rPr lang="en-US" sz="3600" dirty="0">
                <a:latin typeface="Open Sans Light"/>
                <a:cs typeface="Open Sans Light"/>
              </a:rPr>
              <a:t> Usaha, Off </a:t>
            </a:r>
            <a:r>
              <a:rPr lang="en-US" sz="3600" dirty="0" err="1">
                <a:latin typeface="Open Sans Light"/>
                <a:cs typeface="Open Sans Light"/>
              </a:rPr>
              <a:t>Jalan</a:t>
            </a:r>
            <a:r>
              <a:rPr lang="en-US" sz="3600" dirty="0">
                <a:latin typeface="Open Sans Light"/>
                <a:cs typeface="Open Sans Light"/>
              </a:rPr>
              <a:t> Duta, 50480 Kuala Lumpur on Tuesday, 23 May 2017 at 8.00 a.m. </a:t>
            </a:r>
            <a:endParaRPr lang="en-US" sz="3600" dirty="0" smtClean="0">
              <a:latin typeface="Open Sans Light"/>
              <a:cs typeface="Open Sans Light"/>
            </a:endParaRPr>
          </a:p>
          <a:p>
            <a:pPr algn="just"/>
            <a:endParaRPr lang="en-US" sz="3600" dirty="0">
              <a:latin typeface="Open Sans Light"/>
              <a:cs typeface="Open Sans Light"/>
            </a:endParaRPr>
          </a:p>
          <a:p>
            <a:pPr algn="just"/>
            <a:r>
              <a:rPr lang="en-US" sz="3600" dirty="0" smtClean="0">
                <a:latin typeface="Open Sans Light"/>
                <a:cs typeface="Open Sans Light"/>
              </a:rPr>
              <a:t>We </a:t>
            </a:r>
            <a:r>
              <a:rPr lang="en-US" sz="3600" dirty="0" smtClean="0">
                <a:latin typeface="Open Sans Light"/>
                <a:cs typeface="Open Sans Light"/>
              </a:rPr>
              <a:t>will carry out this </a:t>
            </a:r>
            <a:r>
              <a:rPr lang="en-US" sz="3600" dirty="0" smtClean="0">
                <a:latin typeface="Open Sans Light"/>
                <a:cs typeface="Open Sans Light"/>
              </a:rPr>
              <a:t>engagement </a:t>
            </a:r>
            <a:r>
              <a:rPr lang="en-US" sz="3600" dirty="0" smtClean="0">
                <a:latin typeface="Open Sans Light"/>
                <a:cs typeface="Open Sans Light"/>
              </a:rPr>
              <a:t>as </a:t>
            </a:r>
            <a:r>
              <a:rPr lang="en-US" sz="3600" b="1" dirty="0" smtClean="0">
                <a:latin typeface="Open Sans Light"/>
                <a:cs typeface="Open Sans Light"/>
              </a:rPr>
              <a:t>KUB MALAYSIA</a:t>
            </a:r>
            <a:r>
              <a:rPr lang="en-US" sz="3600" dirty="0" smtClean="0">
                <a:latin typeface="Open Sans Light"/>
                <a:cs typeface="Open Sans Light"/>
              </a:rPr>
              <a:t>’s independent scrutineer </a:t>
            </a:r>
            <a:r>
              <a:rPr lang="en-US" sz="3600" dirty="0" smtClean="0">
                <a:latin typeface="Open Sans Light"/>
                <a:cs typeface="Open Sans Light"/>
              </a:rPr>
              <a:t>upon appointment.</a:t>
            </a:r>
          </a:p>
        </p:txBody>
      </p:sp>
    </p:spTree>
    <p:extLst>
      <p:ext uri="{BB962C8B-B14F-4D97-AF65-F5344CB8AC3E}">
        <p14:creationId xmlns:p14="http://schemas.microsoft.com/office/powerpoint/2010/main" val="19168487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b="1" dirty="0" smtClean="0">
                <a:solidFill>
                  <a:schemeClr val="tx1">
                    <a:lumMod val="65000"/>
                    <a:lumOff val="35000"/>
                  </a:schemeClr>
                </a:solidFill>
                <a:latin typeface="Open Sans Light"/>
                <a:cs typeface="Open Sans Light"/>
              </a:rPr>
              <a:t>Approach and Methodology</a:t>
            </a:r>
            <a:endParaRPr lang="en-US" sz="3700" b="1" dirty="0">
              <a:solidFill>
                <a:schemeClr val="tx1">
                  <a:lumMod val="65000"/>
                  <a:lumOff val="35000"/>
                </a:schemeClr>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14</a:t>
            </a:fld>
            <a:endParaRPr lang="en-US" dirty="0"/>
          </a:p>
        </p:txBody>
      </p:sp>
      <p:sp>
        <p:nvSpPr>
          <p:cNvPr id="8" name="TextBox 7"/>
          <p:cNvSpPr txBox="1"/>
          <p:nvPr/>
        </p:nvSpPr>
        <p:spPr>
          <a:xfrm>
            <a:off x="1400414" y="2985205"/>
            <a:ext cx="21586688" cy="3570220"/>
          </a:xfrm>
          <a:prstGeom prst="rect">
            <a:avLst/>
          </a:prstGeom>
          <a:noFill/>
        </p:spPr>
        <p:txBody>
          <a:bodyPr wrap="square" lIns="243852" tIns="121926" rIns="243852" bIns="121926" rtlCol="0">
            <a:spAutoFit/>
          </a:bodyPr>
          <a:lstStyle/>
          <a:p>
            <a:pPr algn="just"/>
            <a:r>
              <a:rPr lang="en-US" sz="3600" dirty="0" smtClean="0">
                <a:latin typeface="Open Sans Light"/>
                <a:cs typeface="Open Sans Light"/>
              </a:rPr>
              <a:t>At </a:t>
            </a:r>
            <a:r>
              <a:rPr lang="en-US" sz="3600" dirty="0">
                <a:solidFill>
                  <a:srgbClr val="C00000"/>
                </a:solidFill>
                <a:latin typeface="Neuropol" panose="020F0607030201010804" pitchFamily="34" charset="0"/>
                <a:cs typeface="Open Sans Light"/>
              </a:rPr>
              <a:t>SALIHIN</a:t>
            </a:r>
            <a:r>
              <a:rPr lang="en-US" sz="3600" dirty="0">
                <a:latin typeface="Open Sans Light"/>
                <a:cs typeface="Open Sans Light"/>
              </a:rPr>
              <a:t>, we will stand by our people and we commit that we will provide</a:t>
            </a:r>
            <a:r>
              <a:rPr lang="en-US" sz="3600" b="1" dirty="0">
                <a:latin typeface="Open Sans Light"/>
                <a:cs typeface="Open Sans Light"/>
              </a:rPr>
              <a:t> </a:t>
            </a:r>
            <a:r>
              <a:rPr lang="en-US" sz="3600" b="1" dirty="0" smtClean="0">
                <a:latin typeface="Open Sans Light"/>
                <a:cs typeface="Open Sans Light"/>
              </a:rPr>
              <a:t>KUB MALAYSIA </a:t>
            </a:r>
            <a:r>
              <a:rPr lang="en-US" sz="3600" dirty="0" smtClean="0">
                <a:latin typeface="Open Sans Light"/>
                <a:cs typeface="Open Sans Light"/>
              </a:rPr>
              <a:t>with </a:t>
            </a:r>
            <a:r>
              <a:rPr lang="en-US" sz="3600" dirty="0">
                <a:latin typeface="Open Sans Light"/>
                <a:cs typeface="Open Sans Light"/>
              </a:rPr>
              <a:t>professionals that are qualified, well trained and well prepared to serve</a:t>
            </a:r>
            <a:r>
              <a:rPr lang="en-US" sz="3600" dirty="0" smtClean="0">
                <a:latin typeface="Open Sans Light"/>
                <a:cs typeface="Open Sans Light"/>
              </a:rPr>
              <a:t>.</a:t>
            </a:r>
            <a:r>
              <a:rPr lang="en-MY" sz="3600" dirty="0">
                <a:latin typeface="Open Sans Light"/>
                <a:cs typeface="Open Sans Light"/>
              </a:rPr>
              <a:t> </a:t>
            </a:r>
            <a:endParaRPr lang="en-MY" sz="3600" dirty="0" smtClean="0">
              <a:latin typeface="Open Sans Light"/>
              <a:cs typeface="Open Sans Light"/>
            </a:endParaRPr>
          </a:p>
          <a:p>
            <a:pPr algn="just"/>
            <a:endParaRPr lang="en-MY" sz="3600" dirty="0">
              <a:latin typeface="Open Sans Light"/>
              <a:cs typeface="Open Sans Light"/>
            </a:endParaRPr>
          </a:p>
          <a:p>
            <a:pPr algn="just"/>
            <a:r>
              <a:rPr lang="en-MY" sz="3600" dirty="0" smtClean="0">
                <a:latin typeface="Open Sans Light"/>
                <a:cs typeface="Open Sans Light"/>
              </a:rPr>
              <a:t>For </a:t>
            </a:r>
            <a:r>
              <a:rPr lang="en-MY" sz="3600" dirty="0">
                <a:latin typeface="Open Sans Light"/>
                <a:cs typeface="Open Sans Light"/>
              </a:rPr>
              <a:t>the independent scrutineer service, the timeline, action plan and deliverable are outlined as </a:t>
            </a:r>
            <a:r>
              <a:rPr lang="en-MY" sz="3600" dirty="0" smtClean="0">
                <a:latin typeface="Open Sans Light"/>
                <a:cs typeface="Open Sans Light"/>
              </a:rPr>
              <a:t>below:</a:t>
            </a:r>
            <a:endParaRPr lang="en-US" sz="3600" dirty="0" smtClean="0">
              <a:latin typeface="Open Sans Light"/>
              <a:cs typeface="Open Sans Light"/>
            </a:endParaRPr>
          </a:p>
          <a:p>
            <a:pPr algn="just"/>
            <a:endParaRPr lang="en-US" sz="3600" dirty="0">
              <a:latin typeface="Open Sans Light"/>
              <a:cs typeface="Open Sans Light"/>
            </a:endParaRPr>
          </a:p>
          <a:p>
            <a:pPr algn="just"/>
            <a:r>
              <a:rPr lang="en-US" sz="3600" dirty="0" smtClean="0">
                <a:latin typeface="Open Sans Light"/>
                <a:cs typeface="Open Sans Light"/>
              </a:rPr>
              <a:t> </a:t>
            </a:r>
            <a:endParaRPr lang="en-US" sz="3600" dirty="0">
              <a:latin typeface="Open Sans Light"/>
              <a:cs typeface="Open Sans Light"/>
            </a:endParaRPr>
          </a:p>
        </p:txBody>
      </p:sp>
      <p:graphicFrame>
        <p:nvGraphicFramePr>
          <p:cNvPr id="9" name="Table 8"/>
          <p:cNvGraphicFramePr>
            <a:graphicFrameLocks noGrp="1"/>
          </p:cNvGraphicFramePr>
          <p:nvPr>
            <p:extLst>
              <p:ext uri="{D42A27DB-BD31-4B8C-83A1-F6EECF244321}">
                <p14:modId xmlns:p14="http://schemas.microsoft.com/office/powerpoint/2010/main" val="633390256"/>
              </p:ext>
            </p:extLst>
          </p:nvPr>
        </p:nvGraphicFramePr>
        <p:xfrm>
          <a:off x="1502445" y="5534788"/>
          <a:ext cx="21819743" cy="5547360"/>
        </p:xfrm>
        <a:graphic>
          <a:graphicData uri="http://schemas.openxmlformats.org/drawingml/2006/table">
            <a:tbl>
              <a:tblPr firstRow="1" bandRow="1"/>
              <a:tblGrid>
                <a:gridCol w="3598944"/>
                <a:gridCol w="11935327"/>
                <a:gridCol w="6285472"/>
              </a:tblGrid>
              <a:tr h="577250">
                <a:tc>
                  <a:txBody>
                    <a:bodyPr/>
                    <a:lstStyle>
                      <a:lvl1pPr marL="0" algn="l" defTabSz="1087444" rtl="0" eaLnBrk="1" latinLnBrk="0" hangingPunct="1">
                        <a:defRPr sz="4300" kern="1200">
                          <a:solidFill>
                            <a:schemeClr val="tx1"/>
                          </a:solidFill>
                        </a:defRPr>
                      </a:lvl1pPr>
                      <a:lvl2pPr marL="1087444" algn="l" defTabSz="1087444" rtl="0" eaLnBrk="1" latinLnBrk="0" hangingPunct="1">
                        <a:defRPr sz="4300" kern="1200">
                          <a:solidFill>
                            <a:schemeClr val="tx1"/>
                          </a:solidFill>
                        </a:defRPr>
                      </a:lvl2pPr>
                      <a:lvl3pPr marL="2174887" algn="l" defTabSz="1087444" rtl="0" eaLnBrk="1" latinLnBrk="0" hangingPunct="1">
                        <a:defRPr sz="4300" kern="1200">
                          <a:solidFill>
                            <a:schemeClr val="tx1"/>
                          </a:solidFill>
                        </a:defRPr>
                      </a:lvl3pPr>
                      <a:lvl4pPr marL="3262338" algn="l" defTabSz="1087444" rtl="0" eaLnBrk="1" latinLnBrk="0" hangingPunct="1">
                        <a:defRPr sz="4300" kern="1200">
                          <a:solidFill>
                            <a:schemeClr val="tx1"/>
                          </a:solidFill>
                        </a:defRPr>
                      </a:lvl4pPr>
                      <a:lvl5pPr marL="4349779" algn="l" defTabSz="1087444" rtl="0" eaLnBrk="1" latinLnBrk="0" hangingPunct="1">
                        <a:defRPr sz="4300" kern="1200">
                          <a:solidFill>
                            <a:schemeClr val="tx1"/>
                          </a:solidFill>
                        </a:defRPr>
                      </a:lvl5pPr>
                      <a:lvl6pPr marL="5437225" algn="l" defTabSz="1087444" rtl="0" eaLnBrk="1" latinLnBrk="0" hangingPunct="1">
                        <a:defRPr sz="4300" kern="1200">
                          <a:solidFill>
                            <a:schemeClr val="tx1"/>
                          </a:solidFill>
                        </a:defRPr>
                      </a:lvl6pPr>
                      <a:lvl7pPr marL="6524671" algn="l" defTabSz="1087444" rtl="0" eaLnBrk="1" latinLnBrk="0" hangingPunct="1">
                        <a:defRPr sz="4300" kern="1200">
                          <a:solidFill>
                            <a:schemeClr val="tx1"/>
                          </a:solidFill>
                        </a:defRPr>
                      </a:lvl7pPr>
                      <a:lvl8pPr marL="7612115" algn="l" defTabSz="1087444" rtl="0" eaLnBrk="1" latinLnBrk="0" hangingPunct="1">
                        <a:defRPr sz="4300" kern="1200">
                          <a:solidFill>
                            <a:schemeClr val="tx1"/>
                          </a:solidFill>
                        </a:defRPr>
                      </a:lvl8pPr>
                      <a:lvl9pPr marL="8699558" algn="l" defTabSz="1087444" rtl="0" eaLnBrk="1" latinLnBrk="0" hangingPunct="1">
                        <a:defRPr sz="4300" kern="1200">
                          <a:solidFill>
                            <a:schemeClr val="tx1"/>
                          </a:solidFill>
                        </a:defRPr>
                      </a:lvl9pPr>
                    </a:lstStyle>
                    <a:p>
                      <a:pPr algn="ctr"/>
                      <a:r>
                        <a:rPr lang="en-MY" sz="3200" b="1" dirty="0" smtClean="0">
                          <a:solidFill>
                            <a:schemeClr val="bg1"/>
                          </a:solidFill>
                          <a:latin typeface="Open Sans Light"/>
                          <a:ea typeface="Open Sans" panose="020B0606030504020204" pitchFamily="34" charset="0"/>
                          <a:cs typeface="Open Sans" panose="020B0606030504020204" pitchFamily="34" charset="0"/>
                        </a:rPr>
                        <a:t>Timeline</a:t>
                      </a:r>
                      <a:endParaRPr lang="en-MY" sz="3200" b="1" dirty="0">
                        <a:solidFill>
                          <a:schemeClr val="bg1"/>
                        </a:solidFill>
                        <a:latin typeface="Open Sans Light"/>
                        <a:ea typeface="Open Sans" panose="020B0606030504020204" pitchFamily="34" charset="0"/>
                        <a:cs typeface="Open Sans" panose="020B0606030504020204" pitchFamily="34" charset="0"/>
                      </a:endParaRPr>
                    </a:p>
                  </a:txBody>
                  <a:tcPr marL="91437" marR="91437">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0000"/>
                    </a:solidFill>
                  </a:tcPr>
                </a:tc>
                <a:tc>
                  <a:txBody>
                    <a:bodyPr/>
                    <a:lstStyle>
                      <a:lvl1pPr marL="0" algn="l" defTabSz="1087444" rtl="0" eaLnBrk="1" latinLnBrk="0" hangingPunct="1">
                        <a:defRPr sz="4300" kern="1200">
                          <a:solidFill>
                            <a:schemeClr val="tx1"/>
                          </a:solidFill>
                        </a:defRPr>
                      </a:lvl1pPr>
                      <a:lvl2pPr marL="1087444" algn="l" defTabSz="1087444" rtl="0" eaLnBrk="1" latinLnBrk="0" hangingPunct="1">
                        <a:defRPr sz="4300" kern="1200">
                          <a:solidFill>
                            <a:schemeClr val="tx1"/>
                          </a:solidFill>
                        </a:defRPr>
                      </a:lvl2pPr>
                      <a:lvl3pPr marL="2174887" algn="l" defTabSz="1087444" rtl="0" eaLnBrk="1" latinLnBrk="0" hangingPunct="1">
                        <a:defRPr sz="4300" kern="1200">
                          <a:solidFill>
                            <a:schemeClr val="tx1"/>
                          </a:solidFill>
                        </a:defRPr>
                      </a:lvl3pPr>
                      <a:lvl4pPr marL="3262338" algn="l" defTabSz="1087444" rtl="0" eaLnBrk="1" latinLnBrk="0" hangingPunct="1">
                        <a:defRPr sz="4300" kern="1200">
                          <a:solidFill>
                            <a:schemeClr val="tx1"/>
                          </a:solidFill>
                        </a:defRPr>
                      </a:lvl4pPr>
                      <a:lvl5pPr marL="4349779" algn="l" defTabSz="1087444" rtl="0" eaLnBrk="1" latinLnBrk="0" hangingPunct="1">
                        <a:defRPr sz="4300" kern="1200">
                          <a:solidFill>
                            <a:schemeClr val="tx1"/>
                          </a:solidFill>
                        </a:defRPr>
                      </a:lvl5pPr>
                      <a:lvl6pPr marL="5437225" algn="l" defTabSz="1087444" rtl="0" eaLnBrk="1" latinLnBrk="0" hangingPunct="1">
                        <a:defRPr sz="4300" kern="1200">
                          <a:solidFill>
                            <a:schemeClr val="tx1"/>
                          </a:solidFill>
                        </a:defRPr>
                      </a:lvl6pPr>
                      <a:lvl7pPr marL="6524671" algn="l" defTabSz="1087444" rtl="0" eaLnBrk="1" latinLnBrk="0" hangingPunct="1">
                        <a:defRPr sz="4300" kern="1200">
                          <a:solidFill>
                            <a:schemeClr val="tx1"/>
                          </a:solidFill>
                        </a:defRPr>
                      </a:lvl7pPr>
                      <a:lvl8pPr marL="7612115" algn="l" defTabSz="1087444" rtl="0" eaLnBrk="1" latinLnBrk="0" hangingPunct="1">
                        <a:defRPr sz="4300" kern="1200">
                          <a:solidFill>
                            <a:schemeClr val="tx1"/>
                          </a:solidFill>
                        </a:defRPr>
                      </a:lvl8pPr>
                      <a:lvl9pPr marL="8699558" algn="l" defTabSz="1087444" rtl="0" eaLnBrk="1" latinLnBrk="0" hangingPunct="1">
                        <a:defRPr sz="4300" kern="1200">
                          <a:solidFill>
                            <a:schemeClr val="tx1"/>
                          </a:solidFill>
                        </a:defRPr>
                      </a:lvl9pPr>
                    </a:lstStyle>
                    <a:p>
                      <a:pPr algn="ctr"/>
                      <a:r>
                        <a:rPr lang="en-US" sz="3200" b="1" dirty="0" smtClean="0">
                          <a:solidFill>
                            <a:schemeClr val="bg1"/>
                          </a:solidFill>
                          <a:latin typeface="Open Sans Light"/>
                          <a:ea typeface="Open Sans" panose="020B0606030504020204" pitchFamily="34" charset="0"/>
                          <a:cs typeface="Open Sans" panose="020B0606030504020204" pitchFamily="34" charset="0"/>
                        </a:rPr>
                        <a:t>Action</a:t>
                      </a:r>
                      <a:r>
                        <a:rPr lang="en-US" sz="3200" b="1" baseline="0" dirty="0" smtClean="0">
                          <a:solidFill>
                            <a:schemeClr val="bg1"/>
                          </a:solidFill>
                          <a:latin typeface="Open Sans Light"/>
                          <a:ea typeface="Open Sans" panose="020B0606030504020204" pitchFamily="34" charset="0"/>
                          <a:cs typeface="Open Sans" panose="020B0606030504020204" pitchFamily="34" charset="0"/>
                        </a:rPr>
                        <a:t> Plan</a:t>
                      </a:r>
                      <a:endParaRPr lang="en-MY" sz="3200" b="1" dirty="0">
                        <a:solidFill>
                          <a:schemeClr val="bg1"/>
                        </a:solidFill>
                        <a:latin typeface="Open Sans Light"/>
                        <a:ea typeface="Open Sans" panose="020B0606030504020204" pitchFamily="34" charset="0"/>
                        <a:cs typeface="Open Sans" panose="020B0606030504020204" pitchFamily="34" charset="0"/>
                      </a:endParaRPr>
                    </a:p>
                  </a:txBody>
                  <a:tcPr marL="91437" marR="91437">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1087444" rtl="0" eaLnBrk="1" latinLnBrk="0" hangingPunct="1">
                        <a:defRPr sz="4300" kern="1200">
                          <a:solidFill>
                            <a:schemeClr val="tx1"/>
                          </a:solidFill>
                        </a:defRPr>
                      </a:lvl1pPr>
                      <a:lvl2pPr marL="1087444" algn="l" defTabSz="1087444" rtl="0" eaLnBrk="1" latinLnBrk="0" hangingPunct="1">
                        <a:defRPr sz="4300" kern="1200">
                          <a:solidFill>
                            <a:schemeClr val="tx1"/>
                          </a:solidFill>
                        </a:defRPr>
                      </a:lvl2pPr>
                      <a:lvl3pPr marL="2174887" algn="l" defTabSz="1087444" rtl="0" eaLnBrk="1" latinLnBrk="0" hangingPunct="1">
                        <a:defRPr sz="4300" kern="1200">
                          <a:solidFill>
                            <a:schemeClr val="tx1"/>
                          </a:solidFill>
                        </a:defRPr>
                      </a:lvl3pPr>
                      <a:lvl4pPr marL="3262338" algn="l" defTabSz="1087444" rtl="0" eaLnBrk="1" latinLnBrk="0" hangingPunct="1">
                        <a:defRPr sz="4300" kern="1200">
                          <a:solidFill>
                            <a:schemeClr val="tx1"/>
                          </a:solidFill>
                        </a:defRPr>
                      </a:lvl4pPr>
                      <a:lvl5pPr marL="4349779" algn="l" defTabSz="1087444" rtl="0" eaLnBrk="1" latinLnBrk="0" hangingPunct="1">
                        <a:defRPr sz="4300" kern="1200">
                          <a:solidFill>
                            <a:schemeClr val="tx1"/>
                          </a:solidFill>
                        </a:defRPr>
                      </a:lvl5pPr>
                      <a:lvl6pPr marL="5437225" algn="l" defTabSz="1087444" rtl="0" eaLnBrk="1" latinLnBrk="0" hangingPunct="1">
                        <a:defRPr sz="4300" kern="1200">
                          <a:solidFill>
                            <a:schemeClr val="tx1"/>
                          </a:solidFill>
                        </a:defRPr>
                      </a:lvl6pPr>
                      <a:lvl7pPr marL="6524671" algn="l" defTabSz="1087444" rtl="0" eaLnBrk="1" latinLnBrk="0" hangingPunct="1">
                        <a:defRPr sz="4300" kern="1200">
                          <a:solidFill>
                            <a:schemeClr val="tx1"/>
                          </a:solidFill>
                        </a:defRPr>
                      </a:lvl7pPr>
                      <a:lvl8pPr marL="7612115" algn="l" defTabSz="1087444" rtl="0" eaLnBrk="1" latinLnBrk="0" hangingPunct="1">
                        <a:defRPr sz="4300" kern="1200">
                          <a:solidFill>
                            <a:schemeClr val="tx1"/>
                          </a:solidFill>
                        </a:defRPr>
                      </a:lvl8pPr>
                      <a:lvl9pPr marL="8699558" algn="l" defTabSz="1087444" rtl="0" eaLnBrk="1" latinLnBrk="0" hangingPunct="1">
                        <a:defRPr sz="4300" kern="1200">
                          <a:solidFill>
                            <a:schemeClr val="tx1"/>
                          </a:solidFill>
                        </a:defRPr>
                      </a:lvl9pPr>
                    </a:lstStyle>
                    <a:p>
                      <a:pPr algn="ctr"/>
                      <a:r>
                        <a:rPr lang="en-MY" sz="3200" b="1" dirty="0" smtClean="0">
                          <a:solidFill>
                            <a:schemeClr val="bg1"/>
                          </a:solidFill>
                          <a:latin typeface="Open Sans Light"/>
                          <a:ea typeface="Open Sans" panose="020B0606030504020204" pitchFamily="34" charset="0"/>
                          <a:cs typeface="Open Sans" panose="020B0606030504020204" pitchFamily="34" charset="0"/>
                        </a:rPr>
                        <a:t>Deliverable</a:t>
                      </a:r>
                      <a:endParaRPr lang="en-MY" sz="3200" b="1" dirty="0">
                        <a:solidFill>
                          <a:schemeClr val="bg1"/>
                        </a:solidFill>
                        <a:latin typeface="Open Sans Light"/>
                        <a:ea typeface="Open Sans" panose="020B0606030504020204" pitchFamily="34" charset="0"/>
                        <a:cs typeface="Open Sans" panose="020B0606030504020204" pitchFamily="34" charset="0"/>
                      </a:endParaRPr>
                    </a:p>
                  </a:txBody>
                  <a:tcPr marL="91437" marR="91437">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2973514">
                <a:tc>
                  <a:txBody>
                    <a:bodyPr/>
                    <a:lstStyle>
                      <a:lvl1pPr marL="0" algn="l" defTabSz="1087444" rtl="0" eaLnBrk="1" latinLnBrk="0" hangingPunct="1">
                        <a:defRPr sz="4300" kern="1200">
                          <a:solidFill>
                            <a:schemeClr val="tx1"/>
                          </a:solidFill>
                        </a:defRPr>
                      </a:lvl1pPr>
                      <a:lvl2pPr marL="1087444" algn="l" defTabSz="1087444" rtl="0" eaLnBrk="1" latinLnBrk="0" hangingPunct="1">
                        <a:defRPr sz="4300" kern="1200">
                          <a:solidFill>
                            <a:schemeClr val="tx1"/>
                          </a:solidFill>
                        </a:defRPr>
                      </a:lvl2pPr>
                      <a:lvl3pPr marL="2174887" algn="l" defTabSz="1087444" rtl="0" eaLnBrk="1" latinLnBrk="0" hangingPunct="1">
                        <a:defRPr sz="4300" kern="1200">
                          <a:solidFill>
                            <a:schemeClr val="tx1"/>
                          </a:solidFill>
                        </a:defRPr>
                      </a:lvl3pPr>
                      <a:lvl4pPr marL="3262338" algn="l" defTabSz="1087444" rtl="0" eaLnBrk="1" latinLnBrk="0" hangingPunct="1">
                        <a:defRPr sz="4300" kern="1200">
                          <a:solidFill>
                            <a:schemeClr val="tx1"/>
                          </a:solidFill>
                        </a:defRPr>
                      </a:lvl4pPr>
                      <a:lvl5pPr marL="4349779" algn="l" defTabSz="1087444" rtl="0" eaLnBrk="1" latinLnBrk="0" hangingPunct="1">
                        <a:defRPr sz="4300" kern="1200">
                          <a:solidFill>
                            <a:schemeClr val="tx1"/>
                          </a:solidFill>
                        </a:defRPr>
                      </a:lvl5pPr>
                      <a:lvl6pPr marL="5437225" algn="l" defTabSz="1087444" rtl="0" eaLnBrk="1" latinLnBrk="0" hangingPunct="1">
                        <a:defRPr sz="4300" kern="1200">
                          <a:solidFill>
                            <a:schemeClr val="tx1"/>
                          </a:solidFill>
                        </a:defRPr>
                      </a:lvl6pPr>
                      <a:lvl7pPr marL="6524671" algn="l" defTabSz="1087444" rtl="0" eaLnBrk="1" latinLnBrk="0" hangingPunct="1">
                        <a:defRPr sz="4300" kern="1200">
                          <a:solidFill>
                            <a:schemeClr val="tx1"/>
                          </a:solidFill>
                        </a:defRPr>
                      </a:lvl7pPr>
                      <a:lvl8pPr marL="7612115" algn="l" defTabSz="1087444" rtl="0" eaLnBrk="1" latinLnBrk="0" hangingPunct="1">
                        <a:defRPr sz="4300" kern="1200">
                          <a:solidFill>
                            <a:schemeClr val="tx1"/>
                          </a:solidFill>
                        </a:defRPr>
                      </a:lvl8pPr>
                      <a:lvl9pPr marL="8699558" algn="l" defTabSz="1087444" rtl="0" eaLnBrk="1" latinLnBrk="0" hangingPunct="1">
                        <a:defRPr sz="4300" kern="1200">
                          <a:solidFill>
                            <a:schemeClr val="tx1"/>
                          </a:solidFill>
                        </a:defRPr>
                      </a:lvl9p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n-MY" sz="3200" kern="1200" dirty="0" smtClean="0">
                        <a:solidFill>
                          <a:schemeClr val="tx1"/>
                        </a:solidFill>
                        <a:latin typeface="Open Sans Light"/>
                        <a:ea typeface="Open Sans" panose="020B0606030504020204" pitchFamily="34" charset="0"/>
                        <a:cs typeface="Open Sans" panose="020B0606030504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MY" sz="3200" kern="1200" dirty="0" smtClean="0">
                          <a:solidFill>
                            <a:schemeClr val="tx1"/>
                          </a:solidFill>
                          <a:latin typeface="Open Sans Light"/>
                          <a:ea typeface="Open Sans" panose="020B0606030504020204" pitchFamily="34" charset="0"/>
                          <a:cs typeface="Open Sans" panose="020B0606030504020204" pitchFamily="34" charset="0"/>
                        </a:rPr>
                        <a:t>Tuesday,</a:t>
                      </a:r>
                      <a:r>
                        <a:rPr lang="en-MY" sz="3200" kern="1200" baseline="0" dirty="0" smtClean="0">
                          <a:solidFill>
                            <a:schemeClr val="tx1"/>
                          </a:solidFill>
                          <a:latin typeface="Open Sans Light"/>
                          <a:ea typeface="Open Sans" panose="020B0606030504020204" pitchFamily="34" charset="0"/>
                          <a:cs typeface="Open Sans" panose="020B0606030504020204" pitchFamily="34" charset="0"/>
                        </a:rPr>
                        <a:t>                  23 May 2017</a:t>
                      </a:r>
                      <a:endParaRPr lang="en-MY" sz="3200" dirty="0">
                        <a:latin typeface="Open Sans Light"/>
                        <a:ea typeface="Open Sans" panose="020B0606030504020204" pitchFamily="34" charset="0"/>
                        <a:cs typeface="Open Sans" panose="020B0606030504020204" pitchFamily="34" charset="0"/>
                      </a:endParaRPr>
                    </a:p>
                  </a:txBody>
                  <a:tcPr marL="91437" marR="91437">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087444" rtl="0" eaLnBrk="1" latinLnBrk="0" hangingPunct="1">
                        <a:defRPr sz="4300" kern="1200">
                          <a:solidFill>
                            <a:schemeClr val="tx1"/>
                          </a:solidFill>
                        </a:defRPr>
                      </a:lvl1pPr>
                      <a:lvl2pPr marL="1087444" algn="l" defTabSz="1087444" rtl="0" eaLnBrk="1" latinLnBrk="0" hangingPunct="1">
                        <a:defRPr sz="4300" kern="1200">
                          <a:solidFill>
                            <a:schemeClr val="tx1"/>
                          </a:solidFill>
                        </a:defRPr>
                      </a:lvl2pPr>
                      <a:lvl3pPr marL="2174887" algn="l" defTabSz="1087444" rtl="0" eaLnBrk="1" latinLnBrk="0" hangingPunct="1">
                        <a:defRPr sz="4300" kern="1200">
                          <a:solidFill>
                            <a:schemeClr val="tx1"/>
                          </a:solidFill>
                        </a:defRPr>
                      </a:lvl3pPr>
                      <a:lvl4pPr marL="3262338" algn="l" defTabSz="1087444" rtl="0" eaLnBrk="1" latinLnBrk="0" hangingPunct="1">
                        <a:defRPr sz="4300" kern="1200">
                          <a:solidFill>
                            <a:schemeClr val="tx1"/>
                          </a:solidFill>
                        </a:defRPr>
                      </a:lvl4pPr>
                      <a:lvl5pPr marL="4349779" algn="l" defTabSz="1087444" rtl="0" eaLnBrk="1" latinLnBrk="0" hangingPunct="1">
                        <a:defRPr sz="4300" kern="1200">
                          <a:solidFill>
                            <a:schemeClr val="tx1"/>
                          </a:solidFill>
                        </a:defRPr>
                      </a:lvl5pPr>
                      <a:lvl6pPr marL="5437225" algn="l" defTabSz="1087444" rtl="0" eaLnBrk="1" latinLnBrk="0" hangingPunct="1">
                        <a:defRPr sz="4300" kern="1200">
                          <a:solidFill>
                            <a:schemeClr val="tx1"/>
                          </a:solidFill>
                        </a:defRPr>
                      </a:lvl6pPr>
                      <a:lvl7pPr marL="6524671" algn="l" defTabSz="1087444" rtl="0" eaLnBrk="1" latinLnBrk="0" hangingPunct="1">
                        <a:defRPr sz="4300" kern="1200">
                          <a:solidFill>
                            <a:schemeClr val="tx1"/>
                          </a:solidFill>
                        </a:defRPr>
                      </a:lvl7pPr>
                      <a:lvl8pPr marL="7612115" algn="l" defTabSz="1087444" rtl="0" eaLnBrk="1" latinLnBrk="0" hangingPunct="1">
                        <a:defRPr sz="4300" kern="1200">
                          <a:solidFill>
                            <a:schemeClr val="tx1"/>
                          </a:solidFill>
                        </a:defRPr>
                      </a:lvl8pPr>
                      <a:lvl9pPr marL="8699558" algn="l" defTabSz="1087444" rtl="0" eaLnBrk="1" latinLnBrk="0" hangingPunct="1">
                        <a:defRPr sz="4300" kern="1200">
                          <a:solidFill>
                            <a:schemeClr val="tx1"/>
                          </a:solidFill>
                        </a:defRPr>
                      </a:lvl9pPr>
                    </a:lstStyle>
                    <a:p>
                      <a:pPr marL="171450" indent="-171450" algn="l">
                        <a:buFont typeface="Wingdings" pitchFamily="2" charset="2"/>
                        <a:buChar char="q"/>
                      </a:pPr>
                      <a:endParaRPr lang="en-MY" sz="3200" dirty="0" smtClean="0">
                        <a:latin typeface="Open Sans Light"/>
                        <a:ea typeface="Open Sans" panose="020B0606030504020204" pitchFamily="34" charset="0"/>
                        <a:cs typeface="Open Sans" panose="020B0606030504020204" pitchFamily="34" charset="0"/>
                      </a:endParaRPr>
                    </a:p>
                    <a:p>
                      <a:pPr marL="171450" indent="-171450" algn="l">
                        <a:buFont typeface="Wingdings" pitchFamily="2" charset="2"/>
                        <a:buChar char="q"/>
                      </a:pPr>
                      <a:r>
                        <a:rPr lang="en-MY" sz="3200" baseline="0" dirty="0" smtClean="0">
                          <a:latin typeface="Open Sans Light"/>
                          <a:ea typeface="Open Sans" panose="020B0606030504020204" pitchFamily="34" charset="0"/>
                          <a:cs typeface="Open Sans" panose="020B0606030504020204" pitchFamily="34" charset="0"/>
                        </a:rPr>
                        <a:t>To observe and ensure the voters’ information are correct before the voting process;</a:t>
                      </a:r>
                      <a:endParaRPr lang="en-US" sz="3200" baseline="0" dirty="0" smtClean="0">
                        <a:latin typeface="Open Sans Light"/>
                        <a:ea typeface="Open Sans" panose="020B0606030504020204" pitchFamily="34" charset="0"/>
                        <a:cs typeface="Open Sans" panose="020B0606030504020204" pitchFamily="34" charset="0"/>
                      </a:endParaRPr>
                    </a:p>
                    <a:p>
                      <a:pPr marL="171450" indent="-171450" algn="l">
                        <a:buFont typeface="Wingdings" pitchFamily="2" charset="2"/>
                        <a:buChar char="q"/>
                      </a:pPr>
                      <a:r>
                        <a:rPr lang="en-MY" sz="3200" baseline="0" dirty="0" smtClean="0">
                          <a:latin typeface="Open Sans Light"/>
                          <a:ea typeface="Open Sans" panose="020B0606030504020204" pitchFamily="34" charset="0"/>
                          <a:cs typeface="Open Sans" panose="020B0606030504020204" pitchFamily="34" charset="0"/>
                        </a:rPr>
                        <a:t>To observe and ensure all voters are using the system properly and orderly;</a:t>
                      </a:r>
                    </a:p>
                    <a:p>
                      <a:pPr marL="171450" indent="-171450" algn="l">
                        <a:buFont typeface="Wingdings" pitchFamily="2" charset="2"/>
                        <a:buChar char="q"/>
                      </a:pPr>
                      <a:r>
                        <a:rPr lang="en-MY" sz="3200" baseline="0" dirty="0" smtClean="0">
                          <a:latin typeface="Open Sans Light"/>
                          <a:ea typeface="Open Sans" panose="020B0606030504020204" pitchFamily="34" charset="0"/>
                          <a:cs typeface="Open Sans" panose="020B0606030504020204" pitchFamily="34" charset="0"/>
                        </a:rPr>
                        <a:t>To observe and ensure the voter turnout is same with the information in the system;</a:t>
                      </a:r>
                    </a:p>
                    <a:p>
                      <a:pPr marL="171450" indent="-171450" algn="l">
                        <a:buFont typeface="Wingdings" pitchFamily="2" charset="2"/>
                        <a:buChar char="q"/>
                      </a:pPr>
                      <a:r>
                        <a:rPr lang="en-MY" sz="3200" baseline="0" dirty="0" smtClean="0">
                          <a:latin typeface="Open Sans Light"/>
                          <a:ea typeface="Open Sans" panose="020B0606030504020204" pitchFamily="34" charset="0"/>
                          <a:cs typeface="Open Sans" panose="020B0606030504020204" pitchFamily="34" charset="0"/>
                        </a:rPr>
                        <a:t>To verify the report on the final election results; and</a:t>
                      </a:r>
                    </a:p>
                    <a:p>
                      <a:pPr marL="171450" indent="-171450" algn="l">
                        <a:buFont typeface="Wingdings" pitchFamily="2" charset="2"/>
                        <a:buChar char="q"/>
                      </a:pPr>
                      <a:r>
                        <a:rPr lang="en-MY" sz="3200" baseline="0" dirty="0" smtClean="0">
                          <a:latin typeface="Open Sans Light"/>
                          <a:ea typeface="Open Sans" panose="020B0606030504020204" pitchFamily="34" charset="0"/>
                          <a:cs typeface="Open Sans" panose="020B0606030504020204" pitchFamily="34" charset="0"/>
                        </a:rPr>
                        <a:t>To submit the final election results to the AGM secretariat.</a:t>
                      </a:r>
                    </a:p>
                    <a:p>
                      <a:pPr marL="171450" indent="-171450" algn="l">
                        <a:buFont typeface="Wingdings" pitchFamily="2" charset="2"/>
                        <a:buChar char="q"/>
                      </a:pPr>
                      <a:endParaRPr lang="en-US" sz="3200" baseline="0" dirty="0" smtClean="0">
                        <a:latin typeface="Open Sans Light"/>
                        <a:ea typeface="Open Sans" panose="020B0606030504020204" pitchFamily="34" charset="0"/>
                        <a:cs typeface="Open Sans" panose="020B0606030504020204" pitchFamily="34" charset="0"/>
                      </a:endParaRPr>
                    </a:p>
                  </a:txBody>
                  <a:tcPr marL="91437" marR="91437">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87444" rtl="0" eaLnBrk="1" latinLnBrk="0" hangingPunct="1">
                        <a:defRPr sz="4300" kern="1200">
                          <a:solidFill>
                            <a:schemeClr val="tx1"/>
                          </a:solidFill>
                        </a:defRPr>
                      </a:lvl1pPr>
                      <a:lvl2pPr marL="1087444" algn="l" defTabSz="1087444" rtl="0" eaLnBrk="1" latinLnBrk="0" hangingPunct="1">
                        <a:defRPr sz="4300" kern="1200">
                          <a:solidFill>
                            <a:schemeClr val="tx1"/>
                          </a:solidFill>
                        </a:defRPr>
                      </a:lvl2pPr>
                      <a:lvl3pPr marL="2174887" algn="l" defTabSz="1087444" rtl="0" eaLnBrk="1" latinLnBrk="0" hangingPunct="1">
                        <a:defRPr sz="4300" kern="1200">
                          <a:solidFill>
                            <a:schemeClr val="tx1"/>
                          </a:solidFill>
                        </a:defRPr>
                      </a:lvl3pPr>
                      <a:lvl4pPr marL="3262338" algn="l" defTabSz="1087444" rtl="0" eaLnBrk="1" latinLnBrk="0" hangingPunct="1">
                        <a:defRPr sz="4300" kern="1200">
                          <a:solidFill>
                            <a:schemeClr val="tx1"/>
                          </a:solidFill>
                        </a:defRPr>
                      </a:lvl4pPr>
                      <a:lvl5pPr marL="4349779" algn="l" defTabSz="1087444" rtl="0" eaLnBrk="1" latinLnBrk="0" hangingPunct="1">
                        <a:defRPr sz="4300" kern="1200">
                          <a:solidFill>
                            <a:schemeClr val="tx1"/>
                          </a:solidFill>
                        </a:defRPr>
                      </a:lvl5pPr>
                      <a:lvl6pPr marL="5437225" algn="l" defTabSz="1087444" rtl="0" eaLnBrk="1" latinLnBrk="0" hangingPunct="1">
                        <a:defRPr sz="4300" kern="1200">
                          <a:solidFill>
                            <a:schemeClr val="tx1"/>
                          </a:solidFill>
                        </a:defRPr>
                      </a:lvl6pPr>
                      <a:lvl7pPr marL="6524671" algn="l" defTabSz="1087444" rtl="0" eaLnBrk="1" latinLnBrk="0" hangingPunct="1">
                        <a:defRPr sz="4300" kern="1200">
                          <a:solidFill>
                            <a:schemeClr val="tx1"/>
                          </a:solidFill>
                        </a:defRPr>
                      </a:lvl7pPr>
                      <a:lvl8pPr marL="7612115" algn="l" defTabSz="1087444" rtl="0" eaLnBrk="1" latinLnBrk="0" hangingPunct="1">
                        <a:defRPr sz="4300" kern="1200">
                          <a:solidFill>
                            <a:schemeClr val="tx1"/>
                          </a:solidFill>
                        </a:defRPr>
                      </a:lvl8pPr>
                      <a:lvl9pPr marL="8699558" algn="l" defTabSz="1087444" rtl="0" eaLnBrk="1" latinLnBrk="0" hangingPunct="1">
                        <a:defRPr sz="4300" kern="1200">
                          <a:solidFill>
                            <a:schemeClr val="tx1"/>
                          </a:solidFill>
                        </a:defRPr>
                      </a:lvl9pPr>
                    </a:lstStyle>
                    <a:p>
                      <a:pPr marL="171450" indent="-171450" algn="just">
                        <a:buFont typeface="Wingdings" pitchFamily="2" charset="2"/>
                        <a:buChar char="q"/>
                      </a:pPr>
                      <a:endParaRPr lang="en-MY" sz="3200" dirty="0" smtClean="0">
                        <a:latin typeface="Open Sans Light"/>
                        <a:ea typeface="Open Sans" panose="020B0606030504020204" pitchFamily="34" charset="0"/>
                        <a:cs typeface="Open Sans" panose="020B0606030504020204" pitchFamily="34" charset="0"/>
                      </a:endParaRPr>
                    </a:p>
                    <a:p>
                      <a:pPr marL="171450" indent="-171450" algn="l">
                        <a:buFont typeface="Wingdings" pitchFamily="2" charset="2"/>
                        <a:buChar char="q"/>
                      </a:pPr>
                      <a:r>
                        <a:rPr lang="en-MY" sz="3200" dirty="0" smtClean="0">
                          <a:latin typeface="Open Sans Light"/>
                          <a:ea typeface="Open Sans" panose="020B0606030504020204" pitchFamily="34" charset="0"/>
                          <a:cs typeface="Open Sans" panose="020B0606030504020204" pitchFamily="34" charset="0"/>
                        </a:rPr>
                        <a:t>1 manager and 15 officers to observe and monitor the voting</a:t>
                      </a:r>
                      <a:r>
                        <a:rPr lang="en-MY" sz="3200" baseline="0" dirty="0" smtClean="0">
                          <a:latin typeface="Open Sans Light"/>
                          <a:ea typeface="Open Sans" panose="020B0606030504020204" pitchFamily="34" charset="0"/>
                          <a:cs typeface="Open Sans" panose="020B0606030504020204" pitchFamily="34" charset="0"/>
                        </a:rPr>
                        <a:t> process.</a:t>
                      </a:r>
                      <a:endParaRPr lang="en-MY" sz="3200" dirty="0">
                        <a:latin typeface="Open Sans Light"/>
                        <a:ea typeface="Open Sans" panose="020B0606030504020204" pitchFamily="34" charset="0"/>
                        <a:cs typeface="Open Sans" panose="020B0606030504020204" pitchFamily="34" charset="0"/>
                      </a:endParaRPr>
                    </a:p>
                  </a:txBody>
                  <a:tcPr marL="91437" marR="91437">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r>
            </a:tbl>
          </a:graphicData>
        </a:graphic>
      </p:graphicFrame>
      <p:sp>
        <p:nvSpPr>
          <p:cNvPr id="10" name="TextBox 9"/>
          <p:cNvSpPr txBox="1"/>
          <p:nvPr/>
        </p:nvSpPr>
        <p:spPr>
          <a:xfrm>
            <a:off x="1502445" y="11559121"/>
            <a:ext cx="21586688" cy="800231"/>
          </a:xfrm>
          <a:prstGeom prst="rect">
            <a:avLst/>
          </a:prstGeom>
          <a:noFill/>
        </p:spPr>
        <p:txBody>
          <a:bodyPr wrap="square" lIns="243852" tIns="121926" rIns="243852" bIns="121926" rtlCol="0">
            <a:spAutoFit/>
          </a:bodyPr>
          <a:lstStyle/>
          <a:p>
            <a:pPr algn="just"/>
            <a:r>
              <a:rPr lang="en-US" sz="3600" dirty="0" smtClean="0">
                <a:latin typeface="Open Sans Light"/>
                <a:cs typeface="Open Sans Light"/>
              </a:rPr>
              <a:t>The independent scrutineer </a:t>
            </a:r>
            <a:r>
              <a:rPr lang="en-US" sz="3600" dirty="0">
                <a:latin typeface="Open Sans Light"/>
                <a:cs typeface="Open Sans Light"/>
              </a:rPr>
              <a:t>service would be carried </a:t>
            </a:r>
            <a:r>
              <a:rPr lang="en-US" sz="3600" dirty="0" smtClean="0">
                <a:latin typeface="Open Sans Light"/>
                <a:cs typeface="Open Sans Light"/>
              </a:rPr>
              <a:t>out by </a:t>
            </a:r>
            <a:r>
              <a:rPr lang="en-US" sz="3600" dirty="0" smtClean="0">
                <a:solidFill>
                  <a:srgbClr val="C00000"/>
                </a:solidFill>
                <a:latin typeface="Neuropol" panose="020B0500000000000000" pitchFamily="34" charset="0"/>
                <a:cs typeface="Open Sans Light"/>
              </a:rPr>
              <a:t>SALIHIN</a:t>
            </a:r>
            <a:r>
              <a:rPr lang="en-US" sz="3600" dirty="0" smtClean="0">
                <a:latin typeface="Open Sans Light"/>
                <a:cs typeface="Open Sans Light"/>
              </a:rPr>
              <a:t> (AF1426).  </a:t>
            </a:r>
            <a:endParaRPr lang="en-US" sz="3600" dirty="0">
              <a:latin typeface="Open Sans Light"/>
              <a:cs typeface="Open Sans Light"/>
            </a:endParaRPr>
          </a:p>
        </p:txBody>
      </p:sp>
    </p:spTree>
    <p:extLst>
      <p:ext uri="{BB962C8B-B14F-4D97-AF65-F5344CB8AC3E}">
        <p14:creationId xmlns:p14="http://schemas.microsoft.com/office/powerpoint/2010/main" val="32423775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b="1" dirty="0" smtClean="0">
                <a:solidFill>
                  <a:schemeClr val="tx1">
                    <a:lumMod val="65000"/>
                    <a:lumOff val="35000"/>
                  </a:schemeClr>
                </a:solidFill>
                <a:latin typeface="Open Sans Light"/>
                <a:cs typeface="Open Sans Light"/>
              </a:rPr>
              <a:t>Professional Fee</a:t>
            </a:r>
            <a:endParaRPr lang="en-US" sz="3700" b="1" dirty="0">
              <a:solidFill>
                <a:schemeClr val="tx1">
                  <a:lumMod val="65000"/>
                  <a:lumOff val="35000"/>
                </a:schemeClr>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15</a:t>
            </a:fld>
            <a:endParaRPr lang="en-US"/>
          </a:p>
        </p:txBody>
      </p:sp>
      <p:sp>
        <p:nvSpPr>
          <p:cNvPr id="9" name="TextBox 8"/>
          <p:cNvSpPr txBox="1"/>
          <p:nvPr/>
        </p:nvSpPr>
        <p:spPr>
          <a:xfrm>
            <a:off x="1446791" y="3221976"/>
            <a:ext cx="22116027" cy="4124218"/>
          </a:xfrm>
          <a:prstGeom prst="rect">
            <a:avLst/>
          </a:prstGeom>
          <a:noFill/>
        </p:spPr>
        <p:txBody>
          <a:bodyPr wrap="square" lIns="243852" tIns="121926" rIns="243852" bIns="121926" rtlCol="0">
            <a:spAutoFit/>
          </a:bodyPr>
          <a:lstStyle/>
          <a:p>
            <a:pPr marL="0" lvl="1" algn="just"/>
            <a:r>
              <a:rPr lang="en-US" altLang="en-US" sz="3600" dirty="0">
                <a:latin typeface="Open Sans Light"/>
                <a:ea typeface="Open Sans" panose="020B0606030504020204" pitchFamily="34" charset="0"/>
                <a:cs typeface="Open Sans" panose="020B0606030504020204" pitchFamily="34" charset="0"/>
              </a:rPr>
              <a:t>The philosophy of </a:t>
            </a:r>
            <a:r>
              <a:rPr lang="en-US" altLang="en-US" sz="3600" dirty="0">
                <a:solidFill>
                  <a:srgbClr val="C00000"/>
                </a:solidFill>
                <a:latin typeface="Neuropol" panose="020F0607030201010804" pitchFamily="34" charset="0"/>
                <a:ea typeface="Open Sans" panose="020B0606030504020204" pitchFamily="34" charset="0"/>
                <a:cs typeface="Open Sans" panose="020B0606030504020204" pitchFamily="34" charset="0"/>
              </a:rPr>
              <a:t>SALIHIN</a:t>
            </a:r>
            <a:r>
              <a:rPr lang="en-US" altLang="en-US" sz="3600" dirty="0">
                <a:latin typeface="Open Sans Light"/>
                <a:ea typeface="Open Sans" panose="020B0606030504020204" pitchFamily="34" charset="0"/>
                <a:cs typeface="Open Sans" panose="020B0606030504020204" pitchFamily="34" charset="0"/>
              </a:rPr>
              <a:t> </a:t>
            </a:r>
            <a:r>
              <a:rPr lang="en-US" altLang="en-US" sz="3600" dirty="0" smtClean="0">
                <a:latin typeface="Open Sans Light"/>
                <a:ea typeface="Open Sans" panose="020B0606030504020204" pitchFamily="34" charset="0"/>
                <a:cs typeface="Open Sans" panose="020B0606030504020204" pitchFamily="34" charset="0"/>
              </a:rPr>
              <a:t>is </a:t>
            </a:r>
            <a:r>
              <a:rPr lang="en-US" altLang="en-US" sz="3600" dirty="0">
                <a:latin typeface="Open Sans Light"/>
                <a:ea typeface="Open Sans" panose="020B0606030504020204" pitchFamily="34" charset="0"/>
                <a:cs typeface="Open Sans" panose="020B0606030504020204" pitchFamily="34" charset="0"/>
              </a:rPr>
              <a:t>to provide the maximum in client service and individual staff capabilities at the minimum cost, which can be achieved within the highest professional standards and competence levels.</a:t>
            </a:r>
          </a:p>
          <a:p>
            <a:pPr algn="just"/>
            <a:endParaRPr lang="en-US" altLang="en-US" sz="3600" dirty="0">
              <a:latin typeface="Open Sans Light"/>
              <a:ea typeface="Open Sans" panose="020B0606030504020204" pitchFamily="34" charset="0"/>
              <a:cs typeface="Open Sans" panose="020B0606030504020204" pitchFamily="34" charset="0"/>
            </a:endParaRPr>
          </a:p>
          <a:p>
            <a:pPr algn="just"/>
            <a:r>
              <a:rPr lang="en-US" altLang="en-US" sz="3600" dirty="0">
                <a:latin typeface="Open Sans Light"/>
                <a:ea typeface="Open Sans" panose="020B0606030504020204" pitchFamily="34" charset="0"/>
                <a:cs typeface="Open Sans" panose="020B0606030504020204" pitchFamily="34" charset="0"/>
              </a:rPr>
              <a:t>Our fees are based on the complexities of the </a:t>
            </a:r>
            <a:r>
              <a:rPr lang="en-US" altLang="en-US" sz="3600" dirty="0" smtClean="0">
                <a:latin typeface="Open Sans Light"/>
                <a:ea typeface="Open Sans" panose="020B0606030504020204" pitchFamily="34" charset="0"/>
                <a:cs typeface="Open Sans" panose="020B0606030504020204" pitchFamily="34" charset="0"/>
              </a:rPr>
              <a:t>assignment, the </a:t>
            </a:r>
            <a:r>
              <a:rPr lang="en-US" altLang="en-US" sz="3600" dirty="0">
                <a:latin typeface="Open Sans Light"/>
                <a:ea typeface="Open Sans" panose="020B0606030504020204" pitchFamily="34" charset="0"/>
                <a:cs typeface="Open Sans" panose="020B0606030504020204" pitchFamily="34" charset="0"/>
              </a:rPr>
              <a:t>level of staff and experience required and the time committed on the assignment by </a:t>
            </a:r>
            <a:r>
              <a:rPr lang="en-US" altLang="en-US" sz="3600" dirty="0" smtClean="0">
                <a:latin typeface="Open Sans Light"/>
                <a:ea typeface="Open Sans" panose="020B0606030504020204" pitchFamily="34" charset="0"/>
                <a:cs typeface="Open Sans" panose="020B0606030504020204" pitchFamily="34" charset="0"/>
              </a:rPr>
              <a:t>our </a:t>
            </a:r>
            <a:r>
              <a:rPr lang="en-US" altLang="en-US" sz="3600" dirty="0">
                <a:latin typeface="Open Sans Light"/>
                <a:ea typeface="Open Sans" panose="020B0606030504020204" pitchFamily="34" charset="0"/>
                <a:cs typeface="Open Sans" panose="020B0606030504020204" pitchFamily="34" charset="0"/>
              </a:rPr>
              <a:t>staff </a:t>
            </a:r>
            <a:r>
              <a:rPr lang="en-US" altLang="en-US" sz="3600" dirty="0" smtClean="0">
                <a:latin typeface="Open Sans Light"/>
                <a:ea typeface="Open Sans" panose="020B0606030504020204" pitchFamily="34" charset="0"/>
                <a:cs typeface="Open Sans" panose="020B0606030504020204" pitchFamily="34" charset="0"/>
              </a:rPr>
              <a:t>as well as the level </a:t>
            </a:r>
            <a:r>
              <a:rPr lang="en-US" altLang="en-US" sz="3600" dirty="0">
                <a:latin typeface="Open Sans Light"/>
                <a:ea typeface="Open Sans" panose="020B0606030504020204" pitchFamily="34" charset="0"/>
                <a:cs typeface="Open Sans" panose="020B0606030504020204" pitchFamily="34" charset="0"/>
              </a:rPr>
              <a:t>of </a:t>
            </a:r>
            <a:r>
              <a:rPr lang="en-US" altLang="en-US" sz="3600" dirty="0" smtClean="0">
                <a:latin typeface="Open Sans Light"/>
                <a:ea typeface="Open Sans" panose="020B0606030504020204" pitchFamily="34" charset="0"/>
                <a:cs typeface="Open Sans" panose="020B0606030504020204" pitchFamily="34" charset="0"/>
              </a:rPr>
              <a:t>skills </a:t>
            </a:r>
            <a:r>
              <a:rPr lang="en-US" altLang="en-US" sz="3600" dirty="0">
                <a:latin typeface="Open Sans Light"/>
                <a:ea typeface="Open Sans" panose="020B0606030504020204" pitchFamily="34" charset="0"/>
                <a:cs typeface="Open Sans" panose="020B0606030504020204" pitchFamily="34" charset="0"/>
              </a:rPr>
              <a:t>and </a:t>
            </a:r>
            <a:r>
              <a:rPr lang="en-US" altLang="en-US" sz="3600" dirty="0" smtClean="0">
                <a:latin typeface="Open Sans Light"/>
                <a:ea typeface="Open Sans" panose="020B0606030504020204" pitchFamily="34" charset="0"/>
                <a:cs typeface="Open Sans" panose="020B0606030504020204" pitchFamily="34" charset="0"/>
              </a:rPr>
              <a:t>responsibilities </a:t>
            </a:r>
            <a:r>
              <a:rPr lang="en-US" altLang="en-US" sz="3600" dirty="0">
                <a:latin typeface="Open Sans Light"/>
                <a:ea typeface="Open Sans" panose="020B0606030504020204" pitchFamily="34" charset="0"/>
                <a:cs typeface="Open Sans" panose="020B0606030504020204" pitchFamily="34" charset="0"/>
              </a:rPr>
              <a:t>involved to complete the work. </a:t>
            </a:r>
            <a:endParaRPr lang="en-US" sz="7200" dirty="0">
              <a:latin typeface="Open Sans Light"/>
              <a:ea typeface="Open Sans" panose="020B0606030504020204" pitchFamily="34" charset="0"/>
              <a:cs typeface="Open Sans" panose="020B0606030504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379492892"/>
              </p:ext>
            </p:extLst>
          </p:nvPr>
        </p:nvGraphicFramePr>
        <p:xfrm>
          <a:off x="1742717" y="7753632"/>
          <a:ext cx="21526357" cy="4474191"/>
        </p:xfrm>
        <a:graphic>
          <a:graphicData uri="http://schemas.openxmlformats.org/drawingml/2006/table">
            <a:tbl>
              <a:tblPr firstRow="1" bandRow="1">
                <a:tableStyleId>{5940675A-B579-460E-94D1-54222C63F5DA}</a:tableStyleId>
              </a:tblPr>
              <a:tblGrid>
                <a:gridCol w="17772504"/>
                <a:gridCol w="3753853">
                  <a:extLst>
                    <a:ext uri="{9D8B030D-6E8A-4147-A177-3AD203B41FA5}">
                      <a16:colId xmlns:a16="http://schemas.microsoft.com/office/drawing/2014/main" xmlns="" val="20001"/>
                    </a:ext>
                  </a:extLst>
                </a:gridCol>
              </a:tblGrid>
              <a:tr h="582469">
                <a:tc>
                  <a:txBody>
                    <a:bodyPr/>
                    <a:lstStyle/>
                    <a:p>
                      <a:pPr algn="ctr"/>
                      <a:r>
                        <a:rPr lang="en-MY" sz="3200" b="1" dirty="0" smtClean="0">
                          <a:solidFill>
                            <a:schemeClr val="bg1"/>
                          </a:solidFill>
                          <a:latin typeface="Open Sans Light"/>
                          <a:ea typeface="Open Sans" panose="020B0606030504020204" pitchFamily="34" charset="0"/>
                          <a:cs typeface="Open Sans" panose="020B0606030504020204" pitchFamily="34" charset="0"/>
                        </a:rPr>
                        <a:t>Engagement</a:t>
                      </a:r>
                      <a:endParaRPr lang="en-MY" sz="3200" b="1" dirty="0">
                        <a:solidFill>
                          <a:schemeClr val="bg1"/>
                        </a:solidFill>
                        <a:latin typeface="Open Sans Light"/>
                        <a:ea typeface="Open Sans" panose="020B0606030504020204" pitchFamily="34" charset="0"/>
                        <a:cs typeface="Open Sans" panose="020B0606030504020204" pitchFamily="34" charset="0"/>
                      </a:endParaRPr>
                    </a:p>
                  </a:txBody>
                  <a:tcPr marL="185218" marR="185218" marT="92665" marB="926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n-MY" sz="3200" b="1" dirty="0">
                          <a:solidFill>
                            <a:schemeClr val="bg1"/>
                          </a:solidFill>
                          <a:latin typeface="Open Sans Light"/>
                          <a:ea typeface="Open Sans" panose="020B0606030504020204" pitchFamily="34" charset="0"/>
                          <a:cs typeface="Open Sans" panose="020B0606030504020204" pitchFamily="34" charset="0"/>
                        </a:rPr>
                        <a:t>Total </a:t>
                      </a:r>
                      <a:r>
                        <a:rPr lang="en-MY" sz="3200" b="1" dirty="0" smtClean="0">
                          <a:solidFill>
                            <a:schemeClr val="bg1"/>
                          </a:solidFill>
                          <a:latin typeface="Open Sans Light"/>
                          <a:ea typeface="Open Sans" panose="020B0606030504020204" pitchFamily="34" charset="0"/>
                          <a:cs typeface="Open Sans" panose="020B0606030504020204" pitchFamily="34" charset="0"/>
                        </a:rPr>
                        <a:t>Fee</a:t>
                      </a:r>
                    </a:p>
                  </a:txBody>
                  <a:tcPr marL="185218" marR="185218" marT="92665" marB="926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10000"/>
                  </a:ext>
                </a:extLst>
              </a:tr>
              <a:tr h="865576">
                <a:tc>
                  <a:txBody>
                    <a:bodyPr/>
                    <a:lstStyle/>
                    <a:p>
                      <a:pPr algn="l" fontAlgn="ctr"/>
                      <a:r>
                        <a:rPr lang="en-US" sz="3200" b="1" kern="1200" dirty="0" smtClean="0">
                          <a:solidFill>
                            <a:schemeClr val="tx1"/>
                          </a:solidFill>
                          <a:latin typeface="Open Sans Light"/>
                          <a:ea typeface="Open Sans" panose="020B0606030504020204" pitchFamily="34" charset="0"/>
                          <a:cs typeface="Open Sans" panose="020B0606030504020204" pitchFamily="34" charset="0"/>
                        </a:rPr>
                        <a:t>Independent Scrutineer</a:t>
                      </a:r>
                      <a:r>
                        <a:rPr lang="en-US" sz="3200" b="1" kern="1200" baseline="0" dirty="0" smtClean="0">
                          <a:solidFill>
                            <a:schemeClr val="tx1"/>
                          </a:solidFill>
                          <a:latin typeface="Open Sans Light"/>
                          <a:ea typeface="Open Sans" panose="020B0606030504020204" pitchFamily="34" charset="0"/>
                          <a:cs typeface="Open Sans" panose="020B0606030504020204" pitchFamily="34" charset="0"/>
                        </a:rPr>
                        <a:t> Service for 52</a:t>
                      </a:r>
                      <a:r>
                        <a:rPr lang="en-US" sz="3200" b="1" kern="1200" baseline="30000" dirty="0" smtClean="0">
                          <a:solidFill>
                            <a:schemeClr val="tx1"/>
                          </a:solidFill>
                          <a:latin typeface="Open Sans Light"/>
                          <a:ea typeface="Open Sans" panose="020B0606030504020204" pitchFamily="34" charset="0"/>
                          <a:cs typeface="Open Sans" panose="020B0606030504020204" pitchFamily="34" charset="0"/>
                        </a:rPr>
                        <a:t>nd</a:t>
                      </a:r>
                      <a:r>
                        <a:rPr lang="en-US" sz="3200" b="1" kern="1200" baseline="0" dirty="0" smtClean="0">
                          <a:solidFill>
                            <a:schemeClr val="tx1"/>
                          </a:solidFill>
                          <a:latin typeface="Open Sans Light"/>
                          <a:ea typeface="Open Sans" panose="020B0606030504020204" pitchFamily="34" charset="0"/>
                          <a:cs typeface="Open Sans" panose="020B0606030504020204" pitchFamily="34" charset="0"/>
                        </a:rPr>
                        <a:t> Annual General Meeting for KUB Malaysia </a:t>
                      </a:r>
                      <a:r>
                        <a:rPr lang="en-US" sz="3200" b="1" kern="1200" baseline="0" dirty="0" err="1" smtClean="0">
                          <a:solidFill>
                            <a:schemeClr val="tx1"/>
                          </a:solidFill>
                          <a:latin typeface="Open Sans Light"/>
                          <a:ea typeface="Open Sans" panose="020B0606030504020204" pitchFamily="34" charset="0"/>
                          <a:cs typeface="Open Sans" panose="020B0606030504020204" pitchFamily="34" charset="0"/>
                        </a:rPr>
                        <a:t>Berhad</a:t>
                      </a:r>
                      <a:endParaRPr lang="en-US" sz="3200" b="1" kern="1200" baseline="0" dirty="0" smtClean="0">
                        <a:solidFill>
                          <a:schemeClr val="tx1"/>
                        </a:solidFill>
                        <a:latin typeface="Open Sans Light"/>
                        <a:ea typeface="Open Sans" panose="020B0606030504020204" pitchFamily="34" charset="0"/>
                        <a:cs typeface="Open Sans" panose="020B0606030504020204" pitchFamily="34" charset="0"/>
                      </a:endParaRPr>
                    </a:p>
                    <a:p>
                      <a:pPr algn="l" fontAlgn="ctr"/>
                      <a:endParaRPr lang="en-US" sz="3200" b="1" kern="1200" baseline="0" dirty="0" smtClean="0">
                        <a:solidFill>
                          <a:schemeClr val="tx1"/>
                        </a:solidFill>
                        <a:latin typeface="Open Sans Light"/>
                        <a:ea typeface="Open Sans" panose="020B0606030504020204" pitchFamily="34" charset="0"/>
                        <a:cs typeface="Open Sans" panose="020B0606030504020204" pitchFamily="34" charset="0"/>
                      </a:endParaRPr>
                    </a:p>
                    <a:p>
                      <a:pPr algn="l" fontAlgn="ctr"/>
                      <a:r>
                        <a:rPr lang="en-US" sz="3200" b="0" kern="1200" baseline="0" dirty="0" smtClean="0">
                          <a:solidFill>
                            <a:schemeClr val="tx1"/>
                          </a:solidFill>
                          <a:latin typeface="Open Sans Light"/>
                          <a:ea typeface="Open Sans" panose="020B0606030504020204" pitchFamily="34" charset="0"/>
                          <a:cs typeface="Open Sans" panose="020B0606030504020204" pitchFamily="34" charset="0"/>
                        </a:rPr>
                        <a:t>To observe and monitor the voting process during the Annual General Meeting:</a:t>
                      </a:r>
                    </a:p>
                    <a:p>
                      <a:pPr marL="979488" indent="-571500" algn="l" fontAlgn="ctr">
                        <a:buAutoNum type="romanLcParenBoth"/>
                      </a:pPr>
                      <a:r>
                        <a:rPr lang="en-US" sz="3200" b="0" kern="1200" baseline="0" dirty="0" smtClean="0">
                          <a:solidFill>
                            <a:schemeClr val="tx1"/>
                          </a:solidFill>
                          <a:latin typeface="Open Sans Light"/>
                          <a:ea typeface="Open Sans" panose="020B0606030504020204" pitchFamily="34" charset="0"/>
                          <a:cs typeface="Open Sans" panose="020B0606030504020204" pitchFamily="34" charset="0"/>
                        </a:rPr>
                        <a:t>1 Manager</a:t>
                      </a:r>
                    </a:p>
                    <a:p>
                      <a:pPr marL="979488" indent="-571500" algn="l" fontAlgn="ctr">
                        <a:buAutoNum type="romanLcParenBoth"/>
                      </a:pPr>
                      <a:r>
                        <a:rPr lang="en-US" sz="3200" b="0" kern="1200" dirty="0" smtClean="0">
                          <a:solidFill>
                            <a:schemeClr val="tx1"/>
                          </a:solidFill>
                          <a:latin typeface="Open Sans Light"/>
                          <a:ea typeface="Open Sans" panose="020B0606030504020204" pitchFamily="34" charset="0"/>
                          <a:cs typeface="Open Sans" panose="020B0606030504020204" pitchFamily="34" charset="0"/>
                        </a:rPr>
                        <a:t>15 Officers</a:t>
                      </a:r>
                    </a:p>
                    <a:p>
                      <a:pPr marL="571500" indent="-571500" algn="l" fontAlgn="ctr">
                        <a:buAutoNum type="romanLcParenBoth"/>
                      </a:pPr>
                      <a:endParaRPr lang="en-US" sz="3200" b="0" kern="1200" dirty="0" smtClean="0">
                        <a:solidFill>
                          <a:schemeClr val="tx1"/>
                        </a:solidFill>
                        <a:latin typeface="Open Sans Light"/>
                        <a:ea typeface="Open Sans" panose="020B0606030504020204" pitchFamily="34" charset="0"/>
                        <a:cs typeface="Open Sans" panose="020B0606030504020204" pitchFamily="34" charset="0"/>
                      </a:endParaRPr>
                    </a:p>
                  </a:txBody>
                  <a:tcPr marL="114300"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kern="1200" dirty="0" smtClean="0">
                        <a:solidFill>
                          <a:schemeClr val="tx1"/>
                        </a:solidFill>
                        <a:latin typeface="Open Sans Light"/>
                        <a:ea typeface="Open Sans" panose="020B0606030504020204" pitchFamily="34" charset="0"/>
                        <a:cs typeface="Open Sans" panose="020B0606030504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kern="1200" dirty="0" smtClean="0">
                        <a:solidFill>
                          <a:schemeClr val="tx1"/>
                        </a:solidFill>
                        <a:latin typeface="Open Sans Light"/>
                        <a:ea typeface="Open Sans" panose="020B0606030504020204" pitchFamily="34" charset="0"/>
                        <a:cs typeface="Open Sans" panose="020B0606030504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kern="1200" dirty="0" smtClean="0">
                        <a:solidFill>
                          <a:schemeClr val="tx1"/>
                        </a:solidFill>
                        <a:latin typeface="Open Sans Light"/>
                        <a:ea typeface="Open Sans" panose="020B0606030504020204" pitchFamily="34" charset="0"/>
                        <a:cs typeface="Open Sans" panose="020B0606030504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0" kern="1200" dirty="0" smtClean="0">
                          <a:solidFill>
                            <a:schemeClr val="tx1"/>
                          </a:solidFill>
                          <a:latin typeface="Open Sans Light"/>
                          <a:ea typeface="Open Sans" panose="020B0606030504020204" pitchFamily="34" charset="0"/>
                          <a:cs typeface="Open Sans" panose="020B0606030504020204" pitchFamily="34" charset="0"/>
                        </a:rPr>
                        <a:t>RM1,000.00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0" kern="1200" dirty="0" smtClean="0">
                          <a:solidFill>
                            <a:schemeClr val="tx1"/>
                          </a:solidFill>
                          <a:latin typeface="Open Sans Light"/>
                          <a:ea typeface="Open Sans" panose="020B0606030504020204" pitchFamily="34" charset="0"/>
                          <a:cs typeface="Open Sans" panose="020B0606030504020204" pitchFamily="34" charset="0"/>
                        </a:rPr>
                        <a:t>RM9,000.00</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kern="1200" dirty="0">
                        <a:solidFill>
                          <a:schemeClr val="tx1"/>
                        </a:solidFill>
                        <a:latin typeface="Open Sans Light"/>
                        <a:ea typeface="Open Sans" panose="020B0606030504020204" pitchFamily="34" charset="0"/>
                        <a:cs typeface="Open Sans" panose="020B0606030504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65576">
                <a:tc>
                  <a:txBody>
                    <a:bodyPr/>
                    <a:lstStyle/>
                    <a:p>
                      <a:pPr marL="0" indent="0" algn="l" fontAlgn="ctr">
                        <a:buNone/>
                      </a:pPr>
                      <a:r>
                        <a:rPr lang="en-US" sz="3200" b="1" kern="1200" dirty="0" smtClean="0">
                          <a:solidFill>
                            <a:schemeClr val="tx1"/>
                          </a:solidFill>
                          <a:latin typeface="Open Sans Light"/>
                          <a:ea typeface="Open Sans" panose="020B0606030504020204" pitchFamily="34" charset="0"/>
                          <a:cs typeface="Open Sans" panose="020B0606030504020204" pitchFamily="34" charset="0"/>
                        </a:rPr>
                        <a:t>GRAND TOTAL</a:t>
                      </a:r>
                      <a:endParaRPr lang="en-US" sz="3200" b="1" kern="1200" dirty="0">
                        <a:solidFill>
                          <a:schemeClr val="tx1"/>
                        </a:solidFill>
                        <a:latin typeface="Open Sans Light"/>
                        <a:ea typeface="Open Sans" panose="020B0606030504020204" pitchFamily="34" charset="0"/>
                        <a:cs typeface="Open Sans" panose="020B0606030504020204" pitchFamily="34" charset="0"/>
                      </a:endParaRPr>
                    </a:p>
                  </a:txBody>
                  <a:tcPr marL="1143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kern="1200" dirty="0" smtClean="0">
                          <a:solidFill>
                            <a:schemeClr val="tx1"/>
                          </a:solidFill>
                          <a:latin typeface="Open Sans Light"/>
                          <a:ea typeface="Open Sans" panose="020B0606030504020204" pitchFamily="34" charset="0"/>
                          <a:cs typeface="Open Sans" panose="020B0606030504020204" pitchFamily="34" charset="0"/>
                        </a:rPr>
                        <a:t>RM10,000.00</a:t>
                      </a:r>
                      <a:endParaRPr lang="en-US" sz="3200" b="1" kern="1200" dirty="0">
                        <a:solidFill>
                          <a:schemeClr val="tx1"/>
                        </a:solidFill>
                        <a:latin typeface="Open Sans Light"/>
                        <a:ea typeface="Open Sans" panose="020B0606030504020204" pitchFamily="34" charset="0"/>
                        <a:cs typeface="Open Sans" panose="020B0606030504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1556731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9468CE9-3F3D-1446-A027-4B4CDD3883B0}" type="slidenum">
              <a:rPr lang="en-US" smtClean="0"/>
              <a:pPr/>
              <a:t>16</a:t>
            </a:fld>
            <a:endParaRPr lang="en-US"/>
          </a:p>
        </p:txBody>
      </p:sp>
      <p:sp>
        <p:nvSpPr>
          <p:cNvPr id="4" name="TextBox 3"/>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5" name="TextBox 4"/>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b="1" dirty="0" smtClean="0">
                <a:solidFill>
                  <a:schemeClr val="tx1">
                    <a:lumMod val="65000"/>
                    <a:lumOff val="35000"/>
                  </a:schemeClr>
                </a:solidFill>
                <a:latin typeface="Open Sans Light"/>
                <a:cs typeface="Open Sans Light"/>
              </a:rPr>
              <a:t>Professional Fee (Cont.)</a:t>
            </a:r>
            <a:endParaRPr lang="en-US" sz="3700" b="1" dirty="0">
              <a:solidFill>
                <a:schemeClr val="tx1">
                  <a:lumMod val="65000"/>
                  <a:lumOff val="35000"/>
                </a:schemeClr>
              </a:solidFill>
              <a:latin typeface="Open Sans Light"/>
              <a:cs typeface="Open Sans Light"/>
            </a:endParaRPr>
          </a:p>
        </p:txBody>
      </p:sp>
      <p:sp>
        <p:nvSpPr>
          <p:cNvPr id="6" name="TextBox 10"/>
          <p:cNvSpPr txBox="1">
            <a:spLocks noChangeArrowheads="1"/>
          </p:cNvSpPr>
          <p:nvPr/>
        </p:nvSpPr>
        <p:spPr bwMode="auto">
          <a:xfrm>
            <a:off x="1179697" y="2948852"/>
            <a:ext cx="22382670"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n-US" altLang="en-US" sz="3600" b="1" dirty="0" smtClean="0">
                <a:latin typeface="Open Sans Light"/>
                <a:ea typeface="Open Sans" panose="020B0606030504020204" pitchFamily="34" charset="0"/>
                <a:cs typeface="Open Sans" panose="020B0606030504020204" pitchFamily="34" charset="0"/>
              </a:rPr>
              <a:t>Terms </a:t>
            </a:r>
            <a:r>
              <a:rPr lang="en-US" altLang="en-US" sz="3600" b="1" dirty="0">
                <a:latin typeface="Open Sans Light"/>
                <a:ea typeface="Open Sans" panose="020B0606030504020204" pitchFamily="34" charset="0"/>
                <a:cs typeface="Open Sans" panose="020B0606030504020204" pitchFamily="34" charset="0"/>
              </a:rPr>
              <a:t>and </a:t>
            </a:r>
            <a:r>
              <a:rPr lang="en-US" altLang="en-US" sz="3600" b="1" dirty="0" smtClean="0">
                <a:latin typeface="Open Sans Light"/>
                <a:ea typeface="Open Sans" panose="020B0606030504020204" pitchFamily="34" charset="0"/>
                <a:cs typeface="Open Sans" panose="020B0606030504020204" pitchFamily="34" charset="0"/>
              </a:rPr>
              <a:t>conditions</a:t>
            </a:r>
          </a:p>
          <a:p>
            <a:pPr algn="just" eaLnBrk="1" hangingPunct="1"/>
            <a:endParaRPr lang="en-US" altLang="en-US" sz="2800" b="1" dirty="0">
              <a:latin typeface="Open Sans Light"/>
              <a:ea typeface="Open Sans" panose="020B0606030504020204" pitchFamily="34" charset="0"/>
              <a:cs typeface="Open Sans" panose="020B0606030504020204" pitchFamily="34" charset="0"/>
            </a:endParaRPr>
          </a:p>
          <a:p>
            <a:pPr marL="568325" indent="-568325" algn="just" eaLnBrk="1" hangingPunct="1">
              <a:buFont typeface="+mj-lt"/>
              <a:buAutoNum type="arabicPeriod"/>
            </a:pPr>
            <a:r>
              <a:rPr lang="en-US" altLang="en-US" sz="3600" dirty="0" smtClean="0">
                <a:latin typeface="Open Sans Light"/>
                <a:ea typeface="Open Sans" panose="020B0606030504020204" pitchFamily="34" charset="0"/>
                <a:cs typeface="Open Sans" panose="020B0606030504020204" pitchFamily="34" charset="0"/>
              </a:rPr>
              <a:t>The </a:t>
            </a:r>
            <a:r>
              <a:rPr lang="en-US" altLang="en-US" sz="3600" dirty="0">
                <a:latin typeface="Open Sans Light"/>
                <a:ea typeface="Open Sans" panose="020B0606030504020204" pitchFamily="34" charset="0"/>
                <a:cs typeface="Open Sans" panose="020B0606030504020204" pitchFamily="34" charset="0"/>
              </a:rPr>
              <a:t>fees are subject to 6% GST and out of pocket expenses such as </a:t>
            </a:r>
            <a:r>
              <a:rPr lang="en-US" altLang="en-US" sz="3600" dirty="0" smtClean="0">
                <a:latin typeface="Open Sans Light"/>
                <a:ea typeface="Open Sans" panose="020B0606030504020204" pitchFamily="34" charset="0"/>
                <a:cs typeface="Open Sans" panose="020B0606030504020204" pitchFamily="34" charset="0"/>
              </a:rPr>
              <a:t>logistic and travelling</a:t>
            </a:r>
            <a:r>
              <a:rPr lang="en-US" altLang="en-US" sz="3600" dirty="0" smtClean="0">
                <a:latin typeface="Open Sans Light"/>
                <a:ea typeface="Open Sans" panose="020B0606030504020204" pitchFamily="34" charset="0"/>
                <a:cs typeface="Open Sans" panose="020B0606030504020204" pitchFamily="34" charset="0"/>
              </a:rPr>
              <a:t>, </a:t>
            </a:r>
            <a:r>
              <a:rPr lang="en-US" altLang="en-US" sz="3600" dirty="0">
                <a:latin typeface="Open Sans Light"/>
                <a:ea typeface="Open Sans" panose="020B0606030504020204" pitchFamily="34" charset="0"/>
                <a:cs typeface="Open Sans" panose="020B0606030504020204" pitchFamily="34" charset="0"/>
              </a:rPr>
              <a:t>telecommunication charges and other expenses which will be charged to you at cost.</a:t>
            </a:r>
          </a:p>
          <a:p>
            <a:pPr marL="568325" indent="-568325" algn="just" eaLnBrk="1" hangingPunct="1">
              <a:buFont typeface="+mj-lt"/>
              <a:buAutoNum type="arabicPeriod"/>
            </a:pPr>
            <a:endParaRPr lang="en-US" altLang="en-US" sz="3200" dirty="0">
              <a:latin typeface="Open Sans Light"/>
              <a:ea typeface="Open Sans" panose="020B0606030504020204" pitchFamily="34" charset="0"/>
              <a:cs typeface="Open Sans" panose="020B0606030504020204" pitchFamily="34" charset="0"/>
            </a:endParaRPr>
          </a:p>
          <a:p>
            <a:pPr marL="568325" indent="-568325" algn="just" eaLnBrk="1" hangingPunct="1">
              <a:buFont typeface="+mj-lt"/>
              <a:buAutoNum type="arabicPeriod"/>
            </a:pPr>
            <a:r>
              <a:rPr lang="en-US" altLang="en-US" sz="3600" dirty="0" smtClean="0">
                <a:latin typeface="Open Sans Light"/>
                <a:ea typeface="Open Sans" panose="020B0606030504020204" pitchFamily="34" charset="0"/>
                <a:cs typeface="Open Sans" panose="020B0606030504020204" pitchFamily="34" charset="0"/>
              </a:rPr>
              <a:t>Should there be any additional work that would cause our billing to be significantly higher than the above estimate or should you at later stage indicate that you wish to add or change the scope of our agreed work or include other modules which will incur additional time cost on our part, we will be pleased to discuss with you and obtain your prior agreement on the revised amount on the addition/variation of the scope of work. Our fees shall be payable irrespective of the outcome of the transaction.</a:t>
            </a:r>
          </a:p>
          <a:p>
            <a:pPr marL="568325" indent="-568325" algn="just" eaLnBrk="1" hangingPunct="1">
              <a:buFont typeface="+mj-lt"/>
              <a:buAutoNum type="arabicPeriod"/>
            </a:pPr>
            <a:endParaRPr lang="en-US" altLang="en-US" sz="2800" dirty="0" smtClean="0">
              <a:latin typeface="Open Sans Light"/>
              <a:ea typeface="Open Sans" panose="020B0606030504020204" pitchFamily="34" charset="0"/>
              <a:cs typeface="Open Sans" panose="020B0606030504020204" pitchFamily="34" charset="0"/>
            </a:endParaRPr>
          </a:p>
          <a:p>
            <a:pPr marL="568325" indent="-568325" algn="just" eaLnBrk="1" hangingPunct="1">
              <a:buFont typeface="+mj-lt"/>
              <a:buAutoNum type="arabicPeriod"/>
            </a:pPr>
            <a:r>
              <a:rPr lang="en-MY" altLang="en-US" sz="3600" dirty="0" smtClean="0">
                <a:latin typeface="Open Sans Light"/>
                <a:ea typeface="Open Sans" panose="020B0606030504020204" pitchFamily="34" charset="0"/>
                <a:cs typeface="Open Sans" panose="020B0606030504020204" pitchFamily="34" charset="0"/>
              </a:rPr>
              <a:t>Payment </a:t>
            </a:r>
            <a:r>
              <a:rPr lang="en-MY" altLang="en-US" sz="3600" dirty="0" smtClean="0">
                <a:latin typeface="Open Sans Light"/>
                <a:ea typeface="Open Sans" panose="020B0606030504020204" pitchFamily="34" charset="0"/>
                <a:cs typeface="Open Sans" panose="020B0606030504020204" pitchFamily="34" charset="0"/>
              </a:rPr>
              <a:t>terms (negotiable):</a:t>
            </a:r>
            <a:endParaRPr lang="en-MY" altLang="en-US" sz="3600" dirty="0">
              <a:latin typeface="Open Sans Light"/>
              <a:ea typeface="Open Sans" panose="020B0606030504020204" pitchFamily="34" charset="0"/>
              <a:cs typeface="Open Sans" panose="020B0606030504020204" pitchFamily="34" charset="0"/>
            </a:endParaRPr>
          </a:p>
          <a:p>
            <a:pPr marL="577850" indent="457200" algn="just" eaLnBrk="1" hangingPunct="1">
              <a:buFont typeface="Wingdings" panose="05000000000000000000" pitchFamily="2" charset="2"/>
              <a:buChar char="§"/>
            </a:pPr>
            <a:r>
              <a:rPr lang="en-MY" altLang="en-US" sz="3600" b="1" dirty="0" smtClean="0">
                <a:solidFill>
                  <a:srgbClr val="C00000"/>
                </a:solidFill>
                <a:latin typeface="Open Sans Light"/>
                <a:ea typeface="Open Sans" panose="020B0606030504020204" pitchFamily="34" charset="0"/>
                <a:cs typeface="Open Sans" panose="020B0606030504020204" pitchFamily="34" charset="0"/>
              </a:rPr>
              <a:t>20</a:t>
            </a:r>
            <a:r>
              <a:rPr lang="en-MY" altLang="en-US" sz="3600" b="1" dirty="0" smtClean="0">
                <a:solidFill>
                  <a:srgbClr val="C00000"/>
                </a:solidFill>
                <a:latin typeface="Open Sans Light"/>
                <a:ea typeface="Open Sans" panose="020B0606030504020204" pitchFamily="34" charset="0"/>
                <a:cs typeface="Open Sans" panose="020B0606030504020204" pitchFamily="34" charset="0"/>
              </a:rPr>
              <a:t>%</a:t>
            </a:r>
            <a:r>
              <a:rPr lang="en-MY" altLang="en-US" sz="3600" dirty="0" smtClean="0">
                <a:solidFill>
                  <a:srgbClr val="C00000"/>
                </a:solidFill>
                <a:latin typeface="Open Sans Light"/>
                <a:ea typeface="Open Sans" panose="020B0606030504020204" pitchFamily="34" charset="0"/>
                <a:cs typeface="Open Sans" panose="020B0606030504020204" pitchFamily="34" charset="0"/>
              </a:rPr>
              <a:t> </a:t>
            </a:r>
            <a:r>
              <a:rPr lang="en-MY" altLang="en-US" sz="3600" dirty="0" smtClean="0">
                <a:latin typeface="Open Sans Light"/>
                <a:ea typeface="Open Sans" panose="020B0606030504020204" pitchFamily="34" charset="0"/>
                <a:cs typeface="Open Sans" panose="020B0606030504020204" pitchFamily="34" charset="0"/>
              </a:rPr>
              <a:t>down payment before commencing of work</a:t>
            </a:r>
          </a:p>
          <a:p>
            <a:pPr marL="577850" indent="457200" algn="just" eaLnBrk="1" hangingPunct="1">
              <a:buFont typeface="Wingdings" panose="05000000000000000000" pitchFamily="2" charset="2"/>
              <a:buChar char="§"/>
            </a:pPr>
            <a:r>
              <a:rPr lang="en-MY" altLang="en-US" sz="3600" b="1" dirty="0" smtClean="0">
                <a:solidFill>
                  <a:srgbClr val="C00000"/>
                </a:solidFill>
                <a:latin typeface="Open Sans Light"/>
                <a:ea typeface="Open Sans" panose="020B0606030504020204" pitchFamily="34" charset="0"/>
                <a:cs typeface="Open Sans" panose="020B0606030504020204" pitchFamily="34" charset="0"/>
              </a:rPr>
              <a:t>8</a:t>
            </a:r>
            <a:r>
              <a:rPr lang="en-MY" altLang="en-US" sz="3600" b="1" dirty="0" smtClean="0">
                <a:solidFill>
                  <a:srgbClr val="C00000"/>
                </a:solidFill>
                <a:latin typeface="Open Sans Light"/>
                <a:ea typeface="Open Sans" panose="020B0606030504020204" pitchFamily="34" charset="0"/>
                <a:cs typeface="Open Sans" panose="020B0606030504020204" pitchFamily="34" charset="0"/>
              </a:rPr>
              <a:t>0% </a:t>
            </a:r>
            <a:r>
              <a:rPr lang="en-US" altLang="en-US" sz="3600" dirty="0" smtClean="0">
                <a:latin typeface="Open Sans Light"/>
                <a:ea typeface="Open Sans" panose="020B0606030504020204" pitchFamily="34" charset="0"/>
                <a:cs typeface="Open Sans" panose="020B0606030504020204" pitchFamily="34" charset="0"/>
              </a:rPr>
              <a:t>balance payment </a:t>
            </a:r>
            <a:r>
              <a:rPr lang="en-MY" altLang="en-US" sz="3600" dirty="0" smtClean="0">
                <a:latin typeface="Open Sans Light"/>
                <a:ea typeface="Open Sans" panose="020B0606030504020204" pitchFamily="34" charset="0"/>
                <a:cs typeface="Open Sans" panose="020B0606030504020204" pitchFamily="34" charset="0"/>
              </a:rPr>
              <a:t>after completion of work</a:t>
            </a:r>
          </a:p>
          <a:p>
            <a:pPr marL="577850" indent="457200" algn="just" eaLnBrk="1" hangingPunct="1">
              <a:buFont typeface="Wingdings" panose="05000000000000000000" pitchFamily="2" charset="2"/>
              <a:buChar char="§"/>
            </a:pPr>
            <a:r>
              <a:rPr lang="en-MY" altLang="en-US" sz="3600" dirty="0" smtClean="0">
                <a:latin typeface="Open Sans Light"/>
                <a:ea typeface="Open Sans" panose="020B0606030504020204" pitchFamily="34" charset="0"/>
                <a:cs typeface="Open Sans" panose="020B0606030504020204" pitchFamily="34" charset="0"/>
              </a:rPr>
              <a:t>Invoiced </a:t>
            </a:r>
            <a:r>
              <a:rPr lang="en-MY" altLang="en-US" sz="3600" dirty="0" smtClean="0">
                <a:latin typeface="Open Sans Light"/>
                <a:ea typeface="Open Sans" panose="020B0606030504020204" pitchFamily="34" charset="0"/>
                <a:cs typeface="Open Sans" panose="020B0606030504020204" pitchFamily="34" charset="0"/>
              </a:rPr>
              <a:t>amounts must be paid within 30 days from the invoice date</a:t>
            </a:r>
            <a:r>
              <a:rPr lang="en-MY" altLang="en-US" sz="3600" dirty="0" smtClean="0">
                <a:latin typeface="Open Sans" panose="020B0606030504020204" pitchFamily="34" charset="0"/>
                <a:ea typeface="Open Sans" panose="020B0606030504020204" pitchFamily="34" charset="0"/>
                <a:cs typeface="Open Sans" panose="020B0606030504020204" pitchFamily="34" charset="0"/>
              </a:rPr>
              <a:t>.</a:t>
            </a:r>
            <a:endParaRPr lang="en-MY" altLang="en-US" sz="3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806078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pic>
        <p:nvPicPr>
          <p:cNvPr id="20" name="Picture Placeholder 19"/>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1104900" y="4142555"/>
            <a:ext cx="3452813" cy="3186112"/>
          </a:xfrm>
          <a:prstGeom prst="rect">
            <a:avLst/>
          </a:prstGeom>
          <a:ln>
            <a:noFill/>
          </a:ln>
          <a:effectLst>
            <a:outerShdw blurRad="292100" dist="139700" dir="2700000" algn="tl" rotWithShape="0">
              <a:srgbClr val="333333">
                <a:alpha val="65000"/>
              </a:srgbClr>
            </a:outerShdw>
          </a:effectLst>
        </p:spPr>
      </p:pic>
      <p:pic>
        <p:nvPicPr>
          <p:cNvPr id="21" name="Picture Placeholder 20"/>
          <p:cNvPicPr>
            <a:picLocks noGrp="1" noChangeAspect="1"/>
          </p:cNvPicPr>
          <p:nvPr>
            <p:ph type="pic" sz="quarter" idx="14"/>
          </p:nvPr>
        </p:nvPicPr>
        <p:blipFill>
          <a:blip r:embed="rId4" cstate="email">
            <a:extLst>
              <a:ext uri="{28A0092B-C50C-407E-A947-70E740481C1C}">
                <a14:useLocalDpi xmlns:a14="http://schemas.microsoft.com/office/drawing/2010/main"/>
              </a:ext>
            </a:extLst>
          </a:blip>
          <a:srcRect/>
          <a:stretch>
            <a:fillRect/>
          </a:stretch>
        </p:blipFill>
        <p:spPr>
          <a:xfrm>
            <a:off x="5535613" y="4142555"/>
            <a:ext cx="3452812" cy="3186112"/>
          </a:xfrm>
          <a:prstGeom prst="rect">
            <a:avLst/>
          </a:prstGeom>
          <a:ln>
            <a:noFill/>
          </a:ln>
          <a:effectLst>
            <a:outerShdw blurRad="292100" dist="139700" dir="2700000" algn="tl" rotWithShape="0">
              <a:srgbClr val="333333">
                <a:alpha val="65000"/>
              </a:srgbClr>
            </a:outerShdw>
          </a:effectLst>
        </p:spPr>
      </p:pic>
      <p:pic>
        <p:nvPicPr>
          <p:cNvPr id="22" name="Picture Placeholder 21"/>
          <p:cNvPicPr>
            <a:picLocks noGrp="1" noChangeAspect="1"/>
          </p:cNvPicPr>
          <p:nvPr>
            <p:ph type="pic" sz="quarter" idx="15"/>
          </p:nvPr>
        </p:nvPicPr>
        <p:blipFill rotWithShape="1">
          <a:blip r:embed="rId5" cstate="email">
            <a:extLst>
              <a:ext uri="{28A0092B-C50C-407E-A947-70E740481C1C}">
                <a14:useLocalDpi xmlns:a14="http://schemas.microsoft.com/office/drawing/2010/main"/>
              </a:ext>
            </a:extLst>
          </a:blip>
          <a:srcRect/>
          <a:stretch/>
        </p:blipFill>
        <p:spPr>
          <a:xfrm>
            <a:off x="10333038" y="4142555"/>
            <a:ext cx="3452812" cy="3186112"/>
          </a:xfrm>
          <a:prstGeom prst="rect">
            <a:avLst/>
          </a:prstGeom>
          <a:ln>
            <a:noFill/>
          </a:ln>
          <a:effectLst>
            <a:outerShdw blurRad="292100" dist="139700" dir="2700000" algn="tl" rotWithShape="0">
              <a:srgbClr val="333333">
                <a:alpha val="65000"/>
              </a:srgbClr>
            </a:outerShdw>
          </a:effectLst>
        </p:spPr>
      </p:pic>
      <p:pic>
        <p:nvPicPr>
          <p:cNvPr id="27" name="Picture Placeholder 26"/>
          <p:cNvPicPr>
            <a:picLocks noGrp="1" noChangeAspect="1"/>
          </p:cNvPicPr>
          <p:nvPr>
            <p:ph type="pic" sz="quarter" idx="16"/>
          </p:nvPr>
        </p:nvPicPr>
        <p:blipFill>
          <a:blip r:embed="rId6" cstate="email">
            <a:extLst>
              <a:ext uri="{28A0092B-C50C-407E-A947-70E740481C1C}">
                <a14:useLocalDpi xmlns:a14="http://schemas.microsoft.com/office/drawing/2010/main"/>
              </a:ext>
            </a:extLst>
          </a:blip>
          <a:srcRect/>
          <a:stretch>
            <a:fillRect/>
          </a:stretch>
        </p:blipFill>
        <p:spPr>
          <a:xfrm>
            <a:off x="14979650" y="4142555"/>
            <a:ext cx="3452813" cy="3186112"/>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4"/>
          </p:nvPr>
        </p:nvSpPr>
        <p:spPr/>
        <p:txBody>
          <a:bodyPr/>
          <a:lstStyle/>
          <a:p>
            <a:fld id="{C9468CE9-3F3D-1446-A027-4B4CDD3883B0}" type="slidenum">
              <a:rPr lang="en-US" smtClean="0"/>
              <a:pPr/>
              <a:t>17</a:t>
            </a:fld>
            <a:endParaRPr lang="en-US"/>
          </a:p>
        </p:txBody>
      </p:sp>
      <p:sp>
        <p:nvSpPr>
          <p:cNvPr id="6" name="TextBox 5"/>
          <p:cNvSpPr txBox="1"/>
          <p:nvPr/>
        </p:nvSpPr>
        <p:spPr>
          <a:xfrm>
            <a:off x="1446791" y="1951975"/>
            <a:ext cx="21586688" cy="815620"/>
          </a:xfrm>
          <a:prstGeom prst="rect">
            <a:avLst/>
          </a:prstGeom>
          <a:noFill/>
        </p:spPr>
        <p:txBody>
          <a:bodyPr wrap="square" lIns="243852" tIns="121926" rIns="243852" bIns="121926" rtlCol="0">
            <a:spAutoFit/>
          </a:bodyPr>
          <a:lstStyle/>
          <a:p>
            <a:pPr algn="ctr"/>
            <a:r>
              <a:rPr lang="en-US" sz="3700" b="1" dirty="0">
                <a:solidFill>
                  <a:schemeClr val="tx1">
                    <a:lumMod val="65000"/>
                    <a:lumOff val="35000"/>
                  </a:schemeClr>
                </a:solidFill>
                <a:latin typeface="Open Sans Light"/>
                <a:cs typeface="Open Sans Light"/>
              </a:rPr>
              <a:t>WHY</a:t>
            </a:r>
            <a:r>
              <a:rPr lang="en-US" sz="3700" dirty="0">
                <a:solidFill>
                  <a:schemeClr val="tx1">
                    <a:lumMod val="65000"/>
                    <a:lumOff val="35000"/>
                  </a:schemeClr>
                </a:solidFill>
                <a:latin typeface="Open Sans Light"/>
                <a:cs typeface="Open Sans Light"/>
              </a:rPr>
              <a:t> </a:t>
            </a:r>
            <a:r>
              <a:rPr lang="en-US" sz="3700" dirty="0" smtClean="0">
                <a:solidFill>
                  <a:srgbClr val="C00000"/>
                </a:solidFill>
                <a:latin typeface="Neuropol" panose="020F0607030201010804" pitchFamily="34" charset="0"/>
                <a:cs typeface="Open Sans Light"/>
              </a:rPr>
              <a:t>SALIHIN</a:t>
            </a:r>
            <a:r>
              <a:rPr lang="en-US" sz="3700" dirty="0" smtClean="0">
                <a:solidFill>
                  <a:schemeClr val="bg1">
                    <a:lumMod val="50000"/>
                  </a:schemeClr>
                </a:solidFill>
                <a:latin typeface="Open Sans Light"/>
                <a:cs typeface="Open Sans Light"/>
              </a:rPr>
              <a:t>?</a:t>
            </a:r>
            <a:endParaRPr lang="en-US" sz="3700" dirty="0">
              <a:solidFill>
                <a:schemeClr val="bg1">
                  <a:lumMod val="50000"/>
                </a:schemeClr>
              </a:solidFill>
              <a:latin typeface="Open Sans Light"/>
              <a:cs typeface="Open Sans Light"/>
            </a:endParaRPr>
          </a:p>
        </p:txBody>
      </p:sp>
      <p:sp>
        <p:nvSpPr>
          <p:cNvPr id="11" name="Rectangle 10"/>
          <p:cNvSpPr/>
          <p:nvPr/>
        </p:nvSpPr>
        <p:spPr>
          <a:xfrm>
            <a:off x="880015" y="7669704"/>
            <a:ext cx="3973549" cy="4124216"/>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01.</a:t>
            </a:r>
          </a:p>
          <a:p>
            <a:r>
              <a:rPr lang="en-US" sz="2400" dirty="0" smtClean="0">
                <a:solidFill>
                  <a:schemeClr val="tx1">
                    <a:lumMod val="65000"/>
                    <a:lumOff val="35000"/>
                  </a:schemeClr>
                </a:solidFill>
                <a:latin typeface="Open Sans"/>
                <a:ea typeface="Open Sans Light"/>
                <a:cs typeface="Open Sans"/>
              </a:rPr>
              <a:t>Experienced Employees</a:t>
            </a:r>
            <a:endParaRPr lang="en-US" sz="2400" dirty="0">
              <a:solidFill>
                <a:schemeClr val="tx1">
                  <a:lumMod val="65000"/>
                  <a:lumOff val="35000"/>
                </a:schemeClr>
              </a:solidFill>
              <a:latin typeface="Open Sans"/>
              <a:ea typeface="Open Sans Light"/>
              <a:cs typeface="Open Sans"/>
            </a:endParaRPr>
          </a:p>
          <a:p>
            <a:endParaRPr lang="en-US" sz="2400"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We have the right ‘hands-on’ team with vast knowledge and relevant experience.</a:t>
            </a:r>
            <a:endParaRPr lang="en-US" sz="2000" dirty="0">
              <a:solidFill>
                <a:schemeClr val="tx1">
                  <a:lumMod val="65000"/>
                  <a:lumOff val="35000"/>
                </a:schemeClr>
              </a:solidFill>
              <a:latin typeface="Open Sans Light"/>
              <a:cs typeface="Open Sans Light"/>
            </a:endParaRPr>
          </a:p>
        </p:txBody>
      </p:sp>
      <p:sp>
        <p:nvSpPr>
          <p:cNvPr id="12" name="Rectangle 11"/>
          <p:cNvSpPr/>
          <p:nvPr/>
        </p:nvSpPr>
        <p:spPr>
          <a:xfrm>
            <a:off x="5261871" y="7659767"/>
            <a:ext cx="3973549" cy="4678214"/>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02.</a:t>
            </a:r>
          </a:p>
          <a:p>
            <a:r>
              <a:rPr lang="en-US" sz="2400" dirty="0" smtClean="0">
                <a:solidFill>
                  <a:schemeClr val="tx1">
                    <a:lumMod val="65000"/>
                    <a:lumOff val="35000"/>
                  </a:schemeClr>
                </a:solidFill>
                <a:latin typeface="Open Sans"/>
                <a:ea typeface="Open Sans Light"/>
                <a:cs typeface="Open Sans"/>
              </a:rPr>
              <a:t>Comprehensive Reports</a:t>
            </a:r>
            <a:endParaRPr lang="en-US" sz="2400" dirty="0">
              <a:solidFill>
                <a:schemeClr val="tx1">
                  <a:lumMod val="65000"/>
                  <a:lumOff val="35000"/>
                </a:schemeClr>
              </a:solidFill>
              <a:latin typeface="Open Sans"/>
              <a:ea typeface="Open Sans Light"/>
              <a:cs typeface="Open Sans"/>
            </a:endParaRPr>
          </a:p>
          <a:p>
            <a:endParaRPr lang="en-US" sz="2400"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We would be able to provide complete and comprehensive reports in tandem to your key areas of concern.</a:t>
            </a:r>
            <a:endParaRPr lang="en-US" sz="2100" dirty="0">
              <a:solidFill>
                <a:schemeClr val="tx1">
                  <a:lumMod val="65000"/>
                  <a:lumOff val="35000"/>
                </a:schemeClr>
              </a:solidFill>
              <a:latin typeface="Open Sans Light"/>
              <a:cs typeface="Open Sans Light"/>
            </a:endParaRPr>
          </a:p>
        </p:txBody>
      </p:sp>
      <p:sp>
        <p:nvSpPr>
          <p:cNvPr id="13" name="Rectangle 12"/>
          <p:cNvSpPr/>
          <p:nvPr/>
        </p:nvSpPr>
        <p:spPr>
          <a:xfrm>
            <a:off x="10100923" y="7678816"/>
            <a:ext cx="3973549" cy="4601270"/>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03.</a:t>
            </a:r>
          </a:p>
          <a:p>
            <a:r>
              <a:rPr lang="en-US" sz="2400" dirty="0" smtClean="0">
                <a:solidFill>
                  <a:schemeClr val="tx1">
                    <a:lumMod val="65000"/>
                    <a:lumOff val="35000"/>
                  </a:schemeClr>
                </a:solidFill>
                <a:latin typeface="Open Sans"/>
                <a:ea typeface="Open Sans Light"/>
                <a:cs typeface="Open Sans"/>
              </a:rPr>
              <a:t>Quality Service Delivery</a:t>
            </a:r>
            <a:endParaRPr lang="en-US" sz="2400" dirty="0">
              <a:solidFill>
                <a:schemeClr val="tx1">
                  <a:lumMod val="65000"/>
                  <a:lumOff val="35000"/>
                </a:schemeClr>
              </a:solidFill>
              <a:latin typeface="Open Sans"/>
              <a:ea typeface="Open Sans Light"/>
              <a:cs typeface="Open Sans"/>
            </a:endParaRPr>
          </a:p>
          <a:p>
            <a:endParaRPr lang="en-US" sz="1900"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Our Engagement Partner, Board of Advisors and Managers will be involved in closed co-operation for quality service delivery.</a:t>
            </a:r>
            <a:endParaRPr lang="en-US" sz="2000" dirty="0">
              <a:solidFill>
                <a:schemeClr val="tx1">
                  <a:lumMod val="65000"/>
                  <a:lumOff val="35000"/>
                </a:schemeClr>
              </a:solidFill>
              <a:latin typeface="Open Sans Light"/>
              <a:cs typeface="Open Sans Light"/>
            </a:endParaRPr>
          </a:p>
        </p:txBody>
      </p:sp>
      <p:sp>
        <p:nvSpPr>
          <p:cNvPr id="14" name="Rectangle 13"/>
          <p:cNvSpPr/>
          <p:nvPr/>
        </p:nvSpPr>
        <p:spPr>
          <a:xfrm>
            <a:off x="14723408" y="7659767"/>
            <a:ext cx="3973549" cy="4124216"/>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04.</a:t>
            </a:r>
          </a:p>
          <a:p>
            <a:r>
              <a:rPr lang="en-US" sz="2400" dirty="0" smtClean="0">
                <a:solidFill>
                  <a:schemeClr val="tx1">
                    <a:lumMod val="65000"/>
                    <a:lumOff val="35000"/>
                  </a:schemeClr>
                </a:solidFill>
                <a:latin typeface="Open Sans"/>
                <a:ea typeface="Open Sans Light"/>
                <a:cs typeface="Open Sans"/>
              </a:rPr>
              <a:t>Value for Money</a:t>
            </a:r>
            <a:endParaRPr lang="en-US" sz="2400" dirty="0">
              <a:solidFill>
                <a:schemeClr val="tx1">
                  <a:lumMod val="65000"/>
                  <a:lumOff val="35000"/>
                </a:schemeClr>
              </a:solidFill>
              <a:latin typeface="Open Sans"/>
              <a:ea typeface="Open Sans Light"/>
              <a:cs typeface="Open Sans"/>
            </a:endParaRPr>
          </a:p>
          <a:p>
            <a:endParaRPr lang="en-US" sz="2400" b="1"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We offer ‘value for money’ without compromising on the quality  and timeliness of our services.</a:t>
            </a:r>
            <a:endParaRPr lang="en-US" sz="2100" dirty="0">
              <a:solidFill>
                <a:schemeClr val="tx1">
                  <a:lumMod val="65000"/>
                  <a:lumOff val="35000"/>
                </a:schemeClr>
              </a:solidFill>
              <a:latin typeface="Open Sans Light"/>
              <a:cs typeface="Open Sans Light"/>
            </a:endParaRPr>
          </a:p>
        </p:txBody>
      </p:sp>
      <p:sp>
        <p:nvSpPr>
          <p:cNvPr id="15" name="Rectangle 14"/>
          <p:cNvSpPr/>
          <p:nvPr/>
        </p:nvSpPr>
        <p:spPr>
          <a:xfrm>
            <a:off x="19519999" y="7668790"/>
            <a:ext cx="3973549" cy="4678214"/>
          </a:xfrm>
          <a:prstGeom prst="rect">
            <a:avLst/>
          </a:prstGeom>
        </p:spPr>
        <p:txBody>
          <a:bodyPr wrap="square" lIns="182889" tIns="91445" rIns="182889" bIns="91445">
            <a:spAutoFit/>
          </a:bodyPr>
          <a:lstStyle/>
          <a:p>
            <a:r>
              <a:rPr lang="en-US" sz="6400" dirty="0" smtClean="0">
                <a:solidFill>
                  <a:schemeClr val="tx1">
                    <a:lumMod val="65000"/>
                    <a:lumOff val="35000"/>
                  </a:schemeClr>
                </a:solidFill>
                <a:latin typeface="Open Sans"/>
                <a:ea typeface="Open Sans Light"/>
                <a:cs typeface="Open Sans"/>
              </a:rPr>
              <a:t>05.</a:t>
            </a:r>
            <a:endParaRPr lang="en-US" sz="6400" dirty="0">
              <a:solidFill>
                <a:schemeClr val="tx1">
                  <a:lumMod val="65000"/>
                  <a:lumOff val="35000"/>
                </a:schemeClr>
              </a:solidFill>
              <a:latin typeface="Open Sans"/>
              <a:ea typeface="Open Sans Light"/>
              <a:cs typeface="Open Sans"/>
            </a:endParaRPr>
          </a:p>
          <a:p>
            <a:r>
              <a:rPr lang="en-US" sz="2400" dirty="0" smtClean="0">
                <a:solidFill>
                  <a:schemeClr val="tx1">
                    <a:lumMod val="65000"/>
                    <a:lumOff val="35000"/>
                  </a:schemeClr>
                </a:solidFill>
                <a:latin typeface="Open Sans"/>
                <a:ea typeface="Open Sans Light"/>
                <a:cs typeface="Open Sans"/>
              </a:rPr>
              <a:t>Minimal Disruption</a:t>
            </a:r>
            <a:endParaRPr lang="en-US" sz="2400" dirty="0">
              <a:solidFill>
                <a:schemeClr val="tx1">
                  <a:lumMod val="65000"/>
                  <a:lumOff val="35000"/>
                </a:schemeClr>
              </a:solidFill>
              <a:latin typeface="Open Sans"/>
              <a:ea typeface="Open Sans Light"/>
              <a:cs typeface="Open Sans"/>
            </a:endParaRPr>
          </a:p>
          <a:p>
            <a:endParaRPr lang="en-US" sz="2400" b="1"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We will apply our considerable experience to ensure minimal disruption to clients’ daily operations.</a:t>
            </a:r>
            <a:endParaRPr lang="en-US" sz="2100" dirty="0">
              <a:solidFill>
                <a:schemeClr val="tx1">
                  <a:lumMod val="65000"/>
                  <a:lumOff val="35000"/>
                </a:schemeClr>
              </a:solidFill>
              <a:latin typeface="Open Sans Light"/>
              <a:cs typeface="Open Sans Light"/>
            </a:endParaRPr>
          </a:p>
        </p:txBody>
      </p:sp>
      <p:pic>
        <p:nvPicPr>
          <p:cNvPr id="29" name="Picture Placeholder 2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9779917" y="4142555"/>
            <a:ext cx="3489157" cy="3186112"/>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7466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7" name="Rectangle 16"/>
          <p:cNvSpPr/>
          <p:nvPr/>
        </p:nvSpPr>
        <p:spPr>
          <a:xfrm>
            <a:off x="510911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8" name="Rectangle 17"/>
          <p:cNvSpPr/>
          <p:nvPr/>
        </p:nvSpPr>
        <p:spPr>
          <a:xfrm>
            <a:off x="99668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9" name="Rectangle 18"/>
          <p:cNvSpPr/>
          <p:nvPr/>
        </p:nvSpPr>
        <p:spPr>
          <a:xfrm>
            <a:off x="146150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23" name="Rectangle 22"/>
          <p:cNvSpPr/>
          <p:nvPr/>
        </p:nvSpPr>
        <p:spPr>
          <a:xfrm>
            <a:off x="193775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2" name="Rectangle 1"/>
          <p:cNvSpPr/>
          <p:nvPr/>
        </p:nvSpPr>
        <p:spPr>
          <a:xfrm>
            <a:off x="1294118" y="3054528"/>
            <a:ext cx="21974956" cy="661720"/>
          </a:xfrm>
          <a:prstGeom prst="rect">
            <a:avLst/>
          </a:prstGeom>
        </p:spPr>
        <p:txBody>
          <a:bodyPr wrap="square">
            <a:spAutoFit/>
          </a:bodyPr>
          <a:lstStyle/>
          <a:p>
            <a:pPr algn="ctr"/>
            <a:r>
              <a:rPr lang="en-US" sz="3700" dirty="0">
                <a:solidFill>
                  <a:schemeClr val="tx1">
                    <a:lumMod val="65000"/>
                    <a:lumOff val="35000"/>
                  </a:schemeClr>
                </a:solidFill>
                <a:latin typeface="Open Sans Light"/>
                <a:cs typeface="Open Sans Light"/>
              </a:rPr>
              <a:t>The following are key reasons why </a:t>
            </a:r>
            <a:r>
              <a:rPr lang="en-US" sz="3700" dirty="0">
                <a:solidFill>
                  <a:srgbClr val="C00000"/>
                </a:solidFill>
                <a:latin typeface="Neuropol" panose="020F0607030201010804" pitchFamily="34" charset="0"/>
                <a:cs typeface="Open Sans Light"/>
              </a:rPr>
              <a:t>SALIHIN</a:t>
            </a:r>
            <a:r>
              <a:rPr lang="en-US" sz="3700" dirty="0">
                <a:solidFill>
                  <a:schemeClr val="tx1">
                    <a:lumMod val="65000"/>
                    <a:lumOff val="35000"/>
                  </a:schemeClr>
                </a:solidFill>
                <a:latin typeface="Open Sans Light"/>
                <a:cs typeface="Open Sans Light"/>
              </a:rPr>
              <a:t> should be your firm’s preferred choice:</a:t>
            </a:r>
          </a:p>
        </p:txBody>
      </p:sp>
    </p:spTree>
    <p:extLst>
      <p:ext uri="{BB962C8B-B14F-4D97-AF65-F5344CB8AC3E}">
        <p14:creationId xmlns:p14="http://schemas.microsoft.com/office/powerpoint/2010/main" val="33867171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9468CE9-3F3D-1446-A027-4B4CDD3883B0}" type="slidenum">
              <a:rPr lang="en-US" smtClean="0"/>
              <a:pPr/>
              <a:t>18</a:t>
            </a:fld>
            <a:endParaRPr lang="en-US"/>
          </a:p>
        </p:txBody>
      </p:sp>
      <p:sp>
        <p:nvSpPr>
          <p:cNvPr id="8" name="Rectangle 7"/>
          <p:cNvSpPr/>
          <p:nvPr/>
        </p:nvSpPr>
        <p:spPr>
          <a:xfrm>
            <a:off x="1446791" y="4578462"/>
            <a:ext cx="22115575" cy="4031873"/>
          </a:xfrm>
          <a:prstGeom prst="rect">
            <a:avLst/>
          </a:prstGeom>
        </p:spPr>
        <p:txBody>
          <a:bodyPr wrap="square">
            <a:spAutoFit/>
          </a:bodyPr>
          <a:lstStyle/>
          <a:p>
            <a:pPr algn="just"/>
            <a:r>
              <a:rPr lang="en-US" sz="3200" b="1" dirty="0" smtClean="0">
                <a:latin typeface="Open Sans Light"/>
              </a:rPr>
              <a:t>Commitment</a:t>
            </a:r>
            <a:endParaRPr lang="en-US" sz="3200" b="1" dirty="0">
              <a:latin typeface="Open Sans Light"/>
            </a:endParaRPr>
          </a:p>
          <a:p>
            <a:pPr algn="just"/>
            <a:r>
              <a:rPr lang="en-US" sz="3200" dirty="0" smtClean="0">
                <a:latin typeface="Open Sans Light"/>
              </a:rPr>
              <a:t>Our mission emphasizes </a:t>
            </a:r>
            <a:r>
              <a:rPr lang="en-US" sz="3200" dirty="0">
                <a:latin typeface="Open Sans Light"/>
              </a:rPr>
              <a:t>responsive personal attention to help you fulfill your mission </a:t>
            </a:r>
            <a:r>
              <a:rPr lang="en-US" sz="3200" dirty="0" smtClean="0">
                <a:latin typeface="Open Sans Light"/>
              </a:rPr>
              <a:t>and achieve </a:t>
            </a:r>
            <a:r>
              <a:rPr lang="en-US" sz="3200" dirty="0">
                <a:latin typeface="Open Sans Light"/>
              </a:rPr>
              <a:t>your goals. Our team works with you in an integrated fashion, and we are </a:t>
            </a:r>
            <a:r>
              <a:rPr lang="en-US" sz="3200" dirty="0" smtClean="0">
                <a:latin typeface="Open Sans Light"/>
              </a:rPr>
              <a:t>committed to:</a:t>
            </a:r>
          </a:p>
          <a:p>
            <a:pPr algn="just"/>
            <a:endParaRPr lang="en-US" sz="3200" dirty="0">
              <a:latin typeface="Open Sans Light"/>
            </a:endParaRPr>
          </a:p>
          <a:p>
            <a:pPr marL="571500" indent="-571500" algn="just">
              <a:buFont typeface="Arial" panose="020B0604020202020204" pitchFamily="34" charset="0"/>
              <a:buChar char="•"/>
            </a:pPr>
            <a:r>
              <a:rPr lang="en-US" sz="3200" dirty="0" smtClean="0">
                <a:latin typeface="Open Sans Light"/>
              </a:rPr>
              <a:t>Performing </a:t>
            </a:r>
            <a:r>
              <a:rPr lang="en-US" sz="3200" dirty="0">
                <a:latin typeface="Open Sans Light"/>
              </a:rPr>
              <a:t>the work within a timeframe mutually agreed upon </a:t>
            </a:r>
            <a:r>
              <a:rPr lang="en-US" sz="3200" dirty="0" smtClean="0">
                <a:latin typeface="Open Sans Light"/>
              </a:rPr>
              <a:t>between </a:t>
            </a:r>
            <a:r>
              <a:rPr lang="en-US" sz="3200" b="1" dirty="0" smtClean="0">
                <a:latin typeface="Open Sans Light"/>
              </a:rPr>
              <a:t>KUB MALAYSIA </a:t>
            </a:r>
            <a:r>
              <a:rPr lang="en-US" sz="3200" dirty="0" smtClean="0">
                <a:latin typeface="Open Sans Light"/>
              </a:rPr>
              <a:t>and </a:t>
            </a:r>
            <a:r>
              <a:rPr lang="en-US" sz="3200" dirty="0" smtClean="0">
                <a:solidFill>
                  <a:srgbClr val="C00000"/>
                </a:solidFill>
                <a:latin typeface="Neuropol" panose="020F0607030201010804" pitchFamily="34" charset="0"/>
              </a:rPr>
              <a:t>SALIHIN</a:t>
            </a:r>
            <a:r>
              <a:rPr lang="en-US" sz="3200" dirty="0" smtClean="0">
                <a:latin typeface="Open Sans Light"/>
              </a:rPr>
              <a:t>.</a:t>
            </a:r>
          </a:p>
          <a:p>
            <a:pPr marL="571500" indent="-571500" algn="just">
              <a:buFont typeface="Arial" panose="020B0604020202020204" pitchFamily="34" charset="0"/>
              <a:buChar char="•"/>
            </a:pPr>
            <a:r>
              <a:rPr lang="en-US" sz="3200" dirty="0" smtClean="0">
                <a:latin typeface="Open Sans Light"/>
              </a:rPr>
              <a:t>Timely</a:t>
            </a:r>
            <a:r>
              <a:rPr lang="en-US" sz="3200" dirty="0">
                <a:latin typeface="Open Sans Light"/>
              </a:rPr>
              <a:t>, prompt and responsive attention. We encourage the entire </a:t>
            </a:r>
            <a:r>
              <a:rPr lang="en-US" sz="3200" dirty="0" smtClean="0">
                <a:latin typeface="Open Sans Light"/>
              </a:rPr>
              <a:t>client service </a:t>
            </a:r>
            <a:r>
              <a:rPr lang="en-US" sz="3200" dirty="0">
                <a:latin typeface="Open Sans Light"/>
              </a:rPr>
              <a:t>team to act </a:t>
            </a:r>
            <a:r>
              <a:rPr lang="en-US" sz="3200" dirty="0" smtClean="0">
                <a:latin typeface="Open Sans Light"/>
              </a:rPr>
              <a:t>proactively.</a:t>
            </a:r>
          </a:p>
          <a:p>
            <a:pPr marL="571500" indent="-571500" algn="just">
              <a:buFont typeface="Arial" panose="020B0604020202020204" pitchFamily="34" charset="0"/>
              <a:buChar char="•"/>
            </a:pPr>
            <a:r>
              <a:rPr lang="en-US" sz="3200" dirty="0" smtClean="0">
                <a:latin typeface="Open Sans Light"/>
              </a:rPr>
              <a:t>A </a:t>
            </a:r>
            <a:r>
              <a:rPr lang="en-US" sz="3200" dirty="0">
                <a:latin typeface="Open Sans Light"/>
              </a:rPr>
              <a:t>strategic, organized approach to engagement </a:t>
            </a:r>
            <a:r>
              <a:rPr lang="en-US" sz="3200" dirty="0" smtClean="0">
                <a:latin typeface="Open Sans Light"/>
              </a:rPr>
              <a:t>management.</a:t>
            </a:r>
          </a:p>
          <a:p>
            <a:pPr marL="571500" indent="-571500" algn="just">
              <a:buFont typeface="Arial" panose="020B0604020202020204" pitchFamily="34" charset="0"/>
              <a:buChar char="•"/>
            </a:pPr>
            <a:r>
              <a:rPr lang="en-US" sz="3200" dirty="0" smtClean="0">
                <a:latin typeface="Open Sans Light"/>
              </a:rPr>
              <a:t>A </a:t>
            </a:r>
            <a:r>
              <a:rPr lang="en-US" sz="3200" dirty="0">
                <a:latin typeface="Open Sans Light"/>
              </a:rPr>
              <a:t>job done efficiently and at a </a:t>
            </a:r>
            <a:r>
              <a:rPr lang="en-US" sz="3200" dirty="0" smtClean="0">
                <a:latin typeface="Open Sans Light"/>
              </a:rPr>
              <a:t>commensurate price — </a:t>
            </a:r>
            <a:r>
              <a:rPr lang="en-US" sz="3200" dirty="0">
                <a:latin typeface="Open Sans Light"/>
              </a:rPr>
              <a:t>with minimal disruption to </a:t>
            </a:r>
            <a:r>
              <a:rPr lang="en-US" sz="3200" dirty="0" smtClean="0">
                <a:latin typeface="Open Sans Light"/>
              </a:rPr>
              <a:t>your staff </a:t>
            </a:r>
            <a:r>
              <a:rPr lang="en-US" sz="3200" dirty="0">
                <a:latin typeface="Open Sans Light"/>
              </a:rPr>
              <a:t>and/or office procedures.</a:t>
            </a:r>
          </a:p>
        </p:txBody>
      </p:sp>
      <p:sp>
        <p:nvSpPr>
          <p:cNvPr id="7" name="TextBox 6"/>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sp>
        <p:nvSpPr>
          <p:cNvPr id="10" name="TextBox 9"/>
          <p:cNvSpPr txBox="1"/>
          <p:nvPr/>
        </p:nvSpPr>
        <p:spPr>
          <a:xfrm>
            <a:off x="1446791" y="1951975"/>
            <a:ext cx="21586688" cy="815620"/>
          </a:xfrm>
          <a:prstGeom prst="rect">
            <a:avLst/>
          </a:prstGeom>
          <a:noFill/>
        </p:spPr>
        <p:txBody>
          <a:bodyPr wrap="square" lIns="243852" tIns="121926" rIns="243852" bIns="121926" rtlCol="0">
            <a:spAutoFit/>
          </a:bodyPr>
          <a:lstStyle/>
          <a:p>
            <a:pPr algn="ctr"/>
            <a:r>
              <a:rPr lang="en-US" sz="3700" b="1" dirty="0">
                <a:solidFill>
                  <a:schemeClr val="tx1">
                    <a:lumMod val="65000"/>
                    <a:lumOff val="35000"/>
                  </a:schemeClr>
                </a:solidFill>
                <a:latin typeface="Open Sans Light"/>
                <a:cs typeface="Open Sans Light"/>
              </a:rPr>
              <a:t>WHY</a:t>
            </a:r>
            <a:r>
              <a:rPr lang="en-US" sz="3700" dirty="0">
                <a:solidFill>
                  <a:schemeClr val="tx1">
                    <a:lumMod val="65000"/>
                    <a:lumOff val="35000"/>
                  </a:schemeClr>
                </a:solidFill>
                <a:latin typeface="Open Sans Light"/>
                <a:cs typeface="Open Sans Light"/>
              </a:rPr>
              <a:t> </a:t>
            </a:r>
            <a:r>
              <a:rPr lang="en-US" sz="3700" dirty="0" smtClean="0">
                <a:solidFill>
                  <a:srgbClr val="C00000"/>
                </a:solidFill>
                <a:latin typeface="Neuropol" panose="020F0607030201010804" pitchFamily="34" charset="0"/>
                <a:cs typeface="Open Sans Light"/>
              </a:rPr>
              <a:t>SALIHIN</a:t>
            </a:r>
            <a:r>
              <a:rPr lang="en-US" sz="3700" b="1" dirty="0" smtClean="0">
                <a:solidFill>
                  <a:schemeClr val="bg1">
                    <a:lumMod val="50000"/>
                  </a:schemeClr>
                </a:solidFill>
                <a:latin typeface="Open Sans Light"/>
                <a:cs typeface="Open Sans Light"/>
              </a:rPr>
              <a:t>? (Cont.)</a:t>
            </a:r>
            <a:endParaRPr lang="en-US" sz="3700" b="1" dirty="0">
              <a:solidFill>
                <a:schemeClr val="bg1">
                  <a:lumMod val="50000"/>
                </a:schemeClr>
              </a:solidFill>
              <a:latin typeface="Open Sans Light"/>
              <a:cs typeface="Open Sans Light"/>
            </a:endParaRPr>
          </a:p>
        </p:txBody>
      </p:sp>
      <p:sp>
        <p:nvSpPr>
          <p:cNvPr id="11" name="Rectangle 10"/>
          <p:cNvSpPr/>
          <p:nvPr/>
        </p:nvSpPr>
        <p:spPr>
          <a:xfrm>
            <a:off x="1342245" y="3027742"/>
            <a:ext cx="21974956" cy="661720"/>
          </a:xfrm>
          <a:prstGeom prst="rect">
            <a:avLst/>
          </a:prstGeom>
        </p:spPr>
        <p:txBody>
          <a:bodyPr wrap="square">
            <a:spAutoFit/>
          </a:bodyPr>
          <a:lstStyle/>
          <a:p>
            <a:pPr algn="ctr"/>
            <a:r>
              <a:rPr lang="en-US" sz="3700" dirty="0">
                <a:latin typeface="Open Sans Light"/>
                <a:cs typeface="Open Sans Light"/>
              </a:rPr>
              <a:t>The following are key reasons why </a:t>
            </a:r>
            <a:r>
              <a:rPr lang="en-US" sz="3700" dirty="0">
                <a:solidFill>
                  <a:srgbClr val="C00000"/>
                </a:solidFill>
                <a:latin typeface="Neuropol" panose="020B0500000000000000" pitchFamily="34" charset="0"/>
                <a:cs typeface="Open Sans Light"/>
              </a:rPr>
              <a:t>SALIHIN</a:t>
            </a:r>
            <a:r>
              <a:rPr lang="en-US" sz="3700" b="1" dirty="0">
                <a:latin typeface="Open Sans Light"/>
                <a:cs typeface="Open Sans Light"/>
              </a:rPr>
              <a:t> </a:t>
            </a:r>
            <a:r>
              <a:rPr lang="en-US" sz="3700" dirty="0">
                <a:latin typeface="Open Sans Light"/>
                <a:cs typeface="Open Sans Light"/>
              </a:rPr>
              <a:t>should be your firm’s preferred choice:</a:t>
            </a:r>
          </a:p>
        </p:txBody>
      </p:sp>
      <p:sp>
        <p:nvSpPr>
          <p:cNvPr id="2" name="Rectangle 1"/>
          <p:cNvSpPr/>
          <p:nvPr/>
        </p:nvSpPr>
        <p:spPr>
          <a:xfrm>
            <a:off x="1446791" y="9306604"/>
            <a:ext cx="22115576" cy="2062103"/>
          </a:xfrm>
          <a:prstGeom prst="rect">
            <a:avLst/>
          </a:prstGeom>
        </p:spPr>
        <p:txBody>
          <a:bodyPr wrap="square">
            <a:spAutoFit/>
          </a:bodyPr>
          <a:lstStyle/>
          <a:p>
            <a:pPr algn="just"/>
            <a:r>
              <a:rPr lang="en-US" sz="3200" b="1" dirty="0" smtClean="0">
                <a:latin typeface="Open Sans Light"/>
              </a:rPr>
              <a:t>Philosophy</a:t>
            </a:r>
          </a:p>
          <a:p>
            <a:pPr algn="just"/>
            <a:r>
              <a:rPr lang="en-US" sz="3200" dirty="0" smtClean="0">
                <a:latin typeface="Open Sans Light"/>
              </a:rPr>
              <a:t>We </a:t>
            </a:r>
            <a:r>
              <a:rPr lang="en-US" sz="3200" dirty="0">
                <a:latin typeface="Open Sans Light"/>
              </a:rPr>
              <a:t>hold ourselves accountable to a very high standard of behavior. We always </a:t>
            </a:r>
            <a:r>
              <a:rPr lang="en-US" sz="3200" dirty="0" smtClean="0">
                <a:latin typeface="Open Sans Light"/>
              </a:rPr>
              <a:t>focus on </a:t>
            </a:r>
            <a:r>
              <a:rPr lang="en-US" sz="3200" dirty="0">
                <a:latin typeface="Open Sans Light"/>
              </a:rPr>
              <a:t>doing the right thing regardless of how it </a:t>
            </a:r>
            <a:r>
              <a:rPr lang="en-US" sz="3200" dirty="0" smtClean="0">
                <a:latin typeface="Open Sans Light"/>
              </a:rPr>
              <a:t>“sells”. Our accountability philosophy has been </a:t>
            </a:r>
            <a:r>
              <a:rPr lang="en-US" sz="3200" dirty="0">
                <a:latin typeface="Open Sans Light"/>
              </a:rPr>
              <a:t>the </a:t>
            </a:r>
            <a:r>
              <a:rPr lang="en-US" sz="3200" dirty="0" smtClean="0">
                <a:latin typeface="Open Sans Light"/>
              </a:rPr>
              <a:t>cornerstone of </a:t>
            </a:r>
            <a:r>
              <a:rPr lang="en-US" sz="3200" dirty="0" smtClean="0">
                <a:solidFill>
                  <a:srgbClr val="C00000"/>
                </a:solidFill>
                <a:latin typeface="Neuropol" panose="020F0607030201010804" pitchFamily="34" charset="0"/>
              </a:rPr>
              <a:t>SALIHIN</a:t>
            </a:r>
            <a:r>
              <a:rPr lang="en-US" sz="3200" dirty="0" smtClean="0">
                <a:latin typeface="Open Sans Light"/>
              </a:rPr>
              <a:t>, it has </a:t>
            </a:r>
            <a:r>
              <a:rPr lang="en-US" sz="3200" dirty="0">
                <a:latin typeface="Open Sans Light"/>
              </a:rPr>
              <a:t>guided our growth for over </a:t>
            </a:r>
            <a:r>
              <a:rPr lang="en-US" sz="3200" dirty="0" smtClean="0">
                <a:latin typeface="Open Sans Light"/>
              </a:rPr>
              <a:t>15 years </a:t>
            </a:r>
            <a:r>
              <a:rPr lang="en-US" sz="3200" dirty="0">
                <a:latin typeface="Open Sans Light"/>
              </a:rPr>
              <a:t>and will continue to </a:t>
            </a:r>
            <a:r>
              <a:rPr lang="en-US" sz="3200" dirty="0" smtClean="0">
                <a:latin typeface="Open Sans Light"/>
              </a:rPr>
              <a:t>guide future growth and practice. </a:t>
            </a:r>
            <a:endParaRPr lang="en-US" sz="3200" dirty="0">
              <a:latin typeface="Open Sans Light"/>
            </a:endParaRPr>
          </a:p>
        </p:txBody>
      </p:sp>
    </p:spTree>
    <p:extLst>
      <p:ext uri="{BB962C8B-B14F-4D97-AF65-F5344CB8AC3E}">
        <p14:creationId xmlns:p14="http://schemas.microsoft.com/office/powerpoint/2010/main" val="20234607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19</a:t>
            </a:fld>
            <a:endParaRPr lang="en-US" dirty="0"/>
          </a:p>
        </p:txBody>
      </p:sp>
      <p:sp>
        <p:nvSpPr>
          <p:cNvPr id="22" name="Rectangle 21"/>
          <p:cNvSpPr/>
          <p:nvPr/>
        </p:nvSpPr>
        <p:spPr>
          <a:xfrm>
            <a:off x="304374" y="6073513"/>
            <a:ext cx="5597891" cy="6589275"/>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3" name="Rectangle 22"/>
          <p:cNvSpPr/>
          <p:nvPr/>
        </p:nvSpPr>
        <p:spPr>
          <a:xfrm>
            <a:off x="641256" y="6061588"/>
            <a:ext cx="4988295" cy="6586429"/>
          </a:xfrm>
          <a:prstGeom prst="rect">
            <a:avLst/>
          </a:prstGeom>
        </p:spPr>
        <p:txBody>
          <a:bodyPr wrap="square" lIns="182889" tIns="91445" rIns="182889" bIns="91445">
            <a:spAutoFit/>
          </a:bodyPr>
          <a:lstStyle/>
          <a:p>
            <a:pPr algn="ctr"/>
            <a:r>
              <a:rPr lang="en-US" sz="4300" b="1" dirty="0" smtClean="0">
                <a:solidFill>
                  <a:schemeClr val="bg1"/>
                </a:solidFill>
                <a:latin typeface="Open Sans Light"/>
                <a:ea typeface="Open Sans Light"/>
                <a:cs typeface="Open Sans Light"/>
              </a:rPr>
              <a:t>Selangor</a:t>
            </a:r>
            <a:endParaRPr lang="en-US" sz="4300" b="1" dirty="0">
              <a:solidFill>
                <a:schemeClr val="bg1"/>
              </a:solidFill>
              <a:latin typeface="Open Sans Light"/>
              <a:ea typeface="Open Sans Light"/>
              <a:cs typeface="Open Sans Light"/>
            </a:endParaRPr>
          </a:p>
          <a:p>
            <a:pPr algn="ctr"/>
            <a:r>
              <a:rPr lang="en-US" sz="3700" dirty="0" smtClean="0">
                <a:solidFill>
                  <a:schemeClr val="bg1"/>
                </a:solidFill>
                <a:latin typeface="Open Sans Light"/>
                <a:ea typeface="Open Sans Light"/>
                <a:cs typeface="Open Sans Light"/>
              </a:rPr>
              <a:t>—</a:t>
            </a:r>
          </a:p>
          <a:p>
            <a:r>
              <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Headquarters</a:t>
            </a:r>
          </a:p>
          <a:p>
            <a:endPar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800" dirty="0" smtClean="0">
                <a:solidFill>
                  <a:schemeClr val="bg1"/>
                </a:solidFill>
                <a:latin typeface="Open Sans Light"/>
                <a:cs typeface="Open Sans Light"/>
              </a:rPr>
              <a:t>555, </a:t>
            </a:r>
            <a:r>
              <a:rPr lang="en-US" sz="2800" dirty="0" err="1" smtClean="0">
                <a:solidFill>
                  <a:schemeClr val="bg1"/>
                </a:solidFill>
                <a:latin typeface="Open Sans Light"/>
                <a:cs typeface="Open Sans Light"/>
              </a:rPr>
              <a:t>Jalan</a:t>
            </a:r>
            <a:r>
              <a:rPr lang="en-US" sz="2800" dirty="0" smtClean="0">
                <a:solidFill>
                  <a:schemeClr val="bg1"/>
                </a:solidFill>
                <a:latin typeface="Open Sans Light"/>
                <a:cs typeface="Open Sans Light"/>
              </a:rPr>
              <a:t> </a:t>
            </a:r>
            <a:r>
              <a:rPr lang="en-US" sz="2800" dirty="0" err="1" smtClean="0">
                <a:solidFill>
                  <a:schemeClr val="bg1"/>
                </a:solidFill>
                <a:latin typeface="Open Sans Light"/>
                <a:cs typeface="Open Sans Light"/>
              </a:rPr>
              <a:t>Samudra</a:t>
            </a:r>
            <a:r>
              <a:rPr lang="en-US" sz="2800" dirty="0">
                <a:solidFill>
                  <a:schemeClr val="bg1"/>
                </a:solidFill>
                <a:latin typeface="Open Sans Light"/>
                <a:cs typeface="Open Sans Light"/>
              </a:rPr>
              <a:t> </a:t>
            </a:r>
            <a:r>
              <a:rPr lang="en-US" sz="2800" dirty="0" smtClean="0">
                <a:solidFill>
                  <a:schemeClr val="bg1"/>
                </a:solidFill>
                <a:latin typeface="Open Sans Light"/>
                <a:cs typeface="Open Sans Light"/>
              </a:rPr>
              <a:t>Utara,</a:t>
            </a:r>
          </a:p>
          <a:p>
            <a:r>
              <a:rPr lang="en-US" sz="2800" dirty="0" smtClean="0">
                <a:solidFill>
                  <a:schemeClr val="bg1"/>
                </a:solidFill>
                <a:latin typeface="Open Sans Light"/>
                <a:cs typeface="Open Sans Light"/>
              </a:rPr>
              <a:t>Taman </a:t>
            </a:r>
            <a:r>
              <a:rPr lang="en-US" sz="2800" dirty="0" err="1" smtClean="0">
                <a:solidFill>
                  <a:schemeClr val="bg1"/>
                </a:solidFill>
                <a:latin typeface="Open Sans Light"/>
                <a:cs typeface="Open Sans Light"/>
              </a:rPr>
              <a:t>Samudra</a:t>
            </a:r>
            <a:r>
              <a:rPr lang="en-US" sz="2800" dirty="0" smtClean="0">
                <a:solidFill>
                  <a:schemeClr val="bg1"/>
                </a:solidFill>
                <a:latin typeface="Open Sans Light"/>
                <a:cs typeface="Open Sans Light"/>
              </a:rPr>
              <a:t>,</a:t>
            </a:r>
          </a:p>
          <a:p>
            <a:r>
              <a:rPr lang="en-US" sz="2800" dirty="0" smtClean="0">
                <a:solidFill>
                  <a:schemeClr val="bg1"/>
                </a:solidFill>
                <a:latin typeface="Open Sans Light"/>
                <a:cs typeface="Open Sans Light"/>
              </a:rPr>
              <a:t>68100 </a:t>
            </a:r>
            <a:r>
              <a:rPr lang="en-US" sz="2800" dirty="0" err="1" smtClean="0">
                <a:solidFill>
                  <a:schemeClr val="bg1"/>
                </a:solidFill>
                <a:latin typeface="Open Sans Light"/>
                <a:cs typeface="Open Sans Light"/>
              </a:rPr>
              <a:t>Batu</a:t>
            </a:r>
            <a:r>
              <a:rPr lang="en-US" sz="2800" dirty="0" smtClean="0">
                <a:solidFill>
                  <a:schemeClr val="bg1"/>
                </a:solidFill>
                <a:latin typeface="Open Sans Light"/>
                <a:cs typeface="Open Sans Light"/>
              </a:rPr>
              <a:t> Caves,</a:t>
            </a:r>
          </a:p>
          <a:p>
            <a:r>
              <a:rPr lang="en-US" sz="2800" dirty="0" smtClean="0">
                <a:solidFill>
                  <a:schemeClr val="bg1"/>
                </a:solidFill>
                <a:latin typeface="Open Sans Light"/>
                <a:cs typeface="Open Sans Light"/>
              </a:rPr>
              <a:t>Selangor</a:t>
            </a:r>
            <a:r>
              <a:rPr lang="en-US" sz="2800" dirty="0">
                <a:solidFill>
                  <a:schemeClr val="bg1"/>
                </a:solidFill>
                <a:latin typeface="Open Sans Light"/>
                <a:cs typeface="Open Sans Light"/>
              </a:rPr>
              <a:t> </a:t>
            </a:r>
            <a:r>
              <a:rPr lang="en-US" sz="2800" dirty="0" err="1" smtClean="0">
                <a:solidFill>
                  <a:schemeClr val="bg1"/>
                </a:solidFill>
                <a:latin typeface="Open Sans Light"/>
                <a:cs typeface="Open Sans Light"/>
              </a:rPr>
              <a:t>Darul</a:t>
            </a:r>
            <a:r>
              <a:rPr lang="en-US" sz="2800" dirty="0" smtClean="0">
                <a:solidFill>
                  <a:schemeClr val="bg1"/>
                </a:solidFill>
                <a:latin typeface="Open Sans Light"/>
                <a:cs typeface="Open Sans Light"/>
              </a:rPr>
              <a:t> Ehsan.</a:t>
            </a:r>
          </a:p>
          <a:p>
            <a:endParaRPr lang="en-US" sz="2800" dirty="0">
              <a:solidFill>
                <a:schemeClr val="bg1"/>
              </a:solidFill>
              <a:latin typeface="Open Sans Light"/>
              <a:cs typeface="Open Sans Light"/>
            </a:endParaRPr>
          </a:p>
          <a:p>
            <a:r>
              <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Tel:</a:t>
            </a:r>
            <a:r>
              <a:rPr lang="en-US" sz="2800" dirty="0" smtClean="0">
                <a:solidFill>
                  <a:schemeClr val="bg1"/>
                </a:solidFill>
                <a:latin typeface="Open Sans Light"/>
                <a:cs typeface="Open Sans Light"/>
              </a:rPr>
              <a:t> +603-6185</a:t>
            </a:r>
            <a:r>
              <a:rPr lang="en-US" sz="2800" dirty="0">
                <a:solidFill>
                  <a:schemeClr val="bg1"/>
                </a:solidFill>
                <a:latin typeface="Open Sans Light"/>
                <a:cs typeface="Open Sans Light"/>
              </a:rPr>
              <a:t> </a:t>
            </a:r>
            <a:r>
              <a:rPr lang="en-US" sz="2800" dirty="0" smtClean="0">
                <a:solidFill>
                  <a:schemeClr val="bg1"/>
                </a:solidFill>
                <a:latin typeface="Open Sans Light"/>
                <a:cs typeface="Open Sans Light"/>
              </a:rPr>
              <a:t>9970 (Hunting Line)</a:t>
            </a:r>
          </a:p>
          <a:p>
            <a:r>
              <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Fax: </a:t>
            </a:r>
            <a:r>
              <a:rPr lang="en-US" sz="2800" dirty="0" smtClean="0">
                <a:solidFill>
                  <a:schemeClr val="bg1"/>
                </a:solidFill>
                <a:latin typeface="Open Sans Light"/>
                <a:cs typeface="Open Sans Light"/>
              </a:rPr>
              <a:t>+603-6184 2524</a:t>
            </a:r>
          </a:p>
          <a:p>
            <a:endParaRPr lang="en-US" sz="2800" dirty="0" smtClean="0">
              <a:solidFill>
                <a:schemeClr val="bg1"/>
              </a:solidFill>
              <a:latin typeface="Open Sans Light"/>
              <a:cs typeface="Open Sans Light"/>
            </a:endParaRPr>
          </a:p>
          <a:p>
            <a:r>
              <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Email:</a:t>
            </a:r>
            <a:r>
              <a:rPr lang="en-US" sz="2800" dirty="0" smtClean="0">
                <a:solidFill>
                  <a:schemeClr val="bg1"/>
                </a:solidFill>
                <a:latin typeface="Open Sans Light"/>
                <a:cs typeface="Open Sans Light"/>
              </a:rPr>
              <a:t> info@salihin.com.my</a:t>
            </a:r>
            <a:endParaRPr lang="en-US" sz="2800" dirty="0">
              <a:solidFill>
                <a:schemeClr val="bg1"/>
              </a:solidFill>
              <a:latin typeface="Open Sans Light"/>
              <a:cs typeface="Open Sans Light"/>
            </a:endParaRPr>
          </a:p>
        </p:txBody>
      </p:sp>
      <p:sp>
        <p:nvSpPr>
          <p:cNvPr id="28" name="Rectangle 27"/>
          <p:cNvSpPr/>
          <p:nvPr/>
        </p:nvSpPr>
        <p:spPr>
          <a:xfrm>
            <a:off x="6394718" y="6073513"/>
            <a:ext cx="5597891" cy="6591227"/>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9" name="Rectangle 28"/>
          <p:cNvSpPr/>
          <p:nvPr/>
        </p:nvSpPr>
        <p:spPr>
          <a:xfrm>
            <a:off x="6731600" y="6063540"/>
            <a:ext cx="4988295" cy="5262989"/>
          </a:xfrm>
          <a:prstGeom prst="rect">
            <a:avLst/>
          </a:prstGeom>
        </p:spPr>
        <p:txBody>
          <a:bodyPr wrap="square" lIns="182889" tIns="91445" rIns="182889" bIns="91445">
            <a:spAutoFit/>
          </a:bodyPr>
          <a:lstStyle/>
          <a:p>
            <a:pPr algn="ctr"/>
            <a:r>
              <a:rPr lang="en-US" sz="4300" b="1" dirty="0" smtClean="0">
                <a:solidFill>
                  <a:schemeClr val="bg1"/>
                </a:solidFill>
                <a:latin typeface="Open Sans Light"/>
                <a:ea typeface="Open Sans Light"/>
                <a:cs typeface="Open Sans Light"/>
              </a:rPr>
              <a:t>Sarawak</a:t>
            </a:r>
            <a:endParaRPr lang="en-US" sz="4300" b="1" dirty="0">
              <a:solidFill>
                <a:schemeClr val="bg1"/>
              </a:solidFill>
              <a:latin typeface="Open Sans Light"/>
              <a:ea typeface="Open Sans Light"/>
              <a:cs typeface="Open Sans Light"/>
            </a:endParaRPr>
          </a:p>
          <a:p>
            <a:pPr algn="ctr"/>
            <a:r>
              <a:rPr lang="en-US" sz="3700" dirty="0" smtClean="0">
                <a:solidFill>
                  <a:schemeClr val="bg1"/>
                </a:solidFill>
                <a:latin typeface="Open Sans Light"/>
                <a:ea typeface="Open Sans Light"/>
                <a:cs typeface="Open Sans Light"/>
              </a:rPr>
              <a:t>—</a:t>
            </a:r>
          </a:p>
          <a:p>
            <a:r>
              <a:rPr lang="en-US" sz="2800" dirty="0" smtClean="0">
                <a:solidFill>
                  <a:schemeClr val="bg1"/>
                </a:solidFill>
                <a:latin typeface="Open Sans Light"/>
                <a:cs typeface="Open Sans Light"/>
              </a:rPr>
              <a:t>Lot 506, Floor Section 1,</a:t>
            </a:r>
          </a:p>
          <a:p>
            <a:r>
              <a:rPr lang="en-US" sz="2800" dirty="0" smtClean="0">
                <a:solidFill>
                  <a:schemeClr val="bg1"/>
                </a:solidFill>
                <a:latin typeface="Open Sans Light"/>
                <a:cs typeface="Open Sans Light"/>
              </a:rPr>
              <a:t>KTLD </a:t>
            </a:r>
            <a:r>
              <a:rPr lang="en-US" sz="2800" dirty="0" err="1" smtClean="0">
                <a:solidFill>
                  <a:schemeClr val="bg1"/>
                </a:solidFill>
                <a:latin typeface="Open Sans Light"/>
                <a:cs typeface="Open Sans Light"/>
              </a:rPr>
              <a:t>Jalan</a:t>
            </a:r>
            <a:r>
              <a:rPr lang="en-US" sz="2800" dirty="0" smtClean="0">
                <a:solidFill>
                  <a:schemeClr val="bg1"/>
                </a:solidFill>
                <a:latin typeface="Open Sans Light"/>
                <a:cs typeface="Open Sans Light"/>
              </a:rPr>
              <a:t> </a:t>
            </a:r>
            <a:r>
              <a:rPr lang="en-US" sz="2800" dirty="0" err="1" smtClean="0">
                <a:solidFill>
                  <a:schemeClr val="bg1"/>
                </a:solidFill>
                <a:latin typeface="Open Sans Light"/>
                <a:cs typeface="Open Sans Light"/>
              </a:rPr>
              <a:t>Kulas</a:t>
            </a:r>
            <a:r>
              <a:rPr lang="en-US" sz="2800" dirty="0" smtClean="0">
                <a:solidFill>
                  <a:schemeClr val="bg1"/>
                </a:solidFill>
                <a:latin typeface="Open Sans Light"/>
                <a:cs typeface="Open Sans Light"/>
              </a:rPr>
              <a:t> Tengah,</a:t>
            </a:r>
          </a:p>
          <a:p>
            <a:r>
              <a:rPr lang="en-US" sz="2800" dirty="0" smtClean="0">
                <a:solidFill>
                  <a:schemeClr val="bg1"/>
                </a:solidFill>
                <a:latin typeface="Open Sans Light"/>
                <a:cs typeface="Open Sans Light"/>
              </a:rPr>
              <a:t>93400 Kuching, Sarawak.</a:t>
            </a:r>
          </a:p>
          <a:p>
            <a:endParaRPr lang="en-US" sz="2800" dirty="0">
              <a:solidFill>
                <a:schemeClr val="bg1"/>
              </a:solidFill>
              <a:latin typeface="Open Sans Light"/>
              <a:cs typeface="Open Sans Light"/>
            </a:endParaRPr>
          </a:p>
          <a:p>
            <a:r>
              <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Tel:</a:t>
            </a:r>
            <a:r>
              <a:rPr lang="en-US" sz="2800" dirty="0" smtClean="0">
                <a:solidFill>
                  <a:schemeClr val="bg1"/>
                </a:solidFill>
                <a:latin typeface="Open Sans Light"/>
                <a:cs typeface="Open Sans Light"/>
              </a:rPr>
              <a:t> +6082-240 378</a:t>
            </a:r>
          </a:p>
          <a:p>
            <a:r>
              <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Fax:</a:t>
            </a:r>
            <a:r>
              <a:rPr lang="en-US" sz="2800" dirty="0" smtClean="0">
                <a:solidFill>
                  <a:schemeClr val="bg1"/>
                </a:solidFill>
                <a:latin typeface="Open Sans Light"/>
                <a:cs typeface="Open Sans Light"/>
              </a:rPr>
              <a:t> +6082-240 359</a:t>
            </a:r>
          </a:p>
          <a:p>
            <a:endParaRPr lang="en-US" sz="2800" dirty="0" smtClean="0">
              <a:solidFill>
                <a:schemeClr val="bg1"/>
              </a:solidFill>
              <a:latin typeface="Open Sans Light"/>
              <a:cs typeface="Open Sans Light"/>
            </a:endParaRPr>
          </a:p>
          <a:p>
            <a:r>
              <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Email:</a:t>
            </a:r>
            <a:r>
              <a:rPr lang="en-US" sz="2800" dirty="0" smtClean="0">
                <a:solidFill>
                  <a:schemeClr val="bg1"/>
                </a:solidFill>
                <a:latin typeface="Open Sans Light"/>
                <a:cs typeface="Open Sans Light"/>
              </a:rPr>
              <a:t> </a:t>
            </a:r>
            <a:r>
              <a:rPr lang="en-US" sz="2600" dirty="0" smtClean="0">
                <a:solidFill>
                  <a:schemeClr val="bg1"/>
                </a:solidFill>
                <a:latin typeface="Open Sans Light"/>
                <a:cs typeface="Open Sans Light"/>
              </a:rPr>
              <a:t>salihinkuching@salihin.com.my</a:t>
            </a:r>
            <a:endParaRPr lang="en-US" sz="2600" dirty="0">
              <a:solidFill>
                <a:schemeClr val="bg1"/>
              </a:solidFill>
              <a:latin typeface="Open Sans Light"/>
              <a:cs typeface="Open Sans Light"/>
            </a:endParaRPr>
          </a:p>
        </p:txBody>
      </p:sp>
      <p:sp>
        <p:nvSpPr>
          <p:cNvPr id="30" name="Rectangle 29"/>
          <p:cNvSpPr/>
          <p:nvPr/>
        </p:nvSpPr>
        <p:spPr>
          <a:xfrm>
            <a:off x="12470610" y="6073513"/>
            <a:ext cx="5597891" cy="6591227"/>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31" name="Rectangle 30"/>
          <p:cNvSpPr/>
          <p:nvPr/>
        </p:nvSpPr>
        <p:spPr>
          <a:xfrm>
            <a:off x="12783429" y="6063540"/>
            <a:ext cx="5285072" cy="5293767"/>
          </a:xfrm>
          <a:prstGeom prst="rect">
            <a:avLst/>
          </a:prstGeom>
        </p:spPr>
        <p:txBody>
          <a:bodyPr wrap="square" lIns="182889" tIns="91445" rIns="182889" bIns="91445">
            <a:spAutoFit/>
          </a:bodyPr>
          <a:lstStyle/>
          <a:p>
            <a:pPr algn="ctr"/>
            <a:r>
              <a:rPr lang="en-US" sz="4300" b="1" dirty="0" smtClean="0">
                <a:solidFill>
                  <a:schemeClr val="bg1"/>
                </a:solidFill>
                <a:latin typeface="Open Sans Light"/>
                <a:ea typeface="Open Sans Light"/>
                <a:cs typeface="Open Sans Light"/>
              </a:rPr>
              <a:t>Johor</a:t>
            </a:r>
            <a:endParaRPr lang="en-US" sz="4300" b="1" dirty="0">
              <a:solidFill>
                <a:schemeClr val="bg1"/>
              </a:solidFill>
              <a:latin typeface="Open Sans Light"/>
              <a:ea typeface="Open Sans Light"/>
              <a:cs typeface="Open Sans Light"/>
            </a:endParaRPr>
          </a:p>
          <a:p>
            <a:pPr algn="ctr"/>
            <a:r>
              <a:rPr lang="en-US" sz="3700" dirty="0" smtClean="0">
                <a:solidFill>
                  <a:schemeClr val="bg1"/>
                </a:solidFill>
                <a:latin typeface="Open Sans Light"/>
                <a:ea typeface="Open Sans Light"/>
                <a:cs typeface="Open Sans Light"/>
              </a:rPr>
              <a:t>—</a:t>
            </a:r>
          </a:p>
          <a:p>
            <a:r>
              <a:rPr lang="en-US" sz="2800" dirty="0" smtClean="0">
                <a:solidFill>
                  <a:schemeClr val="bg1"/>
                </a:solidFill>
                <a:latin typeface="Open Sans Light"/>
                <a:cs typeface="Open Sans Light"/>
              </a:rPr>
              <a:t>No. 17-02, </a:t>
            </a:r>
            <a:r>
              <a:rPr lang="en-US" sz="2800" dirty="0" err="1" smtClean="0">
                <a:solidFill>
                  <a:schemeClr val="bg1"/>
                </a:solidFill>
                <a:latin typeface="Open Sans Light"/>
                <a:cs typeface="Open Sans Light"/>
              </a:rPr>
              <a:t>Jalan</a:t>
            </a:r>
            <a:r>
              <a:rPr lang="en-US" sz="2800" dirty="0" smtClean="0">
                <a:solidFill>
                  <a:schemeClr val="bg1"/>
                </a:solidFill>
                <a:latin typeface="Open Sans Light"/>
                <a:cs typeface="Open Sans Light"/>
              </a:rPr>
              <a:t> </a:t>
            </a:r>
            <a:r>
              <a:rPr lang="en-US" sz="2800" dirty="0" err="1" smtClean="0">
                <a:solidFill>
                  <a:schemeClr val="bg1"/>
                </a:solidFill>
                <a:latin typeface="Open Sans Light"/>
                <a:cs typeface="Open Sans Light"/>
              </a:rPr>
              <a:t>Kolam</a:t>
            </a:r>
            <a:r>
              <a:rPr lang="en-US" sz="2800" dirty="0" smtClean="0">
                <a:solidFill>
                  <a:schemeClr val="bg1"/>
                </a:solidFill>
                <a:latin typeface="Open Sans Light"/>
                <a:cs typeface="Open Sans Light"/>
              </a:rPr>
              <a:t> Air 1,</a:t>
            </a:r>
          </a:p>
          <a:p>
            <a:r>
              <a:rPr lang="en-US" sz="2800" dirty="0" smtClean="0">
                <a:solidFill>
                  <a:schemeClr val="bg1"/>
                </a:solidFill>
                <a:latin typeface="Open Sans Light"/>
                <a:cs typeface="Open Sans Light"/>
              </a:rPr>
              <a:t>Taman </a:t>
            </a:r>
            <a:r>
              <a:rPr lang="en-US" sz="2800" dirty="0" err="1" smtClean="0">
                <a:solidFill>
                  <a:schemeClr val="bg1"/>
                </a:solidFill>
                <a:latin typeface="Open Sans Light"/>
                <a:cs typeface="Open Sans Light"/>
              </a:rPr>
              <a:t>Nong</a:t>
            </a:r>
            <a:r>
              <a:rPr lang="en-US" sz="2800" dirty="0" smtClean="0">
                <a:solidFill>
                  <a:schemeClr val="bg1"/>
                </a:solidFill>
                <a:latin typeface="Open Sans Light"/>
                <a:cs typeface="Open Sans Light"/>
              </a:rPr>
              <a:t> </a:t>
            </a:r>
            <a:r>
              <a:rPr lang="en-US" sz="2800" dirty="0" err="1" smtClean="0">
                <a:solidFill>
                  <a:schemeClr val="bg1"/>
                </a:solidFill>
                <a:latin typeface="Open Sans Light"/>
                <a:cs typeface="Open Sans Light"/>
              </a:rPr>
              <a:t>Chik</a:t>
            </a:r>
            <a:r>
              <a:rPr lang="en-US" sz="2800" dirty="0" smtClean="0">
                <a:solidFill>
                  <a:schemeClr val="bg1"/>
                </a:solidFill>
                <a:latin typeface="Open Sans Light"/>
                <a:cs typeface="Open Sans Light"/>
              </a:rPr>
              <a:t> Heights,</a:t>
            </a:r>
          </a:p>
          <a:p>
            <a:r>
              <a:rPr lang="en-US" sz="2800" dirty="0" smtClean="0">
                <a:solidFill>
                  <a:schemeClr val="bg1"/>
                </a:solidFill>
                <a:latin typeface="Open Sans Light"/>
                <a:cs typeface="Open Sans Light"/>
              </a:rPr>
              <a:t>80100 Johor </a:t>
            </a:r>
            <a:r>
              <a:rPr lang="en-US" sz="2800" dirty="0" err="1" smtClean="0">
                <a:solidFill>
                  <a:schemeClr val="bg1"/>
                </a:solidFill>
                <a:latin typeface="Open Sans Light"/>
                <a:cs typeface="Open Sans Light"/>
              </a:rPr>
              <a:t>Bahru</a:t>
            </a:r>
            <a:r>
              <a:rPr lang="en-US" sz="2800" dirty="0" smtClean="0">
                <a:solidFill>
                  <a:schemeClr val="bg1"/>
                </a:solidFill>
                <a:latin typeface="Open Sans Light"/>
                <a:cs typeface="Open Sans Light"/>
              </a:rPr>
              <a:t>,</a:t>
            </a:r>
          </a:p>
          <a:p>
            <a:r>
              <a:rPr lang="en-US" sz="2800" dirty="0" smtClean="0">
                <a:solidFill>
                  <a:schemeClr val="bg1"/>
                </a:solidFill>
                <a:latin typeface="Open Sans Light"/>
                <a:cs typeface="Open Sans Light"/>
              </a:rPr>
              <a:t>Johor </a:t>
            </a:r>
            <a:r>
              <a:rPr lang="en-US" sz="2800" dirty="0" err="1" smtClean="0">
                <a:solidFill>
                  <a:schemeClr val="bg1"/>
                </a:solidFill>
                <a:latin typeface="Open Sans Light"/>
                <a:cs typeface="Open Sans Light"/>
              </a:rPr>
              <a:t>Darul</a:t>
            </a:r>
            <a:r>
              <a:rPr lang="en-US" sz="2800" dirty="0" smtClean="0">
                <a:solidFill>
                  <a:schemeClr val="bg1"/>
                </a:solidFill>
                <a:latin typeface="Open Sans Light"/>
                <a:cs typeface="Open Sans Light"/>
              </a:rPr>
              <a:t> </a:t>
            </a:r>
            <a:r>
              <a:rPr lang="en-US" sz="2800" dirty="0" err="1" smtClean="0">
                <a:solidFill>
                  <a:schemeClr val="bg1"/>
                </a:solidFill>
                <a:latin typeface="Open Sans Light"/>
                <a:cs typeface="Open Sans Light"/>
              </a:rPr>
              <a:t>Takzim</a:t>
            </a:r>
            <a:r>
              <a:rPr lang="en-US" sz="2800" dirty="0" smtClean="0">
                <a:solidFill>
                  <a:schemeClr val="bg1"/>
                </a:solidFill>
                <a:latin typeface="Open Sans Light"/>
                <a:cs typeface="Open Sans Light"/>
              </a:rPr>
              <a:t>.</a:t>
            </a:r>
          </a:p>
          <a:p>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Tel:</a:t>
            </a:r>
            <a:r>
              <a:rPr lang="en-US" sz="2800" dirty="0">
                <a:solidFill>
                  <a:schemeClr val="bg1"/>
                </a:solidFill>
                <a:latin typeface="Open Sans Light"/>
                <a:cs typeface="Open Sans Light"/>
              </a:rPr>
              <a:t> +</a:t>
            </a:r>
            <a:r>
              <a:rPr lang="en-US" sz="2800" dirty="0" smtClean="0">
                <a:solidFill>
                  <a:schemeClr val="bg1"/>
                </a:solidFill>
                <a:latin typeface="Open Sans Light"/>
                <a:cs typeface="Open Sans Light"/>
              </a:rPr>
              <a:t>607-207 1728</a:t>
            </a:r>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Fax:</a:t>
            </a:r>
            <a:r>
              <a:rPr lang="en-US" sz="2800" dirty="0">
                <a:solidFill>
                  <a:schemeClr val="bg1"/>
                </a:solidFill>
                <a:latin typeface="Open Sans Light"/>
                <a:cs typeface="Open Sans Light"/>
              </a:rPr>
              <a:t> +</a:t>
            </a:r>
            <a:r>
              <a:rPr lang="en-US" sz="2800" dirty="0" smtClean="0">
                <a:solidFill>
                  <a:schemeClr val="bg1"/>
                </a:solidFill>
                <a:latin typeface="Open Sans Light"/>
                <a:cs typeface="Open Sans Light"/>
              </a:rPr>
              <a:t>607-207 1729</a:t>
            </a:r>
            <a:endParaRPr lang="en-US" sz="2800" dirty="0">
              <a:solidFill>
                <a:schemeClr val="bg1"/>
              </a:solidFill>
              <a:latin typeface="Open Sans Light"/>
              <a:cs typeface="Open Sans Light"/>
            </a:endParaRPr>
          </a:p>
          <a:p>
            <a:endParaRPr lang="en-US" sz="2800" dirty="0">
              <a:solidFill>
                <a:schemeClr val="bg1"/>
              </a:solidFill>
              <a:latin typeface="Open Sans Light"/>
              <a:cs typeface="Open Sans Light"/>
            </a:endParaRPr>
          </a:p>
          <a:p>
            <a:r>
              <a:rPr lang="en-US"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Email: </a:t>
            </a:r>
            <a:r>
              <a:rPr lang="en-US" sz="2800" dirty="0" smtClean="0">
                <a:solidFill>
                  <a:schemeClr val="bg1"/>
                </a:solidFill>
                <a:latin typeface="Open Sans Light"/>
                <a:cs typeface="Open Sans Light"/>
              </a:rPr>
              <a:t>info@salihin.com.my</a:t>
            </a:r>
            <a:endParaRPr lang="en-US" sz="2800" dirty="0">
              <a:solidFill>
                <a:schemeClr val="bg1"/>
              </a:solidFill>
              <a:latin typeface="Open Sans Light"/>
              <a:cs typeface="Open Sans Light"/>
            </a:endParaRPr>
          </a:p>
        </p:txBody>
      </p:sp>
      <p:sp>
        <p:nvSpPr>
          <p:cNvPr id="32" name="Rectangle 31"/>
          <p:cNvSpPr/>
          <p:nvPr/>
        </p:nvSpPr>
        <p:spPr>
          <a:xfrm>
            <a:off x="18527078" y="6073513"/>
            <a:ext cx="5597891" cy="66012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33" name="Rectangle 32"/>
          <p:cNvSpPr/>
          <p:nvPr/>
        </p:nvSpPr>
        <p:spPr>
          <a:xfrm>
            <a:off x="18863960" y="6073513"/>
            <a:ext cx="4988295" cy="6586429"/>
          </a:xfrm>
          <a:prstGeom prst="rect">
            <a:avLst/>
          </a:prstGeom>
        </p:spPr>
        <p:txBody>
          <a:bodyPr wrap="square" lIns="182889" tIns="91445" rIns="182889" bIns="91445">
            <a:spAutoFit/>
          </a:bodyPr>
          <a:lstStyle/>
          <a:p>
            <a:pPr algn="ctr"/>
            <a:r>
              <a:rPr lang="en-US" sz="4300" b="1" dirty="0" smtClean="0">
                <a:solidFill>
                  <a:schemeClr val="bg1"/>
                </a:solidFill>
                <a:latin typeface="Open Sans Light"/>
                <a:ea typeface="Open Sans Light"/>
                <a:cs typeface="Open Sans Light"/>
              </a:rPr>
              <a:t>Terengganu (TAF)</a:t>
            </a:r>
            <a:endParaRPr lang="en-US" sz="4300" b="1" dirty="0">
              <a:solidFill>
                <a:schemeClr val="bg1"/>
              </a:solidFill>
              <a:latin typeface="Open Sans Light"/>
              <a:ea typeface="Open Sans Light"/>
              <a:cs typeface="Open Sans Light"/>
            </a:endParaRPr>
          </a:p>
          <a:p>
            <a:pPr algn="ctr"/>
            <a:r>
              <a:rPr lang="en-US" sz="3700" dirty="0" smtClean="0">
                <a:solidFill>
                  <a:schemeClr val="bg1"/>
                </a:solidFill>
                <a:latin typeface="Open Sans Light"/>
                <a:ea typeface="Open Sans Light"/>
                <a:cs typeface="Open Sans Light"/>
              </a:rPr>
              <a:t>—</a:t>
            </a:r>
          </a:p>
          <a:p>
            <a:r>
              <a:rPr lang="en-US" sz="2800" dirty="0" smtClean="0">
                <a:solidFill>
                  <a:schemeClr val="bg1"/>
                </a:solidFill>
                <a:latin typeface="Open Sans Light"/>
                <a:cs typeface="Open Sans Light"/>
              </a:rPr>
              <a:t>School of Maritime Business &amp; Management,</a:t>
            </a:r>
          </a:p>
          <a:p>
            <a:r>
              <a:rPr lang="en-US" sz="2800" dirty="0" err="1" smtClean="0">
                <a:solidFill>
                  <a:schemeClr val="bg1"/>
                </a:solidFill>
                <a:latin typeface="Open Sans Light"/>
                <a:cs typeface="Open Sans Light"/>
              </a:rPr>
              <a:t>Universiti</a:t>
            </a:r>
            <a:r>
              <a:rPr lang="en-US" sz="2800" dirty="0" smtClean="0">
                <a:solidFill>
                  <a:schemeClr val="bg1"/>
                </a:solidFill>
                <a:latin typeface="Open Sans Light"/>
                <a:cs typeface="Open Sans Light"/>
              </a:rPr>
              <a:t> Malaysia Terengganu (UMT),</a:t>
            </a:r>
          </a:p>
          <a:p>
            <a:r>
              <a:rPr lang="en-US" sz="2800" dirty="0" smtClean="0">
                <a:solidFill>
                  <a:schemeClr val="bg1"/>
                </a:solidFill>
                <a:latin typeface="Open Sans Light"/>
                <a:cs typeface="Open Sans Light"/>
              </a:rPr>
              <a:t>21030 Kuala Terengganu,</a:t>
            </a:r>
          </a:p>
          <a:p>
            <a:r>
              <a:rPr lang="en-US" sz="2800" dirty="0" smtClean="0">
                <a:solidFill>
                  <a:schemeClr val="bg1"/>
                </a:solidFill>
                <a:latin typeface="Open Sans Light"/>
                <a:cs typeface="Open Sans Light"/>
              </a:rPr>
              <a:t>Terengganu </a:t>
            </a:r>
            <a:r>
              <a:rPr lang="en-US" sz="2800" dirty="0" err="1" smtClean="0">
                <a:solidFill>
                  <a:schemeClr val="bg1"/>
                </a:solidFill>
                <a:latin typeface="Open Sans Light"/>
                <a:cs typeface="Open Sans Light"/>
              </a:rPr>
              <a:t>Darul</a:t>
            </a:r>
            <a:r>
              <a:rPr lang="en-US" sz="2800" dirty="0" smtClean="0">
                <a:solidFill>
                  <a:schemeClr val="bg1"/>
                </a:solidFill>
                <a:latin typeface="Open Sans Light"/>
                <a:cs typeface="Open Sans Light"/>
              </a:rPr>
              <a:t> Iman.</a:t>
            </a:r>
          </a:p>
          <a:p>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Tel:</a:t>
            </a:r>
            <a:r>
              <a:rPr lang="en-US" sz="2800" dirty="0">
                <a:solidFill>
                  <a:schemeClr val="bg1"/>
                </a:solidFill>
                <a:latin typeface="Open Sans Light"/>
                <a:cs typeface="Open Sans Light"/>
              </a:rPr>
              <a:t> +</a:t>
            </a:r>
            <a:r>
              <a:rPr lang="en-US" sz="2800" dirty="0" smtClean="0">
                <a:solidFill>
                  <a:schemeClr val="bg1"/>
                </a:solidFill>
                <a:latin typeface="Open Sans Light"/>
                <a:cs typeface="Open Sans Light"/>
              </a:rPr>
              <a:t>609-668 3674</a:t>
            </a:r>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Fax:</a:t>
            </a:r>
            <a:r>
              <a:rPr lang="en-US" sz="2800" dirty="0">
                <a:solidFill>
                  <a:schemeClr val="bg1"/>
                </a:solidFill>
                <a:latin typeface="Open Sans Light"/>
                <a:cs typeface="Open Sans Light"/>
              </a:rPr>
              <a:t> +</a:t>
            </a:r>
            <a:r>
              <a:rPr lang="en-US" sz="2800" dirty="0" smtClean="0">
                <a:solidFill>
                  <a:schemeClr val="bg1"/>
                </a:solidFill>
                <a:latin typeface="Open Sans Light"/>
                <a:cs typeface="Open Sans Light"/>
              </a:rPr>
              <a:t>609-668 3498</a:t>
            </a:r>
            <a:endParaRPr lang="en-US" sz="2800" dirty="0">
              <a:solidFill>
                <a:schemeClr val="bg1"/>
              </a:solidFill>
              <a:latin typeface="Open Sans Light"/>
              <a:cs typeface="Open Sans Light"/>
            </a:endParaRPr>
          </a:p>
          <a:p>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Email:</a:t>
            </a:r>
            <a:r>
              <a:rPr lang="en-US" sz="2800" dirty="0">
                <a:solidFill>
                  <a:schemeClr val="bg1"/>
                </a:solidFill>
                <a:latin typeface="Open Sans Light"/>
                <a:cs typeface="Open Sans Light"/>
              </a:rPr>
              <a:t> </a:t>
            </a:r>
            <a:r>
              <a:rPr lang="en-US" sz="2800" dirty="0" smtClean="0">
                <a:solidFill>
                  <a:schemeClr val="bg1"/>
                </a:solidFill>
                <a:latin typeface="Open Sans Light"/>
                <a:cs typeface="Open Sans Light"/>
              </a:rPr>
              <a:t>taf.umt@salihin.com.my</a:t>
            </a:r>
            <a:endParaRPr lang="en-US" sz="2800" dirty="0">
              <a:solidFill>
                <a:schemeClr val="bg1"/>
              </a:solidFill>
              <a:latin typeface="Open Sans Light"/>
              <a:cs typeface="Open Sans Light"/>
            </a:endParaRPr>
          </a:p>
        </p:txBody>
      </p:sp>
      <p:sp>
        <p:nvSpPr>
          <p:cNvPr id="34" name="TextBox 33"/>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Contact Us</a:t>
            </a:r>
            <a:endParaRPr lang="en-US" sz="6400" dirty="0">
              <a:solidFill>
                <a:srgbClr val="C00000"/>
              </a:solidFill>
              <a:latin typeface="Open Sans Light"/>
              <a:cs typeface="Open Sans Light"/>
            </a:endParaRPr>
          </a:p>
        </p:txBody>
      </p:sp>
      <p:sp>
        <p:nvSpPr>
          <p:cNvPr id="35" name="Rectangle 34"/>
          <p:cNvSpPr/>
          <p:nvPr/>
        </p:nvSpPr>
        <p:spPr>
          <a:xfrm>
            <a:off x="9478937" y="2441864"/>
            <a:ext cx="7798410" cy="2990562"/>
          </a:xfrm>
          <a:prstGeom prst="rect">
            <a:avLst/>
          </a:prstGeom>
        </p:spPr>
        <p:txBody>
          <a:bodyPr wrap="square">
            <a:spAutoFit/>
          </a:bodyPr>
          <a:lstStyle/>
          <a:p>
            <a:pPr algn="ctr">
              <a:spcBef>
                <a:spcPts val="240"/>
              </a:spcBef>
              <a:spcAft>
                <a:spcPts val="0"/>
              </a:spcAft>
              <a:buClr>
                <a:srgbClr val="C00000"/>
              </a:buClr>
            </a:pPr>
            <a:r>
              <a:rPr lang="en-US" sz="3000" b="1"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Primary Contact </a:t>
            </a:r>
            <a:r>
              <a:rPr lang="en-US" sz="3000" b="1"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Person</a:t>
            </a:r>
          </a:p>
          <a:p>
            <a:pPr algn="ctr">
              <a:spcBef>
                <a:spcPts val="240"/>
              </a:spcBef>
              <a:spcAft>
                <a:spcPts val="0"/>
              </a:spcAft>
              <a:buClr>
                <a:srgbClr val="C00000"/>
              </a:buClr>
            </a:pPr>
            <a:endParaRPr lang="en-US" sz="300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gn="just">
              <a:spcBef>
                <a:spcPts val="240"/>
              </a:spcBef>
              <a:spcAft>
                <a:spcPts val="0"/>
              </a:spcAft>
              <a:buClr>
                <a:srgbClr val="C00000"/>
              </a:buClr>
            </a:pPr>
            <a:r>
              <a:rPr lang="en-US" sz="3000" b="1"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Name		: </a:t>
            </a:r>
            <a:r>
              <a:rPr lang="en-US" sz="3000" b="1" dirty="0" err="1"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En</a:t>
            </a:r>
            <a:r>
              <a:rPr lang="en-US" sz="3000" b="1"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000" b="1" dirty="0" err="1"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Faizul</a:t>
            </a:r>
            <a:r>
              <a:rPr lang="en-US" sz="3000" b="1"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000" b="1" dirty="0" err="1"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Nizan</a:t>
            </a:r>
            <a:r>
              <a:rPr lang="en-US" sz="3000" b="1"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000" b="1" dirty="0" err="1"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Zulkefli</a:t>
            </a:r>
            <a:endParaRPr lang="en-US" sz="3000" b="1"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gn="just">
              <a:spcBef>
                <a:spcPts val="240"/>
              </a:spcBef>
              <a:spcAft>
                <a:spcPts val="0"/>
              </a:spcAft>
              <a:buClr>
                <a:srgbClr val="C00000"/>
              </a:buClr>
            </a:pPr>
            <a:r>
              <a:rPr lang="en-US" sz="300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Designation	: Audit Director</a:t>
            </a:r>
          </a:p>
          <a:p>
            <a:pPr algn="just">
              <a:spcBef>
                <a:spcPts val="240"/>
              </a:spcBef>
              <a:spcAft>
                <a:spcPts val="0"/>
              </a:spcAft>
              <a:buClr>
                <a:srgbClr val="C00000"/>
              </a:buClr>
            </a:pPr>
            <a:r>
              <a:rPr lang="en-US" sz="300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Contact No	: 012-251 2304</a:t>
            </a:r>
          </a:p>
          <a:p>
            <a:pPr algn="just">
              <a:spcBef>
                <a:spcPts val="240"/>
              </a:spcBef>
              <a:spcAft>
                <a:spcPts val="0"/>
              </a:spcAft>
              <a:buClr>
                <a:srgbClr val="C00000"/>
              </a:buClr>
            </a:pPr>
            <a:r>
              <a:rPr lang="en-US" sz="300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Email		: faizul@salihin.com.my</a:t>
            </a:r>
          </a:p>
        </p:txBody>
      </p:sp>
    </p:spTree>
    <p:extLst>
      <p:ext uri="{BB962C8B-B14F-4D97-AF65-F5344CB8AC3E}">
        <p14:creationId xmlns:p14="http://schemas.microsoft.com/office/powerpoint/2010/main" val="24112019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Executive Summary</a:t>
            </a:r>
            <a:endParaRPr lang="en-US" sz="6400" dirty="0">
              <a:solidFill>
                <a:srgbClr val="C00000"/>
              </a:solidFill>
              <a:latin typeface="Open Sans Light"/>
              <a:cs typeface="Open Sans Light"/>
            </a:endParaRPr>
          </a:p>
        </p:txBody>
      </p:sp>
      <p:sp>
        <p:nvSpPr>
          <p:cNvPr id="9" name="Rectangle 8"/>
          <p:cNvSpPr/>
          <p:nvPr/>
        </p:nvSpPr>
        <p:spPr>
          <a:xfrm>
            <a:off x="2291789" y="4424443"/>
            <a:ext cx="20642138" cy="5078313"/>
          </a:xfrm>
          <a:prstGeom prst="rect">
            <a:avLst/>
          </a:prstGeom>
        </p:spPr>
        <p:txBody>
          <a:bodyPr wrap="square">
            <a:spAutoFit/>
          </a:bodyPr>
          <a:lstStyle/>
          <a:p>
            <a:pPr algn="just"/>
            <a:r>
              <a:rPr lang="en-MY" sz="3600" dirty="0" smtClean="0">
                <a:latin typeface="Open Sans Light"/>
              </a:rPr>
              <a:t>The Fifty-Second (“52</a:t>
            </a:r>
            <a:r>
              <a:rPr lang="en-MY" sz="3600" baseline="30000" dirty="0" smtClean="0">
                <a:latin typeface="Open Sans Light"/>
              </a:rPr>
              <a:t>nd</a:t>
            </a:r>
            <a:r>
              <a:rPr lang="en-MY" sz="3600" dirty="0" smtClean="0">
                <a:latin typeface="Open Sans Light"/>
              </a:rPr>
              <a:t>”) Annual </a:t>
            </a:r>
            <a:r>
              <a:rPr lang="en-MY" sz="3600" dirty="0">
                <a:latin typeface="Open Sans Light"/>
              </a:rPr>
              <a:t>General Meeting </a:t>
            </a:r>
            <a:r>
              <a:rPr lang="en-MY" sz="3600" dirty="0" smtClean="0">
                <a:latin typeface="Open Sans Light"/>
              </a:rPr>
              <a:t>(“AGM”) of </a:t>
            </a:r>
            <a:r>
              <a:rPr lang="en-MY" sz="3600" b="1" dirty="0" smtClean="0">
                <a:latin typeface="Open Sans Light"/>
              </a:rPr>
              <a:t>KUB MALAYSIA BERHAD (“KUB MALAYSIA”)</a:t>
            </a:r>
            <a:r>
              <a:rPr lang="en-MY" sz="3600" dirty="0" smtClean="0">
                <a:latin typeface="Open Sans Light"/>
              </a:rPr>
              <a:t> will </a:t>
            </a:r>
            <a:r>
              <a:rPr lang="en-MY" sz="3600" dirty="0">
                <a:latin typeface="Open Sans Light"/>
              </a:rPr>
              <a:t>be held at </a:t>
            </a:r>
            <a:r>
              <a:rPr lang="en-MY" sz="3600" dirty="0" smtClean="0">
                <a:latin typeface="Open Sans Light"/>
              </a:rPr>
              <a:t>MATRADE Hall, Level 3, Menara MATRADE, </a:t>
            </a:r>
            <a:r>
              <a:rPr lang="en-MY" sz="3600" dirty="0" err="1" smtClean="0">
                <a:latin typeface="Open Sans Light"/>
              </a:rPr>
              <a:t>Jalan</a:t>
            </a:r>
            <a:r>
              <a:rPr lang="en-MY" sz="3600" dirty="0" smtClean="0">
                <a:latin typeface="Open Sans Light"/>
              </a:rPr>
              <a:t> </a:t>
            </a:r>
            <a:r>
              <a:rPr lang="en-MY" sz="3600" dirty="0" err="1" smtClean="0">
                <a:latin typeface="Open Sans Light"/>
              </a:rPr>
              <a:t>Khidmat</a:t>
            </a:r>
            <a:r>
              <a:rPr lang="en-MY" sz="3600" dirty="0" smtClean="0">
                <a:latin typeface="Open Sans Light"/>
              </a:rPr>
              <a:t> Usaha, Off </a:t>
            </a:r>
            <a:r>
              <a:rPr lang="en-MY" sz="3600" dirty="0" err="1" smtClean="0">
                <a:latin typeface="Open Sans Light"/>
              </a:rPr>
              <a:t>Jalan</a:t>
            </a:r>
            <a:r>
              <a:rPr lang="en-MY" sz="3600" dirty="0" smtClean="0">
                <a:latin typeface="Open Sans Light"/>
              </a:rPr>
              <a:t> Duta, 50480 Kuala Lumpur on Tuesday, 23 May 2017 at 8.00 </a:t>
            </a:r>
            <a:r>
              <a:rPr lang="en-MY" sz="3600" dirty="0" err="1" smtClean="0">
                <a:latin typeface="Open Sans Light"/>
              </a:rPr>
              <a:t>a.m</a:t>
            </a:r>
            <a:r>
              <a:rPr lang="en-GB" sz="3600" dirty="0" smtClean="0">
                <a:latin typeface="Open Sans Light"/>
              </a:rPr>
              <a:t>. </a:t>
            </a:r>
            <a:endParaRPr lang="en-SG" sz="3600" dirty="0">
              <a:latin typeface="Open Sans Light"/>
            </a:endParaRPr>
          </a:p>
          <a:p>
            <a:pPr lvl="0" algn="just"/>
            <a:endParaRPr lang="en-US" sz="3600" dirty="0">
              <a:solidFill>
                <a:prstClr val="black"/>
              </a:solidFill>
              <a:latin typeface="Open Sans Light"/>
            </a:endParaRPr>
          </a:p>
          <a:p>
            <a:pPr lvl="0" algn="just"/>
            <a:r>
              <a:rPr lang="en-SG" sz="3600" dirty="0">
                <a:solidFill>
                  <a:srgbClr val="C00000"/>
                </a:solidFill>
                <a:latin typeface="Neuropol"/>
              </a:rPr>
              <a:t>SALIHIN</a:t>
            </a:r>
            <a:r>
              <a:rPr lang="en-SG" sz="3600" dirty="0">
                <a:latin typeface="Open Sans Light"/>
              </a:rPr>
              <a:t>,</a:t>
            </a:r>
            <a:r>
              <a:rPr lang="en-SG" sz="3600" dirty="0">
                <a:solidFill>
                  <a:srgbClr val="FF0000"/>
                </a:solidFill>
                <a:latin typeface="Open Sans Light"/>
              </a:rPr>
              <a:t> </a:t>
            </a:r>
            <a:r>
              <a:rPr lang="en-SG" sz="3600" dirty="0">
                <a:solidFill>
                  <a:prstClr val="black"/>
                </a:solidFill>
                <a:latin typeface="Open Sans Light"/>
              </a:rPr>
              <a:t>therefore, is pleased to submit a proposal to serve </a:t>
            </a:r>
            <a:r>
              <a:rPr lang="en-SG" sz="3600" dirty="0" smtClean="0">
                <a:solidFill>
                  <a:prstClr val="black"/>
                </a:solidFill>
                <a:latin typeface="Open Sans Light"/>
              </a:rPr>
              <a:t>as the </a:t>
            </a:r>
            <a:r>
              <a:rPr lang="en-SG" sz="3600" dirty="0" smtClean="0">
                <a:solidFill>
                  <a:prstClr val="black"/>
                </a:solidFill>
                <a:latin typeface="Open Sans Light"/>
              </a:rPr>
              <a:t>Independent Scrutineer </a:t>
            </a:r>
            <a:r>
              <a:rPr lang="en-SG" sz="3600" dirty="0" smtClean="0">
                <a:solidFill>
                  <a:prstClr val="black"/>
                </a:solidFill>
                <a:latin typeface="Open Sans Light"/>
              </a:rPr>
              <a:t>to </a:t>
            </a:r>
            <a:r>
              <a:rPr lang="en-SG" sz="3600" b="1" dirty="0" smtClean="0">
                <a:solidFill>
                  <a:prstClr val="black"/>
                </a:solidFill>
                <a:latin typeface="Open Sans Light"/>
              </a:rPr>
              <a:t>KUB MALAYSIA </a:t>
            </a:r>
            <a:r>
              <a:rPr lang="en-SG" sz="3600" dirty="0" smtClean="0">
                <a:solidFill>
                  <a:prstClr val="black"/>
                </a:solidFill>
                <a:latin typeface="Open Sans Light"/>
              </a:rPr>
              <a:t>during the above-mentioned AGM. </a:t>
            </a:r>
            <a:r>
              <a:rPr lang="en-SG" sz="3600" dirty="0">
                <a:solidFill>
                  <a:prstClr val="black"/>
                </a:solidFill>
                <a:latin typeface="Open Sans Light"/>
              </a:rPr>
              <a:t>We believe we can </a:t>
            </a:r>
            <a:r>
              <a:rPr lang="en-SG" sz="3600" dirty="0" smtClean="0">
                <a:solidFill>
                  <a:prstClr val="black"/>
                </a:solidFill>
                <a:latin typeface="Open Sans Light"/>
              </a:rPr>
              <a:t>offer </a:t>
            </a:r>
            <a:r>
              <a:rPr lang="en-SG" sz="3600" b="1" dirty="0" smtClean="0">
                <a:solidFill>
                  <a:prstClr val="black"/>
                </a:solidFill>
                <a:latin typeface="Open Sans Light"/>
              </a:rPr>
              <a:t>KUB MALAYSIA </a:t>
            </a:r>
            <a:r>
              <a:rPr lang="en-SG" sz="3600" dirty="0" smtClean="0">
                <a:solidFill>
                  <a:prstClr val="black"/>
                </a:solidFill>
                <a:latin typeface="Open Sans Light"/>
              </a:rPr>
              <a:t>a </a:t>
            </a:r>
            <a:r>
              <a:rPr lang="en-SG" sz="3600" dirty="0">
                <a:solidFill>
                  <a:prstClr val="black"/>
                </a:solidFill>
                <a:latin typeface="Open Sans Light"/>
              </a:rPr>
              <a:t>quality service with the right team and experience.</a:t>
            </a:r>
          </a:p>
          <a:p>
            <a:pPr lvl="0" algn="just"/>
            <a:endParaRPr lang="en-SG" sz="3600" dirty="0">
              <a:solidFill>
                <a:prstClr val="black"/>
              </a:solidFill>
              <a:latin typeface="Open Sans Light"/>
            </a:endParaRPr>
          </a:p>
          <a:p>
            <a:pPr lvl="0" algn="just"/>
            <a:r>
              <a:rPr lang="en-SG" sz="3600" dirty="0">
                <a:solidFill>
                  <a:prstClr val="black"/>
                </a:solidFill>
                <a:latin typeface="Open Sans Light"/>
              </a:rPr>
              <a:t>This proposal outlines the services scope, expected timeline and proposed fee for the engagement</a:t>
            </a:r>
            <a:r>
              <a:rPr lang="en-SG" sz="3600" dirty="0" smtClean="0">
                <a:solidFill>
                  <a:prstClr val="black"/>
                </a:solidFill>
                <a:latin typeface="Open Sans Light"/>
              </a:rPr>
              <a:t>.</a:t>
            </a:r>
            <a:endParaRPr lang="en-SG"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2</a:t>
            </a:fld>
            <a:endParaRPr lang="en-US"/>
          </a:p>
        </p:txBody>
      </p:sp>
      <p:sp>
        <p:nvSpPr>
          <p:cNvPr id="5" name="Rectangle 4"/>
          <p:cNvSpPr/>
          <p:nvPr/>
        </p:nvSpPr>
        <p:spPr>
          <a:xfrm>
            <a:off x="1362313" y="3848100"/>
            <a:ext cx="609601" cy="6419850"/>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Tree>
    <p:extLst>
      <p:ext uri="{BB962C8B-B14F-4D97-AF65-F5344CB8AC3E}">
        <p14:creationId xmlns:p14="http://schemas.microsoft.com/office/powerpoint/2010/main" val="14965641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7249" y="5751004"/>
            <a:ext cx="7432431" cy="1545195"/>
          </a:xfrm>
          <a:prstGeom prst="rect">
            <a:avLst/>
          </a:prstGeom>
        </p:spPr>
      </p:pic>
      <p:sp>
        <p:nvSpPr>
          <p:cNvPr id="8" name="TextBox 7"/>
          <p:cNvSpPr txBox="1"/>
          <p:nvPr/>
        </p:nvSpPr>
        <p:spPr>
          <a:xfrm>
            <a:off x="1424183" y="7486502"/>
            <a:ext cx="21586688" cy="1446562"/>
          </a:xfrm>
          <a:prstGeom prst="rect">
            <a:avLst/>
          </a:prstGeom>
          <a:noFill/>
        </p:spPr>
        <p:txBody>
          <a:bodyPr wrap="square" lIns="243852" tIns="121926" rIns="243852" bIns="121926" rtlCol="0">
            <a:spAutoFit/>
          </a:bodyPr>
          <a:lstStyle/>
          <a:p>
            <a:pPr algn="ctr"/>
            <a:r>
              <a:rPr lang="en-US" sz="2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www.salihin.com.my | www.salihinpremier.com</a:t>
            </a:r>
          </a:p>
          <a:p>
            <a:pPr algn="ctr"/>
            <a:endPar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600" b="1" dirty="0" err="1"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Careline</a:t>
            </a:r>
            <a:r>
              <a:rPr lang="en-US" sz="26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r>
              <a:rPr lang="en-US" sz="2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1 300 88 5678 </a:t>
            </a:r>
            <a:endPar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04746" y="12088802"/>
            <a:ext cx="4045941" cy="1124329"/>
          </a:xfrm>
          <a:prstGeom prst="rect">
            <a:avLst/>
          </a:prstGeom>
        </p:spPr>
      </p:pic>
      <p:sp>
        <p:nvSpPr>
          <p:cNvPr id="6" name="Rectangle 5"/>
          <p:cNvSpPr/>
          <p:nvPr/>
        </p:nvSpPr>
        <p:spPr>
          <a:xfrm>
            <a:off x="10043004" y="11666792"/>
            <a:ext cx="4988295" cy="492453"/>
          </a:xfrm>
          <a:prstGeom prst="rect">
            <a:avLst/>
          </a:prstGeom>
        </p:spPr>
        <p:txBody>
          <a:bodyPr wrap="square" lIns="182889" tIns="91445" rIns="182889" bIns="91445">
            <a:spAutoFit/>
          </a:bodyPr>
          <a:lstStyle/>
          <a:p>
            <a:pPr algn="ctr"/>
            <a:r>
              <a:rPr lang="en-US" sz="20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Follow us on social media</a:t>
            </a:r>
            <a:endParaRPr lang="en-US"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6365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Table of Contents</a:t>
            </a:r>
            <a:endParaRPr lang="en-US" sz="6400" dirty="0">
              <a:solidFill>
                <a:srgbClr val="C00000"/>
              </a:solidFill>
              <a:latin typeface="Open Sans Light"/>
              <a:cs typeface="Open Sans Light"/>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3</a:t>
            </a:fld>
            <a:endParaRPr lang="en-US"/>
          </a:p>
        </p:txBody>
      </p:sp>
      <p:sp>
        <p:nvSpPr>
          <p:cNvPr id="25" name="Shape 308"/>
          <p:cNvSpPr txBox="1"/>
          <p:nvPr/>
        </p:nvSpPr>
        <p:spPr>
          <a:xfrm>
            <a:off x="1400414" y="3520450"/>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10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26" name="Shape 305"/>
          <p:cNvSpPr/>
          <p:nvPr/>
        </p:nvSpPr>
        <p:spPr>
          <a:xfrm>
            <a:off x="1344846" y="3618652"/>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27" name="Shape 308"/>
          <p:cNvSpPr txBox="1"/>
          <p:nvPr/>
        </p:nvSpPr>
        <p:spPr>
          <a:xfrm>
            <a:off x="1375772" y="3821381"/>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1</a:t>
            </a: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29" name="TextBox 28"/>
          <p:cNvSpPr txBox="1"/>
          <p:nvPr/>
        </p:nvSpPr>
        <p:spPr>
          <a:xfrm>
            <a:off x="3729788" y="3767786"/>
            <a:ext cx="17878927" cy="923342"/>
          </a:xfrm>
          <a:prstGeom prst="rect">
            <a:avLst/>
          </a:prstGeom>
          <a:noFill/>
        </p:spPr>
        <p:txBody>
          <a:bodyPr wrap="square" lIns="243852" tIns="121926" rIns="243852" bIns="121926" rtlCol="0">
            <a:spAutoFit/>
          </a:bodyPr>
          <a:lstStyle/>
          <a:p>
            <a:r>
              <a:rPr lang="en-US" sz="4400" dirty="0" smtClean="0">
                <a:solidFill>
                  <a:schemeClr val="tx1">
                    <a:lumMod val="95000"/>
                    <a:lumOff val="5000"/>
                  </a:schemeClr>
                </a:solidFill>
                <a:latin typeface="Open Sans Light"/>
                <a:cs typeface="Open Sans Light"/>
              </a:rPr>
              <a:t>About Us													4</a:t>
            </a:r>
            <a:endParaRPr lang="en-US" sz="4400" dirty="0">
              <a:solidFill>
                <a:schemeClr val="tx1">
                  <a:lumMod val="95000"/>
                  <a:lumOff val="5000"/>
                </a:schemeClr>
              </a:solidFill>
              <a:latin typeface="Open Sans Light"/>
              <a:cs typeface="Open Sans Light"/>
            </a:endParaRPr>
          </a:p>
        </p:txBody>
      </p:sp>
      <p:sp>
        <p:nvSpPr>
          <p:cNvPr id="30" name="Shape 305"/>
          <p:cNvSpPr/>
          <p:nvPr/>
        </p:nvSpPr>
        <p:spPr>
          <a:xfrm>
            <a:off x="1370042" y="5567742"/>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31" name="Shape 308"/>
          <p:cNvSpPr txBox="1"/>
          <p:nvPr/>
        </p:nvSpPr>
        <p:spPr>
          <a:xfrm>
            <a:off x="1400968" y="5770471"/>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2</a:t>
            </a: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32" name="Shape 305"/>
          <p:cNvSpPr/>
          <p:nvPr/>
        </p:nvSpPr>
        <p:spPr>
          <a:xfrm>
            <a:off x="1369463" y="7428628"/>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33" name="Shape 308"/>
          <p:cNvSpPr txBox="1"/>
          <p:nvPr/>
        </p:nvSpPr>
        <p:spPr>
          <a:xfrm>
            <a:off x="1400389" y="7631357"/>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3</a:t>
            </a: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36" name="TextBox 35"/>
          <p:cNvSpPr txBox="1"/>
          <p:nvPr/>
        </p:nvSpPr>
        <p:spPr>
          <a:xfrm>
            <a:off x="3729789" y="5716876"/>
            <a:ext cx="17878927" cy="923342"/>
          </a:xfrm>
          <a:prstGeom prst="rect">
            <a:avLst/>
          </a:prstGeom>
          <a:noFill/>
        </p:spPr>
        <p:txBody>
          <a:bodyPr wrap="square" lIns="243852" tIns="121926" rIns="243852" bIns="121926" rtlCol="0">
            <a:spAutoFit/>
          </a:bodyPr>
          <a:lstStyle/>
          <a:p>
            <a:r>
              <a:rPr lang="en-US" sz="4400" dirty="0">
                <a:solidFill>
                  <a:schemeClr val="tx1">
                    <a:lumMod val="95000"/>
                    <a:lumOff val="5000"/>
                  </a:schemeClr>
                </a:solidFill>
                <a:latin typeface="Open Sans Light"/>
                <a:cs typeface="Open Sans Light"/>
              </a:rPr>
              <a:t>The Proposal </a:t>
            </a:r>
            <a:r>
              <a:rPr lang="en-US" sz="4400" dirty="0" smtClean="0">
                <a:solidFill>
                  <a:schemeClr val="tx1">
                    <a:lumMod val="95000"/>
                    <a:lumOff val="5000"/>
                  </a:schemeClr>
                </a:solidFill>
                <a:latin typeface="Open Sans Light"/>
                <a:cs typeface="Open Sans Light"/>
              </a:rPr>
              <a:t>												12</a:t>
            </a:r>
            <a:endParaRPr lang="en-US" sz="4400" dirty="0">
              <a:solidFill>
                <a:schemeClr val="tx1">
                  <a:lumMod val="95000"/>
                  <a:lumOff val="5000"/>
                </a:schemeClr>
              </a:solidFill>
              <a:latin typeface="Open Sans Light"/>
              <a:cs typeface="Open Sans Light"/>
            </a:endParaRPr>
          </a:p>
        </p:txBody>
      </p:sp>
      <p:sp>
        <p:nvSpPr>
          <p:cNvPr id="37" name="TextBox 36"/>
          <p:cNvSpPr txBox="1"/>
          <p:nvPr/>
        </p:nvSpPr>
        <p:spPr>
          <a:xfrm>
            <a:off x="3777914" y="7644482"/>
            <a:ext cx="17878927" cy="923342"/>
          </a:xfrm>
          <a:prstGeom prst="rect">
            <a:avLst/>
          </a:prstGeom>
          <a:noFill/>
        </p:spPr>
        <p:txBody>
          <a:bodyPr wrap="square" lIns="243852" tIns="121926" rIns="243852" bIns="121926" rtlCol="0">
            <a:spAutoFit/>
          </a:bodyPr>
          <a:lstStyle/>
          <a:p>
            <a:r>
              <a:rPr lang="en-US" sz="4400" dirty="0" smtClean="0">
                <a:solidFill>
                  <a:schemeClr val="tx1">
                    <a:lumMod val="95000"/>
                    <a:lumOff val="5000"/>
                  </a:schemeClr>
                </a:solidFill>
                <a:latin typeface="Open Sans Light"/>
                <a:cs typeface="Open Sans Light"/>
              </a:rPr>
              <a:t>Contact Us													</a:t>
            </a:r>
            <a:r>
              <a:rPr lang="en-US" sz="4400" dirty="0" smtClean="0">
                <a:solidFill>
                  <a:schemeClr val="tx1">
                    <a:lumMod val="95000"/>
                    <a:lumOff val="5000"/>
                  </a:schemeClr>
                </a:solidFill>
                <a:latin typeface="Open Sans Light"/>
                <a:cs typeface="Open Sans Light"/>
              </a:rPr>
              <a:t>19</a:t>
            </a:r>
            <a:endParaRPr lang="en-US" sz="4400" dirty="0">
              <a:solidFill>
                <a:schemeClr val="tx1">
                  <a:lumMod val="95000"/>
                  <a:lumOff val="5000"/>
                </a:schemeClr>
              </a:solidFill>
              <a:latin typeface="Open Sans Light"/>
              <a:cs typeface="Open Sans Light"/>
            </a:endParaRPr>
          </a:p>
        </p:txBody>
      </p:sp>
    </p:spTree>
    <p:extLst>
      <p:ext uri="{BB962C8B-B14F-4D97-AF65-F5344CB8AC3E}">
        <p14:creationId xmlns:p14="http://schemas.microsoft.com/office/powerpoint/2010/main" val="30570302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8533389" y="-94944"/>
            <a:ext cx="5352782" cy="6519749"/>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3" name="Rectangle 22"/>
          <p:cNvSpPr/>
          <p:nvPr/>
        </p:nvSpPr>
        <p:spPr>
          <a:xfrm>
            <a:off x="19056883" y="2809124"/>
            <a:ext cx="4311545" cy="1846669"/>
          </a:xfrm>
          <a:prstGeom prst="rect">
            <a:avLst/>
          </a:prstGeom>
        </p:spPr>
        <p:txBody>
          <a:bodyPr wrap="square" lIns="182889" tIns="91445" rIns="182889" bIns="91445">
            <a:spAutoFit/>
          </a:bodyPr>
          <a:lstStyle/>
          <a:p>
            <a:pPr algn="ctr"/>
            <a:r>
              <a:rPr lang="en-US" sz="4300" dirty="0" smtClean="0">
                <a:solidFill>
                  <a:schemeClr val="bg1"/>
                </a:solidFill>
                <a:latin typeface="Open Sans Light"/>
                <a:ea typeface="Open Sans Light"/>
                <a:cs typeface="Open Sans Light"/>
              </a:rPr>
              <a:t>About Us</a:t>
            </a:r>
            <a:endParaRPr lang="en-US" sz="4300" dirty="0">
              <a:solidFill>
                <a:schemeClr val="bg1"/>
              </a:solidFill>
              <a:latin typeface="Open Sans Light"/>
              <a:ea typeface="Open Sans Light"/>
              <a:cs typeface="Open Sans Light"/>
            </a:endParaRPr>
          </a:p>
          <a:p>
            <a:pPr algn="ctr"/>
            <a:r>
              <a:rPr lang="en-US" sz="3700" dirty="0">
                <a:solidFill>
                  <a:schemeClr val="bg1"/>
                </a:solidFill>
                <a:latin typeface="Open Sans Light"/>
                <a:ea typeface="Open Sans Light"/>
                <a:cs typeface="Open Sans Light"/>
              </a:rPr>
              <a:t>—</a:t>
            </a:r>
          </a:p>
          <a:p>
            <a:pPr algn="ctr"/>
            <a:r>
              <a:rPr lang="en-US" sz="28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SALIHIN</a:t>
            </a:r>
            <a:endParaRPr lang="en-US" sz="27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4"/>
          </p:nvPr>
        </p:nvSpPr>
        <p:spPr/>
        <p:txBody>
          <a:bodyPr/>
          <a:lstStyle/>
          <a:p>
            <a:fld id="{C9468CE9-3F3D-1446-A027-4B4CDD3883B0}" type="slidenum">
              <a:rPr lang="en-US" smtClean="0"/>
              <a:t>4</a:t>
            </a:fld>
            <a:endParaRPr lang="en-US" dirty="0"/>
          </a:p>
        </p:txBody>
      </p:sp>
      <p:sp>
        <p:nvSpPr>
          <p:cNvPr id="16" name="Shape 2122"/>
          <p:cNvSpPr/>
          <p:nvPr/>
        </p:nvSpPr>
        <p:spPr>
          <a:xfrm>
            <a:off x="20179934" y="718634"/>
            <a:ext cx="2065442" cy="1729546"/>
          </a:xfrm>
          <a:custGeom>
            <a:avLst/>
            <a:gdLst/>
            <a:ahLst/>
            <a:cxnLst/>
            <a:rect l="0" t="0" r="0" b="0"/>
            <a:pathLst>
              <a:path w="120000" h="120000" extrusionOk="0">
                <a:moveTo>
                  <a:pt x="12991" y="89763"/>
                </a:moveTo>
                <a:cubicBezTo>
                  <a:pt x="16551" y="88346"/>
                  <a:pt x="22999" y="83385"/>
                  <a:pt x="22999" y="72047"/>
                </a:cubicBezTo>
                <a:cubicBezTo>
                  <a:pt x="22999" y="61653"/>
                  <a:pt x="20304" y="57401"/>
                  <a:pt x="18957" y="54685"/>
                </a:cubicBezTo>
                <a:lnTo>
                  <a:pt x="18668" y="54330"/>
                </a:lnTo>
                <a:lnTo>
                  <a:pt x="18668" y="54330"/>
                </a:lnTo>
                <a:cubicBezTo>
                  <a:pt x="18668" y="54094"/>
                  <a:pt x="18187" y="52086"/>
                  <a:pt x="18957" y="48425"/>
                </a:cubicBezTo>
                <a:cubicBezTo>
                  <a:pt x="19246" y="47007"/>
                  <a:pt x="18957" y="45354"/>
                  <a:pt x="18668" y="44055"/>
                </a:cubicBezTo>
                <a:cubicBezTo>
                  <a:pt x="17610" y="40984"/>
                  <a:pt x="15396" y="35669"/>
                  <a:pt x="17032" y="31417"/>
                </a:cubicBezTo>
                <a:cubicBezTo>
                  <a:pt x="19534" y="24330"/>
                  <a:pt x="20304" y="23740"/>
                  <a:pt x="22999" y="22322"/>
                </a:cubicBezTo>
                <a:cubicBezTo>
                  <a:pt x="23287" y="22322"/>
                  <a:pt x="23576" y="22086"/>
                  <a:pt x="23865" y="22086"/>
                </a:cubicBezTo>
                <a:cubicBezTo>
                  <a:pt x="24442" y="21377"/>
                  <a:pt x="27425" y="20314"/>
                  <a:pt x="30120" y="20314"/>
                </a:cubicBezTo>
                <a:cubicBezTo>
                  <a:pt x="31467" y="20314"/>
                  <a:pt x="32526" y="20669"/>
                  <a:pt x="33392" y="21377"/>
                </a:cubicBezTo>
                <a:cubicBezTo>
                  <a:pt x="33680" y="20314"/>
                  <a:pt x="33873" y="19015"/>
                  <a:pt x="34161" y="18070"/>
                </a:cubicBezTo>
                <a:cubicBezTo>
                  <a:pt x="34450" y="17007"/>
                  <a:pt x="35028" y="16062"/>
                  <a:pt x="35220" y="15354"/>
                </a:cubicBezTo>
                <a:cubicBezTo>
                  <a:pt x="33680" y="14409"/>
                  <a:pt x="31756" y="14055"/>
                  <a:pt x="29831" y="14055"/>
                </a:cubicBezTo>
                <a:cubicBezTo>
                  <a:pt x="25982" y="14055"/>
                  <a:pt x="22229" y="15708"/>
                  <a:pt x="20593" y="16653"/>
                </a:cubicBezTo>
                <a:cubicBezTo>
                  <a:pt x="16263" y="19015"/>
                  <a:pt x="14338" y="21023"/>
                  <a:pt x="11643" y="29409"/>
                </a:cubicBezTo>
                <a:cubicBezTo>
                  <a:pt x="9238" y="36377"/>
                  <a:pt x="12221" y="43700"/>
                  <a:pt x="13568" y="47362"/>
                </a:cubicBezTo>
                <a:cubicBezTo>
                  <a:pt x="11932" y="55984"/>
                  <a:pt x="14049" y="59055"/>
                  <a:pt x="14049" y="59055"/>
                </a:cubicBezTo>
                <a:cubicBezTo>
                  <a:pt x="15396" y="61062"/>
                  <a:pt x="17321" y="64015"/>
                  <a:pt x="17321" y="72755"/>
                </a:cubicBezTo>
                <a:cubicBezTo>
                  <a:pt x="17321" y="82322"/>
                  <a:pt x="11355" y="84094"/>
                  <a:pt x="11355" y="84094"/>
                </a:cubicBezTo>
                <a:cubicBezTo>
                  <a:pt x="6447" y="85984"/>
                  <a:pt x="0" y="90708"/>
                  <a:pt x="0" y="104055"/>
                </a:cubicBezTo>
                <a:cubicBezTo>
                  <a:pt x="0" y="104055"/>
                  <a:pt x="0" y="107362"/>
                  <a:pt x="2694" y="107362"/>
                </a:cubicBezTo>
                <a:lnTo>
                  <a:pt x="14915" y="107362"/>
                </a:lnTo>
                <a:cubicBezTo>
                  <a:pt x="15396" y="105000"/>
                  <a:pt x="16551" y="102755"/>
                  <a:pt x="17321" y="100748"/>
                </a:cubicBezTo>
                <a:lnTo>
                  <a:pt x="5677" y="100748"/>
                </a:lnTo>
                <a:cubicBezTo>
                  <a:pt x="6447" y="93661"/>
                  <a:pt x="9719" y="91417"/>
                  <a:pt x="12991" y="89763"/>
                </a:cubicBezTo>
                <a:close/>
                <a:moveTo>
                  <a:pt x="108067" y="83385"/>
                </a:moveTo>
                <a:cubicBezTo>
                  <a:pt x="108067" y="83385"/>
                  <a:pt x="102101" y="81732"/>
                  <a:pt x="102101" y="72047"/>
                </a:cubicBezTo>
                <a:cubicBezTo>
                  <a:pt x="102101" y="63425"/>
                  <a:pt x="104218" y="60354"/>
                  <a:pt x="105372" y="58346"/>
                </a:cubicBezTo>
                <a:cubicBezTo>
                  <a:pt x="105372" y="58346"/>
                  <a:pt x="107778" y="55393"/>
                  <a:pt x="105854" y="46653"/>
                </a:cubicBezTo>
                <a:cubicBezTo>
                  <a:pt x="107201" y="42992"/>
                  <a:pt x="110184" y="35314"/>
                  <a:pt x="107778" y="28700"/>
                </a:cubicBezTo>
                <a:cubicBezTo>
                  <a:pt x="105084" y="20314"/>
                  <a:pt x="103159" y="18425"/>
                  <a:pt x="98829" y="16062"/>
                </a:cubicBezTo>
                <a:cubicBezTo>
                  <a:pt x="97481" y="15000"/>
                  <a:pt x="93632" y="13346"/>
                  <a:pt x="89591" y="13346"/>
                </a:cubicBezTo>
                <a:cubicBezTo>
                  <a:pt x="87666" y="13346"/>
                  <a:pt x="85741" y="13700"/>
                  <a:pt x="84105" y="14763"/>
                </a:cubicBezTo>
                <a:cubicBezTo>
                  <a:pt x="84971" y="16653"/>
                  <a:pt x="85549" y="19015"/>
                  <a:pt x="85741" y="21023"/>
                </a:cubicBezTo>
                <a:lnTo>
                  <a:pt x="86030" y="21023"/>
                </a:lnTo>
                <a:cubicBezTo>
                  <a:pt x="86896" y="20314"/>
                  <a:pt x="88243" y="20078"/>
                  <a:pt x="89591" y="20078"/>
                </a:cubicBezTo>
                <a:cubicBezTo>
                  <a:pt x="92285" y="20078"/>
                  <a:pt x="94979" y="21377"/>
                  <a:pt x="95846" y="21732"/>
                </a:cubicBezTo>
                <a:cubicBezTo>
                  <a:pt x="96134" y="22086"/>
                  <a:pt x="96327" y="22086"/>
                  <a:pt x="96615" y="22086"/>
                </a:cubicBezTo>
                <a:cubicBezTo>
                  <a:pt x="99310" y="23385"/>
                  <a:pt x="100465" y="24094"/>
                  <a:pt x="102582" y="31062"/>
                </a:cubicBezTo>
                <a:cubicBezTo>
                  <a:pt x="103929" y="35078"/>
                  <a:pt x="102101" y="40748"/>
                  <a:pt x="100946" y="43700"/>
                </a:cubicBezTo>
                <a:cubicBezTo>
                  <a:pt x="100465" y="45000"/>
                  <a:pt x="100465" y="46653"/>
                  <a:pt x="100753" y="48070"/>
                </a:cubicBezTo>
                <a:cubicBezTo>
                  <a:pt x="101523" y="51732"/>
                  <a:pt x="100946" y="53385"/>
                  <a:pt x="100946" y="54094"/>
                </a:cubicBezTo>
                <a:lnTo>
                  <a:pt x="100946" y="54094"/>
                </a:lnTo>
                <a:lnTo>
                  <a:pt x="100753" y="54330"/>
                </a:lnTo>
                <a:cubicBezTo>
                  <a:pt x="99310" y="56692"/>
                  <a:pt x="96615" y="61417"/>
                  <a:pt x="96615" y="71692"/>
                </a:cubicBezTo>
                <a:cubicBezTo>
                  <a:pt x="96615" y="83031"/>
                  <a:pt x="102870" y="88346"/>
                  <a:pt x="106720" y="89409"/>
                </a:cubicBezTo>
                <a:cubicBezTo>
                  <a:pt x="110184" y="91062"/>
                  <a:pt x="113456" y="93425"/>
                  <a:pt x="114322" y="99685"/>
                </a:cubicBezTo>
                <a:lnTo>
                  <a:pt x="102582" y="99685"/>
                </a:lnTo>
                <a:cubicBezTo>
                  <a:pt x="103736" y="101692"/>
                  <a:pt x="104506" y="104055"/>
                  <a:pt x="105084" y="106417"/>
                </a:cubicBezTo>
                <a:lnTo>
                  <a:pt x="117305" y="106417"/>
                </a:lnTo>
                <a:cubicBezTo>
                  <a:pt x="120000" y="106417"/>
                  <a:pt x="120000" y="102992"/>
                  <a:pt x="120000" y="102992"/>
                </a:cubicBezTo>
                <a:cubicBezTo>
                  <a:pt x="119422" y="90000"/>
                  <a:pt x="112975" y="85393"/>
                  <a:pt x="108067" y="83385"/>
                </a:cubicBezTo>
                <a:close/>
                <a:moveTo>
                  <a:pt x="81411" y="90708"/>
                </a:moveTo>
                <a:cubicBezTo>
                  <a:pt x="81411" y="90708"/>
                  <a:pt x="71692" y="87755"/>
                  <a:pt x="71692" y="75354"/>
                </a:cubicBezTo>
                <a:cubicBezTo>
                  <a:pt x="71692" y="64370"/>
                  <a:pt x="75733" y="60708"/>
                  <a:pt x="77080" y="57992"/>
                </a:cubicBezTo>
                <a:cubicBezTo>
                  <a:pt x="77080" y="57992"/>
                  <a:pt x="80352" y="54685"/>
                  <a:pt x="78139" y="43700"/>
                </a:cubicBezTo>
                <a:cubicBezTo>
                  <a:pt x="81700" y="37677"/>
                  <a:pt x="82758" y="27755"/>
                  <a:pt x="78428" y="15708"/>
                </a:cubicBezTo>
                <a:cubicBezTo>
                  <a:pt x="76022" y="8740"/>
                  <a:pt x="73809" y="4724"/>
                  <a:pt x="70537" y="2362"/>
                </a:cubicBezTo>
                <a:cubicBezTo>
                  <a:pt x="68131" y="708"/>
                  <a:pt x="65437" y="0"/>
                  <a:pt x="62935" y="0"/>
                </a:cubicBezTo>
                <a:cubicBezTo>
                  <a:pt x="58123" y="0"/>
                  <a:pt x="53504" y="2007"/>
                  <a:pt x="51579" y="3661"/>
                </a:cubicBezTo>
                <a:cubicBezTo>
                  <a:pt x="46094" y="6732"/>
                  <a:pt x="42630" y="9330"/>
                  <a:pt x="39069" y="20078"/>
                </a:cubicBezTo>
                <a:cubicBezTo>
                  <a:pt x="36086" y="28700"/>
                  <a:pt x="39647" y="38385"/>
                  <a:pt x="41283" y="43346"/>
                </a:cubicBezTo>
                <a:cubicBezTo>
                  <a:pt x="39069" y="54330"/>
                  <a:pt x="42052" y="57992"/>
                  <a:pt x="42052" y="57992"/>
                </a:cubicBezTo>
                <a:cubicBezTo>
                  <a:pt x="43688" y="60708"/>
                  <a:pt x="47441" y="64724"/>
                  <a:pt x="47441" y="75354"/>
                </a:cubicBezTo>
                <a:cubicBezTo>
                  <a:pt x="47441" y="87755"/>
                  <a:pt x="37722" y="90708"/>
                  <a:pt x="37722" y="90708"/>
                </a:cubicBezTo>
                <a:cubicBezTo>
                  <a:pt x="31467" y="93425"/>
                  <a:pt x="18668" y="98740"/>
                  <a:pt x="18668" y="116692"/>
                </a:cubicBezTo>
                <a:cubicBezTo>
                  <a:pt x="18668" y="116692"/>
                  <a:pt x="18668" y="120000"/>
                  <a:pt x="21459" y="120000"/>
                </a:cubicBezTo>
                <a:lnTo>
                  <a:pt x="97481" y="120000"/>
                </a:lnTo>
                <a:cubicBezTo>
                  <a:pt x="100176" y="120000"/>
                  <a:pt x="100176" y="116692"/>
                  <a:pt x="100176" y="116692"/>
                </a:cubicBezTo>
                <a:cubicBezTo>
                  <a:pt x="100465" y="98740"/>
                  <a:pt x="87377" y="93425"/>
                  <a:pt x="81411" y="90708"/>
                </a:cubicBezTo>
                <a:close/>
                <a:moveTo>
                  <a:pt x="24635" y="113385"/>
                </a:moveTo>
                <a:cubicBezTo>
                  <a:pt x="25982" y="104055"/>
                  <a:pt x="32526" y="100393"/>
                  <a:pt x="39647" y="97322"/>
                </a:cubicBezTo>
                <a:lnTo>
                  <a:pt x="39839" y="97322"/>
                </a:lnTo>
                <a:cubicBezTo>
                  <a:pt x="44747" y="95669"/>
                  <a:pt x="53504" y="89409"/>
                  <a:pt x="53504" y="75708"/>
                </a:cubicBezTo>
                <a:cubicBezTo>
                  <a:pt x="53504" y="64015"/>
                  <a:pt x="49655" y="58346"/>
                  <a:pt x="47441" y="55393"/>
                </a:cubicBezTo>
                <a:cubicBezTo>
                  <a:pt x="46960" y="54685"/>
                  <a:pt x="46672" y="54094"/>
                  <a:pt x="46672" y="54094"/>
                </a:cubicBezTo>
                <a:cubicBezTo>
                  <a:pt x="46383" y="53740"/>
                  <a:pt x="45613" y="51023"/>
                  <a:pt x="46960" y="45000"/>
                </a:cubicBezTo>
                <a:cubicBezTo>
                  <a:pt x="47441" y="42047"/>
                  <a:pt x="46672" y="40748"/>
                  <a:pt x="46672" y="40748"/>
                </a:cubicBezTo>
                <a:cubicBezTo>
                  <a:pt x="45324" y="36732"/>
                  <a:pt x="42341" y="29055"/>
                  <a:pt x="44458" y="22677"/>
                </a:cubicBezTo>
                <a:cubicBezTo>
                  <a:pt x="47249" y="14055"/>
                  <a:pt x="49655" y="12401"/>
                  <a:pt x="54274" y="10039"/>
                </a:cubicBezTo>
                <a:cubicBezTo>
                  <a:pt x="54562" y="10039"/>
                  <a:pt x="54851" y="9685"/>
                  <a:pt x="55044" y="9330"/>
                </a:cubicBezTo>
                <a:cubicBezTo>
                  <a:pt x="55910" y="8740"/>
                  <a:pt x="59470" y="6732"/>
                  <a:pt x="63512" y="6732"/>
                </a:cubicBezTo>
                <a:cubicBezTo>
                  <a:pt x="65437" y="6732"/>
                  <a:pt x="67265" y="7086"/>
                  <a:pt x="68708" y="8031"/>
                </a:cubicBezTo>
                <a:cubicBezTo>
                  <a:pt x="70344" y="9094"/>
                  <a:pt x="71884" y="11338"/>
                  <a:pt x="74097" y="18070"/>
                </a:cubicBezTo>
                <a:cubicBezTo>
                  <a:pt x="78428" y="30354"/>
                  <a:pt x="75733" y="37086"/>
                  <a:pt x="74386" y="39330"/>
                </a:cubicBezTo>
                <a:cubicBezTo>
                  <a:pt x="73520" y="40984"/>
                  <a:pt x="73039" y="42992"/>
                  <a:pt x="73520" y="44763"/>
                </a:cubicBezTo>
                <a:cubicBezTo>
                  <a:pt x="74675" y="50314"/>
                  <a:pt x="73809" y="52677"/>
                  <a:pt x="73809" y="53031"/>
                </a:cubicBezTo>
                <a:cubicBezTo>
                  <a:pt x="73809" y="53031"/>
                  <a:pt x="73039" y="54094"/>
                  <a:pt x="72750" y="54685"/>
                </a:cubicBezTo>
                <a:cubicBezTo>
                  <a:pt x="70537" y="57755"/>
                  <a:pt x="66784" y="63425"/>
                  <a:pt x="66784" y="75000"/>
                </a:cubicBezTo>
                <a:cubicBezTo>
                  <a:pt x="66784" y="88700"/>
                  <a:pt x="75445" y="95078"/>
                  <a:pt x="80352" y="96732"/>
                </a:cubicBezTo>
                <a:lnTo>
                  <a:pt x="80641" y="96732"/>
                </a:lnTo>
                <a:cubicBezTo>
                  <a:pt x="87377" y="99685"/>
                  <a:pt x="94210" y="103346"/>
                  <a:pt x="95557" y="112677"/>
                </a:cubicBezTo>
                <a:lnTo>
                  <a:pt x="24635" y="112677"/>
                </a:lnTo>
                <a:lnTo>
                  <a:pt x="24635" y="113385"/>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1561" y="5372052"/>
            <a:ext cx="2383554" cy="145507"/>
          </a:xfrm>
          <a:prstGeom prst="rect">
            <a:avLst/>
          </a:prstGeom>
        </p:spPr>
      </p:pic>
      <p:sp>
        <p:nvSpPr>
          <p:cNvPr id="8" name="Title 4"/>
          <p:cNvSpPr txBox="1">
            <a:spLocks/>
          </p:cNvSpPr>
          <p:nvPr/>
        </p:nvSpPr>
        <p:spPr>
          <a:xfrm>
            <a:off x="1779372" y="5660330"/>
            <a:ext cx="16754017" cy="6341170"/>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b="1" dirty="0">
                <a:solidFill>
                  <a:schemeClr val="tx1"/>
                </a:solidFill>
              </a:rPr>
              <a:t>1.0 About </a:t>
            </a:r>
            <a:r>
              <a:rPr lang="en-US" b="1" dirty="0" smtClean="0">
                <a:solidFill>
                  <a:schemeClr val="tx1"/>
                </a:solidFill>
              </a:rPr>
              <a:t>Us</a:t>
            </a:r>
          </a:p>
          <a:p>
            <a:pPr marL="1419225" indent="-95250" algn="just">
              <a:buClr>
                <a:srgbClr val="C00000"/>
              </a:buClr>
              <a:buFont typeface="Wingdings" panose="05000000000000000000" pitchFamily="2" charset="2"/>
              <a:buChar char="§"/>
            </a:pPr>
            <a:r>
              <a:rPr lang="en-US" sz="3600" dirty="0" smtClean="0">
                <a:solidFill>
                  <a:srgbClr val="FF0000"/>
                </a:solidFill>
                <a:latin typeface="Open Sans Light"/>
                <a:ea typeface="Open Sans Light" panose="020B0306030504020204" pitchFamily="34" charset="0"/>
                <a:cs typeface="Open Sans Light" panose="020B0306030504020204" pitchFamily="34" charset="0"/>
              </a:rPr>
              <a:t> </a:t>
            </a:r>
            <a:r>
              <a:rPr lang="en-US" sz="3200" dirty="0" smtClean="0">
                <a:solidFill>
                  <a:schemeClr val="tx1"/>
                </a:solidFill>
                <a:latin typeface="Open Sans Light"/>
                <a:ea typeface="Open Sans Light" panose="020B0306030504020204" pitchFamily="34" charset="0"/>
                <a:cs typeface="Open Sans Light" panose="020B0306030504020204" pitchFamily="34" charset="0"/>
              </a:rPr>
              <a:t>About </a:t>
            </a:r>
            <a:r>
              <a:rPr lang="en-US" sz="3200" dirty="0" smtClean="0">
                <a:solidFill>
                  <a:srgbClr val="C00000"/>
                </a:solidFill>
                <a:latin typeface="Neuropol" panose="020B0500000000000000" pitchFamily="34" charset="0"/>
                <a:ea typeface="Open Sans Light" panose="020B0306030504020204" pitchFamily="34" charset="0"/>
                <a:cs typeface="Open Sans Light" panose="020B0306030504020204" pitchFamily="34" charset="0"/>
              </a:rPr>
              <a:t>SALIHIN</a:t>
            </a:r>
          </a:p>
          <a:p>
            <a:pPr marL="1419225" indent="-95250" algn="just">
              <a:buClr>
                <a:srgbClr val="C00000"/>
              </a:buClr>
              <a:buFont typeface="Wingdings" panose="05000000000000000000" pitchFamily="2" charset="2"/>
              <a:buChar char="§"/>
            </a:pPr>
            <a:r>
              <a:rPr lang="en-US" sz="3200" dirty="0" smtClean="0">
                <a:solidFill>
                  <a:schemeClr val="tx1"/>
                </a:solidFill>
                <a:latin typeface="Open Sans Light"/>
                <a:ea typeface="Open Sans Light" panose="020B0306030504020204" pitchFamily="34" charset="0"/>
                <a:cs typeface="Open Sans Light" panose="020B0306030504020204" pitchFamily="34" charset="0"/>
              </a:rPr>
              <a:t> Key Management Team</a:t>
            </a:r>
          </a:p>
          <a:p>
            <a:pPr marL="1419225" indent="-95250" algn="l">
              <a:buClr>
                <a:srgbClr val="C00000"/>
              </a:buClr>
              <a:buFont typeface="Wingdings" panose="05000000000000000000" pitchFamily="2" charset="2"/>
              <a:buChar char="§"/>
            </a:pPr>
            <a:r>
              <a:rPr lang="en-US" sz="3200" dirty="0" smtClean="0">
                <a:solidFill>
                  <a:schemeClr val="tx1"/>
                </a:solidFill>
                <a:latin typeface="Open Sans Light"/>
                <a:ea typeface="Open Sans Light" panose="020B0306030504020204" pitchFamily="34" charset="0"/>
                <a:cs typeface="Open Sans Light" panose="020B0306030504020204" pitchFamily="34" charset="0"/>
              </a:rPr>
              <a:t> Services</a:t>
            </a:r>
          </a:p>
          <a:p>
            <a:pPr marL="1419225" indent="-95250" algn="l">
              <a:buClr>
                <a:srgbClr val="C00000"/>
              </a:buClr>
              <a:buFont typeface="Wingdings" panose="05000000000000000000" pitchFamily="2" charset="2"/>
              <a:buChar char="§"/>
            </a:pPr>
            <a:r>
              <a:rPr lang="en-US" sz="3200" dirty="0" smtClean="0">
                <a:solidFill>
                  <a:schemeClr val="tx1"/>
                </a:solidFill>
                <a:latin typeface="Open Sans Light"/>
                <a:ea typeface="Open Sans Light" panose="020B0306030504020204" pitchFamily="34" charset="0"/>
                <a:cs typeface="Open Sans Light" panose="020B0306030504020204" pitchFamily="34" charset="0"/>
              </a:rPr>
              <a:t> Our Diverse Clients</a:t>
            </a:r>
          </a:p>
          <a:p>
            <a:pPr marL="1419225" indent="-95250" algn="l">
              <a:buClr>
                <a:srgbClr val="C00000"/>
              </a:buClr>
              <a:buFont typeface="Wingdings" panose="05000000000000000000" pitchFamily="2" charset="2"/>
              <a:buChar char="§"/>
            </a:pPr>
            <a:r>
              <a:rPr lang="en-US" sz="3200" dirty="0">
                <a:solidFill>
                  <a:schemeClr val="tx1"/>
                </a:solidFill>
                <a:latin typeface="Open Sans Light"/>
                <a:ea typeface="Open Sans Light" panose="020B0306030504020204" pitchFamily="34" charset="0"/>
                <a:cs typeface="Open Sans Light" panose="020B0306030504020204" pitchFamily="34" charset="0"/>
              </a:rPr>
              <a:t> </a:t>
            </a:r>
            <a:r>
              <a:rPr lang="en-US" sz="3200" dirty="0" smtClean="0">
                <a:solidFill>
                  <a:schemeClr val="tx1"/>
                </a:solidFill>
                <a:latin typeface="Open Sans Light"/>
                <a:ea typeface="Open Sans Light" panose="020B0306030504020204" pitchFamily="34" charset="0"/>
                <a:cs typeface="Open Sans Light" panose="020B0306030504020204" pitchFamily="34" charset="0"/>
              </a:rPr>
              <a:t>Our Local and International Networks</a:t>
            </a:r>
          </a:p>
          <a:p>
            <a:pPr marL="1419225" indent="-95250" algn="l">
              <a:buClr>
                <a:srgbClr val="C00000"/>
              </a:buClr>
              <a:buFont typeface="Wingdings" panose="05000000000000000000" pitchFamily="2" charset="2"/>
              <a:buChar char="§"/>
            </a:pPr>
            <a:endParaRPr lang="en-MY" sz="3600" dirty="0">
              <a:solidFill>
                <a:schemeClr val="tx1"/>
              </a:solidFill>
            </a:endParaRPr>
          </a:p>
        </p:txBody>
      </p:sp>
    </p:spTree>
    <p:extLst>
      <p:ext uri="{BB962C8B-B14F-4D97-AF65-F5344CB8AC3E}">
        <p14:creationId xmlns:p14="http://schemas.microsoft.com/office/powerpoint/2010/main" val="25396408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p:cNvSpPr txBox="1"/>
          <p:nvPr/>
        </p:nvSpPr>
        <p:spPr>
          <a:xfrm>
            <a:off x="1337099" y="506829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About</a:t>
            </a:r>
            <a:endParaRPr lang="en-US" sz="6400" dirty="0">
              <a:solidFill>
                <a:srgbClr val="C00000"/>
              </a:solidFill>
              <a:latin typeface="Neuropol" panose="020F0607030201010804"/>
              <a:cs typeface="Open Sans Light"/>
            </a:endParaRPr>
          </a:p>
        </p:txBody>
      </p:sp>
      <p:pic>
        <p:nvPicPr>
          <p:cNvPr id="10" name="Picture Placeholder 9"/>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0" y="0"/>
            <a:ext cx="24387175" cy="5068294"/>
          </a:xfrm>
          <a:prstGeom prst="rect">
            <a:avLst/>
          </a:prstGeom>
          <a:noFill/>
          <a:ln>
            <a:noFill/>
          </a:ln>
        </p:spPr>
      </p:pic>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5</a:t>
            </a:fld>
            <a:endParaRPr lang="en-US"/>
          </a:p>
        </p:txBody>
      </p:sp>
      <p:sp>
        <p:nvSpPr>
          <p:cNvPr id="16" name="Rectangle 15"/>
          <p:cNvSpPr/>
          <p:nvPr/>
        </p:nvSpPr>
        <p:spPr>
          <a:xfrm>
            <a:off x="19924303" y="6659092"/>
            <a:ext cx="3428614" cy="6809383"/>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17" name="Rectangle 16"/>
          <p:cNvSpPr/>
          <p:nvPr/>
        </p:nvSpPr>
        <p:spPr>
          <a:xfrm>
            <a:off x="19924303" y="6830535"/>
            <a:ext cx="3428163" cy="6463318"/>
          </a:xfrm>
          <a:prstGeom prst="rect">
            <a:avLst/>
          </a:prstGeom>
        </p:spPr>
        <p:txBody>
          <a:bodyPr wrap="square" lIns="182889" tIns="91445" rIns="182889" bIns="91445">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Vision</a:t>
            </a:r>
          </a:p>
          <a:p>
            <a:pPr algn="ctr"/>
            <a:r>
              <a:rPr lang="en-US" sz="2400" dirty="0" smtClean="0">
                <a:solidFill>
                  <a:schemeClr val="bg1"/>
                </a:solidFill>
                <a:latin typeface="Open Sans Light"/>
                <a:ea typeface="Open Sans Light"/>
                <a:cs typeface="Open Sans Light"/>
              </a:rPr>
              <a:t>To become the preferred national accountancy firm of Malaysia.</a:t>
            </a:r>
          </a:p>
          <a:p>
            <a:pPr algn="ctr"/>
            <a:endParaRPr lang="en-US" sz="2400" dirty="0" smtClean="0">
              <a:solidFill>
                <a:schemeClr val="bg1"/>
              </a:solidFill>
              <a:latin typeface="Open Sans Light"/>
              <a:ea typeface="Open Sans Light"/>
              <a:cs typeface="Open Sans Light"/>
            </a:endParaRPr>
          </a:p>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Mission</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400" dirty="0" smtClean="0">
                <a:solidFill>
                  <a:schemeClr val="bg1"/>
                </a:solidFill>
                <a:latin typeface="Open Sans Light"/>
                <a:ea typeface="Open Sans Light"/>
                <a:cs typeface="Open Sans Light"/>
              </a:rPr>
              <a:t>SALIHIN is dedicated to creating value by focusing on customer satisfaction and growth, excellent internal business process and superior human capital resource development.</a:t>
            </a:r>
            <a:endParaRPr lang="en-US" sz="2400" dirty="0">
              <a:solidFill>
                <a:schemeClr val="bg1"/>
              </a:solidFill>
              <a:latin typeface="Open Sans Light"/>
              <a:ea typeface="Open Sans Light"/>
              <a:cs typeface="Open Sans Ligh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390" y="12123135"/>
            <a:ext cx="8567902" cy="108691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17787" y="12406976"/>
            <a:ext cx="3484563" cy="784026"/>
          </a:xfrm>
          <a:prstGeom prst="rect">
            <a:avLst/>
          </a:prstGeom>
        </p:spPr>
      </p:pic>
      <p:sp>
        <p:nvSpPr>
          <p:cNvPr id="11" name="TextBox 10"/>
          <p:cNvSpPr txBox="1"/>
          <p:nvPr/>
        </p:nvSpPr>
        <p:spPr>
          <a:xfrm>
            <a:off x="596325" y="6140409"/>
            <a:ext cx="19177573" cy="6001643"/>
          </a:xfrm>
          <a:prstGeom prst="rect">
            <a:avLst/>
          </a:prstGeom>
          <a:noFill/>
        </p:spPr>
        <p:txBody>
          <a:bodyPr wrap="square" rtlCol="0">
            <a:spAutoFit/>
          </a:bodyPr>
          <a:lstStyle/>
          <a:p>
            <a:pPr algn="just"/>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Founded in 2002, </a:t>
            </a:r>
            <a:r>
              <a:rPr lang="en-US" sz="2400" dirty="0" smtClean="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is the brand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name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of a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group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of independent and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separate legal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entities, deploying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wide spectrum of capabilities to help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clients see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and tap opportunities in the areas of transaction and corporate finance</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taxation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(direct tax and GST), auditing and assurance, shariah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auditing and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advisory, corporate governance</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IT consultancy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and business accounting solution</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a:t>
            </a:r>
            <a:endParaRPr lang="en-US" sz="2400" dirty="0">
              <a:latin typeface="Open Sans Light" panose="020B0306030504020204" pitchFamily="34" charset="0"/>
              <a:ea typeface="Open Sans Light" panose="020B0306030504020204" pitchFamily="34" charset="0"/>
              <a:cs typeface="Open Sans Light" panose="020B0306030504020204" pitchFamily="34" charset="0"/>
            </a:endParaRPr>
          </a:p>
          <a:p>
            <a:pPr algn="just"/>
            <a:endParaRPr lang="en-US" sz="24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gn="just"/>
            <a:r>
              <a:rPr lang="en-US" sz="2400" dirty="0">
                <a:latin typeface="Open Sans Light" panose="020B0306030504020204" pitchFamily="34" charset="0"/>
                <a:ea typeface="Open Sans Light" panose="020B0306030504020204" pitchFamily="34" charset="0"/>
                <a:cs typeface="Open Sans Light" panose="020B0306030504020204" pitchFamily="34" charset="0"/>
              </a:rPr>
              <a:t>As one of the fastest growing home-nurtured and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bumiputera</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firms, </a:t>
            </a:r>
            <a:r>
              <a:rPr lang="en-US" sz="2400" dirty="0" smtClean="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is having close to 200 competent professionals from different background with diverse thoughts, expertise and experience serving in 9 offices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nationwide. In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addition to relevant licenses/certifications for its capabilities, </a:t>
            </a:r>
            <a:r>
              <a:rPr lang="en-US" sz="2400" dirty="0" smtClean="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is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having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MSC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Malaysia Status and 1-InnoCERT certification, Licensed Tax Agent and GST Tax Agent, </a:t>
            </a:r>
            <a:r>
              <a:rPr lang="en-MY" sz="2400" dirty="0" smtClean="0">
                <a:latin typeface="Open Sans Light" panose="020B0306030504020204" pitchFamily="34" charset="0"/>
                <a:ea typeface="Open Sans Light" panose="020B0306030504020204" pitchFamily="34" charset="0"/>
                <a:cs typeface="Open Sans Light" panose="020B0306030504020204" pitchFamily="34" charset="0"/>
              </a:rPr>
              <a:t>Licensed </a:t>
            </a:r>
            <a:r>
              <a:rPr lang="en-MY" sz="2400" dirty="0">
                <a:latin typeface="Open Sans Light" panose="020B0306030504020204" pitchFamily="34" charset="0"/>
                <a:ea typeface="Open Sans Light" panose="020B0306030504020204" pitchFamily="34" charset="0"/>
                <a:cs typeface="Open Sans Light" panose="020B0306030504020204" pitchFamily="34" charset="0"/>
              </a:rPr>
              <a:t>Capital Market </a:t>
            </a:r>
            <a:r>
              <a:rPr lang="en-MY" sz="2400" dirty="0" smtClean="0">
                <a:latin typeface="Open Sans Light" panose="020B0306030504020204" pitchFamily="34" charset="0"/>
                <a:ea typeface="Open Sans Light" panose="020B0306030504020204" pitchFamily="34" charset="0"/>
                <a:cs typeface="Open Sans Light" panose="020B0306030504020204" pitchFamily="34" charset="0"/>
              </a:rPr>
              <a:t>Services as well as </a:t>
            </a:r>
            <a:r>
              <a:rPr lang="en-MY" sz="2400" i="1" dirty="0" err="1" smtClean="0">
                <a:latin typeface="Open Sans Light" panose="020B0306030504020204" pitchFamily="34" charset="0"/>
                <a:ea typeface="Open Sans Light" panose="020B0306030504020204" pitchFamily="34" charset="0"/>
                <a:cs typeface="Open Sans Light" panose="020B0306030504020204" pitchFamily="34" charset="0"/>
              </a:rPr>
              <a:t>Shariah</a:t>
            </a:r>
            <a:r>
              <a:rPr lang="en-MY" sz="2400" dirty="0" smtClean="0">
                <a:latin typeface="Open Sans Light" panose="020B0306030504020204" pitchFamily="34" charset="0"/>
                <a:ea typeface="Open Sans Light" panose="020B0306030504020204" pitchFamily="34" charset="0"/>
                <a:cs typeface="Open Sans Light" panose="020B0306030504020204" pitchFamily="34" charset="0"/>
              </a:rPr>
              <a:t> Advisory by Securities Commission. </a:t>
            </a:r>
            <a:r>
              <a:rPr lang="en-US" sz="2400" dirty="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is also a Registered Public Interest Entities Auditor by Audit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Oversight Board (AOB</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a Registered Auditor with PPK Accountants in the UK, an approved Cooperative Auditor with </a:t>
            </a:r>
            <a:r>
              <a:rPr lang="en-US" sz="2400" dirty="0" err="1" smtClean="0">
                <a:latin typeface="Open Sans Light" panose="020B0306030504020204" pitchFamily="34" charset="0"/>
                <a:ea typeface="Open Sans Light" panose="020B0306030504020204" pitchFamily="34" charset="0"/>
                <a:cs typeface="Open Sans Light" panose="020B0306030504020204" pitchFamily="34" charset="0"/>
              </a:rPr>
              <a:t>Suruhanjaya</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err="1" smtClean="0">
                <a:latin typeface="Open Sans Light" panose="020B0306030504020204" pitchFamily="34" charset="0"/>
                <a:ea typeface="Open Sans Light" panose="020B0306030504020204" pitchFamily="34" charset="0"/>
                <a:cs typeface="Open Sans Light" panose="020B0306030504020204" pitchFamily="34" charset="0"/>
              </a:rPr>
              <a:t>Koperasi</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Malaysia (SKM), an Approved Training Provider by Human Resources Development Fund (HRDF). Additionally, </a:t>
            </a:r>
            <a:r>
              <a:rPr lang="en-US" sz="2400" dirty="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is a member of i2an, a global network of accountants based in Paris and has won Enterprise 50 (E50) Awards in 2010.</a:t>
            </a:r>
          </a:p>
          <a:p>
            <a:pPr algn="just"/>
            <a:endParaRPr lang="en-MY" sz="2400" dirty="0">
              <a:latin typeface="Open Sans Light" panose="020B0306030504020204" pitchFamily="34" charset="0"/>
              <a:ea typeface="Open Sans Light" panose="020B0306030504020204" pitchFamily="34" charset="0"/>
              <a:cs typeface="Open Sans Light" panose="020B0306030504020204" pitchFamily="34" charset="0"/>
            </a:endParaRPr>
          </a:p>
          <a:p>
            <a:pPr algn="just"/>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We have a proven track record credited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to a sustained quality service delivery to our clients </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without compromising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our professional integrity. </a:t>
            </a:r>
            <a:r>
              <a:rPr lang="en-US" sz="2400" dirty="0" smtClean="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a:t>
            </a: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 continues to build on its successes. It became the first in the world to introduce Teaching Accountancy Firm (TAF) to bridge the gap between accountancy theory and practice.</a:t>
            </a:r>
          </a:p>
        </p:txBody>
      </p:sp>
    </p:spTree>
    <p:extLst>
      <p:ext uri="{BB962C8B-B14F-4D97-AF65-F5344CB8AC3E}">
        <p14:creationId xmlns:p14="http://schemas.microsoft.com/office/powerpoint/2010/main" val="21901847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About Us</a:t>
            </a:r>
            <a:endParaRPr lang="en-US" sz="6400" dirty="0">
              <a:solidFill>
                <a:srgbClr val="C00000"/>
              </a:solidFill>
              <a:latin typeface="Open Sans Light"/>
              <a:cs typeface="Open Sans Light"/>
            </a:endParaRPr>
          </a:p>
        </p:txBody>
      </p:sp>
      <p:sp>
        <p:nvSpPr>
          <p:cNvPr id="11" name="Slide Number Placeholder 1"/>
          <p:cNvSpPr>
            <a:spLocks noGrp="1"/>
          </p:cNvSpPr>
          <p:nvPr>
            <p:ph type="sldNum" sz="quarter" idx="4"/>
          </p:nvPr>
        </p:nvSpPr>
        <p:spPr>
          <a:solidFill>
            <a:srgbClr val="C00000"/>
          </a:solidFill>
        </p:spPr>
        <p:txBody>
          <a:bodyPr anchor="ctr"/>
          <a:lstStyle/>
          <a:p>
            <a:fld id="{C9468CE9-3F3D-1446-A027-4B4CDD3883B0}" type="slidenum">
              <a:rPr lang="en-US" sz="2000" smtClean="0">
                <a:solidFill>
                  <a:schemeClr val="bg1"/>
                </a:solidFill>
                <a:latin typeface="Open Sans" panose="020B0606030504020204" pitchFamily="34" charset="0"/>
                <a:ea typeface="Open Sans" panose="020B0606030504020204" pitchFamily="34" charset="0"/>
                <a:cs typeface="Open Sans" panose="020B0606030504020204" pitchFamily="34" charset="0"/>
              </a:rPr>
              <a:t>6</a:t>
            </a:fld>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b="1" dirty="0" smtClean="0">
                <a:solidFill>
                  <a:schemeClr val="tx1">
                    <a:lumMod val="65000"/>
                    <a:lumOff val="35000"/>
                  </a:schemeClr>
                </a:solidFill>
                <a:latin typeface="Open Sans Light"/>
                <a:cs typeface="Open Sans Light"/>
              </a:rPr>
              <a:t>Key Management Team</a:t>
            </a:r>
            <a:endParaRPr lang="en-US" sz="4000" b="1" dirty="0">
              <a:solidFill>
                <a:schemeClr val="tx1">
                  <a:lumMod val="65000"/>
                  <a:lumOff val="35000"/>
                </a:schemeClr>
              </a:solidFill>
              <a:latin typeface="Open Sans Light"/>
              <a:cs typeface="Open Sans Light"/>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0170" y="3524741"/>
            <a:ext cx="2595676" cy="2625341"/>
          </a:xfrm>
          <a:prstGeom prst="rect">
            <a:avLst/>
          </a:prstGeom>
        </p:spPr>
      </p:pic>
      <p:sp>
        <p:nvSpPr>
          <p:cNvPr id="13" name="TextBox 12"/>
          <p:cNvSpPr txBox="1"/>
          <p:nvPr/>
        </p:nvSpPr>
        <p:spPr>
          <a:xfrm>
            <a:off x="9635032" y="4129526"/>
            <a:ext cx="7628135" cy="1415772"/>
          </a:xfrm>
          <a:prstGeom prst="rect">
            <a:avLst/>
          </a:prstGeom>
          <a:noFill/>
        </p:spPr>
        <p:txBody>
          <a:bodyPr wrap="square" rtlCol="0">
            <a:spAutoFit/>
          </a:bodyPr>
          <a:lstStyle/>
          <a:p>
            <a:r>
              <a:rPr lang="en-US" b="1" dirty="0" err="1" smtClean="0">
                <a:solidFill>
                  <a:schemeClr val="tx1">
                    <a:lumMod val="65000"/>
                    <a:lumOff val="35000"/>
                  </a:schemeClr>
                </a:solidFill>
              </a:rPr>
              <a:t>Salihin</a:t>
            </a:r>
            <a:r>
              <a:rPr lang="en-US" b="1" dirty="0" smtClean="0">
                <a:solidFill>
                  <a:schemeClr val="tx1">
                    <a:lumMod val="65000"/>
                    <a:lumOff val="35000"/>
                  </a:schemeClr>
                </a:solidFill>
              </a:rPr>
              <a:t> Abang</a:t>
            </a:r>
          </a:p>
          <a:p>
            <a:r>
              <a:rPr lang="en-US" dirty="0" smtClean="0">
                <a:solidFill>
                  <a:schemeClr val="tx1">
                    <a:lumMod val="65000"/>
                    <a:lumOff val="35000"/>
                  </a:schemeClr>
                </a:solidFill>
              </a:rPr>
              <a:t>Founder/Managing Partner/CEO</a:t>
            </a:r>
            <a:endParaRPr lang="en-US" dirty="0">
              <a:solidFill>
                <a:schemeClr val="tx1">
                  <a:lumMod val="65000"/>
                  <a:lumOff val="35000"/>
                </a:schemeClr>
              </a:solidFill>
            </a:endParaRPr>
          </a:p>
        </p:txBody>
      </p:sp>
      <p:pic>
        <p:nvPicPr>
          <p:cNvPr id="14" name="Picture 2" descr="C:\Users\User\Desktop\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610899" y="7006660"/>
            <a:ext cx="9968474" cy="54276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User\Desktop\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1792" y="9785360"/>
            <a:ext cx="9589857" cy="2349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User\Desktop\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80657" y="6944399"/>
            <a:ext cx="6872126" cy="234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1348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solidFill>
            <a:srgbClr val="C00000"/>
          </a:solidFill>
        </p:spPr>
        <p:txBody>
          <a:bodyPr/>
          <a:lstStyle/>
          <a:p>
            <a:fld id="{C9468CE9-3F3D-1446-A027-4B4CDD3883B0}" type="slidenum">
              <a:rPr lang="en-US" smtClean="0"/>
              <a:t>7</a:t>
            </a:fld>
            <a:endParaRPr lang="en-US"/>
          </a:p>
        </p:txBody>
      </p:sp>
      <p:sp>
        <p:nvSpPr>
          <p:cNvPr id="93" name="TextBox 92"/>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About Us</a:t>
            </a:r>
            <a:endParaRPr lang="en-US" sz="6400" dirty="0">
              <a:solidFill>
                <a:srgbClr val="C00000"/>
              </a:solidFill>
              <a:latin typeface="Open Sans Light"/>
              <a:cs typeface="Open Sans Light"/>
            </a:endParaRPr>
          </a:p>
        </p:txBody>
      </p:sp>
      <p:grpSp>
        <p:nvGrpSpPr>
          <p:cNvPr id="95" name="Group 94"/>
          <p:cNvGrpSpPr/>
          <p:nvPr/>
        </p:nvGrpSpPr>
        <p:grpSpPr>
          <a:xfrm>
            <a:off x="2194891" y="3762338"/>
            <a:ext cx="20202575" cy="9244921"/>
            <a:chOff x="344487" y="1818503"/>
            <a:chExt cx="8847618" cy="4048768"/>
          </a:xfrm>
        </p:grpSpPr>
        <p:grpSp>
          <p:nvGrpSpPr>
            <p:cNvPr id="96" name="Group 95"/>
            <p:cNvGrpSpPr/>
            <p:nvPr/>
          </p:nvGrpSpPr>
          <p:grpSpPr>
            <a:xfrm>
              <a:off x="368942" y="1836487"/>
              <a:ext cx="2771831" cy="1896341"/>
              <a:chOff x="360940" y="1453073"/>
              <a:chExt cx="2854212" cy="1631114"/>
            </a:xfrm>
          </p:grpSpPr>
          <p:sp>
            <p:nvSpPr>
              <p:cNvPr id="114" name="Rounded Rectangle 113"/>
              <p:cNvSpPr/>
              <p:nvPr/>
            </p:nvSpPr>
            <p:spPr>
              <a:xfrm>
                <a:off x="369531" y="1460244"/>
                <a:ext cx="2845621" cy="1623943"/>
              </a:xfrm>
              <a:prstGeom prst="roundRect">
                <a:avLst>
                  <a:gd name="adj" fmla="val 9410"/>
                </a:avLst>
              </a:prstGeom>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a:p>
            </p:txBody>
          </p:sp>
          <p:sp>
            <p:nvSpPr>
              <p:cNvPr id="115" name="Round Same Side Corner Rectangle 114"/>
              <p:cNvSpPr/>
              <p:nvPr/>
            </p:nvSpPr>
            <p:spPr>
              <a:xfrm>
                <a:off x="360940" y="1453073"/>
                <a:ext cx="2854212" cy="401858"/>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6" name="TextBox 115"/>
              <p:cNvSpPr txBox="1"/>
              <p:nvPr/>
            </p:nvSpPr>
            <p:spPr>
              <a:xfrm>
                <a:off x="369531" y="1798330"/>
                <a:ext cx="2845621" cy="991264"/>
              </a:xfrm>
              <a:prstGeom prst="rect">
                <a:avLst/>
              </a:prstGeom>
              <a:noFill/>
            </p:spPr>
            <p:txBody>
              <a:bodyPr wrap="square" rtlCol="0">
                <a:spAutoFit/>
              </a:bodyPr>
              <a:lstStyle/>
              <a:p>
                <a:pPr algn="ctr">
                  <a:lnSpc>
                    <a:spcPct val="150000"/>
                  </a:lnSpc>
                </a:pP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Statutory Financial Statement Audit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Review Engagements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Compilation Engagement</a:t>
                </a:r>
              </a:p>
              <a:p>
                <a:pPr algn="ctr">
                  <a:lnSpc>
                    <a:spcPct val="150000"/>
                  </a:lnSpc>
                </a:pP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Agreed </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Upon Procedures</a:t>
                </a:r>
              </a:p>
            </p:txBody>
          </p:sp>
          <p:sp>
            <p:nvSpPr>
              <p:cNvPr id="117" name="TextBox 116"/>
              <p:cNvSpPr txBox="1"/>
              <p:nvPr/>
            </p:nvSpPr>
            <p:spPr>
              <a:xfrm>
                <a:off x="821558" y="1563250"/>
                <a:ext cx="1891776" cy="218045"/>
              </a:xfrm>
              <a:prstGeom prst="rect">
                <a:avLst/>
              </a:prstGeom>
              <a:noFill/>
            </p:spPr>
            <p:txBody>
              <a:bodyPr wrap="non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AUDIT &amp; ASSURANCE</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7" name="Group 96"/>
            <p:cNvGrpSpPr/>
            <p:nvPr/>
          </p:nvGrpSpPr>
          <p:grpSpPr>
            <a:xfrm>
              <a:off x="3288677" y="1818503"/>
              <a:ext cx="2866345" cy="1914327"/>
              <a:chOff x="369766" y="3346665"/>
              <a:chExt cx="2899277" cy="2056148"/>
            </a:xfrm>
          </p:grpSpPr>
          <p:sp>
            <p:nvSpPr>
              <p:cNvPr id="110" name="Rounded Rectangle 109"/>
              <p:cNvSpPr/>
              <p:nvPr/>
            </p:nvSpPr>
            <p:spPr>
              <a:xfrm>
                <a:off x="378205" y="3374937"/>
                <a:ext cx="2890837" cy="2027876"/>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11" name="Round Same Side Corner Rectangle 110"/>
              <p:cNvSpPr/>
              <p:nvPr/>
            </p:nvSpPr>
            <p:spPr>
              <a:xfrm>
                <a:off x="369766" y="3346665"/>
                <a:ext cx="2899277" cy="521131"/>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2" name="TextBox 111"/>
              <p:cNvSpPr txBox="1"/>
              <p:nvPr/>
            </p:nvSpPr>
            <p:spPr>
              <a:xfrm>
                <a:off x="437278" y="4027173"/>
                <a:ext cx="2789537" cy="1237826"/>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Preparation &amp; Submission: GST-03</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Accounting and Review for users of SPS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Preparation of Full Sets Accounts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Preparation of Management Account or Reports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Forensic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Accounting</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3" name="TextBox 112"/>
              <p:cNvSpPr txBox="1"/>
              <p:nvPr/>
            </p:nvSpPr>
            <p:spPr>
              <a:xfrm>
                <a:off x="781924" y="3417951"/>
                <a:ext cx="2179331" cy="490105"/>
              </a:xfrm>
              <a:prstGeom prst="rect">
                <a:avLst/>
              </a:prstGeom>
              <a:noFill/>
            </p:spPr>
            <p:txBody>
              <a:bodyPr wrap="non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GST </a:t>
                </a: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&amp;</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BUSINESS</a:t>
                </a:r>
              </a:p>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ACCOUNTING </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SOLUTION</a:t>
                </a:r>
              </a:p>
            </p:txBody>
          </p:sp>
        </p:grpSp>
        <p:grpSp>
          <p:nvGrpSpPr>
            <p:cNvPr id="98" name="Group 97"/>
            <p:cNvGrpSpPr/>
            <p:nvPr/>
          </p:nvGrpSpPr>
          <p:grpSpPr>
            <a:xfrm>
              <a:off x="6323337" y="1819795"/>
              <a:ext cx="2868768" cy="4047476"/>
              <a:chOff x="3272614" y="1484485"/>
              <a:chExt cx="4614947" cy="1600941"/>
            </a:xfrm>
          </p:grpSpPr>
          <p:sp>
            <p:nvSpPr>
              <p:cNvPr id="105" name="Rounded Rectangle 104"/>
              <p:cNvSpPr/>
              <p:nvPr/>
            </p:nvSpPr>
            <p:spPr>
              <a:xfrm>
                <a:off x="3272614" y="1494387"/>
                <a:ext cx="4536505" cy="1591039"/>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a:p>
            </p:txBody>
          </p:sp>
          <p:sp>
            <p:nvSpPr>
              <p:cNvPr id="106" name="Round Same Side Corner Rectangle 105"/>
              <p:cNvSpPr/>
              <p:nvPr/>
            </p:nvSpPr>
            <p:spPr>
              <a:xfrm>
                <a:off x="3272614" y="1484485"/>
                <a:ext cx="4536504" cy="191400"/>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7" name="TextBox 106"/>
              <p:cNvSpPr txBox="1"/>
              <p:nvPr/>
            </p:nvSpPr>
            <p:spPr>
              <a:xfrm>
                <a:off x="3305100" y="1738947"/>
                <a:ext cx="4477173" cy="1238187"/>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Strategic Planning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Cash Flow Planning &amp; Pricing Strategy</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Bad Debt Management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Record Keeping and Internal Control</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Special Transaction</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GST-IT Advisory</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Transfer of Going Concern</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Audit and Investigation</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Advice on GST Ruling &amp; Appeal</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GST-03 Monthly Submission Review</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Monitoring TAP System</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Annual Adjustment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Training &amp; Education Services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Accounting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Software</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8" name="TextBox 107"/>
              <p:cNvSpPr txBox="1"/>
              <p:nvPr/>
            </p:nvSpPr>
            <p:spPr>
              <a:xfrm>
                <a:off x="4487156" y="1544102"/>
                <a:ext cx="2107435" cy="100270"/>
              </a:xfrm>
              <a:prstGeom prst="rect">
                <a:avLst/>
              </a:prstGeom>
              <a:noFill/>
            </p:spPr>
            <p:txBody>
              <a:bodyPr wrap="non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GST ADVISORY</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9" name="TextBox 108"/>
              <p:cNvSpPr txBox="1"/>
              <p:nvPr/>
            </p:nvSpPr>
            <p:spPr>
              <a:xfrm>
                <a:off x="3696629" y="2255689"/>
                <a:ext cx="4190932" cy="103477"/>
              </a:xfrm>
              <a:prstGeom prst="rect">
                <a:avLst/>
              </a:prstGeom>
              <a:noFill/>
            </p:spPr>
            <p:txBody>
              <a:bodyPr wrap="square" rtlCol="0">
                <a:spAutoFit/>
              </a:bodyPr>
              <a:lstStyle/>
              <a:p>
                <a:pPr algn="ctr"/>
                <a:endParaRPr lang="en-US" sz="1100" dirty="0">
                  <a:latin typeface="Century Gothic" panose="020B0502020202020204" pitchFamily="34" charset="0"/>
                </a:endParaRPr>
              </a:p>
            </p:txBody>
          </p:sp>
        </p:grpSp>
        <p:grpSp>
          <p:nvGrpSpPr>
            <p:cNvPr id="99" name="Group 98"/>
            <p:cNvGrpSpPr/>
            <p:nvPr/>
          </p:nvGrpSpPr>
          <p:grpSpPr>
            <a:xfrm>
              <a:off x="344487" y="3881337"/>
              <a:ext cx="5880038" cy="1985930"/>
              <a:chOff x="3545610" y="3337061"/>
              <a:chExt cx="4434342" cy="1124137"/>
            </a:xfrm>
          </p:grpSpPr>
          <p:sp>
            <p:nvSpPr>
              <p:cNvPr id="100" name="Rounded Rectangle 99"/>
              <p:cNvSpPr/>
              <p:nvPr/>
            </p:nvSpPr>
            <p:spPr>
              <a:xfrm>
                <a:off x="3545728" y="3356992"/>
                <a:ext cx="4381811" cy="1104206"/>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01" name="Round Same Side Corner Rectangle 100"/>
              <p:cNvSpPr/>
              <p:nvPr/>
            </p:nvSpPr>
            <p:spPr>
              <a:xfrm>
                <a:off x="3545610" y="3337061"/>
                <a:ext cx="4381929" cy="239360"/>
              </a:xfrm>
              <a:prstGeom prst="round2SameRect">
                <a:avLst>
                  <a:gd name="adj1" fmla="val 48698"/>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 name="TextBox 101"/>
              <p:cNvSpPr txBox="1"/>
              <p:nvPr/>
            </p:nvSpPr>
            <p:spPr>
              <a:xfrm>
                <a:off x="3642237" y="3759220"/>
                <a:ext cx="2196933" cy="513037"/>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Mergers and Acquisition Tax Advisory</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Corporate Tax Compliance and Planning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Transfer Pricing Advisory </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Transfer Pricing Documentation</a:t>
                </a:r>
              </a:p>
            </p:txBody>
          </p:sp>
          <p:sp>
            <p:nvSpPr>
              <p:cNvPr id="103" name="TextBox 102"/>
              <p:cNvSpPr txBox="1"/>
              <p:nvPr/>
            </p:nvSpPr>
            <p:spPr>
              <a:xfrm>
                <a:off x="4664416" y="3404592"/>
                <a:ext cx="2144317" cy="143494"/>
              </a:xfrm>
              <a:prstGeom prst="rect">
                <a:avLst/>
              </a:prstGeom>
              <a:noFill/>
            </p:spPr>
            <p:txBody>
              <a:bodyPr wrap="squar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DIRECT TAXATION</a:t>
                </a:r>
              </a:p>
            </p:txBody>
          </p:sp>
          <p:sp>
            <p:nvSpPr>
              <p:cNvPr id="104" name="TextBox 103"/>
              <p:cNvSpPr txBox="1"/>
              <p:nvPr/>
            </p:nvSpPr>
            <p:spPr>
              <a:xfrm>
                <a:off x="5793933" y="3707573"/>
                <a:ext cx="2186019" cy="638928"/>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Tax Audit, Investigation &amp; Appeal</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International Tax Consulting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Real Property Gain Tax</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Tax Accounting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Tax Risk Management</a:t>
                </a:r>
              </a:p>
            </p:txBody>
          </p:sp>
        </p:grpSp>
      </p:grpSp>
      <p:sp>
        <p:nvSpPr>
          <p:cNvPr id="27" name="TextBox 26"/>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b="1" dirty="0" smtClean="0">
                <a:solidFill>
                  <a:schemeClr val="tx1">
                    <a:lumMod val="65000"/>
                    <a:lumOff val="35000"/>
                  </a:schemeClr>
                </a:solidFill>
                <a:latin typeface="Open Sans Light"/>
                <a:ea typeface="Open Sans" panose="020B0606030504020204" pitchFamily="34" charset="0"/>
                <a:cs typeface="Open Sans" panose="020B0606030504020204" pitchFamily="34" charset="0"/>
              </a:rPr>
              <a:t>Services</a:t>
            </a:r>
            <a:endParaRPr lang="en-US" sz="3200" b="1" dirty="0">
              <a:solidFill>
                <a:schemeClr val="tx1">
                  <a:lumMod val="65000"/>
                  <a:lumOff val="35000"/>
                </a:schemeClr>
              </a:solidFill>
              <a:latin typeface="Open Sans Light"/>
              <a:ea typeface="Open Sans" panose="020B0606030504020204" pitchFamily="34" charset="0"/>
              <a:cs typeface="Open Sans" panose="020B0606030504020204" pitchFamily="34" charset="0"/>
            </a:endParaRPr>
          </a:p>
        </p:txBody>
      </p:sp>
      <p:sp>
        <p:nvSpPr>
          <p:cNvPr id="28" name="TextBox 27"/>
          <p:cNvSpPr txBox="1"/>
          <p:nvPr/>
        </p:nvSpPr>
        <p:spPr>
          <a:xfrm>
            <a:off x="2139051" y="3007440"/>
            <a:ext cx="21586688" cy="738676"/>
          </a:xfrm>
          <a:prstGeom prst="rect">
            <a:avLst/>
          </a:prstGeom>
          <a:noFill/>
        </p:spPr>
        <p:txBody>
          <a:bodyPr wrap="square" lIns="243852" tIns="121926" rIns="243852" bIns="121926" rtlCol="0">
            <a:spAutoFit/>
          </a:bodyPr>
          <a:lstStyle/>
          <a:p>
            <a:r>
              <a:rPr lang="en-US" sz="3200" dirty="0" smtClean="0">
                <a:solidFill>
                  <a:srgbClr val="C00000"/>
                </a:solidFill>
                <a:latin typeface="Neuropol" panose="020F0607030201010804" pitchFamily="34" charset="0"/>
                <a:cs typeface="Open Sans Light"/>
              </a:rPr>
              <a:t>SALIHIN</a:t>
            </a:r>
            <a:r>
              <a:rPr lang="en-US" sz="3200" dirty="0" smtClean="0">
                <a:solidFill>
                  <a:schemeClr val="tx1">
                    <a:lumMod val="65000"/>
                    <a:lumOff val="35000"/>
                  </a:schemeClr>
                </a:solidFill>
                <a:latin typeface="Open Sans Light"/>
                <a:cs typeface="Open Sans Light"/>
              </a:rPr>
              <a:t> offers wide spectrum value for money services:</a:t>
            </a:r>
            <a:endParaRPr lang="en-US" sz="3200"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9950604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solidFill>
            <a:srgbClr val="C00000"/>
          </a:solidFill>
        </p:spPr>
        <p:txBody>
          <a:bodyPr/>
          <a:lstStyle/>
          <a:p>
            <a:fld id="{C9468CE9-3F3D-1446-A027-4B4CDD3883B0}" type="slidenum">
              <a:rPr lang="en-US" smtClean="0"/>
              <a:t>8</a:t>
            </a:fld>
            <a:endParaRPr lang="en-US"/>
          </a:p>
        </p:txBody>
      </p:sp>
      <p:sp>
        <p:nvSpPr>
          <p:cNvPr id="93" name="TextBox 92"/>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About Us</a:t>
            </a:r>
            <a:endParaRPr lang="en-US" sz="6400" dirty="0">
              <a:solidFill>
                <a:srgbClr val="C00000"/>
              </a:solidFill>
              <a:latin typeface="Open Sans Light"/>
              <a:cs typeface="Open Sans Light"/>
            </a:endParaRPr>
          </a:p>
        </p:txBody>
      </p:sp>
      <p:grpSp>
        <p:nvGrpSpPr>
          <p:cNvPr id="95" name="Group 94"/>
          <p:cNvGrpSpPr/>
          <p:nvPr/>
        </p:nvGrpSpPr>
        <p:grpSpPr>
          <a:xfrm>
            <a:off x="2057047" y="3760190"/>
            <a:ext cx="20091429" cy="9450478"/>
            <a:chOff x="344480" y="1806437"/>
            <a:chExt cx="8798941" cy="4138791"/>
          </a:xfrm>
        </p:grpSpPr>
        <p:sp>
          <p:nvSpPr>
            <p:cNvPr id="117" name="TextBox 116"/>
            <p:cNvSpPr txBox="1"/>
            <p:nvPr/>
          </p:nvSpPr>
          <p:spPr>
            <a:xfrm>
              <a:off x="845543" y="1897835"/>
              <a:ext cx="1778628" cy="363931"/>
            </a:xfrm>
            <a:prstGeom prst="rect">
              <a:avLst/>
            </a:prstGeom>
            <a:noFill/>
          </p:spPr>
          <p:txBody>
            <a:bodyPr wrap="non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GOVERNANCE &amp;</a:t>
              </a:r>
            </a:p>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CORPORATE SECRETARIAL</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7" name="Group 96"/>
            <p:cNvGrpSpPr/>
            <p:nvPr/>
          </p:nvGrpSpPr>
          <p:grpSpPr>
            <a:xfrm>
              <a:off x="358555" y="1806437"/>
              <a:ext cx="4434541" cy="2333312"/>
              <a:chOff x="-2594022" y="3333707"/>
              <a:chExt cx="4485491" cy="2506177"/>
            </a:xfrm>
          </p:grpSpPr>
          <p:sp>
            <p:nvSpPr>
              <p:cNvPr id="110" name="Rounded Rectangle 109"/>
              <p:cNvSpPr/>
              <p:nvPr/>
            </p:nvSpPr>
            <p:spPr>
              <a:xfrm>
                <a:off x="-2590366" y="3346664"/>
                <a:ext cx="4472433" cy="2493220"/>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11" name="Round Same Side Corner Rectangle 110"/>
              <p:cNvSpPr/>
              <p:nvPr/>
            </p:nvSpPr>
            <p:spPr>
              <a:xfrm>
                <a:off x="-2594022" y="3333707"/>
                <a:ext cx="4485491" cy="553620"/>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2" name="TextBox 111"/>
              <p:cNvSpPr txBox="1"/>
              <p:nvPr/>
            </p:nvSpPr>
            <p:spPr>
              <a:xfrm>
                <a:off x="-2491610" y="4083526"/>
                <a:ext cx="4315714" cy="1476709"/>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IT Audit &amp; Due Diligence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IT Governance and Planning</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IT Project Management </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IT Risk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Management </a:t>
                </a:r>
              </a:p>
              <a:p>
                <a:pPr algn="ct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IT Strategy </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and Assessment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Business Intelligence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IT Sourcing/Outsourcing</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Enterprise Resource Planning (ERP)</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Software Development and </a:t>
                </a: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Customisation</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3" name="TextBox 112"/>
              <p:cNvSpPr txBox="1"/>
              <p:nvPr/>
            </p:nvSpPr>
            <p:spPr>
              <a:xfrm>
                <a:off x="-929672" y="3485691"/>
                <a:ext cx="1922664" cy="217163"/>
              </a:xfrm>
              <a:prstGeom prst="rect">
                <a:avLst/>
              </a:prstGeom>
              <a:noFill/>
            </p:spPr>
            <p:txBody>
              <a:bodyPr wrap="squar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IT </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CONSULTANCY</a:t>
                </a:r>
              </a:p>
            </p:txBody>
          </p:sp>
        </p:grpSp>
        <p:grpSp>
          <p:nvGrpSpPr>
            <p:cNvPr id="98" name="Group 97"/>
            <p:cNvGrpSpPr/>
            <p:nvPr/>
          </p:nvGrpSpPr>
          <p:grpSpPr>
            <a:xfrm>
              <a:off x="5035737" y="1819808"/>
              <a:ext cx="4107613" cy="2319941"/>
              <a:chOff x="1201265" y="1484485"/>
              <a:chExt cx="6607854" cy="917629"/>
            </a:xfrm>
          </p:grpSpPr>
          <p:sp>
            <p:nvSpPr>
              <p:cNvPr id="105" name="Rounded Rectangle 104"/>
              <p:cNvSpPr/>
              <p:nvPr/>
            </p:nvSpPr>
            <p:spPr>
              <a:xfrm>
                <a:off x="1201265" y="1494387"/>
                <a:ext cx="6607854" cy="907727"/>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a:p>
            </p:txBody>
          </p:sp>
          <p:sp>
            <p:nvSpPr>
              <p:cNvPr id="106" name="Round Same Side Corner Rectangle 105"/>
              <p:cNvSpPr/>
              <p:nvPr/>
            </p:nvSpPr>
            <p:spPr>
              <a:xfrm>
                <a:off x="1201266" y="1484485"/>
                <a:ext cx="6607853" cy="191400"/>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7" name="TextBox 106"/>
              <p:cNvSpPr txBox="1"/>
              <p:nvPr/>
            </p:nvSpPr>
            <p:spPr>
              <a:xfrm>
                <a:off x="1209983" y="1682367"/>
                <a:ext cx="6521431" cy="719747"/>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Banking Product Structuring</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Securities: </a:t>
                </a: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Sukuk</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Issuance &amp; Structure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Wealth Management Advisory</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Private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Equity Advisory</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Establishment of Islamic Bank</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Zakat &amp; </a:t>
                </a: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Waqf</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Accounting Software (SPS)</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Compliance Training Program</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Training &amp;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Education, Research &amp; Development</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Internal &amp; External Audit, Review </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&amp;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Scr</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eening</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Risk Management</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Legal Advisory</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G</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overnance </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&amp;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Supervision</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8" name="TextBox 107"/>
              <p:cNvSpPr txBox="1"/>
              <p:nvPr/>
            </p:nvSpPr>
            <p:spPr>
              <a:xfrm>
                <a:off x="2434599" y="1544102"/>
                <a:ext cx="4729885" cy="79972"/>
              </a:xfrm>
              <a:prstGeom prst="rect">
                <a:avLst/>
              </a:prstGeom>
              <a:noFill/>
            </p:spPr>
            <p:txBody>
              <a:bodyPr wrap="squar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SHARIAH AUDIT &amp; ADVISORY</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9" name="Group 98"/>
            <p:cNvGrpSpPr/>
            <p:nvPr/>
          </p:nvGrpSpPr>
          <p:grpSpPr>
            <a:xfrm>
              <a:off x="344480" y="4250152"/>
              <a:ext cx="8798941" cy="1695076"/>
              <a:chOff x="3545610" y="3545837"/>
              <a:chExt cx="6635590" cy="959501"/>
            </a:xfrm>
          </p:grpSpPr>
          <p:sp>
            <p:nvSpPr>
              <p:cNvPr id="100" name="Rounded Rectangle 99"/>
              <p:cNvSpPr/>
              <p:nvPr/>
            </p:nvSpPr>
            <p:spPr>
              <a:xfrm>
                <a:off x="3545728" y="3565766"/>
                <a:ext cx="6635411" cy="939572"/>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01" name="Round Same Side Corner Rectangle 100"/>
              <p:cNvSpPr/>
              <p:nvPr/>
            </p:nvSpPr>
            <p:spPr>
              <a:xfrm>
                <a:off x="3545610" y="3545837"/>
                <a:ext cx="6635590" cy="277424"/>
              </a:xfrm>
              <a:prstGeom prst="round2SameRect">
                <a:avLst>
                  <a:gd name="adj1" fmla="val 48698"/>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 name="TextBox 101"/>
              <p:cNvSpPr txBox="1"/>
              <p:nvPr/>
            </p:nvSpPr>
            <p:spPr>
              <a:xfrm>
                <a:off x="3585416" y="3872471"/>
                <a:ext cx="3326833" cy="526454"/>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Internal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 &amp; Forensic Auditing</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Enterprise Risk Management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Due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Diligence &amp; Business </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Valuation</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Financial Statement Analysis</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Raising Seed/Start-Up Capital</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Agreed Upon Procedures</a:t>
                </a:r>
              </a:p>
            </p:txBody>
          </p:sp>
          <p:sp>
            <p:nvSpPr>
              <p:cNvPr id="103" name="TextBox 102"/>
              <p:cNvSpPr txBox="1"/>
              <p:nvPr/>
            </p:nvSpPr>
            <p:spPr>
              <a:xfrm>
                <a:off x="5262205" y="3608293"/>
                <a:ext cx="3247156" cy="114446"/>
              </a:xfrm>
              <a:prstGeom prst="rect">
                <a:avLst/>
              </a:prstGeom>
              <a:noFill/>
            </p:spPr>
            <p:txBody>
              <a:bodyPr wrap="squar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TRANSACTION &amp; CORPORATE FINANCE</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4" name="TextBox 103"/>
              <p:cNvSpPr txBox="1"/>
              <p:nvPr/>
            </p:nvSpPr>
            <p:spPr>
              <a:xfrm>
                <a:off x="6781735" y="3894957"/>
                <a:ext cx="2624949" cy="610381"/>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Management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Buy-In(MBI) / Buy-Out (MBO</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Project and Infrastructure Finance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 and Post IPO Advisory</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Raising and Restructuring of Debt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Governance and Compliance Advisory</a:t>
                </a:r>
              </a:p>
              <a:p>
                <a:pPr algn="ct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Merges</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Acquisition and Demergers</a:t>
                </a:r>
              </a:p>
              <a:p>
                <a:pPr algn="ct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sp>
        <p:nvSpPr>
          <p:cNvPr id="27" name="TextBox 26"/>
          <p:cNvSpPr txBox="1"/>
          <p:nvPr/>
        </p:nvSpPr>
        <p:spPr>
          <a:xfrm>
            <a:off x="1400414" y="1929233"/>
            <a:ext cx="21586688" cy="861786"/>
          </a:xfrm>
          <a:prstGeom prst="rect">
            <a:avLst/>
          </a:prstGeom>
          <a:noFill/>
        </p:spPr>
        <p:txBody>
          <a:bodyPr wrap="square" lIns="243852" tIns="121926" rIns="243852" bIns="121926" rtlCol="0">
            <a:spAutoFit/>
          </a:bodyPr>
          <a:lstStyle/>
          <a:p>
            <a:pPr algn="ctr"/>
            <a:r>
              <a:rPr lang="en-US" sz="4000" b="1" dirty="0" smtClean="0">
                <a:solidFill>
                  <a:schemeClr val="tx1">
                    <a:lumMod val="65000"/>
                    <a:lumOff val="35000"/>
                  </a:schemeClr>
                </a:solidFill>
                <a:latin typeface="Open Sans Light"/>
                <a:cs typeface="Open Sans Light"/>
              </a:rPr>
              <a:t>Services (Cont.)</a:t>
            </a:r>
            <a:endParaRPr lang="en-US" sz="4000" b="1" dirty="0">
              <a:solidFill>
                <a:schemeClr val="tx1">
                  <a:lumMod val="65000"/>
                  <a:lumOff val="35000"/>
                </a:schemeClr>
              </a:solidFill>
              <a:latin typeface="Open Sans Light"/>
              <a:cs typeface="Open Sans Light"/>
            </a:endParaRPr>
          </a:p>
        </p:txBody>
      </p:sp>
      <p:sp>
        <p:nvSpPr>
          <p:cNvPr id="28" name="TextBox 27"/>
          <p:cNvSpPr txBox="1"/>
          <p:nvPr/>
        </p:nvSpPr>
        <p:spPr>
          <a:xfrm>
            <a:off x="1975679" y="2903241"/>
            <a:ext cx="21586688" cy="738676"/>
          </a:xfrm>
          <a:prstGeom prst="rect">
            <a:avLst/>
          </a:prstGeom>
          <a:noFill/>
        </p:spPr>
        <p:txBody>
          <a:bodyPr wrap="square" lIns="243852" tIns="121926" rIns="243852" bIns="121926" rtlCol="0">
            <a:spAutoFit/>
          </a:bodyPr>
          <a:lstStyle/>
          <a:p>
            <a:r>
              <a:rPr lang="en-US" sz="3200" dirty="0" smtClean="0">
                <a:solidFill>
                  <a:srgbClr val="C00000"/>
                </a:solidFill>
                <a:latin typeface="Neuropol" panose="020F0607030201010804" pitchFamily="34" charset="0"/>
                <a:cs typeface="Open Sans Light"/>
              </a:rPr>
              <a:t>SALIHIN</a:t>
            </a:r>
            <a:r>
              <a:rPr lang="en-US" sz="3200" dirty="0" smtClean="0">
                <a:solidFill>
                  <a:schemeClr val="tx1">
                    <a:lumMod val="65000"/>
                    <a:lumOff val="35000"/>
                  </a:schemeClr>
                </a:solidFill>
                <a:latin typeface="Open Sans Light"/>
                <a:cs typeface="Open Sans Light"/>
              </a:rPr>
              <a:t> offers wide spectrum value for money services:</a:t>
            </a:r>
            <a:endParaRPr lang="en-US" sz="3200"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37549635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651" y="2791019"/>
            <a:ext cx="23288624" cy="10203087"/>
          </a:xfrm>
          <a:prstGeom prst="rect">
            <a:avLst/>
          </a:prstGeom>
        </p:spPr>
      </p:pic>
      <p:sp>
        <p:nvSpPr>
          <p:cNvPr id="3" name="Slide Number Placeholder 2"/>
          <p:cNvSpPr>
            <a:spLocks noGrp="1"/>
          </p:cNvSpPr>
          <p:nvPr>
            <p:ph type="sldNum" sz="quarter" idx="4"/>
          </p:nvPr>
        </p:nvSpPr>
        <p:spPr>
          <a:xfrm>
            <a:off x="23562367" y="12994106"/>
            <a:ext cx="824808" cy="462288"/>
          </a:xfrm>
          <a:solidFill>
            <a:schemeClr val="bg1"/>
          </a:solidFill>
        </p:spPr>
        <p:txBody>
          <a:bodyPr/>
          <a:lstStyle/>
          <a:p>
            <a:fld id="{C9468CE9-3F3D-1446-A027-4B4CDD3883B0}" type="slidenum">
              <a:rPr lang="en-US" smtClean="0">
                <a:solidFill>
                  <a:srgbClr val="C00000"/>
                </a:solidFill>
              </a:rPr>
              <a:pPr/>
              <a:t>9</a:t>
            </a:fld>
            <a:endParaRPr lang="en-US" dirty="0">
              <a:solidFill>
                <a:srgbClr val="C00000"/>
              </a:solidFill>
            </a:endParaRPr>
          </a:p>
        </p:txBody>
      </p:sp>
      <p:sp>
        <p:nvSpPr>
          <p:cNvPr id="4" name="TextBox 3"/>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About Us</a:t>
            </a:r>
            <a:endParaRPr lang="en-US" sz="6400" dirty="0">
              <a:solidFill>
                <a:srgbClr val="C00000"/>
              </a:solidFill>
              <a:latin typeface="Open Sans Light"/>
              <a:cs typeface="Open Sans Light"/>
            </a:endParaRPr>
          </a:p>
        </p:txBody>
      </p:sp>
      <p:sp>
        <p:nvSpPr>
          <p:cNvPr id="5" name="TextBox 4"/>
          <p:cNvSpPr txBox="1"/>
          <p:nvPr/>
        </p:nvSpPr>
        <p:spPr>
          <a:xfrm>
            <a:off x="1400414" y="1929233"/>
            <a:ext cx="21586688" cy="861786"/>
          </a:xfrm>
          <a:prstGeom prst="rect">
            <a:avLst/>
          </a:prstGeom>
          <a:noFill/>
        </p:spPr>
        <p:txBody>
          <a:bodyPr wrap="square" lIns="243852" tIns="121926" rIns="243852" bIns="121926" rtlCol="0">
            <a:spAutoFit/>
          </a:bodyPr>
          <a:lstStyle/>
          <a:p>
            <a:pPr algn="ctr"/>
            <a:r>
              <a:rPr lang="en-US" sz="4000" b="1" dirty="0" smtClean="0">
                <a:solidFill>
                  <a:schemeClr val="tx1">
                    <a:lumMod val="65000"/>
                    <a:lumOff val="35000"/>
                  </a:schemeClr>
                </a:solidFill>
                <a:latin typeface="Open Sans Light"/>
                <a:cs typeface="Open Sans Light"/>
              </a:rPr>
              <a:t>Services (Cont.)</a:t>
            </a:r>
            <a:endParaRPr lang="en-US" sz="4000" b="1"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2622592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Master">
  <a:themeElements>
    <a:clrScheme name="Custom 11">
      <a:dk1>
        <a:sysClr val="windowText" lastClr="000000"/>
      </a:dk1>
      <a:lt1>
        <a:sysClr val="window" lastClr="FFFFFF"/>
      </a:lt1>
      <a:dk2>
        <a:srgbClr val="1F497D"/>
      </a:dk2>
      <a:lt2>
        <a:srgbClr val="EEECE1"/>
      </a:lt2>
      <a:accent1>
        <a:srgbClr val="4F81BD"/>
      </a:accent1>
      <a:accent2>
        <a:srgbClr val="1BAAAA"/>
      </a:accent2>
      <a:accent3>
        <a:srgbClr val="3A5270"/>
      </a:accent3>
      <a:accent4>
        <a:srgbClr val="1D8EEA"/>
      </a:accent4>
      <a:accent5>
        <a:srgbClr val="5F5F80"/>
      </a:accent5>
      <a:accent6>
        <a:srgbClr val="CCCDC8"/>
      </a:accent6>
      <a:hlink>
        <a:srgbClr val="69E2DE"/>
      </a:hlink>
      <a:folHlink>
        <a:srgbClr val="4EAA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6761</TotalTime>
  <Words>2457</Words>
  <Application>Microsoft Office PowerPoint</Application>
  <PresentationFormat>Custom</PresentationFormat>
  <Paragraphs>412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Master</vt:lpstr>
      <vt:lpstr>PROPOSAL FOR INDEPENDENT SCRUTINEER SERVICE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 Twelve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Twelve</dc:creator>
  <cp:lastModifiedBy>Audit</cp:lastModifiedBy>
  <cp:revision>1219</cp:revision>
  <cp:lastPrinted>2016-09-19T06:31:26Z</cp:lastPrinted>
  <dcterms:created xsi:type="dcterms:W3CDTF">2014-12-02T17:36:54Z</dcterms:created>
  <dcterms:modified xsi:type="dcterms:W3CDTF">2017-01-26T04:53:06Z</dcterms:modified>
</cp:coreProperties>
</file>