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61" r:id="rId5"/>
  </p:sldIdLst>
  <p:sldSz cx="9144000" cy="5715000" type="screen16x1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6" d="100"/>
          <a:sy n="86" d="100"/>
        </p:scale>
        <p:origin x="-894" y="-78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F696-BE28-4B99-8586-D5DA2BF402CA}" type="datetimeFigureOut">
              <a:rPr lang="en-MY" smtClean="0"/>
              <a:t>23/5/2017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5642F-B549-4039-A11B-F1A83FA8B2C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92564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F696-BE28-4B99-8586-D5DA2BF402CA}" type="datetimeFigureOut">
              <a:rPr lang="en-MY" smtClean="0"/>
              <a:t>23/5/2017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5642F-B549-4039-A11B-F1A83FA8B2C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42167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F696-BE28-4B99-8586-D5DA2BF402CA}" type="datetimeFigureOut">
              <a:rPr lang="en-MY" smtClean="0"/>
              <a:t>23/5/2017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5642F-B549-4039-A11B-F1A83FA8B2C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34086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F696-BE28-4B99-8586-D5DA2BF402CA}" type="datetimeFigureOut">
              <a:rPr lang="en-MY" smtClean="0"/>
              <a:t>23/5/2017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5642F-B549-4039-A11B-F1A83FA8B2C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051672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72417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F696-BE28-4B99-8586-D5DA2BF402CA}" type="datetimeFigureOut">
              <a:rPr lang="en-MY" smtClean="0"/>
              <a:t>23/5/2017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5642F-B549-4039-A11B-F1A83FA8B2C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41993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F696-BE28-4B99-8586-D5DA2BF402CA}" type="datetimeFigureOut">
              <a:rPr lang="en-MY" smtClean="0"/>
              <a:t>23/5/2017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5642F-B549-4039-A11B-F1A83FA8B2C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49154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F696-BE28-4B99-8586-D5DA2BF402CA}" type="datetimeFigureOut">
              <a:rPr lang="en-MY" smtClean="0"/>
              <a:t>23/5/2017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5642F-B549-4039-A11B-F1A83FA8B2C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68042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F696-BE28-4B99-8586-D5DA2BF402CA}" type="datetimeFigureOut">
              <a:rPr lang="en-MY" smtClean="0"/>
              <a:t>23/5/2017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5642F-B549-4039-A11B-F1A83FA8B2C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36904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F696-BE28-4B99-8586-D5DA2BF402CA}" type="datetimeFigureOut">
              <a:rPr lang="en-MY" smtClean="0"/>
              <a:t>23/5/2017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5642F-B549-4039-A11B-F1A83FA8B2C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60191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F696-BE28-4B99-8586-D5DA2BF402CA}" type="datetimeFigureOut">
              <a:rPr lang="en-MY" smtClean="0"/>
              <a:t>23/5/2017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5642F-B549-4039-A11B-F1A83FA8B2C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40859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F696-BE28-4B99-8586-D5DA2BF402CA}" type="datetimeFigureOut">
              <a:rPr lang="en-MY" smtClean="0"/>
              <a:t>23/5/2017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5642F-B549-4039-A11B-F1A83FA8B2C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68413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33500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F6F696-BE28-4B99-8586-D5DA2BF402CA}" type="datetimeFigureOut">
              <a:rPr lang="en-MY" smtClean="0"/>
              <a:t>23/5/2017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C5642F-B549-4039-A11B-F1A83FA8B2C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16761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7401" y="337220"/>
            <a:ext cx="8856984" cy="2100233"/>
          </a:xfrm>
        </p:spPr>
        <p:txBody>
          <a:bodyPr>
            <a:noAutofit/>
          </a:bodyPr>
          <a:lstStyle/>
          <a:p>
            <a:r>
              <a:rPr lang="en-MY" sz="3600" b="1" dirty="0" smtClean="0"/>
              <a:t>KUB MALAYSIA BERHAD</a:t>
            </a:r>
            <a:br>
              <a:rPr lang="en-MY" sz="3600" b="1" dirty="0" smtClean="0"/>
            </a:br>
            <a:r>
              <a:rPr lang="en-MY" sz="3600" b="1" dirty="0" smtClean="0"/>
              <a:t>MESYUARAT AGUNG LUAR BIASA</a:t>
            </a:r>
            <a:r>
              <a:rPr lang="en-MY" sz="3200" b="1" dirty="0" smtClean="0"/>
              <a:t/>
            </a:r>
            <a:br>
              <a:rPr lang="en-MY" sz="3200" b="1" dirty="0" smtClean="0"/>
            </a:br>
            <a:r>
              <a:rPr lang="en-MY" sz="3200" b="1" dirty="0" smtClean="0"/>
              <a:t/>
            </a:r>
            <a:br>
              <a:rPr lang="en-MY" sz="3200" b="1" dirty="0" smtClean="0"/>
            </a:br>
            <a:r>
              <a:rPr lang="en-MY" sz="1800" b="1" dirty="0" smtClean="0"/>
              <a:t>DEWAN MATRADE, ARAS 3, PUSAT PAMERAN &amp; KONVENSYEN MATRADE, MENARA MATRADE, JALAN SULTAN HAJI AHMAD, 50480 KUALA LUMPUR</a:t>
            </a:r>
            <a:br>
              <a:rPr lang="en-MY" sz="1800" b="1" dirty="0" smtClean="0"/>
            </a:br>
            <a:r>
              <a:rPr lang="en-MY" sz="1800" b="1" dirty="0" smtClean="0"/>
              <a:t>SELASA, 23 MEI 2017, JAM 3.00 PETANG</a:t>
            </a:r>
            <a:endParaRPr lang="en-MY" sz="1800" b="1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07504" y="3157533"/>
            <a:ext cx="8940186" cy="150016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MY" sz="1800" dirty="0" err="1" smtClean="0"/>
              <a:t>Resolusi-resolusi</a:t>
            </a:r>
            <a:r>
              <a:rPr lang="en-MY" sz="1800" dirty="0" smtClean="0"/>
              <a:t> </a:t>
            </a:r>
            <a:r>
              <a:rPr lang="en-MY" sz="1800" dirty="0" err="1" smtClean="0"/>
              <a:t>biasa</a:t>
            </a:r>
            <a:r>
              <a:rPr lang="en-MY" sz="1800" dirty="0" smtClean="0"/>
              <a:t> </a:t>
            </a:r>
            <a:r>
              <a:rPr lang="en-MY" sz="1800" dirty="0" err="1" smtClean="0"/>
              <a:t>berikut</a:t>
            </a:r>
            <a:r>
              <a:rPr lang="en-MY" sz="1800" dirty="0"/>
              <a:t> </a:t>
            </a:r>
            <a:r>
              <a:rPr lang="en-MY" sz="1800" dirty="0" err="1" smtClean="0"/>
              <a:t>seperti</a:t>
            </a:r>
            <a:r>
              <a:rPr lang="en-MY" sz="1800" dirty="0" smtClean="0"/>
              <a:t> yang </a:t>
            </a:r>
            <a:r>
              <a:rPr lang="en-MY" sz="1800" dirty="0" err="1" smtClean="0"/>
              <a:t>dinyatakan</a:t>
            </a:r>
            <a:r>
              <a:rPr lang="en-MY" sz="1800" dirty="0" smtClean="0"/>
              <a:t> di </a:t>
            </a:r>
            <a:r>
              <a:rPr lang="en-MY" sz="1800" dirty="0" err="1" smtClean="0"/>
              <a:t>dalam</a:t>
            </a:r>
            <a:r>
              <a:rPr lang="en-MY" sz="1800" dirty="0" smtClean="0"/>
              <a:t> </a:t>
            </a:r>
            <a:r>
              <a:rPr lang="en-MY" sz="1800" dirty="0" err="1" smtClean="0"/>
              <a:t>Notis</a:t>
            </a:r>
            <a:r>
              <a:rPr lang="en-MY" sz="1800" dirty="0" smtClean="0"/>
              <a:t> </a:t>
            </a:r>
            <a:r>
              <a:rPr lang="en-MY" sz="1800" dirty="0" err="1" smtClean="0"/>
              <a:t>Mesyuarat</a:t>
            </a:r>
            <a:r>
              <a:rPr lang="en-MY" sz="1800" dirty="0" smtClean="0"/>
              <a:t> </a:t>
            </a:r>
            <a:r>
              <a:rPr lang="en-MY" sz="1800" dirty="0" err="1" smtClean="0"/>
              <a:t>Agung</a:t>
            </a:r>
            <a:r>
              <a:rPr lang="en-MY" sz="1800" dirty="0" smtClean="0"/>
              <a:t> </a:t>
            </a:r>
            <a:r>
              <a:rPr lang="en-MY" sz="1800" dirty="0" err="1" smtClean="0"/>
              <a:t>Luar</a:t>
            </a:r>
            <a:r>
              <a:rPr lang="en-MY" sz="1800" dirty="0" smtClean="0"/>
              <a:t> </a:t>
            </a:r>
            <a:r>
              <a:rPr lang="en-MY" sz="1800" dirty="0" err="1" smtClean="0"/>
              <a:t>Biasa</a:t>
            </a:r>
            <a:r>
              <a:rPr lang="en-MY" sz="1800" dirty="0" smtClean="0"/>
              <a:t> </a:t>
            </a:r>
            <a:r>
              <a:rPr lang="en-MY" sz="1800" dirty="0" err="1" smtClean="0"/>
              <a:t>bertarikh</a:t>
            </a:r>
            <a:r>
              <a:rPr lang="en-MY" sz="1800" dirty="0" smtClean="0"/>
              <a:t> 28 April 2017 </a:t>
            </a:r>
            <a:r>
              <a:rPr lang="en-MY" sz="1800" dirty="0" err="1" smtClean="0"/>
              <a:t>telah</a:t>
            </a:r>
            <a:r>
              <a:rPr lang="en-MY" sz="1800" dirty="0" smtClean="0"/>
              <a:t> di </a:t>
            </a:r>
            <a:r>
              <a:rPr lang="en-MY" sz="1800" dirty="0" err="1" smtClean="0"/>
              <a:t>undi</a:t>
            </a:r>
            <a:r>
              <a:rPr lang="en-MY" sz="1800" dirty="0" smtClean="0"/>
              <a:t> </a:t>
            </a:r>
            <a:r>
              <a:rPr lang="en-MY" sz="1800" dirty="0" err="1" smtClean="0"/>
              <a:t>dengan</a:t>
            </a:r>
            <a:r>
              <a:rPr lang="en-MY" sz="1800" dirty="0" smtClean="0"/>
              <a:t> </a:t>
            </a:r>
            <a:r>
              <a:rPr lang="en-MY" sz="1800" dirty="0" err="1" smtClean="0"/>
              <a:t>sewajarnya</a:t>
            </a:r>
            <a:r>
              <a:rPr lang="en-MY" sz="1800" dirty="0" smtClean="0"/>
              <a:t> </a:t>
            </a:r>
            <a:r>
              <a:rPr lang="en-MY" sz="1800" dirty="0" err="1" smtClean="0"/>
              <a:t>secara</a:t>
            </a:r>
            <a:r>
              <a:rPr lang="en-MY" sz="1800" dirty="0" smtClean="0"/>
              <a:t> </a:t>
            </a:r>
            <a:r>
              <a:rPr lang="en-MY" sz="1800" dirty="0" err="1" smtClean="0"/>
              <a:t>undian</a:t>
            </a:r>
            <a:r>
              <a:rPr lang="en-MY" sz="1800" dirty="0" smtClean="0"/>
              <a:t> “Poll” </a:t>
            </a:r>
            <a:r>
              <a:rPr lang="en-MY" sz="1800" dirty="0" err="1" smtClean="0"/>
              <a:t>pada</a:t>
            </a:r>
            <a:r>
              <a:rPr lang="en-MY" sz="1800" dirty="0" smtClean="0"/>
              <a:t> </a:t>
            </a:r>
            <a:r>
              <a:rPr lang="en-MY" sz="1800" dirty="0" err="1" smtClean="0"/>
              <a:t>Mesyuarat</a:t>
            </a:r>
            <a:r>
              <a:rPr lang="en-MY" sz="1800" dirty="0" smtClean="0"/>
              <a:t> </a:t>
            </a:r>
            <a:r>
              <a:rPr lang="en-MY" sz="1800" dirty="0" err="1" smtClean="0"/>
              <a:t>Agung</a:t>
            </a:r>
            <a:r>
              <a:rPr lang="en-MY" sz="1800" dirty="0" smtClean="0"/>
              <a:t> </a:t>
            </a:r>
            <a:r>
              <a:rPr lang="en-MY" sz="1800" dirty="0" err="1" smtClean="0"/>
              <a:t>Luar</a:t>
            </a:r>
            <a:r>
              <a:rPr lang="en-MY" sz="1800" dirty="0" smtClean="0"/>
              <a:t> </a:t>
            </a:r>
            <a:r>
              <a:rPr lang="en-MY" sz="1800" dirty="0" err="1" smtClean="0"/>
              <a:t>Biasa</a:t>
            </a:r>
            <a:r>
              <a:rPr lang="en-MY" sz="1800" dirty="0" smtClean="0"/>
              <a:t> Syarikat </a:t>
            </a:r>
            <a:r>
              <a:rPr lang="en-MY" sz="1800" dirty="0" err="1" smtClean="0"/>
              <a:t>menurut</a:t>
            </a:r>
            <a:r>
              <a:rPr lang="en-MY" sz="1800" dirty="0" smtClean="0"/>
              <a:t> </a:t>
            </a:r>
            <a:r>
              <a:rPr lang="en-MY" sz="1800" dirty="0" err="1" smtClean="0"/>
              <a:t>peruntukan</a:t>
            </a:r>
            <a:r>
              <a:rPr lang="en-MY" sz="1800" dirty="0" smtClean="0"/>
              <a:t> </a:t>
            </a:r>
            <a:r>
              <a:rPr lang="en-MY" sz="1800" dirty="0" err="1" smtClean="0"/>
              <a:t>Perenggan</a:t>
            </a:r>
            <a:r>
              <a:rPr lang="en-MY" sz="1800" dirty="0" smtClean="0"/>
              <a:t> 8.29A </a:t>
            </a:r>
            <a:r>
              <a:rPr lang="en-MY" sz="1800" dirty="0" err="1" smtClean="0"/>
              <a:t>Keperluan</a:t>
            </a:r>
            <a:r>
              <a:rPr lang="en-MY" sz="1800" dirty="0" smtClean="0"/>
              <a:t> </a:t>
            </a:r>
            <a:r>
              <a:rPr lang="en-MY" sz="1800" dirty="0" err="1" smtClean="0"/>
              <a:t>Penyenaraian</a:t>
            </a:r>
            <a:r>
              <a:rPr lang="en-MY" sz="1800" dirty="0" smtClean="0"/>
              <a:t> </a:t>
            </a:r>
            <a:r>
              <a:rPr lang="en-MY" sz="1800" dirty="0" err="1" smtClean="0"/>
              <a:t>Pasaran</a:t>
            </a:r>
            <a:r>
              <a:rPr lang="en-MY" sz="1800" dirty="0" smtClean="0"/>
              <a:t> </a:t>
            </a:r>
            <a:r>
              <a:rPr lang="en-MY" sz="1800" dirty="0" err="1" smtClean="0"/>
              <a:t>Utama</a:t>
            </a:r>
            <a:r>
              <a:rPr lang="en-MY" sz="1800" dirty="0" smtClean="0"/>
              <a:t> Bursa Malaysia Securities </a:t>
            </a:r>
            <a:r>
              <a:rPr lang="en-MY" sz="1800" dirty="0" err="1" smtClean="0"/>
              <a:t>Berhad</a:t>
            </a:r>
            <a:r>
              <a:rPr lang="en-MY" sz="1800" dirty="0" smtClean="0"/>
              <a:t>.</a:t>
            </a:r>
            <a:endParaRPr lang="en-MY" sz="1400" dirty="0"/>
          </a:p>
        </p:txBody>
      </p:sp>
    </p:spTree>
    <p:extLst>
      <p:ext uri="{BB962C8B-B14F-4D97-AF65-F5344CB8AC3E}">
        <p14:creationId xmlns:p14="http://schemas.microsoft.com/office/powerpoint/2010/main" val="2099786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636456"/>
              </p:ext>
            </p:extLst>
          </p:nvPr>
        </p:nvGraphicFramePr>
        <p:xfrm>
          <a:off x="0" y="0"/>
          <a:ext cx="9144000" cy="55925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5576"/>
                <a:gridCol w="1944216"/>
                <a:gridCol w="1152128"/>
                <a:gridCol w="720080"/>
                <a:gridCol w="936104"/>
                <a:gridCol w="648072"/>
                <a:gridCol w="1008112"/>
                <a:gridCol w="504056"/>
                <a:gridCol w="864096"/>
                <a:gridCol w="611560"/>
              </a:tblGrid>
              <a:tr h="579429">
                <a:tc rowSpan="2">
                  <a:txBody>
                    <a:bodyPr/>
                    <a:lstStyle/>
                    <a:p>
                      <a:pPr algn="ctr"/>
                      <a:endParaRPr lang="en-MY" sz="1300" b="1" dirty="0" smtClean="0"/>
                    </a:p>
                    <a:p>
                      <a:pPr algn="ctr"/>
                      <a:r>
                        <a:rPr lang="en-MY" sz="1300" b="1" dirty="0" err="1" smtClean="0"/>
                        <a:t>Resolusi</a:t>
                      </a:r>
                      <a:endParaRPr lang="en-MY" sz="1300" b="1" dirty="0"/>
                    </a:p>
                  </a:txBody>
                  <a:tcPr marT="38100" marB="38100"/>
                </a:tc>
                <a:tc rowSpan="2">
                  <a:txBody>
                    <a:bodyPr/>
                    <a:lstStyle/>
                    <a:p>
                      <a:pPr algn="ctr"/>
                      <a:endParaRPr lang="en-MY" sz="1300" b="1" dirty="0" smtClean="0"/>
                    </a:p>
                    <a:p>
                      <a:pPr algn="ctr"/>
                      <a:r>
                        <a:rPr lang="en-MY" sz="2000" b="1" dirty="0" smtClean="0"/>
                        <a:t>Agenda</a:t>
                      </a:r>
                      <a:endParaRPr lang="en-MY" sz="2000" b="1" dirty="0"/>
                    </a:p>
                  </a:txBody>
                  <a:tcPr marT="38100" marB="38100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MY" sz="1300" b="1" dirty="0" smtClean="0"/>
                        <a:t>BERSETUJU</a:t>
                      </a:r>
                      <a:endParaRPr lang="en-MY" sz="1300" b="1" dirty="0"/>
                    </a:p>
                  </a:txBody>
                  <a:tcPr marT="38100" marB="38100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MY" sz="1300" b="1" dirty="0" smtClean="0"/>
                        <a:t>TIDAK BERSETUJU</a:t>
                      </a:r>
                      <a:endParaRPr lang="en-MY" sz="1300" b="1" dirty="0"/>
                    </a:p>
                  </a:txBody>
                  <a:tcPr marT="38100" marB="38100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MY" sz="1300" b="1" dirty="0" smtClean="0"/>
                        <a:t>JUMLAH KESELURUHAN</a:t>
                      </a:r>
                      <a:endParaRPr lang="en-MY" sz="1300" b="1" dirty="0"/>
                    </a:p>
                  </a:txBody>
                  <a:tcPr marT="38100" marB="38100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MY" sz="1300" b="1" dirty="0" smtClean="0"/>
                        <a:t>BERKECUALI</a:t>
                      </a:r>
                      <a:endParaRPr lang="en-MY" sz="1300" b="1" dirty="0"/>
                    </a:p>
                  </a:txBody>
                  <a:tcPr marT="38100" marB="38100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530635">
                <a:tc vMerge="1"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JUMLAH</a:t>
                      </a:r>
                      <a:r>
                        <a:rPr lang="en-MY" sz="1200" b="1" baseline="0" dirty="0" smtClean="0"/>
                        <a:t> SAHAM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%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JUMLAH SAHAM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%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JUMLAH</a:t>
                      </a:r>
                      <a:r>
                        <a:rPr lang="en-MY" sz="1200" b="1" baseline="0" dirty="0" smtClean="0"/>
                        <a:t> SAHAM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%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JUMLAH SAHAM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%</a:t>
                      </a:r>
                      <a:endParaRPr lang="en-MY" sz="1200" b="1" dirty="0"/>
                    </a:p>
                  </a:txBody>
                  <a:tcPr marT="38100" marB="38100"/>
                </a:tc>
              </a:tr>
              <a:tr h="2107476">
                <a:tc>
                  <a:txBody>
                    <a:bodyPr/>
                    <a:lstStyle/>
                    <a:p>
                      <a:pPr algn="ctr"/>
                      <a:r>
                        <a:rPr lang="en-MY" sz="1400" b="1" smtClean="0"/>
                        <a:t>1.</a:t>
                      </a:r>
                      <a:endParaRPr lang="en-MY" sz="14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1400" b="0" dirty="0" err="1" smtClean="0"/>
                        <a:t>Cadangan</a:t>
                      </a:r>
                      <a:r>
                        <a:rPr lang="en-MY" sz="1400" b="0" baseline="0" dirty="0" smtClean="0"/>
                        <a:t> </a:t>
                      </a:r>
                      <a:r>
                        <a:rPr lang="en-MY" sz="1400" b="0" baseline="0" dirty="0" err="1" smtClean="0"/>
                        <a:t>Penubuhan</a:t>
                      </a:r>
                      <a:r>
                        <a:rPr lang="en-MY" sz="1400" b="0" baseline="0" dirty="0" smtClean="0"/>
                        <a:t> Skim </a:t>
                      </a:r>
                      <a:r>
                        <a:rPr lang="en-MY" sz="1400" b="0" baseline="0" dirty="0" err="1" smtClean="0"/>
                        <a:t>Opsyen</a:t>
                      </a:r>
                      <a:r>
                        <a:rPr lang="en-MY" sz="1400" b="0" baseline="0" dirty="0" smtClean="0"/>
                        <a:t> </a:t>
                      </a:r>
                      <a:r>
                        <a:rPr lang="en-MY" sz="1400" b="0" baseline="0" dirty="0" err="1" smtClean="0"/>
                        <a:t>Saham</a:t>
                      </a:r>
                      <a:r>
                        <a:rPr lang="en-MY" sz="1400" b="0" baseline="0" dirty="0" smtClean="0"/>
                        <a:t> </a:t>
                      </a:r>
                      <a:r>
                        <a:rPr lang="en-MY" sz="1400" b="0" baseline="0" dirty="0" err="1" smtClean="0"/>
                        <a:t>Kakitangan</a:t>
                      </a:r>
                      <a:r>
                        <a:rPr lang="en-MY" sz="1400" b="0" baseline="0" dirty="0" smtClean="0"/>
                        <a:t> </a:t>
                      </a:r>
                      <a:r>
                        <a:rPr lang="en-MY" sz="1400" b="0" baseline="0" dirty="0" err="1" smtClean="0"/>
                        <a:t>sehingga</a:t>
                      </a:r>
                      <a:r>
                        <a:rPr lang="en-MY" sz="1400" b="0" baseline="0" dirty="0" smtClean="0"/>
                        <a:t> 15% </a:t>
                      </a:r>
                      <a:r>
                        <a:rPr lang="en-MY" sz="1400" b="0" baseline="0" dirty="0" err="1" smtClean="0"/>
                        <a:t>daripada</a:t>
                      </a:r>
                      <a:r>
                        <a:rPr lang="en-MY" sz="1400" b="0" baseline="0" dirty="0" smtClean="0"/>
                        <a:t> </a:t>
                      </a:r>
                      <a:r>
                        <a:rPr lang="en-MY" sz="1400" b="0" baseline="0" dirty="0" err="1" smtClean="0"/>
                        <a:t>Jumlah</a:t>
                      </a:r>
                      <a:r>
                        <a:rPr lang="en-MY" sz="1400" b="0" baseline="0" dirty="0" smtClean="0"/>
                        <a:t> </a:t>
                      </a:r>
                      <a:r>
                        <a:rPr lang="en-MY" sz="1400" b="0" baseline="0" dirty="0" err="1" smtClean="0"/>
                        <a:t>Bilangan</a:t>
                      </a:r>
                      <a:r>
                        <a:rPr lang="en-MY" sz="1400" b="0" baseline="0" dirty="0" smtClean="0"/>
                        <a:t> </a:t>
                      </a:r>
                      <a:r>
                        <a:rPr lang="en-MY" sz="1400" b="0" baseline="0" dirty="0" err="1" smtClean="0"/>
                        <a:t>Saham</a:t>
                      </a:r>
                      <a:r>
                        <a:rPr lang="en-MY" sz="1400" b="0" baseline="0" dirty="0" smtClean="0"/>
                        <a:t> KUB yang </a:t>
                      </a:r>
                      <a:r>
                        <a:rPr lang="en-MY" sz="1400" b="0" baseline="0" dirty="0" err="1" smtClean="0"/>
                        <a:t>Diterbitkan</a:t>
                      </a:r>
                      <a:r>
                        <a:rPr lang="en-MY" sz="1400" b="0" baseline="0" dirty="0" smtClean="0"/>
                        <a:t> (</a:t>
                      </a:r>
                      <a:r>
                        <a:rPr lang="en-MY" sz="1400" b="0" baseline="0" dirty="0" err="1" smtClean="0"/>
                        <a:t>Tidak</a:t>
                      </a:r>
                      <a:r>
                        <a:rPr lang="en-MY" sz="1400" b="0" baseline="0" dirty="0" smtClean="0"/>
                        <a:t> </a:t>
                      </a:r>
                      <a:r>
                        <a:rPr lang="en-MY" sz="1400" b="0" baseline="0" dirty="0" err="1" smtClean="0"/>
                        <a:t>Termasuk</a:t>
                      </a:r>
                      <a:r>
                        <a:rPr lang="en-MY" sz="1400" b="0" baseline="0" dirty="0" smtClean="0"/>
                        <a:t> </a:t>
                      </a:r>
                      <a:r>
                        <a:rPr lang="en-MY" sz="1400" b="0" baseline="0" dirty="0" err="1" smtClean="0"/>
                        <a:t>Saham</a:t>
                      </a:r>
                      <a:r>
                        <a:rPr lang="en-MY" sz="1400" b="0" baseline="0" dirty="0" smtClean="0"/>
                        <a:t> </a:t>
                      </a:r>
                      <a:r>
                        <a:rPr lang="en-MY" sz="1400" b="0" baseline="0" dirty="0" err="1" smtClean="0"/>
                        <a:t>Perbendaharaan</a:t>
                      </a:r>
                      <a:r>
                        <a:rPr lang="en-MY" sz="1400" b="0" baseline="0" dirty="0" smtClean="0"/>
                        <a:t>) </a:t>
                      </a:r>
                      <a:r>
                        <a:rPr lang="en-MY" sz="1400" b="0" baseline="0" dirty="0" err="1" smtClean="0"/>
                        <a:t>pada</a:t>
                      </a:r>
                      <a:r>
                        <a:rPr lang="en-MY" sz="1400" b="0" baseline="0" dirty="0" smtClean="0"/>
                        <a:t> </a:t>
                      </a:r>
                      <a:r>
                        <a:rPr lang="en-MY" sz="1400" b="0" baseline="0" dirty="0" err="1" smtClean="0"/>
                        <a:t>bila-bila</a:t>
                      </a:r>
                      <a:r>
                        <a:rPr lang="en-MY" sz="1400" b="0" baseline="0" dirty="0" smtClean="0"/>
                        <a:t> masa (‘</a:t>
                      </a:r>
                      <a:r>
                        <a:rPr lang="en-MY" sz="1400" b="0" baseline="0" dirty="0" err="1" smtClean="0"/>
                        <a:t>Cadangan</a:t>
                      </a:r>
                      <a:r>
                        <a:rPr lang="en-MY" sz="1400" b="0" baseline="0" dirty="0" smtClean="0"/>
                        <a:t> ESOS’)</a:t>
                      </a:r>
                      <a:endParaRPr lang="en-MY" sz="1400" b="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290,633,367</a:t>
                      </a:r>
                      <a:endParaRPr lang="en-MY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99.9906</a:t>
                      </a:r>
                      <a:endParaRPr lang="en-MY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27,326</a:t>
                      </a:r>
                      <a:endParaRPr lang="en-MY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0.0094</a:t>
                      </a:r>
                      <a:endParaRPr lang="en-MY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290,660,693</a:t>
                      </a:r>
                      <a:endParaRPr lang="en-MY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100</a:t>
                      </a:r>
                      <a:endParaRPr lang="en-MY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11,000</a:t>
                      </a:r>
                      <a:endParaRPr lang="en-MY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0.0038</a:t>
                      </a:r>
                      <a:endParaRPr lang="en-MY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961369">
                <a:tc>
                  <a:txBody>
                    <a:bodyPr/>
                    <a:lstStyle/>
                    <a:p>
                      <a:pPr algn="ctr"/>
                      <a:r>
                        <a:rPr lang="en-MY" sz="1400" b="1" dirty="0" smtClean="0"/>
                        <a:t>2.</a:t>
                      </a:r>
                      <a:endParaRPr lang="en-MY" sz="14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1400" b="0" dirty="0" err="1" smtClean="0"/>
                        <a:t>Cadangan</a:t>
                      </a:r>
                      <a:r>
                        <a:rPr lang="en-MY" sz="1400" b="0" baseline="0" dirty="0" smtClean="0"/>
                        <a:t> </a:t>
                      </a:r>
                      <a:r>
                        <a:rPr lang="en-MY" sz="1400" b="0" baseline="0" dirty="0" err="1" smtClean="0"/>
                        <a:t>Pemberian</a:t>
                      </a:r>
                      <a:r>
                        <a:rPr lang="en-MY" sz="1400" b="0" baseline="0" dirty="0" smtClean="0"/>
                        <a:t> </a:t>
                      </a:r>
                      <a:r>
                        <a:rPr lang="en-MY" sz="1400" b="0" baseline="0" dirty="0" err="1" smtClean="0"/>
                        <a:t>Opsyen</a:t>
                      </a:r>
                      <a:r>
                        <a:rPr lang="en-MY" sz="1400" b="0" baseline="0" dirty="0" smtClean="0"/>
                        <a:t> ESOS </a:t>
                      </a:r>
                      <a:r>
                        <a:rPr lang="en-MY" sz="1400" b="0" baseline="0" dirty="0" err="1" smtClean="0"/>
                        <a:t>kepada</a:t>
                      </a:r>
                      <a:r>
                        <a:rPr lang="en-MY" sz="1400" b="0" baseline="0" dirty="0" smtClean="0"/>
                        <a:t> </a:t>
                      </a:r>
                      <a:r>
                        <a:rPr lang="en-MY" sz="1400" b="0" baseline="0" dirty="0" err="1" smtClean="0"/>
                        <a:t>Dato</a:t>
                      </a:r>
                      <a:r>
                        <a:rPr lang="en-MY" sz="1400" b="0" baseline="0" dirty="0" smtClean="0"/>
                        <a:t>’ Ahmad </a:t>
                      </a:r>
                      <a:r>
                        <a:rPr lang="en-MY" sz="1400" b="0" baseline="0" dirty="0" err="1" smtClean="0"/>
                        <a:t>Ibnihajar</a:t>
                      </a:r>
                      <a:r>
                        <a:rPr lang="en-MY" sz="1400" b="0" baseline="0" dirty="0" smtClean="0"/>
                        <a:t>.</a:t>
                      </a:r>
                      <a:endParaRPr lang="en-MY" sz="1400" b="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2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290,633,467</a:t>
                      </a:r>
                      <a:endParaRPr lang="en-MY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2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99.9906</a:t>
                      </a:r>
                      <a:endParaRPr lang="en-MY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2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27,226</a:t>
                      </a:r>
                      <a:endParaRPr lang="en-MY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2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0.0094</a:t>
                      </a:r>
                      <a:endParaRPr lang="en-MY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290,660,693</a:t>
                      </a:r>
                      <a:endParaRPr lang="en-MY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100</a:t>
                      </a:r>
                      <a:endParaRPr lang="en-MY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11,000</a:t>
                      </a:r>
                      <a:endParaRPr lang="en-MY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0.0038</a:t>
                      </a:r>
                      <a:endParaRPr lang="en-MY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311339">
                <a:tc>
                  <a:txBody>
                    <a:bodyPr/>
                    <a:lstStyle/>
                    <a:p>
                      <a:pPr algn="ctr"/>
                      <a:r>
                        <a:rPr lang="en-MY" sz="1400" b="1" smtClean="0"/>
                        <a:t>3.</a:t>
                      </a:r>
                      <a:endParaRPr lang="en-MY" sz="14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1400" b="0" dirty="0" err="1" smtClean="0"/>
                        <a:t>Cadangan</a:t>
                      </a:r>
                      <a:r>
                        <a:rPr lang="en-MY" sz="1400" b="0" dirty="0" smtClean="0"/>
                        <a:t> </a:t>
                      </a:r>
                      <a:r>
                        <a:rPr lang="en-MY" sz="1400" b="0" dirty="0" err="1" smtClean="0"/>
                        <a:t>Pemberian</a:t>
                      </a:r>
                      <a:r>
                        <a:rPr lang="en-MY" sz="1400" b="0" dirty="0" smtClean="0"/>
                        <a:t> </a:t>
                      </a:r>
                      <a:r>
                        <a:rPr lang="en-MY" sz="1400" b="0" dirty="0" err="1" smtClean="0"/>
                        <a:t>Opsyen</a:t>
                      </a:r>
                      <a:r>
                        <a:rPr lang="en-MY" sz="1400" b="0" dirty="0" smtClean="0"/>
                        <a:t> ESOS </a:t>
                      </a:r>
                      <a:r>
                        <a:rPr lang="en-MY" sz="1400" b="0" dirty="0" err="1" smtClean="0"/>
                        <a:t>kepada</a:t>
                      </a:r>
                      <a:r>
                        <a:rPr lang="en-MY" sz="1400" b="0" dirty="0" smtClean="0"/>
                        <a:t> Datuk Abdul Rahim </a:t>
                      </a:r>
                      <a:r>
                        <a:rPr lang="en-MY" sz="1400" b="0" dirty="0" err="1" smtClean="0"/>
                        <a:t>Mohd</a:t>
                      </a:r>
                      <a:r>
                        <a:rPr lang="en-MY" sz="1400" b="0" dirty="0" smtClean="0"/>
                        <a:t> Zin.</a:t>
                      </a:r>
                      <a:endParaRPr lang="en-MY" sz="1400" b="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2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290,632,517</a:t>
                      </a:r>
                      <a:endParaRPr lang="en-MY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2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99.9907</a:t>
                      </a:r>
                      <a:endParaRPr lang="en-MY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2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27,126</a:t>
                      </a:r>
                      <a:endParaRPr lang="en-MY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2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0.0093</a:t>
                      </a:r>
                      <a:endParaRPr lang="en-MY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2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290,659,643</a:t>
                      </a:r>
                      <a:endParaRPr lang="en-MY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2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n-MY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2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100</a:t>
                      </a:r>
                      <a:endParaRPr lang="en-MY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2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n-MY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2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12,050</a:t>
                      </a:r>
                      <a:endParaRPr lang="en-MY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MY" sz="12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0.0041</a:t>
                      </a:r>
                      <a:endParaRPr lang="en-MY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0565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9266493"/>
              </p:ext>
            </p:extLst>
          </p:nvPr>
        </p:nvGraphicFramePr>
        <p:xfrm>
          <a:off x="-3" y="0"/>
          <a:ext cx="9144000" cy="5714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5576"/>
                <a:gridCol w="2216224"/>
                <a:gridCol w="1024139"/>
                <a:gridCol w="720080"/>
                <a:gridCol w="792088"/>
                <a:gridCol w="720080"/>
                <a:gridCol w="1080120"/>
                <a:gridCol w="432048"/>
                <a:gridCol w="792088"/>
                <a:gridCol w="611557"/>
              </a:tblGrid>
              <a:tr h="549144">
                <a:tc rowSpan="2">
                  <a:txBody>
                    <a:bodyPr/>
                    <a:lstStyle/>
                    <a:p>
                      <a:pPr algn="ctr"/>
                      <a:endParaRPr lang="en-MY" sz="1300" b="1" dirty="0" smtClean="0"/>
                    </a:p>
                    <a:p>
                      <a:pPr algn="ctr"/>
                      <a:r>
                        <a:rPr lang="en-MY" sz="1300" b="1" dirty="0" err="1" smtClean="0"/>
                        <a:t>Resolusi</a:t>
                      </a:r>
                      <a:endParaRPr lang="en-MY" sz="1300" b="1" dirty="0"/>
                    </a:p>
                  </a:txBody>
                  <a:tcPr marT="38100" marB="38100"/>
                </a:tc>
                <a:tc rowSpan="2">
                  <a:txBody>
                    <a:bodyPr/>
                    <a:lstStyle/>
                    <a:p>
                      <a:pPr algn="ctr"/>
                      <a:endParaRPr lang="en-MY" sz="1300" b="1" dirty="0" smtClean="0"/>
                    </a:p>
                    <a:p>
                      <a:pPr algn="ctr"/>
                      <a:r>
                        <a:rPr lang="en-MY" sz="2000" b="1" dirty="0" smtClean="0"/>
                        <a:t>Agenda</a:t>
                      </a:r>
                      <a:endParaRPr lang="en-MY" sz="2000" b="1" dirty="0"/>
                    </a:p>
                  </a:txBody>
                  <a:tcPr marT="38100" marB="38100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MY" sz="1300" b="1" dirty="0" smtClean="0"/>
                        <a:t>BERSETUJU</a:t>
                      </a:r>
                      <a:endParaRPr lang="en-MY" sz="1300" b="1" dirty="0"/>
                    </a:p>
                  </a:txBody>
                  <a:tcPr marT="38100" marB="38100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MY" sz="1300" b="1" dirty="0" smtClean="0"/>
                        <a:t>TIDAK BERSETUJU</a:t>
                      </a:r>
                      <a:endParaRPr lang="en-MY" sz="1300" b="1" dirty="0"/>
                    </a:p>
                  </a:txBody>
                  <a:tcPr marT="38100" marB="38100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MY" sz="1300" b="1" dirty="0" smtClean="0"/>
                        <a:t>JUMLAH KESELURUHAN</a:t>
                      </a:r>
                      <a:endParaRPr lang="en-MY" sz="1300" b="1" dirty="0"/>
                    </a:p>
                  </a:txBody>
                  <a:tcPr marT="38100" marB="38100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MY" sz="1300" b="1" dirty="0" smtClean="0"/>
                        <a:t>BERKECUALI</a:t>
                      </a:r>
                      <a:endParaRPr lang="en-MY" sz="1300" b="1" dirty="0"/>
                    </a:p>
                  </a:txBody>
                  <a:tcPr marT="38100" marB="38100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504326">
                <a:tc vMerge="1"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JUMLAH</a:t>
                      </a:r>
                      <a:r>
                        <a:rPr lang="en-MY" sz="1200" b="1" baseline="0" dirty="0" smtClean="0"/>
                        <a:t> SAHAM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%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JUMLAH SAHAM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%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JUMLAH</a:t>
                      </a:r>
                      <a:r>
                        <a:rPr lang="en-MY" sz="1200" b="1" baseline="0" dirty="0" smtClean="0"/>
                        <a:t> SAHAM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%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JUMLAH SAHAM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%</a:t>
                      </a:r>
                      <a:endParaRPr lang="en-MY" sz="1200" b="1" dirty="0"/>
                    </a:p>
                  </a:txBody>
                  <a:tcPr marT="38100" marB="38100"/>
                </a:tc>
              </a:tr>
              <a:tr h="1123528">
                <a:tc>
                  <a:txBody>
                    <a:bodyPr/>
                    <a:lstStyle/>
                    <a:p>
                      <a:pPr algn="ctr"/>
                      <a:r>
                        <a:rPr lang="en-MY" sz="1400" b="1" dirty="0" smtClean="0"/>
                        <a:t>4.</a:t>
                      </a:r>
                      <a:endParaRPr lang="en-MY" sz="14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1400" dirty="0" err="1" smtClean="0"/>
                        <a:t>Cadangan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Pemberian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Opsyen</a:t>
                      </a:r>
                      <a:r>
                        <a:rPr lang="en-MY" sz="1400" dirty="0" smtClean="0"/>
                        <a:t> ESOS </a:t>
                      </a:r>
                      <a:r>
                        <a:rPr lang="en-MY" sz="1400" dirty="0" err="1" smtClean="0"/>
                        <a:t>kepada</a:t>
                      </a:r>
                      <a:r>
                        <a:rPr lang="en-MY" sz="1400" dirty="0" smtClean="0"/>
                        <a:t> Datuk</a:t>
                      </a:r>
                      <a:r>
                        <a:rPr lang="en-MY" sz="1400" baseline="0" dirty="0" smtClean="0"/>
                        <a:t> </a:t>
                      </a:r>
                      <a:r>
                        <a:rPr lang="en-MY" sz="1400" baseline="0" dirty="0" err="1" smtClean="0"/>
                        <a:t>Hj</a:t>
                      </a:r>
                      <a:r>
                        <a:rPr lang="en-MY" sz="1400" baseline="0" dirty="0" smtClean="0"/>
                        <a:t> </a:t>
                      </a:r>
                      <a:r>
                        <a:rPr lang="en-MY" sz="1400" baseline="0" dirty="0" err="1" smtClean="0"/>
                        <a:t>Faisyal</a:t>
                      </a:r>
                      <a:r>
                        <a:rPr lang="en-MY" sz="1400" baseline="0" dirty="0" smtClean="0"/>
                        <a:t> Datuk </a:t>
                      </a:r>
                      <a:r>
                        <a:rPr lang="en-MY" sz="1400" baseline="0" dirty="0" err="1" smtClean="0"/>
                        <a:t>Yusof</a:t>
                      </a:r>
                      <a:r>
                        <a:rPr lang="en-MY" sz="1400" baseline="0" dirty="0" smtClean="0"/>
                        <a:t> </a:t>
                      </a:r>
                      <a:r>
                        <a:rPr lang="en-MY" sz="1400" baseline="0" dirty="0" err="1" smtClean="0"/>
                        <a:t>Hamdain</a:t>
                      </a:r>
                      <a:r>
                        <a:rPr lang="en-MY" sz="1400" baseline="0" dirty="0" smtClean="0"/>
                        <a:t> Diego.</a:t>
                      </a:r>
                      <a:endParaRPr lang="en-MY" sz="14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200" b="1">
                          <a:effectLst/>
                          <a:latin typeface="Calibri"/>
                          <a:cs typeface="Calibri"/>
                        </a:rPr>
                        <a:t>290,633,467</a:t>
                      </a:r>
                      <a:endParaRPr lang="en-MY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200" b="1">
                          <a:effectLst/>
                          <a:latin typeface="Calibri"/>
                          <a:cs typeface="Calibri"/>
                        </a:rPr>
                        <a:t>99.9906</a:t>
                      </a:r>
                      <a:endParaRPr lang="en-MY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200" b="1">
                          <a:effectLst/>
                          <a:latin typeface="Calibri"/>
                          <a:cs typeface="Calibri"/>
                        </a:rPr>
                        <a:t>27,226</a:t>
                      </a:r>
                      <a:endParaRPr lang="en-MY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200" b="1">
                          <a:effectLst/>
                          <a:latin typeface="Calibri"/>
                          <a:cs typeface="Calibri"/>
                        </a:rPr>
                        <a:t>0.0094</a:t>
                      </a:r>
                      <a:endParaRPr lang="en-MY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200" b="1">
                          <a:effectLst/>
                          <a:latin typeface="Calibri"/>
                          <a:cs typeface="Calibri"/>
                        </a:rPr>
                        <a:t>290,660,693</a:t>
                      </a:r>
                      <a:endParaRPr lang="en-MY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200" b="1">
                          <a:effectLst/>
                          <a:latin typeface="Calibri"/>
                          <a:cs typeface="Calibri"/>
                        </a:rPr>
                        <a:t>100</a:t>
                      </a:r>
                      <a:endParaRPr lang="en-MY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200" b="1">
                          <a:effectLst/>
                          <a:latin typeface="Calibri"/>
                          <a:cs typeface="Calibri"/>
                        </a:rPr>
                        <a:t>11,000</a:t>
                      </a:r>
                      <a:endParaRPr lang="en-MY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200" b="1">
                          <a:effectLst/>
                          <a:latin typeface="Calibri"/>
                          <a:cs typeface="Calibri"/>
                        </a:rPr>
                        <a:t>0.0038</a:t>
                      </a:r>
                      <a:endParaRPr lang="en-MY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123528">
                <a:tc>
                  <a:txBody>
                    <a:bodyPr/>
                    <a:lstStyle/>
                    <a:p>
                      <a:pPr algn="ctr"/>
                      <a:r>
                        <a:rPr lang="en-MY" sz="1400" b="1" dirty="0" smtClean="0"/>
                        <a:t>5.</a:t>
                      </a:r>
                      <a:endParaRPr lang="en-MY" sz="14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r>
                        <a:rPr lang="en-MY" sz="1400" dirty="0" err="1" smtClean="0"/>
                        <a:t>Cadangan</a:t>
                      </a:r>
                      <a:r>
                        <a:rPr lang="en-MY" sz="1400" baseline="0" dirty="0" smtClean="0"/>
                        <a:t> </a:t>
                      </a:r>
                      <a:r>
                        <a:rPr lang="en-MY" sz="1400" baseline="0" dirty="0" err="1" smtClean="0"/>
                        <a:t>Pemberian</a:t>
                      </a:r>
                      <a:r>
                        <a:rPr lang="en-MY" sz="1400" baseline="0" dirty="0" smtClean="0"/>
                        <a:t> </a:t>
                      </a:r>
                      <a:r>
                        <a:rPr lang="en-MY" sz="1400" baseline="0" dirty="0" err="1" smtClean="0"/>
                        <a:t>Opsyen</a:t>
                      </a:r>
                      <a:r>
                        <a:rPr lang="en-MY" sz="1400" baseline="0" dirty="0" smtClean="0"/>
                        <a:t> ESOS </a:t>
                      </a:r>
                      <a:r>
                        <a:rPr lang="en-MY" sz="1400" baseline="0" dirty="0" err="1" smtClean="0"/>
                        <a:t>kepada</a:t>
                      </a:r>
                      <a:r>
                        <a:rPr lang="en-MY" sz="1400" baseline="0" dirty="0" smtClean="0"/>
                        <a:t> </a:t>
                      </a:r>
                      <a:r>
                        <a:rPr lang="en-MY" sz="1400" baseline="0" dirty="0" err="1" smtClean="0"/>
                        <a:t>Dato</a:t>
                      </a:r>
                      <a:r>
                        <a:rPr lang="en-MY" sz="1400" baseline="0" dirty="0" smtClean="0"/>
                        <a:t>’ Ab Rahim Abu Bakar.</a:t>
                      </a:r>
                      <a:endParaRPr lang="en-MY" sz="14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200" b="1">
                          <a:effectLst/>
                          <a:latin typeface="Calibri"/>
                          <a:cs typeface="Calibri"/>
                        </a:rPr>
                        <a:t>290,633,467</a:t>
                      </a:r>
                      <a:endParaRPr lang="en-MY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200" b="1">
                          <a:effectLst/>
                          <a:latin typeface="Calibri"/>
                          <a:cs typeface="Calibri"/>
                        </a:rPr>
                        <a:t>99.9906</a:t>
                      </a:r>
                      <a:endParaRPr lang="en-MY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200" b="1">
                          <a:effectLst/>
                          <a:latin typeface="Calibri"/>
                          <a:cs typeface="Calibri"/>
                        </a:rPr>
                        <a:t>27,226</a:t>
                      </a:r>
                      <a:endParaRPr lang="en-MY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200" b="1">
                          <a:effectLst/>
                          <a:latin typeface="Calibri"/>
                          <a:cs typeface="Calibri"/>
                        </a:rPr>
                        <a:t>0.0094</a:t>
                      </a:r>
                      <a:endParaRPr lang="en-MY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200" b="1">
                          <a:effectLst/>
                          <a:latin typeface="Calibri"/>
                          <a:cs typeface="Calibri"/>
                        </a:rPr>
                        <a:t>290,660,693</a:t>
                      </a:r>
                      <a:endParaRPr lang="en-MY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200" b="1">
                          <a:effectLst/>
                          <a:latin typeface="Calibri"/>
                          <a:cs typeface="Calibri"/>
                        </a:rPr>
                        <a:t>100</a:t>
                      </a:r>
                      <a:endParaRPr lang="en-MY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200" b="1">
                          <a:effectLst/>
                          <a:latin typeface="Calibri"/>
                          <a:cs typeface="Calibri"/>
                        </a:rPr>
                        <a:t>11,000</a:t>
                      </a:r>
                      <a:endParaRPr lang="en-MY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200" b="1" dirty="0">
                          <a:effectLst/>
                          <a:latin typeface="Calibri"/>
                          <a:cs typeface="Calibri"/>
                        </a:rPr>
                        <a:t>0.0038</a:t>
                      </a:r>
                      <a:endParaRPr lang="en-MY" sz="11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123528">
                <a:tc>
                  <a:txBody>
                    <a:bodyPr/>
                    <a:lstStyle/>
                    <a:p>
                      <a:pPr algn="ctr"/>
                      <a:r>
                        <a:rPr lang="en-MY" sz="1400" b="1" dirty="0" smtClean="0"/>
                        <a:t>6.</a:t>
                      </a:r>
                      <a:endParaRPr lang="en-MY" sz="14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1400" dirty="0" err="1" smtClean="0"/>
                        <a:t>Cadangan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Pemberian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Opsyen</a:t>
                      </a:r>
                      <a:r>
                        <a:rPr lang="en-MY" sz="1400" dirty="0" smtClean="0"/>
                        <a:t> ESOS </a:t>
                      </a:r>
                      <a:r>
                        <a:rPr lang="en-MY" sz="1400" dirty="0" err="1" smtClean="0"/>
                        <a:t>kepada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Dato</a:t>
                      </a:r>
                      <a:r>
                        <a:rPr lang="en-MY" sz="1400" dirty="0" smtClean="0"/>
                        <a:t>’ </a:t>
                      </a:r>
                      <a:r>
                        <a:rPr lang="en-MY" sz="1400" dirty="0" err="1" smtClean="0"/>
                        <a:t>Jamelah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A.Bakar</a:t>
                      </a:r>
                      <a:r>
                        <a:rPr lang="en-MY" sz="1400" dirty="0" smtClean="0"/>
                        <a:t>.</a:t>
                      </a:r>
                      <a:endParaRPr lang="en-MY" sz="14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200" b="1">
                          <a:effectLst/>
                          <a:latin typeface="Calibri"/>
                          <a:cs typeface="Calibri"/>
                        </a:rPr>
                        <a:t>290,633,467</a:t>
                      </a:r>
                      <a:endParaRPr lang="en-MY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200" b="1">
                          <a:effectLst/>
                          <a:latin typeface="Calibri"/>
                          <a:cs typeface="Calibri"/>
                        </a:rPr>
                        <a:t>99.9906</a:t>
                      </a:r>
                      <a:endParaRPr lang="en-MY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200" b="1">
                          <a:effectLst/>
                          <a:latin typeface="Calibri"/>
                          <a:cs typeface="Calibri"/>
                        </a:rPr>
                        <a:t>27,226</a:t>
                      </a:r>
                      <a:endParaRPr lang="en-MY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200" b="1">
                          <a:effectLst/>
                          <a:latin typeface="Calibri"/>
                          <a:cs typeface="Calibri"/>
                        </a:rPr>
                        <a:t>0.0094</a:t>
                      </a:r>
                      <a:endParaRPr lang="en-MY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200" b="1">
                          <a:effectLst/>
                          <a:latin typeface="Calibri"/>
                          <a:cs typeface="Calibri"/>
                        </a:rPr>
                        <a:t>290,660,693</a:t>
                      </a:r>
                      <a:endParaRPr lang="en-MY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200" b="1">
                          <a:effectLst/>
                          <a:latin typeface="Calibri"/>
                          <a:cs typeface="Calibri"/>
                        </a:rPr>
                        <a:t>100</a:t>
                      </a:r>
                      <a:endParaRPr lang="en-MY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200" b="1">
                          <a:effectLst/>
                          <a:latin typeface="Calibri"/>
                          <a:cs typeface="Calibri"/>
                        </a:rPr>
                        <a:t>11,000</a:t>
                      </a:r>
                      <a:endParaRPr lang="en-MY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200" b="1">
                          <a:effectLst/>
                          <a:latin typeface="Calibri"/>
                          <a:cs typeface="Calibri"/>
                        </a:rPr>
                        <a:t>0.0038</a:t>
                      </a:r>
                      <a:endParaRPr lang="en-MY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290945">
                <a:tc>
                  <a:txBody>
                    <a:bodyPr/>
                    <a:lstStyle/>
                    <a:p>
                      <a:pPr algn="ctr"/>
                      <a:r>
                        <a:rPr lang="en-MY" sz="1400" b="1" dirty="0" smtClean="0"/>
                        <a:t>7.</a:t>
                      </a:r>
                      <a:endParaRPr lang="en-MY" sz="14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1400" dirty="0" err="1" smtClean="0"/>
                        <a:t>Cadangan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Pemberian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Opsyen</a:t>
                      </a:r>
                      <a:r>
                        <a:rPr lang="en-MY" sz="1400" dirty="0" smtClean="0"/>
                        <a:t> ESOS </a:t>
                      </a:r>
                      <a:r>
                        <a:rPr lang="en-MY" sz="1400" dirty="0" err="1" smtClean="0"/>
                        <a:t>kepada</a:t>
                      </a:r>
                      <a:r>
                        <a:rPr lang="en-MY" sz="1400" baseline="0" dirty="0" smtClean="0"/>
                        <a:t> </a:t>
                      </a:r>
                      <a:r>
                        <a:rPr lang="en-MY" sz="1400" baseline="0" dirty="0" err="1" smtClean="0"/>
                        <a:t>Tunku</a:t>
                      </a:r>
                      <a:r>
                        <a:rPr lang="en-MY" sz="1400" baseline="0" dirty="0" smtClean="0"/>
                        <a:t> </a:t>
                      </a:r>
                      <a:r>
                        <a:rPr lang="en-MY" sz="1400" baseline="0" dirty="0" err="1" smtClean="0"/>
                        <a:t>Alizan</a:t>
                      </a:r>
                      <a:r>
                        <a:rPr lang="en-MY" sz="1400" baseline="0" dirty="0" smtClean="0"/>
                        <a:t> Raja Muhammad Alias.</a:t>
                      </a:r>
                      <a:endParaRPr lang="en-MY" sz="14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 dirty="0">
                          <a:effectLst/>
                          <a:latin typeface="Calibri"/>
                          <a:cs typeface="Calibri"/>
                        </a:rPr>
                        <a:t>125,788,947</a:t>
                      </a:r>
                      <a:endParaRPr lang="en-MY" sz="11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/>
                          <a:cs typeface="Calibri"/>
                        </a:rPr>
                        <a:t>99.9784</a:t>
                      </a:r>
                      <a:endParaRPr lang="en-MY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/>
                          <a:cs typeface="Calibri"/>
                        </a:rPr>
                        <a:t>27,226</a:t>
                      </a:r>
                      <a:endParaRPr lang="en-MY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/>
                          <a:cs typeface="Calibri"/>
                        </a:rPr>
                        <a:t>0.00216</a:t>
                      </a:r>
                      <a:endParaRPr lang="en-MY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/>
                          <a:cs typeface="Calibri"/>
                        </a:rPr>
                        <a:t>125,816,173</a:t>
                      </a:r>
                      <a:endParaRPr lang="en-MY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/>
                          <a:cs typeface="Calibri"/>
                        </a:rPr>
                        <a:t>100</a:t>
                      </a:r>
                      <a:endParaRPr lang="en-MY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/>
                          <a:cs typeface="Calibri"/>
                        </a:rPr>
                        <a:t>164,855,520</a:t>
                      </a:r>
                      <a:endParaRPr lang="en-MY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 dirty="0">
                          <a:effectLst/>
                          <a:latin typeface="Calibri"/>
                          <a:cs typeface="Calibri"/>
                        </a:rPr>
                        <a:t>56.7154</a:t>
                      </a:r>
                      <a:endParaRPr lang="en-MY" sz="11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7085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5427573"/>
              </p:ext>
            </p:extLst>
          </p:nvPr>
        </p:nvGraphicFramePr>
        <p:xfrm>
          <a:off x="-3" y="0"/>
          <a:ext cx="9144000" cy="5715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5576"/>
                <a:gridCol w="1872211"/>
                <a:gridCol w="1152128"/>
                <a:gridCol w="792084"/>
                <a:gridCol w="936108"/>
                <a:gridCol w="648072"/>
                <a:gridCol w="1008108"/>
                <a:gridCol w="432048"/>
                <a:gridCol w="936108"/>
                <a:gridCol w="611557"/>
              </a:tblGrid>
              <a:tr h="597105">
                <a:tc rowSpan="2">
                  <a:txBody>
                    <a:bodyPr/>
                    <a:lstStyle/>
                    <a:p>
                      <a:pPr algn="ctr"/>
                      <a:endParaRPr lang="en-MY" sz="1300" b="1" dirty="0" smtClean="0"/>
                    </a:p>
                    <a:p>
                      <a:pPr algn="ctr"/>
                      <a:r>
                        <a:rPr lang="en-MY" sz="1300" b="1" dirty="0" err="1" smtClean="0"/>
                        <a:t>Resolusi</a:t>
                      </a:r>
                      <a:endParaRPr lang="en-MY" sz="1300" b="1" dirty="0"/>
                    </a:p>
                  </a:txBody>
                  <a:tcPr marT="38100" marB="38100"/>
                </a:tc>
                <a:tc rowSpan="2">
                  <a:txBody>
                    <a:bodyPr/>
                    <a:lstStyle/>
                    <a:p>
                      <a:pPr algn="ctr"/>
                      <a:endParaRPr lang="en-MY" sz="1300" b="1" dirty="0" smtClean="0"/>
                    </a:p>
                    <a:p>
                      <a:pPr algn="ctr"/>
                      <a:r>
                        <a:rPr lang="en-MY" sz="2000" b="1" dirty="0" smtClean="0"/>
                        <a:t>Agenda</a:t>
                      </a:r>
                      <a:endParaRPr lang="en-MY" sz="2000" b="1" dirty="0"/>
                    </a:p>
                  </a:txBody>
                  <a:tcPr marT="38100" marB="38100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MY" sz="1300" b="1" dirty="0" smtClean="0"/>
                        <a:t>BERSETUJU</a:t>
                      </a:r>
                      <a:endParaRPr lang="en-MY" sz="1300" b="1" dirty="0"/>
                    </a:p>
                  </a:txBody>
                  <a:tcPr marT="38100" marB="38100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MY" sz="1300" b="1" dirty="0" smtClean="0"/>
                        <a:t>TIDAK BERSETUJU</a:t>
                      </a:r>
                      <a:endParaRPr lang="en-MY" sz="1300" b="1" dirty="0"/>
                    </a:p>
                  </a:txBody>
                  <a:tcPr marT="38100" marB="38100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MY" sz="1300" b="1" dirty="0" smtClean="0"/>
                        <a:t>JUMLAH KESELURUHAN</a:t>
                      </a:r>
                      <a:endParaRPr lang="en-MY" sz="1300" b="1" dirty="0"/>
                    </a:p>
                  </a:txBody>
                  <a:tcPr marT="38100" marB="38100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MY" sz="1300" b="1" dirty="0" smtClean="0"/>
                        <a:t>BERKECUALI</a:t>
                      </a:r>
                      <a:endParaRPr lang="en-MY" sz="1300" b="1" dirty="0"/>
                    </a:p>
                  </a:txBody>
                  <a:tcPr marT="38100" marB="38100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548373">
                <a:tc vMerge="1"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JUMLAH</a:t>
                      </a:r>
                      <a:r>
                        <a:rPr lang="en-MY" sz="1200" b="1" baseline="0" dirty="0" smtClean="0"/>
                        <a:t> SAHAM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%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JUMLAH SAHAM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%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JUMLAH</a:t>
                      </a:r>
                      <a:r>
                        <a:rPr lang="en-MY" sz="1200" b="1" baseline="0" dirty="0" smtClean="0"/>
                        <a:t> SAHAM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%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JUMLAH SAHAM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%</a:t>
                      </a:r>
                      <a:endParaRPr lang="en-MY" sz="1200" b="1" dirty="0"/>
                    </a:p>
                  </a:txBody>
                  <a:tcPr marT="38100" marB="38100"/>
                </a:tc>
              </a:tr>
              <a:tr h="1523174">
                <a:tc>
                  <a:txBody>
                    <a:bodyPr/>
                    <a:lstStyle/>
                    <a:p>
                      <a:pPr algn="ctr"/>
                      <a:r>
                        <a:rPr lang="en-MY" sz="1400" b="1" dirty="0" smtClean="0"/>
                        <a:t>8.</a:t>
                      </a:r>
                      <a:endParaRPr lang="en-MY" sz="14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1400" dirty="0" err="1" smtClean="0"/>
                        <a:t>Cadangan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Pemberian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Opsyen</a:t>
                      </a:r>
                      <a:r>
                        <a:rPr lang="en-MY" sz="1400" dirty="0" smtClean="0"/>
                        <a:t> ESOS </a:t>
                      </a:r>
                      <a:r>
                        <a:rPr lang="en-MY" sz="1400" dirty="0" err="1" smtClean="0"/>
                        <a:t>kepada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Tengku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Zahaimi</a:t>
                      </a:r>
                      <a:r>
                        <a:rPr lang="en-MY" sz="1400" baseline="0" dirty="0" smtClean="0"/>
                        <a:t> Tuan </a:t>
                      </a:r>
                      <a:r>
                        <a:rPr lang="en-MY" sz="1400" baseline="0" dirty="0" err="1" smtClean="0"/>
                        <a:t>Hashim</a:t>
                      </a:r>
                      <a:r>
                        <a:rPr lang="en-MY" sz="1400" baseline="0" dirty="0" smtClean="0"/>
                        <a:t>.</a:t>
                      </a:r>
                      <a:endParaRPr lang="en-MY" sz="14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/>
                          <a:cs typeface="Calibri"/>
                        </a:rPr>
                        <a:t>125,788,947</a:t>
                      </a:r>
                      <a:endParaRPr lang="en-MY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/>
                          <a:cs typeface="Calibri"/>
                        </a:rPr>
                        <a:t>99.9784</a:t>
                      </a:r>
                      <a:endParaRPr lang="en-MY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/>
                          <a:cs typeface="Calibri"/>
                        </a:rPr>
                        <a:t>27,226</a:t>
                      </a:r>
                      <a:endParaRPr lang="en-MY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/>
                          <a:cs typeface="Calibri"/>
                        </a:rPr>
                        <a:t>0.00216</a:t>
                      </a:r>
                      <a:endParaRPr lang="en-MY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/>
                          <a:cs typeface="Calibri"/>
                        </a:rPr>
                        <a:t>125,816,173</a:t>
                      </a:r>
                      <a:endParaRPr lang="en-MY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/>
                          <a:cs typeface="Calibri"/>
                        </a:rPr>
                        <a:t>100</a:t>
                      </a:r>
                      <a:endParaRPr lang="en-MY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/>
                          <a:cs typeface="Calibri"/>
                        </a:rPr>
                        <a:t>164,855,520</a:t>
                      </a:r>
                      <a:endParaRPr lang="en-MY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/>
                          <a:cs typeface="Calibri"/>
                        </a:rPr>
                        <a:t>56.7154</a:t>
                      </a:r>
                      <a:endParaRPr lang="en-MY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523174">
                <a:tc>
                  <a:txBody>
                    <a:bodyPr/>
                    <a:lstStyle/>
                    <a:p>
                      <a:pPr algn="ctr"/>
                      <a:r>
                        <a:rPr lang="en-MY" sz="1400" b="1" dirty="0" smtClean="0"/>
                        <a:t>9.</a:t>
                      </a:r>
                      <a:endParaRPr lang="en-MY" sz="14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1400" dirty="0" err="1" smtClean="0"/>
                        <a:t>Cadangan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Pemberian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Opsyen</a:t>
                      </a:r>
                      <a:r>
                        <a:rPr lang="en-MY" sz="1400" dirty="0" smtClean="0"/>
                        <a:t> ESOS </a:t>
                      </a:r>
                      <a:r>
                        <a:rPr lang="en-MY" sz="1400" dirty="0" err="1" smtClean="0"/>
                        <a:t>kepada</a:t>
                      </a:r>
                      <a:r>
                        <a:rPr lang="en-MY" sz="1400" dirty="0" smtClean="0"/>
                        <a:t> Mohammad</a:t>
                      </a:r>
                      <a:r>
                        <a:rPr lang="en-MY" sz="1400" baseline="0" dirty="0" smtClean="0"/>
                        <a:t> </a:t>
                      </a:r>
                      <a:r>
                        <a:rPr lang="en-MY" sz="1400" baseline="0" dirty="0" err="1" smtClean="0"/>
                        <a:t>Farish</a:t>
                      </a:r>
                      <a:r>
                        <a:rPr lang="en-MY" sz="1400" baseline="0" dirty="0" smtClean="0"/>
                        <a:t> Nizar Othman.</a:t>
                      </a:r>
                      <a:endParaRPr lang="en-MY" sz="14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/>
                          <a:cs typeface="Calibri"/>
                        </a:rPr>
                        <a:t>290,633,467</a:t>
                      </a:r>
                      <a:endParaRPr lang="en-MY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/>
                          <a:cs typeface="Calibri"/>
                        </a:rPr>
                        <a:t>99.9906</a:t>
                      </a:r>
                      <a:endParaRPr lang="en-MY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/>
                          <a:cs typeface="Calibri"/>
                        </a:rPr>
                        <a:t>27,226</a:t>
                      </a:r>
                      <a:endParaRPr lang="en-MY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/>
                          <a:cs typeface="Calibri"/>
                        </a:rPr>
                        <a:t>0.0094</a:t>
                      </a:r>
                      <a:endParaRPr lang="en-MY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/>
                          <a:cs typeface="Calibri"/>
                        </a:rPr>
                        <a:t>290,660,693</a:t>
                      </a:r>
                      <a:endParaRPr lang="en-MY" sz="1100">
                        <a:effectLst/>
                        <a:latin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/>
                          <a:cs typeface="Calibri"/>
                        </a:rPr>
                        <a:t> </a:t>
                      </a:r>
                      <a:endParaRPr lang="en-MY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/>
                          <a:cs typeface="Calibri"/>
                        </a:rPr>
                        <a:t>100</a:t>
                      </a:r>
                      <a:endParaRPr lang="en-MY" sz="1100">
                        <a:effectLst/>
                        <a:latin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/>
                          <a:cs typeface="Calibri"/>
                        </a:rPr>
                        <a:t> </a:t>
                      </a:r>
                      <a:endParaRPr lang="en-MY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/>
                          <a:cs typeface="Calibri"/>
                        </a:rPr>
                        <a:t>11,000</a:t>
                      </a:r>
                      <a:endParaRPr lang="en-MY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/>
                          <a:cs typeface="Calibri"/>
                        </a:rPr>
                        <a:t>0.0038</a:t>
                      </a:r>
                      <a:endParaRPr lang="en-MY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523174">
                <a:tc>
                  <a:txBody>
                    <a:bodyPr/>
                    <a:lstStyle/>
                    <a:p>
                      <a:pPr algn="ctr"/>
                      <a:r>
                        <a:rPr lang="en-MY" sz="1400" b="1" dirty="0" smtClean="0"/>
                        <a:t>10.</a:t>
                      </a:r>
                      <a:endParaRPr lang="en-MY" sz="14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1400" dirty="0" err="1" smtClean="0"/>
                        <a:t>Cadangan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Pemberian</a:t>
                      </a:r>
                      <a:r>
                        <a:rPr lang="en-MY" sz="1400" dirty="0" smtClean="0"/>
                        <a:t> </a:t>
                      </a:r>
                      <a:r>
                        <a:rPr lang="en-MY" sz="1400" dirty="0" err="1" smtClean="0"/>
                        <a:t>Opsyen</a:t>
                      </a:r>
                      <a:r>
                        <a:rPr lang="en-MY" sz="1400" dirty="0" smtClean="0"/>
                        <a:t> ESOS </a:t>
                      </a:r>
                      <a:r>
                        <a:rPr lang="en-MY" sz="1400" dirty="0" err="1" smtClean="0"/>
                        <a:t>kepada</a:t>
                      </a:r>
                      <a:r>
                        <a:rPr lang="en-MY" sz="1400" baseline="0" dirty="0" smtClean="0"/>
                        <a:t> Datuk Haji </a:t>
                      </a:r>
                      <a:r>
                        <a:rPr lang="en-MY" sz="1400" baseline="0" dirty="0" err="1" smtClean="0"/>
                        <a:t>Mohd</a:t>
                      </a:r>
                      <a:r>
                        <a:rPr lang="en-MY" sz="1400" baseline="0" dirty="0" smtClean="0"/>
                        <a:t> </a:t>
                      </a:r>
                      <a:r>
                        <a:rPr lang="en-MY" sz="1400" baseline="0" dirty="0" err="1" smtClean="0"/>
                        <a:t>Haniff</a:t>
                      </a:r>
                      <a:r>
                        <a:rPr lang="en-MY" sz="1400" baseline="0" dirty="0" smtClean="0"/>
                        <a:t> Haji </a:t>
                      </a:r>
                      <a:r>
                        <a:rPr lang="en-MY" sz="1400" baseline="0" dirty="0" err="1" smtClean="0"/>
                        <a:t>Koslan</a:t>
                      </a:r>
                      <a:r>
                        <a:rPr lang="en-MY" sz="1400" baseline="0" dirty="0" smtClean="0"/>
                        <a:t>.</a:t>
                      </a:r>
                      <a:endParaRPr lang="en-MY" sz="14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/>
                          <a:cs typeface="Calibri"/>
                        </a:rPr>
                        <a:t>290,633,467</a:t>
                      </a:r>
                      <a:endParaRPr lang="en-MY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/>
                          <a:cs typeface="Calibri"/>
                        </a:rPr>
                        <a:t>99.9906</a:t>
                      </a:r>
                      <a:endParaRPr lang="en-MY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/>
                          <a:cs typeface="Calibri"/>
                        </a:rPr>
                        <a:t>27,226</a:t>
                      </a:r>
                      <a:endParaRPr lang="en-MY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/>
                          <a:cs typeface="Calibri"/>
                        </a:rPr>
                        <a:t>0.0094</a:t>
                      </a:r>
                      <a:endParaRPr lang="en-MY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/>
                          <a:cs typeface="Calibri"/>
                        </a:rPr>
                        <a:t>290,660,693</a:t>
                      </a:r>
                      <a:endParaRPr lang="en-MY" sz="1100">
                        <a:effectLst/>
                        <a:latin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/>
                          <a:cs typeface="Calibri"/>
                        </a:rPr>
                        <a:t> </a:t>
                      </a:r>
                      <a:endParaRPr lang="en-MY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/>
                          <a:cs typeface="Calibri"/>
                        </a:rPr>
                        <a:t>100</a:t>
                      </a:r>
                      <a:endParaRPr lang="en-MY" sz="1100">
                        <a:effectLst/>
                        <a:latin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/>
                          <a:cs typeface="Calibri"/>
                        </a:rPr>
                        <a:t> </a:t>
                      </a:r>
                      <a:endParaRPr lang="en-MY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>
                          <a:effectLst/>
                          <a:latin typeface="Calibri"/>
                          <a:cs typeface="Calibri"/>
                        </a:rPr>
                        <a:t>11,000</a:t>
                      </a:r>
                      <a:endParaRPr lang="en-MY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100" b="1" dirty="0">
                          <a:effectLst/>
                          <a:latin typeface="Calibri"/>
                          <a:cs typeface="Calibri"/>
                        </a:rPr>
                        <a:t>0.0038</a:t>
                      </a:r>
                      <a:endParaRPr lang="en-MY" sz="11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0039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337</Words>
  <Application>Microsoft Office PowerPoint</Application>
  <PresentationFormat>On-screen Show (16:10)</PresentationFormat>
  <Paragraphs>156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KUB MALAYSIA BERHAD MESYUARAT AGUNG LUAR BIASA  DEWAN MATRADE, ARAS 3, PUSAT PAMERAN &amp; KONVENSYEN MATRADE, MENARA MATRADE, JALAN SULTAN HAJI AHMAD, 50480 KUALA LUMPUR SELASA, 23 MEI 2017, JAM 3.00 PETANG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KUB MALAYSIA BERHAD MESYUARAT AGUNG LUAR BIASA DEWAN MATRADE, ARAS 3, PUSAT PAMERAN &amp; KONVOKESYEN MATRADE, MENARA MATRADE, JALAN SULTAN HAJI JAHMAD, 50480 KUALA LUMPUR SELASA, 23 MEI 2017, JAM 3.00 PETANG</dc:title>
  <dc:creator>IT</dc:creator>
  <cp:lastModifiedBy>IT</cp:lastModifiedBy>
  <cp:revision>12</cp:revision>
  <dcterms:created xsi:type="dcterms:W3CDTF">2017-05-22T10:48:02Z</dcterms:created>
  <dcterms:modified xsi:type="dcterms:W3CDTF">2017-05-23T07:40:50Z</dcterms:modified>
</cp:coreProperties>
</file>