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64" r:id="rId2"/>
    <p:sldId id="382" r:id="rId3"/>
    <p:sldId id="342" r:id="rId4"/>
    <p:sldId id="333" r:id="rId5"/>
    <p:sldId id="259" r:id="rId6"/>
    <p:sldId id="339" r:id="rId7"/>
    <p:sldId id="332" r:id="rId8"/>
    <p:sldId id="359" r:id="rId9"/>
    <p:sldId id="361" r:id="rId10"/>
    <p:sldId id="345" r:id="rId11"/>
    <p:sldId id="346" r:id="rId12"/>
    <p:sldId id="360" r:id="rId13"/>
    <p:sldId id="353" r:id="rId14"/>
    <p:sldId id="366" r:id="rId15"/>
    <p:sldId id="385" r:id="rId16"/>
    <p:sldId id="386" r:id="rId17"/>
    <p:sldId id="347" r:id="rId18"/>
    <p:sldId id="372" r:id="rId19"/>
    <p:sldId id="337" r:id="rId20"/>
    <p:sldId id="362" r:id="rId21"/>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94484" autoAdjust="0"/>
  </p:normalViewPr>
  <p:slideViewPr>
    <p:cSldViewPr snapToGrid="0" snapToObjects="1">
      <p:cViewPr>
        <p:scale>
          <a:sx n="40" d="100"/>
          <a:sy n="40" d="100"/>
        </p:scale>
        <p:origin x="-276" y="300"/>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7/12/2017</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7/12/2017</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285670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Term &amp; conditions</a:t>
            </a:r>
            <a:r>
              <a:rPr lang="en-US" baseline="0" dirty="0" smtClean="0"/>
              <a:t> </a:t>
            </a:r>
            <a:r>
              <a:rPr lang="en-US" dirty="0" smtClean="0"/>
              <a:t>(36)</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Please edit accordingly (red font)</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a:t>
            </a:r>
            <a:r>
              <a:rPr lang="en-US" baseline="0" dirty="0" smtClean="0"/>
              <a:t> change the name of the co accordingly.</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343480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 Horizontal</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2130" y="4828701"/>
            <a:ext cx="17071023" cy="1825542"/>
          </a:xfrm>
        </p:spPr>
        <p:txBody>
          <a:bodyPr/>
          <a:lstStyle/>
          <a:p>
            <a:r>
              <a:rPr lang="en-MY" sz="7200" dirty="0" smtClean="0">
                <a:latin typeface="Open Sans" panose="020B0606030504020204" pitchFamily="34" charset="0"/>
                <a:ea typeface="Open Sans" panose="020B0606030504020204" pitchFamily="34" charset="0"/>
                <a:cs typeface="Open Sans" panose="020B0606030504020204" pitchFamily="34" charset="0"/>
              </a:rPr>
              <a:t>PROPOSAL FOR INDEPENDENT SCRUTINEER SERVICE FOR EXTRAORDINARY GENEREL MEETING KUB MALAYSIA BERHAD</a:t>
            </a:r>
            <a:endParaRPr lang="en-MY" sz="7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096702"/>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p:txBody>
      </p:sp>
      <p:sp>
        <p:nvSpPr>
          <p:cNvPr id="9" name="Subtitle 5"/>
          <p:cNvSpPr txBox="1">
            <a:spLocks/>
          </p:cNvSpPr>
          <p:nvPr/>
        </p:nvSpPr>
        <p:spPr>
          <a:xfrm>
            <a:off x="15966830" y="9080936"/>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2" descr="\\sna-it\Driver SNA\enfaizul\logo chartered - amend.png"/>
          <p:cNvPicPr>
            <a:picLocks noChangeAspect="1" noChangeArrowheads="1"/>
          </p:cNvPicPr>
          <p:nvPr/>
        </p:nvPicPr>
        <p:blipFill>
          <a:blip r:embed="rId4" cstate="print"/>
          <a:srcRect/>
          <a:stretch>
            <a:fillRect/>
          </a:stretch>
        </p:blipFill>
        <p:spPr bwMode="auto">
          <a:xfrm>
            <a:off x="4723421" y="10298509"/>
            <a:ext cx="4252137" cy="1027431"/>
          </a:xfrm>
          <a:prstGeom prst="rect">
            <a:avLst/>
          </a:prstGeom>
          <a:noFill/>
        </p:spPr>
      </p:pic>
      <p:pic>
        <p:nvPicPr>
          <p:cNvPr id="1026" name="Picture 2" descr="C:\Users\Audit\Desktop\ku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1996" y="10173027"/>
            <a:ext cx="3266993" cy="12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1866124"/>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Our Diverse Clients</a:t>
            </a:r>
            <a:endParaRPr lang="en-US" sz="4000" b="1" dirty="0">
              <a:solidFill>
                <a:schemeClr val="tx1">
                  <a:lumMod val="65000"/>
                  <a:lumOff val="35000"/>
                </a:schemeClr>
              </a:solidFill>
              <a:latin typeface="Open Sans Light"/>
              <a:cs typeface="Open Sans Light"/>
            </a:endParaRPr>
          </a:p>
        </p:txBody>
      </p:sp>
      <p:sp>
        <p:nvSpPr>
          <p:cNvPr id="10" name="TextBox 9"/>
          <p:cNvSpPr txBox="1"/>
          <p:nvPr/>
        </p:nvSpPr>
        <p:spPr>
          <a:xfrm>
            <a:off x="1623489" y="2834261"/>
            <a:ext cx="21938877" cy="1723561"/>
          </a:xfrm>
          <a:prstGeom prst="rect">
            <a:avLst/>
          </a:prstGeom>
          <a:noFill/>
        </p:spPr>
        <p:txBody>
          <a:bodyPr wrap="square" lIns="243852" tIns="121926" rIns="243852" bIns="121926" rtlCol="0">
            <a:spAutoFit/>
          </a:bodyPr>
          <a:lstStyle/>
          <a:p>
            <a:pPr algn="just"/>
            <a:r>
              <a:rPr lang="en-SG" sz="32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SG" sz="3200"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22" y="477935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612186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65932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203" y="1219405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97072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890" y="613031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358" y="783192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8509" y="466386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0208" y="987130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90663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61715" y="1208213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0097" y="999810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0097" y="798224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78527" y="630948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928" y="481120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1139" y="1206896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9752" y="971356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6196" y="790663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03574" y="637082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61620" y="447613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61132" y="1197072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508032" y="969451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450882" y="813372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38622" y="622790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257029" y="483025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785688" y="1171650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693240" y="1024992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353112" y="805704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256767" y="646129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388133" y="460757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326917" y="966107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039193" y="655918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229693" y="498399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14742" y="1196993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587347" y="1011914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660667" y="762285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929323" y="637515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662613" y="463382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871145" y="820531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77935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967004" y="11968708"/>
            <a:ext cx="2162939" cy="1081470"/>
          </a:xfrm>
          <a:prstGeom prst="rect">
            <a:avLst/>
          </a:prstGeom>
        </p:spPr>
      </p:pic>
      <p:sp>
        <p:nvSpPr>
          <p:cNvPr id="48" name="TextBox 4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1140"/>
          <p:cNvSpPr txBox="1"/>
          <p:nvPr/>
        </p:nvSpPr>
        <p:spPr>
          <a:xfrm>
            <a:off x="15921288" y="5467836"/>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12" name="Freeform 11"/>
          <p:cNvSpPr/>
          <p:nvPr/>
        </p:nvSpPr>
        <p:spPr>
          <a:xfrm>
            <a:off x="2156775" y="7172577"/>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4527623"/>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888331"/>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749198"/>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930913"/>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4141608"/>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4330090"/>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993887"/>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5292697"/>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810041"/>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76793"/>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4330089"/>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337593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42653" y="4773546"/>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b="1" dirty="0" smtClean="0">
                <a:solidFill>
                  <a:srgbClr val="FFFFFF"/>
                </a:solidFill>
                <a:latin typeface="Open Sans"/>
                <a:ea typeface="Open Sans"/>
                <a:cs typeface="Open Sans"/>
                <a:sym typeface="Open Sans"/>
              </a:rPr>
              <a:t>MALAYSIA</a:t>
            </a:r>
          </a:p>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859680"/>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101689" y="9034977"/>
            <a:ext cx="24488864" cy="4434480"/>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610417"/>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8" y="3400746"/>
            <a:ext cx="1300593" cy="1300593"/>
          </a:xfrm>
          <a:prstGeom prst="rect">
            <a:avLst/>
          </a:prstGeom>
        </p:spPr>
      </p:pic>
      <p:sp>
        <p:nvSpPr>
          <p:cNvPr id="33" name="Shape 366"/>
          <p:cNvSpPr/>
          <p:nvPr/>
        </p:nvSpPr>
        <p:spPr>
          <a:xfrm>
            <a:off x="19792950" y="4141609"/>
            <a:ext cx="3620210" cy="4343464"/>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330089"/>
            <a:ext cx="3238501" cy="4154984"/>
          </a:xfrm>
          <a:prstGeom prst="rect">
            <a:avLst/>
          </a:prstGeom>
          <a:noFill/>
          <a:ln>
            <a:noFill/>
          </a:ln>
          <a:effectLst/>
        </p:spPr>
        <p:txBody>
          <a:bodyPr wrap="square">
            <a:spAutoFit/>
          </a:bodyPr>
          <a:lstStyle/>
          <a:p>
            <a:pPr algn="ctr"/>
            <a:r>
              <a:rPr lang="en-SG" sz="2400" dirty="0" smtClean="0">
                <a:solidFill>
                  <a:schemeClr val="bg1"/>
                </a:solidFill>
                <a:latin typeface="Neuropol" panose="020F0607030201010804" pitchFamily="34"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31" name="TextBox 30"/>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Local </a:t>
            </a:r>
            <a:r>
              <a:rPr lang="en-US" sz="4000" b="1" dirty="0" smtClean="0">
                <a:solidFill>
                  <a:schemeClr val="tx1">
                    <a:lumMod val="65000"/>
                    <a:lumOff val="35000"/>
                  </a:schemeClr>
                </a:solidFill>
                <a:latin typeface="Open Sans Light"/>
                <a:cs typeface="Open Sans Light"/>
              </a:rPr>
              <a:t>and </a:t>
            </a:r>
            <a:r>
              <a:rPr lang="en-US" sz="4000" b="1" dirty="0">
                <a:solidFill>
                  <a:schemeClr val="tx1">
                    <a:lumMod val="65000"/>
                    <a:lumOff val="35000"/>
                  </a:schemeClr>
                </a:solidFill>
                <a:latin typeface="Open Sans Light"/>
                <a:cs typeface="Open Sans Light"/>
              </a:rPr>
              <a:t>International Networks</a:t>
            </a: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154446"/>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smtClean="0">
                <a:solidFill>
                  <a:schemeClr val="bg1"/>
                </a:solidFill>
                <a:latin typeface="Open Sans Light"/>
                <a:cs typeface="Open Sans Light"/>
              </a:rPr>
              <a:t>Independence </a:t>
            </a:r>
          </a:p>
          <a:p>
            <a:pPr algn="ctr"/>
            <a:r>
              <a:rPr lang="en-US" sz="2400" dirty="0" smtClean="0">
                <a:solidFill>
                  <a:schemeClr val="bg1"/>
                </a:solidFill>
                <a:latin typeface="Open Sans Light"/>
                <a:cs typeface="Open Sans Light"/>
              </a:rPr>
              <a:t>Scrutineer</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2.0 The Proposal</a:t>
            </a:r>
          </a:p>
          <a:p>
            <a:pPr marL="1419225" indent="-95250" algn="just">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Approach and Methodology</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Professional Fee</a:t>
            </a:r>
          </a:p>
          <a:p>
            <a:pPr marL="1419225" indent="-95250" algn="l">
              <a:buClr>
                <a:srgbClr val="C00000"/>
              </a:buClr>
              <a:buFont typeface="Wingdings" panose="05000000000000000000" pitchFamily="2" charset="2"/>
              <a:buChar char="§"/>
            </a:pPr>
            <a:r>
              <a:rPr lang="en-MY" sz="3600" dirty="0" smtClean="0">
                <a:solidFill>
                  <a:schemeClr val="tx1"/>
                </a:solidFill>
                <a:latin typeface="Open Sans Light"/>
              </a:rPr>
              <a:t> Why</a:t>
            </a:r>
            <a:r>
              <a:rPr lang="en-MY" sz="3600" dirty="0" smtClean="0">
                <a:solidFill>
                  <a:schemeClr val="tx1"/>
                </a:solidFill>
              </a:rPr>
              <a:t> </a:t>
            </a:r>
            <a:r>
              <a:rPr lang="en-MY" sz="3600" dirty="0" smtClean="0">
                <a:solidFill>
                  <a:srgbClr val="C00000"/>
                </a:solidFill>
                <a:latin typeface="Neuropol"/>
              </a:rPr>
              <a:t>SALIHIN</a:t>
            </a:r>
            <a:r>
              <a:rPr lang="en-MY" sz="3600" dirty="0" smtClean="0">
                <a:solidFill>
                  <a:schemeClr val="tx1"/>
                </a:solidFill>
                <a:latin typeface="Neuropol"/>
              </a:rPr>
              <a:t>?</a:t>
            </a:r>
            <a:endParaRPr lang="en-MY" sz="3600" dirty="0">
              <a:solidFill>
                <a:schemeClr val="tx1"/>
              </a:solidFill>
              <a:latin typeface="Open Sans Light"/>
              <a:ea typeface="Open Sans" panose="020B0606030504020204" pitchFamily="34" charset="0"/>
              <a:cs typeface="Open Sans" panose="020B0606030504020204" pitchFamily="34" charset="0"/>
            </a:endParaRP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Introduction</a:t>
            </a:r>
            <a:endParaRPr lang="en-US" sz="3700" b="1"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sp>
        <p:nvSpPr>
          <p:cNvPr id="7" name="TextBox 6"/>
          <p:cNvSpPr txBox="1"/>
          <p:nvPr/>
        </p:nvSpPr>
        <p:spPr>
          <a:xfrm>
            <a:off x="1431945" y="3807051"/>
            <a:ext cx="21885256" cy="6340209"/>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We understand that </a:t>
            </a:r>
            <a:r>
              <a:rPr lang="en-US" sz="3600" b="1" dirty="0" smtClean="0">
                <a:latin typeface="Open Sans Light"/>
                <a:cs typeface="Open Sans Light"/>
              </a:rPr>
              <a:t>KUB MALAYSIA BERHAD (“KUB MALAYSIA”) </a:t>
            </a:r>
            <a:r>
              <a:rPr lang="en-MY" sz="3600" dirty="0">
                <a:latin typeface="Open Sans Light"/>
                <a:cs typeface="Open Sans Light"/>
              </a:rPr>
              <a:t>is an investment holding company listed on the Main Market of Bursa Malaysia, operating in the core business of Agro, Information &amp; Communication Technology (ICT), Energy, Food, Property and Power Industries.</a:t>
            </a:r>
            <a:r>
              <a:rPr lang="en-US" sz="3600" dirty="0" smtClean="0">
                <a:latin typeface="Open Sans Light"/>
                <a:cs typeface="Open Sans Light"/>
              </a:rPr>
              <a:t> </a:t>
            </a:r>
          </a:p>
          <a:p>
            <a:pPr algn="just"/>
            <a:endParaRPr lang="en-US" sz="3600" dirty="0">
              <a:latin typeface="Open Sans Light"/>
              <a:cs typeface="Open Sans Light"/>
            </a:endParaRPr>
          </a:p>
          <a:p>
            <a:pPr algn="just"/>
            <a:r>
              <a:rPr lang="en-US" sz="3600" dirty="0" smtClean="0">
                <a:latin typeface="Open Sans Light"/>
                <a:cs typeface="Open Sans Light"/>
              </a:rPr>
              <a:t>It is understood </a:t>
            </a:r>
            <a:r>
              <a:rPr lang="en-US" sz="3600" dirty="0">
                <a:latin typeface="Open Sans Light"/>
                <a:cs typeface="Open Sans Light"/>
              </a:rPr>
              <a:t>that </a:t>
            </a:r>
            <a:r>
              <a:rPr lang="en-US" sz="3600" b="1" dirty="0" smtClean="0">
                <a:latin typeface="Open Sans Light"/>
                <a:cs typeface="Open Sans Light"/>
              </a:rPr>
              <a:t>KUB MALAYSIA </a:t>
            </a:r>
            <a:r>
              <a:rPr lang="en-US" sz="3600" dirty="0" smtClean="0">
                <a:latin typeface="Open Sans Light"/>
                <a:cs typeface="Open Sans Light"/>
              </a:rPr>
              <a:t>intends to engage the services of </a:t>
            </a:r>
            <a:r>
              <a:rPr lang="en-US" sz="3600" dirty="0" smtClean="0">
                <a:solidFill>
                  <a:srgbClr val="C00000"/>
                </a:solidFill>
                <a:latin typeface="Neuropol" panose="020B0500000000000000" pitchFamily="34" charset="0"/>
                <a:cs typeface="Open Sans Light"/>
              </a:rPr>
              <a:t>SALIHIN</a:t>
            </a:r>
            <a:r>
              <a:rPr lang="en-US" sz="3600" dirty="0" smtClean="0">
                <a:latin typeface="Neuropol" panose="020F0607030201010804" pitchFamily="34" charset="0"/>
                <a:cs typeface="Open Sans Light"/>
              </a:rPr>
              <a:t> </a:t>
            </a:r>
            <a:r>
              <a:rPr lang="en-US" sz="3600" dirty="0" smtClean="0">
                <a:latin typeface="Open Sans Light"/>
                <a:cs typeface="Open Sans Light"/>
              </a:rPr>
              <a:t>(AF1426) for the independence </a:t>
            </a:r>
            <a:r>
              <a:rPr lang="en-US" sz="3600" dirty="0">
                <a:latin typeface="Open Sans Light"/>
                <a:cs typeface="Open Sans Light"/>
              </a:rPr>
              <a:t>scrutineer </a:t>
            </a:r>
            <a:r>
              <a:rPr lang="en-US" sz="3600" dirty="0" smtClean="0">
                <a:latin typeface="Open Sans Light"/>
                <a:cs typeface="Open Sans Light"/>
              </a:rPr>
              <a:t>service for its Extraordinary General </a:t>
            </a:r>
            <a:r>
              <a:rPr lang="en-US" sz="3600" dirty="0">
                <a:latin typeface="Open Sans Light"/>
                <a:cs typeface="Open Sans Light"/>
              </a:rPr>
              <a:t>Meeting </a:t>
            </a:r>
            <a:r>
              <a:rPr lang="en-US" sz="3600" dirty="0" smtClean="0">
                <a:latin typeface="Open Sans Light"/>
                <a:cs typeface="Open Sans Light"/>
              </a:rPr>
              <a:t>(“EGM”) which will </a:t>
            </a:r>
            <a:r>
              <a:rPr lang="en-US" sz="3600" dirty="0">
                <a:latin typeface="Open Sans Light"/>
                <a:cs typeface="Open Sans Light"/>
              </a:rPr>
              <a:t>be held at </a:t>
            </a:r>
            <a:r>
              <a:rPr lang="en-US" sz="3600" dirty="0" smtClean="0">
                <a:latin typeface="Open Sans Light"/>
                <a:cs typeface="Open Sans Light"/>
              </a:rPr>
              <a:t>Dewan Shah </a:t>
            </a:r>
            <a:r>
              <a:rPr lang="en-US" sz="3600" dirty="0" err="1" smtClean="0">
                <a:latin typeface="Open Sans Light"/>
                <a:cs typeface="Open Sans Light"/>
              </a:rPr>
              <a:t>Alam</a:t>
            </a:r>
            <a:r>
              <a:rPr lang="en-US" sz="3600" dirty="0" smtClean="0">
                <a:latin typeface="Open Sans Light"/>
                <a:cs typeface="Open Sans Light"/>
              </a:rPr>
              <a:t> 1, Ground Floor, Shah </a:t>
            </a:r>
            <a:r>
              <a:rPr lang="en-US" sz="3600" dirty="0" err="1" smtClean="0">
                <a:latin typeface="Open Sans Light"/>
                <a:cs typeface="Open Sans Light"/>
              </a:rPr>
              <a:t>Alam</a:t>
            </a:r>
            <a:r>
              <a:rPr lang="en-US" sz="3600" dirty="0" smtClean="0">
                <a:latin typeface="Open Sans Light"/>
                <a:cs typeface="Open Sans Light"/>
              </a:rPr>
              <a:t> Convention Centre, No.4, </a:t>
            </a:r>
            <a:r>
              <a:rPr lang="en-US" sz="3600" dirty="0" err="1" smtClean="0">
                <a:latin typeface="Open Sans Light"/>
                <a:cs typeface="Open Sans Light"/>
              </a:rPr>
              <a:t>Jalan</a:t>
            </a:r>
            <a:r>
              <a:rPr lang="en-US" sz="3600" dirty="0" smtClean="0">
                <a:latin typeface="Open Sans Light"/>
                <a:cs typeface="Open Sans Light"/>
              </a:rPr>
              <a:t> </a:t>
            </a:r>
            <a:r>
              <a:rPr lang="en-US" sz="3600" dirty="0" err="1" smtClean="0">
                <a:latin typeface="Open Sans Light"/>
                <a:cs typeface="Open Sans Light"/>
              </a:rPr>
              <a:t>Perbadanan</a:t>
            </a:r>
            <a:r>
              <a:rPr lang="en-US" sz="3600" dirty="0" smtClean="0">
                <a:latin typeface="Open Sans Light"/>
                <a:cs typeface="Open Sans Light"/>
              </a:rPr>
              <a:t> 14/9, 40000 Shah </a:t>
            </a:r>
            <a:r>
              <a:rPr lang="en-US" sz="3600" dirty="0" err="1" smtClean="0">
                <a:latin typeface="Open Sans Light"/>
                <a:cs typeface="Open Sans Light"/>
              </a:rPr>
              <a:t>Alam</a:t>
            </a:r>
            <a:r>
              <a:rPr lang="en-US" sz="3600" dirty="0" smtClean="0">
                <a:latin typeface="Open Sans Light"/>
                <a:cs typeface="Open Sans Light"/>
              </a:rPr>
              <a:t>, Selangor </a:t>
            </a:r>
            <a:r>
              <a:rPr lang="en-US" sz="3600" dirty="0">
                <a:latin typeface="Open Sans Light"/>
                <a:cs typeface="Open Sans Light"/>
              </a:rPr>
              <a:t>on </a:t>
            </a:r>
            <a:r>
              <a:rPr lang="en-US" sz="3600" dirty="0" smtClean="0">
                <a:latin typeface="Open Sans Light"/>
                <a:cs typeface="Open Sans Light"/>
              </a:rPr>
              <a:t>Wednesday, 02 August </a:t>
            </a:r>
            <a:r>
              <a:rPr lang="en-US" sz="3600" dirty="0">
                <a:latin typeface="Open Sans Light"/>
                <a:cs typeface="Open Sans Light"/>
              </a:rPr>
              <a:t>2017 at 8.00 a.m</a:t>
            </a:r>
            <a:r>
              <a:rPr lang="en-US" sz="3600" dirty="0" smtClean="0">
                <a:latin typeface="Open Sans Light"/>
                <a:cs typeface="Open Sans Light"/>
              </a:rPr>
              <a:t>.</a:t>
            </a:r>
          </a:p>
          <a:p>
            <a:pPr algn="just"/>
            <a:endParaRPr lang="en-US" sz="3600" dirty="0">
              <a:latin typeface="Open Sans Light"/>
              <a:cs typeface="Open Sans Light"/>
            </a:endParaRPr>
          </a:p>
          <a:p>
            <a:pPr algn="just"/>
            <a:r>
              <a:rPr lang="en-US" sz="3600" dirty="0" smtClean="0">
                <a:latin typeface="Open Sans Light"/>
                <a:cs typeface="Open Sans Light"/>
              </a:rPr>
              <a:t>We will carry out this engagement as </a:t>
            </a:r>
            <a:r>
              <a:rPr lang="en-US" sz="3600" b="1" dirty="0" smtClean="0">
                <a:latin typeface="Open Sans Light"/>
                <a:cs typeface="Open Sans Light"/>
              </a:rPr>
              <a:t>KUB MALAYSIA</a:t>
            </a:r>
            <a:r>
              <a:rPr lang="en-US" sz="3600" dirty="0" smtClean="0">
                <a:latin typeface="Open Sans Light"/>
                <a:cs typeface="Open Sans Light"/>
              </a:rPr>
              <a:t>’s independent scrutineer upon appointment.</a:t>
            </a:r>
          </a:p>
          <a:p>
            <a:pPr algn="just"/>
            <a:endParaRPr lang="en-US" sz="3600" dirty="0">
              <a:latin typeface="Open Sans Light"/>
              <a:cs typeface="Open Sans Light"/>
            </a:endParaRP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Approach and Methodology</a:t>
            </a:r>
            <a:endParaRPr lang="en-US" sz="3700" b="1"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dirty="0"/>
          </a:p>
        </p:txBody>
      </p:sp>
      <p:sp>
        <p:nvSpPr>
          <p:cNvPr id="8" name="TextBox 7"/>
          <p:cNvSpPr txBox="1"/>
          <p:nvPr/>
        </p:nvSpPr>
        <p:spPr>
          <a:xfrm>
            <a:off x="1400414" y="2696449"/>
            <a:ext cx="21586688" cy="3570220"/>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At </a:t>
            </a:r>
            <a:r>
              <a:rPr lang="en-US" sz="3600" dirty="0">
                <a:solidFill>
                  <a:srgbClr val="C00000"/>
                </a:solidFill>
                <a:latin typeface="Neuropol" panose="020F0607030201010804" pitchFamily="34" charset="0"/>
                <a:cs typeface="Open Sans Light"/>
              </a:rPr>
              <a:t>SALIHIN</a:t>
            </a:r>
            <a:r>
              <a:rPr lang="en-US" sz="3600" dirty="0">
                <a:latin typeface="Open Sans Light"/>
                <a:cs typeface="Open Sans Light"/>
              </a:rPr>
              <a:t>, we will stand by our people and we commit that we will provide</a:t>
            </a:r>
            <a:r>
              <a:rPr lang="en-US" sz="3600" b="1" dirty="0">
                <a:latin typeface="Open Sans Light"/>
                <a:cs typeface="Open Sans Light"/>
              </a:rPr>
              <a:t> </a:t>
            </a:r>
            <a:r>
              <a:rPr lang="en-US" sz="3600" b="1" dirty="0" smtClean="0">
                <a:latin typeface="Open Sans Light"/>
                <a:cs typeface="Open Sans Light"/>
              </a:rPr>
              <a:t>KUB MALAYSIA </a:t>
            </a:r>
            <a:r>
              <a:rPr lang="en-US" sz="3600" dirty="0" smtClean="0">
                <a:latin typeface="Open Sans Light"/>
                <a:cs typeface="Open Sans Light"/>
              </a:rPr>
              <a:t>with </a:t>
            </a:r>
            <a:r>
              <a:rPr lang="en-US" sz="3600" dirty="0">
                <a:latin typeface="Open Sans Light"/>
                <a:cs typeface="Open Sans Light"/>
              </a:rPr>
              <a:t>professionals that are qualified, well trained and well prepared to serve</a:t>
            </a:r>
            <a:r>
              <a:rPr lang="en-US" sz="3600" dirty="0" smtClean="0">
                <a:latin typeface="Open Sans Light"/>
                <a:cs typeface="Open Sans Light"/>
              </a:rPr>
              <a:t>.</a:t>
            </a:r>
            <a:r>
              <a:rPr lang="en-MY" sz="3600" dirty="0">
                <a:latin typeface="Open Sans Light"/>
                <a:cs typeface="Open Sans Light"/>
              </a:rPr>
              <a:t> </a:t>
            </a:r>
            <a:endParaRPr lang="en-MY" sz="3600" dirty="0" smtClean="0">
              <a:latin typeface="Open Sans Light"/>
              <a:cs typeface="Open Sans Light"/>
            </a:endParaRPr>
          </a:p>
          <a:p>
            <a:pPr algn="just"/>
            <a:endParaRPr lang="en-MY" sz="3600" dirty="0">
              <a:latin typeface="Open Sans Light"/>
              <a:cs typeface="Open Sans Light"/>
            </a:endParaRPr>
          </a:p>
          <a:p>
            <a:pPr algn="just"/>
            <a:r>
              <a:rPr lang="en-MY" sz="3600" dirty="0" smtClean="0">
                <a:latin typeface="Open Sans Light"/>
                <a:cs typeface="Open Sans Light"/>
              </a:rPr>
              <a:t>For </a:t>
            </a:r>
            <a:r>
              <a:rPr lang="en-MY" sz="3600" dirty="0">
                <a:latin typeface="Open Sans Light"/>
                <a:cs typeface="Open Sans Light"/>
              </a:rPr>
              <a:t>the independent scrutineer service, the timeline, action plan and deliverable are outlined as </a:t>
            </a:r>
            <a:r>
              <a:rPr lang="en-MY" sz="3600" dirty="0" smtClean="0">
                <a:latin typeface="Open Sans Light"/>
                <a:cs typeface="Open Sans Light"/>
              </a:rPr>
              <a:t>below:</a:t>
            </a:r>
            <a:endParaRPr lang="en-US" sz="3600" dirty="0" smtClean="0">
              <a:latin typeface="Open Sans Light"/>
              <a:cs typeface="Open Sans Light"/>
            </a:endParaRPr>
          </a:p>
          <a:p>
            <a:pPr algn="just"/>
            <a:endParaRPr lang="en-US" sz="3600" dirty="0">
              <a:latin typeface="Open Sans Light"/>
              <a:cs typeface="Open Sans Light"/>
            </a:endParaRPr>
          </a:p>
          <a:p>
            <a:pPr algn="just"/>
            <a:r>
              <a:rPr lang="en-US" sz="3600" dirty="0" smtClean="0">
                <a:latin typeface="Open Sans Light"/>
                <a:cs typeface="Open Sans Light"/>
              </a:rPr>
              <a:t> </a:t>
            </a:r>
            <a:endParaRPr lang="en-US" sz="3600" dirty="0">
              <a:latin typeface="Open Sans Light"/>
              <a:cs typeface="Open Sans Light"/>
            </a:endParaRPr>
          </a:p>
        </p:txBody>
      </p:sp>
      <p:graphicFrame>
        <p:nvGraphicFramePr>
          <p:cNvPr id="9" name="Table 8"/>
          <p:cNvGraphicFramePr>
            <a:graphicFrameLocks noGrp="1"/>
          </p:cNvGraphicFramePr>
          <p:nvPr>
            <p:extLst>
              <p:ext uri="{D42A27DB-BD31-4B8C-83A1-F6EECF244321}">
                <p14:modId xmlns:p14="http://schemas.microsoft.com/office/powerpoint/2010/main" val="1983593273"/>
              </p:ext>
            </p:extLst>
          </p:nvPr>
        </p:nvGraphicFramePr>
        <p:xfrm>
          <a:off x="1502445" y="5077591"/>
          <a:ext cx="21819743" cy="7441743"/>
        </p:xfrm>
        <a:graphic>
          <a:graphicData uri="http://schemas.openxmlformats.org/drawingml/2006/table">
            <a:tbl>
              <a:tblPr firstRow="1" bandRow="1"/>
              <a:tblGrid>
                <a:gridCol w="3598944"/>
                <a:gridCol w="11935327"/>
                <a:gridCol w="6285472"/>
              </a:tblGrid>
              <a:tr h="561895">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Timeline</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US" sz="3200" b="1" dirty="0" smtClean="0">
                          <a:solidFill>
                            <a:schemeClr val="bg1"/>
                          </a:solidFill>
                          <a:latin typeface="Open Sans Light"/>
                          <a:ea typeface="Open Sans" panose="020B0606030504020204" pitchFamily="34" charset="0"/>
                          <a:cs typeface="Open Sans" panose="020B0606030504020204" pitchFamily="34" charset="0"/>
                        </a:rPr>
                        <a:t>Action</a:t>
                      </a:r>
                      <a:r>
                        <a:rPr lang="en-US" sz="3200" b="1" baseline="0" dirty="0" smtClean="0">
                          <a:solidFill>
                            <a:schemeClr val="bg1"/>
                          </a:solidFill>
                          <a:latin typeface="Open Sans Light"/>
                          <a:ea typeface="Open Sans" panose="020B0606030504020204" pitchFamily="34" charset="0"/>
                          <a:cs typeface="Open Sans" panose="020B0606030504020204" pitchFamily="34" charset="0"/>
                        </a:rPr>
                        <a:t> Plan</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Deliverable</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1508243">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3200" dirty="0" smtClean="0">
                          <a:latin typeface="Open Sans Light"/>
                          <a:ea typeface="Open Sans" panose="020B0606030504020204" pitchFamily="34" charset="0"/>
                          <a:cs typeface="Open Sans" panose="020B0606030504020204" pitchFamily="34" charset="0"/>
                        </a:rPr>
                        <a:t>Monday &amp;</a:t>
                      </a:r>
                      <a:r>
                        <a:rPr lang="en-US" sz="3200" baseline="0" dirty="0" smtClean="0">
                          <a:latin typeface="Open Sans Light"/>
                          <a:ea typeface="Open Sans" panose="020B0606030504020204" pitchFamily="34" charset="0"/>
                          <a:cs typeface="Open Sans" panose="020B0606030504020204" pitchFamily="34" charset="0"/>
                        </a:rPr>
                        <a:t> Tuesday</a:t>
                      </a:r>
                      <a:r>
                        <a:rPr lang="en-MY" sz="3200" baseline="0" dirty="0" smtClean="0">
                          <a:latin typeface="Open Sans Light"/>
                          <a:ea typeface="Open Sans" panose="020B0606030504020204" pitchFamily="34" charset="0"/>
                          <a:cs typeface="Open Sans" panose="020B0606030504020204" pitchFamily="34" charset="0"/>
                        </a:rPr>
                        <a:t>, 31 July &amp; 01 August 2017</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3200" baseline="0" dirty="0" smtClean="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endParaRPr lang="en-US" sz="3200" baseline="0" dirty="0" smtClean="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dirty="0" smtClean="0">
                          <a:latin typeface="Open Sans Light"/>
                          <a:ea typeface="Open Sans" panose="020B0606030504020204" pitchFamily="34" charset="0"/>
                          <a:cs typeface="Open Sans" panose="020B0606030504020204" pitchFamily="34" charset="0"/>
                        </a:rPr>
                        <a:t>6 officers to cross check and verify information keyed in the polling system with the </a:t>
                      </a:r>
                      <a:r>
                        <a:rPr lang="en-US" sz="3200" baseline="0" dirty="0" smtClean="0">
                          <a:latin typeface="Open Sans Light"/>
                          <a:ea typeface="Open Sans" panose="020B0606030504020204" pitchFamily="34" charset="0"/>
                          <a:cs typeface="Open Sans" panose="020B0606030504020204" pitchFamily="34" charset="0"/>
                        </a:rPr>
                        <a:t>shareholder/proxy forms.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820463">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MY" sz="3200" kern="1200" dirty="0" smtClean="0">
                        <a:solidFill>
                          <a:schemeClr val="tx1"/>
                        </a:solidFill>
                        <a:latin typeface="Open Sans Light"/>
                        <a:ea typeface="Open Sans" panose="020B0606030504020204" pitchFamily="34" charset="0"/>
                        <a:cs typeface="Open Sans" panose="020B0606030504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kern="1200" dirty="0" smtClean="0">
                          <a:solidFill>
                            <a:schemeClr val="tx1"/>
                          </a:solidFill>
                          <a:latin typeface="Open Sans Light"/>
                          <a:ea typeface="Open Sans" panose="020B0606030504020204" pitchFamily="34" charset="0"/>
                          <a:cs typeface="Open Sans" panose="020B0606030504020204" pitchFamily="34" charset="0"/>
                        </a:rPr>
                        <a:t>Wednesday,</a:t>
                      </a:r>
                      <a:r>
                        <a:rPr lang="en-MY" sz="3200" kern="1200" baseline="0" dirty="0" smtClean="0">
                          <a:solidFill>
                            <a:schemeClr val="tx1"/>
                          </a:solidFill>
                          <a:latin typeface="Open Sans Light"/>
                          <a:ea typeface="Open Sans" panose="020B0606030504020204" pitchFamily="34" charset="0"/>
                          <a:cs typeface="Open Sans" panose="020B0606030504020204" pitchFamily="34" charset="0"/>
                        </a:rPr>
                        <a:t>                  02 August 2017</a:t>
                      </a:r>
                      <a:endParaRPr lang="en-MY" sz="3200" dirty="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0" indent="0" algn="l">
                        <a:buFont typeface="Wingdings" pitchFamily="2" charset="2"/>
                        <a:buNone/>
                      </a:pPr>
                      <a:endParaRPr lang="en-MY" sz="320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the voters’ information are correct before the voting process;</a:t>
                      </a:r>
                      <a:endParaRPr lang="en-US" sz="3200" baseline="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all voters are using the system properly and orderly;</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the voter turnout is same with the information in the system;</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verify the report on the final election results; and</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submit the final election results to the EGM secretariat.</a:t>
                      </a: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0" indent="0" algn="just">
                        <a:buFont typeface="Wingdings" pitchFamily="2" charset="2"/>
                        <a:buNone/>
                      </a:pPr>
                      <a:endParaRPr lang="en-MY" sz="320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dirty="0" smtClean="0">
                          <a:latin typeface="Open Sans Light"/>
                          <a:ea typeface="Open Sans" panose="020B0606030504020204" pitchFamily="34" charset="0"/>
                          <a:cs typeface="Open Sans" panose="020B0606030504020204" pitchFamily="34" charset="0"/>
                        </a:rPr>
                        <a:t>1 manager and 9 officers to observe and monitor the voting</a:t>
                      </a:r>
                      <a:r>
                        <a:rPr lang="en-MY" sz="3200" baseline="0" dirty="0" smtClean="0">
                          <a:latin typeface="Open Sans Light"/>
                          <a:ea typeface="Open Sans" panose="020B0606030504020204" pitchFamily="34" charset="0"/>
                          <a:cs typeface="Open Sans" panose="020B0606030504020204" pitchFamily="34" charset="0"/>
                        </a:rPr>
                        <a:t> process.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502445" y="12425389"/>
            <a:ext cx="21586688" cy="800231"/>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The independent scrutineer service would be carried out by </a:t>
            </a:r>
            <a:r>
              <a:rPr lang="en-US" sz="3600" dirty="0" smtClean="0">
                <a:solidFill>
                  <a:srgbClr val="C00000"/>
                </a:solidFill>
                <a:latin typeface="Neuropol" panose="020B0500000000000000" pitchFamily="34" charset="0"/>
                <a:cs typeface="Open Sans Light"/>
              </a:rPr>
              <a:t>SALIHIN</a:t>
            </a:r>
            <a:r>
              <a:rPr lang="en-US" sz="3600" dirty="0" smtClean="0">
                <a:latin typeface="Open Sans Light"/>
                <a:cs typeface="Open Sans Light"/>
              </a:rPr>
              <a:t> (AF1426).  </a:t>
            </a:r>
            <a:endParaRPr lang="en-US" sz="3600" dirty="0">
              <a:latin typeface="Open Sans Light"/>
              <a:cs typeface="Open Sans Light"/>
            </a:endParaRPr>
          </a:p>
        </p:txBody>
      </p:sp>
    </p:spTree>
    <p:extLst>
      <p:ext uri="{BB962C8B-B14F-4D97-AF65-F5344CB8AC3E}">
        <p14:creationId xmlns:p14="http://schemas.microsoft.com/office/powerpoint/2010/main" val="3242377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Professional Fee</a:t>
            </a:r>
            <a:endParaRPr lang="en-US" sz="3700" b="1"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9" name="TextBox 8"/>
          <p:cNvSpPr txBox="1"/>
          <p:nvPr/>
        </p:nvSpPr>
        <p:spPr>
          <a:xfrm>
            <a:off x="1446791" y="2981346"/>
            <a:ext cx="22116027" cy="4124218"/>
          </a:xfrm>
          <a:prstGeom prst="rect">
            <a:avLst/>
          </a:prstGeom>
          <a:noFill/>
        </p:spPr>
        <p:txBody>
          <a:bodyPr wrap="square" lIns="243852" tIns="121926" rIns="243852" bIns="121926" rtlCol="0">
            <a:spAutoFit/>
          </a:bodyPr>
          <a:lstStyle/>
          <a:p>
            <a:pPr marL="0" lvl="1" algn="just"/>
            <a:r>
              <a:rPr lang="en-US" altLang="en-US" sz="3600" dirty="0">
                <a:latin typeface="Open Sans Light"/>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3600" dirty="0">
                <a:latin typeface="Open Sans Light"/>
                <a:ea typeface="Open Sans" panose="020B0606030504020204" pitchFamily="34" charset="0"/>
                <a:cs typeface="Open Sans" panose="020B0606030504020204" pitchFamily="34" charset="0"/>
              </a:rPr>
              <a:t> </a:t>
            </a:r>
            <a:r>
              <a:rPr lang="en-US" altLang="en-US" sz="3600" dirty="0" smtClean="0">
                <a:latin typeface="Open Sans Light"/>
                <a:ea typeface="Open Sans" panose="020B0606030504020204" pitchFamily="34" charset="0"/>
                <a:cs typeface="Open Sans" panose="020B0606030504020204" pitchFamily="34" charset="0"/>
              </a:rPr>
              <a:t>is </a:t>
            </a:r>
            <a:r>
              <a:rPr lang="en-US" altLang="en-US" sz="3600" dirty="0">
                <a:latin typeface="Open Sans Light"/>
                <a:ea typeface="Open Sans" panose="020B0606030504020204" pitchFamily="34" charset="0"/>
                <a:cs typeface="Open Sans" panose="020B0606030504020204" pitchFamily="34" charset="0"/>
              </a:rPr>
              <a:t>to provide the maximum in client service and individual staff capabilities at the minimum cost, which can be achieved within the highest professional standards and competence levels.</a:t>
            </a:r>
          </a:p>
          <a:p>
            <a:pPr algn="just"/>
            <a:endParaRPr lang="en-US" altLang="en-US" sz="3600" dirty="0">
              <a:latin typeface="Open Sans Light"/>
              <a:ea typeface="Open Sans" panose="020B0606030504020204" pitchFamily="34" charset="0"/>
              <a:cs typeface="Open Sans" panose="020B0606030504020204" pitchFamily="34" charset="0"/>
            </a:endParaRPr>
          </a:p>
          <a:p>
            <a:pPr algn="just"/>
            <a:r>
              <a:rPr lang="en-US" altLang="en-US" sz="3600" dirty="0">
                <a:latin typeface="Open Sans Light"/>
                <a:ea typeface="Open Sans" panose="020B0606030504020204" pitchFamily="34" charset="0"/>
                <a:cs typeface="Open Sans" panose="020B0606030504020204" pitchFamily="34" charset="0"/>
              </a:rPr>
              <a:t>Our fees are based on the complexities of the </a:t>
            </a:r>
            <a:r>
              <a:rPr lang="en-US" altLang="en-US" sz="3600" dirty="0" smtClean="0">
                <a:latin typeface="Open Sans Light"/>
                <a:ea typeface="Open Sans" panose="020B0606030504020204" pitchFamily="34" charset="0"/>
                <a:cs typeface="Open Sans" panose="020B0606030504020204" pitchFamily="34" charset="0"/>
              </a:rPr>
              <a:t>assignment, the </a:t>
            </a:r>
            <a:r>
              <a:rPr lang="en-US" altLang="en-US" sz="3600" dirty="0">
                <a:latin typeface="Open Sans Light"/>
                <a:ea typeface="Open Sans" panose="020B0606030504020204" pitchFamily="34" charset="0"/>
                <a:cs typeface="Open Sans" panose="020B0606030504020204" pitchFamily="34" charset="0"/>
              </a:rPr>
              <a:t>level of staff and experience required and the time committed on the assignment by </a:t>
            </a:r>
            <a:r>
              <a:rPr lang="en-US" altLang="en-US" sz="3600" dirty="0" smtClean="0">
                <a:latin typeface="Open Sans Light"/>
                <a:ea typeface="Open Sans" panose="020B0606030504020204" pitchFamily="34" charset="0"/>
                <a:cs typeface="Open Sans" panose="020B0606030504020204" pitchFamily="34" charset="0"/>
              </a:rPr>
              <a:t>our </a:t>
            </a:r>
            <a:r>
              <a:rPr lang="en-US" altLang="en-US" sz="3600" dirty="0">
                <a:latin typeface="Open Sans Light"/>
                <a:ea typeface="Open Sans" panose="020B0606030504020204" pitchFamily="34" charset="0"/>
                <a:cs typeface="Open Sans" panose="020B0606030504020204" pitchFamily="34" charset="0"/>
              </a:rPr>
              <a:t>staff </a:t>
            </a:r>
            <a:r>
              <a:rPr lang="en-US" altLang="en-US" sz="3600" dirty="0" smtClean="0">
                <a:latin typeface="Open Sans Light"/>
                <a:ea typeface="Open Sans" panose="020B0606030504020204" pitchFamily="34" charset="0"/>
                <a:cs typeface="Open Sans" panose="020B0606030504020204" pitchFamily="34" charset="0"/>
              </a:rPr>
              <a:t>as well as the level </a:t>
            </a:r>
            <a:r>
              <a:rPr lang="en-US" altLang="en-US" sz="3600" dirty="0">
                <a:latin typeface="Open Sans Light"/>
                <a:ea typeface="Open Sans" panose="020B0606030504020204" pitchFamily="34" charset="0"/>
                <a:cs typeface="Open Sans" panose="020B0606030504020204" pitchFamily="34" charset="0"/>
              </a:rPr>
              <a:t>of </a:t>
            </a:r>
            <a:r>
              <a:rPr lang="en-US" altLang="en-US" sz="3600" dirty="0" smtClean="0">
                <a:latin typeface="Open Sans Light"/>
                <a:ea typeface="Open Sans" panose="020B0606030504020204" pitchFamily="34" charset="0"/>
                <a:cs typeface="Open Sans" panose="020B0606030504020204" pitchFamily="34" charset="0"/>
              </a:rPr>
              <a:t>skills </a:t>
            </a:r>
            <a:r>
              <a:rPr lang="en-US" altLang="en-US" sz="3600" dirty="0">
                <a:latin typeface="Open Sans Light"/>
                <a:ea typeface="Open Sans" panose="020B0606030504020204" pitchFamily="34" charset="0"/>
                <a:cs typeface="Open Sans" panose="020B0606030504020204" pitchFamily="34" charset="0"/>
              </a:rPr>
              <a:t>and </a:t>
            </a:r>
            <a:r>
              <a:rPr lang="en-US" altLang="en-US" sz="3600" dirty="0" smtClean="0">
                <a:latin typeface="Open Sans Light"/>
                <a:ea typeface="Open Sans" panose="020B0606030504020204" pitchFamily="34" charset="0"/>
                <a:cs typeface="Open Sans" panose="020B0606030504020204" pitchFamily="34" charset="0"/>
              </a:rPr>
              <a:t>responsibilities </a:t>
            </a:r>
            <a:r>
              <a:rPr lang="en-US" altLang="en-US" sz="3600" dirty="0">
                <a:latin typeface="Open Sans Light"/>
                <a:ea typeface="Open Sans" panose="020B0606030504020204" pitchFamily="34" charset="0"/>
                <a:cs typeface="Open Sans" panose="020B0606030504020204" pitchFamily="34" charset="0"/>
              </a:rPr>
              <a:t>involved to complete the work. </a:t>
            </a:r>
            <a:endParaRPr lang="en-US" sz="7200" dirty="0">
              <a:latin typeface="Open Sans Light"/>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780657"/>
              </p:ext>
            </p:extLst>
          </p:nvPr>
        </p:nvGraphicFramePr>
        <p:xfrm>
          <a:off x="1694591" y="7152057"/>
          <a:ext cx="21526357" cy="5937231"/>
        </p:xfrm>
        <a:graphic>
          <a:graphicData uri="http://schemas.openxmlformats.org/drawingml/2006/table">
            <a:tbl>
              <a:tblPr firstRow="1" bandRow="1">
                <a:tableStyleId>{5940675A-B579-460E-94D1-54222C63F5DA}</a:tableStyleId>
              </a:tblPr>
              <a:tblGrid>
                <a:gridCol w="17772504"/>
                <a:gridCol w="3753853">
                  <a:extLst>
                    <a:ext uri="{9D8B030D-6E8A-4147-A177-3AD203B41FA5}">
                      <a16:colId xmlns="" xmlns:a16="http://schemas.microsoft.com/office/drawing/2014/main" val="20001"/>
                    </a:ext>
                  </a:extLst>
                </a:gridCol>
              </a:tblGrid>
              <a:tr h="582469">
                <a:tc>
                  <a:txBody>
                    <a:body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Engagement</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Total </a:t>
                      </a:r>
                      <a:r>
                        <a:rPr lang="en-MY" sz="3200" b="1" dirty="0" smtClean="0">
                          <a:solidFill>
                            <a:schemeClr val="bg1"/>
                          </a:solidFill>
                          <a:latin typeface="Open Sans Light"/>
                          <a:ea typeface="Open Sans" panose="020B0606030504020204" pitchFamily="34" charset="0"/>
                          <a:cs typeface="Open Sans" panose="020B0606030504020204" pitchFamily="34" charset="0"/>
                        </a:rPr>
                        <a:t>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10000"/>
                  </a:ext>
                </a:extLst>
              </a:tr>
              <a:tr h="865576">
                <a:tc>
                  <a:txBody>
                    <a:bodyPr/>
                    <a:lstStyle/>
                    <a:p>
                      <a:pPr algn="l" fontAlgn="ctr"/>
                      <a:r>
                        <a:rPr lang="en-US" sz="3200" b="1" kern="1200" dirty="0" smtClean="0">
                          <a:solidFill>
                            <a:schemeClr val="tx1"/>
                          </a:solidFill>
                          <a:latin typeface="Open Sans Light"/>
                          <a:ea typeface="Open Sans" panose="020B0606030504020204" pitchFamily="34" charset="0"/>
                          <a:cs typeface="Open Sans" panose="020B0606030504020204" pitchFamily="34" charset="0"/>
                        </a:rPr>
                        <a:t>Independent Scrutineer</a:t>
                      </a:r>
                      <a:r>
                        <a:rPr lang="en-US" sz="3200" b="1" kern="1200" baseline="0" dirty="0" smtClean="0">
                          <a:solidFill>
                            <a:schemeClr val="tx1"/>
                          </a:solidFill>
                          <a:latin typeface="Open Sans Light"/>
                          <a:ea typeface="Open Sans" panose="020B0606030504020204" pitchFamily="34" charset="0"/>
                          <a:cs typeface="Open Sans" panose="020B0606030504020204" pitchFamily="34" charset="0"/>
                        </a:rPr>
                        <a:t> Service for Extraordinary General Meeting for KUB Malaysia </a:t>
                      </a:r>
                      <a:r>
                        <a:rPr lang="en-US" sz="3200" b="1" kern="1200" baseline="0" dirty="0" err="1" smtClean="0">
                          <a:solidFill>
                            <a:schemeClr val="tx1"/>
                          </a:solidFill>
                          <a:latin typeface="Open Sans Light"/>
                          <a:ea typeface="Open Sans" panose="020B0606030504020204" pitchFamily="34" charset="0"/>
                          <a:cs typeface="Open Sans" panose="020B0606030504020204" pitchFamily="34" charset="0"/>
                        </a:rPr>
                        <a:t>Berhad</a:t>
                      </a:r>
                      <a:endParaRPr lang="en-US" sz="3200" b="1" kern="1200" baseline="0" dirty="0" smtClean="0">
                        <a:solidFill>
                          <a:schemeClr val="tx1"/>
                        </a:solidFill>
                        <a:latin typeface="Open Sans Light"/>
                        <a:ea typeface="Open Sans" panose="020B0606030504020204" pitchFamily="34" charset="0"/>
                        <a:cs typeface="Open Sans" panose="020B0606030504020204" pitchFamily="34" charset="0"/>
                      </a:endParaRPr>
                    </a:p>
                    <a:p>
                      <a:pPr algn="l" fontAlgn="ctr"/>
                      <a:endParaRPr lang="en-US" sz="3200" b="1" kern="1200" baseline="0" dirty="0" smtClean="0">
                        <a:solidFill>
                          <a:schemeClr val="tx1"/>
                        </a:solidFill>
                        <a:latin typeface="Open Sans Light"/>
                        <a:ea typeface="Open Sans" panose="020B0606030504020204" pitchFamily="34" charset="0"/>
                        <a:cs typeface="Open Sans" panose="020B0606030504020204" pitchFamily="34" charset="0"/>
                      </a:endParaRPr>
                    </a:p>
                    <a:p>
                      <a:pPr algn="l" fontAlgn="ct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p>
                    <a:p>
                      <a:pPr algn="l" fontAlgn="ct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To observe and monitor the voting process during the Extraordinary General Meeting:</a:t>
                      </a:r>
                    </a:p>
                    <a:p>
                      <a:pPr marL="979488" indent="-571500" algn="l" fontAlgn="ctr">
                        <a:buAutoNum type="romanLcParenBoth"/>
                      </a:pP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1 Manager</a:t>
                      </a:r>
                    </a:p>
                    <a:p>
                      <a:pPr marL="979488" indent="-571500" algn="l" fontAlgn="ctr">
                        <a:buAutoNum type="romanLcParenBoth"/>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9 Officers</a:t>
                      </a:r>
                    </a:p>
                    <a:p>
                      <a:pPr marL="0" indent="0" algn="l" fontAlgn="ctr">
                        <a:buNone/>
                      </a:pPr>
                      <a:endParaRPr lang="en-US" sz="3200" b="0" kern="1200" dirty="0" smtClean="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RM1,500.00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0"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RM1,000.00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RM5,400.00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576">
                <a:tc>
                  <a:txBody>
                    <a:bodyPr/>
                    <a:lstStyle/>
                    <a:p>
                      <a:pPr marL="0" indent="0" algn="l" fontAlgn="ctr">
                        <a:buNone/>
                      </a:pPr>
                      <a:r>
                        <a:rPr lang="en-US" sz="3200" b="1" kern="1200" dirty="0" smtClean="0">
                          <a:solidFill>
                            <a:schemeClr val="tx1"/>
                          </a:solidFill>
                          <a:latin typeface="Open Sans Light"/>
                          <a:ea typeface="Open Sans" panose="020B0606030504020204" pitchFamily="34" charset="0"/>
                          <a:cs typeface="Open Sans" panose="020B0606030504020204" pitchFamily="34" charset="0"/>
                        </a:rPr>
                        <a:t>GRAND TOTAL</a:t>
                      </a: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latin typeface="Open Sans Light"/>
                          <a:ea typeface="Open Sans" panose="020B0606030504020204" pitchFamily="34" charset="0"/>
                          <a:cs typeface="Open Sans" panose="020B0606030504020204" pitchFamily="34" charset="0"/>
                        </a:rPr>
                        <a:t>RM7,900.00</a:t>
                      </a: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55673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16</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Professional Fee (Cont.)</a:t>
            </a:r>
            <a:endParaRPr lang="en-US" sz="3700" b="1" dirty="0">
              <a:solidFill>
                <a:schemeClr val="tx1">
                  <a:lumMod val="65000"/>
                  <a:lumOff val="35000"/>
                </a:schemeClr>
              </a:solidFill>
              <a:latin typeface="Open Sans Light"/>
              <a:cs typeface="Open Sans Light"/>
            </a:endParaRPr>
          </a:p>
        </p:txBody>
      </p:sp>
      <p:sp>
        <p:nvSpPr>
          <p:cNvPr id="6" name="TextBox 10"/>
          <p:cNvSpPr txBox="1">
            <a:spLocks noChangeArrowheads="1"/>
          </p:cNvSpPr>
          <p:nvPr/>
        </p:nvSpPr>
        <p:spPr bwMode="auto">
          <a:xfrm>
            <a:off x="1179697" y="2948852"/>
            <a:ext cx="2238267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smtClean="0">
                <a:latin typeface="Open Sans Light"/>
                <a:ea typeface="Open Sans" panose="020B0606030504020204" pitchFamily="34" charset="0"/>
                <a:cs typeface="Open Sans" panose="020B0606030504020204" pitchFamily="34" charset="0"/>
              </a:rPr>
              <a:t>Terms </a:t>
            </a:r>
            <a:r>
              <a:rPr lang="en-US" altLang="en-US" sz="3600" b="1" dirty="0">
                <a:latin typeface="Open Sans Light"/>
                <a:ea typeface="Open Sans" panose="020B0606030504020204" pitchFamily="34" charset="0"/>
                <a:cs typeface="Open Sans" panose="020B0606030504020204" pitchFamily="34" charset="0"/>
              </a:rPr>
              <a:t>and </a:t>
            </a:r>
            <a:r>
              <a:rPr lang="en-US" altLang="en-US" sz="3600" b="1" dirty="0" smtClean="0">
                <a:latin typeface="Open Sans Light"/>
                <a:ea typeface="Open Sans" panose="020B0606030504020204" pitchFamily="34" charset="0"/>
                <a:cs typeface="Open Sans" panose="020B0606030504020204" pitchFamily="34" charset="0"/>
              </a:rPr>
              <a:t>conditions</a:t>
            </a:r>
          </a:p>
          <a:p>
            <a:pPr algn="just" eaLnBrk="1" hangingPunct="1"/>
            <a:endParaRPr lang="en-US" altLang="en-US" sz="2800" b="1"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latin typeface="Open Sans Light"/>
                <a:ea typeface="Open Sans" panose="020B0606030504020204" pitchFamily="34" charset="0"/>
                <a:cs typeface="Open Sans" panose="020B0606030504020204" pitchFamily="34" charset="0"/>
              </a:rPr>
              <a:t>The </a:t>
            </a:r>
            <a:r>
              <a:rPr lang="en-US" altLang="en-US" sz="3600" dirty="0">
                <a:latin typeface="Open Sans Light"/>
                <a:ea typeface="Open Sans" panose="020B0606030504020204" pitchFamily="34" charset="0"/>
                <a:cs typeface="Open Sans" panose="020B0606030504020204" pitchFamily="34" charset="0"/>
              </a:rPr>
              <a:t>fees are subject to 6% GST and out of pocket expenses such as </a:t>
            </a:r>
            <a:r>
              <a:rPr lang="en-US" altLang="en-US" sz="3600" dirty="0" smtClean="0">
                <a:latin typeface="Open Sans Light"/>
                <a:ea typeface="Open Sans" panose="020B0606030504020204" pitchFamily="34" charset="0"/>
                <a:cs typeface="Open Sans" panose="020B0606030504020204" pitchFamily="34" charset="0"/>
              </a:rPr>
              <a:t>logistic and travelling, </a:t>
            </a:r>
            <a:r>
              <a:rPr lang="en-US" altLang="en-US" sz="3600" dirty="0">
                <a:latin typeface="Open Sans Light"/>
                <a:ea typeface="Open Sans" panose="020B0606030504020204" pitchFamily="34" charset="0"/>
                <a:cs typeface="Open Sans" panose="020B0606030504020204" pitchFamily="34" charset="0"/>
              </a:rPr>
              <a:t>telecommunication charges and other expenses which will be charged to you at cost.</a:t>
            </a:r>
          </a:p>
          <a:p>
            <a:pPr marL="568325" indent="-568325" algn="just" eaLnBrk="1" hangingPunct="1">
              <a:buFont typeface="+mj-lt"/>
              <a:buAutoNum type="arabicPeriod"/>
            </a:pPr>
            <a:endParaRPr lang="en-US" altLang="en-US" sz="32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latin typeface="Open Sans Light"/>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indent="-568325" algn="just" eaLnBrk="1" hangingPunct="1">
              <a:buFont typeface="+mj-lt"/>
              <a:buAutoNum type="arabicPeriod"/>
            </a:pPr>
            <a:endParaRPr lang="en-US" altLang="en-US" sz="2800" dirty="0" smtClean="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smtClean="0">
                <a:latin typeface="Open Sans Light"/>
                <a:ea typeface="Open Sans" panose="020B0606030504020204" pitchFamily="34" charset="0"/>
                <a:cs typeface="Open Sans" panose="020B0606030504020204" pitchFamily="34" charset="0"/>
              </a:rPr>
              <a:t>Payment terms (negotiable):</a:t>
            </a:r>
            <a:endParaRPr lang="en-MY" altLang="en-US" sz="3600" dirty="0">
              <a:latin typeface="Open Sans Light"/>
              <a:ea typeface="Open Sans" panose="020B0606030504020204" pitchFamily="34" charset="0"/>
              <a:cs typeface="Open Sans" panose="020B0606030504020204" pitchFamily="34" charset="0"/>
            </a:endParaRPr>
          </a:p>
          <a:p>
            <a:pPr marL="577850" indent="457200" algn="just" eaLnBrk="1" hangingPunct="1">
              <a:buFont typeface="Wingdings" panose="05000000000000000000" pitchFamily="2" charset="2"/>
              <a:buChar char="§"/>
            </a:pP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20%</a:t>
            </a:r>
            <a:r>
              <a:rPr lang="en-MY" altLang="en-US" sz="3600" dirty="0" smtClean="0">
                <a:solidFill>
                  <a:srgbClr val="C00000"/>
                </a:solidFill>
                <a:latin typeface="Open Sans Light"/>
                <a:ea typeface="Open Sans" panose="020B0606030504020204" pitchFamily="34" charset="0"/>
                <a:cs typeface="Open Sans" panose="020B0606030504020204" pitchFamily="34" charset="0"/>
              </a:rPr>
              <a:t> </a:t>
            </a:r>
            <a:r>
              <a:rPr lang="en-MY" altLang="en-US" sz="3600" dirty="0" smtClean="0">
                <a:latin typeface="Open Sans Light"/>
                <a:ea typeface="Open Sans" panose="020B0606030504020204" pitchFamily="34" charset="0"/>
                <a:cs typeface="Open Sans" panose="020B0606030504020204" pitchFamily="34" charset="0"/>
              </a:rPr>
              <a:t>down payment before commencing of work</a:t>
            </a:r>
          </a:p>
          <a:p>
            <a:pPr marL="577850" indent="457200" algn="just" eaLnBrk="1" hangingPunct="1">
              <a:buFont typeface="Wingdings" panose="05000000000000000000" pitchFamily="2" charset="2"/>
              <a:buChar char="§"/>
            </a:pP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80% </a:t>
            </a:r>
            <a:r>
              <a:rPr lang="en-US" altLang="en-US" sz="3600" dirty="0" smtClean="0">
                <a:latin typeface="Open Sans Light"/>
                <a:ea typeface="Open Sans" panose="020B0606030504020204" pitchFamily="34" charset="0"/>
                <a:cs typeface="Open Sans" panose="020B0606030504020204" pitchFamily="34" charset="0"/>
              </a:rPr>
              <a:t>balance payment </a:t>
            </a:r>
            <a:r>
              <a:rPr lang="en-MY" altLang="en-US" sz="3600" dirty="0" smtClean="0">
                <a:latin typeface="Open Sans Light"/>
                <a:ea typeface="Open Sans" panose="020B0606030504020204" pitchFamily="34" charset="0"/>
                <a:cs typeface="Open Sans" panose="020B0606030504020204" pitchFamily="34" charset="0"/>
              </a:rPr>
              <a:t>after completion of work</a:t>
            </a:r>
          </a:p>
          <a:p>
            <a:pPr marL="577850" indent="457200" algn="just" eaLnBrk="1" hangingPunct="1">
              <a:buFont typeface="Wingdings" panose="05000000000000000000" pitchFamily="2" charset="2"/>
              <a:buChar char="§"/>
            </a:pPr>
            <a:r>
              <a:rPr lang="en-MY" altLang="en-US" sz="3600" dirty="0" smtClean="0">
                <a:latin typeface="Open Sans Light"/>
                <a:ea typeface="Open Sans" panose="020B0606030504020204" pitchFamily="34" charset="0"/>
                <a:cs typeface="Open Sans" panose="020B0606030504020204" pitchFamily="34" charset="0"/>
              </a:rPr>
              <a:t>Invoiced amounts must be paid within 30 days from the invoice date</a:t>
            </a:r>
            <a:r>
              <a:rPr lang="en-MY" altLang="en-US" sz="3600" dirty="0" smtClean="0">
                <a:latin typeface="Open Sans" panose="020B0606030504020204" pitchFamily="34" charset="0"/>
                <a:ea typeface="Open Sans" panose="020B0606030504020204" pitchFamily="34" charset="0"/>
                <a:cs typeface="Open Sans" panose="020B0606030504020204" pitchFamily="34" charset="0"/>
              </a:rPr>
              <a:t>.</a:t>
            </a:r>
            <a:endParaRPr lang="en-MY" alt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0607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41425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41425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41425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41425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17</a:t>
            </a:fld>
            <a:endParaRPr lang="en-US"/>
          </a:p>
        </p:txBody>
      </p:sp>
      <p:sp>
        <p:nvSpPr>
          <p:cNvPr id="6" name="TextBox 5"/>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smtClean="0">
                <a:solidFill>
                  <a:srgbClr val="C00000"/>
                </a:solidFill>
                <a:latin typeface="Neuropol" panose="020F0607030201010804" pitchFamily="34" charset="0"/>
                <a:cs typeface="Open Sans Light"/>
              </a:rPr>
              <a:t>SALIHIN</a:t>
            </a:r>
            <a:r>
              <a:rPr lang="en-US" sz="3700" dirty="0" smtClean="0">
                <a:solidFill>
                  <a:schemeClr val="bg1">
                    <a:lumMod val="50000"/>
                  </a:schemeClr>
                </a:solidFill>
                <a:latin typeface="Open Sans Light"/>
                <a:cs typeface="Open Sans Light"/>
              </a:rPr>
              <a:t>?</a:t>
            </a:r>
            <a:endParaRPr lang="en-US" sz="3700" dirty="0">
              <a:solidFill>
                <a:schemeClr val="bg1">
                  <a:lumMod val="50000"/>
                </a:schemeClr>
              </a:solidFill>
              <a:latin typeface="Open Sans Light"/>
              <a:cs typeface="Open Sans Light"/>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41425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Rectangle 1"/>
          <p:cNvSpPr/>
          <p:nvPr/>
        </p:nvSpPr>
        <p:spPr>
          <a:xfrm>
            <a:off x="1294118" y="3054528"/>
            <a:ext cx="21974956" cy="661720"/>
          </a:xfrm>
          <a:prstGeom prst="rect">
            <a:avLst/>
          </a:prstGeom>
        </p:spPr>
        <p:txBody>
          <a:bodyPr wrap="square">
            <a:spAutoFit/>
          </a:bodyPr>
          <a:lstStyle/>
          <a:p>
            <a:pPr algn="ctr"/>
            <a:r>
              <a:rPr lang="en-US" sz="3700" dirty="0">
                <a:solidFill>
                  <a:schemeClr val="tx1">
                    <a:lumMod val="65000"/>
                    <a:lumOff val="35000"/>
                  </a:schemeClr>
                </a:solidFill>
                <a:latin typeface="Open Sans Light"/>
                <a:cs typeface="Open Sans Light"/>
              </a:rPr>
              <a:t>The following are key reasons why </a:t>
            </a:r>
            <a:r>
              <a:rPr lang="en-US" sz="3700" dirty="0">
                <a:solidFill>
                  <a:srgbClr val="C00000"/>
                </a:solidFill>
                <a:latin typeface="Neuropol" panose="020F0607030201010804" pitchFamily="34" charset="0"/>
                <a:cs typeface="Open Sans Light"/>
              </a:rPr>
              <a:t>SALIHIN</a:t>
            </a:r>
            <a:r>
              <a:rPr lang="en-US" sz="3700" dirty="0">
                <a:solidFill>
                  <a:schemeClr val="tx1">
                    <a:lumMod val="65000"/>
                    <a:lumOff val="35000"/>
                  </a:schemeClr>
                </a:solidFill>
                <a:latin typeface="Open Sans Light"/>
                <a:cs typeface="Open Sans Light"/>
              </a:rPr>
              <a:t> should be your firm’s preferred choice:</a:t>
            </a:r>
          </a:p>
        </p:txBody>
      </p:sp>
    </p:spTree>
    <p:extLst>
      <p:ext uri="{BB962C8B-B14F-4D97-AF65-F5344CB8AC3E}">
        <p14:creationId xmlns:p14="http://schemas.microsoft.com/office/powerpoint/2010/main" val="3386717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18</a:t>
            </a:fld>
            <a:endParaRPr lang="en-US"/>
          </a:p>
        </p:txBody>
      </p:sp>
      <p:sp>
        <p:nvSpPr>
          <p:cNvPr id="8" name="Rectangle 7"/>
          <p:cNvSpPr/>
          <p:nvPr/>
        </p:nvSpPr>
        <p:spPr>
          <a:xfrm>
            <a:off x="1446791" y="4578462"/>
            <a:ext cx="22115575" cy="4031873"/>
          </a:xfrm>
          <a:prstGeom prst="rect">
            <a:avLst/>
          </a:prstGeom>
        </p:spPr>
        <p:txBody>
          <a:bodyPr wrap="square">
            <a:spAutoFit/>
          </a:bodyPr>
          <a:lstStyle/>
          <a:p>
            <a:pPr algn="just"/>
            <a:r>
              <a:rPr lang="en-US" sz="3200" b="1" dirty="0" smtClean="0">
                <a:latin typeface="Open Sans Light"/>
              </a:rPr>
              <a:t>Commitment</a:t>
            </a:r>
            <a:endParaRPr lang="en-US" sz="3200" b="1" dirty="0">
              <a:latin typeface="Open Sans Light"/>
            </a:endParaRPr>
          </a:p>
          <a:p>
            <a:pPr algn="just"/>
            <a:r>
              <a:rPr lang="en-US" sz="3200" dirty="0" smtClean="0">
                <a:latin typeface="Open Sans Light"/>
              </a:rPr>
              <a:t>Our mission emphasizes </a:t>
            </a:r>
            <a:r>
              <a:rPr lang="en-US" sz="3200" dirty="0">
                <a:latin typeface="Open Sans Light"/>
              </a:rPr>
              <a:t>responsive personal attention to help you fulfill your mission </a:t>
            </a:r>
            <a:r>
              <a:rPr lang="en-US" sz="3200" dirty="0" smtClean="0">
                <a:latin typeface="Open Sans Light"/>
              </a:rPr>
              <a:t>and achieve </a:t>
            </a:r>
            <a:r>
              <a:rPr lang="en-US" sz="3200" dirty="0">
                <a:latin typeface="Open Sans Light"/>
              </a:rPr>
              <a:t>your goals. Our team works with you in an integrated fashion, and we are </a:t>
            </a:r>
            <a:r>
              <a:rPr lang="en-US" sz="3200" dirty="0" smtClean="0">
                <a:latin typeface="Open Sans Light"/>
              </a:rPr>
              <a:t>committed to:</a:t>
            </a:r>
          </a:p>
          <a:p>
            <a:pPr algn="just"/>
            <a:endParaRPr lang="en-US" sz="3200" dirty="0">
              <a:latin typeface="Open Sans Light"/>
            </a:endParaRPr>
          </a:p>
          <a:p>
            <a:pPr marL="571500" indent="-571500" algn="just">
              <a:buFont typeface="Arial" panose="020B0604020202020204" pitchFamily="34" charset="0"/>
              <a:buChar char="•"/>
            </a:pPr>
            <a:r>
              <a:rPr lang="en-US" sz="3200" dirty="0" smtClean="0">
                <a:latin typeface="Open Sans Light"/>
              </a:rPr>
              <a:t>Performing </a:t>
            </a:r>
            <a:r>
              <a:rPr lang="en-US" sz="3200" dirty="0">
                <a:latin typeface="Open Sans Light"/>
              </a:rPr>
              <a:t>the work within a timeframe mutually agreed upon </a:t>
            </a:r>
            <a:r>
              <a:rPr lang="en-US" sz="3200" dirty="0" smtClean="0">
                <a:latin typeface="Open Sans Light"/>
              </a:rPr>
              <a:t>between </a:t>
            </a:r>
            <a:r>
              <a:rPr lang="en-US" sz="3200" b="1" dirty="0" smtClean="0">
                <a:latin typeface="Open Sans Light"/>
              </a:rPr>
              <a:t>KUB MALAYSIA </a:t>
            </a:r>
            <a:r>
              <a:rPr lang="en-US" sz="3200" dirty="0" smtClean="0">
                <a:latin typeface="Open Sans Light"/>
              </a:rPr>
              <a:t>and </a:t>
            </a:r>
            <a:r>
              <a:rPr lang="en-US" sz="3200" dirty="0" smtClean="0">
                <a:solidFill>
                  <a:srgbClr val="C00000"/>
                </a:solidFill>
                <a:latin typeface="Neuropol" panose="020F0607030201010804" pitchFamily="34" charset="0"/>
              </a:rPr>
              <a:t>SALIHIN</a:t>
            </a:r>
            <a:r>
              <a:rPr lang="en-US" sz="3200" dirty="0" smtClean="0">
                <a:latin typeface="Open Sans Light"/>
              </a:rPr>
              <a:t>.</a:t>
            </a:r>
          </a:p>
          <a:p>
            <a:pPr marL="571500" indent="-571500" algn="just">
              <a:buFont typeface="Arial" panose="020B0604020202020204" pitchFamily="34" charset="0"/>
              <a:buChar char="•"/>
            </a:pPr>
            <a:r>
              <a:rPr lang="en-US" sz="3200" dirty="0" smtClean="0">
                <a:latin typeface="Open Sans Light"/>
              </a:rPr>
              <a:t>Timely</a:t>
            </a:r>
            <a:r>
              <a:rPr lang="en-US" sz="3200" dirty="0">
                <a:latin typeface="Open Sans Light"/>
              </a:rPr>
              <a:t>, prompt and responsive attention. We encourage the entire </a:t>
            </a:r>
            <a:r>
              <a:rPr lang="en-US" sz="3200" dirty="0" smtClean="0">
                <a:latin typeface="Open Sans Light"/>
              </a:rPr>
              <a:t>client service </a:t>
            </a:r>
            <a:r>
              <a:rPr lang="en-US" sz="3200" dirty="0">
                <a:latin typeface="Open Sans Light"/>
              </a:rPr>
              <a:t>team to act </a:t>
            </a:r>
            <a:r>
              <a:rPr lang="en-US" sz="3200" dirty="0" smtClean="0">
                <a:latin typeface="Open Sans Light"/>
              </a:rPr>
              <a:t>proactively.</a:t>
            </a:r>
          </a:p>
          <a:p>
            <a:pPr marL="571500" indent="-571500" algn="just">
              <a:buFont typeface="Arial" panose="020B0604020202020204" pitchFamily="34" charset="0"/>
              <a:buChar char="•"/>
            </a:pPr>
            <a:r>
              <a:rPr lang="en-US" sz="3200" dirty="0" smtClean="0">
                <a:latin typeface="Open Sans Light"/>
              </a:rPr>
              <a:t>A </a:t>
            </a:r>
            <a:r>
              <a:rPr lang="en-US" sz="3200" dirty="0">
                <a:latin typeface="Open Sans Light"/>
              </a:rPr>
              <a:t>strategic, organized approach to engagement </a:t>
            </a:r>
            <a:r>
              <a:rPr lang="en-US" sz="3200" dirty="0" smtClean="0">
                <a:latin typeface="Open Sans Light"/>
              </a:rPr>
              <a:t>management.</a:t>
            </a:r>
          </a:p>
          <a:p>
            <a:pPr marL="571500" indent="-571500" algn="just">
              <a:buFont typeface="Arial" panose="020B0604020202020204" pitchFamily="34" charset="0"/>
              <a:buChar char="•"/>
            </a:pPr>
            <a:r>
              <a:rPr lang="en-US" sz="3200" dirty="0" smtClean="0">
                <a:latin typeface="Open Sans Light"/>
              </a:rPr>
              <a:t>A </a:t>
            </a:r>
            <a:r>
              <a:rPr lang="en-US" sz="3200" dirty="0">
                <a:latin typeface="Open Sans Light"/>
              </a:rPr>
              <a:t>job done efficiently and at a </a:t>
            </a:r>
            <a:r>
              <a:rPr lang="en-US" sz="3200" dirty="0" smtClean="0">
                <a:latin typeface="Open Sans Light"/>
              </a:rPr>
              <a:t>commensurate price — </a:t>
            </a:r>
            <a:r>
              <a:rPr lang="en-US" sz="3200" dirty="0">
                <a:latin typeface="Open Sans Light"/>
              </a:rPr>
              <a:t>with minimal disruption to </a:t>
            </a:r>
            <a:r>
              <a:rPr lang="en-US" sz="3200" dirty="0" smtClean="0">
                <a:latin typeface="Open Sans Light"/>
              </a:rPr>
              <a:t>your staff </a:t>
            </a:r>
            <a:r>
              <a:rPr lang="en-US" sz="3200" dirty="0">
                <a:latin typeface="Open Sans Light"/>
              </a:rPr>
              <a:t>and/or office procedures.</a:t>
            </a:r>
          </a:p>
        </p:txBody>
      </p:sp>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0" name="TextBox 9"/>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smtClean="0">
                <a:solidFill>
                  <a:srgbClr val="C00000"/>
                </a:solidFill>
                <a:latin typeface="Neuropol" panose="020F0607030201010804" pitchFamily="34" charset="0"/>
                <a:cs typeface="Open Sans Light"/>
              </a:rPr>
              <a:t>SALIHIN</a:t>
            </a:r>
            <a:r>
              <a:rPr lang="en-US" sz="3700" b="1" dirty="0" smtClean="0">
                <a:solidFill>
                  <a:schemeClr val="bg1">
                    <a:lumMod val="50000"/>
                  </a:schemeClr>
                </a:solidFill>
                <a:latin typeface="Open Sans Light"/>
                <a:cs typeface="Open Sans Light"/>
              </a:rPr>
              <a:t>? (Cont.)</a:t>
            </a:r>
            <a:endParaRPr lang="en-US" sz="3700" b="1" dirty="0">
              <a:solidFill>
                <a:schemeClr val="bg1">
                  <a:lumMod val="50000"/>
                </a:schemeClr>
              </a:solidFill>
              <a:latin typeface="Open Sans Light"/>
              <a:cs typeface="Open Sans Light"/>
            </a:endParaRPr>
          </a:p>
        </p:txBody>
      </p:sp>
      <p:sp>
        <p:nvSpPr>
          <p:cNvPr id="11" name="Rectangle 10"/>
          <p:cNvSpPr/>
          <p:nvPr/>
        </p:nvSpPr>
        <p:spPr>
          <a:xfrm>
            <a:off x="1342245" y="3027742"/>
            <a:ext cx="21974956" cy="661720"/>
          </a:xfrm>
          <a:prstGeom prst="rect">
            <a:avLst/>
          </a:prstGeom>
        </p:spPr>
        <p:txBody>
          <a:bodyPr wrap="square">
            <a:spAutoFit/>
          </a:bodyPr>
          <a:lstStyle/>
          <a:p>
            <a:pPr algn="ctr"/>
            <a:r>
              <a:rPr lang="en-US" sz="3700" dirty="0">
                <a:latin typeface="Open Sans Light"/>
                <a:cs typeface="Open Sans Light"/>
              </a:rPr>
              <a:t>The following are key reasons why </a:t>
            </a:r>
            <a:r>
              <a:rPr lang="en-US" sz="3700" dirty="0">
                <a:solidFill>
                  <a:srgbClr val="C00000"/>
                </a:solidFill>
                <a:latin typeface="Neuropol" panose="020B0500000000000000" pitchFamily="34" charset="0"/>
                <a:cs typeface="Open Sans Light"/>
              </a:rPr>
              <a:t>SALIHIN</a:t>
            </a:r>
            <a:r>
              <a:rPr lang="en-US" sz="3700" b="1" dirty="0">
                <a:latin typeface="Open Sans Light"/>
                <a:cs typeface="Open Sans Light"/>
              </a:rPr>
              <a:t> </a:t>
            </a:r>
            <a:r>
              <a:rPr lang="en-US" sz="3700" dirty="0">
                <a:latin typeface="Open Sans Light"/>
                <a:cs typeface="Open Sans Light"/>
              </a:rPr>
              <a:t>should be your firm’s preferred choice:</a:t>
            </a:r>
          </a:p>
        </p:txBody>
      </p:sp>
      <p:sp>
        <p:nvSpPr>
          <p:cNvPr id="2" name="Rectangle 1"/>
          <p:cNvSpPr/>
          <p:nvPr/>
        </p:nvSpPr>
        <p:spPr>
          <a:xfrm>
            <a:off x="1446791" y="9306604"/>
            <a:ext cx="22115576" cy="2062103"/>
          </a:xfrm>
          <a:prstGeom prst="rect">
            <a:avLst/>
          </a:prstGeom>
        </p:spPr>
        <p:txBody>
          <a:bodyPr wrap="square">
            <a:spAutoFit/>
          </a:bodyPr>
          <a:lstStyle/>
          <a:p>
            <a:pPr algn="just"/>
            <a:r>
              <a:rPr lang="en-US" sz="3200" b="1" dirty="0" smtClean="0">
                <a:latin typeface="Open Sans Light"/>
              </a:rPr>
              <a:t>Philosophy</a:t>
            </a:r>
          </a:p>
          <a:p>
            <a:pPr algn="just"/>
            <a:r>
              <a:rPr lang="en-US" sz="3200" dirty="0" smtClean="0">
                <a:latin typeface="Open Sans Light"/>
              </a:rPr>
              <a:t>We </a:t>
            </a:r>
            <a:r>
              <a:rPr lang="en-US" sz="3200" dirty="0">
                <a:latin typeface="Open Sans Light"/>
              </a:rPr>
              <a:t>hold ourselves accountable to a very high standard of behavior. We always </a:t>
            </a:r>
            <a:r>
              <a:rPr lang="en-US" sz="3200" dirty="0" smtClean="0">
                <a:latin typeface="Open Sans Light"/>
              </a:rPr>
              <a:t>focus on </a:t>
            </a:r>
            <a:r>
              <a:rPr lang="en-US" sz="3200" dirty="0">
                <a:latin typeface="Open Sans Light"/>
              </a:rPr>
              <a:t>doing the right thing regardless of how it </a:t>
            </a:r>
            <a:r>
              <a:rPr lang="en-US" sz="3200" dirty="0" smtClean="0">
                <a:latin typeface="Open Sans Light"/>
              </a:rPr>
              <a:t>“sells”. Our accountability philosophy has been </a:t>
            </a:r>
            <a:r>
              <a:rPr lang="en-US" sz="3200" dirty="0">
                <a:latin typeface="Open Sans Light"/>
              </a:rPr>
              <a:t>the </a:t>
            </a:r>
            <a:r>
              <a:rPr lang="en-US" sz="3200" dirty="0" smtClean="0">
                <a:latin typeface="Open Sans Light"/>
              </a:rPr>
              <a:t>cornerstone of </a:t>
            </a:r>
            <a:r>
              <a:rPr lang="en-US" sz="3200" dirty="0" smtClean="0">
                <a:solidFill>
                  <a:srgbClr val="C00000"/>
                </a:solidFill>
                <a:latin typeface="Neuropol" panose="020F0607030201010804" pitchFamily="34" charset="0"/>
              </a:rPr>
              <a:t>SALIHIN</a:t>
            </a:r>
            <a:r>
              <a:rPr lang="en-US" sz="3200" dirty="0" smtClean="0">
                <a:latin typeface="Open Sans Light"/>
              </a:rPr>
              <a:t>, it has </a:t>
            </a:r>
            <a:r>
              <a:rPr lang="en-US" sz="3200" dirty="0">
                <a:latin typeface="Open Sans Light"/>
              </a:rPr>
              <a:t>guided our growth for over </a:t>
            </a:r>
            <a:r>
              <a:rPr lang="en-US" sz="3200" dirty="0" smtClean="0">
                <a:latin typeface="Open Sans Light"/>
              </a:rPr>
              <a:t>15 years </a:t>
            </a:r>
            <a:r>
              <a:rPr lang="en-US" sz="3200" dirty="0">
                <a:latin typeface="Open Sans Light"/>
              </a:rPr>
              <a:t>and will continue to </a:t>
            </a:r>
            <a:r>
              <a:rPr lang="en-US" sz="3200" dirty="0" smtClean="0">
                <a:latin typeface="Open Sans Light"/>
              </a:rPr>
              <a:t>guide future growth and practice. </a:t>
            </a:r>
            <a:endParaRPr lang="en-US" sz="3200" dirty="0">
              <a:latin typeface="Open Sans Light"/>
            </a:endParaRPr>
          </a:p>
        </p:txBody>
      </p:sp>
    </p:spTree>
    <p:extLst>
      <p:ext uri="{BB962C8B-B14F-4D97-AF65-F5344CB8AC3E}">
        <p14:creationId xmlns:p14="http://schemas.microsoft.com/office/powerpoint/2010/main" val="2023460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dirty="0"/>
          </a:p>
        </p:txBody>
      </p:sp>
      <p:sp>
        <p:nvSpPr>
          <p:cNvPr id="22" name="Rectangle 21"/>
          <p:cNvSpPr/>
          <p:nvPr/>
        </p:nvSpPr>
        <p:spPr>
          <a:xfrm>
            <a:off x="304374" y="6073513"/>
            <a:ext cx="5597891" cy="65892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641256" y="6061588"/>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Selangor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Headquarters</a:t>
            </a:r>
          </a:p>
          <a:p>
            <a:endPar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r>
              <a:rPr lang="en-US" sz="2800" dirty="0" smtClean="0">
                <a:solidFill>
                  <a:schemeClr val="bg1"/>
                </a:solidFill>
                <a:latin typeface="Open Sans Light"/>
                <a:cs typeface="Open Sans Light"/>
              </a:rPr>
              <a:t>Selangor</a:t>
            </a:r>
            <a:r>
              <a:rPr lang="en-US" sz="2800" dirty="0">
                <a:solidFill>
                  <a:schemeClr val="bg1"/>
                </a:solidFill>
                <a:latin typeface="Open Sans Light"/>
                <a:cs typeface="Open Sans Light"/>
              </a:rPr>
              <a:t>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Ehsan.</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 (Hunting Line)</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 </a:t>
            </a:r>
            <a:r>
              <a:rPr lang="en-US" sz="2800" dirty="0" smtClean="0">
                <a:solidFill>
                  <a:schemeClr val="bg1"/>
                </a:solidFill>
                <a:latin typeface="Open Sans Light"/>
                <a:cs typeface="Open Sans Light"/>
              </a:rPr>
              <a:t>+603-6184 2524</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info@salihin.com.my</a:t>
            </a:r>
            <a:endParaRPr lang="en-US" sz="2800" dirty="0">
              <a:solidFill>
                <a:schemeClr val="bg1"/>
              </a:solidFill>
              <a:latin typeface="Open Sans Light"/>
              <a:cs typeface="Open Sans Light"/>
            </a:endParaRPr>
          </a:p>
        </p:txBody>
      </p:sp>
      <p:sp>
        <p:nvSpPr>
          <p:cNvPr id="28" name="Rectangle 27"/>
          <p:cNvSpPr/>
          <p:nvPr/>
        </p:nvSpPr>
        <p:spPr>
          <a:xfrm>
            <a:off x="6394718" y="6073513"/>
            <a:ext cx="5597891" cy="659122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Rectangle 28"/>
          <p:cNvSpPr/>
          <p:nvPr/>
        </p:nvSpPr>
        <p:spPr>
          <a:xfrm>
            <a:off x="6731600" y="6063540"/>
            <a:ext cx="4988295" cy="526298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Sarawak</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Lot 506, Floor Section 1,</a:t>
            </a:r>
          </a:p>
          <a:p>
            <a:r>
              <a:rPr lang="en-US" sz="2800" dirty="0" smtClean="0">
                <a:solidFill>
                  <a:schemeClr val="bg1"/>
                </a:solidFill>
                <a:latin typeface="Open Sans Light"/>
                <a:cs typeface="Open Sans Light"/>
              </a:rPr>
              <a:t>KTLD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Kulas</a:t>
            </a:r>
            <a:r>
              <a:rPr lang="en-US" sz="2800" dirty="0" smtClean="0">
                <a:solidFill>
                  <a:schemeClr val="bg1"/>
                </a:solidFill>
                <a:latin typeface="Open Sans Light"/>
                <a:cs typeface="Open Sans Light"/>
              </a:rPr>
              <a:t> Tengah,</a:t>
            </a:r>
          </a:p>
          <a:p>
            <a:r>
              <a:rPr lang="en-US" sz="2800" dirty="0" smtClean="0">
                <a:solidFill>
                  <a:schemeClr val="bg1"/>
                </a:solidFill>
                <a:latin typeface="Open Sans Light"/>
                <a:cs typeface="Open Sans Light"/>
              </a:rPr>
              <a:t>93400 Kuching, Sarawak.</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+6082-240 378</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smtClean="0">
                <a:solidFill>
                  <a:schemeClr val="bg1"/>
                </a:solidFill>
                <a:latin typeface="Open Sans Light"/>
                <a:cs typeface="Open Sans Light"/>
              </a:rPr>
              <a:t> +6082-240 359</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a:t>
            </a:r>
            <a:r>
              <a:rPr lang="en-US" sz="2600" dirty="0" smtClean="0">
                <a:solidFill>
                  <a:schemeClr val="bg1"/>
                </a:solidFill>
                <a:latin typeface="Open Sans Light"/>
                <a:cs typeface="Open Sans Light"/>
              </a:rPr>
              <a:t>salihinkuching@salihin.com.my</a:t>
            </a:r>
            <a:endParaRPr lang="en-US" sz="2600" dirty="0">
              <a:solidFill>
                <a:schemeClr val="bg1"/>
              </a:solidFill>
              <a:latin typeface="Open Sans Light"/>
              <a:cs typeface="Open Sans Light"/>
            </a:endParaRPr>
          </a:p>
        </p:txBody>
      </p:sp>
      <p:sp>
        <p:nvSpPr>
          <p:cNvPr id="30" name="Rectangle 29"/>
          <p:cNvSpPr/>
          <p:nvPr/>
        </p:nvSpPr>
        <p:spPr>
          <a:xfrm>
            <a:off x="12470610" y="6073513"/>
            <a:ext cx="5597891" cy="659122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Rectangle 30"/>
          <p:cNvSpPr/>
          <p:nvPr/>
        </p:nvSpPr>
        <p:spPr>
          <a:xfrm>
            <a:off x="12783429" y="6063540"/>
            <a:ext cx="5285072" cy="5293767"/>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Johor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No. 17-02,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Kolam</a:t>
            </a:r>
            <a:r>
              <a:rPr lang="en-US" sz="2800" dirty="0" smtClean="0">
                <a:solidFill>
                  <a:schemeClr val="bg1"/>
                </a:solidFill>
                <a:latin typeface="Open Sans Light"/>
                <a:cs typeface="Open Sans Light"/>
              </a:rPr>
              <a:t> Air 1,</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Nong</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Chik</a:t>
            </a:r>
            <a:r>
              <a:rPr lang="en-US" sz="2800" dirty="0" smtClean="0">
                <a:solidFill>
                  <a:schemeClr val="bg1"/>
                </a:solidFill>
                <a:latin typeface="Open Sans Light"/>
                <a:cs typeface="Open Sans Light"/>
              </a:rPr>
              <a:t> Heights,</a:t>
            </a:r>
          </a:p>
          <a:p>
            <a:r>
              <a:rPr lang="en-US" sz="2800" dirty="0" smtClean="0">
                <a:solidFill>
                  <a:schemeClr val="bg1"/>
                </a:solidFill>
                <a:latin typeface="Open Sans Light"/>
                <a:cs typeface="Open Sans Light"/>
              </a:rPr>
              <a:t>80100 Johor </a:t>
            </a:r>
            <a:r>
              <a:rPr lang="en-US" sz="2800" dirty="0" err="1" smtClean="0">
                <a:solidFill>
                  <a:schemeClr val="bg1"/>
                </a:solidFill>
                <a:latin typeface="Open Sans Light"/>
                <a:cs typeface="Open Sans Light"/>
              </a:rPr>
              <a:t>Bahru</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Johor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Takzim</a:t>
            </a:r>
            <a:r>
              <a:rPr lang="en-US" sz="2800" dirty="0" smtClean="0">
                <a:solidFill>
                  <a:schemeClr val="bg1"/>
                </a:solidFill>
                <a:latin typeface="Open Sans Light"/>
                <a:cs typeface="Open Sans Light"/>
              </a:rPr>
              <a:t>.</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1728</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1729</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sz="2800" dirty="0" smtClean="0">
                <a:solidFill>
                  <a:schemeClr val="bg1"/>
                </a:solidFill>
                <a:latin typeface="Open Sans Light"/>
                <a:cs typeface="Open Sans Light"/>
              </a:rPr>
              <a:t>info@salihin.com.my</a:t>
            </a:r>
            <a:endParaRPr lang="en-US" sz="2800" dirty="0">
              <a:solidFill>
                <a:schemeClr val="bg1"/>
              </a:solidFill>
              <a:latin typeface="Open Sans Light"/>
              <a:cs typeface="Open Sans Light"/>
            </a:endParaRPr>
          </a:p>
        </p:txBody>
      </p:sp>
      <p:sp>
        <p:nvSpPr>
          <p:cNvPr id="32" name="Rectangle 31"/>
          <p:cNvSpPr/>
          <p:nvPr/>
        </p:nvSpPr>
        <p:spPr>
          <a:xfrm>
            <a:off x="18527078" y="6073513"/>
            <a:ext cx="5597891" cy="6601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3" name="Rectangle 32"/>
          <p:cNvSpPr/>
          <p:nvPr/>
        </p:nvSpPr>
        <p:spPr>
          <a:xfrm>
            <a:off x="18863960" y="6073513"/>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Terengganu (TAF)</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School of Maritime Business &amp; Management,</a:t>
            </a:r>
          </a:p>
          <a:p>
            <a:r>
              <a:rPr lang="en-US" sz="2800" dirty="0" err="1" smtClean="0">
                <a:solidFill>
                  <a:schemeClr val="bg1"/>
                </a:solidFill>
                <a:latin typeface="Open Sans Light"/>
                <a:cs typeface="Open Sans Light"/>
              </a:rPr>
              <a:t>Universiti</a:t>
            </a:r>
            <a:r>
              <a:rPr lang="en-US" sz="2800" dirty="0" smtClean="0">
                <a:solidFill>
                  <a:schemeClr val="bg1"/>
                </a:solidFill>
                <a:latin typeface="Open Sans Light"/>
                <a:cs typeface="Open Sans Light"/>
              </a:rPr>
              <a:t> Malaysia Terengganu (UMT),</a:t>
            </a:r>
          </a:p>
          <a:p>
            <a:r>
              <a:rPr lang="en-US" sz="2800" dirty="0" smtClean="0">
                <a:solidFill>
                  <a:schemeClr val="bg1"/>
                </a:solidFill>
                <a:latin typeface="Open Sans Light"/>
                <a:cs typeface="Open Sans Light"/>
              </a:rPr>
              <a:t>21030 Kuala Terengganu,</a:t>
            </a:r>
          </a:p>
          <a:p>
            <a:r>
              <a:rPr lang="en-US" sz="2800" dirty="0" smtClean="0">
                <a:solidFill>
                  <a:schemeClr val="bg1"/>
                </a:solidFill>
                <a:latin typeface="Open Sans Light"/>
                <a:cs typeface="Open Sans Light"/>
              </a:rPr>
              <a:t>Terengganu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Iman.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3674</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3498</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taf.umt@salihin.com.my</a:t>
            </a:r>
            <a:endParaRPr lang="en-US" sz="2800" dirty="0">
              <a:solidFill>
                <a:schemeClr val="bg1"/>
              </a:solidFill>
              <a:latin typeface="Open Sans Light"/>
              <a:cs typeface="Open Sans Light"/>
            </a:endParaRPr>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Contact Us</a:t>
            </a:r>
            <a:endParaRPr lang="en-US" sz="6400" dirty="0">
              <a:solidFill>
                <a:srgbClr val="C00000"/>
              </a:solidFill>
              <a:latin typeface="Open Sans Light"/>
              <a:cs typeface="Open Sans Light"/>
            </a:endParaRPr>
          </a:p>
        </p:txBody>
      </p:sp>
      <p:sp>
        <p:nvSpPr>
          <p:cNvPr id="35" name="Rectangle 34"/>
          <p:cNvSpPr/>
          <p:nvPr/>
        </p:nvSpPr>
        <p:spPr>
          <a:xfrm>
            <a:off x="9478937" y="2441864"/>
            <a:ext cx="7798410" cy="2990562"/>
          </a:xfrm>
          <a:prstGeom prst="rect">
            <a:avLst/>
          </a:prstGeom>
        </p:spPr>
        <p:txBody>
          <a:bodyPr wrap="square">
            <a:spAutoFit/>
          </a:bodyPr>
          <a:lstStyle/>
          <a:p>
            <a:pPr algn="ctr">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Primary Contact Person</a:t>
            </a:r>
          </a:p>
          <a:p>
            <a:pPr algn="ctr">
              <a:spcBef>
                <a:spcPts val="240"/>
              </a:spcBef>
              <a:spcAft>
                <a:spcPts val="0"/>
              </a:spcAft>
              <a:buClr>
                <a:srgbClr val="C00000"/>
              </a:buClr>
            </a:pPr>
            <a:endPar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		: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Faizul</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Nizan</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Zulkefli</a:t>
            </a:r>
            <a:endPar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Designation	: Audit Director</a:t>
            </a: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Contact No	: 012-251 2304</a:t>
            </a: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Email		: faizul@salihin.com.my</a:t>
            </a:r>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Executive Summary</a:t>
            </a:r>
            <a:endParaRPr lang="en-US" sz="6400" dirty="0">
              <a:solidFill>
                <a:srgbClr val="C00000"/>
              </a:solidFill>
              <a:latin typeface="Open Sans Light"/>
              <a:cs typeface="Open Sans Light"/>
            </a:endParaRPr>
          </a:p>
        </p:txBody>
      </p:sp>
      <p:sp>
        <p:nvSpPr>
          <p:cNvPr id="9" name="Rectangle 8"/>
          <p:cNvSpPr/>
          <p:nvPr/>
        </p:nvSpPr>
        <p:spPr>
          <a:xfrm>
            <a:off x="2291789" y="4424443"/>
            <a:ext cx="20642138" cy="5078313"/>
          </a:xfrm>
          <a:prstGeom prst="rect">
            <a:avLst/>
          </a:prstGeom>
        </p:spPr>
        <p:txBody>
          <a:bodyPr wrap="square">
            <a:spAutoFit/>
          </a:bodyPr>
          <a:lstStyle/>
          <a:p>
            <a:pPr algn="just"/>
            <a:r>
              <a:rPr lang="en-MY" sz="3600" dirty="0" smtClean="0">
                <a:latin typeface="Open Sans Light"/>
              </a:rPr>
              <a:t>Extraordinary General </a:t>
            </a:r>
            <a:r>
              <a:rPr lang="en-MY" sz="3600" dirty="0">
                <a:latin typeface="Open Sans Light"/>
              </a:rPr>
              <a:t>Meeting </a:t>
            </a:r>
            <a:r>
              <a:rPr lang="en-MY" sz="3600" dirty="0" smtClean="0">
                <a:latin typeface="Open Sans Light"/>
              </a:rPr>
              <a:t>(“EGM”) of </a:t>
            </a:r>
            <a:r>
              <a:rPr lang="en-MY" sz="3600" b="1" dirty="0" smtClean="0">
                <a:latin typeface="Open Sans Light"/>
              </a:rPr>
              <a:t>KUB MALAYSIA BERHAD (“KUB MALAYSIA”)</a:t>
            </a:r>
            <a:r>
              <a:rPr lang="en-MY" sz="3600" dirty="0" smtClean="0">
                <a:latin typeface="Open Sans Light"/>
              </a:rPr>
              <a:t> </a:t>
            </a:r>
            <a:r>
              <a:rPr lang="en-US" sz="3600" dirty="0">
                <a:latin typeface="Open Sans Light"/>
                <a:cs typeface="Open Sans Light"/>
              </a:rPr>
              <a:t>will be held at Dewan Shah </a:t>
            </a:r>
            <a:r>
              <a:rPr lang="en-US" sz="3600" dirty="0" err="1">
                <a:latin typeface="Open Sans Light"/>
                <a:cs typeface="Open Sans Light"/>
              </a:rPr>
              <a:t>Alam</a:t>
            </a:r>
            <a:r>
              <a:rPr lang="en-US" sz="3600" dirty="0">
                <a:latin typeface="Open Sans Light"/>
                <a:cs typeface="Open Sans Light"/>
              </a:rPr>
              <a:t> 1, Ground Floor, Shah </a:t>
            </a:r>
            <a:r>
              <a:rPr lang="en-US" sz="3600" dirty="0" err="1">
                <a:latin typeface="Open Sans Light"/>
                <a:cs typeface="Open Sans Light"/>
              </a:rPr>
              <a:t>Alam</a:t>
            </a:r>
            <a:r>
              <a:rPr lang="en-US" sz="3600" dirty="0">
                <a:latin typeface="Open Sans Light"/>
                <a:cs typeface="Open Sans Light"/>
              </a:rPr>
              <a:t> Convention Centre, No.4, </a:t>
            </a:r>
            <a:r>
              <a:rPr lang="en-US" sz="3600" dirty="0" err="1">
                <a:latin typeface="Open Sans Light"/>
                <a:cs typeface="Open Sans Light"/>
              </a:rPr>
              <a:t>Jalan</a:t>
            </a:r>
            <a:r>
              <a:rPr lang="en-US" sz="3600" dirty="0">
                <a:latin typeface="Open Sans Light"/>
                <a:cs typeface="Open Sans Light"/>
              </a:rPr>
              <a:t> </a:t>
            </a:r>
            <a:r>
              <a:rPr lang="en-US" sz="3600" dirty="0" err="1">
                <a:latin typeface="Open Sans Light"/>
                <a:cs typeface="Open Sans Light"/>
              </a:rPr>
              <a:t>Perbadanan</a:t>
            </a:r>
            <a:r>
              <a:rPr lang="en-US" sz="3600" dirty="0">
                <a:latin typeface="Open Sans Light"/>
                <a:cs typeface="Open Sans Light"/>
              </a:rPr>
              <a:t> 14/9, 40000 Shah </a:t>
            </a:r>
            <a:r>
              <a:rPr lang="en-US" sz="3600" dirty="0" err="1">
                <a:latin typeface="Open Sans Light"/>
                <a:cs typeface="Open Sans Light"/>
              </a:rPr>
              <a:t>Alam</a:t>
            </a:r>
            <a:r>
              <a:rPr lang="en-US" sz="3600" dirty="0">
                <a:latin typeface="Open Sans Light"/>
                <a:cs typeface="Open Sans Light"/>
              </a:rPr>
              <a:t>, Selangor on Wednesday, </a:t>
            </a:r>
            <a:r>
              <a:rPr lang="en-US" sz="3600" dirty="0" smtClean="0">
                <a:latin typeface="Open Sans Light"/>
                <a:cs typeface="Open Sans Light"/>
              </a:rPr>
              <a:t>02 August </a:t>
            </a:r>
            <a:r>
              <a:rPr lang="en-US" sz="3600" dirty="0">
                <a:latin typeface="Open Sans Light"/>
                <a:cs typeface="Open Sans Light"/>
              </a:rPr>
              <a:t>2017 at 8.00 </a:t>
            </a:r>
            <a:r>
              <a:rPr lang="en-US" sz="3600" dirty="0" smtClean="0">
                <a:latin typeface="Open Sans Light"/>
                <a:cs typeface="Open Sans Light"/>
              </a:rPr>
              <a:t>a.m.</a:t>
            </a:r>
          </a:p>
          <a:p>
            <a:pPr algn="just"/>
            <a:endParaRPr lang="en-US" sz="3600" dirty="0">
              <a:solidFill>
                <a:prstClr val="black"/>
              </a:solidFill>
              <a:latin typeface="Open Sans Light"/>
            </a:endParaRPr>
          </a:p>
          <a:p>
            <a:pPr lvl="0" algn="just"/>
            <a:r>
              <a:rPr lang="en-SG" sz="3600" dirty="0">
                <a:solidFill>
                  <a:srgbClr val="C00000"/>
                </a:solidFill>
                <a:latin typeface="Neuropol"/>
              </a:rPr>
              <a:t>SALIHIN</a:t>
            </a:r>
            <a:r>
              <a:rPr lang="en-SG" sz="3600" dirty="0">
                <a:latin typeface="Open Sans Light"/>
              </a:rPr>
              <a:t>,</a:t>
            </a:r>
            <a:r>
              <a:rPr lang="en-SG" sz="3600" dirty="0">
                <a:solidFill>
                  <a:srgbClr val="FF0000"/>
                </a:solidFill>
                <a:latin typeface="Open Sans Light"/>
              </a:rPr>
              <a:t> </a:t>
            </a:r>
            <a:r>
              <a:rPr lang="en-SG" sz="3600" dirty="0">
                <a:solidFill>
                  <a:prstClr val="black"/>
                </a:solidFill>
                <a:latin typeface="Open Sans Light"/>
              </a:rPr>
              <a:t>therefore, is pleased to submit a proposal to serve </a:t>
            </a:r>
            <a:r>
              <a:rPr lang="en-SG" sz="3600" dirty="0" smtClean="0">
                <a:solidFill>
                  <a:prstClr val="black"/>
                </a:solidFill>
                <a:latin typeface="Open Sans Light"/>
              </a:rPr>
              <a:t>as the Independent Scrutineer to </a:t>
            </a:r>
            <a:r>
              <a:rPr lang="en-SG" sz="3600" b="1" dirty="0" smtClean="0">
                <a:solidFill>
                  <a:prstClr val="black"/>
                </a:solidFill>
                <a:latin typeface="Open Sans Light"/>
              </a:rPr>
              <a:t>KUB MALAYSIA </a:t>
            </a:r>
            <a:r>
              <a:rPr lang="en-SG" sz="3600" dirty="0" smtClean="0">
                <a:solidFill>
                  <a:prstClr val="black"/>
                </a:solidFill>
                <a:latin typeface="Open Sans Light"/>
              </a:rPr>
              <a:t>during the above-mentioned EGM. </a:t>
            </a:r>
            <a:r>
              <a:rPr lang="en-SG" sz="3600" dirty="0">
                <a:solidFill>
                  <a:prstClr val="black"/>
                </a:solidFill>
                <a:latin typeface="Open Sans Light"/>
              </a:rPr>
              <a:t>We believe we can </a:t>
            </a:r>
            <a:r>
              <a:rPr lang="en-SG" sz="3600" dirty="0" smtClean="0">
                <a:solidFill>
                  <a:prstClr val="black"/>
                </a:solidFill>
                <a:latin typeface="Open Sans Light"/>
              </a:rPr>
              <a:t>offer </a:t>
            </a:r>
            <a:r>
              <a:rPr lang="en-SG" sz="3600" b="1" dirty="0" smtClean="0">
                <a:solidFill>
                  <a:prstClr val="black"/>
                </a:solidFill>
                <a:latin typeface="Open Sans Light"/>
              </a:rPr>
              <a:t>KUB MALAYSIA </a:t>
            </a:r>
            <a:r>
              <a:rPr lang="en-SG" sz="3600" dirty="0" smtClean="0">
                <a:solidFill>
                  <a:prstClr val="black"/>
                </a:solidFill>
                <a:latin typeface="Open Sans Light"/>
              </a:rPr>
              <a:t>a </a:t>
            </a:r>
            <a:r>
              <a:rPr lang="en-SG" sz="3600" dirty="0">
                <a:solidFill>
                  <a:prstClr val="black"/>
                </a:solidFill>
                <a:latin typeface="Open Sans Light"/>
              </a:rPr>
              <a:t>quality service with the right team and experience.</a:t>
            </a:r>
          </a:p>
          <a:p>
            <a:pPr lvl="0" algn="just"/>
            <a:endParaRPr lang="en-SG" sz="3600" dirty="0">
              <a:solidFill>
                <a:prstClr val="black"/>
              </a:solidFill>
              <a:latin typeface="Open Sans Light"/>
            </a:endParaRPr>
          </a:p>
          <a:p>
            <a:pPr lvl="0" algn="just"/>
            <a:r>
              <a:rPr lang="en-SG" sz="3600" dirty="0">
                <a:solidFill>
                  <a:prstClr val="black"/>
                </a:solidFill>
                <a:latin typeface="Open Sans Light"/>
              </a:rPr>
              <a:t>This proposal outlines the services scope, expected timeline and proposed fee for the engagement</a:t>
            </a:r>
            <a:r>
              <a:rPr lang="en-SG" sz="3600" dirty="0" smtClean="0">
                <a:solidFill>
                  <a:prstClr val="black"/>
                </a:solidFill>
                <a:latin typeface="Open Sans Light"/>
              </a:rPr>
              <a:t>.</a:t>
            </a:r>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496564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4746" y="12088802"/>
            <a:ext cx="4045941" cy="1124329"/>
          </a:xfrm>
          <a:prstGeom prst="rect">
            <a:avLst/>
          </a:prstGeom>
        </p:spPr>
      </p:pic>
      <p:sp>
        <p:nvSpPr>
          <p:cNvPr id="6" name="Rectangle 5"/>
          <p:cNvSpPr/>
          <p:nvPr/>
        </p:nvSpPr>
        <p:spPr>
          <a:xfrm>
            <a:off x="10043004" y="11666792"/>
            <a:ext cx="4988295" cy="492453"/>
          </a:xfrm>
          <a:prstGeom prst="rect">
            <a:avLst/>
          </a:prstGeom>
        </p:spPr>
        <p:txBody>
          <a:bodyPr wrap="square" lIns="182889" tIns="91445" rIns="182889" bIns="91445">
            <a:spAutoFit/>
          </a:bodyPr>
          <a:lstStyle/>
          <a:p>
            <a:pPr algn="ctr"/>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Contents</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361865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382138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9" name="TextBox 28"/>
          <p:cNvSpPr txBox="1"/>
          <p:nvPr/>
        </p:nvSpPr>
        <p:spPr>
          <a:xfrm>
            <a:off x="3729788" y="3767786"/>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4</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556774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577047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7428628"/>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7631357"/>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571687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12</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7644482"/>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19</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1.0 About </a:t>
            </a:r>
            <a:r>
              <a:rPr lang="en-US" b="1" dirty="0" smtClean="0">
                <a:solidFill>
                  <a:schemeClr val="tx1"/>
                </a:solidFill>
              </a:rPr>
              <a:t>Us</a:t>
            </a:r>
          </a:p>
          <a:p>
            <a:pPr marL="1419225" indent="-95250" algn="just">
              <a:buClr>
                <a:srgbClr val="C00000"/>
              </a:buClr>
              <a:buFont typeface="Wingdings" panose="05000000000000000000" pitchFamily="2" charset="2"/>
              <a:buChar char="§"/>
            </a:pPr>
            <a:r>
              <a:rPr lang="en-US" sz="3600" dirty="0" smtClean="0">
                <a:solidFill>
                  <a:srgbClr val="FF0000"/>
                </a:solidFill>
                <a:latin typeface="Open Sans Light"/>
                <a:ea typeface="Open Sans Light" panose="020B0306030504020204" pitchFamily="34" charset="0"/>
                <a:cs typeface="Open Sans Light" panose="020B0306030504020204" pitchFamily="34" charset="0"/>
              </a:rPr>
              <a:t> </a:t>
            </a:r>
            <a:r>
              <a:rPr lang="en-US" sz="3200" dirty="0" smtClean="0">
                <a:solidFill>
                  <a:schemeClr val="tx1"/>
                </a:solidFill>
                <a:latin typeface="Open Sans Light"/>
                <a:ea typeface="Open Sans Light" panose="020B0306030504020204" pitchFamily="34" charset="0"/>
                <a:cs typeface="Open Sans Light" panose="020B0306030504020204" pitchFamily="34" charset="0"/>
              </a:rPr>
              <a:t>About </a:t>
            </a:r>
            <a:r>
              <a:rPr lang="en-US" sz="3200" dirty="0" smtClean="0">
                <a:solidFill>
                  <a:srgbClr val="C00000"/>
                </a:solidFill>
                <a:latin typeface="Neuropol" panose="020B0500000000000000" pitchFamily="34" charset="0"/>
                <a:ea typeface="Open Sans Light" panose="020B0306030504020204" pitchFamily="34" charset="0"/>
                <a:cs typeface="Open Sans Light" panose="020B0306030504020204" pitchFamily="34" charset="0"/>
              </a:rPr>
              <a:t>SALIHIN</a:t>
            </a:r>
          </a:p>
          <a:p>
            <a:pPr marL="1419225" indent="-95250" algn="just">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Key Management Team</a:t>
            </a:r>
          </a:p>
          <a:p>
            <a:pPr marL="1419225" indent="-95250" algn="l">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Services</a:t>
            </a:r>
          </a:p>
          <a:p>
            <a:pPr marL="1419225" indent="-95250" algn="l">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Our Diverse Clients</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a:t>
            </a:r>
            <a:r>
              <a:rPr lang="en-US" sz="3200" dirty="0" smtClean="0">
                <a:solidFill>
                  <a:schemeClr val="tx1"/>
                </a:solidFill>
                <a:latin typeface="Open Sans Light"/>
                <a:ea typeface="Open Sans Light" panose="020B0306030504020204" pitchFamily="34" charset="0"/>
                <a:cs typeface="Open Sans Light" panose="020B0306030504020204" pitchFamily="34" charset="0"/>
              </a:rPr>
              <a:t>Our Local and International Networks</a:t>
            </a: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337099" y="506829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a:t>
            </a:r>
            <a:endParaRPr lang="en-US" sz="6400" dirty="0">
              <a:solidFill>
                <a:srgbClr val="C00000"/>
              </a:solidFill>
              <a:latin typeface="Neuropol" panose="020F0607030201010804"/>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068294"/>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659092"/>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6830535"/>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212313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406976"/>
            <a:ext cx="3484563" cy="784026"/>
          </a:xfrm>
          <a:prstGeom prst="rect">
            <a:avLst/>
          </a:prstGeom>
        </p:spPr>
      </p:pic>
      <p:sp>
        <p:nvSpPr>
          <p:cNvPr id="11" name="TextBox 10"/>
          <p:cNvSpPr txBox="1"/>
          <p:nvPr/>
        </p:nvSpPr>
        <p:spPr>
          <a:xfrm>
            <a:off x="596325" y="6140409"/>
            <a:ext cx="19177573" cy="6001643"/>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having close to 200 competent professionals from different background with diverse thoughts, expertise and experience serving in 9 offices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nationwide. 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MSC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Malaysia Status and 1-InnoCERT certification, Licensed Tax Agent and GST Tax Agent,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Licensed </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Capital Market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Services as well as </a:t>
            </a:r>
            <a:r>
              <a:rPr lang="en-MY" sz="2400" i="1" dirty="0" err="1" smtClean="0">
                <a:latin typeface="Open Sans Light" panose="020B0306030504020204" pitchFamily="34" charset="0"/>
                <a:ea typeface="Open Sans Light" panose="020B0306030504020204" pitchFamily="34" charset="0"/>
                <a:cs typeface="Open Sans Light" panose="020B0306030504020204" pitchFamily="34" charset="0"/>
              </a:rPr>
              <a:t>Shariah</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 Advisory by Securities Commission.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also a Registered Public Interest Entities Auditor by Audit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Oversight Board (AOB</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 Registered Auditor with PPK Accountants in the UK, an approved Cooperative Auditor with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Suruhanjaya</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Koperasi</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Malaysia (SKM), an Approved Training Provider by Human Resources Development Fund (HRDF). Additionally,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 member of i2an, a global network of accountants based in Paris and has won Enterprise 50 (E50) Awards in 2010.</a:t>
            </a:r>
          </a:p>
          <a:p>
            <a:pPr algn="just"/>
            <a:endParaRPr lang="en-MY"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Key Management Team</a:t>
            </a:r>
            <a:endParaRPr lang="en-US" sz="4000" b="1" dirty="0">
              <a:solidFill>
                <a:schemeClr val="tx1">
                  <a:lumMod val="65000"/>
                  <a:lumOff val="35000"/>
                </a:schemeClr>
              </a:solidFill>
              <a:latin typeface="Open Sans Light"/>
              <a:cs typeface="Open Sans Ligh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170" y="3524741"/>
            <a:ext cx="2595676" cy="2625341"/>
          </a:xfrm>
          <a:prstGeom prst="rect">
            <a:avLst/>
          </a:prstGeom>
        </p:spPr>
      </p:pic>
      <p:sp>
        <p:nvSpPr>
          <p:cNvPr id="13" name="TextBox 12"/>
          <p:cNvSpPr txBox="1"/>
          <p:nvPr/>
        </p:nvSpPr>
        <p:spPr>
          <a:xfrm>
            <a:off x="9635032" y="412952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4"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0899" y="7006660"/>
            <a:ext cx="9968474" cy="5427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1792" y="9785360"/>
            <a:ext cx="9589857" cy="2349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57" y="6944399"/>
            <a:ext cx="6872126" cy="23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grpSp>
        <p:nvGrpSpPr>
          <p:cNvPr id="95" name="Group 94"/>
          <p:cNvGrpSpPr/>
          <p:nvPr/>
        </p:nvGrpSpPr>
        <p:grpSpPr>
          <a:xfrm>
            <a:off x="2194891" y="3762338"/>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991264"/>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Agreed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ea typeface="Open Sans" panose="020B0606030504020204" pitchFamily="34" charset="0"/>
                <a:cs typeface="Open Sans" panose="020B0606030504020204" pitchFamily="34" charset="0"/>
              </a:rPr>
              <a:t>Services</a:t>
            </a:r>
            <a:endParaRPr lang="en-US" sz="3200" b="1" dirty="0">
              <a:solidFill>
                <a:schemeClr val="tx1">
                  <a:lumMod val="65000"/>
                  <a:lumOff val="35000"/>
                </a:schemeClr>
              </a:solidFill>
              <a:latin typeface="Open Sans Light"/>
              <a:ea typeface="Open Sans" panose="020B0606030504020204" pitchFamily="34" charset="0"/>
              <a:cs typeface="Open Sans" panose="020B0606030504020204" pitchFamily="34" charset="0"/>
            </a:endParaRPr>
          </a:p>
        </p:txBody>
      </p:sp>
      <p:sp>
        <p:nvSpPr>
          <p:cNvPr id="28" name="TextBox 27"/>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grpSp>
        <p:nvGrpSpPr>
          <p:cNvPr id="95" name="Group 94"/>
          <p:cNvGrpSpPr/>
          <p:nvPr/>
        </p:nvGrpSpPr>
        <p:grpSpPr>
          <a:xfrm>
            <a:off x="2057047" y="3760190"/>
            <a:ext cx="20091429" cy="9450478"/>
            <a:chOff x="344480" y="1806437"/>
            <a:chExt cx="8798941" cy="4138791"/>
          </a:xfrm>
        </p:grpSpPr>
        <p:sp>
          <p:nvSpPr>
            <p:cNvPr id="117" name="TextBox 116"/>
            <p:cNvSpPr txBox="1"/>
            <p:nvPr/>
          </p:nvSpPr>
          <p:spPr>
            <a:xfrm>
              <a:off x="845543" y="1897835"/>
              <a:ext cx="1778628" cy="3639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7" name="Group 96"/>
            <p:cNvGrpSpPr/>
            <p:nvPr/>
          </p:nvGrpSpPr>
          <p:grpSpPr>
            <a:xfrm>
              <a:off x="358555" y="1806437"/>
              <a:ext cx="4434541" cy="2333312"/>
              <a:chOff x="-2594022" y="3333707"/>
              <a:chExt cx="4485491" cy="2506177"/>
            </a:xfrm>
          </p:grpSpPr>
          <p:sp>
            <p:nvSpPr>
              <p:cNvPr id="110" name="Rounded Rectangle 109"/>
              <p:cNvSpPr/>
              <p:nvPr/>
            </p:nvSpPr>
            <p:spPr>
              <a:xfrm>
                <a:off x="-2590366" y="3346664"/>
                <a:ext cx="4472433" cy="2493220"/>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2594022" y="3333707"/>
                <a:ext cx="4485491" cy="55362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2491610" y="4083526"/>
                <a:ext cx="4315714" cy="1476709"/>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Risk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Management </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IT Strategy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and Assessment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929672" y="3485691"/>
                <a:ext cx="1922664" cy="217163"/>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98" name="Group 97"/>
            <p:cNvGrpSpPr/>
            <p:nvPr/>
          </p:nvGrpSpPr>
          <p:grpSpPr>
            <a:xfrm>
              <a:off x="5035737" y="1819808"/>
              <a:ext cx="4107613" cy="2319941"/>
              <a:chOff x="1201265" y="1484485"/>
              <a:chExt cx="6607854" cy="917629"/>
            </a:xfrm>
          </p:grpSpPr>
          <p:sp>
            <p:nvSpPr>
              <p:cNvPr id="105" name="Rounded Rectangle 104"/>
              <p:cNvSpPr/>
              <p:nvPr/>
            </p:nvSpPr>
            <p:spPr>
              <a:xfrm>
                <a:off x="1201265" y="1494387"/>
                <a:ext cx="6607854" cy="907727"/>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1201266" y="1484485"/>
                <a:ext cx="6607853"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1209983" y="1682367"/>
                <a:ext cx="6521431" cy="719747"/>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Wealth Management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Equity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Education, Research &amp; Development</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Internal &amp; External Audit, Review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Scr</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G</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overnance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Supervision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2434599" y="1544102"/>
                <a:ext cx="4729885" cy="79972"/>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344480" y="4250152"/>
              <a:ext cx="8798941" cy="1695076"/>
              <a:chOff x="3545610" y="3545837"/>
              <a:chExt cx="6635590" cy="959501"/>
            </a:xfrm>
          </p:grpSpPr>
          <p:sp>
            <p:nvSpPr>
              <p:cNvPr id="100" name="Rounded Rectangle 99"/>
              <p:cNvSpPr/>
              <p:nvPr/>
            </p:nvSpPr>
            <p:spPr>
              <a:xfrm>
                <a:off x="3545728" y="3565766"/>
                <a:ext cx="6635411" cy="939572"/>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545837"/>
                <a:ext cx="6635590" cy="277424"/>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585416" y="3872471"/>
                <a:ext cx="3326833" cy="526454"/>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 &amp; Forensic Auditing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Diligence &amp; Business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5262205" y="3608293"/>
                <a:ext cx="3247156"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p:cNvSpPr txBox="1"/>
              <p:nvPr/>
            </p:nvSpPr>
            <p:spPr>
              <a:xfrm>
                <a:off x="6781735" y="3894957"/>
                <a:ext cx="2624949"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Buy-In(MBI) / Buy-Out (MBO</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Merges</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
        <p:nvSpPr>
          <p:cNvPr id="28" name="TextBox 27"/>
          <p:cNvSpPr txBox="1"/>
          <p:nvPr/>
        </p:nvSpPr>
        <p:spPr>
          <a:xfrm>
            <a:off x="1975679" y="2903241"/>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1" y="2791019"/>
            <a:ext cx="23288624" cy="10203087"/>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5" name="TextBox 4"/>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6826</TotalTime>
  <Words>2522</Words>
  <Application>Microsoft Office PowerPoint</Application>
  <PresentationFormat>Custom</PresentationFormat>
  <Paragraphs>418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Master</vt:lpstr>
      <vt:lpstr>PROPOSAL FOR INDEPENDENT SCRUTINEER SERVICE FOR EXTRAORDINARY GENEREL MEETING KUB MALAYSIA BERHAD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1237</cp:revision>
  <cp:lastPrinted>2016-09-19T06:31:26Z</cp:lastPrinted>
  <dcterms:created xsi:type="dcterms:W3CDTF">2014-12-02T17:36:54Z</dcterms:created>
  <dcterms:modified xsi:type="dcterms:W3CDTF">2017-07-12T04:15:01Z</dcterms:modified>
</cp:coreProperties>
</file>