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64" r:id="rId2"/>
    <p:sldId id="382" r:id="rId3"/>
    <p:sldId id="342" r:id="rId4"/>
    <p:sldId id="333" r:id="rId5"/>
    <p:sldId id="259" r:id="rId6"/>
    <p:sldId id="339" r:id="rId7"/>
    <p:sldId id="332" r:id="rId8"/>
    <p:sldId id="359" r:id="rId9"/>
    <p:sldId id="361" r:id="rId10"/>
    <p:sldId id="345" r:id="rId11"/>
    <p:sldId id="346" r:id="rId12"/>
    <p:sldId id="360" r:id="rId13"/>
    <p:sldId id="353" r:id="rId14"/>
    <p:sldId id="387" r:id="rId15"/>
    <p:sldId id="385" r:id="rId16"/>
    <p:sldId id="386" r:id="rId17"/>
    <p:sldId id="347" r:id="rId18"/>
    <p:sldId id="372" r:id="rId19"/>
    <p:sldId id="337" r:id="rId20"/>
    <p:sldId id="362" r:id="rId21"/>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88B00"/>
    <a:srgbClr val="1A9172"/>
    <a:srgbClr val="C7A927"/>
    <a:srgbClr val="6929A2"/>
    <a:srgbClr val="F8D00B"/>
    <a:srgbClr val="22C299"/>
    <a:srgbClr val="4D7096"/>
    <a:srgbClr val="212F3F"/>
    <a:srgbClr val="216B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4484" autoAdjust="0"/>
  </p:normalViewPr>
  <p:slideViewPr>
    <p:cSldViewPr snapToGrid="0" snapToObjects="1">
      <p:cViewPr varScale="1">
        <p:scale>
          <a:sx n="55" d="100"/>
          <a:sy n="55" d="100"/>
        </p:scale>
        <p:origin x="540" y="72"/>
      </p:cViewPr>
      <p:guideLst>
        <p:guide orient="horz" pos="4312"/>
        <p:guide pos="7688"/>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5/30/2018</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5/30/2018</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a:t>
            </a:r>
          </a:p>
          <a:p>
            <a:r>
              <a:rPr lang="en-US" dirty="0"/>
              <a:t>Font Size: Proposal Title (60),</a:t>
            </a:r>
            <a:r>
              <a:rPr lang="en-US" baseline="0" dirty="0"/>
              <a:t> Proposal Details (40)</a:t>
            </a:r>
          </a:p>
          <a:p>
            <a:endParaRPr lang="en-US" baseline="0" dirty="0"/>
          </a:p>
          <a:p>
            <a:r>
              <a:rPr lang="en-US" baseline="0" dirty="0"/>
              <a:t>Business unit &amp; Client logo: Small size</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0803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5530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&amp;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The Proposal (60), Content (36)</a:t>
            </a:r>
            <a:endParaRPr lang="en-US" sz="1200" baseline="0" dirty="0"/>
          </a:p>
          <a:p>
            <a:pPr marL="0" indent="0">
              <a:buNone/>
            </a:pPr>
            <a:endParaRPr lang="en-US" sz="1200" baseline="0" dirty="0"/>
          </a:p>
          <a:p>
            <a:pPr marL="0" indent="0">
              <a:buNone/>
            </a:pPr>
            <a:r>
              <a:rPr lang="en-US" sz="1200" baseline="0" dirty="0"/>
              <a:t>Proposal Title’s Example (at the right-top of the red box) : Audit Proposal (For Audit Dept.) or GST Proposal (For GST Dept.)</a:t>
            </a:r>
          </a:p>
          <a:p>
            <a:pPr marL="0" indent="0">
              <a:buNone/>
            </a:pPr>
            <a:endParaRPr lang="en-US" sz="1200"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endParaRPr lang="en-US" sz="1200" baseline="0" dirty="0"/>
          </a:p>
          <a:p>
            <a:endParaRPr lang="en-US" dirty="0"/>
          </a:p>
          <a:p>
            <a:r>
              <a:rPr lang="en-US" dirty="0"/>
              <a:t>Content suggestion:</a:t>
            </a:r>
            <a:r>
              <a:rPr lang="en-US" baseline="0" dirty="0"/>
              <a:t> Client and proposal background.</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309093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Content (36)</a:t>
            </a:r>
          </a:p>
          <a:p>
            <a:pPr marL="0" marR="0" indent="0" algn="l" defTabSz="456697" rtl="0" eaLnBrk="1" fontAlgn="auto" latinLnBrk="0" hangingPunct="1">
              <a:lnSpc>
                <a:spcPct val="100000"/>
              </a:lnSpc>
              <a:spcBef>
                <a:spcPts val="0"/>
              </a:spcBef>
              <a:spcAft>
                <a:spcPts val="0"/>
              </a:spcAft>
              <a:buClrTx/>
              <a:buSzTx/>
              <a:buFontTx/>
              <a:buNone/>
              <a:tabLst/>
              <a:defRPr/>
            </a:pPr>
            <a:r>
              <a:rPr lang="en-US" sz="1200" baseline="0" dirty="0"/>
              <a:t>Please insert the details (in red) accordingly.</a:t>
            </a:r>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14</a:t>
            </a:fld>
            <a:endParaRPr lang="en-US" dirty="0"/>
          </a:p>
        </p:txBody>
      </p:sp>
    </p:spTree>
    <p:extLst>
      <p:ext uri="{BB962C8B-B14F-4D97-AF65-F5344CB8AC3E}">
        <p14:creationId xmlns:p14="http://schemas.microsoft.com/office/powerpoint/2010/main" val="37195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Engagement’s content (36)</a:t>
            </a:r>
          </a:p>
          <a:p>
            <a:endParaRPr lang="en-US" dirty="0"/>
          </a:p>
          <a:p>
            <a:r>
              <a:rPr lang="en-US" dirty="0"/>
              <a:t>Attention: You may add</a:t>
            </a:r>
            <a:r>
              <a:rPr lang="en-US" baseline="0" dirty="0"/>
              <a:t> additional row/slide depending on your needs.</a:t>
            </a:r>
          </a:p>
          <a:p>
            <a:pPr marL="0" marR="0" lvl="1" indent="0" algn="l" defTabSz="456697" rtl="0" eaLnBrk="1" fontAlgn="auto" latinLnBrk="0" hangingPunct="1">
              <a:lnSpc>
                <a:spcPct val="100000"/>
              </a:lnSpc>
              <a:spcBef>
                <a:spcPts val="0"/>
              </a:spcBef>
              <a:spcAft>
                <a:spcPts val="0"/>
              </a:spcAft>
              <a:buClrTx/>
              <a:buSzTx/>
              <a:buFontTx/>
              <a:buNone/>
              <a:tabLst/>
              <a:defRPr/>
            </a:pPr>
            <a:r>
              <a:rPr lang="en-US" altLang="en-US" sz="3600"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 the</a:t>
            </a:r>
            <a:r>
              <a:rPr lang="en-US" altLang="en-US" sz="3600" i="0"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case of progress fee, you may use this phrase: </a:t>
            </a:r>
            <a:r>
              <a:rPr lang="en-US" altLang="en-US" sz="3600" i="1" baseline="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altLang="en-US" sz="36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 fees are based on deliverables at each stage of advisory work. </a:t>
            </a:r>
            <a:endParaRPr lang="en-US" baseline="0"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15</a:t>
            </a:fld>
            <a:endParaRPr lang="en-US" dirty="0"/>
          </a:p>
        </p:txBody>
      </p:sp>
    </p:spTree>
    <p:extLst>
      <p:ext uri="{BB962C8B-B14F-4D97-AF65-F5344CB8AC3E}">
        <p14:creationId xmlns:p14="http://schemas.microsoft.com/office/powerpoint/2010/main" val="2234540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a:t>
            </a:r>
            <a:r>
              <a:rPr lang="en-US" baseline="0" dirty="0"/>
              <a:t> </a:t>
            </a:r>
            <a:r>
              <a:rPr lang="en-US" dirty="0"/>
              <a:t>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a:t>
            </a:r>
            <a:r>
              <a:rPr lang="en-US" baseline="0" dirty="0"/>
              <a:t> </a:t>
            </a:r>
            <a:r>
              <a:rPr lang="en-US" dirty="0"/>
              <a:t>Term &amp; conditions</a:t>
            </a:r>
            <a:r>
              <a:rPr lang="en-US" baseline="0" dirty="0"/>
              <a:t> </a:t>
            </a:r>
            <a:r>
              <a:rPr lang="en-US" dirty="0"/>
              <a:t>(36)</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Please edit accordingly (red font)</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16</a:t>
            </a:fld>
            <a:endParaRPr lang="en-US" dirty="0"/>
          </a:p>
        </p:txBody>
      </p:sp>
    </p:spTree>
    <p:extLst>
      <p:ext uri="{BB962C8B-B14F-4D97-AF65-F5344CB8AC3E}">
        <p14:creationId xmlns:p14="http://schemas.microsoft.com/office/powerpoint/2010/main" val="213955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17</a:t>
            </a:fld>
            <a:endParaRPr lang="en-US" dirty="0"/>
          </a:p>
        </p:txBody>
      </p:sp>
    </p:spTree>
    <p:extLst>
      <p:ext uri="{BB962C8B-B14F-4D97-AF65-F5344CB8AC3E}">
        <p14:creationId xmlns:p14="http://schemas.microsoft.com/office/powerpoint/2010/main" val="171328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a:t>
            </a:r>
            <a:r>
              <a:rPr lang="en-US" baseline="0" dirty="0"/>
              <a:t> change the name of the co accordingly.</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18</a:t>
            </a:fld>
            <a:endParaRPr lang="en-US" dirty="0"/>
          </a:p>
        </p:txBody>
      </p:sp>
    </p:spTree>
    <p:extLst>
      <p:ext uri="{BB962C8B-B14F-4D97-AF65-F5344CB8AC3E}">
        <p14:creationId xmlns:p14="http://schemas.microsoft.com/office/powerpoint/2010/main" val="343480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aseline="0" dirty="0"/>
              <a:t>Please insert primary contact person accordingly.</a:t>
            </a:r>
          </a:p>
        </p:txBody>
      </p:sp>
      <p:sp>
        <p:nvSpPr>
          <p:cNvPr id="4" name="Slide Number Placeholder 3"/>
          <p:cNvSpPr>
            <a:spLocks noGrp="1"/>
          </p:cNvSpPr>
          <p:nvPr>
            <p:ph type="sldNum" sz="quarter" idx="10"/>
          </p:nvPr>
        </p:nvSpPr>
        <p:spPr/>
        <p:txBody>
          <a:bodyPr/>
          <a:lstStyle/>
          <a:p>
            <a:fld id="{C94E8D62-D41F-6042-BCDF-79D228EFA10F}" type="slidenum">
              <a:rPr lang="en-US" smtClean="0"/>
              <a:pPr/>
              <a:t>19</a:t>
            </a:fld>
            <a:endParaRPr lang="en-US" dirty="0"/>
          </a:p>
        </p:txBody>
      </p:sp>
    </p:spTree>
    <p:extLst>
      <p:ext uri="{BB962C8B-B14F-4D97-AF65-F5344CB8AC3E}">
        <p14:creationId xmlns:p14="http://schemas.microsoft.com/office/powerpoint/2010/main" val="258148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Executive</a:t>
            </a:r>
            <a:r>
              <a:rPr lang="en-US" baseline="0" dirty="0"/>
              <a:t> Summary Content </a:t>
            </a:r>
            <a:r>
              <a:rPr lang="en-US" dirty="0"/>
              <a:t>(36)</a:t>
            </a:r>
            <a:endParaRPr lang="en-US"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a:t>
            </a:fld>
            <a:endParaRPr lang="en-US" dirty="0"/>
          </a:p>
        </p:txBody>
      </p:sp>
    </p:spTree>
    <p:extLst>
      <p:ext uri="{BB962C8B-B14F-4D97-AF65-F5344CB8AC3E}">
        <p14:creationId xmlns:p14="http://schemas.microsoft.com/office/powerpoint/2010/main" val="317464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20</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Light</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Table</a:t>
            </a:r>
            <a:r>
              <a:rPr lang="en-US" baseline="0" dirty="0"/>
              <a:t> of Content </a:t>
            </a:r>
            <a:r>
              <a:rPr lang="en-US" dirty="0"/>
              <a:t>(44)</a:t>
            </a:r>
            <a:endParaRPr lang="en-US" baseline="0" dirty="0"/>
          </a:p>
          <a:p>
            <a:pPr marL="0" marR="0" indent="0" algn="l" defTabSz="456697" rtl="0" eaLnBrk="1" fontAlgn="auto" latinLnBrk="0" hangingPunct="1">
              <a:lnSpc>
                <a:spcPct val="100000"/>
              </a:lnSpc>
              <a:spcBef>
                <a:spcPts val="0"/>
              </a:spcBef>
              <a:spcAft>
                <a:spcPts val="0"/>
              </a:spcAft>
              <a:buClrTx/>
              <a:buSzTx/>
              <a:buFontTx/>
              <a:buNone/>
              <a:tabLst/>
              <a:defRPr/>
            </a:pPr>
            <a:endParaRPr lang="en-MY" dirty="0"/>
          </a:p>
          <a:p>
            <a:r>
              <a:rPr lang="en-US" dirty="0"/>
              <a:t>Attention: Please change the</a:t>
            </a:r>
            <a:r>
              <a:rPr lang="en-US" baseline="0" dirty="0"/>
              <a:t> table of content and page numbering accordingly.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213024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Type: Open Sans (Bold)</a:t>
            </a:r>
          </a:p>
          <a:p>
            <a:pPr marL="0" marR="0" indent="0" algn="l" defTabSz="456697" rtl="0" eaLnBrk="1" fontAlgn="auto" latinLnBrk="0" hangingPunct="1">
              <a:lnSpc>
                <a:spcPct val="100000"/>
              </a:lnSpc>
              <a:spcBef>
                <a:spcPts val="0"/>
              </a:spcBef>
              <a:spcAft>
                <a:spcPts val="0"/>
              </a:spcAft>
              <a:buClrTx/>
              <a:buSzTx/>
              <a:buFontTx/>
              <a:buNone/>
              <a:tabLst/>
              <a:defRPr/>
            </a:pPr>
            <a:r>
              <a:rPr lang="en-US" dirty="0"/>
              <a:t>Font Size: About</a:t>
            </a:r>
            <a:r>
              <a:rPr lang="en-US" baseline="0" dirty="0"/>
              <a:t> Us </a:t>
            </a:r>
            <a:r>
              <a:rPr lang="en-US" dirty="0"/>
              <a:t>(60)</a:t>
            </a:r>
            <a:endParaRPr lang="en-US" baseline="0"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4</a:t>
            </a:fld>
            <a:endParaRPr lang="en-US" dirty="0"/>
          </a:p>
        </p:txBody>
      </p:sp>
    </p:spTree>
    <p:extLst>
      <p:ext uri="{BB962C8B-B14F-4D97-AF65-F5344CB8AC3E}">
        <p14:creationId xmlns:p14="http://schemas.microsoft.com/office/powerpoint/2010/main" val="294895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271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 Horizontal</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6</a:t>
            </a:fld>
            <a:endParaRPr lang="en-US" dirty="0"/>
          </a:p>
        </p:txBody>
      </p:sp>
    </p:spTree>
    <p:extLst>
      <p:ext uri="{BB962C8B-B14F-4D97-AF65-F5344CB8AC3E}">
        <p14:creationId xmlns:p14="http://schemas.microsoft.com/office/powerpoint/2010/main" val="4839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7</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8</a:t>
            </a:fld>
            <a:endParaRPr lang="en-US" dirty="0"/>
          </a:p>
        </p:txBody>
      </p:sp>
    </p:spTree>
    <p:extLst>
      <p:ext uri="{BB962C8B-B14F-4D97-AF65-F5344CB8AC3E}">
        <p14:creationId xmlns:p14="http://schemas.microsoft.com/office/powerpoint/2010/main" val="30358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248299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a:t>Proposal Details</a:t>
            </a:r>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a:t>PROPOSAL TITLE</a:t>
            </a:r>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22515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85996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300436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42425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spTree>
    <p:extLst>
      <p:ext uri="{BB962C8B-B14F-4D97-AF65-F5344CB8AC3E}">
        <p14:creationId xmlns:p14="http://schemas.microsoft.com/office/powerpoint/2010/main" val="3069069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Lst>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14.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2130" y="4828701"/>
            <a:ext cx="17071023" cy="1825542"/>
          </a:xfrm>
        </p:spPr>
        <p:txBody>
          <a:bodyPr/>
          <a:lstStyle/>
          <a:p>
            <a:r>
              <a:rPr lang="en-MY" sz="7200" dirty="0">
                <a:latin typeface="Open Sans" panose="020B0606030504020204" pitchFamily="34" charset="0"/>
                <a:ea typeface="Open Sans" panose="020B0606030504020204" pitchFamily="34" charset="0"/>
                <a:cs typeface="Open Sans" panose="020B0606030504020204" pitchFamily="34" charset="0"/>
              </a:rPr>
              <a:t>PROPOSAL FOR INDEPENDENT SCRUTINEER SERVICE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962467"/>
            <a:ext cx="7432431" cy="1545195"/>
          </a:xfrm>
          <a:prstGeom prst="rect">
            <a:avLst/>
          </a:prstGeom>
        </p:spPr>
      </p:pic>
      <p:sp>
        <p:nvSpPr>
          <p:cNvPr id="8" name="Subtitle 5"/>
          <p:cNvSpPr txBox="1">
            <a:spLocks/>
          </p:cNvSpPr>
          <p:nvPr/>
        </p:nvSpPr>
        <p:spPr>
          <a:xfrm>
            <a:off x="3658076" y="9096702"/>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4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a:solidFill>
                  <a:schemeClr val="tx1"/>
                </a:solidFill>
              </a:rPr>
              <a:t>PREPARED BY:</a:t>
            </a:r>
          </a:p>
        </p:txBody>
      </p:sp>
      <p:sp>
        <p:nvSpPr>
          <p:cNvPr id="9" name="Subtitle 5"/>
          <p:cNvSpPr txBox="1">
            <a:spLocks/>
          </p:cNvSpPr>
          <p:nvPr/>
        </p:nvSpPr>
        <p:spPr>
          <a:xfrm>
            <a:off x="15966830" y="9080936"/>
            <a:ext cx="4876323" cy="3505200"/>
          </a:xfrm>
          <a:prstGeom prst="rect">
            <a:avLst/>
          </a:prstGeom>
        </p:spPr>
        <p:txBody>
          <a:bodyPr vert="horz" lIns="217490" tIns="108745" rIns="217490" bIns="108745" rtlCol="0">
            <a:norm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SUBMITTED TO:</a:t>
            </a:r>
          </a:p>
        </p:txBody>
      </p:sp>
      <p:sp>
        <p:nvSpPr>
          <p:cNvPr id="12" name="Rectangle 11"/>
          <p:cNvSpPr/>
          <p:nvPr/>
        </p:nvSpPr>
        <p:spPr>
          <a:xfrm>
            <a:off x="2848213" y="3567458"/>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3" name="Picture 2" descr="\\sna-it\Driver SNA\enfaizul\logo chartered - amend.png"/>
          <p:cNvPicPr>
            <a:picLocks noChangeAspect="1" noChangeArrowheads="1"/>
          </p:cNvPicPr>
          <p:nvPr/>
        </p:nvPicPr>
        <p:blipFill>
          <a:blip r:embed="rId4" cstate="print"/>
          <a:srcRect/>
          <a:stretch>
            <a:fillRect/>
          </a:stretch>
        </p:blipFill>
        <p:spPr bwMode="auto">
          <a:xfrm>
            <a:off x="4723421" y="10298509"/>
            <a:ext cx="4252137" cy="1027431"/>
          </a:xfrm>
          <a:prstGeom prst="rect">
            <a:avLst/>
          </a:prstGeom>
          <a:noFill/>
        </p:spPr>
      </p:pic>
      <p:pic>
        <p:nvPicPr>
          <p:cNvPr id="1026" name="Picture 2" descr="C:\Users\Audit\Desktop\ku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1996" y="10173027"/>
            <a:ext cx="3266993" cy="12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6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10</a:t>
            </a:fld>
            <a:endParaRPr lang="en-US" dirty="0"/>
          </a:p>
        </p:txBody>
      </p:sp>
      <p:sp>
        <p:nvSpPr>
          <p:cNvPr id="96" name="TextBox 95"/>
          <p:cNvSpPr txBox="1"/>
          <p:nvPr/>
        </p:nvSpPr>
        <p:spPr>
          <a:xfrm>
            <a:off x="1400414" y="1866124"/>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Our Diverse Clients</a:t>
            </a:r>
          </a:p>
        </p:txBody>
      </p:sp>
      <p:sp>
        <p:nvSpPr>
          <p:cNvPr id="10" name="TextBox 9"/>
          <p:cNvSpPr txBox="1"/>
          <p:nvPr/>
        </p:nvSpPr>
        <p:spPr>
          <a:xfrm>
            <a:off x="1623489" y="2834261"/>
            <a:ext cx="21938877" cy="1723561"/>
          </a:xfrm>
          <a:prstGeom prst="rect">
            <a:avLst/>
          </a:prstGeom>
          <a:noFill/>
        </p:spPr>
        <p:txBody>
          <a:bodyPr wrap="square" lIns="243852" tIns="121926" rIns="243852" bIns="121926" rtlCol="0">
            <a:spAutoFit/>
          </a:bodyPr>
          <a:lstStyle/>
          <a:p>
            <a:pPr algn="just"/>
            <a:r>
              <a:rPr lang="en-SG" sz="32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SG" sz="32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SG" sz="3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serves diverse clients including corporate companies, foundations / non-profit organisations, government bodies, government linked companies and educational institutions. Their diversity spans across different sectors of the economy.</a:t>
            </a:r>
          </a:p>
        </p:txBody>
      </p:sp>
      <p:pic>
        <p:nvPicPr>
          <p:cNvPr id="1026" name="Picture 2" descr="C:\Users\User\Desktop\clien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22" y="4779351"/>
            <a:ext cx="3538535" cy="820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cli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017" y="6121863"/>
            <a:ext cx="1216821" cy="1189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client\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17" y="9659328"/>
            <a:ext cx="1376648" cy="1674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client\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203" y="12194051"/>
            <a:ext cx="2519330" cy="850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client\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6391" y="11970726"/>
            <a:ext cx="1231900" cy="12975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client\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890" y="6130316"/>
            <a:ext cx="1621959"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client\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7358" y="7831928"/>
            <a:ext cx="1215021" cy="132804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User\Desktop\client\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8509" y="4663861"/>
            <a:ext cx="1051717" cy="10517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esktop\client\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0208" y="9871304"/>
            <a:ext cx="1529323" cy="1250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ser\Desktop\clien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1683" y="7906634"/>
            <a:ext cx="1741487" cy="980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User\Desktop\client\17.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61715" y="12082131"/>
            <a:ext cx="1950246" cy="96281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User\Desktop\client\18.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60097" y="9998101"/>
            <a:ext cx="1393473" cy="996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User\Desktop\client\19.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660097" y="7982242"/>
            <a:ext cx="1353483" cy="10274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User\Desktop\client\2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78527" y="6309488"/>
            <a:ext cx="1464223" cy="11043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User\Desktop\client\1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928" y="4811206"/>
            <a:ext cx="1811822" cy="90437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User\Desktop\client\1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1139" y="12068964"/>
            <a:ext cx="1070482" cy="10643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User\Desktop\client\1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99752" y="9713562"/>
            <a:ext cx="1925637" cy="156573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User\Desktop\client\14.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06196" y="7906634"/>
            <a:ext cx="912751" cy="131753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User\Desktop\client\15.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03574" y="6370820"/>
            <a:ext cx="1117997"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User\Desktop\client\1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61620" y="4476139"/>
            <a:ext cx="1460898" cy="146089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User\Desktop\client\30.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61132" y="11970726"/>
            <a:ext cx="853898" cy="99237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User\Desktop\client\2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508032" y="9694512"/>
            <a:ext cx="1263781" cy="12637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Users\User\Desktop\client\2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450882" y="8133724"/>
            <a:ext cx="1295617" cy="80565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User\Desktop\client\23.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638622" y="6227903"/>
            <a:ext cx="920139" cy="13429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User\Desktop\client\24.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257029" y="4830256"/>
            <a:ext cx="1668437" cy="7009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User\Desktop\client\25.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785688" y="11716501"/>
            <a:ext cx="2166937" cy="132844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Users\User\Desktop\client\26.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693240" y="10249926"/>
            <a:ext cx="2278435" cy="5495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User\Desktop\client\27.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353112" y="8057041"/>
            <a:ext cx="1085560" cy="9590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User\Desktop\client\28.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256767" y="6461291"/>
            <a:ext cx="1347787" cy="87620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client\29.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388133" y="4607575"/>
            <a:ext cx="1139030" cy="116428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User\Desktop\client\39.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326917" y="9661073"/>
            <a:ext cx="1456075" cy="133542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User\Desktop\client\3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039193" y="6559186"/>
            <a:ext cx="1809973" cy="77831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Users\User\Desktop\client\32.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229693" y="4983993"/>
            <a:ext cx="1504392" cy="70257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User\Desktop\client\33.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14742" y="11969930"/>
            <a:ext cx="1070110" cy="107699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Users\User\Desktop\client\34.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587347" y="10119144"/>
            <a:ext cx="1971902" cy="54064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User\Desktop\client\3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8660667" y="7622855"/>
            <a:ext cx="1772458" cy="1772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Users\User\Desktop\client\3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8929323" y="6375156"/>
            <a:ext cx="1187060" cy="122603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Users\User\Desktop\client\37.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662613" y="4633824"/>
            <a:ext cx="13398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User\Desktop\client\38.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871145" y="8205317"/>
            <a:ext cx="2160035" cy="700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1649" y="4779351"/>
            <a:ext cx="609601" cy="8488926"/>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0967004" y="11968708"/>
            <a:ext cx="2162939" cy="1081470"/>
          </a:xfrm>
          <a:prstGeom prst="rect">
            <a:avLst/>
          </a:prstGeom>
        </p:spPr>
      </p:pic>
      <p:sp>
        <p:nvSpPr>
          <p:cNvPr id="48" name="TextBox 4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Tree>
    <p:extLst>
      <p:ext uri="{BB962C8B-B14F-4D97-AF65-F5344CB8AC3E}">
        <p14:creationId xmlns:p14="http://schemas.microsoft.com/office/powerpoint/2010/main" val="339956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1140"/>
          <p:cNvSpPr txBox="1"/>
          <p:nvPr/>
        </p:nvSpPr>
        <p:spPr>
          <a:xfrm>
            <a:off x="15921288" y="5467836"/>
            <a:ext cx="3312348" cy="3824049"/>
          </a:xfrm>
          <a:prstGeom prst="rect">
            <a:avLst/>
          </a:prstGeom>
          <a:noFill/>
          <a:ln>
            <a:noFill/>
          </a:ln>
        </p:spPr>
        <p:txBody>
          <a:bodyPr lIns="91425" tIns="91425" rIns="91425" bIns="91425" anchor="ctr" anchorCtr="0">
            <a:noAutofit/>
          </a:bodyPr>
          <a:lstStyle/>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Shanghai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Hong Kong</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Tokyo Kuala Lumpur</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Singapore</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Dubai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Sydney</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Delhi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Ramat Gan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Taiwan</a:t>
            </a:r>
          </a:p>
        </p:txBody>
      </p:sp>
      <p:sp>
        <p:nvSpPr>
          <p:cNvPr id="12" name="Freeform 11"/>
          <p:cNvSpPr/>
          <p:nvPr/>
        </p:nvSpPr>
        <p:spPr>
          <a:xfrm>
            <a:off x="2156775" y="7172577"/>
            <a:ext cx="12882700" cy="1716826"/>
          </a:xfrm>
          <a:custGeom>
            <a:avLst/>
            <a:gdLst>
              <a:gd name="connsiteX0" fmla="*/ 0 w 12175958"/>
              <a:gd name="connsiteY0" fmla="*/ 0 h 1564105"/>
              <a:gd name="connsiteX1" fmla="*/ 5029200 w 12175958"/>
              <a:gd name="connsiteY1" fmla="*/ 1564105 h 1564105"/>
              <a:gd name="connsiteX2" fmla="*/ 12175958 w 12175958"/>
              <a:gd name="connsiteY2" fmla="*/ 0 h 1564105"/>
            </a:gdLst>
            <a:ahLst/>
            <a:cxnLst>
              <a:cxn ang="0">
                <a:pos x="connsiteX0" y="connsiteY0"/>
              </a:cxn>
              <a:cxn ang="0">
                <a:pos x="connsiteX1" y="connsiteY1"/>
              </a:cxn>
              <a:cxn ang="0">
                <a:pos x="connsiteX2" y="connsiteY2"/>
              </a:cxn>
            </a:cxnLst>
            <a:rect l="l" t="t" r="r" b="b"/>
            <a:pathLst>
              <a:path w="12175958" h="1564105">
                <a:moveTo>
                  <a:pt x="0" y="0"/>
                </a:moveTo>
                <a:cubicBezTo>
                  <a:pt x="1499937" y="782052"/>
                  <a:pt x="2999874" y="1564105"/>
                  <a:pt x="5029200" y="1564105"/>
                </a:cubicBezTo>
                <a:cubicBezTo>
                  <a:pt x="7058526" y="1564105"/>
                  <a:pt x="9617242" y="782052"/>
                  <a:pt x="12175958" y="0"/>
                </a:cubicBezTo>
              </a:path>
            </a:pathLst>
          </a:custGeom>
          <a:ln w="3175">
            <a:solidFill>
              <a:schemeClr val="tx1">
                <a:lumMod val="50000"/>
                <a:lumOff val="5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MY"/>
          </a:p>
        </p:txBody>
      </p:sp>
      <p:sp>
        <p:nvSpPr>
          <p:cNvPr id="35" name="Shape 1117"/>
          <p:cNvSpPr/>
          <p:nvPr/>
        </p:nvSpPr>
        <p:spPr>
          <a:xfrm>
            <a:off x="21340632" y="4527623"/>
            <a:ext cx="559095" cy="428163"/>
          </a:xfrm>
          <a:prstGeom prst="triangle">
            <a:avLst>
              <a:gd name="adj" fmla="val 50000"/>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 name="Arc 84"/>
          <p:cNvSpPr/>
          <p:nvPr/>
        </p:nvSpPr>
        <p:spPr>
          <a:xfrm rot="19590467">
            <a:off x="4594585" y="3389242"/>
            <a:ext cx="19308151" cy="14041205"/>
          </a:xfrm>
          <a:prstGeom prst="arc">
            <a:avLst>
              <a:gd name="adj1" fmla="val 14907324"/>
              <a:gd name="adj2" fmla="val 21327619"/>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3" name="Slide Number Placeholder 2"/>
          <p:cNvSpPr>
            <a:spLocks noGrp="1"/>
          </p:cNvSpPr>
          <p:nvPr>
            <p:ph type="sldNum" sz="quarter" idx="4"/>
          </p:nvPr>
        </p:nvSpPr>
        <p:spPr/>
        <p:txBody>
          <a:bodyPr/>
          <a:lstStyle/>
          <a:p>
            <a:fld id="{C9468CE9-3F3D-1446-A027-4B4CDD3883B0}" type="slidenum">
              <a:rPr lang="en-US" smtClean="0"/>
              <a:pPr/>
              <a:t>11</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6353" y="2888331"/>
            <a:ext cx="11965158" cy="6945944"/>
          </a:xfrm>
          <a:prstGeom prst="rect">
            <a:avLst/>
          </a:prstGeom>
          <a:ln>
            <a:noFill/>
          </a:ln>
          <a:effectLst>
            <a:outerShdw blurRad="292100" dist="139700" dir="2700000" algn="tl" rotWithShape="0">
              <a:srgbClr val="333333">
                <a:alpha val="65000"/>
              </a:srgbClr>
            </a:outerShdw>
          </a:effectLst>
        </p:spPr>
      </p:pic>
      <p:sp>
        <p:nvSpPr>
          <p:cNvPr id="66" name="Shape 1117"/>
          <p:cNvSpPr/>
          <p:nvPr/>
        </p:nvSpPr>
        <p:spPr>
          <a:xfrm>
            <a:off x="5960705" y="6749198"/>
            <a:ext cx="264200" cy="202328"/>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7" name="Shape 1140"/>
          <p:cNvSpPr txBox="1"/>
          <p:nvPr/>
        </p:nvSpPr>
        <p:spPr>
          <a:xfrm>
            <a:off x="5792264" y="6930913"/>
            <a:ext cx="2485460" cy="67583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America</a:t>
            </a:r>
          </a:p>
        </p:txBody>
      </p:sp>
      <p:sp>
        <p:nvSpPr>
          <p:cNvPr id="68" name="Shape 1140"/>
          <p:cNvSpPr txBox="1"/>
          <p:nvPr/>
        </p:nvSpPr>
        <p:spPr>
          <a:xfrm>
            <a:off x="5299650" y="4141608"/>
            <a:ext cx="3665737" cy="3055987"/>
          </a:xfrm>
          <a:prstGeom prst="rect">
            <a:avLst/>
          </a:prstGeom>
          <a:noFill/>
          <a:ln>
            <a:noFill/>
          </a:ln>
        </p:spPr>
        <p:txBody>
          <a:bodyPr lIns="91425" tIns="91425" rIns="91425" bIns="91425" anchor="ctr" anchorCtr="0">
            <a:noAutofit/>
          </a:bodyPr>
          <a:lstStyle/>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Buenos Aires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Mexico</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Boston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Los Angeles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Miami</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New York</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San Francisco</a:t>
            </a:r>
          </a:p>
        </p:txBody>
      </p:sp>
      <p:sp>
        <p:nvSpPr>
          <p:cNvPr id="70" name="Shape 1120"/>
          <p:cNvSpPr/>
          <p:nvPr/>
        </p:nvSpPr>
        <p:spPr>
          <a:xfrm>
            <a:off x="10362942" y="4330090"/>
            <a:ext cx="2687563" cy="683800"/>
          </a:xfrm>
          <a:prstGeom prst="rect">
            <a:avLst/>
          </a:prstGeom>
          <a:solidFill>
            <a:schemeClr val="accent5"/>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Shape 1121"/>
          <p:cNvSpPr/>
          <p:nvPr/>
        </p:nvSpPr>
        <p:spPr>
          <a:xfrm rot="10800000">
            <a:off x="10482506" y="4993887"/>
            <a:ext cx="317006" cy="274379"/>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3" name="Shape 1140"/>
          <p:cNvSpPr txBox="1"/>
          <p:nvPr/>
        </p:nvSpPr>
        <p:spPr>
          <a:xfrm>
            <a:off x="9625263" y="5292697"/>
            <a:ext cx="4138863" cy="2736097"/>
          </a:xfrm>
          <a:prstGeom prst="rect">
            <a:avLst/>
          </a:prstGeom>
          <a:noFill/>
          <a:ln>
            <a:noFill/>
          </a:ln>
        </p:spPr>
        <p:txBody>
          <a:bodyPr lIns="91425" tIns="91425" rIns="91425" bIns="91425" numCol="2" anchor="ctr" anchorCtr="0">
            <a:noAutofit/>
          </a:bodyPr>
          <a:lstStyle/>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Vienna</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Brussels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Limassol</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Paris</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Frankfurt</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Milan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Rrome</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Luxemborg</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Bucharest</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Moscow</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Barcelona</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Madrid</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Lausanne</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Rotterdam</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London</a:t>
            </a:r>
          </a:p>
          <a:p>
            <a:pPr lvl="0" algn="ctr" rtl="0">
              <a:spcBef>
                <a:spcPts val="0"/>
              </a:spcBef>
              <a:buNone/>
            </a:pPr>
            <a:r>
              <a:rPr lang="en"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sym typeface="Dosis"/>
              </a:rPr>
              <a:t>Kyiv</a:t>
            </a:r>
          </a:p>
        </p:txBody>
      </p:sp>
      <p:sp>
        <p:nvSpPr>
          <p:cNvPr id="79" name="Shape 1121"/>
          <p:cNvSpPr/>
          <p:nvPr/>
        </p:nvSpPr>
        <p:spPr>
          <a:xfrm rot="10800000">
            <a:off x="16453504" y="5810041"/>
            <a:ext cx="293353" cy="253907"/>
          </a:xfrm>
          <a:prstGeom prst="triangle">
            <a:avLst>
              <a:gd name="adj" fmla="val 50000"/>
            </a:avLst>
          </a:prstGeom>
          <a:solidFill>
            <a:srgbClr val="C0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 name="Shape 1140"/>
          <p:cNvSpPr txBox="1"/>
          <p:nvPr/>
        </p:nvSpPr>
        <p:spPr>
          <a:xfrm>
            <a:off x="16333944" y="5176793"/>
            <a:ext cx="2266878" cy="632779"/>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Asia</a:t>
            </a:r>
          </a:p>
        </p:txBody>
      </p:sp>
      <p:sp>
        <p:nvSpPr>
          <p:cNvPr id="4" name="Arc 3"/>
          <p:cNvSpPr/>
          <p:nvPr/>
        </p:nvSpPr>
        <p:spPr>
          <a:xfrm rot="17914636">
            <a:off x="16307229" y="3573353"/>
            <a:ext cx="6947010" cy="7156799"/>
          </a:xfrm>
          <a:prstGeom prst="arc">
            <a:avLst>
              <a:gd name="adj1" fmla="val 16571388"/>
              <a:gd name="adj2" fmla="val 169161"/>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84" name="Arc 83"/>
          <p:cNvSpPr/>
          <p:nvPr/>
        </p:nvSpPr>
        <p:spPr>
          <a:xfrm rot="20102000">
            <a:off x="9402051" y="2953941"/>
            <a:ext cx="14432379" cy="12674364"/>
          </a:xfrm>
          <a:prstGeom prst="arc">
            <a:avLst>
              <a:gd name="adj1" fmla="val 15566681"/>
              <a:gd name="adj2" fmla="val 20330836"/>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72" name="Shape 1140"/>
          <p:cNvSpPr txBox="1"/>
          <p:nvPr/>
        </p:nvSpPr>
        <p:spPr>
          <a:xfrm>
            <a:off x="10362943" y="4330089"/>
            <a:ext cx="2687563" cy="683800"/>
          </a:xfrm>
          <a:prstGeom prst="rect">
            <a:avLst/>
          </a:prstGeom>
          <a:solidFill>
            <a:srgbClr val="C00000"/>
          </a:solidFill>
          <a:ln>
            <a:noFill/>
          </a:ln>
        </p:spPr>
        <p:txBody>
          <a:bodyPr lIns="91425" tIns="91425" rIns="91425" bIns="91425" anchor="ctr" anchorCtr="0">
            <a:noAutofit/>
          </a:bodyPr>
          <a:lstStyle/>
          <a:p>
            <a:pPr lvl="0" algn="ctr" rtl="0">
              <a:spcBef>
                <a:spcPts val="0"/>
              </a:spcBef>
              <a:buNone/>
            </a:pPr>
            <a:r>
              <a:rPr lang="en" sz="24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Europe</a:t>
            </a:r>
          </a:p>
        </p:txBody>
      </p:sp>
      <p:grpSp>
        <p:nvGrpSpPr>
          <p:cNvPr id="111" name="Shape 365"/>
          <p:cNvGrpSpPr/>
          <p:nvPr/>
        </p:nvGrpSpPr>
        <p:grpSpPr>
          <a:xfrm>
            <a:off x="555210" y="3375930"/>
            <a:ext cx="3620210" cy="4587342"/>
            <a:chOff x="580350" y="1270850"/>
            <a:chExt cx="1911300" cy="2991900"/>
          </a:xfrm>
          <a:solidFill>
            <a:srgbClr val="C00000"/>
          </a:solidFill>
          <a:effectLst>
            <a:outerShdw blurRad="50800" dist="38100" dir="2700000" algn="tl" rotWithShape="0">
              <a:prstClr val="black">
                <a:alpha val="40000"/>
              </a:prstClr>
            </a:outerShdw>
          </a:effectLst>
        </p:grpSpPr>
        <p:sp>
          <p:nvSpPr>
            <p:cNvPr id="112" name="Shape 366"/>
            <p:cNvSpPr/>
            <p:nvPr/>
          </p:nvSpPr>
          <p:spPr>
            <a:xfrm>
              <a:off x="580350" y="1270850"/>
              <a:ext cx="1911300" cy="2791800"/>
            </a:xfrm>
            <a:prstGeom prst="roundRect">
              <a:avLst>
                <a:gd name="adj" fmla="val 7329"/>
              </a:avLst>
            </a:prstGeom>
            <a:grpFill/>
            <a:ln>
              <a:noFill/>
            </a:ln>
          </p:spPr>
          <p:txBody>
            <a:bodyPr lIns="91425" tIns="91425" rIns="91425" bIns="91425" anchor="ctr" anchorCtr="0">
              <a:noAutofit/>
            </a:bodyPr>
            <a:lstStyle/>
            <a:p>
              <a:pPr lvl="0">
                <a:spcBef>
                  <a:spcPts val="0"/>
                </a:spcBef>
                <a:buNone/>
              </a:pPr>
              <a:endParaRPr/>
            </a:p>
          </p:txBody>
        </p:sp>
        <p:sp>
          <p:nvSpPr>
            <p:cNvPr id="113" name="Shape 367"/>
            <p:cNvSpPr/>
            <p:nvPr/>
          </p:nvSpPr>
          <p:spPr>
            <a:xfrm rot="10800000">
              <a:off x="1425900" y="4062650"/>
              <a:ext cx="220200" cy="200100"/>
            </a:xfrm>
            <a:prstGeom prst="triangle">
              <a:avLst>
                <a:gd name="adj" fmla="val 50000"/>
              </a:avLst>
            </a:pr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115" name="Shape 385"/>
          <p:cNvSpPr txBox="1"/>
          <p:nvPr/>
        </p:nvSpPr>
        <p:spPr>
          <a:xfrm>
            <a:off x="542653" y="4773546"/>
            <a:ext cx="3620209" cy="2713069"/>
          </a:xfrm>
          <a:prstGeom prst="rect">
            <a:avLst/>
          </a:prstGeom>
          <a:noFill/>
          <a:ln>
            <a:noFill/>
          </a:ln>
        </p:spPr>
        <p:txBody>
          <a:bodyPr lIns="91425" tIns="91425" rIns="91425" bIns="91425" anchor="ctr" anchorCtr="0">
            <a:noAutofit/>
          </a:bodyPr>
          <a:lstStyle/>
          <a:p>
            <a:pPr lvl="0" algn="ctr" rtl="0">
              <a:spcBef>
                <a:spcPts val="0"/>
              </a:spcBef>
            </a:pPr>
            <a:r>
              <a:rPr lang="en" sz="2800" b="1" dirty="0">
                <a:solidFill>
                  <a:srgbClr val="FFFFFF"/>
                </a:solidFill>
                <a:latin typeface="Open Sans"/>
                <a:ea typeface="Open Sans"/>
                <a:cs typeface="Open Sans"/>
                <a:sym typeface="Open Sans"/>
              </a:rPr>
              <a:t>MALAYSIA</a:t>
            </a:r>
          </a:p>
          <a:p>
            <a:pPr lvl="0" algn="ctr" rtl="0">
              <a:spcBef>
                <a:spcPts val="0"/>
              </a:spcBef>
            </a:pPr>
            <a:r>
              <a:rPr lang="en" sz="2800" dirty="0">
                <a:solidFill>
                  <a:srgbClr val="FFFFFF"/>
                </a:solidFill>
                <a:latin typeface="Open Sans"/>
                <a:ea typeface="Open Sans"/>
                <a:cs typeface="Open Sans"/>
                <a:sym typeface="Open Sans"/>
              </a:rPr>
              <a:t>Batu Caves</a:t>
            </a:r>
          </a:p>
          <a:p>
            <a:pPr lvl="0" algn="ctr" rtl="0">
              <a:spcBef>
                <a:spcPts val="0"/>
              </a:spcBef>
            </a:pPr>
            <a:r>
              <a:rPr lang="en" sz="2800" dirty="0">
                <a:solidFill>
                  <a:srgbClr val="FFFFFF"/>
                </a:solidFill>
                <a:latin typeface="Open Sans"/>
                <a:ea typeface="Open Sans"/>
                <a:cs typeface="Open Sans"/>
                <a:sym typeface="Open Sans"/>
              </a:rPr>
              <a:t>Johor Bahru</a:t>
            </a:r>
          </a:p>
          <a:p>
            <a:pPr lvl="0" algn="ctr" rtl="0">
              <a:spcBef>
                <a:spcPts val="0"/>
              </a:spcBef>
            </a:pPr>
            <a:r>
              <a:rPr lang="en" sz="2800" dirty="0">
                <a:solidFill>
                  <a:srgbClr val="FFFFFF"/>
                </a:solidFill>
                <a:latin typeface="Open Sans"/>
                <a:ea typeface="Open Sans"/>
                <a:cs typeface="Open Sans"/>
                <a:sym typeface="Open Sans"/>
              </a:rPr>
              <a:t>Kuching</a:t>
            </a:r>
          </a:p>
          <a:p>
            <a:pPr lvl="0" algn="ctr" rtl="0">
              <a:spcBef>
                <a:spcPts val="0"/>
              </a:spcBef>
            </a:pPr>
            <a:r>
              <a:rPr lang="en" sz="2800" dirty="0">
                <a:solidFill>
                  <a:srgbClr val="FFFFFF"/>
                </a:solidFill>
                <a:latin typeface="Open Sans"/>
                <a:ea typeface="Open Sans"/>
                <a:cs typeface="Open Sans"/>
                <a:sym typeface="Open Sans"/>
              </a:rPr>
              <a:t>Kuala Terengganu (TAF)</a:t>
            </a:r>
          </a:p>
        </p:txBody>
      </p:sp>
      <p:sp>
        <p:nvSpPr>
          <p:cNvPr id="116" name="Shape 390"/>
          <p:cNvSpPr txBox="1"/>
          <p:nvPr/>
        </p:nvSpPr>
        <p:spPr>
          <a:xfrm>
            <a:off x="651175" y="7859680"/>
            <a:ext cx="3403166" cy="1053770"/>
          </a:xfrm>
          <a:prstGeom prst="rect">
            <a:avLst/>
          </a:prstGeom>
          <a:noFill/>
          <a:ln>
            <a:noFill/>
          </a:ln>
        </p:spPr>
        <p:txBody>
          <a:bodyPr lIns="91425" tIns="91425" rIns="91425" bIns="91425" anchor="ctr" anchorCtr="0">
            <a:noAutofit/>
          </a:bodyPr>
          <a:lstStyle/>
          <a:p>
            <a:pPr lvl="0" algn="ctr" rtl="0">
              <a:spcBef>
                <a:spcPts val="0"/>
              </a:spcBef>
              <a:buNone/>
            </a:pPr>
            <a:r>
              <a:rPr lang="e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Dosis"/>
              </a:rPr>
              <a:t>Our Local Branches</a:t>
            </a:r>
          </a:p>
        </p:txBody>
      </p:sp>
      <p:pic>
        <p:nvPicPr>
          <p:cNvPr id="2049" name="Picture 2048"/>
          <p:cNvPicPr>
            <a:picLocks noChangeAspect="1"/>
          </p:cNvPicPr>
          <p:nvPr/>
        </p:nvPicPr>
        <p:blipFill rotWithShape="1">
          <a:blip r:embed="rId4">
            <a:extLst>
              <a:ext uri="{28A0092B-C50C-407E-A947-70E740481C1C}">
                <a14:useLocalDpi xmlns:a14="http://schemas.microsoft.com/office/drawing/2010/main"/>
              </a:ext>
            </a:extLst>
          </a:blip>
          <a:srcRect t="6311" r="9504"/>
          <a:stretch/>
        </p:blipFill>
        <p:spPr>
          <a:xfrm>
            <a:off x="-101689" y="9034977"/>
            <a:ext cx="24488864" cy="4434480"/>
          </a:xfrm>
          <a:prstGeom prst="rect">
            <a:avLst/>
          </a:prstGeom>
        </p:spPr>
      </p:pic>
      <p:pic>
        <p:nvPicPr>
          <p:cNvPr id="2052" name="Picture 20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01315" y="2610417"/>
            <a:ext cx="1923837" cy="11682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018" y="3400746"/>
            <a:ext cx="1300593" cy="1300593"/>
          </a:xfrm>
          <a:prstGeom prst="rect">
            <a:avLst/>
          </a:prstGeom>
        </p:spPr>
      </p:pic>
      <p:sp>
        <p:nvSpPr>
          <p:cNvPr id="33" name="Shape 366"/>
          <p:cNvSpPr/>
          <p:nvPr/>
        </p:nvSpPr>
        <p:spPr>
          <a:xfrm>
            <a:off x="19792950" y="4141609"/>
            <a:ext cx="3620210" cy="4343464"/>
          </a:xfrm>
          <a:prstGeom prst="roundRect">
            <a:avLst>
              <a:gd name="adj" fmla="val 7329"/>
            </a:avLst>
          </a:prstGeom>
          <a:solidFill>
            <a:srgbClr val="C00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3" name="Rectangle 82"/>
          <p:cNvSpPr/>
          <p:nvPr/>
        </p:nvSpPr>
        <p:spPr>
          <a:xfrm>
            <a:off x="20000592" y="4330089"/>
            <a:ext cx="3238501" cy="4154984"/>
          </a:xfrm>
          <a:prstGeom prst="rect">
            <a:avLst/>
          </a:prstGeom>
          <a:noFill/>
          <a:ln>
            <a:noFill/>
          </a:ln>
          <a:effectLst/>
        </p:spPr>
        <p:txBody>
          <a:bodyPr wrap="square">
            <a:spAutoFit/>
          </a:bodyPr>
          <a:lstStyle/>
          <a:p>
            <a:pPr algn="ctr"/>
            <a:r>
              <a:rPr lang="en-SG" sz="2400" dirty="0">
                <a:solidFill>
                  <a:schemeClr val="bg1"/>
                </a:solidFill>
                <a:latin typeface="Neuropol" panose="020F0607030201010804" pitchFamily="34" charset="0"/>
                <a:ea typeface="Open Sans" panose="020B0606030504020204" pitchFamily="34" charset="0"/>
                <a:cs typeface="Open Sans" panose="020B0606030504020204" pitchFamily="34" charset="0"/>
              </a:rPr>
              <a:t>SALIHIN</a:t>
            </a:r>
            <a:r>
              <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is a member firm of i2an,</a:t>
            </a:r>
          </a:p>
          <a:p>
            <a:pPr algn="ctr"/>
            <a:r>
              <a:rPr lang="en-SG"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 reputable global network of accountants which have presence in America, Asia and Europe as well as all the international financial centres.</a:t>
            </a:r>
          </a:p>
        </p:txBody>
      </p:sp>
      <p:sp>
        <p:nvSpPr>
          <p:cNvPr id="30" name="TextBox 2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
        <p:nvSpPr>
          <p:cNvPr id="31" name="TextBox 30"/>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Our Local and International Networks</a:t>
            </a:r>
          </a:p>
        </p:txBody>
      </p:sp>
    </p:spTree>
    <p:extLst>
      <p:ext uri="{BB962C8B-B14F-4D97-AF65-F5344CB8AC3E}">
        <p14:creationId xmlns:p14="http://schemas.microsoft.com/office/powerpoint/2010/main" val="304595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2154446"/>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The Proposal</a:t>
            </a:r>
          </a:p>
          <a:p>
            <a:pPr algn="ctr"/>
            <a:r>
              <a:rPr lang="en-US" sz="3700" dirty="0">
                <a:solidFill>
                  <a:schemeClr val="bg1"/>
                </a:solidFill>
                <a:latin typeface="Open Sans Light"/>
                <a:ea typeface="Open Sans Light"/>
                <a:cs typeface="Open Sans Light"/>
              </a:rPr>
              <a:t>—</a:t>
            </a:r>
          </a:p>
          <a:p>
            <a:pPr algn="ctr"/>
            <a:r>
              <a:rPr lang="en-US" sz="2400" dirty="0">
                <a:solidFill>
                  <a:schemeClr val="bg1"/>
                </a:solidFill>
                <a:latin typeface="Open Sans Light"/>
                <a:cs typeface="Open Sans Light"/>
              </a:rPr>
              <a:t>Independence </a:t>
            </a:r>
          </a:p>
          <a:p>
            <a:pPr algn="ctr"/>
            <a:r>
              <a:rPr lang="en-US" sz="2400" dirty="0">
                <a:solidFill>
                  <a:schemeClr val="bg1"/>
                </a:solidFill>
                <a:latin typeface="Open Sans Light"/>
                <a:cs typeface="Open Sans Light"/>
              </a:rPr>
              <a:t>Scrutineer</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12</a:t>
            </a:fld>
            <a:endParaRPr lang="en-US" dirty="0"/>
          </a:p>
        </p:txBody>
      </p:sp>
      <p:sp>
        <p:nvSpPr>
          <p:cNvPr id="16" name="Shape 2041"/>
          <p:cNvSpPr/>
          <p:nvPr/>
        </p:nvSpPr>
        <p:spPr>
          <a:xfrm>
            <a:off x="20458343" y="585921"/>
            <a:ext cx="1508623" cy="1862258"/>
          </a:xfrm>
          <a:custGeom>
            <a:avLst/>
            <a:gdLst/>
            <a:ahLst/>
            <a:cxnLst/>
            <a:rect l="0" t="0" r="0" b="0"/>
            <a:pathLst>
              <a:path w="120000" h="120000" extrusionOk="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1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2.0 The Proposal</a:t>
            </a:r>
          </a:p>
          <a:p>
            <a:pPr marL="1419225" indent="-95250" algn="just">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Introduction</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Approach and Methodology</a:t>
            </a:r>
          </a:p>
          <a:p>
            <a:pPr marL="1419225" indent="-95250" algn="l">
              <a:buClr>
                <a:srgbClr val="C00000"/>
              </a:buClr>
              <a:buFont typeface="Wingdings" panose="05000000000000000000" pitchFamily="2" charset="2"/>
              <a:buChar char="§"/>
            </a:pPr>
            <a:r>
              <a:rPr lang="en-US" sz="3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Professional Fee</a:t>
            </a:r>
          </a:p>
          <a:p>
            <a:pPr marL="1419225" indent="-95250" algn="l">
              <a:buClr>
                <a:srgbClr val="C00000"/>
              </a:buClr>
              <a:buFont typeface="Wingdings" panose="05000000000000000000" pitchFamily="2" charset="2"/>
              <a:buChar char="§"/>
            </a:pPr>
            <a:r>
              <a:rPr lang="en-MY" sz="3600" dirty="0">
                <a:solidFill>
                  <a:schemeClr val="tx1"/>
                </a:solidFill>
                <a:latin typeface="Open Sans Light"/>
              </a:rPr>
              <a:t> Why</a:t>
            </a:r>
            <a:r>
              <a:rPr lang="en-MY" sz="3600" dirty="0">
                <a:solidFill>
                  <a:schemeClr val="tx1"/>
                </a:solidFill>
              </a:rPr>
              <a:t> </a:t>
            </a:r>
            <a:r>
              <a:rPr lang="en-MY" sz="3600" dirty="0">
                <a:solidFill>
                  <a:srgbClr val="C00000"/>
                </a:solidFill>
                <a:latin typeface="Neuropol"/>
              </a:rPr>
              <a:t>SALIHIN</a:t>
            </a:r>
            <a:r>
              <a:rPr lang="en-MY" sz="3600" dirty="0">
                <a:solidFill>
                  <a:schemeClr val="tx1"/>
                </a:solidFill>
                <a:latin typeface="Neuropol"/>
              </a:rPr>
              <a:t>?</a:t>
            </a:r>
            <a:endParaRPr lang="en-MY" sz="3600" dirty="0">
              <a:solidFill>
                <a:schemeClr val="tx1"/>
              </a:solidFill>
              <a:latin typeface="Open Sans Light"/>
              <a:ea typeface="Open Sans" panose="020B0606030504020204" pitchFamily="34" charset="0"/>
              <a:cs typeface="Open Sans" panose="020B0606030504020204" pitchFamily="34" charset="0"/>
            </a:endParaRP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127804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10" name="TextBox 9"/>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1" name="TextBox 10"/>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Introduction</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13</a:t>
            </a:fld>
            <a:endParaRPr lang="en-US"/>
          </a:p>
        </p:txBody>
      </p:sp>
      <p:sp>
        <p:nvSpPr>
          <p:cNvPr id="7" name="TextBox 6"/>
          <p:cNvSpPr txBox="1"/>
          <p:nvPr/>
        </p:nvSpPr>
        <p:spPr>
          <a:xfrm>
            <a:off x="1431945" y="3807051"/>
            <a:ext cx="21885256" cy="5786211"/>
          </a:xfrm>
          <a:prstGeom prst="rect">
            <a:avLst/>
          </a:prstGeom>
          <a:noFill/>
        </p:spPr>
        <p:txBody>
          <a:bodyPr wrap="square" lIns="243852" tIns="121926" rIns="243852" bIns="121926" rtlCol="0">
            <a:spAutoFit/>
          </a:bodyPr>
          <a:lstStyle/>
          <a:p>
            <a:pPr algn="just"/>
            <a:r>
              <a:rPr lang="en-US" sz="3600" dirty="0">
                <a:latin typeface="Open Sans Light"/>
                <a:cs typeface="Open Sans Light"/>
              </a:rPr>
              <a:t>We understand that </a:t>
            </a:r>
            <a:r>
              <a:rPr lang="en-US" sz="3600" b="1" dirty="0">
                <a:latin typeface="Open Sans Light"/>
                <a:cs typeface="Open Sans Light"/>
              </a:rPr>
              <a:t>KUB MALAYSIA BERHAD (“KUB MALAYSIA”) </a:t>
            </a:r>
            <a:r>
              <a:rPr lang="en-MY" sz="3600" dirty="0">
                <a:latin typeface="Open Sans Light"/>
                <a:cs typeface="Open Sans Light"/>
              </a:rPr>
              <a:t>is an investment holding company listed on the Main Market of Bursa Malaysia, operating in the core business of Agro, Information &amp; Communication Technology (ICT), Energy, Food, Property and Power Industries.</a:t>
            </a:r>
            <a:r>
              <a:rPr lang="en-US" sz="3600" dirty="0">
                <a:latin typeface="Open Sans Light"/>
                <a:cs typeface="Open Sans Light"/>
              </a:rPr>
              <a:t> </a:t>
            </a:r>
          </a:p>
          <a:p>
            <a:pPr algn="just"/>
            <a:endParaRPr lang="en-US" sz="3600" dirty="0">
              <a:latin typeface="Open Sans Light"/>
              <a:cs typeface="Open Sans Light"/>
            </a:endParaRPr>
          </a:p>
          <a:p>
            <a:pPr algn="just"/>
            <a:r>
              <a:rPr lang="en-US" sz="3600" dirty="0">
                <a:latin typeface="Open Sans Light"/>
                <a:cs typeface="Open Sans Light"/>
              </a:rPr>
              <a:t>It is understood that </a:t>
            </a:r>
            <a:r>
              <a:rPr lang="en-US" sz="3600" b="1" dirty="0">
                <a:latin typeface="Open Sans Light"/>
                <a:cs typeface="Open Sans Light"/>
              </a:rPr>
              <a:t>KUB MALAYSIA </a:t>
            </a:r>
            <a:r>
              <a:rPr lang="en-US" sz="3600" dirty="0">
                <a:latin typeface="Open Sans Light"/>
                <a:cs typeface="Open Sans Light"/>
              </a:rPr>
              <a:t>intends to engage the services of </a:t>
            </a:r>
            <a:r>
              <a:rPr lang="en-US" sz="3600" dirty="0">
                <a:solidFill>
                  <a:srgbClr val="C00000"/>
                </a:solidFill>
                <a:latin typeface="Neuropol" panose="020B0500000000000000" pitchFamily="34" charset="0"/>
                <a:cs typeface="Open Sans Light"/>
              </a:rPr>
              <a:t>SALIHIN</a:t>
            </a:r>
            <a:r>
              <a:rPr lang="en-US" sz="3600" dirty="0">
                <a:latin typeface="Neuropol" panose="020F0607030201010804" pitchFamily="34" charset="0"/>
                <a:cs typeface="Open Sans Light"/>
              </a:rPr>
              <a:t> </a:t>
            </a:r>
            <a:r>
              <a:rPr lang="en-US" sz="3600" dirty="0">
                <a:latin typeface="Open Sans Light"/>
                <a:cs typeface="Open Sans Light"/>
              </a:rPr>
              <a:t>(AF1426) for the independence scrutineer service for its Fifty-Third (“53</a:t>
            </a:r>
            <a:r>
              <a:rPr lang="en-US" sz="3600" baseline="30000" dirty="0">
                <a:latin typeface="Open Sans Light"/>
                <a:cs typeface="Open Sans Light"/>
              </a:rPr>
              <a:t>rd</a:t>
            </a:r>
            <a:r>
              <a:rPr lang="en-US" sz="3600" dirty="0">
                <a:latin typeface="Open Sans Light"/>
                <a:cs typeface="Open Sans Light"/>
              </a:rPr>
              <a:t>”) Annual General Meeting (“AGM”) which will be held at </a:t>
            </a:r>
            <a:r>
              <a:rPr lang="en-MY" sz="3600" dirty="0">
                <a:latin typeface="Open Sans Light"/>
              </a:rPr>
              <a:t>Shah </a:t>
            </a:r>
            <a:r>
              <a:rPr lang="en-MY" sz="3600" dirty="0" err="1">
                <a:latin typeface="Open Sans Light"/>
              </a:rPr>
              <a:t>Alam</a:t>
            </a:r>
            <a:r>
              <a:rPr lang="en-MY" sz="3600" dirty="0">
                <a:latin typeface="Open Sans Light"/>
              </a:rPr>
              <a:t> Hall 2, Shah </a:t>
            </a:r>
            <a:r>
              <a:rPr lang="en-MY" sz="3600" dirty="0" err="1">
                <a:latin typeface="Open Sans Light"/>
              </a:rPr>
              <a:t>Alam</a:t>
            </a:r>
            <a:r>
              <a:rPr lang="en-MY" sz="3600" dirty="0">
                <a:latin typeface="Open Sans Light"/>
              </a:rPr>
              <a:t> Convention Centre, No. 4, Jalan </a:t>
            </a:r>
            <a:r>
              <a:rPr lang="en-MY" sz="3600" dirty="0" err="1">
                <a:latin typeface="Open Sans Light"/>
              </a:rPr>
              <a:t>Perbadanan</a:t>
            </a:r>
            <a:r>
              <a:rPr lang="en-MY" sz="3600" dirty="0">
                <a:latin typeface="Open Sans Light"/>
              </a:rPr>
              <a:t> 14/9, 40000 Shah </a:t>
            </a:r>
            <a:r>
              <a:rPr lang="en-MY" sz="3600" dirty="0" err="1">
                <a:latin typeface="Open Sans Light"/>
              </a:rPr>
              <a:t>Alam</a:t>
            </a:r>
            <a:r>
              <a:rPr lang="en-MY" sz="3600" dirty="0">
                <a:latin typeface="Open Sans Light"/>
              </a:rPr>
              <a:t>, Selangor </a:t>
            </a:r>
            <a:r>
              <a:rPr lang="en-MY" sz="3600" dirty="0" err="1">
                <a:latin typeface="Open Sans Light"/>
              </a:rPr>
              <a:t>Darul</a:t>
            </a:r>
            <a:r>
              <a:rPr lang="en-MY" sz="3600" dirty="0">
                <a:latin typeface="Open Sans Light"/>
              </a:rPr>
              <a:t> Ehsan on Thursday, 28 June 2018 at 10.00 </a:t>
            </a:r>
            <a:r>
              <a:rPr lang="en-MY" sz="3600" dirty="0" err="1">
                <a:latin typeface="Open Sans Light"/>
              </a:rPr>
              <a:t>a.m</a:t>
            </a:r>
            <a:r>
              <a:rPr lang="en-GB" sz="3600" dirty="0">
                <a:latin typeface="Open Sans Light"/>
              </a:rPr>
              <a:t>. </a:t>
            </a:r>
            <a:endParaRPr lang="en-US" sz="3600" dirty="0">
              <a:latin typeface="Open Sans Light"/>
              <a:cs typeface="Open Sans Light"/>
            </a:endParaRPr>
          </a:p>
          <a:p>
            <a:pPr algn="just"/>
            <a:endParaRPr lang="en-US" sz="3600" dirty="0">
              <a:latin typeface="Open Sans Light"/>
              <a:cs typeface="Open Sans Light"/>
            </a:endParaRPr>
          </a:p>
          <a:p>
            <a:pPr algn="just"/>
            <a:r>
              <a:rPr lang="en-US" sz="3600" dirty="0">
                <a:latin typeface="Open Sans Light"/>
                <a:cs typeface="Open Sans Light"/>
              </a:rPr>
              <a:t>We will carry out this engagement as </a:t>
            </a:r>
            <a:r>
              <a:rPr lang="en-US" sz="3600" b="1" dirty="0">
                <a:latin typeface="Open Sans Light"/>
                <a:cs typeface="Open Sans Light"/>
              </a:rPr>
              <a:t>KUB MALAYSIA</a:t>
            </a:r>
            <a:r>
              <a:rPr lang="en-US" sz="3600" dirty="0">
                <a:latin typeface="Open Sans Light"/>
                <a:cs typeface="Open Sans Light"/>
              </a:rPr>
              <a:t>’s independent scrutineer upon appointment.</a:t>
            </a:r>
          </a:p>
        </p:txBody>
      </p:sp>
    </p:spTree>
    <p:extLst>
      <p:ext uri="{BB962C8B-B14F-4D97-AF65-F5344CB8AC3E}">
        <p14:creationId xmlns:p14="http://schemas.microsoft.com/office/powerpoint/2010/main" val="191684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Approach and Methodology</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14</a:t>
            </a:fld>
            <a:endParaRPr lang="en-US" dirty="0"/>
          </a:p>
        </p:txBody>
      </p:sp>
      <p:sp>
        <p:nvSpPr>
          <p:cNvPr id="8" name="TextBox 7"/>
          <p:cNvSpPr txBox="1"/>
          <p:nvPr/>
        </p:nvSpPr>
        <p:spPr>
          <a:xfrm>
            <a:off x="1400414" y="2696449"/>
            <a:ext cx="21586688" cy="3570220"/>
          </a:xfrm>
          <a:prstGeom prst="rect">
            <a:avLst/>
          </a:prstGeom>
          <a:noFill/>
        </p:spPr>
        <p:txBody>
          <a:bodyPr wrap="square" lIns="243852" tIns="121926" rIns="243852" bIns="121926" rtlCol="0">
            <a:spAutoFit/>
          </a:bodyPr>
          <a:lstStyle/>
          <a:p>
            <a:pPr algn="just"/>
            <a:r>
              <a:rPr lang="en-US" sz="3600" dirty="0">
                <a:latin typeface="Open Sans Light"/>
                <a:cs typeface="Open Sans Light"/>
              </a:rPr>
              <a:t>At </a:t>
            </a:r>
            <a:r>
              <a:rPr lang="en-US" sz="3600" dirty="0">
                <a:solidFill>
                  <a:srgbClr val="C00000"/>
                </a:solidFill>
                <a:latin typeface="Neuropol" panose="020F0607030201010804" pitchFamily="34" charset="0"/>
                <a:cs typeface="Open Sans Light"/>
              </a:rPr>
              <a:t>SALIHIN</a:t>
            </a:r>
            <a:r>
              <a:rPr lang="en-US" sz="3600" dirty="0">
                <a:latin typeface="Open Sans Light"/>
                <a:cs typeface="Open Sans Light"/>
              </a:rPr>
              <a:t>, we will stand by our people and we commit that we will provide</a:t>
            </a:r>
            <a:r>
              <a:rPr lang="en-US" sz="3600" b="1" dirty="0">
                <a:latin typeface="Open Sans Light"/>
                <a:cs typeface="Open Sans Light"/>
              </a:rPr>
              <a:t> KUB MALAYSIA </a:t>
            </a:r>
            <a:r>
              <a:rPr lang="en-US" sz="3600" dirty="0">
                <a:latin typeface="Open Sans Light"/>
                <a:cs typeface="Open Sans Light"/>
              </a:rPr>
              <a:t>with professionals that are qualified, well trained and well prepared to serve.</a:t>
            </a:r>
            <a:r>
              <a:rPr lang="en-MY" sz="3600" dirty="0">
                <a:latin typeface="Open Sans Light"/>
                <a:cs typeface="Open Sans Light"/>
              </a:rPr>
              <a:t> </a:t>
            </a:r>
          </a:p>
          <a:p>
            <a:pPr algn="just"/>
            <a:endParaRPr lang="en-MY" sz="3600" dirty="0">
              <a:latin typeface="Open Sans Light"/>
              <a:cs typeface="Open Sans Light"/>
            </a:endParaRPr>
          </a:p>
          <a:p>
            <a:pPr algn="just"/>
            <a:r>
              <a:rPr lang="en-MY" sz="3600" dirty="0">
                <a:latin typeface="Open Sans Light"/>
                <a:cs typeface="Open Sans Light"/>
              </a:rPr>
              <a:t>For the independent scrutineer service, the timeline, action plan and deliverable are outlined as below:</a:t>
            </a:r>
            <a:endParaRPr lang="en-US" sz="3600" dirty="0">
              <a:latin typeface="Open Sans Light"/>
              <a:cs typeface="Open Sans Light"/>
            </a:endParaRPr>
          </a:p>
          <a:p>
            <a:pPr algn="just"/>
            <a:endParaRPr lang="en-US" sz="3600" dirty="0">
              <a:latin typeface="Open Sans Light"/>
              <a:cs typeface="Open Sans Light"/>
            </a:endParaRPr>
          </a:p>
          <a:p>
            <a:pPr algn="just"/>
            <a:r>
              <a:rPr lang="en-US" sz="3600" dirty="0">
                <a:latin typeface="Open Sans Light"/>
                <a:cs typeface="Open Sans Light"/>
              </a:rPr>
              <a:t> </a:t>
            </a:r>
          </a:p>
        </p:txBody>
      </p:sp>
      <p:graphicFrame>
        <p:nvGraphicFramePr>
          <p:cNvPr id="9" name="Table 8"/>
          <p:cNvGraphicFramePr>
            <a:graphicFrameLocks noGrp="1"/>
          </p:cNvGraphicFramePr>
          <p:nvPr>
            <p:extLst>
              <p:ext uri="{D42A27DB-BD31-4B8C-83A1-F6EECF244321}">
                <p14:modId xmlns:p14="http://schemas.microsoft.com/office/powerpoint/2010/main" val="51686685"/>
              </p:ext>
            </p:extLst>
          </p:nvPr>
        </p:nvGraphicFramePr>
        <p:xfrm>
          <a:off x="1545259" y="5210941"/>
          <a:ext cx="21819743" cy="6982913"/>
        </p:xfrm>
        <a:graphic>
          <a:graphicData uri="http://schemas.openxmlformats.org/drawingml/2006/table">
            <a:tbl>
              <a:tblPr firstRow="1" bandRow="1"/>
              <a:tblGrid>
                <a:gridCol w="3598944">
                  <a:extLst>
                    <a:ext uri="{9D8B030D-6E8A-4147-A177-3AD203B41FA5}">
                      <a16:colId xmlns:a16="http://schemas.microsoft.com/office/drawing/2014/main" val="20000"/>
                    </a:ext>
                  </a:extLst>
                </a:gridCol>
                <a:gridCol w="11935327">
                  <a:extLst>
                    <a:ext uri="{9D8B030D-6E8A-4147-A177-3AD203B41FA5}">
                      <a16:colId xmlns:a16="http://schemas.microsoft.com/office/drawing/2014/main" val="20001"/>
                    </a:ext>
                  </a:extLst>
                </a:gridCol>
                <a:gridCol w="6285472">
                  <a:extLst>
                    <a:ext uri="{9D8B030D-6E8A-4147-A177-3AD203B41FA5}">
                      <a16:colId xmlns:a16="http://schemas.microsoft.com/office/drawing/2014/main" val="20002"/>
                    </a:ext>
                  </a:extLst>
                </a:gridCol>
              </a:tblGrid>
              <a:tr h="523997">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Timeline</a:t>
                      </a: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US" sz="3200" b="1" dirty="0">
                          <a:solidFill>
                            <a:schemeClr val="bg1"/>
                          </a:solidFill>
                          <a:latin typeface="Open Sans Light"/>
                          <a:ea typeface="Open Sans" panose="020B0606030504020204" pitchFamily="34" charset="0"/>
                          <a:cs typeface="Open Sans" panose="020B0606030504020204" pitchFamily="34" charset="0"/>
                        </a:rPr>
                        <a:t>Action</a:t>
                      </a:r>
                      <a:r>
                        <a:rPr lang="en-US" sz="3200" b="1" baseline="0" dirty="0">
                          <a:solidFill>
                            <a:schemeClr val="bg1"/>
                          </a:solidFill>
                          <a:latin typeface="Open Sans Light"/>
                          <a:ea typeface="Open Sans" panose="020B0606030504020204" pitchFamily="34" charset="0"/>
                          <a:cs typeface="Open Sans" panose="020B0606030504020204" pitchFamily="34" charset="0"/>
                        </a:rPr>
                        <a:t> Plan</a:t>
                      </a:r>
                      <a:endParaRPr lang="en-MY" sz="3200" b="1" dirty="0">
                        <a:solidFill>
                          <a:schemeClr val="bg1"/>
                        </a:solidFill>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Deliverable</a:t>
                      </a: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847779">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MY" sz="3200" baseline="0" dirty="0">
                          <a:latin typeface="Open Sans Light"/>
                          <a:ea typeface="Open Sans" panose="020B0606030504020204" pitchFamily="34" charset="0"/>
                          <a:cs typeface="Open Sans" panose="020B0606030504020204" pitchFamily="34" charset="0"/>
                        </a:rPr>
                        <a:t>Monday, 25</a:t>
                      </a:r>
                      <a:r>
                        <a:rPr lang="en-MY" sz="3200" baseline="30000" dirty="0">
                          <a:latin typeface="Open Sans Light"/>
                          <a:ea typeface="Open Sans" panose="020B0606030504020204" pitchFamily="34" charset="0"/>
                          <a:cs typeface="Open Sans" panose="020B0606030504020204" pitchFamily="34" charset="0"/>
                        </a:rPr>
                        <a:t>th</a:t>
                      </a:r>
                      <a:r>
                        <a:rPr lang="en-MY" sz="3200" baseline="0" dirty="0">
                          <a:latin typeface="Open Sans Light"/>
                          <a:ea typeface="Open Sans" panose="020B0606030504020204" pitchFamily="34" charset="0"/>
                          <a:cs typeface="Open Sans" panose="020B0606030504020204" pitchFamily="34" charset="0"/>
                        </a:rPr>
                        <a:t> June 2018 and Tuesday, 26</a:t>
                      </a:r>
                      <a:r>
                        <a:rPr lang="en-MY" sz="3200" baseline="30000" dirty="0">
                          <a:latin typeface="Open Sans Light"/>
                          <a:ea typeface="Open Sans" panose="020B0606030504020204" pitchFamily="34" charset="0"/>
                          <a:cs typeface="Open Sans" panose="020B0606030504020204" pitchFamily="34" charset="0"/>
                        </a:rPr>
                        <a:t>th</a:t>
                      </a:r>
                      <a:r>
                        <a:rPr lang="en-MY" sz="3200" baseline="0" dirty="0">
                          <a:latin typeface="Open Sans Light"/>
                          <a:ea typeface="Open Sans" panose="020B0606030504020204" pitchFamily="34" charset="0"/>
                          <a:cs typeface="Open Sans" panose="020B0606030504020204" pitchFamily="34" charset="0"/>
                        </a:rPr>
                        <a:t> </a:t>
                      </a:r>
                      <a:r>
                        <a:rPr lang="en-MY" sz="3200" baseline="0">
                          <a:latin typeface="Open Sans Light"/>
                          <a:ea typeface="Open Sans" panose="020B0606030504020204" pitchFamily="34" charset="0"/>
                          <a:cs typeface="Open Sans" panose="020B0606030504020204" pitchFamily="34" charset="0"/>
                        </a:rPr>
                        <a:t>June 2018 (TBC)</a:t>
                      </a:r>
                      <a:endParaRPr lang="en-MY" sz="3200" baseline="0" dirty="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itchFamily="2" charset="2"/>
                        <a:buChar char="q"/>
                      </a:pPr>
                      <a:r>
                        <a:rPr lang="en-US" sz="3200" b="0" kern="1200" baseline="0" dirty="0">
                          <a:solidFill>
                            <a:schemeClr val="tx1"/>
                          </a:solidFill>
                          <a:latin typeface="Open Sans Light"/>
                          <a:ea typeface="Open Sans" panose="020B0606030504020204" pitchFamily="34" charset="0"/>
                          <a:cs typeface="Open Sans" panose="020B0606030504020204" pitchFamily="34" charset="0"/>
                        </a:rPr>
                        <a:t>To cross check and verify information keyed in the polling system with the shareholder/proxy forms</a:t>
                      </a:r>
                      <a:endParaRPr lang="en-US" sz="3200" baseline="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Wingdings" pitchFamily="2" charset="2"/>
                        <a:buChar char="q"/>
                      </a:pPr>
                      <a:r>
                        <a:rPr lang="en-US" sz="3200" dirty="0">
                          <a:latin typeface="Open Sans Light"/>
                          <a:ea typeface="Open Sans" panose="020B0606030504020204" pitchFamily="34" charset="0"/>
                          <a:cs typeface="Open Sans" panose="020B0606030504020204" pitchFamily="34" charset="0"/>
                        </a:rPr>
                        <a:t>8 officers to cross check and verify information keyed in the polling system with the </a:t>
                      </a:r>
                      <a:r>
                        <a:rPr lang="en-US" sz="3200" baseline="0" dirty="0">
                          <a:latin typeface="Open Sans Light"/>
                          <a:ea typeface="Open Sans" panose="020B0606030504020204" pitchFamily="34" charset="0"/>
                          <a:cs typeface="Open Sans" panose="020B0606030504020204" pitchFamily="34" charset="0"/>
                        </a:rPr>
                        <a:t>shareholder/proxy forms.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61633">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MY" sz="3200" kern="1200" dirty="0">
                          <a:solidFill>
                            <a:schemeClr val="tx1"/>
                          </a:solidFill>
                          <a:latin typeface="Open Sans Light"/>
                          <a:ea typeface="Open Sans" panose="020B0606030504020204" pitchFamily="34" charset="0"/>
                          <a:cs typeface="Open Sans" panose="020B0606030504020204" pitchFamily="34" charset="0"/>
                        </a:rPr>
                        <a:t>Thursday,</a:t>
                      </a:r>
                      <a:r>
                        <a:rPr lang="en-MY" sz="3200" kern="1200" baseline="0" dirty="0">
                          <a:solidFill>
                            <a:schemeClr val="tx1"/>
                          </a:solidFill>
                          <a:latin typeface="Open Sans Light"/>
                          <a:ea typeface="Open Sans" panose="020B0606030504020204" pitchFamily="34" charset="0"/>
                          <a:cs typeface="Open Sans" panose="020B0606030504020204" pitchFamily="34" charset="0"/>
                        </a:rPr>
                        <a:t>                  28</a:t>
                      </a:r>
                      <a:r>
                        <a:rPr lang="en-MY" sz="3200" kern="1200" baseline="30000" dirty="0">
                          <a:solidFill>
                            <a:schemeClr val="tx1"/>
                          </a:solidFill>
                          <a:latin typeface="Open Sans Light"/>
                          <a:ea typeface="Open Sans" panose="020B0606030504020204" pitchFamily="34" charset="0"/>
                          <a:cs typeface="Open Sans" panose="020B0606030504020204" pitchFamily="34" charset="0"/>
                        </a:rPr>
                        <a:t>th</a:t>
                      </a:r>
                      <a:r>
                        <a:rPr lang="en-MY" sz="3200" kern="1200" baseline="0" dirty="0">
                          <a:solidFill>
                            <a:schemeClr val="tx1"/>
                          </a:solidFill>
                          <a:latin typeface="Open Sans Light"/>
                          <a:ea typeface="Open Sans" panose="020B0606030504020204" pitchFamily="34" charset="0"/>
                          <a:cs typeface="Open Sans" panose="020B0606030504020204" pitchFamily="34" charset="0"/>
                        </a:rPr>
                        <a:t> June 2018</a:t>
                      </a:r>
                      <a:endParaRPr lang="en-MY" sz="3200" dirty="0">
                        <a:latin typeface="Open Sans Light"/>
                        <a:ea typeface="Open Sans" panose="020B0606030504020204" pitchFamily="34" charset="0"/>
                        <a:cs typeface="Open Sans" panose="020B0606030504020204" pitchFamily="34" charset="0"/>
                      </a:endParaRPr>
                    </a:p>
                  </a:txBody>
                  <a:tcPr marL="91437" marR="91437">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observe and ensure the voters’ information are correct before the voting process;</a:t>
                      </a:r>
                      <a:endParaRPr lang="en-US" sz="3200" baseline="0" dirty="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observe and ensure all voters are using the system properly and orderly;</a:t>
                      </a: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observe and ensure the voter turnout is same with the information in the system;</a:t>
                      </a: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verify the report on the final election results; and</a:t>
                      </a:r>
                    </a:p>
                    <a:p>
                      <a:pPr marL="171450" indent="-171450" algn="l">
                        <a:buFont typeface="Wingdings" pitchFamily="2" charset="2"/>
                        <a:buChar char="q"/>
                      </a:pPr>
                      <a:r>
                        <a:rPr lang="en-MY" sz="3200" baseline="0" dirty="0">
                          <a:latin typeface="Open Sans Light"/>
                          <a:ea typeface="Open Sans" panose="020B0606030504020204" pitchFamily="34" charset="0"/>
                          <a:cs typeface="Open Sans" panose="020B0606030504020204" pitchFamily="34" charset="0"/>
                        </a:rPr>
                        <a:t>To submit the final election results to the AGM secretariat.</a:t>
                      </a:r>
                    </a:p>
                  </a:txBody>
                  <a:tcPr marL="91437" marR="91437">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7444" rtl="0" eaLnBrk="1" latinLnBrk="0" hangingPunct="1">
                        <a:defRPr sz="4300" kern="1200">
                          <a:solidFill>
                            <a:schemeClr val="tx1"/>
                          </a:solidFill>
                        </a:defRPr>
                      </a:lvl1pPr>
                      <a:lvl2pPr marL="1087444" algn="l" defTabSz="1087444" rtl="0" eaLnBrk="1" latinLnBrk="0" hangingPunct="1">
                        <a:defRPr sz="4300" kern="1200">
                          <a:solidFill>
                            <a:schemeClr val="tx1"/>
                          </a:solidFill>
                        </a:defRPr>
                      </a:lvl2pPr>
                      <a:lvl3pPr marL="2174887" algn="l" defTabSz="1087444" rtl="0" eaLnBrk="1" latinLnBrk="0" hangingPunct="1">
                        <a:defRPr sz="4300" kern="1200">
                          <a:solidFill>
                            <a:schemeClr val="tx1"/>
                          </a:solidFill>
                        </a:defRPr>
                      </a:lvl3pPr>
                      <a:lvl4pPr marL="3262338" algn="l" defTabSz="1087444" rtl="0" eaLnBrk="1" latinLnBrk="0" hangingPunct="1">
                        <a:defRPr sz="4300" kern="1200">
                          <a:solidFill>
                            <a:schemeClr val="tx1"/>
                          </a:solidFill>
                        </a:defRPr>
                      </a:lvl4pPr>
                      <a:lvl5pPr marL="4349779" algn="l" defTabSz="1087444" rtl="0" eaLnBrk="1" latinLnBrk="0" hangingPunct="1">
                        <a:defRPr sz="4300" kern="1200">
                          <a:solidFill>
                            <a:schemeClr val="tx1"/>
                          </a:solidFill>
                        </a:defRPr>
                      </a:lvl5pPr>
                      <a:lvl6pPr marL="5437225" algn="l" defTabSz="1087444" rtl="0" eaLnBrk="1" latinLnBrk="0" hangingPunct="1">
                        <a:defRPr sz="4300" kern="1200">
                          <a:solidFill>
                            <a:schemeClr val="tx1"/>
                          </a:solidFill>
                        </a:defRPr>
                      </a:lvl6pPr>
                      <a:lvl7pPr marL="6524671" algn="l" defTabSz="1087444" rtl="0" eaLnBrk="1" latinLnBrk="0" hangingPunct="1">
                        <a:defRPr sz="4300" kern="1200">
                          <a:solidFill>
                            <a:schemeClr val="tx1"/>
                          </a:solidFill>
                        </a:defRPr>
                      </a:lvl7pPr>
                      <a:lvl8pPr marL="7612115" algn="l" defTabSz="1087444" rtl="0" eaLnBrk="1" latinLnBrk="0" hangingPunct="1">
                        <a:defRPr sz="4300" kern="1200">
                          <a:solidFill>
                            <a:schemeClr val="tx1"/>
                          </a:solidFill>
                        </a:defRPr>
                      </a:lvl8pPr>
                      <a:lvl9pPr marL="8699558" algn="l" defTabSz="1087444" rtl="0" eaLnBrk="1" latinLnBrk="0" hangingPunct="1">
                        <a:defRPr sz="4300" kern="1200">
                          <a:solidFill>
                            <a:schemeClr val="tx1"/>
                          </a:solidFill>
                        </a:defRPr>
                      </a:lvl9pPr>
                    </a:lstStyle>
                    <a:p>
                      <a:pPr marL="0" indent="0" algn="just">
                        <a:buFont typeface="Wingdings" pitchFamily="2" charset="2"/>
                        <a:buNone/>
                      </a:pPr>
                      <a:endParaRPr lang="en-MY" sz="3200" dirty="0">
                        <a:latin typeface="Open Sans Light"/>
                        <a:ea typeface="Open Sans" panose="020B0606030504020204" pitchFamily="34" charset="0"/>
                        <a:cs typeface="Open Sans" panose="020B0606030504020204" pitchFamily="34" charset="0"/>
                      </a:endParaRPr>
                    </a:p>
                    <a:p>
                      <a:pPr marL="171450" indent="-171450" algn="l">
                        <a:buFont typeface="Wingdings" pitchFamily="2" charset="2"/>
                        <a:buChar char="q"/>
                      </a:pPr>
                      <a:r>
                        <a:rPr lang="en-MY" sz="3200" dirty="0">
                          <a:latin typeface="Open Sans Light"/>
                          <a:ea typeface="Open Sans" panose="020B0606030504020204" pitchFamily="34" charset="0"/>
                          <a:cs typeface="Open Sans" panose="020B0606030504020204" pitchFamily="34" charset="0"/>
                        </a:rPr>
                        <a:t>1 manager </a:t>
                      </a:r>
                      <a:r>
                        <a:rPr lang="en-MY" sz="3200">
                          <a:latin typeface="Open Sans Light"/>
                          <a:ea typeface="Open Sans" panose="020B0606030504020204" pitchFamily="34" charset="0"/>
                          <a:cs typeface="Open Sans" panose="020B0606030504020204" pitchFamily="34" charset="0"/>
                        </a:rPr>
                        <a:t>and 17 </a:t>
                      </a:r>
                      <a:r>
                        <a:rPr lang="en-MY" sz="3200" dirty="0">
                          <a:latin typeface="Open Sans Light"/>
                          <a:ea typeface="Open Sans" panose="020B0606030504020204" pitchFamily="34" charset="0"/>
                          <a:cs typeface="Open Sans" panose="020B0606030504020204" pitchFamily="34" charset="0"/>
                        </a:rPr>
                        <a:t>officers to observe and monitor the voting</a:t>
                      </a:r>
                      <a:r>
                        <a:rPr lang="en-MY" sz="3200" baseline="0" dirty="0">
                          <a:latin typeface="Open Sans Light"/>
                          <a:ea typeface="Open Sans" panose="020B0606030504020204" pitchFamily="34" charset="0"/>
                          <a:cs typeface="Open Sans" panose="020B0606030504020204" pitchFamily="34" charset="0"/>
                        </a:rPr>
                        <a:t> process.</a:t>
                      </a:r>
                      <a:endParaRPr lang="en-MY" sz="3200" dirty="0">
                        <a:latin typeface="Open Sans Light"/>
                        <a:ea typeface="Open Sans" panose="020B0606030504020204" pitchFamily="34" charset="0"/>
                        <a:cs typeface="Open Sans" panose="020B0606030504020204" pitchFamily="34" charset="0"/>
                      </a:endParaRPr>
                    </a:p>
                  </a:txBody>
                  <a:tcPr marL="91437" marR="91437">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 name="TextBox 9"/>
          <p:cNvSpPr txBox="1"/>
          <p:nvPr/>
        </p:nvSpPr>
        <p:spPr>
          <a:xfrm>
            <a:off x="1502445" y="12444439"/>
            <a:ext cx="21586688" cy="800231"/>
          </a:xfrm>
          <a:prstGeom prst="rect">
            <a:avLst/>
          </a:prstGeom>
          <a:noFill/>
        </p:spPr>
        <p:txBody>
          <a:bodyPr wrap="square" lIns="243852" tIns="121926" rIns="243852" bIns="121926" rtlCol="0">
            <a:spAutoFit/>
          </a:bodyPr>
          <a:lstStyle/>
          <a:p>
            <a:pPr algn="just"/>
            <a:r>
              <a:rPr lang="en-US" sz="3600" dirty="0">
                <a:latin typeface="Open Sans Light"/>
                <a:cs typeface="Open Sans Light"/>
              </a:rPr>
              <a:t>The independent scrutineer service would be carried out by </a:t>
            </a:r>
            <a:r>
              <a:rPr lang="en-US" sz="3600" dirty="0">
                <a:solidFill>
                  <a:srgbClr val="C00000"/>
                </a:solidFill>
                <a:latin typeface="Neuropol" panose="020B0500000000000000" pitchFamily="34" charset="0"/>
                <a:cs typeface="Open Sans Light"/>
              </a:rPr>
              <a:t>SALIHIN</a:t>
            </a:r>
            <a:r>
              <a:rPr lang="en-US" sz="3600" dirty="0">
                <a:latin typeface="Open Sans Light"/>
                <a:cs typeface="Open Sans Light"/>
              </a:rPr>
              <a:t> (AF1426).  </a:t>
            </a:r>
          </a:p>
        </p:txBody>
      </p:sp>
    </p:spTree>
    <p:extLst>
      <p:ext uri="{BB962C8B-B14F-4D97-AF65-F5344CB8AC3E}">
        <p14:creationId xmlns:p14="http://schemas.microsoft.com/office/powerpoint/2010/main" val="60924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45259" y="1192050"/>
            <a:ext cx="20729099" cy="1825542"/>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endParaRPr lang="en-MY" dirty="0">
              <a:solidFill>
                <a:srgbClr val="C00000"/>
              </a:solidFill>
            </a:endParaRPr>
          </a:p>
        </p:txBody>
      </p:sp>
      <p:sp>
        <p:nvSpPr>
          <p:cNvPr id="6" name="TextBox 5"/>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7" name="TextBox 6"/>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Professional Fee</a:t>
            </a:r>
          </a:p>
        </p:txBody>
      </p:sp>
      <p:sp>
        <p:nvSpPr>
          <p:cNvPr id="4" name="Slide Number Placeholder 3"/>
          <p:cNvSpPr>
            <a:spLocks noGrp="1"/>
          </p:cNvSpPr>
          <p:nvPr>
            <p:ph type="sldNum" sz="quarter" idx="4"/>
          </p:nvPr>
        </p:nvSpPr>
        <p:spPr>
          <a:xfrm>
            <a:off x="23562818" y="13011887"/>
            <a:ext cx="824808" cy="462198"/>
          </a:xfrm>
        </p:spPr>
        <p:txBody>
          <a:bodyPr/>
          <a:lstStyle/>
          <a:p>
            <a:fld id="{C9468CE9-3F3D-1446-A027-4B4CDD3883B0}" type="slidenum">
              <a:rPr lang="en-US" smtClean="0"/>
              <a:t>15</a:t>
            </a:fld>
            <a:endParaRPr lang="en-US"/>
          </a:p>
        </p:txBody>
      </p:sp>
      <p:sp>
        <p:nvSpPr>
          <p:cNvPr id="9" name="TextBox 8"/>
          <p:cNvSpPr txBox="1"/>
          <p:nvPr/>
        </p:nvSpPr>
        <p:spPr>
          <a:xfrm>
            <a:off x="1446791" y="3221976"/>
            <a:ext cx="22116027" cy="4124218"/>
          </a:xfrm>
          <a:prstGeom prst="rect">
            <a:avLst/>
          </a:prstGeom>
          <a:noFill/>
        </p:spPr>
        <p:txBody>
          <a:bodyPr wrap="square" lIns="243852" tIns="121926" rIns="243852" bIns="121926" rtlCol="0">
            <a:spAutoFit/>
          </a:bodyPr>
          <a:lstStyle/>
          <a:p>
            <a:pPr marL="0" lvl="1" algn="just"/>
            <a:r>
              <a:rPr lang="en-US" altLang="en-US" sz="3600" dirty="0">
                <a:latin typeface="Open Sans Light"/>
                <a:ea typeface="Open Sans" panose="020B0606030504020204" pitchFamily="34" charset="0"/>
                <a:cs typeface="Open Sans" panose="020B0606030504020204" pitchFamily="34" charset="0"/>
              </a:rPr>
              <a:t>The philosophy of </a:t>
            </a:r>
            <a:r>
              <a:rPr lang="en-US" altLang="en-US" sz="3600" dirty="0">
                <a:solidFill>
                  <a:srgbClr val="C00000"/>
                </a:solidFill>
                <a:latin typeface="Neuropol" panose="020F0607030201010804" pitchFamily="34" charset="0"/>
                <a:ea typeface="Open Sans" panose="020B0606030504020204" pitchFamily="34" charset="0"/>
                <a:cs typeface="Open Sans" panose="020B0606030504020204" pitchFamily="34" charset="0"/>
              </a:rPr>
              <a:t>SALIHIN</a:t>
            </a:r>
            <a:r>
              <a:rPr lang="en-US" altLang="en-US" sz="3600" dirty="0">
                <a:latin typeface="Open Sans Light"/>
                <a:ea typeface="Open Sans" panose="020B0606030504020204" pitchFamily="34" charset="0"/>
                <a:cs typeface="Open Sans" panose="020B0606030504020204" pitchFamily="34" charset="0"/>
              </a:rPr>
              <a:t> is to provide the maximum in client service and individual staff capabilities at the minimum cost, which can be achieved within the highest professional standards and competence levels.</a:t>
            </a:r>
          </a:p>
          <a:p>
            <a:pPr algn="just"/>
            <a:endParaRPr lang="en-US" altLang="en-US" sz="3600" dirty="0">
              <a:latin typeface="Open Sans Light"/>
              <a:ea typeface="Open Sans" panose="020B0606030504020204" pitchFamily="34" charset="0"/>
              <a:cs typeface="Open Sans" panose="020B0606030504020204" pitchFamily="34" charset="0"/>
            </a:endParaRPr>
          </a:p>
          <a:p>
            <a:pPr algn="just"/>
            <a:r>
              <a:rPr lang="en-US" altLang="en-US" sz="3600" dirty="0">
                <a:latin typeface="Open Sans Light"/>
                <a:ea typeface="Open Sans" panose="020B0606030504020204" pitchFamily="34" charset="0"/>
                <a:cs typeface="Open Sans" panose="020B0606030504020204" pitchFamily="34" charset="0"/>
              </a:rPr>
              <a:t>Our fees are based on the complexities of the assignment, the level of staff and experience required and the time committed on the assignment by our staff as well as the level of skills and responsibilities involved to complete the work. </a:t>
            </a:r>
            <a:endParaRPr lang="en-US" sz="7200" dirty="0">
              <a:latin typeface="Open Sans Light"/>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2656403"/>
              </p:ext>
            </p:extLst>
          </p:nvPr>
        </p:nvGraphicFramePr>
        <p:xfrm>
          <a:off x="1742717" y="6953532"/>
          <a:ext cx="21526357" cy="5937231"/>
        </p:xfrm>
        <a:graphic>
          <a:graphicData uri="http://schemas.openxmlformats.org/drawingml/2006/table">
            <a:tbl>
              <a:tblPr firstRow="1" bandRow="1">
                <a:tableStyleId>{5940675A-B579-460E-94D1-54222C63F5DA}</a:tableStyleId>
              </a:tblPr>
              <a:tblGrid>
                <a:gridCol w="17772504">
                  <a:extLst>
                    <a:ext uri="{9D8B030D-6E8A-4147-A177-3AD203B41FA5}">
                      <a16:colId xmlns:a16="http://schemas.microsoft.com/office/drawing/2014/main" val="20000"/>
                    </a:ext>
                  </a:extLst>
                </a:gridCol>
                <a:gridCol w="3753853">
                  <a:extLst>
                    <a:ext uri="{9D8B030D-6E8A-4147-A177-3AD203B41FA5}">
                      <a16:colId xmlns:a16="http://schemas.microsoft.com/office/drawing/2014/main" val="20001"/>
                    </a:ext>
                  </a:extLst>
                </a:gridCol>
              </a:tblGrid>
              <a:tr h="582469">
                <a:tc>
                  <a:txBody>
                    <a:body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Engagement</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MY" sz="3200" b="1" dirty="0">
                          <a:solidFill>
                            <a:schemeClr val="bg1"/>
                          </a:solidFill>
                          <a:latin typeface="Open Sans Light"/>
                          <a:ea typeface="Open Sans" panose="020B0606030504020204" pitchFamily="34" charset="0"/>
                          <a:cs typeface="Open Sans" panose="020B0606030504020204" pitchFamily="34" charset="0"/>
                        </a:rPr>
                        <a:t>Total Fee</a:t>
                      </a:r>
                    </a:p>
                  </a:txBody>
                  <a:tcPr marL="185218" marR="185218" marT="92665" marB="926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865576">
                <a:tc>
                  <a:txBody>
                    <a:bodyPr/>
                    <a:lstStyle/>
                    <a:p>
                      <a:pPr algn="l" fontAlgn="ctr"/>
                      <a:r>
                        <a:rPr lang="en-US" sz="3200" b="1" kern="1200" dirty="0">
                          <a:solidFill>
                            <a:schemeClr val="tx1"/>
                          </a:solidFill>
                          <a:latin typeface="Open Sans Light"/>
                          <a:ea typeface="Open Sans" panose="020B0606030504020204" pitchFamily="34" charset="0"/>
                          <a:cs typeface="Open Sans" panose="020B0606030504020204" pitchFamily="34" charset="0"/>
                        </a:rPr>
                        <a:t>Independent Scrutineer</a:t>
                      </a:r>
                      <a:r>
                        <a:rPr lang="en-US" sz="3200" b="1" kern="1200" baseline="0" dirty="0">
                          <a:solidFill>
                            <a:schemeClr val="tx1"/>
                          </a:solidFill>
                          <a:latin typeface="Open Sans Light"/>
                          <a:ea typeface="Open Sans" panose="020B0606030504020204" pitchFamily="34" charset="0"/>
                          <a:cs typeface="Open Sans" panose="020B0606030504020204" pitchFamily="34" charset="0"/>
                        </a:rPr>
                        <a:t> Service for 53</a:t>
                      </a:r>
                      <a:r>
                        <a:rPr lang="en-US" sz="3200" b="1" kern="1200" baseline="30000" dirty="0">
                          <a:solidFill>
                            <a:schemeClr val="tx1"/>
                          </a:solidFill>
                          <a:latin typeface="Open Sans Light"/>
                          <a:ea typeface="Open Sans" panose="020B0606030504020204" pitchFamily="34" charset="0"/>
                          <a:cs typeface="Open Sans" panose="020B0606030504020204" pitchFamily="34" charset="0"/>
                        </a:rPr>
                        <a:t>rd</a:t>
                      </a:r>
                      <a:r>
                        <a:rPr lang="en-US" sz="3200" b="1" kern="1200" baseline="0" dirty="0">
                          <a:solidFill>
                            <a:schemeClr val="tx1"/>
                          </a:solidFill>
                          <a:latin typeface="Open Sans Light"/>
                          <a:ea typeface="Open Sans" panose="020B0606030504020204" pitchFamily="34" charset="0"/>
                          <a:cs typeface="Open Sans" panose="020B0606030504020204" pitchFamily="34" charset="0"/>
                        </a:rPr>
                        <a:t> Annual General Meeting for KUB Malaysia </a:t>
                      </a:r>
                      <a:r>
                        <a:rPr lang="en-US" sz="3200" b="1" kern="1200" baseline="0" dirty="0" err="1">
                          <a:solidFill>
                            <a:schemeClr val="tx1"/>
                          </a:solidFill>
                          <a:latin typeface="Open Sans Light"/>
                          <a:ea typeface="Open Sans" panose="020B0606030504020204" pitchFamily="34" charset="0"/>
                          <a:cs typeface="Open Sans" panose="020B0606030504020204" pitchFamily="34" charset="0"/>
                        </a:rPr>
                        <a:t>Berhad</a:t>
                      </a:r>
                      <a:endParaRPr lang="en-US" sz="3200" b="1" kern="1200" baseline="0" dirty="0">
                        <a:solidFill>
                          <a:schemeClr val="tx1"/>
                        </a:solidFill>
                        <a:latin typeface="Open Sans Light"/>
                        <a:ea typeface="Open Sans" panose="020B0606030504020204" pitchFamily="34" charset="0"/>
                        <a:cs typeface="Open Sans" panose="020B0606030504020204" pitchFamily="34" charset="0"/>
                      </a:endParaRPr>
                    </a:p>
                    <a:p>
                      <a:pPr algn="l" fontAlgn="ctr"/>
                      <a:endParaRPr lang="en-US" sz="3200" b="1" kern="1200" baseline="0" dirty="0">
                        <a:solidFill>
                          <a:schemeClr val="tx1"/>
                        </a:solidFill>
                        <a:latin typeface="Open Sans Light"/>
                        <a:ea typeface="Open Sans" panose="020B0606030504020204" pitchFamily="34" charset="0"/>
                        <a:cs typeface="Open Sans" panose="020B0606030504020204" pitchFamily="34" charset="0"/>
                      </a:endParaRPr>
                    </a:p>
                    <a:p>
                      <a:pPr marL="0" marR="0" lvl="0" indent="0" algn="l" defTabSz="1087444" rtl="0" eaLnBrk="1" fontAlgn="ctr" latinLnBrk="0" hangingPunct="1">
                        <a:lnSpc>
                          <a:spcPct val="100000"/>
                        </a:lnSpc>
                        <a:spcBef>
                          <a:spcPts val="0"/>
                        </a:spcBef>
                        <a:spcAft>
                          <a:spcPts val="0"/>
                        </a:spcAft>
                        <a:buClrTx/>
                        <a:buSzTx/>
                        <a:buFontTx/>
                        <a:buNone/>
                        <a:tabLst/>
                        <a:defRPr/>
                      </a:pPr>
                      <a:r>
                        <a:rPr lang="en-US" sz="3200" b="0" kern="1200" baseline="0" dirty="0">
                          <a:solidFill>
                            <a:schemeClr val="tx1"/>
                          </a:solidFill>
                          <a:latin typeface="Open Sans Light"/>
                          <a:ea typeface="Open Sans" panose="020B0606030504020204" pitchFamily="34" charset="0"/>
                          <a:cs typeface="Open Sans" panose="020B0606030504020204" pitchFamily="34" charset="0"/>
                        </a:rPr>
                        <a:t>To cross check and verify information keyed in the polling system with the shareholder/proxy forms.</a:t>
                      </a:r>
                    </a:p>
                    <a:p>
                      <a:pPr algn="l" fontAlgn="ctr"/>
                      <a:endParaRPr lang="en-US" sz="3200" b="1" kern="1200" baseline="0" dirty="0">
                        <a:solidFill>
                          <a:schemeClr val="tx1"/>
                        </a:solidFill>
                        <a:latin typeface="Open Sans Light"/>
                        <a:ea typeface="Open Sans" panose="020B0606030504020204" pitchFamily="34" charset="0"/>
                        <a:cs typeface="Open Sans" panose="020B0606030504020204" pitchFamily="34" charset="0"/>
                      </a:endParaRPr>
                    </a:p>
                    <a:p>
                      <a:pPr algn="l" fontAlgn="ctr"/>
                      <a:r>
                        <a:rPr lang="en-US" sz="3200" b="0" kern="1200" baseline="0" dirty="0">
                          <a:solidFill>
                            <a:schemeClr val="tx1"/>
                          </a:solidFill>
                          <a:latin typeface="Open Sans Light"/>
                          <a:ea typeface="Open Sans" panose="020B0606030504020204" pitchFamily="34" charset="0"/>
                          <a:cs typeface="Open Sans" panose="020B0606030504020204" pitchFamily="34" charset="0"/>
                        </a:rPr>
                        <a:t>To observe and monitor the voting process during the Annual General Meeting:</a:t>
                      </a:r>
                    </a:p>
                    <a:p>
                      <a:pPr marL="979488" indent="-571500" algn="l" fontAlgn="ctr">
                        <a:buAutoNum type="romanLcParenBoth"/>
                      </a:pPr>
                      <a:r>
                        <a:rPr lang="en-US" sz="3200" b="0" kern="1200" baseline="0" dirty="0">
                          <a:solidFill>
                            <a:schemeClr val="tx1"/>
                          </a:solidFill>
                          <a:latin typeface="Open Sans Light"/>
                          <a:ea typeface="Open Sans" panose="020B0606030504020204" pitchFamily="34" charset="0"/>
                          <a:cs typeface="Open Sans" panose="020B0606030504020204" pitchFamily="34" charset="0"/>
                        </a:rPr>
                        <a:t>1 Manager</a:t>
                      </a:r>
                    </a:p>
                    <a:p>
                      <a:pPr marL="979488" indent="-571500" algn="l" fontAlgn="ctr">
                        <a:buAutoNum type="romanLcParenBoth"/>
                      </a:pPr>
                      <a:r>
                        <a:rPr lang="en-US" sz="3200" b="0" kern="1200" dirty="0">
                          <a:solidFill>
                            <a:schemeClr val="tx1"/>
                          </a:solidFill>
                          <a:latin typeface="Open Sans Light"/>
                          <a:ea typeface="Open Sans" panose="020B0606030504020204" pitchFamily="34" charset="0"/>
                          <a:cs typeface="Open Sans" panose="020B0606030504020204" pitchFamily="34" charset="0"/>
                        </a:rPr>
                        <a:t>17 Officers</a:t>
                      </a:r>
                    </a:p>
                    <a:p>
                      <a:pPr marL="571500" indent="-571500" algn="l" fontAlgn="ctr">
                        <a:buAutoNum type="romanLcParenBoth"/>
                      </a:pPr>
                      <a:endParaRPr lang="en-US" sz="3200" b="0" kern="1200" dirty="0">
                        <a:solidFill>
                          <a:schemeClr val="tx1"/>
                        </a:solidFill>
                        <a:latin typeface="Open Sans Light"/>
                        <a:ea typeface="Open Sans" panose="020B0606030504020204" pitchFamily="34" charset="0"/>
                        <a:cs typeface="Open Sans" panose="020B0606030504020204" pitchFamily="34" charset="0"/>
                      </a:endParaRPr>
                    </a:p>
                  </a:txBody>
                  <a:tcPr marL="11430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Open Sans Light"/>
                          <a:ea typeface="Open Sans" panose="020B0606030504020204" pitchFamily="34" charset="0"/>
                          <a:cs typeface="Open Sans" panose="020B0606030504020204" pitchFamily="34" charset="0"/>
                        </a:rPr>
                        <a:t>RM3,000.00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0" kern="1200" dirty="0">
                        <a:solidFill>
                          <a:schemeClr val="tx1"/>
                        </a:solidFill>
                        <a:latin typeface="Open Sans Light"/>
                        <a:ea typeface="Open Sans" panose="020B0606030504020204" pitchFamily="34" charset="0"/>
                        <a:cs typeface="Open Sans" panose="020B0606030504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Open Sans Light"/>
                          <a:ea typeface="Open Sans" panose="020B0606030504020204" pitchFamily="34" charset="0"/>
                          <a:cs typeface="Open Sans" panose="020B0606030504020204" pitchFamily="34" charset="0"/>
                        </a:rPr>
                        <a:t>RM1,000.00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latin typeface="Open Sans Light"/>
                          <a:ea typeface="Open Sans" panose="020B0606030504020204" pitchFamily="34" charset="0"/>
                          <a:cs typeface="Open Sans" panose="020B0606030504020204" pitchFamily="34" charset="0"/>
                        </a:rPr>
                        <a:t>RM10,800.00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kern="1200" dirty="0">
                        <a:solidFill>
                          <a:schemeClr val="tx1"/>
                        </a:solidFill>
                        <a:latin typeface="Open Sans Light"/>
                        <a:ea typeface="Open Sans" panose="020B0606030504020204" pitchFamily="34" charset="0"/>
                        <a:cs typeface="Open Sans" panose="020B0606030504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5576">
                <a:tc>
                  <a:txBody>
                    <a:bodyPr/>
                    <a:lstStyle/>
                    <a:p>
                      <a:pPr marL="0" indent="0" algn="l" fontAlgn="ctr">
                        <a:buNone/>
                      </a:pPr>
                      <a:r>
                        <a:rPr lang="en-US" sz="3200" b="1" kern="1200" dirty="0">
                          <a:solidFill>
                            <a:schemeClr val="tx1"/>
                          </a:solidFill>
                          <a:latin typeface="Open Sans Light"/>
                          <a:ea typeface="Open Sans" panose="020B0606030504020204" pitchFamily="34" charset="0"/>
                          <a:cs typeface="Open Sans" panose="020B0606030504020204" pitchFamily="34" charset="0"/>
                        </a:rPr>
                        <a:t>GRAND TOTAL</a:t>
                      </a:r>
                    </a:p>
                  </a:txBody>
                  <a:tcPr marL="1143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chemeClr val="tx1"/>
                          </a:solidFill>
                          <a:latin typeface="Open Sans Light"/>
                          <a:ea typeface="Open Sans" panose="020B0606030504020204" pitchFamily="34" charset="0"/>
                          <a:cs typeface="Open Sans" panose="020B0606030504020204" pitchFamily="34" charset="0"/>
                        </a:rPr>
                        <a:t>RM14,800.00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567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16</a:t>
            </a:fld>
            <a:endParaRPr lang="en-US"/>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5" name="TextBox 4"/>
          <p:cNvSpPr txBox="1"/>
          <p:nvPr/>
        </p:nvSpPr>
        <p:spPr>
          <a:xfrm>
            <a:off x="1446791" y="1951975"/>
            <a:ext cx="21586688" cy="820739"/>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Professional Fee (Cont.)</a:t>
            </a:r>
          </a:p>
        </p:txBody>
      </p:sp>
      <p:sp>
        <p:nvSpPr>
          <p:cNvPr id="6" name="TextBox 10"/>
          <p:cNvSpPr txBox="1">
            <a:spLocks noChangeArrowheads="1"/>
          </p:cNvSpPr>
          <p:nvPr/>
        </p:nvSpPr>
        <p:spPr bwMode="auto">
          <a:xfrm>
            <a:off x="1179697" y="2948852"/>
            <a:ext cx="22382670"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3600" b="1" dirty="0">
                <a:latin typeface="Open Sans Light"/>
                <a:ea typeface="Open Sans" panose="020B0606030504020204" pitchFamily="34" charset="0"/>
                <a:cs typeface="Open Sans" panose="020B0606030504020204" pitchFamily="34" charset="0"/>
              </a:rPr>
              <a:t>Terms and conditions</a:t>
            </a:r>
          </a:p>
          <a:p>
            <a:pPr algn="just" eaLnBrk="1" hangingPunct="1"/>
            <a:endParaRPr lang="en-US" altLang="en-US" sz="2800" b="1"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a:latin typeface="Open Sans Light"/>
                <a:ea typeface="Open Sans" panose="020B0606030504020204" pitchFamily="34" charset="0"/>
                <a:cs typeface="Open Sans" panose="020B0606030504020204" pitchFamily="34" charset="0"/>
              </a:rPr>
              <a:t>The fees are subject to 0% GST and out of pocket expenses such as logistic and travelling, telecommunication charges and other expenses which will be charged to you at cost.</a:t>
            </a:r>
          </a:p>
          <a:p>
            <a:pPr marL="568325" indent="-568325" algn="just" eaLnBrk="1" hangingPunct="1">
              <a:buFont typeface="+mj-lt"/>
              <a:buAutoNum type="arabicPeriod"/>
            </a:pPr>
            <a:endParaRPr lang="en-US" altLang="en-US" sz="3200"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US" altLang="en-US" sz="3600" dirty="0">
                <a:latin typeface="Open Sans Light"/>
                <a:ea typeface="Open Sans" panose="020B0606030504020204" pitchFamily="34" charset="0"/>
                <a:cs typeface="Open Sans" panose="020B0606030504020204" pitchFamily="34" charset="0"/>
              </a:rPr>
              <a:t>Should there be any additional work that would cause our billing to be significantly higher than the above estimate or should you at later stage indicate that you wish to add or change the scope of our agreed work or include other modules which will incur additional time cost on our part, we will be pleased to discuss with you and obtain your prior agreement on the revised amount on the addition/variation of the scope of work. Our fees shall be payable irrespective of the outcome of the transaction.</a:t>
            </a:r>
          </a:p>
          <a:p>
            <a:pPr marL="568325" indent="-568325" algn="just" eaLnBrk="1" hangingPunct="1">
              <a:buFont typeface="+mj-lt"/>
              <a:buAutoNum type="arabicPeriod"/>
            </a:pPr>
            <a:endParaRPr lang="en-US" altLang="en-US" sz="2800" dirty="0">
              <a:latin typeface="Open Sans Light"/>
              <a:ea typeface="Open Sans" panose="020B0606030504020204" pitchFamily="34" charset="0"/>
              <a:cs typeface="Open Sans" panose="020B0606030504020204" pitchFamily="34" charset="0"/>
            </a:endParaRPr>
          </a:p>
          <a:p>
            <a:pPr marL="568325" indent="-568325" algn="just" eaLnBrk="1" hangingPunct="1">
              <a:buFont typeface="+mj-lt"/>
              <a:buAutoNum type="arabicPeriod"/>
            </a:pPr>
            <a:r>
              <a:rPr lang="en-MY" altLang="en-US" sz="3600" dirty="0">
                <a:latin typeface="Open Sans Light"/>
                <a:ea typeface="Open Sans" panose="020B0606030504020204" pitchFamily="34" charset="0"/>
                <a:cs typeface="Open Sans" panose="020B0606030504020204" pitchFamily="34" charset="0"/>
              </a:rPr>
              <a:t>Payment terms (negotiable):</a:t>
            </a:r>
          </a:p>
          <a:p>
            <a:pPr marL="577850" indent="457200" algn="just" eaLnBrk="1" hangingPunct="1">
              <a:buFont typeface="Wingdings" panose="05000000000000000000" pitchFamily="2" charset="2"/>
              <a:buChar char="§"/>
            </a:pPr>
            <a:r>
              <a:rPr lang="en-MY" altLang="en-US" sz="3600" b="1" dirty="0">
                <a:solidFill>
                  <a:srgbClr val="C00000"/>
                </a:solidFill>
                <a:latin typeface="Open Sans Light"/>
                <a:ea typeface="Open Sans" panose="020B0606030504020204" pitchFamily="34" charset="0"/>
                <a:cs typeface="Open Sans" panose="020B0606030504020204" pitchFamily="34" charset="0"/>
              </a:rPr>
              <a:t>50%</a:t>
            </a:r>
            <a:r>
              <a:rPr lang="en-MY" altLang="en-US" sz="3600" dirty="0">
                <a:solidFill>
                  <a:srgbClr val="C00000"/>
                </a:solidFill>
                <a:latin typeface="Open Sans Light"/>
                <a:ea typeface="Open Sans" panose="020B0606030504020204" pitchFamily="34" charset="0"/>
                <a:cs typeface="Open Sans" panose="020B0606030504020204" pitchFamily="34" charset="0"/>
              </a:rPr>
              <a:t> </a:t>
            </a:r>
            <a:r>
              <a:rPr lang="en-MY" altLang="en-US" sz="3600" dirty="0">
                <a:latin typeface="Open Sans Light"/>
                <a:ea typeface="Open Sans" panose="020B0606030504020204" pitchFamily="34" charset="0"/>
                <a:cs typeface="Open Sans" panose="020B0606030504020204" pitchFamily="34" charset="0"/>
              </a:rPr>
              <a:t>down payment before commencing of work</a:t>
            </a:r>
          </a:p>
          <a:p>
            <a:pPr marL="577850" indent="457200" algn="just" eaLnBrk="1" hangingPunct="1">
              <a:buFont typeface="Wingdings" panose="05000000000000000000" pitchFamily="2" charset="2"/>
              <a:buChar char="§"/>
            </a:pPr>
            <a:r>
              <a:rPr lang="en-MY" altLang="en-US" sz="3600" b="1" dirty="0">
                <a:solidFill>
                  <a:srgbClr val="C00000"/>
                </a:solidFill>
                <a:latin typeface="Open Sans Light"/>
                <a:ea typeface="Open Sans" panose="020B0606030504020204" pitchFamily="34" charset="0"/>
                <a:cs typeface="Open Sans" panose="020B0606030504020204" pitchFamily="34" charset="0"/>
              </a:rPr>
              <a:t>50% </a:t>
            </a:r>
            <a:r>
              <a:rPr lang="en-US" altLang="en-US" sz="3600" dirty="0">
                <a:latin typeface="Open Sans Light"/>
                <a:ea typeface="Open Sans" panose="020B0606030504020204" pitchFamily="34" charset="0"/>
                <a:cs typeface="Open Sans" panose="020B0606030504020204" pitchFamily="34" charset="0"/>
              </a:rPr>
              <a:t>balance payment </a:t>
            </a:r>
            <a:r>
              <a:rPr lang="en-MY" altLang="en-US" sz="3600" dirty="0">
                <a:latin typeface="Open Sans Light"/>
                <a:ea typeface="Open Sans" panose="020B0606030504020204" pitchFamily="34" charset="0"/>
                <a:cs typeface="Open Sans" panose="020B0606030504020204" pitchFamily="34" charset="0"/>
              </a:rPr>
              <a:t>after completion of work</a:t>
            </a:r>
          </a:p>
          <a:p>
            <a:pPr marL="577850" indent="457200" algn="just" eaLnBrk="1" hangingPunct="1">
              <a:buFont typeface="Wingdings" panose="05000000000000000000" pitchFamily="2" charset="2"/>
              <a:buChar char="§"/>
            </a:pPr>
            <a:r>
              <a:rPr lang="en-MY" altLang="en-US" sz="3600" dirty="0">
                <a:latin typeface="Open Sans Light"/>
                <a:ea typeface="Open Sans" panose="020B0606030504020204" pitchFamily="34" charset="0"/>
                <a:cs typeface="Open Sans" panose="020B0606030504020204" pitchFamily="34" charset="0"/>
              </a:rPr>
              <a:t>Invoiced amounts must be paid within 30 days from the invoice date</a:t>
            </a:r>
            <a:r>
              <a:rPr lang="en-MY" altLang="en-US" sz="36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48060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pic>
        <p:nvPicPr>
          <p:cNvPr id="20" name="Picture Placeholder 1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1104900" y="4142555"/>
            <a:ext cx="3452813" cy="3186112"/>
          </a:xfrm>
          <a:prstGeom prst="rect">
            <a:avLst/>
          </a:prstGeom>
          <a:ln>
            <a:noFill/>
          </a:ln>
          <a:effectLst>
            <a:outerShdw blurRad="292100" dist="139700" dir="2700000" algn="tl" rotWithShape="0">
              <a:srgbClr val="333333">
                <a:alpha val="65000"/>
              </a:srgbClr>
            </a:outerShdw>
          </a:effectLst>
        </p:spPr>
      </p:pic>
      <p:pic>
        <p:nvPicPr>
          <p:cNvPr id="21" name="Picture Placeholder 20"/>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5535613" y="4142555"/>
            <a:ext cx="3452812" cy="3186112"/>
          </a:xfrm>
          <a:prstGeom prst="rect">
            <a:avLst/>
          </a:prstGeom>
          <a:ln>
            <a:noFill/>
          </a:ln>
          <a:effectLst>
            <a:outerShdw blurRad="292100" dist="139700" dir="2700000" algn="tl" rotWithShape="0">
              <a:srgbClr val="333333">
                <a:alpha val="65000"/>
              </a:srgbClr>
            </a:outerShdw>
          </a:effectLst>
        </p:spPr>
      </p:pic>
      <p:pic>
        <p:nvPicPr>
          <p:cNvPr id="22" name="Picture Placeholder 21"/>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xfrm>
            <a:off x="10333038" y="4142555"/>
            <a:ext cx="3452812" cy="3186112"/>
          </a:xfrm>
          <a:prstGeom prst="rect">
            <a:avLst/>
          </a:prstGeom>
          <a:ln>
            <a:noFill/>
          </a:ln>
          <a:effectLst>
            <a:outerShdw blurRad="292100" dist="139700" dir="2700000" algn="tl" rotWithShape="0">
              <a:srgbClr val="333333">
                <a:alpha val="65000"/>
              </a:srgbClr>
            </a:outerShdw>
          </a:effectLst>
        </p:spPr>
      </p:pic>
      <p:pic>
        <p:nvPicPr>
          <p:cNvPr id="27" name="Picture Placeholder 26"/>
          <p:cNvPicPr>
            <a:picLocks noGrp="1" noChangeAspect="1"/>
          </p:cNvPicPr>
          <p:nvPr>
            <p:ph type="pic" sz="quarter" idx="16"/>
          </p:nvPr>
        </p:nvPicPr>
        <p:blipFill>
          <a:blip r:embed="rId6" cstate="email">
            <a:extLst>
              <a:ext uri="{28A0092B-C50C-407E-A947-70E740481C1C}">
                <a14:useLocalDpi xmlns:a14="http://schemas.microsoft.com/office/drawing/2010/main"/>
              </a:ext>
            </a:extLst>
          </a:blip>
          <a:srcRect/>
          <a:stretch>
            <a:fillRect/>
          </a:stretch>
        </p:blipFill>
        <p:spPr>
          <a:xfrm>
            <a:off x="14979650" y="4142555"/>
            <a:ext cx="3452813" cy="31861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4"/>
          </p:nvPr>
        </p:nvSpPr>
        <p:spPr/>
        <p:txBody>
          <a:bodyPr/>
          <a:lstStyle/>
          <a:p>
            <a:fld id="{C9468CE9-3F3D-1446-A027-4B4CDD3883B0}" type="slidenum">
              <a:rPr lang="en-US" smtClean="0"/>
              <a:pPr/>
              <a:t>17</a:t>
            </a:fld>
            <a:endParaRPr lang="en-US"/>
          </a:p>
        </p:txBody>
      </p:sp>
      <p:sp>
        <p:nvSpPr>
          <p:cNvPr id="6" name="TextBox 5"/>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a:solidFill>
                  <a:srgbClr val="C00000"/>
                </a:solidFill>
                <a:latin typeface="Neuropol" panose="020F0607030201010804" pitchFamily="34" charset="0"/>
                <a:cs typeface="Open Sans Light"/>
              </a:rPr>
              <a:t>SALIHIN</a:t>
            </a:r>
            <a:r>
              <a:rPr lang="en-US" sz="3700" dirty="0">
                <a:solidFill>
                  <a:schemeClr val="bg1">
                    <a:lumMod val="50000"/>
                  </a:schemeClr>
                </a:solidFill>
                <a:latin typeface="Open Sans Light"/>
                <a:cs typeface="Open Sans Light"/>
              </a:rPr>
              <a:t>?</a:t>
            </a:r>
          </a:p>
        </p:txBody>
      </p:sp>
      <p:sp>
        <p:nvSpPr>
          <p:cNvPr id="11" name="Rectangle 10"/>
          <p:cNvSpPr/>
          <p:nvPr/>
        </p:nvSpPr>
        <p:spPr>
          <a:xfrm>
            <a:off x="880015" y="7669704"/>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01.</a:t>
            </a:r>
          </a:p>
          <a:p>
            <a:r>
              <a:rPr lang="en-US" sz="2400" dirty="0">
                <a:solidFill>
                  <a:schemeClr val="tx1">
                    <a:lumMod val="65000"/>
                    <a:lumOff val="35000"/>
                  </a:schemeClr>
                </a:solidFill>
                <a:latin typeface="Open Sans"/>
                <a:ea typeface="Open Sans Light"/>
                <a:cs typeface="Open Sans"/>
              </a:rPr>
              <a:t>Experienced Employees</a:t>
            </a: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have the right ‘hands-on’ team with vast knowledge and relevant experience.</a:t>
            </a:r>
            <a:endParaRPr lang="en-US" sz="2000" dirty="0">
              <a:solidFill>
                <a:schemeClr val="tx1">
                  <a:lumMod val="65000"/>
                  <a:lumOff val="35000"/>
                </a:schemeClr>
              </a:solidFill>
              <a:latin typeface="Open Sans Light"/>
              <a:cs typeface="Open Sans Light"/>
            </a:endParaRPr>
          </a:p>
        </p:txBody>
      </p:sp>
      <p:sp>
        <p:nvSpPr>
          <p:cNvPr id="12" name="Rectangle 11"/>
          <p:cNvSpPr/>
          <p:nvPr/>
        </p:nvSpPr>
        <p:spPr>
          <a:xfrm>
            <a:off x="5261871" y="7659767"/>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02.</a:t>
            </a:r>
          </a:p>
          <a:p>
            <a:r>
              <a:rPr lang="en-US" sz="2400" dirty="0">
                <a:solidFill>
                  <a:schemeClr val="tx1">
                    <a:lumMod val="65000"/>
                    <a:lumOff val="35000"/>
                  </a:schemeClr>
                </a:solidFill>
                <a:latin typeface="Open Sans"/>
                <a:ea typeface="Open Sans Light"/>
                <a:cs typeface="Open Sans"/>
              </a:rPr>
              <a:t>Comprehensive Reports</a:t>
            </a:r>
          </a:p>
          <a:p>
            <a:endParaRPr lang="en-US" sz="24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would be able to provide complete and comprehensive reports in tandem to your key areas of concern.</a:t>
            </a:r>
            <a:endParaRPr lang="en-US" sz="2100" dirty="0">
              <a:solidFill>
                <a:schemeClr val="tx1">
                  <a:lumMod val="65000"/>
                  <a:lumOff val="35000"/>
                </a:schemeClr>
              </a:solidFill>
              <a:latin typeface="Open Sans Light"/>
              <a:cs typeface="Open Sans Light"/>
            </a:endParaRPr>
          </a:p>
        </p:txBody>
      </p:sp>
      <p:sp>
        <p:nvSpPr>
          <p:cNvPr id="13" name="Rectangle 12"/>
          <p:cNvSpPr/>
          <p:nvPr/>
        </p:nvSpPr>
        <p:spPr>
          <a:xfrm>
            <a:off x="10100923" y="7678816"/>
            <a:ext cx="3973549" cy="4601270"/>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03.</a:t>
            </a:r>
          </a:p>
          <a:p>
            <a:r>
              <a:rPr lang="en-US" sz="2400" dirty="0">
                <a:solidFill>
                  <a:schemeClr val="tx1">
                    <a:lumMod val="65000"/>
                    <a:lumOff val="35000"/>
                  </a:schemeClr>
                </a:solidFill>
                <a:latin typeface="Open Sans"/>
                <a:ea typeface="Open Sans Light"/>
                <a:cs typeface="Open Sans"/>
              </a:rPr>
              <a:t>Quality Service Delivery</a:t>
            </a:r>
          </a:p>
          <a:p>
            <a:endParaRPr lang="en-US" sz="1900"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Our Engagement Partner, Board of Advisors and Managers will be involved in closed co-operation for quality service delivery.</a:t>
            </a:r>
            <a:endParaRPr lang="en-US" sz="2000" dirty="0">
              <a:solidFill>
                <a:schemeClr val="tx1">
                  <a:lumMod val="65000"/>
                  <a:lumOff val="35000"/>
                </a:schemeClr>
              </a:solidFill>
              <a:latin typeface="Open Sans Light"/>
              <a:cs typeface="Open Sans Light"/>
            </a:endParaRPr>
          </a:p>
        </p:txBody>
      </p:sp>
      <p:sp>
        <p:nvSpPr>
          <p:cNvPr id="14" name="Rectangle 13"/>
          <p:cNvSpPr/>
          <p:nvPr/>
        </p:nvSpPr>
        <p:spPr>
          <a:xfrm>
            <a:off x="14723408" y="7659767"/>
            <a:ext cx="3973549" cy="4124216"/>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04.</a:t>
            </a:r>
          </a:p>
          <a:p>
            <a:r>
              <a:rPr lang="en-US" sz="2400" dirty="0">
                <a:solidFill>
                  <a:schemeClr val="tx1">
                    <a:lumMod val="65000"/>
                    <a:lumOff val="35000"/>
                  </a:schemeClr>
                </a:solidFill>
                <a:latin typeface="Open Sans"/>
                <a:ea typeface="Open Sans Light"/>
                <a:cs typeface="Open Sans"/>
              </a:rPr>
              <a:t>Value for Money</a:t>
            </a: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offer ‘value for money’ without compromising on the quality  and timeliness of our services.</a:t>
            </a:r>
            <a:endParaRPr lang="en-US" sz="2100" dirty="0">
              <a:solidFill>
                <a:schemeClr val="tx1">
                  <a:lumMod val="65000"/>
                  <a:lumOff val="35000"/>
                </a:schemeClr>
              </a:solidFill>
              <a:latin typeface="Open Sans Light"/>
              <a:cs typeface="Open Sans Light"/>
            </a:endParaRPr>
          </a:p>
        </p:txBody>
      </p:sp>
      <p:sp>
        <p:nvSpPr>
          <p:cNvPr id="15" name="Rectangle 14"/>
          <p:cNvSpPr/>
          <p:nvPr/>
        </p:nvSpPr>
        <p:spPr>
          <a:xfrm>
            <a:off x="19519999" y="7668790"/>
            <a:ext cx="3973549" cy="4678214"/>
          </a:xfrm>
          <a:prstGeom prst="rect">
            <a:avLst/>
          </a:prstGeom>
        </p:spPr>
        <p:txBody>
          <a:bodyPr wrap="square" lIns="182889" tIns="91445" rIns="182889" bIns="91445">
            <a:spAutoFit/>
          </a:bodyPr>
          <a:lstStyle/>
          <a:p>
            <a:r>
              <a:rPr lang="en-US" sz="6400" dirty="0">
                <a:solidFill>
                  <a:schemeClr val="tx1">
                    <a:lumMod val="65000"/>
                    <a:lumOff val="35000"/>
                  </a:schemeClr>
                </a:solidFill>
                <a:latin typeface="Open Sans"/>
                <a:ea typeface="Open Sans Light"/>
                <a:cs typeface="Open Sans"/>
              </a:rPr>
              <a:t>05.</a:t>
            </a:r>
          </a:p>
          <a:p>
            <a:r>
              <a:rPr lang="en-US" sz="2400" dirty="0">
                <a:solidFill>
                  <a:schemeClr val="tx1">
                    <a:lumMod val="65000"/>
                    <a:lumOff val="35000"/>
                  </a:schemeClr>
                </a:solidFill>
                <a:latin typeface="Open Sans"/>
                <a:ea typeface="Open Sans Light"/>
                <a:cs typeface="Open Sans"/>
              </a:rPr>
              <a:t>Minimal Disruption</a:t>
            </a:r>
          </a:p>
          <a:p>
            <a:endParaRPr lang="en-US" sz="2400" b="1" dirty="0">
              <a:solidFill>
                <a:schemeClr val="tx1">
                  <a:lumMod val="65000"/>
                  <a:lumOff val="35000"/>
                </a:schemeClr>
              </a:solidFill>
              <a:latin typeface="Open Sans Light"/>
              <a:ea typeface="Open Sans Light"/>
              <a:cs typeface="Open Sans Light"/>
            </a:endParaRPr>
          </a:p>
          <a:p>
            <a:pPr algn="just">
              <a:lnSpc>
                <a:spcPct val="150000"/>
              </a:lnSpc>
            </a:pPr>
            <a:r>
              <a:rPr lang="en-US" sz="2400" dirty="0">
                <a:solidFill>
                  <a:schemeClr val="tx1">
                    <a:lumMod val="65000"/>
                    <a:lumOff val="35000"/>
                  </a:schemeClr>
                </a:solidFill>
                <a:latin typeface="Open Sans Light"/>
                <a:cs typeface="Open Sans Light"/>
              </a:rPr>
              <a:t>We will apply our considerable experience to ensure minimal disruption to clients’ daily operations.</a:t>
            </a:r>
            <a:endParaRPr lang="en-US" sz="2100" dirty="0">
              <a:solidFill>
                <a:schemeClr val="tx1">
                  <a:lumMod val="65000"/>
                  <a:lumOff val="35000"/>
                </a:schemeClr>
              </a:solidFill>
              <a:latin typeface="Open Sans Light"/>
              <a:cs typeface="Open Sans Light"/>
            </a:endParaRPr>
          </a:p>
        </p:txBody>
      </p:sp>
      <p:pic>
        <p:nvPicPr>
          <p:cNvPr id="29" name="Picture Placeholder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9917" y="4142555"/>
            <a:ext cx="3489157" cy="3186112"/>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7466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7" name="Rectangle 16"/>
          <p:cNvSpPr/>
          <p:nvPr/>
        </p:nvSpPr>
        <p:spPr>
          <a:xfrm>
            <a:off x="510911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8" name="Rectangle 17"/>
          <p:cNvSpPr/>
          <p:nvPr/>
        </p:nvSpPr>
        <p:spPr>
          <a:xfrm>
            <a:off x="99668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19" name="Rectangle 18"/>
          <p:cNvSpPr/>
          <p:nvPr/>
        </p:nvSpPr>
        <p:spPr>
          <a:xfrm>
            <a:off x="146150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3" name="Rectangle 22"/>
          <p:cNvSpPr/>
          <p:nvPr/>
        </p:nvSpPr>
        <p:spPr>
          <a:xfrm>
            <a:off x="19377565" y="9636550"/>
            <a:ext cx="152400" cy="1871619"/>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
        <p:nvSpPr>
          <p:cNvPr id="2" name="Rectangle 1"/>
          <p:cNvSpPr/>
          <p:nvPr/>
        </p:nvSpPr>
        <p:spPr>
          <a:xfrm>
            <a:off x="1294118" y="3054528"/>
            <a:ext cx="21974956" cy="661720"/>
          </a:xfrm>
          <a:prstGeom prst="rect">
            <a:avLst/>
          </a:prstGeom>
        </p:spPr>
        <p:txBody>
          <a:bodyPr wrap="square">
            <a:spAutoFit/>
          </a:bodyPr>
          <a:lstStyle/>
          <a:p>
            <a:pPr algn="ctr"/>
            <a:r>
              <a:rPr lang="en-US" sz="3700" dirty="0">
                <a:solidFill>
                  <a:schemeClr val="tx1">
                    <a:lumMod val="65000"/>
                    <a:lumOff val="35000"/>
                  </a:schemeClr>
                </a:solidFill>
                <a:latin typeface="Open Sans Light"/>
                <a:cs typeface="Open Sans Light"/>
              </a:rPr>
              <a:t>The following are key reasons why </a:t>
            </a:r>
            <a:r>
              <a:rPr lang="en-US" sz="3700" dirty="0">
                <a:solidFill>
                  <a:srgbClr val="C00000"/>
                </a:solidFill>
                <a:latin typeface="Neuropol" panose="020F0607030201010804" pitchFamily="34" charset="0"/>
                <a:cs typeface="Open Sans Light"/>
              </a:rPr>
              <a:t>SALIHIN</a:t>
            </a:r>
            <a:r>
              <a:rPr lang="en-US" sz="3700" dirty="0">
                <a:solidFill>
                  <a:schemeClr val="tx1">
                    <a:lumMod val="65000"/>
                    <a:lumOff val="35000"/>
                  </a:schemeClr>
                </a:solidFill>
                <a:latin typeface="Open Sans Light"/>
                <a:cs typeface="Open Sans Light"/>
              </a:rPr>
              <a:t> should be your firm’s preferred choice:</a:t>
            </a:r>
          </a:p>
        </p:txBody>
      </p:sp>
    </p:spTree>
    <p:extLst>
      <p:ext uri="{BB962C8B-B14F-4D97-AF65-F5344CB8AC3E}">
        <p14:creationId xmlns:p14="http://schemas.microsoft.com/office/powerpoint/2010/main" val="338671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9468CE9-3F3D-1446-A027-4B4CDD3883B0}" type="slidenum">
              <a:rPr lang="en-US" smtClean="0"/>
              <a:pPr/>
              <a:t>18</a:t>
            </a:fld>
            <a:endParaRPr lang="en-US"/>
          </a:p>
        </p:txBody>
      </p:sp>
      <p:sp>
        <p:nvSpPr>
          <p:cNvPr id="8" name="Rectangle 7"/>
          <p:cNvSpPr/>
          <p:nvPr/>
        </p:nvSpPr>
        <p:spPr>
          <a:xfrm>
            <a:off x="1446791" y="4578462"/>
            <a:ext cx="22115575" cy="4031873"/>
          </a:xfrm>
          <a:prstGeom prst="rect">
            <a:avLst/>
          </a:prstGeom>
        </p:spPr>
        <p:txBody>
          <a:bodyPr wrap="square">
            <a:spAutoFit/>
          </a:bodyPr>
          <a:lstStyle/>
          <a:p>
            <a:pPr algn="just"/>
            <a:r>
              <a:rPr lang="en-US" sz="3200" b="1" dirty="0">
                <a:latin typeface="Open Sans Light"/>
              </a:rPr>
              <a:t>Commitment</a:t>
            </a:r>
          </a:p>
          <a:p>
            <a:pPr algn="just"/>
            <a:r>
              <a:rPr lang="en-US" sz="3200" dirty="0">
                <a:latin typeface="Open Sans Light"/>
              </a:rPr>
              <a:t>Our mission emphasizes responsive personal attention to help you fulfill your mission and achieve your goals. Our team works with you in an integrated fashion, and we are committed to:</a:t>
            </a:r>
          </a:p>
          <a:p>
            <a:pPr algn="just"/>
            <a:endParaRPr lang="en-US" sz="3200" dirty="0">
              <a:latin typeface="Open Sans Light"/>
            </a:endParaRPr>
          </a:p>
          <a:p>
            <a:pPr marL="571500" indent="-571500" algn="just">
              <a:buFont typeface="Arial" panose="020B0604020202020204" pitchFamily="34" charset="0"/>
              <a:buChar char="•"/>
            </a:pPr>
            <a:r>
              <a:rPr lang="en-US" sz="3200" dirty="0">
                <a:latin typeface="Open Sans Light"/>
              </a:rPr>
              <a:t>Performing the work within a timeframe mutually agreed upon between </a:t>
            </a:r>
            <a:r>
              <a:rPr lang="en-US" sz="3200" b="1" dirty="0">
                <a:latin typeface="Open Sans Light"/>
              </a:rPr>
              <a:t>KUB MALAYSIA </a:t>
            </a:r>
            <a:r>
              <a:rPr lang="en-US" sz="3200" dirty="0">
                <a:latin typeface="Open Sans Light"/>
              </a:rPr>
              <a:t>and </a:t>
            </a:r>
            <a:r>
              <a:rPr lang="en-US" sz="3200" dirty="0">
                <a:solidFill>
                  <a:srgbClr val="C00000"/>
                </a:solidFill>
                <a:latin typeface="Neuropol" panose="020F0607030201010804" pitchFamily="34" charset="0"/>
              </a:rPr>
              <a:t>SALIHIN</a:t>
            </a:r>
            <a:r>
              <a:rPr lang="en-US" sz="3200" dirty="0">
                <a:latin typeface="Open Sans Light"/>
              </a:rPr>
              <a:t>.</a:t>
            </a:r>
          </a:p>
          <a:p>
            <a:pPr marL="571500" indent="-571500" algn="just">
              <a:buFont typeface="Arial" panose="020B0604020202020204" pitchFamily="34" charset="0"/>
              <a:buChar char="•"/>
            </a:pPr>
            <a:r>
              <a:rPr lang="en-US" sz="3200" dirty="0">
                <a:latin typeface="Open Sans Light"/>
              </a:rPr>
              <a:t>Timely, prompt and responsive attention. We encourage the entire client service team to act proactively.</a:t>
            </a:r>
          </a:p>
          <a:p>
            <a:pPr marL="571500" indent="-571500" algn="just">
              <a:buFont typeface="Arial" panose="020B0604020202020204" pitchFamily="34" charset="0"/>
              <a:buChar char="•"/>
            </a:pPr>
            <a:r>
              <a:rPr lang="en-US" sz="3200" dirty="0">
                <a:latin typeface="Open Sans Light"/>
              </a:rPr>
              <a:t>A strategic, organized approach to engagement management.</a:t>
            </a:r>
          </a:p>
          <a:p>
            <a:pPr marL="571500" indent="-571500" algn="just">
              <a:buFont typeface="Arial" panose="020B0604020202020204" pitchFamily="34" charset="0"/>
              <a:buChar char="•"/>
            </a:pPr>
            <a:r>
              <a:rPr lang="en-US" sz="3200" dirty="0">
                <a:latin typeface="Open Sans Light"/>
              </a:rPr>
              <a:t>A job done efficiently and at a commensurate price — with minimal disruption to your staff and/or office procedures.</a:t>
            </a:r>
          </a:p>
        </p:txBody>
      </p:sp>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The Proposal</a:t>
            </a:r>
          </a:p>
        </p:txBody>
      </p:sp>
      <p:sp>
        <p:nvSpPr>
          <p:cNvPr id="10" name="TextBox 9"/>
          <p:cNvSpPr txBox="1"/>
          <p:nvPr/>
        </p:nvSpPr>
        <p:spPr>
          <a:xfrm>
            <a:off x="1446791" y="1951975"/>
            <a:ext cx="21586688" cy="815620"/>
          </a:xfrm>
          <a:prstGeom prst="rect">
            <a:avLst/>
          </a:prstGeom>
          <a:noFill/>
        </p:spPr>
        <p:txBody>
          <a:bodyPr wrap="square" lIns="243852" tIns="121926" rIns="243852" bIns="121926" rtlCol="0">
            <a:spAutoFit/>
          </a:bodyPr>
          <a:lstStyle/>
          <a:p>
            <a:pPr algn="ctr"/>
            <a:r>
              <a:rPr lang="en-US" sz="3700" b="1" dirty="0">
                <a:solidFill>
                  <a:schemeClr val="tx1">
                    <a:lumMod val="65000"/>
                    <a:lumOff val="35000"/>
                  </a:schemeClr>
                </a:solidFill>
                <a:latin typeface="Open Sans Light"/>
                <a:cs typeface="Open Sans Light"/>
              </a:rPr>
              <a:t>WHY</a:t>
            </a:r>
            <a:r>
              <a:rPr lang="en-US" sz="3700" dirty="0">
                <a:solidFill>
                  <a:schemeClr val="tx1">
                    <a:lumMod val="65000"/>
                    <a:lumOff val="35000"/>
                  </a:schemeClr>
                </a:solidFill>
                <a:latin typeface="Open Sans Light"/>
                <a:cs typeface="Open Sans Light"/>
              </a:rPr>
              <a:t> </a:t>
            </a:r>
            <a:r>
              <a:rPr lang="en-US" sz="3700" dirty="0">
                <a:solidFill>
                  <a:srgbClr val="C00000"/>
                </a:solidFill>
                <a:latin typeface="Neuropol" panose="020F0607030201010804" pitchFamily="34" charset="0"/>
                <a:cs typeface="Open Sans Light"/>
              </a:rPr>
              <a:t>SALIHIN</a:t>
            </a:r>
            <a:r>
              <a:rPr lang="en-US" sz="3700" b="1" dirty="0">
                <a:solidFill>
                  <a:schemeClr val="bg1">
                    <a:lumMod val="50000"/>
                  </a:schemeClr>
                </a:solidFill>
                <a:latin typeface="Open Sans Light"/>
                <a:cs typeface="Open Sans Light"/>
              </a:rPr>
              <a:t>? (Cont.)</a:t>
            </a:r>
          </a:p>
        </p:txBody>
      </p:sp>
      <p:sp>
        <p:nvSpPr>
          <p:cNvPr id="11" name="Rectangle 10"/>
          <p:cNvSpPr/>
          <p:nvPr/>
        </p:nvSpPr>
        <p:spPr>
          <a:xfrm>
            <a:off x="1342245" y="3027742"/>
            <a:ext cx="21974956" cy="661720"/>
          </a:xfrm>
          <a:prstGeom prst="rect">
            <a:avLst/>
          </a:prstGeom>
        </p:spPr>
        <p:txBody>
          <a:bodyPr wrap="square">
            <a:spAutoFit/>
          </a:bodyPr>
          <a:lstStyle/>
          <a:p>
            <a:pPr algn="ctr"/>
            <a:r>
              <a:rPr lang="en-US" sz="3700" dirty="0">
                <a:latin typeface="Open Sans Light"/>
                <a:cs typeface="Open Sans Light"/>
              </a:rPr>
              <a:t>The following are key reasons why </a:t>
            </a:r>
            <a:r>
              <a:rPr lang="en-US" sz="3700" dirty="0">
                <a:solidFill>
                  <a:srgbClr val="C00000"/>
                </a:solidFill>
                <a:latin typeface="Neuropol" panose="020B0500000000000000" pitchFamily="34" charset="0"/>
                <a:cs typeface="Open Sans Light"/>
              </a:rPr>
              <a:t>SALIHIN</a:t>
            </a:r>
            <a:r>
              <a:rPr lang="en-US" sz="3700" b="1" dirty="0">
                <a:latin typeface="Open Sans Light"/>
                <a:cs typeface="Open Sans Light"/>
              </a:rPr>
              <a:t> </a:t>
            </a:r>
            <a:r>
              <a:rPr lang="en-US" sz="3700" dirty="0">
                <a:latin typeface="Open Sans Light"/>
                <a:cs typeface="Open Sans Light"/>
              </a:rPr>
              <a:t>should be your firm’s preferred choice:</a:t>
            </a:r>
          </a:p>
        </p:txBody>
      </p:sp>
      <p:sp>
        <p:nvSpPr>
          <p:cNvPr id="2" name="Rectangle 1"/>
          <p:cNvSpPr/>
          <p:nvPr/>
        </p:nvSpPr>
        <p:spPr>
          <a:xfrm>
            <a:off x="1446791" y="9306604"/>
            <a:ext cx="22115576" cy="2062103"/>
          </a:xfrm>
          <a:prstGeom prst="rect">
            <a:avLst/>
          </a:prstGeom>
        </p:spPr>
        <p:txBody>
          <a:bodyPr wrap="square">
            <a:spAutoFit/>
          </a:bodyPr>
          <a:lstStyle/>
          <a:p>
            <a:pPr algn="just"/>
            <a:r>
              <a:rPr lang="en-US" sz="3200" b="1" dirty="0">
                <a:latin typeface="Open Sans Light"/>
              </a:rPr>
              <a:t>Philosophy</a:t>
            </a:r>
          </a:p>
          <a:p>
            <a:pPr algn="just"/>
            <a:r>
              <a:rPr lang="en-US" sz="3200" dirty="0">
                <a:latin typeface="Open Sans Light"/>
              </a:rPr>
              <a:t>We hold ourselves accountable to a very high standard of behavior. We always focus on doing the right thing regardless of how it “sells”. Our accountability philosophy has been the cornerstone of </a:t>
            </a:r>
            <a:r>
              <a:rPr lang="en-US" sz="3200" dirty="0">
                <a:solidFill>
                  <a:srgbClr val="C00000"/>
                </a:solidFill>
                <a:latin typeface="Neuropol" panose="020F0607030201010804" pitchFamily="34" charset="0"/>
              </a:rPr>
              <a:t>SALIHIN</a:t>
            </a:r>
            <a:r>
              <a:rPr lang="en-US" sz="3200" dirty="0">
                <a:latin typeface="Open Sans Light"/>
              </a:rPr>
              <a:t>, it has guided our growth for over 15 years and will continue to guide future growth and practice. </a:t>
            </a:r>
          </a:p>
        </p:txBody>
      </p:sp>
    </p:spTree>
    <p:extLst>
      <p:ext uri="{BB962C8B-B14F-4D97-AF65-F5344CB8AC3E}">
        <p14:creationId xmlns:p14="http://schemas.microsoft.com/office/powerpoint/2010/main" val="202346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19</a:t>
            </a:fld>
            <a:endParaRPr lang="en-US" dirty="0"/>
          </a:p>
        </p:txBody>
      </p:sp>
      <p:sp>
        <p:nvSpPr>
          <p:cNvPr id="22" name="Rectangle 21"/>
          <p:cNvSpPr/>
          <p:nvPr/>
        </p:nvSpPr>
        <p:spPr>
          <a:xfrm>
            <a:off x="304374" y="6073513"/>
            <a:ext cx="5597891" cy="6589275"/>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641256" y="6061588"/>
            <a:ext cx="4988295" cy="6586429"/>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Selangor</a:t>
            </a:r>
          </a:p>
          <a:p>
            <a:pPr algn="ctr"/>
            <a:r>
              <a:rPr lang="en-US" sz="3700" dirty="0">
                <a:solidFill>
                  <a:schemeClr val="bg1"/>
                </a:solidFill>
                <a:latin typeface="Open Sans Light"/>
                <a:ea typeface="Open Sans Light"/>
                <a:cs typeface="Open Sans Light"/>
              </a:rPr>
              <a:t>—</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Headquarters</a:t>
            </a:r>
          </a:p>
          <a:p>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800" dirty="0">
                <a:solidFill>
                  <a:schemeClr val="bg1"/>
                </a:solidFill>
                <a:latin typeface="Open Sans Light"/>
                <a:cs typeface="Open Sans Light"/>
              </a:rPr>
              <a:t>555,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Samudra</a:t>
            </a:r>
            <a:r>
              <a:rPr lang="en-US" sz="2800" dirty="0">
                <a:solidFill>
                  <a:schemeClr val="bg1"/>
                </a:solidFill>
                <a:latin typeface="Open Sans Light"/>
                <a:cs typeface="Open Sans Light"/>
              </a:rPr>
              <a:t> Utara,</a:t>
            </a:r>
          </a:p>
          <a:p>
            <a:r>
              <a:rPr lang="en-US" sz="2800" dirty="0">
                <a:solidFill>
                  <a:schemeClr val="bg1"/>
                </a:solidFill>
                <a:latin typeface="Open Sans Light"/>
                <a:cs typeface="Open Sans Light"/>
              </a:rPr>
              <a:t>Taman </a:t>
            </a:r>
            <a:r>
              <a:rPr lang="en-US" sz="2800" dirty="0" err="1">
                <a:solidFill>
                  <a:schemeClr val="bg1"/>
                </a:solidFill>
                <a:latin typeface="Open Sans Light"/>
                <a:cs typeface="Open Sans Light"/>
              </a:rPr>
              <a:t>Samudra</a:t>
            </a:r>
            <a:r>
              <a:rPr lang="en-US" sz="2800" dirty="0">
                <a:solidFill>
                  <a:schemeClr val="bg1"/>
                </a:solidFill>
                <a:latin typeface="Open Sans Light"/>
                <a:cs typeface="Open Sans Light"/>
              </a:rPr>
              <a:t>,</a:t>
            </a:r>
          </a:p>
          <a:p>
            <a:r>
              <a:rPr lang="en-US" sz="2800" dirty="0">
                <a:solidFill>
                  <a:schemeClr val="bg1"/>
                </a:solidFill>
                <a:latin typeface="Open Sans Light"/>
                <a:cs typeface="Open Sans Light"/>
              </a:rPr>
              <a:t>68100 </a:t>
            </a:r>
            <a:r>
              <a:rPr lang="en-US" sz="2800" dirty="0" err="1">
                <a:solidFill>
                  <a:schemeClr val="bg1"/>
                </a:solidFill>
                <a:latin typeface="Open Sans Light"/>
                <a:cs typeface="Open Sans Light"/>
              </a:rPr>
              <a:t>Batu</a:t>
            </a:r>
            <a:r>
              <a:rPr lang="en-US" sz="2800" dirty="0">
                <a:solidFill>
                  <a:schemeClr val="bg1"/>
                </a:solidFill>
                <a:latin typeface="Open Sans Light"/>
                <a:cs typeface="Open Sans Light"/>
              </a:rPr>
              <a:t> Caves,</a:t>
            </a:r>
          </a:p>
          <a:p>
            <a:r>
              <a:rPr lang="en-US" sz="2800" dirty="0">
                <a:solidFill>
                  <a:schemeClr val="bg1"/>
                </a:solidFill>
                <a:latin typeface="Open Sans Light"/>
                <a:cs typeface="Open Sans Light"/>
              </a:rPr>
              <a:t>Selangor </a:t>
            </a:r>
            <a:r>
              <a:rPr lang="en-US" sz="2800" dirty="0" err="1">
                <a:solidFill>
                  <a:schemeClr val="bg1"/>
                </a:solidFill>
                <a:latin typeface="Open Sans Light"/>
                <a:cs typeface="Open Sans Light"/>
              </a:rPr>
              <a:t>Darul</a:t>
            </a:r>
            <a:r>
              <a:rPr lang="en-US" sz="2800" dirty="0">
                <a:solidFill>
                  <a:schemeClr val="bg1"/>
                </a:solidFill>
                <a:latin typeface="Open Sans Light"/>
                <a:cs typeface="Open Sans Light"/>
              </a:rPr>
              <a:t> Ehsan.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+603-6185 9970 (Hunting Line)</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 </a:t>
            </a:r>
            <a:r>
              <a:rPr lang="en-US" sz="2800" dirty="0">
                <a:solidFill>
                  <a:schemeClr val="bg1"/>
                </a:solidFill>
                <a:latin typeface="Open Sans Light"/>
                <a:cs typeface="Open Sans Light"/>
              </a:rPr>
              <a:t>+603-6184 2524</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info@salihin.com.my</a:t>
            </a:r>
          </a:p>
        </p:txBody>
      </p:sp>
      <p:sp>
        <p:nvSpPr>
          <p:cNvPr id="28" name="Rectangle 27"/>
          <p:cNvSpPr/>
          <p:nvPr/>
        </p:nvSpPr>
        <p:spPr>
          <a:xfrm>
            <a:off x="6394718" y="6073513"/>
            <a:ext cx="5597891" cy="6591227"/>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9" name="Rectangle 28"/>
          <p:cNvSpPr/>
          <p:nvPr/>
        </p:nvSpPr>
        <p:spPr>
          <a:xfrm>
            <a:off x="6731600" y="6063540"/>
            <a:ext cx="4988295" cy="5262989"/>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Sarawak</a:t>
            </a:r>
          </a:p>
          <a:p>
            <a:pPr algn="ctr"/>
            <a:r>
              <a:rPr lang="en-US" sz="3700" dirty="0">
                <a:solidFill>
                  <a:schemeClr val="bg1"/>
                </a:solidFill>
                <a:latin typeface="Open Sans Light"/>
                <a:ea typeface="Open Sans Light"/>
                <a:cs typeface="Open Sans Light"/>
              </a:rPr>
              <a:t>—</a:t>
            </a:r>
          </a:p>
          <a:p>
            <a:r>
              <a:rPr lang="en-US" sz="2800" dirty="0">
                <a:solidFill>
                  <a:schemeClr val="bg1"/>
                </a:solidFill>
                <a:latin typeface="Open Sans Light"/>
                <a:cs typeface="Open Sans Light"/>
              </a:rPr>
              <a:t>Lot 506, Floor Section 1,</a:t>
            </a:r>
          </a:p>
          <a:p>
            <a:r>
              <a:rPr lang="en-US" sz="2800" dirty="0">
                <a:solidFill>
                  <a:schemeClr val="bg1"/>
                </a:solidFill>
                <a:latin typeface="Open Sans Light"/>
                <a:cs typeface="Open Sans Light"/>
              </a:rPr>
              <a:t>KTLD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Kulas</a:t>
            </a:r>
            <a:r>
              <a:rPr lang="en-US" sz="2800" dirty="0">
                <a:solidFill>
                  <a:schemeClr val="bg1"/>
                </a:solidFill>
                <a:latin typeface="Open Sans Light"/>
                <a:cs typeface="Open Sans Light"/>
              </a:rPr>
              <a:t> Tengah,</a:t>
            </a:r>
          </a:p>
          <a:p>
            <a:r>
              <a:rPr lang="en-US" sz="2800" dirty="0">
                <a:solidFill>
                  <a:schemeClr val="bg1"/>
                </a:solidFill>
                <a:latin typeface="Open Sans Light"/>
                <a:cs typeface="Open Sans Light"/>
              </a:rPr>
              <a:t>93400 Kuching, Sarawak.</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+6082-240 378</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+6082-240 359</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a:t>
            </a:r>
            <a:r>
              <a:rPr lang="en-US" sz="2600" dirty="0">
                <a:solidFill>
                  <a:schemeClr val="bg1"/>
                </a:solidFill>
                <a:latin typeface="Open Sans Light"/>
                <a:cs typeface="Open Sans Light"/>
              </a:rPr>
              <a:t>salihinkuching@salihin.com.my</a:t>
            </a:r>
          </a:p>
        </p:txBody>
      </p:sp>
      <p:sp>
        <p:nvSpPr>
          <p:cNvPr id="30" name="Rectangle 29"/>
          <p:cNvSpPr/>
          <p:nvPr/>
        </p:nvSpPr>
        <p:spPr>
          <a:xfrm>
            <a:off x="12470610" y="6073513"/>
            <a:ext cx="5597891" cy="659122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1" name="Rectangle 30"/>
          <p:cNvSpPr/>
          <p:nvPr/>
        </p:nvSpPr>
        <p:spPr>
          <a:xfrm>
            <a:off x="12783429" y="6063540"/>
            <a:ext cx="5285072" cy="5293767"/>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Johor</a:t>
            </a:r>
          </a:p>
          <a:p>
            <a:pPr algn="ctr"/>
            <a:r>
              <a:rPr lang="en-US" sz="3700" dirty="0">
                <a:solidFill>
                  <a:schemeClr val="bg1"/>
                </a:solidFill>
                <a:latin typeface="Open Sans Light"/>
                <a:ea typeface="Open Sans Light"/>
                <a:cs typeface="Open Sans Light"/>
              </a:rPr>
              <a:t>—</a:t>
            </a:r>
          </a:p>
          <a:p>
            <a:r>
              <a:rPr lang="en-US" sz="2800" dirty="0">
                <a:solidFill>
                  <a:schemeClr val="bg1"/>
                </a:solidFill>
                <a:latin typeface="Open Sans Light"/>
                <a:cs typeface="Open Sans Light"/>
              </a:rPr>
              <a:t>No. 17-02, </a:t>
            </a:r>
            <a:r>
              <a:rPr lang="en-US" sz="2800" dirty="0" err="1">
                <a:solidFill>
                  <a:schemeClr val="bg1"/>
                </a:solidFill>
                <a:latin typeface="Open Sans Light"/>
                <a:cs typeface="Open Sans Light"/>
              </a:rPr>
              <a:t>Jalan</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Kolam</a:t>
            </a:r>
            <a:r>
              <a:rPr lang="en-US" sz="2800" dirty="0">
                <a:solidFill>
                  <a:schemeClr val="bg1"/>
                </a:solidFill>
                <a:latin typeface="Open Sans Light"/>
                <a:cs typeface="Open Sans Light"/>
              </a:rPr>
              <a:t> Air 1,</a:t>
            </a:r>
          </a:p>
          <a:p>
            <a:r>
              <a:rPr lang="en-US" sz="2800" dirty="0">
                <a:solidFill>
                  <a:schemeClr val="bg1"/>
                </a:solidFill>
                <a:latin typeface="Open Sans Light"/>
                <a:cs typeface="Open Sans Light"/>
              </a:rPr>
              <a:t>Taman </a:t>
            </a:r>
            <a:r>
              <a:rPr lang="en-US" sz="2800" dirty="0" err="1">
                <a:solidFill>
                  <a:schemeClr val="bg1"/>
                </a:solidFill>
                <a:latin typeface="Open Sans Light"/>
                <a:cs typeface="Open Sans Light"/>
              </a:rPr>
              <a:t>Nong</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Chik</a:t>
            </a:r>
            <a:r>
              <a:rPr lang="en-US" sz="2800" dirty="0">
                <a:solidFill>
                  <a:schemeClr val="bg1"/>
                </a:solidFill>
                <a:latin typeface="Open Sans Light"/>
                <a:cs typeface="Open Sans Light"/>
              </a:rPr>
              <a:t> Heights,</a:t>
            </a:r>
          </a:p>
          <a:p>
            <a:r>
              <a:rPr lang="en-US" sz="2800" dirty="0">
                <a:solidFill>
                  <a:schemeClr val="bg1"/>
                </a:solidFill>
                <a:latin typeface="Open Sans Light"/>
                <a:cs typeface="Open Sans Light"/>
              </a:rPr>
              <a:t>80100 Johor </a:t>
            </a:r>
            <a:r>
              <a:rPr lang="en-US" sz="2800" dirty="0" err="1">
                <a:solidFill>
                  <a:schemeClr val="bg1"/>
                </a:solidFill>
                <a:latin typeface="Open Sans Light"/>
                <a:cs typeface="Open Sans Light"/>
              </a:rPr>
              <a:t>Bahru</a:t>
            </a:r>
            <a:r>
              <a:rPr lang="en-US" sz="2800" dirty="0">
                <a:solidFill>
                  <a:schemeClr val="bg1"/>
                </a:solidFill>
                <a:latin typeface="Open Sans Light"/>
                <a:cs typeface="Open Sans Light"/>
              </a:rPr>
              <a:t>,</a:t>
            </a:r>
          </a:p>
          <a:p>
            <a:r>
              <a:rPr lang="en-US" sz="2800" dirty="0">
                <a:solidFill>
                  <a:schemeClr val="bg1"/>
                </a:solidFill>
                <a:latin typeface="Open Sans Light"/>
                <a:cs typeface="Open Sans Light"/>
              </a:rPr>
              <a:t>Johor </a:t>
            </a:r>
            <a:r>
              <a:rPr lang="en-US" sz="2800" dirty="0" err="1">
                <a:solidFill>
                  <a:schemeClr val="bg1"/>
                </a:solidFill>
                <a:latin typeface="Open Sans Light"/>
                <a:cs typeface="Open Sans Light"/>
              </a:rPr>
              <a:t>Darul</a:t>
            </a:r>
            <a:r>
              <a:rPr lang="en-US" sz="2800" dirty="0">
                <a:solidFill>
                  <a:schemeClr val="bg1"/>
                </a:solidFill>
                <a:latin typeface="Open Sans Light"/>
                <a:cs typeface="Open Sans Light"/>
              </a:rPr>
              <a:t> </a:t>
            </a:r>
            <a:r>
              <a:rPr lang="en-US" sz="2800" dirty="0" err="1">
                <a:solidFill>
                  <a:schemeClr val="bg1"/>
                </a:solidFill>
                <a:latin typeface="Open Sans Light"/>
                <a:cs typeface="Open Sans Light"/>
              </a:rPr>
              <a:t>Takzim</a:t>
            </a:r>
            <a:r>
              <a:rPr lang="en-US" sz="2800" dirty="0">
                <a:solidFill>
                  <a:schemeClr val="bg1"/>
                </a:solidFill>
                <a:latin typeface="Open Sans Light"/>
                <a:cs typeface="Open Sans Light"/>
              </a:rPr>
              <a:t>.</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+607-207 1728</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+607-207 1729</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 </a:t>
            </a:r>
            <a:r>
              <a:rPr lang="en-US" sz="2800" dirty="0">
                <a:solidFill>
                  <a:schemeClr val="bg1"/>
                </a:solidFill>
                <a:latin typeface="Open Sans Light"/>
                <a:cs typeface="Open Sans Light"/>
              </a:rPr>
              <a:t>info@salihin.com.my</a:t>
            </a:r>
          </a:p>
        </p:txBody>
      </p:sp>
      <p:sp>
        <p:nvSpPr>
          <p:cNvPr id="32" name="Rectangle 31"/>
          <p:cNvSpPr/>
          <p:nvPr/>
        </p:nvSpPr>
        <p:spPr>
          <a:xfrm>
            <a:off x="18527078" y="6073513"/>
            <a:ext cx="5597891" cy="6601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33" name="Rectangle 32"/>
          <p:cNvSpPr/>
          <p:nvPr/>
        </p:nvSpPr>
        <p:spPr>
          <a:xfrm>
            <a:off x="18863960" y="6073513"/>
            <a:ext cx="4988295" cy="6586429"/>
          </a:xfrm>
          <a:prstGeom prst="rect">
            <a:avLst/>
          </a:prstGeom>
        </p:spPr>
        <p:txBody>
          <a:bodyPr wrap="square" lIns="182889" tIns="91445" rIns="182889" bIns="91445">
            <a:spAutoFit/>
          </a:bodyPr>
          <a:lstStyle/>
          <a:p>
            <a:pPr algn="ctr"/>
            <a:r>
              <a:rPr lang="en-US" sz="4300" b="1" dirty="0">
                <a:solidFill>
                  <a:schemeClr val="bg1"/>
                </a:solidFill>
                <a:latin typeface="Open Sans Light"/>
                <a:ea typeface="Open Sans Light"/>
                <a:cs typeface="Open Sans Light"/>
              </a:rPr>
              <a:t>Terengganu (TAF)</a:t>
            </a:r>
          </a:p>
          <a:p>
            <a:pPr algn="ctr"/>
            <a:r>
              <a:rPr lang="en-US" sz="3700" dirty="0">
                <a:solidFill>
                  <a:schemeClr val="bg1"/>
                </a:solidFill>
                <a:latin typeface="Open Sans Light"/>
                <a:ea typeface="Open Sans Light"/>
                <a:cs typeface="Open Sans Light"/>
              </a:rPr>
              <a:t>—</a:t>
            </a:r>
          </a:p>
          <a:p>
            <a:r>
              <a:rPr lang="en-US" sz="2800" dirty="0">
                <a:solidFill>
                  <a:schemeClr val="bg1"/>
                </a:solidFill>
                <a:latin typeface="Open Sans Light"/>
                <a:cs typeface="Open Sans Light"/>
              </a:rPr>
              <a:t>School of Maritime Business &amp; Management,</a:t>
            </a:r>
          </a:p>
          <a:p>
            <a:r>
              <a:rPr lang="en-US" sz="2800" dirty="0" err="1">
                <a:solidFill>
                  <a:schemeClr val="bg1"/>
                </a:solidFill>
                <a:latin typeface="Open Sans Light"/>
                <a:cs typeface="Open Sans Light"/>
              </a:rPr>
              <a:t>Universiti</a:t>
            </a:r>
            <a:r>
              <a:rPr lang="en-US" sz="2800" dirty="0">
                <a:solidFill>
                  <a:schemeClr val="bg1"/>
                </a:solidFill>
                <a:latin typeface="Open Sans Light"/>
                <a:cs typeface="Open Sans Light"/>
              </a:rPr>
              <a:t> Malaysia Terengganu (UMT),</a:t>
            </a:r>
          </a:p>
          <a:p>
            <a:r>
              <a:rPr lang="en-US" sz="2800" dirty="0">
                <a:solidFill>
                  <a:schemeClr val="bg1"/>
                </a:solidFill>
                <a:latin typeface="Open Sans Light"/>
                <a:cs typeface="Open Sans Light"/>
              </a:rPr>
              <a:t>21030 Kuala Terengganu,</a:t>
            </a:r>
          </a:p>
          <a:p>
            <a:r>
              <a:rPr lang="en-US" sz="2800" dirty="0">
                <a:solidFill>
                  <a:schemeClr val="bg1"/>
                </a:solidFill>
                <a:latin typeface="Open Sans Light"/>
                <a:cs typeface="Open Sans Light"/>
              </a:rPr>
              <a:t>Terengganu </a:t>
            </a:r>
            <a:r>
              <a:rPr lang="en-US" sz="2800" dirty="0" err="1">
                <a:solidFill>
                  <a:schemeClr val="bg1"/>
                </a:solidFill>
                <a:latin typeface="Open Sans Light"/>
                <a:cs typeface="Open Sans Light"/>
              </a:rPr>
              <a:t>Darul</a:t>
            </a:r>
            <a:r>
              <a:rPr lang="en-US" sz="2800" dirty="0">
                <a:solidFill>
                  <a:schemeClr val="bg1"/>
                </a:solidFill>
                <a:latin typeface="Open Sans Light"/>
                <a:cs typeface="Open Sans Light"/>
              </a:rPr>
              <a:t> Iman.</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Tel:</a:t>
            </a:r>
            <a:r>
              <a:rPr lang="en-US" sz="2800" dirty="0">
                <a:solidFill>
                  <a:schemeClr val="bg1"/>
                </a:solidFill>
                <a:latin typeface="Open Sans Light"/>
                <a:cs typeface="Open Sans Light"/>
              </a:rPr>
              <a:t> +609-668 3674</a:t>
            </a: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Fax:</a:t>
            </a:r>
            <a:r>
              <a:rPr lang="en-US" sz="2800" dirty="0">
                <a:solidFill>
                  <a:schemeClr val="bg1"/>
                </a:solidFill>
                <a:latin typeface="Open Sans Light"/>
                <a:cs typeface="Open Sans Light"/>
              </a:rPr>
              <a:t> +609-668 3498</a:t>
            </a:r>
          </a:p>
          <a:p>
            <a:endParaRPr lang="en-US" sz="2800" dirty="0">
              <a:solidFill>
                <a:schemeClr val="bg1"/>
              </a:solidFill>
              <a:latin typeface="Open Sans Light"/>
              <a:cs typeface="Open Sans Light"/>
            </a:endParaRPr>
          </a:p>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Email:</a:t>
            </a:r>
            <a:r>
              <a:rPr lang="en-US" sz="2800" dirty="0">
                <a:solidFill>
                  <a:schemeClr val="bg1"/>
                </a:solidFill>
                <a:latin typeface="Open Sans Light"/>
                <a:cs typeface="Open Sans Light"/>
              </a:rPr>
              <a:t> taf.umt@salihin.com.my</a:t>
            </a:r>
          </a:p>
        </p:txBody>
      </p:sp>
      <p:sp>
        <p:nvSpPr>
          <p:cNvPr id="34" name="TextBox 3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Contact Us</a:t>
            </a:r>
          </a:p>
        </p:txBody>
      </p:sp>
      <p:sp>
        <p:nvSpPr>
          <p:cNvPr id="35" name="Rectangle 34"/>
          <p:cNvSpPr/>
          <p:nvPr/>
        </p:nvSpPr>
        <p:spPr>
          <a:xfrm>
            <a:off x="9478937" y="2441864"/>
            <a:ext cx="7798410" cy="2990562"/>
          </a:xfrm>
          <a:prstGeom prst="rect">
            <a:avLst/>
          </a:prstGeom>
        </p:spPr>
        <p:txBody>
          <a:bodyPr wrap="square">
            <a:spAutoFit/>
          </a:bodyPr>
          <a:lstStyle/>
          <a:p>
            <a:pPr algn="ctr">
              <a:spcBef>
                <a:spcPts val="240"/>
              </a:spcBef>
              <a:spcAft>
                <a:spcPts val="0"/>
              </a:spcAft>
              <a:buClr>
                <a:srgbClr val="C00000"/>
              </a:buClr>
            </a:pP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Primary Contact Person</a:t>
            </a:r>
          </a:p>
          <a:p>
            <a:pPr algn="ctr">
              <a:spcBef>
                <a:spcPts val="240"/>
              </a:spcBef>
              <a:spcAft>
                <a:spcPts val="0"/>
              </a:spcAft>
              <a:buClr>
                <a:srgbClr val="C00000"/>
              </a:buClr>
            </a:pPr>
            <a:endPar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		: </a:t>
            </a:r>
            <a:r>
              <a:rPr lang="en-US" sz="3000" b="1"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En</a:t>
            </a: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Mohd</a:t>
            </a:r>
            <a:r>
              <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000" b="1" dirty="0" err="1">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Aizat</a:t>
            </a:r>
            <a:endParaRPr lang="en-US" sz="30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spcBef>
                <a:spcPts val="240"/>
              </a:spcBef>
              <a:spcAft>
                <a:spcPts val="0"/>
              </a:spcAft>
              <a:buClr>
                <a:srgbClr val="C00000"/>
              </a:buClr>
            </a:pPr>
            <a:r>
              <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Designation	: Business Development</a:t>
            </a:r>
          </a:p>
          <a:p>
            <a:pPr algn="just">
              <a:spcBef>
                <a:spcPts val="240"/>
              </a:spcBef>
              <a:spcAft>
                <a:spcPts val="0"/>
              </a:spcAft>
              <a:buClr>
                <a:srgbClr val="C00000"/>
              </a:buClr>
            </a:pPr>
            <a:r>
              <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Contact No	: 012-280 4533</a:t>
            </a:r>
          </a:p>
          <a:p>
            <a:pPr algn="just">
              <a:spcBef>
                <a:spcPts val="240"/>
              </a:spcBef>
              <a:spcAft>
                <a:spcPts val="0"/>
              </a:spcAft>
              <a:buClr>
                <a:srgbClr val="C00000"/>
              </a:buClr>
            </a:pPr>
            <a:r>
              <a:rPr lang="en-US" sz="3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Email		: aizat@salihin.com.my</a:t>
            </a:r>
          </a:p>
        </p:txBody>
      </p:sp>
    </p:spTree>
    <p:extLst>
      <p:ext uri="{BB962C8B-B14F-4D97-AF65-F5344CB8AC3E}">
        <p14:creationId xmlns:p14="http://schemas.microsoft.com/office/powerpoint/2010/main" val="241120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Executive Summary</a:t>
            </a:r>
          </a:p>
        </p:txBody>
      </p:sp>
      <p:sp>
        <p:nvSpPr>
          <p:cNvPr id="9" name="Rectangle 8"/>
          <p:cNvSpPr/>
          <p:nvPr/>
        </p:nvSpPr>
        <p:spPr>
          <a:xfrm>
            <a:off x="2291789" y="4424443"/>
            <a:ext cx="20642138" cy="5078313"/>
          </a:xfrm>
          <a:prstGeom prst="rect">
            <a:avLst/>
          </a:prstGeom>
        </p:spPr>
        <p:txBody>
          <a:bodyPr wrap="square">
            <a:spAutoFit/>
          </a:bodyPr>
          <a:lstStyle/>
          <a:p>
            <a:pPr algn="just"/>
            <a:r>
              <a:rPr lang="en-MY" sz="3600" dirty="0">
                <a:latin typeface="Open Sans Light"/>
              </a:rPr>
              <a:t>The Fifty-Third (“53</a:t>
            </a:r>
            <a:r>
              <a:rPr lang="en-MY" sz="3600" baseline="30000" dirty="0">
                <a:latin typeface="Open Sans Light"/>
              </a:rPr>
              <a:t>rd</a:t>
            </a:r>
            <a:r>
              <a:rPr lang="en-MY" sz="3600" dirty="0">
                <a:latin typeface="Open Sans Light"/>
              </a:rPr>
              <a:t>”) Annual General Meeting (“AGM”) of </a:t>
            </a:r>
            <a:r>
              <a:rPr lang="en-MY" sz="3600" b="1" dirty="0">
                <a:latin typeface="Open Sans Light"/>
              </a:rPr>
              <a:t>KUB MALAYSIA BERHAD (“KUB MALAYSIA”)</a:t>
            </a:r>
            <a:r>
              <a:rPr lang="en-MY" sz="3600" dirty="0">
                <a:latin typeface="Open Sans Light"/>
              </a:rPr>
              <a:t> will be held at Shah </a:t>
            </a:r>
            <a:r>
              <a:rPr lang="en-MY" sz="3600" dirty="0" err="1">
                <a:latin typeface="Open Sans Light"/>
              </a:rPr>
              <a:t>Alam</a:t>
            </a:r>
            <a:r>
              <a:rPr lang="en-MY" sz="3600" dirty="0">
                <a:latin typeface="Open Sans Light"/>
              </a:rPr>
              <a:t> Hall 2, Shah </a:t>
            </a:r>
            <a:r>
              <a:rPr lang="en-MY" sz="3600" dirty="0" err="1">
                <a:latin typeface="Open Sans Light"/>
              </a:rPr>
              <a:t>Alam</a:t>
            </a:r>
            <a:r>
              <a:rPr lang="en-MY" sz="3600" dirty="0">
                <a:latin typeface="Open Sans Light"/>
              </a:rPr>
              <a:t> Convention Centre, No. 4, Jalan </a:t>
            </a:r>
            <a:r>
              <a:rPr lang="en-MY" sz="3600" dirty="0" err="1">
                <a:latin typeface="Open Sans Light"/>
              </a:rPr>
              <a:t>Perbadanan</a:t>
            </a:r>
            <a:r>
              <a:rPr lang="en-MY" sz="3600" dirty="0">
                <a:latin typeface="Open Sans Light"/>
              </a:rPr>
              <a:t> 14/9, 40000 Shah </a:t>
            </a:r>
            <a:r>
              <a:rPr lang="en-MY" sz="3600" dirty="0" err="1">
                <a:latin typeface="Open Sans Light"/>
              </a:rPr>
              <a:t>Alam</a:t>
            </a:r>
            <a:r>
              <a:rPr lang="en-MY" sz="3600" dirty="0">
                <a:latin typeface="Open Sans Light"/>
              </a:rPr>
              <a:t>, Selangor </a:t>
            </a:r>
            <a:r>
              <a:rPr lang="en-MY" sz="3600" dirty="0" err="1">
                <a:latin typeface="Open Sans Light"/>
              </a:rPr>
              <a:t>Darul</a:t>
            </a:r>
            <a:r>
              <a:rPr lang="en-MY" sz="3600" dirty="0">
                <a:latin typeface="Open Sans Light"/>
              </a:rPr>
              <a:t> Ehsan on Thursday, 28 June 2018 at 10.00 </a:t>
            </a:r>
            <a:r>
              <a:rPr lang="en-MY" sz="3600" dirty="0" err="1">
                <a:latin typeface="Open Sans Light"/>
              </a:rPr>
              <a:t>a.m</a:t>
            </a:r>
            <a:r>
              <a:rPr lang="en-GB" sz="3600" dirty="0">
                <a:latin typeface="Open Sans Light"/>
              </a:rPr>
              <a:t>. </a:t>
            </a:r>
            <a:endParaRPr lang="en-SG" sz="3600" dirty="0">
              <a:latin typeface="Open Sans Light"/>
            </a:endParaRPr>
          </a:p>
          <a:p>
            <a:pPr lvl="0" algn="just"/>
            <a:endParaRPr lang="en-US" sz="3600" dirty="0">
              <a:solidFill>
                <a:prstClr val="black"/>
              </a:solidFill>
              <a:latin typeface="Open Sans Light"/>
            </a:endParaRPr>
          </a:p>
          <a:p>
            <a:pPr lvl="0" algn="just"/>
            <a:r>
              <a:rPr lang="en-SG" sz="3600" dirty="0">
                <a:solidFill>
                  <a:srgbClr val="C00000"/>
                </a:solidFill>
                <a:latin typeface="Neuropol"/>
              </a:rPr>
              <a:t>SALIHIN</a:t>
            </a:r>
            <a:r>
              <a:rPr lang="en-SG" sz="3600" dirty="0">
                <a:latin typeface="Open Sans Light"/>
              </a:rPr>
              <a:t>,</a:t>
            </a:r>
            <a:r>
              <a:rPr lang="en-SG" sz="3600" dirty="0">
                <a:solidFill>
                  <a:srgbClr val="FF0000"/>
                </a:solidFill>
                <a:latin typeface="Open Sans Light"/>
              </a:rPr>
              <a:t> </a:t>
            </a:r>
            <a:r>
              <a:rPr lang="en-SG" sz="3600" dirty="0">
                <a:solidFill>
                  <a:prstClr val="black"/>
                </a:solidFill>
                <a:latin typeface="Open Sans Light"/>
              </a:rPr>
              <a:t>therefore, is pleased to submit a proposal to serve as the Independent Scrutineer to </a:t>
            </a:r>
            <a:r>
              <a:rPr lang="en-SG" sz="3600" b="1" dirty="0">
                <a:solidFill>
                  <a:prstClr val="black"/>
                </a:solidFill>
                <a:latin typeface="Open Sans Light"/>
              </a:rPr>
              <a:t>KUB MALAYSIA </a:t>
            </a:r>
            <a:r>
              <a:rPr lang="en-SG" sz="3600" dirty="0">
                <a:solidFill>
                  <a:prstClr val="black"/>
                </a:solidFill>
                <a:latin typeface="Open Sans Light"/>
              </a:rPr>
              <a:t>during the above-mentioned AGM. We believe we can offer </a:t>
            </a:r>
            <a:r>
              <a:rPr lang="en-SG" sz="3600" b="1" dirty="0">
                <a:solidFill>
                  <a:prstClr val="black"/>
                </a:solidFill>
                <a:latin typeface="Open Sans Light"/>
              </a:rPr>
              <a:t>KUB MALAYSIA </a:t>
            </a:r>
            <a:r>
              <a:rPr lang="en-SG" sz="3600" dirty="0">
                <a:solidFill>
                  <a:prstClr val="black"/>
                </a:solidFill>
                <a:latin typeface="Open Sans Light"/>
              </a:rPr>
              <a:t>a quality service with the right team and experience.</a:t>
            </a:r>
          </a:p>
          <a:p>
            <a:pPr lvl="0" algn="just"/>
            <a:endParaRPr lang="en-SG" sz="3600" dirty="0">
              <a:solidFill>
                <a:prstClr val="black"/>
              </a:solidFill>
              <a:latin typeface="Open Sans Light"/>
            </a:endParaRPr>
          </a:p>
          <a:p>
            <a:pPr lvl="0" algn="just"/>
            <a:r>
              <a:rPr lang="en-SG" sz="3600" dirty="0">
                <a:solidFill>
                  <a:prstClr val="black"/>
                </a:solidFill>
                <a:latin typeface="Open Sans Light"/>
              </a:rPr>
              <a:t>This proposal outlines the services scope, expected timeline and proposed fee for the engagement.</a:t>
            </a:r>
            <a:endParaRPr lang="en-SG" sz="3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2</a:t>
            </a:fld>
            <a:endParaRPr lang="en-US"/>
          </a:p>
        </p:txBody>
      </p:sp>
      <p:sp>
        <p:nvSpPr>
          <p:cNvPr id="5" name="Rectangle 4"/>
          <p:cNvSpPr/>
          <p:nvPr/>
        </p:nvSpPr>
        <p:spPr>
          <a:xfrm>
            <a:off x="1362313" y="3848100"/>
            <a:ext cx="609601" cy="6419850"/>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49656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4746" y="12088802"/>
            <a:ext cx="4045941" cy="1124329"/>
          </a:xfrm>
          <a:prstGeom prst="rect">
            <a:avLst/>
          </a:prstGeom>
        </p:spPr>
      </p:pic>
      <p:sp>
        <p:nvSpPr>
          <p:cNvPr id="6" name="Rectangle 5"/>
          <p:cNvSpPr/>
          <p:nvPr/>
        </p:nvSpPr>
        <p:spPr>
          <a:xfrm>
            <a:off x="10043004" y="11666792"/>
            <a:ext cx="4988295" cy="492453"/>
          </a:xfrm>
          <a:prstGeom prst="rect">
            <a:avLst/>
          </a:prstGeom>
        </p:spPr>
        <p:txBody>
          <a:bodyPr wrap="square" lIns="182889" tIns="91445" rIns="182889" bIns="91445">
            <a:spAutoFit/>
          </a:bodyPr>
          <a:lstStyle/>
          <a:p>
            <a:pPr algn="ct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Follow us on social media</a:t>
            </a:r>
          </a:p>
        </p:txBody>
      </p:sp>
    </p:spTree>
    <p:extLst>
      <p:ext uri="{BB962C8B-B14F-4D97-AF65-F5344CB8AC3E}">
        <p14:creationId xmlns:p14="http://schemas.microsoft.com/office/powerpoint/2010/main" val="27563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Table of Contents</a:t>
            </a:r>
          </a:p>
        </p:txBody>
      </p:sp>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3</a:t>
            </a:fld>
            <a:endParaRPr lang="en-US"/>
          </a:p>
        </p:txBody>
      </p:sp>
      <p:sp>
        <p:nvSpPr>
          <p:cNvPr id="25" name="Shape 308"/>
          <p:cNvSpPr txBox="1"/>
          <p:nvPr/>
        </p:nvSpPr>
        <p:spPr>
          <a:xfrm>
            <a:off x="1400414" y="3520450"/>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p>
        </p:txBody>
      </p:sp>
      <p:sp>
        <p:nvSpPr>
          <p:cNvPr id="26" name="Shape 305"/>
          <p:cNvSpPr/>
          <p:nvPr/>
        </p:nvSpPr>
        <p:spPr>
          <a:xfrm>
            <a:off x="1344846" y="361865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27" name="Shape 308"/>
          <p:cNvSpPr txBox="1"/>
          <p:nvPr/>
        </p:nvSpPr>
        <p:spPr>
          <a:xfrm>
            <a:off x="1375772" y="382138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1.0</a:t>
            </a:r>
          </a:p>
        </p:txBody>
      </p:sp>
      <p:sp>
        <p:nvSpPr>
          <p:cNvPr id="29" name="TextBox 28"/>
          <p:cNvSpPr txBox="1"/>
          <p:nvPr/>
        </p:nvSpPr>
        <p:spPr>
          <a:xfrm>
            <a:off x="3729788" y="3767786"/>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About Us													4</a:t>
            </a:r>
          </a:p>
        </p:txBody>
      </p:sp>
      <p:sp>
        <p:nvSpPr>
          <p:cNvPr id="30" name="Shape 305"/>
          <p:cNvSpPr/>
          <p:nvPr/>
        </p:nvSpPr>
        <p:spPr>
          <a:xfrm>
            <a:off x="1370042" y="5567742"/>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1" name="Shape 308"/>
          <p:cNvSpPr txBox="1"/>
          <p:nvPr/>
        </p:nvSpPr>
        <p:spPr>
          <a:xfrm>
            <a:off x="1400968" y="5770471"/>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2.0</a:t>
            </a:r>
          </a:p>
        </p:txBody>
      </p:sp>
      <p:sp>
        <p:nvSpPr>
          <p:cNvPr id="32" name="Shape 305"/>
          <p:cNvSpPr/>
          <p:nvPr/>
        </p:nvSpPr>
        <p:spPr>
          <a:xfrm>
            <a:off x="1369463" y="7428628"/>
            <a:ext cx="1208769" cy="1208769"/>
          </a:xfrm>
          <a:prstGeom prst="ellipse">
            <a:avLst/>
          </a:prstGeom>
          <a:solidFill>
            <a:srgbClr val="C00000"/>
          </a:solidFill>
          <a:ln>
            <a:noFill/>
          </a:ln>
        </p:spPr>
        <p:txBody>
          <a:bodyPr lIns="91425" tIns="91425" rIns="91425" bIns="91425" anchor="ctr" anchorCtr="0">
            <a:noAutofit/>
          </a:bodyPr>
          <a:lstStyle/>
          <a:p>
            <a:pPr lvl="0">
              <a:spcBef>
                <a:spcPts val="0"/>
              </a:spcBef>
              <a:buNone/>
            </a:pPr>
            <a:endParaRPr/>
          </a:p>
        </p:txBody>
      </p:sp>
      <p:sp>
        <p:nvSpPr>
          <p:cNvPr id="33" name="Shape 308"/>
          <p:cNvSpPr txBox="1"/>
          <p:nvPr/>
        </p:nvSpPr>
        <p:spPr>
          <a:xfrm>
            <a:off x="1400389" y="7631357"/>
            <a:ext cx="1129717" cy="816152"/>
          </a:xfrm>
          <a:prstGeom prst="rect">
            <a:avLst/>
          </a:prstGeom>
          <a:noFill/>
          <a:ln>
            <a:noFill/>
          </a:ln>
        </p:spPr>
        <p:txBody>
          <a:bodyPr lIns="91425" tIns="91425" rIns="91425" bIns="91425" anchor="ctr" anchorCtr="0">
            <a:noAutofit/>
          </a:bodyPr>
          <a:lstStyle/>
          <a:p>
            <a:pPr lvl="0" algn="ctr">
              <a:spcBef>
                <a:spcPts val="0"/>
              </a:spcBef>
              <a:buNone/>
            </a:pPr>
            <a:r>
              <a:rPr lang="en" sz="36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Dosis"/>
              </a:rPr>
              <a:t>3.0</a:t>
            </a:r>
          </a:p>
        </p:txBody>
      </p:sp>
      <p:sp>
        <p:nvSpPr>
          <p:cNvPr id="36" name="TextBox 35"/>
          <p:cNvSpPr txBox="1"/>
          <p:nvPr/>
        </p:nvSpPr>
        <p:spPr>
          <a:xfrm>
            <a:off x="3729789" y="5716876"/>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The Proposal 												12</a:t>
            </a:r>
          </a:p>
        </p:txBody>
      </p:sp>
      <p:sp>
        <p:nvSpPr>
          <p:cNvPr id="37" name="TextBox 36"/>
          <p:cNvSpPr txBox="1"/>
          <p:nvPr/>
        </p:nvSpPr>
        <p:spPr>
          <a:xfrm>
            <a:off x="3777914" y="7644482"/>
            <a:ext cx="17878927" cy="923342"/>
          </a:xfrm>
          <a:prstGeom prst="rect">
            <a:avLst/>
          </a:prstGeom>
          <a:noFill/>
        </p:spPr>
        <p:txBody>
          <a:bodyPr wrap="square" lIns="243852" tIns="121926" rIns="243852" bIns="121926" rtlCol="0">
            <a:spAutoFit/>
          </a:bodyPr>
          <a:lstStyle/>
          <a:p>
            <a:r>
              <a:rPr lang="en-US" sz="4400" dirty="0">
                <a:solidFill>
                  <a:schemeClr val="tx1">
                    <a:lumMod val="95000"/>
                    <a:lumOff val="5000"/>
                  </a:schemeClr>
                </a:solidFill>
                <a:latin typeface="Open Sans Light"/>
                <a:cs typeface="Open Sans Light"/>
              </a:rPr>
              <a:t>Contact Us													19</a:t>
            </a:r>
          </a:p>
        </p:txBody>
      </p:sp>
    </p:spTree>
    <p:extLst>
      <p:ext uri="{BB962C8B-B14F-4D97-AF65-F5344CB8AC3E}">
        <p14:creationId xmlns:p14="http://schemas.microsoft.com/office/powerpoint/2010/main" val="305703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8533389" y="-94944"/>
            <a:ext cx="5352782" cy="6519749"/>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23" name="Rectangle 22"/>
          <p:cNvSpPr/>
          <p:nvPr/>
        </p:nvSpPr>
        <p:spPr>
          <a:xfrm>
            <a:off x="19056883" y="2809124"/>
            <a:ext cx="4311545" cy="1846669"/>
          </a:xfrm>
          <a:prstGeom prst="rect">
            <a:avLst/>
          </a:prstGeom>
        </p:spPr>
        <p:txBody>
          <a:bodyPr wrap="square" lIns="182889" tIns="91445" rIns="182889" bIns="91445">
            <a:spAutoFit/>
          </a:bodyPr>
          <a:lstStyle/>
          <a:p>
            <a:pPr algn="ctr"/>
            <a:r>
              <a:rPr lang="en-US" sz="4300" dirty="0">
                <a:solidFill>
                  <a:schemeClr val="bg1"/>
                </a:solidFill>
                <a:latin typeface="Open Sans Light"/>
                <a:ea typeface="Open Sans Light"/>
                <a:cs typeface="Open Sans Light"/>
              </a:rPr>
              <a:t>About Us</a:t>
            </a:r>
          </a:p>
          <a:p>
            <a:pPr algn="ctr"/>
            <a:r>
              <a:rPr lang="en-US" sz="3700" dirty="0">
                <a:solidFill>
                  <a:schemeClr val="bg1"/>
                </a:solidFill>
                <a:latin typeface="Open Sans Light"/>
                <a:ea typeface="Open Sans Light"/>
                <a:cs typeface="Open Sans Light"/>
              </a:rPr>
              <a:t>—</a:t>
            </a:r>
          </a:p>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SALIHIN</a:t>
            </a:r>
            <a:endPar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4"/>
          </p:nvPr>
        </p:nvSpPr>
        <p:spPr/>
        <p:txBody>
          <a:bodyPr/>
          <a:lstStyle/>
          <a:p>
            <a:fld id="{C9468CE9-3F3D-1446-A027-4B4CDD3883B0}" type="slidenum">
              <a:rPr lang="en-US" smtClean="0"/>
              <a:t>4</a:t>
            </a:fld>
            <a:endParaRPr lang="en-US" dirty="0"/>
          </a:p>
        </p:txBody>
      </p:sp>
      <p:sp>
        <p:nvSpPr>
          <p:cNvPr id="16" name="Shape 2122"/>
          <p:cNvSpPr/>
          <p:nvPr/>
        </p:nvSpPr>
        <p:spPr>
          <a:xfrm>
            <a:off x="20179934" y="718634"/>
            <a:ext cx="2065442" cy="1729546"/>
          </a:xfrm>
          <a:custGeom>
            <a:avLst/>
            <a:gdLst/>
            <a:ahLst/>
            <a:cxnLst/>
            <a:rect l="0" t="0" r="0" b="0"/>
            <a:pathLst>
              <a:path w="120000" h="120000" extrusionOk="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561" y="5372052"/>
            <a:ext cx="2383554" cy="145507"/>
          </a:xfrm>
          <a:prstGeom prst="rect">
            <a:avLst/>
          </a:prstGeom>
        </p:spPr>
      </p:pic>
      <p:sp>
        <p:nvSpPr>
          <p:cNvPr id="8" name="Title 4"/>
          <p:cNvSpPr txBox="1">
            <a:spLocks/>
          </p:cNvSpPr>
          <p:nvPr/>
        </p:nvSpPr>
        <p:spPr>
          <a:xfrm>
            <a:off x="1779372" y="5660330"/>
            <a:ext cx="16754017" cy="6341170"/>
          </a:xfrm>
          <a:prstGeom prst="rect">
            <a:avLst/>
          </a:prstGeom>
        </p:spPr>
        <p:txBody>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a:solidFill>
                  <a:schemeClr val="tx1"/>
                </a:solidFill>
              </a:rPr>
              <a:t>1.0 About Us</a:t>
            </a:r>
          </a:p>
          <a:p>
            <a:pPr marL="1419225" indent="-95250" algn="just">
              <a:buClr>
                <a:srgbClr val="C00000"/>
              </a:buClr>
              <a:buFont typeface="Wingdings" panose="05000000000000000000" pitchFamily="2" charset="2"/>
              <a:buChar char="§"/>
            </a:pPr>
            <a:r>
              <a:rPr lang="en-US" sz="3600" dirty="0">
                <a:solidFill>
                  <a:srgbClr val="FF0000"/>
                </a:solidFill>
                <a:latin typeface="Open Sans Light"/>
                <a:ea typeface="Open Sans Light" panose="020B0306030504020204" pitchFamily="34" charset="0"/>
                <a:cs typeface="Open Sans Light" panose="020B0306030504020204" pitchFamily="34" charset="0"/>
              </a:rPr>
              <a:t> </a:t>
            </a:r>
            <a:r>
              <a:rPr lang="en-US" sz="3200" dirty="0">
                <a:solidFill>
                  <a:schemeClr val="tx1"/>
                </a:solidFill>
                <a:latin typeface="Open Sans Light"/>
                <a:ea typeface="Open Sans Light" panose="020B0306030504020204" pitchFamily="34" charset="0"/>
                <a:cs typeface="Open Sans Light" panose="020B0306030504020204" pitchFamily="34" charset="0"/>
              </a:rPr>
              <a:t>About </a:t>
            </a:r>
            <a:r>
              <a:rPr lang="en-US" sz="3200" dirty="0">
                <a:solidFill>
                  <a:srgbClr val="C00000"/>
                </a:solidFill>
                <a:latin typeface="Neuropol" panose="020B0500000000000000" pitchFamily="34" charset="0"/>
                <a:ea typeface="Open Sans Light" panose="020B0306030504020204" pitchFamily="34" charset="0"/>
                <a:cs typeface="Open Sans Light" panose="020B0306030504020204" pitchFamily="34" charset="0"/>
              </a:rPr>
              <a:t>SALIHIN</a:t>
            </a:r>
          </a:p>
          <a:p>
            <a:pPr marL="1419225" indent="-95250" algn="just">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Key Management Team</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Services</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Our Diverse Clients</a:t>
            </a:r>
          </a:p>
          <a:p>
            <a:pPr marL="1419225" indent="-95250" algn="l">
              <a:buClr>
                <a:srgbClr val="C00000"/>
              </a:buClr>
              <a:buFont typeface="Wingdings" panose="05000000000000000000" pitchFamily="2" charset="2"/>
              <a:buChar char="§"/>
            </a:pPr>
            <a:r>
              <a:rPr lang="en-US" sz="3200" dirty="0">
                <a:solidFill>
                  <a:schemeClr val="tx1"/>
                </a:solidFill>
                <a:latin typeface="Open Sans Light"/>
                <a:ea typeface="Open Sans Light" panose="020B0306030504020204" pitchFamily="34" charset="0"/>
                <a:cs typeface="Open Sans Light" panose="020B0306030504020204" pitchFamily="34" charset="0"/>
              </a:rPr>
              <a:t> Our Local and International Networks</a:t>
            </a:r>
          </a:p>
          <a:p>
            <a:pPr marL="1419225" indent="-95250" algn="l">
              <a:buClr>
                <a:srgbClr val="C00000"/>
              </a:buClr>
              <a:buFont typeface="Wingdings" panose="05000000000000000000" pitchFamily="2" charset="2"/>
              <a:buChar char="§"/>
            </a:pPr>
            <a:endParaRPr lang="en-MY" sz="3600" dirty="0">
              <a:solidFill>
                <a:schemeClr val="tx1"/>
              </a:solidFill>
            </a:endParaRPr>
          </a:p>
        </p:txBody>
      </p:sp>
    </p:spTree>
    <p:extLst>
      <p:ext uri="{BB962C8B-B14F-4D97-AF65-F5344CB8AC3E}">
        <p14:creationId xmlns:p14="http://schemas.microsoft.com/office/powerpoint/2010/main" val="253964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p:cNvSpPr txBox="1"/>
          <p:nvPr/>
        </p:nvSpPr>
        <p:spPr>
          <a:xfrm>
            <a:off x="1337099" y="506829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a:t>
            </a:r>
            <a:endParaRPr lang="en-US" sz="6400" dirty="0">
              <a:solidFill>
                <a:srgbClr val="C00000"/>
              </a:solidFill>
              <a:latin typeface="Neuropol" panose="020F0607030201010804"/>
              <a:cs typeface="Open Sans Light"/>
            </a:endParaRPr>
          </a:p>
        </p:txBody>
      </p:sp>
      <p:pic>
        <p:nvPicPr>
          <p:cNvPr id="10" name="Picture Placehold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24387175" cy="5068294"/>
          </a:xfrm>
          <a:prstGeom prst="rect">
            <a:avLst/>
          </a:prstGeom>
          <a:noFill/>
          <a:ln>
            <a:noFill/>
          </a:ln>
        </p:spPr>
      </p:pic>
      <p:sp>
        <p:nvSpPr>
          <p:cNvPr id="2" name="Slide Number Placeholder 1"/>
          <p:cNvSpPr>
            <a:spLocks noGrp="1"/>
          </p:cNvSpPr>
          <p:nvPr>
            <p:ph type="sldNum" sz="quarter" idx="4"/>
          </p:nvPr>
        </p:nvSpPr>
        <p:spPr>
          <a:xfrm>
            <a:off x="23562818" y="13011887"/>
            <a:ext cx="824808" cy="462198"/>
          </a:xfrm>
        </p:spPr>
        <p:txBody>
          <a:bodyPr/>
          <a:lstStyle/>
          <a:p>
            <a:fld id="{C9468CE9-3F3D-1446-A027-4B4CDD3883B0}" type="slidenum">
              <a:rPr lang="en-US" smtClean="0"/>
              <a:t>5</a:t>
            </a:fld>
            <a:endParaRPr lang="en-US"/>
          </a:p>
        </p:txBody>
      </p:sp>
      <p:sp>
        <p:nvSpPr>
          <p:cNvPr id="16" name="Rectangle 15"/>
          <p:cNvSpPr/>
          <p:nvPr/>
        </p:nvSpPr>
        <p:spPr>
          <a:xfrm>
            <a:off x="19924303" y="6659092"/>
            <a:ext cx="3428614" cy="680938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Rectangle 16"/>
          <p:cNvSpPr/>
          <p:nvPr/>
        </p:nvSpPr>
        <p:spPr>
          <a:xfrm>
            <a:off x="19924303" y="6830535"/>
            <a:ext cx="3428163" cy="6463318"/>
          </a:xfrm>
          <a:prstGeom prst="rect">
            <a:avLst/>
          </a:prstGeom>
        </p:spPr>
        <p:txBody>
          <a:bodyPr wrap="square" lIns="182889" tIns="91445" rIns="182889" bIns="91445">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a:t>
            </a:r>
          </a:p>
          <a:p>
            <a:pPr algn="ctr"/>
            <a:r>
              <a:rPr lang="en-US" sz="2400" dirty="0">
                <a:solidFill>
                  <a:schemeClr val="bg1"/>
                </a:solidFill>
                <a:latin typeface="Open Sans Light"/>
                <a:ea typeface="Open Sans Light"/>
                <a:cs typeface="Open Sans Light"/>
              </a:rPr>
              <a:t>To become the preferred national accountancy firm of Malaysia.</a:t>
            </a:r>
          </a:p>
          <a:p>
            <a:pPr algn="ctr"/>
            <a:endParaRPr lang="en-US" sz="2400" dirty="0">
              <a:solidFill>
                <a:schemeClr val="bg1"/>
              </a:solidFill>
              <a:latin typeface="Open Sans Light"/>
              <a:ea typeface="Open Sans Light"/>
              <a:cs typeface="Open Sans Light"/>
            </a:endParaRP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Mission</a:t>
            </a:r>
          </a:p>
          <a:p>
            <a:pPr algn="ctr"/>
            <a:r>
              <a:rPr lang="en-US" sz="2400" dirty="0">
                <a:solidFill>
                  <a:schemeClr val="bg1"/>
                </a:solidFill>
                <a:latin typeface="Open Sans Light"/>
                <a:ea typeface="Open Sans Light"/>
                <a:cs typeface="Open Sans Light"/>
              </a:rPr>
              <a:t>SALIHIN is dedicated to creating value by focusing on customer satisfaction and growth, excellent internal business process and superior human capital resource development.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390" y="12123135"/>
            <a:ext cx="8567902" cy="10869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7787" y="12406976"/>
            <a:ext cx="3484563" cy="784026"/>
          </a:xfrm>
          <a:prstGeom prst="rect">
            <a:avLst/>
          </a:prstGeom>
        </p:spPr>
      </p:pic>
      <p:sp>
        <p:nvSpPr>
          <p:cNvPr id="11" name="TextBox 10"/>
          <p:cNvSpPr txBox="1"/>
          <p:nvPr/>
        </p:nvSpPr>
        <p:spPr>
          <a:xfrm>
            <a:off x="596325" y="6140409"/>
            <a:ext cx="19177573" cy="6001643"/>
          </a:xfrm>
          <a:prstGeom prst="rect">
            <a:avLst/>
          </a:prstGeom>
          <a:noFill/>
        </p:spPr>
        <p:txBody>
          <a:bodyPr wrap="square" rtlCol="0">
            <a:spAutoFit/>
          </a:bodyPr>
          <a:lstStyle/>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Founded in 2002,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is the brand name of a group of independent and  separate legal entities, deploying wide spectrum of capabilities to help clients see and tap opportunities in the areas of transaction and corporate finance, taxation (direct tax and GST), auditing and assurance, shariah auditing and advisory, corporate governance, IT consultancy and business accounting solution.</a:t>
            </a:r>
          </a:p>
          <a:p>
            <a:pPr algn="just"/>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As one of the fastest growing home-nurtured and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bumiputera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firms,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is having close to 200 competent professionals from different background with diverse thoughts, expertise and experience serving in 9 offices nationwide. In addition to relevant licenses/certifications for its capabilities,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is having MSC Malaysia Status and 1-InnoCERT certification, Licensed Tax Agent and GST Tax Agent, </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Licensed Capital Market Services as well as </a:t>
            </a:r>
            <a:r>
              <a:rPr lang="en-MY" sz="2400" i="1"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MY" sz="2400" dirty="0">
                <a:latin typeface="Open Sans Light" panose="020B0306030504020204" pitchFamily="34" charset="0"/>
                <a:ea typeface="Open Sans Light" panose="020B0306030504020204" pitchFamily="34" charset="0"/>
                <a:cs typeface="Open Sans Light" panose="020B0306030504020204" pitchFamily="34" charset="0"/>
              </a:rPr>
              <a:t> Advisory by Securities Commission.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also a Registered Public Interest Entities Auditor by Audit Oversight Board (AOB), a Registered Auditor with PPK Accountants in the UK, an approved Cooperative Auditor with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Suruhanjaya</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Koperasi</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Malaysia (SKM), an Approved Training Provider by Human Resources Development Fund (HRDF). Additionally,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 </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is a member of i2an, a global network of accountants based in Paris and has won Enterprise 50 (E50) Awards in 2010.</a:t>
            </a:r>
          </a:p>
          <a:p>
            <a:pPr algn="just"/>
            <a:endParaRPr lang="en-MY" sz="2400" dirty="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US" sz="2400" dirty="0">
                <a:latin typeface="Open Sans Light" panose="020B0306030504020204" pitchFamily="34" charset="0"/>
                <a:ea typeface="Open Sans Light" panose="020B0306030504020204" pitchFamily="34" charset="0"/>
                <a:cs typeface="Open Sans Light" panose="020B0306030504020204" pitchFamily="34" charset="0"/>
              </a:rPr>
              <a:t>We have a proven track record credited to a sustained quality service delivery to our clients without compromising our professional integrity. </a:t>
            </a:r>
            <a:r>
              <a:rPr lang="en-US" sz="2400" dirty="0">
                <a:solidFill>
                  <a:srgbClr val="C00000"/>
                </a:solidFill>
                <a:latin typeface="Neuropol" panose="020F0607030201010804" pitchFamily="34" charset="0"/>
                <a:ea typeface="Open Sans Light" panose="020B0306030504020204" pitchFamily="34" charset="0"/>
                <a:cs typeface="Open Sans Light" panose="020B0306030504020204" pitchFamily="34" charset="0"/>
              </a:rPr>
              <a:t>SALIHIN</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continues to build on its successes. It became the first in the world to introduce Teaching Accountancy Firm (TAF) to bridge the gap between accountancy theory and practice.</a:t>
            </a:r>
          </a:p>
        </p:txBody>
      </p:sp>
    </p:spTree>
    <p:extLst>
      <p:ext uri="{BB962C8B-B14F-4D97-AF65-F5344CB8AC3E}">
        <p14:creationId xmlns:p14="http://schemas.microsoft.com/office/powerpoint/2010/main" val="219018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
        <p:nvSpPr>
          <p:cNvPr id="11" name="Slide Number Placeholder 1"/>
          <p:cNvSpPr>
            <a:spLocks noGrp="1"/>
          </p:cNvSpPr>
          <p:nvPr>
            <p:ph type="sldNum" sz="quarter" idx="4"/>
          </p:nvPr>
        </p:nvSpPr>
        <p:spPr>
          <a:solidFill>
            <a:srgbClr val="C00000"/>
          </a:solidFill>
        </p:spPr>
        <p:txBody>
          <a:bodyPr anchor="ctr"/>
          <a:lstStyle/>
          <a:p>
            <a:fld id="{C9468CE9-3F3D-1446-A027-4B4CDD3883B0}" type="slidenum">
              <a:rPr lang="en-US" sz="2000" smtClean="0">
                <a:solidFill>
                  <a:schemeClr val="bg1"/>
                </a:solidFill>
                <a:latin typeface="Open Sans" panose="020B0606030504020204" pitchFamily="34" charset="0"/>
                <a:ea typeface="Open Sans" panose="020B0606030504020204" pitchFamily="34" charset="0"/>
                <a:cs typeface="Open Sans" panose="020B0606030504020204" pitchFamily="34" charset="0"/>
              </a:rPr>
              <a:t>6</a:t>
            </a:fld>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Key Management Team</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0170" y="3524741"/>
            <a:ext cx="2595676" cy="2625341"/>
          </a:xfrm>
          <a:prstGeom prst="rect">
            <a:avLst/>
          </a:prstGeom>
        </p:spPr>
      </p:pic>
      <p:sp>
        <p:nvSpPr>
          <p:cNvPr id="13" name="TextBox 12"/>
          <p:cNvSpPr txBox="1"/>
          <p:nvPr/>
        </p:nvSpPr>
        <p:spPr>
          <a:xfrm>
            <a:off x="9635032" y="4129526"/>
            <a:ext cx="7628135" cy="1415772"/>
          </a:xfrm>
          <a:prstGeom prst="rect">
            <a:avLst/>
          </a:prstGeom>
          <a:noFill/>
        </p:spPr>
        <p:txBody>
          <a:bodyPr wrap="square" rtlCol="0">
            <a:spAutoFit/>
          </a:bodyPr>
          <a:lstStyle/>
          <a:p>
            <a:r>
              <a:rPr lang="en-US" b="1" dirty="0" err="1">
                <a:solidFill>
                  <a:schemeClr val="tx1">
                    <a:lumMod val="65000"/>
                    <a:lumOff val="35000"/>
                  </a:schemeClr>
                </a:solidFill>
              </a:rPr>
              <a:t>Salihin</a:t>
            </a:r>
            <a:r>
              <a:rPr lang="en-US" b="1" dirty="0">
                <a:solidFill>
                  <a:schemeClr val="tx1">
                    <a:lumMod val="65000"/>
                    <a:lumOff val="35000"/>
                  </a:schemeClr>
                </a:solidFill>
              </a:rPr>
              <a:t> Abang</a:t>
            </a:r>
          </a:p>
          <a:p>
            <a:r>
              <a:rPr lang="en-US" dirty="0">
                <a:solidFill>
                  <a:schemeClr val="tx1">
                    <a:lumMod val="65000"/>
                    <a:lumOff val="35000"/>
                  </a:schemeClr>
                </a:solidFill>
              </a:rPr>
              <a:t>Founder/Managing Partner/CEO</a:t>
            </a:r>
          </a:p>
        </p:txBody>
      </p:sp>
      <p:pic>
        <p:nvPicPr>
          <p:cNvPr id="14" name="Picture 2" descr="C:\Users\User\Desktop\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10899" y="7006660"/>
            <a:ext cx="9968474" cy="5427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User\Desktop\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1792" y="9785360"/>
            <a:ext cx="9589857" cy="2349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User\Desktop\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657" y="6944399"/>
            <a:ext cx="6872126" cy="234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3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7</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grpSp>
        <p:nvGrpSpPr>
          <p:cNvPr id="95" name="Group 94"/>
          <p:cNvGrpSpPr/>
          <p:nvPr/>
        </p:nvGrpSpPr>
        <p:grpSpPr>
          <a:xfrm>
            <a:off x="2194891" y="3762338"/>
            <a:ext cx="20202575" cy="9244921"/>
            <a:chOff x="344487" y="1818503"/>
            <a:chExt cx="8847618" cy="4048768"/>
          </a:xfrm>
        </p:grpSpPr>
        <p:grpSp>
          <p:nvGrpSpPr>
            <p:cNvPr id="96" name="Group 95"/>
            <p:cNvGrpSpPr/>
            <p:nvPr/>
          </p:nvGrpSpPr>
          <p:grpSpPr>
            <a:xfrm>
              <a:off x="368942" y="1836487"/>
              <a:ext cx="2771831" cy="1896341"/>
              <a:chOff x="360940" y="1453073"/>
              <a:chExt cx="2854212" cy="1631114"/>
            </a:xfrm>
          </p:grpSpPr>
          <p:sp>
            <p:nvSpPr>
              <p:cNvPr id="114" name="Rounded Rectangle 113"/>
              <p:cNvSpPr/>
              <p:nvPr/>
            </p:nvSpPr>
            <p:spPr>
              <a:xfrm>
                <a:off x="369531" y="1460244"/>
                <a:ext cx="2845621" cy="1623943"/>
              </a:xfrm>
              <a:prstGeom prst="roundRect">
                <a:avLst>
                  <a:gd name="adj" fmla="val 9410"/>
                </a:avLst>
              </a:prstGeom>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15" name="Round Same Side Corner Rectangle 114"/>
              <p:cNvSpPr/>
              <p:nvPr/>
            </p:nvSpPr>
            <p:spPr>
              <a:xfrm>
                <a:off x="360940" y="1453073"/>
                <a:ext cx="2854212" cy="401858"/>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TextBox 115"/>
              <p:cNvSpPr txBox="1"/>
              <p:nvPr/>
            </p:nvSpPr>
            <p:spPr>
              <a:xfrm>
                <a:off x="369531" y="1798330"/>
                <a:ext cx="2845621" cy="991264"/>
              </a:xfrm>
              <a:prstGeom prst="rect">
                <a:avLst/>
              </a:prstGeom>
              <a:noFill/>
            </p:spPr>
            <p:txBody>
              <a:bodyPr wrap="square" rtlCol="0">
                <a:spAutoFit/>
              </a:bodyPr>
              <a:lstStyle/>
              <a:p>
                <a:pPr algn="ctr">
                  <a:lnSpc>
                    <a:spcPct val="150000"/>
                  </a:lnSpc>
                </a:pP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Statutory Financial Statement Audit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Review Engagements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Compilation Engagement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17" name="TextBox 116"/>
              <p:cNvSpPr txBox="1"/>
              <p:nvPr/>
            </p:nvSpPr>
            <p:spPr>
              <a:xfrm>
                <a:off x="821558" y="1563250"/>
                <a:ext cx="1891776" cy="21804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AUDIT &amp; ASSURANCE</a:t>
                </a:r>
              </a:p>
            </p:txBody>
          </p:sp>
        </p:grpSp>
        <p:grpSp>
          <p:nvGrpSpPr>
            <p:cNvPr id="97" name="Group 96"/>
            <p:cNvGrpSpPr/>
            <p:nvPr/>
          </p:nvGrpSpPr>
          <p:grpSpPr>
            <a:xfrm>
              <a:off x="3288677" y="1818503"/>
              <a:ext cx="2866345" cy="1914327"/>
              <a:chOff x="369766" y="3346665"/>
              <a:chExt cx="2899277" cy="2056148"/>
            </a:xfrm>
          </p:grpSpPr>
          <p:sp>
            <p:nvSpPr>
              <p:cNvPr id="110" name="Rounded Rectangle 109"/>
              <p:cNvSpPr/>
              <p:nvPr/>
            </p:nvSpPr>
            <p:spPr>
              <a:xfrm>
                <a:off x="378205" y="3374937"/>
                <a:ext cx="2890837" cy="202787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369766" y="3346665"/>
                <a:ext cx="2899277" cy="521131"/>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437278" y="4027173"/>
                <a:ext cx="2789537" cy="1237826"/>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&amp; Submission: GST-03</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and Review for users of SPS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Full Sets Accounts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Preparation of Management Account or Reports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Forensic Accounting</a:t>
                </a:r>
              </a:p>
            </p:txBody>
          </p:sp>
          <p:sp>
            <p:nvSpPr>
              <p:cNvPr id="113" name="TextBox 112"/>
              <p:cNvSpPr txBox="1"/>
              <p:nvPr/>
            </p:nvSpPr>
            <p:spPr>
              <a:xfrm>
                <a:off x="781924" y="3417951"/>
                <a:ext cx="2179331" cy="490105"/>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&amp; BUSINESS</a:t>
                </a: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ACCOUNTING SOLUTION</a:t>
                </a:r>
              </a:p>
            </p:txBody>
          </p:sp>
        </p:grpSp>
        <p:grpSp>
          <p:nvGrpSpPr>
            <p:cNvPr id="98" name="Group 97"/>
            <p:cNvGrpSpPr/>
            <p:nvPr/>
          </p:nvGrpSpPr>
          <p:grpSpPr>
            <a:xfrm>
              <a:off x="6323337" y="1819795"/>
              <a:ext cx="2868768" cy="4047476"/>
              <a:chOff x="3272614" y="1484485"/>
              <a:chExt cx="4614947" cy="1600941"/>
            </a:xfrm>
          </p:grpSpPr>
          <p:sp>
            <p:nvSpPr>
              <p:cNvPr id="105" name="Rounded Rectangle 104"/>
              <p:cNvSpPr/>
              <p:nvPr/>
            </p:nvSpPr>
            <p:spPr>
              <a:xfrm>
                <a:off x="3272614" y="1494387"/>
                <a:ext cx="4536505" cy="1591039"/>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3272614" y="1484485"/>
                <a:ext cx="4536504"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3305100" y="1738947"/>
                <a:ext cx="4477173" cy="123818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Strategic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Cash Flow Planning &amp; Pricing Strategy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Bad Debt Management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Record Keeping and Internal Control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Special Transaction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GST-IT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of Going Concern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Audit and Investigation</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Advice on GST Ruling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GST-03 Monthly Submission Review</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Monitoring TAP System</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Annual Adjustment</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Training &amp; Education Services</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GST Accounting Software</a:t>
                </a:r>
              </a:p>
            </p:txBody>
          </p:sp>
          <p:sp>
            <p:nvSpPr>
              <p:cNvPr id="108" name="TextBox 107"/>
              <p:cNvSpPr txBox="1"/>
              <p:nvPr/>
            </p:nvSpPr>
            <p:spPr>
              <a:xfrm>
                <a:off x="4487156" y="1544102"/>
                <a:ext cx="2107435" cy="100270"/>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GST ADVISORY</a:t>
                </a:r>
              </a:p>
            </p:txBody>
          </p:sp>
          <p:sp>
            <p:nvSpPr>
              <p:cNvPr id="109" name="TextBox 108"/>
              <p:cNvSpPr txBox="1"/>
              <p:nvPr/>
            </p:nvSpPr>
            <p:spPr>
              <a:xfrm>
                <a:off x="3696629" y="2255689"/>
                <a:ext cx="4190932" cy="103477"/>
              </a:xfrm>
              <a:prstGeom prst="rect">
                <a:avLst/>
              </a:prstGeom>
              <a:noFill/>
            </p:spPr>
            <p:txBody>
              <a:bodyPr wrap="square" rtlCol="0">
                <a:spAutoFit/>
              </a:bodyPr>
              <a:lstStyle/>
              <a:p>
                <a:pPr algn="ctr"/>
                <a:endParaRPr lang="en-US" sz="1100" dirty="0">
                  <a:latin typeface="Century Gothic" panose="020B0502020202020204" pitchFamily="34" charset="0"/>
                </a:endParaRPr>
              </a:p>
            </p:txBody>
          </p:sp>
        </p:grpSp>
        <p:grpSp>
          <p:nvGrpSpPr>
            <p:cNvPr id="99" name="Group 98"/>
            <p:cNvGrpSpPr/>
            <p:nvPr/>
          </p:nvGrpSpPr>
          <p:grpSpPr>
            <a:xfrm>
              <a:off x="344487" y="3881337"/>
              <a:ext cx="5880038" cy="1985930"/>
              <a:chOff x="3545610" y="3337061"/>
              <a:chExt cx="4434342" cy="1124137"/>
            </a:xfrm>
          </p:grpSpPr>
          <p:sp>
            <p:nvSpPr>
              <p:cNvPr id="100" name="Rounded Rectangle 99"/>
              <p:cNvSpPr/>
              <p:nvPr/>
            </p:nvSpPr>
            <p:spPr>
              <a:xfrm>
                <a:off x="3545728" y="3356992"/>
                <a:ext cx="4381811" cy="1104206"/>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337061"/>
                <a:ext cx="4381929" cy="239360"/>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642237" y="3759220"/>
                <a:ext cx="2196933" cy="513037"/>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Mergers and Acquisition Tax Advisory</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Corporate Tax Compliance and Planning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Advisory </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Transfer Pricing Documentation</a:t>
                </a:r>
              </a:p>
            </p:txBody>
          </p:sp>
          <p:sp>
            <p:nvSpPr>
              <p:cNvPr id="103" name="TextBox 102"/>
              <p:cNvSpPr txBox="1"/>
              <p:nvPr/>
            </p:nvSpPr>
            <p:spPr>
              <a:xfrm>
                <a:off x="4664416" y="3404592"/>
                <a:ext cx="2144317" cy="143494"/>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 TAXATION</a:t>
                </a:r>
              </a:p>
            </p:txBody>
          </p:sp>
          <p:sp>
            <p:nvSpPr>
              <p:cNvPr id="104" name="TextBox 103"/>
              <p:cNvSpPr txBox="1"/>
              <p:nvPr/>
            </p:nvSpPr>
            <p:spPr>
              <a:xfrm>
                <a:off x="5793933" y="3707573"/>
                <a:ext cx="2186019" cy="638928"/>
              </a:xfrm>
              <a:prstGeom prst="rect">
                <a:avLst/>
              </a:prstGeom>
              <a:noFill/>
            </p:spPr>
            <p:txBody>
              <a:bodyPr wrap="square" rtlCol="0">
                <a:spAutoFit/>
              </a:bodyPr>
              <a:lstStyle/>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Audit, Investigation &amp; Appeal</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International Tax Consulting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Real Property Gain Tax</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Accounting</a:t>
                </a:r>
              </a:p>
              <a:p>
                <a:pPr algn="ctr">
                  <a:lnSpc>
                    <a:spcPct val="150000"/>
                  </a:lnSpc>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Tax Risk Management</a:t>
                </a:r>
              </a:p>
            </p:txBody>
          </p:sp>
        </p:grpSp>
      </p:grpSp>
      <p:sp>
        <p:nvSpPr>
          <p:cNvPr id="27" name="TextBox 26"/>
          <p:cNvSpPr txBox="1"/>
          <p:nvPr/>
        </p:nvSpPr>
        <p:spPr>
          <a:xfrm>
            <a:off x="1446791" y="1951975"/>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ea typeface="Open Sans" panose="020B0606030504020204" pitchFamily="34" charset="0"/>
                <a:cs typeface="Open Sans" panose="020B0606030504020204" pitchFamily="34" charset="0"/>
              </a:rPr>
              <a:t>Services</a:t>
            </a:r>
            <a:endParaRPr lang="en-US" sz="3200" b="1" dirty="0">
              <a:solidFill>
                <a:schemeClr val="tx1">
                  <a:lumMod val="65000"/>
                  <a:lumOff val="35000"/>
                </a:schemeClr>
              </a:solidFill>
              <a:latin typeface="Open Sans Light"/>
              <a:ea typeface="Open Sans" panose="020B0606030504020204" pitchFamily="34" charset="0"/>
              <a:cs typeface="Open Sans" panose="020B0606030504020204" pitchFamily="34" charset="0"/>
            </a:endParaRPr>
          </a:p>
        </p:txBody>
      </p:sp>
      <p:sp>
        <p:nvSpPr>
          <p:cNvPr id="28" name="TextBox 27"/>
          <p:cNvSpPr txBox="1"/>
          <p:nvPr/>
        </p:nvSpPr>
        <p:spPr>
          <a:xfrm>
            <a:off x="2139051" y="3007440"/>
            <a:ext cx="21586688" cy="738676"/>
          </a:xfrm>
          <a:prstGeom prst="rect">
            <a:avLst/>
          </a:prstGeom>
          <a:noFill/>
        </p:spPr>
        <p:txBody>
          <a:bodyPr wrap="square" lIns="243852" tIns="121926" rIns="243852" bIns="121926" rtlCol="0">
            <a:spAutoFit/>
          </a:bodyPr>
          <a:lstStyle/>
          <a:p>
            <a:r>
              <a:rPr lang="en-US" sz="3200" dirty="0">
                <a:solidFill>
                  <a:srgbClr val="C00000"/>
                </a:solidFill>
                <a:latin typeface="Neuropol" panose="020F0607030201010804" pitchFamily="34" charset="0"/>
                <a:cs typeface="Open Sans Light"/>
              </a:rPr>
              <a:t>SALIHIN</a:t>
            </a:r>
            <a:r>
              <a:rPr lang="en-US" sz="3200" dirty="0">
                <a:solidFill>
                  <a:schemeClr val="tx1">
                    <a:lumMod val="65000"/>
                    <a:lumOff val="35000"/>
                  </a:schemeClr>
                </a:solidFill>
                <a:latin typeface="Open Sans Light"/>
                <a:cs typeface="Open Sans Light"/>
              </a:rPr>
              <a:t> offers wide spectrum value for money services:</a:t>
            </a:r>
          </a:p>
        </p:txBody>
      </p:sp>
    </p:spTree>
    <p:extLst>
      <p:ext uri="{BB962C8B-B14F-4D97-AF65-F5344CB8AC3E}">
        <p14:creationId xmlns:p14="http://schemas.microsoft.com/office/powerpoint/2010/main" val="99506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solidFill>
            <a:srgbClr val="C00000"/>
          </a:solidFill>
        </p:spPr>
        <p:txBody>
          <a:bodyPr/>
          <a:lstStyle/>
          <a:p>
            <a:fld id="{C9468CE9-3F3D-1446-A027-4B4CDD3883B0}" type="slidenum">
              <a:rPr lang="en-US" smtClean="0"/>
              <a:t>8</a:t>
            </a:fld>
            <a:endParaRPr lang="en-US"/>
          </a:p>
        </p:txBody>
      </p:sp>
      <p:sp>
        <p:nvSpPr>
          <p:cNvPr id="93" name="TextBox 92"/>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grpSp>
        <p:nvGrpSpPr>
          <p:cNvPr id="95" name="Group 94"/>
          <p:cNvGrpSpPr/>
          <p:nvPr/>
        </p:nvGrpSpPr>
        <p:grpSpPr>
          <a:xfrm>
            <a:off x="2057047" y="3760190"/>
            <a:ext cx="20091429" cy="9450478"/>
            <a:chOff x="344480" y="1806437"/>
            <a:chExt cx="8798941" cy="4138791"/>
          </a:xfrm>
        </p:grpSpPr>
        <p:sp>
          <p:nvSpPr>
            <p:cNvPr id="117" name="TextBox 116"/>
            <p:cNvSpPr txBox="1"/>
            <p:nvPr/>
          </p:nvSpPr>
          <p:spPr>
            <a:xfrm>
              <a:off x="845543" y="1897835"/>
              <a:ext cx="1778628" cy="363931"/>
            </a:xfrm>
            <a:prstGeom prst="rect">
              <a:avLst/>
            </a:prstGeom>
            <a:noFill/>
          </p:spPr>
          <p:txBody>
            <a:bodyPr wrap="non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GOVERNANCE &amp;</a:t>
              </a:r>
            </a:p>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SECRETARIAL</a:t>
              </a:r>
            </a:p>
          </p:txBody>
        </p:sp>
        <p:grpSp>
          <p:nvGrpSpPr>
            <p:cNvPr id="97" name="Group 96"/>
            <p:cNvGrpSpPr/>
            <p:nvPr/>
          </p:nvGrpSpPr>
          <p:grpSpPr>
            <a:xfrm>
              <a:off x="358555" y="1806437"/>
              <a:ext cx="4434541" cy="2333312"/>
              <a:chOff x="-2594022" y="3333707"/>
              <a:chExt cx="4485491" cy="2506177"/>
            </a:xfrm>
          </p:grpSpPr>
          <p:sp>
            <p:nvSpPr>
              <p:cNvPr id="110" name="Rounded Rectangle 109"/>
              <p:cNvSpPr/>
              <p:nvPr/>
            </p:nvSpPr>
            <p:spPr>
              <a:xfrm>
                <a:off x="-2590366" y="3346664"/>
                <a:ext cx="4472433" cy="2493220"/>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11" name="Round Same Side Corner Rectangle 110"/>
              <p:cNvSpPr/>
              <p:nvPr/>
            </p:nvSpPr>
            <p:spPr>
              <a:xfrm>
                <a:off x="-2594022" y="3333707"/>
                <a:ext cx="4485491" cy="55362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TextBox 111"/>
              <p:cNvSpPr txBox="1"/>
              <p:nvPr/>
            </p:nvSpPr>
            <p:spPr>
              <a:xfrm>
                <a:off x="-2491610" y="4083526"/>
                <a:ext cx="4315714" cy="1476709"/>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Audit &amp; Due Diligence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Governance and Planning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Project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Risk Management </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Strategy and Assessment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Business Intelligence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IT Sourcing/Outsourcing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Resource Planning (ERP)</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Software Development and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Customisation</a:t>
                </a: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TextBox 112"/>
              <p:cNvSpPr txBox="1"/>
              <p:nvPr/>
            </p:nvSpPr>
            <p:spPr>
              <a:xfrm>
                <a:off x="-929672" y="3485691"/>
                <a:ext cx="1922664" cy="217163"/>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IT CONSULTANCY</a:t>
                </a:r>
              </a:p>
            </p:txBody>
          </p:sp>
        </p:grpSp>
        <p:grpSp>
          <p:nvGrpSpPr>
            <p:cNvPr id="98" name="Group 97"/>
            <p:cNvGrpSpPr/>
            <p:nvPr/>
          </p:nvGrpSpPr>
          <p:grpSpPr>
            <a:xfrm>
              <a:off x="5035737" y="1819808"/>
              <a:ext cx="4107613" cy="2319941"/>
              <a:chOff x="1201265" y="1484485"/>
              <a:chExt cx="6607854" cy="917629"/>
            </a:xfrm>
          </p:grpSpPr>
          <p:sp>
            <p:nvSpPr>
              <p:cNvPr id="105" name="Rounded Rectangle 104"/>
              <p:cNvSpPr/>
              <p:nvPr/>
            </p:nvSpPr>
            <p:spPr>
              <a:xfrm>
                <a:off x="1201265" y="1494387"/>
                <a:ext cx="6607854" cy="907727"/>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a:p>
            </p:txBody>
          </p:sp>
          <p:sp>
            <p:nvSpPr>
              <p:cNvPr id="106" name="Round Same Side Corner Rectangle 105"/>
              <p:cNvSpPr/>
              <p:nvPr/>
            </p:nvSpPr>
            <p:spPr>
              <a:xfrm>
                <a:off x="1201266" y="1484485"/>
                <a:ext cx="6607853" cy="191400"/>
              </a:xfrm>
              <a:prstGeom prst="round2SameRect">
                <a:avLst>
                  <a:gd name="adj1" fmla="val 48698"/>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TextBox 106"/>
              <p:cNvSpPr txBox="1"/>
              <p:nvPr/>
            </p:nvSpPr>
            <p:spPr>
              <a:xfrm>
                <a:off x="1209983" y="1682367"/>
                <a:ext cx="6521431" cy="719747"/>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Banking Product Structuring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Securities: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Sukuk</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Issuance &amp; Structure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Wealth Management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Islamic Private Equity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Establishment of Islamic Bank</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Zakat &amp; </a:t>
                </a: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Waqf</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Accounting Software (SPS)</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Compliance Training Program</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Training &amp; Education, Research &amp; Development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Internal &amp; External Audit, Review &amp; Screening</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Risk Management</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Legal Advisory</a:t>
                </a:r>
              </a:p>
              <a:p>
                <a:pPr algn="ctr"/>
                <a:r>
                  <a:rPr lang="en-US" sz="2200" dirty="0" err="1">
                    <a:latin typeface="Open Sans Light" panose="020B0306030504020204" pitchFamily="34" charset="0"/>
                    <a:ea typeface="Open Sans Light" panose="020B0306030504020204" pitchFamily="34" charset="0"/>
                    <a:cs typeface="Open Sans Light" panose="020B0306030504020204" pitchFamily="34" charset="0"/>
                  </a:rPr>
                  <a:t>Shariah</a:t>
                </a:r>
                <a:r>
                  <a:rPr lang="en-US" sz="2200" dirty="0">
                    <a:latin typeface="Open Sans Light" panose="020B0306030504020204" pitchFamily="34" charset="0"/>
                    <a:ea typeface="Open Sans Light" panose="020B0306030504020204" pitchFamily="34" charset="0"/>
                    <a:cs typeface="Open Sans Light" panose="020B0306030504020204" pitchFamily="34" charset="0"/>
                  </a:rPr>
                  <a:t> Governance &amp; Supervision</a:t>
                </a:r>
              </a:p>
            </p:txBody>
          </p:sp>
          <p:sp>
            <p:nvSpPr>
              <p:cNvPr id="108" name="TextBox 107"/>
              <p:cNvSpPr txBox="1"/>
              <p:nvPr/>
            </p:nvSpPr>
            <p:spPr>
              <a:xfrm>
                <a:off x="2434599" y="1544102"/>
                <a:ext cx="4729885" cy="79972"/>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SHARIAH AUDIT &amp; ADVISORY</a:t>
                </a:r>
              </a:p>
            </p:txBody>
          </p:sp>
        </p:grpSp>
        <p:grpSp>
          <p:nvGrpSpPr>
            <p:cNvPr id="99" name="Group 98"/>
            <p:cNvGrpSpPr/>
            <p:nvPr/>
          </p:nvGrpSpPr>
          <p:grpSpPr>
            <a:xfrm>
              <a:off x="344480" y="4250152"/>
              <a:ext cx="8798941" cy="1695076"/>
              <a:chOff x="3545610" y="3545837"/>
              <a:chExt cx="6635590" cy="959501"/>
            </a:xfrm>
          </p:grpSpPr>
          <p:sp>
            <p:nvSpPr>
              <p:cNvPr id="100" name="Rounded Rectangle 99"/>
              <p:cNvSpPr/>
              <p:nvPr/>
            </p:nvSpPr>
            <p:spPr>
              <a:xfrm>
                <a:off x="3545728" y="3565766"/>
                <a:ext cx="6635411" cy="939572"/>
              </a:xfrm>
              <a:prstGeom prst="roundRect">
                <a:avLst>
                  <a:gd name="adj" fmla="val 9410"/>
                </a:avLst>
              </a:prstGeom>
              <a:ln w="7620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a:p>
            </p:txBody>
          </p:sp>
          <p:sp>
            <p:nvSpPr>
              <p:cNvPr id="101" name="Round Same Side Corner Rectangle 100"/>
              <p:cNvSpPr/>
              <p:nvPr/>
            </p:nvSpPr>
            <p:spPr>
              <a:xfrm>
                <a:off x="3545610" y="3545837"/>
                <a:ext cx="6635590" cy="277424"/>
              </a:xfrm>
              <a:prstGeom prst="round2SameRect">
                <a:avLst>
                  <a:gd name="adj1" fmla="val 48698"/>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TextBox 101"/>
              <p:cNvSpPr txBox="1"/>
              <p:nvPr/>
            </p:nvSpPr>
            <p:spPr>
              <a:xfrm>
                <a:off x="3585416" y="3872471"/>
                <a:ext cx="3326833" cy="526454"/>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Internal  &amp; Forensic Auditing</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Enterprise Risk Management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Due Diligence &amp; Business Valuation</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Financial Statement Analysis</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Seed/Start-Up Capital</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Agreed Upon Procedures</a:t>
                </a:r>
              </a:p>
            </p:txBody>
          </p:sp>
          <p:sp>
            <p:nvSpPr>
              <p:cNvPr id="103" name="TextBox 102"/>
              <p:cNvSpPr txBox="1"/>
              <p:nvPr/>
            </p:nvSpPr>
            <p:spPr>
              <a:xfrm>
                <a:off x="5262205" y="3608293"/>
                <a:ext cx="3247156" cy="114446"/>
              </a:xfrm>
              <a:prstGeom prst="rect">
                <a:avLst/>
              </a:prstGeom>
              <a:noFill/>
            </p:spPr>
            <p:txBody>
              <a:bodyPr wrap="square" rtlCol="0">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TRANSACTION &amp; CORPORATE FINANCE</a:t>
                </a:r>
              </a:p>
            </p:txBody>
          </p:sp>
          <p:sp>
            <p:nvSpPr>
              <p:cNvPr id="104" name="TextBox 103"/>
              <p:cNvSpPr txBox="1"/>
              <p:nvPr/>
            </p:nvSpPr>
            <p:spPr>
              <a:xfrm>
                <a:off x="6781735" y="3894957"/>
                <a:ext cx="2624949" cy="610381"/>
              </a:xfrm>
              <a:prstGeom prst="rect">
                <a:avLst/>
              </a:prstGeom>
              <a:noFill/>
            </p:spPr>
            <p:txBody>
              <a:bodyPr wrap="square" rtlCol="0">
                <a:spAutoFit/>
              </a:bodyPr>
              <a:lstStyle/>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Management Buy-In(MBI) / Buy-Out (MBO)</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Project and Infrastructure Finance</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Pre and Post IPO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Raising and Restructuring of Debt</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Governance and Compliance Advisory</a:t>
                </a:r>
              </a:p>
              <a:p>
                <a:pPr algn="ctr"/>
                <a:r>
                  <a:rPr lang="en-US" sz="2200" dirty="0">
                    <a:latin typeface="Open Sans Light" panose="020B0306030504020204" pitchFamily="34" charset="0"/>
                    <a:ea typeface="Open Sans Light" panose="020B0306030504020204" pitchFamily="34" charset="0"/>
                    <a:cs typeface="Open Sans Light" panose="020B0306030504020204" pitchFamily="34" charset="0"/>
                  </a:rPr>
                  <a:t>Merges, Acquisition and Demergers</a:t>
                </a:r>
              </a:p>
              <a:p>
                <a:pPr algn="ctr"/>
                <a:endParaRPr lang="en-US" sz="2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27" name="TextBox 26"/>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Services (Cont.)</a:t>
            </a:r>
          </a:p>
        </p:txBody>
      </p:sp>
      <p:sp>
        <p:nvSpPr>
          <p:cNvPr id="28" name="TextBox 27"/>
          <p:cNvSpPr txBox="1"/>
          <p:nvPr/>
        </p:nvSpPr>
        <p:spPr>
          <a:xfrm>
            <a:off x="1975679" y="2903241"/>
            <a:ext cx="21586688" cy="738676"/>
          </a:xfrm>
          <a:prstGeom prst="rect">
            <a:avLst/>
          </a:prstGeom>
          <a:noFill/>
        </p:spPr>
        <p:txBody>
          <a:bodyPr wrap="square" lIns="243852" tIns="121926" rIns="243852" bIns="121926" rtlCol="0">
            <a:spAutoFit/>
          </a:bodyPr>
          <a:lstStyle/>
          <a:p>
            <a:r>
              <a:rPr lang="en-US" sz="3200" dirty="0">
                <a:solidFill>
                  <a:srgbClr val="C00000"/>
                </a:solidFill>
                <a:latin typeface="Neuropol" panose="020F0607030201010804" pitchFamily="34" charset="0"/>
                <a:cs typeface="Open Sans Light"/>
              </a:rPr>
              <a:t>SALIHIN</a:t>
            </a:r>
            <a:r>
              <a:rPr lang="en-US" sz="3200" dirty="0">
                <a:solidFill>
                  <a:schemeClr val="tx1">
                    <a:lumMod val="65000"/>
                    <a:lumOff val="35000"/>
                  </a:schemeClr>
                </a:solidFill>
                <a:latin typeface="Open Sans Light"/>
                <a:cs typeface="Open Sans Light"/>
              </a:rPr>
              <a:t> offers wide spectrum value for money services:</a:t>
            </a:r>
          </a:p>
        </p:txBody>
      </p:sp>
    </p:spTree>
    <p:extLst>
      <p:ext uri="{BB962C8B-B14F-4D97-AF65-F5344CB8AC3E}">
        <p14:creationId xmlns:p14="http://schemas.microsoft.com/office/powerpoint/2010/main" val="375496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1" y="2791019"/>
            <a:ext cx="23288624" cy="10203087"/>
          </a:xfrm>
          <a:prstGeom prst="rect">
            <a:avLst/>
          </a:prstGeom>
        </p:spPr>
      </p:pic>
      <p:sp>
        <p:nvSpPr>
          <p:cNvPr id="3" name="Slide Number Placeholder 2"/>
          <p:cNvSpPr>
            <a:spLocks noGrp="1"/>
          </p:cNvSpPr>
          <p:nvPr>
            <p:ph type="sldNum" sz="quarter" idx="4"/>
          </p:nvPr>
        </p:nvSpPr>
        <p:spPr>
          <a:xfrm>
            <a:off x="23562367" y="12994106"/>
            <a:ext cx="824808" cy="462288"/>
          </a:xfrm>
          <a:solidFill>
            <a:schemeClr val="bg1"/>
          </a:solidFill>
        </p:spPr>
        <p:txBody>
          <a:bodyPr/>
          <a:lstStyle/>
          <a:p>
            <a:fld id="{C9468CE9-3F3D-1446-A027-4B4CDD3883B0}" type="slidenum">
              <a:rPr lang="en-US" smtClean="0">
                <a:solidFill>
                  <a:srgbClr val="C00000"/>
                </a:solidFill>
              </a:rPr>
              <a:pPr/>
              <a:t>9</a:t>
            </a:fld>
            <a:endParaRPr lang="en-US" dirty="0">
              <a:solidFill>
                <a:srgbClr val="C00000"/>
              </a:solidFill>
            </a:endParaRPr>
          </a:p>
        </p:txBody>
      </p:sp>
      <p:sp>
        <p:nvSpPr>
          <p:cNvPr id="4" name="TextBox 3"/>
          <p:cNvSpPr txBox="1"/>
          <p:nvPr/>
        </p:nvSpPr>
        <p:spPr>
          <a:xfrm>
            <a:off x="1400414" y="953164"/>
            <a:ext cx="21586688" cy="1231107"/>
          </a:xfrm>
          <a:prstGeom prst="rect">
            <a:avLst/>
          </a:prstGeom>
          <a:noFill/>
        </p:spPr>
        <p:txBody>
          <a:bodyPr wrap="square" lIns="243852" tIns="121926" rIns="243852" bIns="121926" rtlCol="0">
            <a:spAutoFit/>
          </a:bodyPr>
          <a:lstStyle/>
          <a:p>
            <a:pPr algn="ctr"/>
            <a:r>
              <a:rPr lang="en-US" sz="6400" dirty="0">
                <a:solidFill>
                  <a:srgbClr val="C00000"/>
                </a:solidFill>
                <a:latin typeface="Open Sans Light"/>
                <a:cs typeface="Open Sans Light"/>
              </a:rPr>
              <a:t>About Us</a:t>
            </a:r>
          </a:p>
        </p:txBody>
      </p:sp>
      <p:sp>
        <p:nvSpPr>
          <p:cNvPr id="5" name="TextBox 4"/>
          <p:cNvSpPr txBox="1"/>
          <p:nvPr/>
        </p:nvSpPr>
        <p:spPr>
          <a:xfrm>
            <a:off x="1400414" y="1929233"/>
            <a:ext cx="21586688" cy="861786"/>
          </a:xfrm>
          <a:prstGeom prst="rect">
            <a:avLst/>
          </a:prstGeom>
          <a:noFill/>
        </p:spPr>
        <p:txBody>
          <a:bodyPr wrap="square" lIns="243852" tIns="121926" rIns="243852" bIns="121926" rtlCol="0">
            <a:spAutoFit/>
          </a:bodyPr>
          <a:lstStyle/>
          <a:p>
            <a:pPr algn="ctr"/>
            <a:r>
              <a:rPr lang="en-US" sz="4000" b="1" dirty="0">
                <a:solidFill>
                  <a:schemeClr val="tx1">
                    <a:lumMod val="65000"/>
                    <a:lumOff val="35000"/>
                  </a:schemeClr>
                </a:solidFill>
                <a:latin typeface="Open Sans Light"/>
                <a:cs typeface="Open Sans Light"/>
              </a:rPr>
              <a:t>Services (Cont.)</a:t>
            </a:r>
          </a:p>
        </p:txBody>
      </p:sp>
    </p:spTree>
    <p:extLst>
      <p:ext uri="{BB962C8B-B14F-4D97-AF65-F5344CB8AC3E}">
        <p14:creationId xmlns:p14="http://schemas.microsoft.com/office/powerpoint/2010/main" val="262259296"/>
      </p:ext>
    </p:extLst>
  </p:cSld>
  <p:clrMapOvr>
    <a:masterClrMapping/>
  </p:clrMapOvr>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6962</TotalTime>
  <Words>2595</Words>
  <Application>Microsoft Office PowerPoint</Application>
  <PresentationFormat>Custom</PresentationFormat>
  <Paragraphs>418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Dosis</vt:lpstr>
      <vt:lpstr>Neuropol</vt:lpstr>
      <vt:lpstr>Open Sans</vt:lpstr>
      <vt:lpstr>Open Sans Light</vt:lpstr>
      <vt:lpstr>Wingdings</vt:lpstr>
      <vt:lpstr>Master</vt:lpstr>
      <vt:lpstr>PROPOSAL FOR INDEPENDENT SCRUTINEER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IT</cp:lastModifiedBy>
  <cp:revision>1229</cp:revision>
  <cp:lastPrinted>2016-09-19T06:31:26Z</cp:lastPrinted>
  <dcterms:created xsi:type="dcterms:W3CDTF">2014-12-02T17:36:54Z</dcterms:created>
  <dcterms:modified xsi:type="dcterms:W3CDTF">2018-05-30T00:33:47Z</dcterms:modified>
</cp:coreProperties>
</file>