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64" r:id="rId2"/>
    <p:sldId id="382" r:id="rId3"/>
    <p:sldId id="342" r:id="rId4"/>
    <p:sldId id="333" r:id="rId5"/>
    <p:sldId id="259" r:id="rId6"/>
    <p:sldId id="339" r:id="rId7"/>
    <p:sldId id="332" r:id="rId8"/>
    <p:sldId id="359" r:id="rId9"/>
    <p:sldId id="361" r:id="rId10"/>
    <p:sldId id="345" r:id="rId11"/>
    <p:sldId id="360" r:id="rId12"/>
    <p:sldId id="353" r:id="rId13"/>
    <p:sldId id="387" r:id="rId14"/>
    <p:sldId id="385" r:id="rId15"/>
    <p:sldId id="386" r:id="rId16"/>
    <p:sldId id="347" r:id="rId17"/>
    <p:sldId id="372" r:id="rId18"/>
    <p:sldId id="337" r:id="rId19"/>
    <p:sldId id="362" r:id="rId20"/>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88B00"/>
    <a:srgbClr val="1A9172"/>
    <a:srgbClr val="C7A927"/>
    <a:srgbClr val="6929A2"/>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4484" autoAdjust="0"/>
  </p:normalViewPr>
  <p:slideViewPr>
    <p:cSldViewPr snapToGrid="0" snapToObjects="1">
      <p:cViewPr varScale="1">
        <p:scale>
          <a:sx n="41" d="100"/>
          <a:sy n="41" d="100"/>
        </p:scale>
        <p:origin x="614" y="34"/>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5/7/2019</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5/7/2019</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a:t>
            </a:r>
          </a:p>
          <a:p>
            <a:r>
              <a:rPr lang="en-US" dirty="0"/>
              <a:t>Font Size: Proposal Title (60),</a:t>
            </a:r>
            <a:r>
              <a:rPr lang="en-US" baseline="0" dirty="0"/>
              <a:t> Proposal Details (40)</a:t>
            </a:r>
          </a:p>
          <a:p>
            <a:endParaRPr lang="en-US" baseline="0" dirty="0"/>
          </a:p>
          <a:p>
            <a:r>
              <a:rPr lang="en-US" baseline="0" dirty="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The Proposal (60), Content (36)</a:t>
            </a:r>
            <a:endParaRPr lang="en-US" sz="1200" baseline="0" dirty="0"/>
          </a:p>
          <a:p>
            <a:pPr marL="0" indent="0">
              <a:buNone/>
            </a:pPr>
            <a:endParaRPr lang="en-US" sz="1200" baseline="0" dirty="0"/>
          </a:p>
          <a:p>
            <a:pPr marL="0" indent="0">
              <a:buNone/>
            </a:pPr>
            <a:r>
              <a:rPr lang="en-US" sz="1200" baseline="0" dirty="0"/>
              <a:t>Proposal Title’s Example (at the right-top of the red box) : Audit Proposal (For Audit Dept.) or GST Proposal (For GST Dept.)</a:t>
            </a:r>
          </a:p>
          <a:p>
            <a:pPr marL="0" indent="0">
              <a:buNone/>
            </a:pP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endParaRPr lang="en-US" sz="1200" baseline="0" dirty="0"/>
          </a:p>
          <a:p>
            <a:endParaRPr lang="en-US" dirty="0"/>
          </a:p>
          <a:p>
            <a:r>
              <a:rPr lang="en-US" dirty="0"/>
              <a:t>Content suggestion:</a:t>
            </a:r>
            <a:r>
              <a:rPr lang="en-US" baseline="0" dirty="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7195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Engagement’s content (36)</a:t>
            </a:r>
          </a:p>
          <a:p>
            <a:endParaRPr lang="en-US" dirty="0"/>
          </a:p>
          <a:p>
            <a:r>
              <a:rPr lang="en-US" dirty="0"/>
              <a:t>Attention: You may add</a:t>
            </a:r>
            <a:r>
              <a:rPr lang="en-US" baseline="0" dirty="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Term &amp; conditions</a:t>
            </a:r>
            <a:r>
              <a:rPr lang="en-US" baseline="0" dirty="0"/>
              <a:t> </a:t>
            </a:r>
            <a:r>
              <a:rPr lang="en-US" dirty="0"/>
              <a:t>(36)</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Please edit accordingly (red font)</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213955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a:t>
            </a:r>
            <a:r>
              <a:rPr lang="en-US" baseline="0" dirty="0"/>
              <a:t> change the name of the co accordingly.</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343480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Executive</a:t>
            </a:r>
            <a:r>
              <a:rPr lang="en-US" baseline="0" dirty="0"/>
              <a:t> Summary Content </a:t>
            </a:r>
            <a:r>
              <a:rPr lang="en-US" dirty="0"/>
              <a:t>(36)</a:t>
            </a:r>
            <a:endParaRPr lang="en-US"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Table</a:t>
            </a:r>
            <a:r>
              <a:rPr lang="en-US" baseline="0" dirty="0"/>
              <a:t> of Content </a:t>
            </a:r>
            <a:r>
              <a:rPr lang="en-US" dirty="0"/>
              <a:t>(44)</a:t>
            </a:r>
            <a:endParaRPr lang="en-US" baseline="0" dirty="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a:p>
          <a:p>
            <a:r>
              <a:rPr lang="en-US" dirty="0"/>
              <a:t>Attention: Please change the</a:t>
            </a:r>
            <a:r>
              <a:rPr lang="en-US" baseline="0" dirty="0"/>
              <a:t> table of content and page numbering accordingly.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About</a:t>
            </a:r>
            <a:r>
              <a:rPr lang="en-US" baseline="0" dirty="0"/>
              <a:t> Us </a:t>
            </a:r>
            <a:r>
              <a:rPr lang="en-US" dirty="0"/>
              <a:t>(60)</a:t>
            </a:r>
            <a:endParaRPr lang="en-US"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 Horizontal</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a:t>Proposal Details</a:t>
            </a:r>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a:t>PROPOSAL TITLE</a:t>
            </a:r>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22515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85996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300436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42425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3069069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2130" y="4828701"/>
            <a:ext cx="17071023" cy="1825542"/>
          </a:xfrm>
        </p:spPr>
        <p:txBody>
          <a:bodyPr/>
          <a:lstStyle/>
          <a:p>
            <a:r>
              <a:rPr lang="en-MY" sz="7200" dirty="0">
                <a:latin typeface="Open Sans" panose="020B0606030504020204" pitchFamily="34" charset="0"/>
                <a:ea typeface="Open Sans" panose="020B0606030504020204" pitchFamily="34" charset="0"/>
                <a:cs typeface="Open Sans" panose="020B0606030504020204" pitchFamily="34" charset="0"/>
              </a:rPr>
              <a:t>PROPOSAL FOR INDEPENDENT SCRUTINEER SERVICE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096702"/>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a:solidFill>
                  <a:schemeClr val="tx1"/>
                </a:solidFill>
              </a:rPr>
              <a:t>PREPARED BY:</a:t>
            </a:r>
          </a:p>
        </p:txBody>
      </p:sp>
      <p:sp>
        <p:nvSpPr>
          <p:cNvPr id="9" name="Subtitle 5"/>
          <p:cNvSpPr txBox="1">
            <a:spLocks/>
          </p:cNvSpPr>
          <p:nvPr/>
        </p:nvSpPr>
        <p:spPr>
          <a:xfrm>
            <a:off x="15966830" y="9080936"/>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2" descr="\\sna-it\Driver SNA\enfaizul\logo chartered - amend.png"/>
          <p:cNvPicPr>
            <a:picLocks noChangeAspect="1" noChangeArrowheads="1"/>
          </p:cNvPicPr>
          <p:nvPr/>
        </p:nvPicPr>
        <p:blipFill>
          <a:blip r:embed="rId4" cstate="print"/>
          <a:srcRect/>
          <a:stretch>
            <a:fillRect/>
          </a:stretch>
        </p:blipFill>
        <p:spPr bwMode="auto">
          <a:xfrm>
            <a:off x="4723421" y="10298509"/>
            <a:ext cx="4252137" cy="1027431"/>
          </a:xfrm>
          <a:prstGeom prst="rect">
            <a:avLst/>
          </a:prstGeom>
          <a:noFill/>
        </p:spPr>
      </p:pic>
      <p:pic>
        <p:nvPicPr>
          <p:cNvPr id="1026" name="Picture 2" descr="C:\Users\Audit\Desktop\ku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1996" y="10173027"/>
            <a:ext cx="3266993" cy="12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1866124"/>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Our Diverse Clients</a:t>
            </a:r>
          </a:p>
        </p:txBody>
      </p:sp>
      <p:sp>
        <p:nvSpPr>
          <p:cNvPr id="10" name="TextBox 9"/>
          <p:cNvSpPr txBox="1"/>
          <p:nvPr/>
        </p:nvSpPr>
        <p:spPr>
          <a:xfrm>
            <a:off x="1623489" y="2834261"/>
            <a:ext cx="21938877" cy="1723561"/>
          </a:xfrm>
          <a:prstGeom prst="rect">
            <a:avLst/>
          </a:prstGeom>
          <a:noFill/>
        </p:spPr>
        <p:txBody>
          <a:bodyPr wrap="square" lIns="243852" tIns="121926" rIns="243852" bIns="121926" rtlCol="0">
            <a:spAutoFit/>
          </a:bodyPr>
          <a:lstStyle/>
          <a:p>
            <a:pPr algn="just"/>
            <a:r>
              <a:rPr lang="en-SG" sz="32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SG" sz="32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22" y="477935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612186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65932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203" y="1219405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97072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890" y="613031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7358" y="783192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8509" y="466386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0208" y="987130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90663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61715" y="1208213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60097" y="999810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60097" y="798224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78527" y="630948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928" y="481120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1139" y="1206896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99752" y="971356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06196" y="790663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03574" y="637082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61620" y="447613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61132" y="1197072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508032" y="969451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450882" y="813372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638622" y="622790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257029" y="483025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785688" y="1171650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693240" y="1024992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353112" y="805704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256767" y="646129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388133" y="460757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326917" y="966107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039193" y="655918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229693" y="498399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14742" y="1196993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587347" y="1011914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660667" y="762285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8929323" y="637515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662613" y="463382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871145" y="820531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77935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0967004" y="11968708"/>
            <a:ext cx="2162939" cy="1081470"/>
          </a:xfrm>
          <a:prstGeom prst="rect">
            <a:avLst/>
          </a:prstGeom>
        </p:spPr>
      </p:pic>
      <p:sp>
        <p:nvSpPr>
          <p:cNvPr id="48" name="TextBox 4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Tree>
    <p:extLst>
      <p:ext uri="{BB962C8B-B14F-4D97-AF65-F5344CB8AC3E}">
        <p14:creationId xmlns:p14="http://schemas.microsoft.com/office/powerpoint/2010/main" val="339956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154446"/>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The Proposal</a:t>
            </a:r>
          </a:p>
          <a:p>
            <a:pPr algn="ctr"/>
            <a:r>
              <a:rPr lang="en-US" sz="3700" dirty="0">
                <a:solidFill>
                  <a:schemeClr val="bg1"/>
                </a:solidFill>
                <a:latin typeface="Open Sans Light"/>
                <a:ea typeface="Open Sans Light"/>
                <a:cs typeface="Open Sans Light"/>
              </a:rPr>
              <a:t>—</a:t>
            </a:r>
          </a:p>
          <a:p>
            <a:pPr algn="ctr"/>
            <a:r>
              <a:rPr lang="en-US" sz="2400" dirty="0">
                <a:solidFill>
                  <a:schemeClr val="bg1"/>
                </a:solidFill>
                <a:latin typeface="Open Sans Light"/>
                <a:cs typeface="Open Sans Light"/>
              </a:rPr>
              <a:t>Independence </a:t>
            </a:r>
          </a:p>
          <a:p>
            <a:pPr algn="ctr"/>
            <a:r>
              <a:rPr lang="en-US" sz="2400" dirty="0">
                <a:solidFill>
                  <a:schemeClr val="bg1"/>
                </a:solidFill>
                <a:latin typeface="Open Sans Light"/>
                <a:cs typeface="Open Sans Light"/>
              </a:rPr>
              <a:t>Scrutineer</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11</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2.0 The Proposal</a:t>
            </a:r>
          </a:p>
          <a:p>
            <a:pPr marL="1419225" indent="-95250" algn="just">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Introduction</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Approach and Methodology</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Professional Fee</a:t>
            </a:r>
          </a:p>
          <a:p>
            <a:pPr marL="1419225" indent="-95250" algn="l">
              <a:buClr>
                <a:srgbClr val="C00000"/>
              </a:buClr>
              <a:buFont typeface="Wingdings" panose="05000000000000000000" pitchFamily="2" charset="2"/>
              <a:buChar char="§"/>
            </a:pPr>
            <a:r>
              <a:rPr lang="en-MY" sz="3600" dirty="0">
                <a:solidFill>
                  <a:schemeClr val="tx1"/>
                </a:solidFill>
                <a:latin typeface="Open Sans Light"/>
              </a:rPr>
              <a:t> Why</a:t>
            </a:r>
            <a:r>
              <a:rPr lang="en-MY" sz="3600" dirty="0">
                <a:solidFill>
                  <a:schemeClr val="tx1"/>
                </a:solidFill>
              </a:rPr>
              <a:t> </a:t>
            </a:r>
            <a:r>
              <a:rPr lang="en-MY" sz="3600" dirty="0">
                <a:solidFill>
                  <a:srgbClr val="C00000"/>
                </a:solidFill>
                <a:latin typeface="Neuropol"/>
              </a:rPr>
              <a:t>SALIHIN</a:t>
            </a:r>
            <a:r>
              <a:rPr lang="en-MY" sz="3600" dirty="0">
                <a:solidFill>
                  <a:schemeClr val="tx1"/>
                </a:solidFill>
                <a:latin typeface="Neuropol"/>
              </a:rPr>
              <a:t>?</a:t>
            </a:r>
            <a:endParaRPr lang="en-MY" sz="3600" dirty="0">
              <a:solidFill>
                <a:schemeClr val="tx1"/>
              </a:solidFill>
              <a:latin typeface="Open Sans Light"/>
              <a:ea typeface="Open Sans" panose="020B0606030504020204" pitchFamily="34" charset="0"/>
              <a:cs typeface="Open Sans" panose="020B0606030504020204" pitchFamily="34" charset="0"/>
            </a:endParaRP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Introduction</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a:p>
        </p:txBody>
      </p:sp>
      <p:sp>
        <p:nvSpPr>
          <p:cNvPr id="7" name="TextBox 6"/>
          <p:cNvSpPr txBox="1"/>
          <p:nvPr/>
        </p:nvSpPr>
        <p:spPr>
          <a:xfrm>
            <a:off x="1431945" y="3807051"/>
            <a:ext cx="21885256" cy="5786211"/>
          </a:xfrm>
          <a:prstGeom prst="rect">
            <a:avLst/>
          </a:prstGeom>
          <a:noFill/>
        </p:spPr>
        <p:txBody>
          <a:bodyPr wrap="square" lIns="243852" tIns="121926" rIns="243852" bIns="121926" rtlCol="0">
            <a:spAutoFit/>
          </a:bodyPr>
          <a:lstStyle/>
          <a:p>
            <a:pPr algn="just"/>
            <a:r>
              <a:rPr lang="en-US" sz="3600" dirty="0">
                <a:latin typeface="Open Sans Light"/>
                <a:cs typeface="Open Sans Light"/>
              </a:rPr>
              <a:t>We understand that </a:t>
            </a:r>
            <a:r>
              <a:rPr lang="en-US" sz="3600" b="1" dirty="0">
                <a:latin typeface="Open Sans Light"/>
                <a:cs typeface="Open Sans Light"/>
              </a:rPr>
              <a:t>KUB MALAYSIA BERHAD (“KUB MALAYSIA”) </a:t>
            </a:r>
            <a:r>
              <a:rPr lang="en-MY" sz="3600" dirty="0">
                <a:latin typeface="Open Sans Light"/>
                <a:cs typeface="Open Sans Light"/>
              </a:rPr>
              <a:t>is an investment holding company listed on the Main Market of Bursa Malaysia, operating in the core business of Agro, Information &amp; Communication Technology (ICT), Energy, Food, Property and Power Industries.</a:t>
            </a:r>
            <a:r>
              <a:rPr lang="en-US" sz="3600" dirty="0">
                <a:latin typeface="Open Sans Light"/>
                <a:cs typeface="Open Sans Light"/>
              </a:rPr>
              <a:t> </a:t>
            </a:r>
          </a:p>
          <a:p>
            <a:pPr algn="just"/>
            <a:endParaRPr lang="en-US" sz="3600" dirty="0">
              <a:latin typeface="Open Sans Light"/>
              <a:cs typeface="Open Sans Light"/>
            </a:endParaRPr>
          </a:p>
          <a:p>
            <a:pPr algn="just"/>
            <a:r>
              <a:rPr lang="en-US" sz="3600" dirty="0">
                <a:latin typeface="Open Sans Light"/>
                <a:cs typeface="Open Sans Light"/>
              </a:rPr>
              <a:t>It is understood that </a:t>
            </a:r>
            <a:r>
              <a:rPr lang="en-US" sz="3600" b="1" dirty="0">
                <a:latin typeface="Open Sans Light"/>
                <a:cs typeface="Open Sans Light"/>
              </a:rPr>
              <a:t>KUB MALAYSIA </a:t>
            </a:r>
            <a:r>
              <a:rPr lang="en-US" sz="3600" dirty="0">
                <a:latin typeface="Open Sans Light"/>
                <a:cs typeface="Open Sans Light"/>
              </a:rPr>
              <a:t>intends to engage the services of </a:t>
            </a:r>
            <a:r>
              <a:rPr lang="en-US" sz="3600" dirty="0">
                <a:solidFill>
                  <a:srgbClr val="C00000"/>
                </a:solidFill>
                <a:latin typeface="Neuropol" panose="020B0500000000000000" pitchFamily="34" charset="0"/>
                <a:cs typeface="Open Sans Light"/>
              </a:rPr>
              <a:t>SALIHIN</a:t>
            </a:r>
            <a:r>
              <a:rPr lang="en-US" sz="3600" dirty="0">
                <a:latin typeface="Neuropol" panose="020F0607030201010804" pitchFamily="34" charset="0"/>
                <a:cs typeface="Open Sans Light"/>
              </a:rPr>
              <a:t> </a:t>
            </a:r>
            <a:r>
              <a:rPr lang="en-US" sz="3600" dirty="0">
                <a:latin typeface="Open Sans Light"/>
                <a:cs typeface="Open Sans Light"/>
              </a:rPr>
              <a:t>(AF1426) for the independence scrutineer service for its </a:t>
            </a:r>
            <a:r>
              <a:rPr lang="en-MY" sz="3600" dirty="0">
                <a:latin typeface="Open Sans Light"/>
              </a:rPr>
              <a:t>Fifty-Fourth (“54</a:t>
            </a:r>
            <a:r>
              <a:rPr lang="en-MY" sz="3600" baseline="30000" dirty="0">
                <a:latin typeface="Open Sans Light"/>
              </a:rPr>
              <a:t>th</a:t>
            </a:r>
            <a:r>
              <a:rPr lang="en-MY" sz="3600" dirty="0">
                <a:latin typeface="Open Sans Light"/>
              </a:rPr>
              <a:t>”) Annual General Meeting (“AGM”) which will be held at Ballroom 1 &amp; 2, Sime Darby Convention Centre, 1A, Jalan Bukit Kiara 1, 60000 Kuala Lumpur on Tuesday, 21 May 2019 at 10.00 a.m.</a:t>
            </a:r>
            <a:endParaRPr lang="en-SG" sz="3600" dirty="0">
              <a:latin typeface="Open Sans Light"/>
            </a:endParaRPr>
          </a:p>
          <a:p>
            <a:pPr algn="just"/>
            <a:endParaRPr lang="en-US" sz="3600" dirty="0">
              <a:latin typeface="Open Sans Light"/>
              <a:cs typeface="Open Sans Light"/>
            </a:endParaRPr>
          </a:p>
          <a:p>
            <a:pPr algn="just"/>
            <a:r>
              <a:rPr lang="en-US" sz="3600" dirty="0">
                <a:latin typeface="Open Sans Light"/>
                <a:cs typeface="Open Sans Light"/>
              </a:rPr>
              <a:t>We will carry out this engagement as </a:t>
            </a:r>
            <a:r>
              <a:rPr lang="en-US" sz="3600" b="1" dirty="0">
                <a:latin typeface="Open Sans Light"/>
                <a:cs typeface="Open Sans Light"/>
              </a:rPr>
              <a:t>KUB MALAYSIA</a:t>
            </a:r>
            <a:r>
              <a:rPr lang="en-US" sz="3600" dirty="0">
                <a:latin typeface="Open Sans Light"/>
                <a:cs typeface="Open Sans Light"/>
              </a:rPr>
              <a:t>’s independent scrutineer upon appointment.</a:t>
            </a:r>
          </a:p>
        </p:txBody>
      </p:sp>
    </p:spTree>
    <p:extLst>
      <p:ext uri="{BB962C8B-B14F-4D97-AF65-F5344CB8AC3E}">
        <p14:creationId xmlns:p14="http://schemas.microsoft.com/office/powerpoint/2010/main" val="191684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Approach and Methodology</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dirty="0"/>
          </a:p>
        </p:txBody>
      </p:sp>
      <p:sp>
        <p:nvSpPr>
          <p:cNvPr id="8" name="TextBox 7"/>
          <p:cNvSpPr txBox="1"/>
          <p:nvPr/>
        </p:nvSpPr>
        <p:spPr>
          <a:xfrm>
            <a:off x="1400414" y="2696449"/>
            <a:ext cx="21586688" cy="3570220"/>
          </a:xfrm>
          <a:prstGeom prst="rect">
            <a:avLst/>
          </a:prstGeom>
          <a:noFill/>
        </p:spPr>
        <p:txBody>
          <a:bodyPr wrap="square" lIns="243852" tIns="121926" rIns="243852" bIns="121926" rtlCol="0">
            <a:spAutoFit/>
          </a:bodyPr>
          <a:lstStyle/>
          <a:p>
            <a:pPr algn="just"/>
            <a:r>
              <a:rPr lang="en-US" sz="3600" dirty="0">
                <a:latin typeface="Open Sans Light"/>
                <a:cs typeface="Open Sans Light"/>
              </a:rPr>
              <a:t>At </a:t>
            </a:r>
            <a:r>
              <a:rPr lang="en-US" sz="3600" dirty="0">
                <a:solidFill>
                  <a:srgbClr val="C00000"/>
                </a:solidFill>
                <a:latin typeface="Neuropol" panose="020F0607030201010804" pitchFamily="34" charset="0"/>
                <a:cs typeface="Open Sans Light"/>
              </a:rPr>
              <a:t>SALIHIN</a:t>
            </a:r>
            <a:r>
              <a:rPr lang="en-US" sz="3600" dirty="0">
                <a:latin typeface="Open Sans Light"/>
                <a:cs typeface="Open Sans Light"/>
              </a:rPr>
              <a:t>, we will stand by our people and we commit that we will provide</a:t>
            </a:r>
            <a:r>
              <a:rPr lang="en-US" sz="3600" b="1" dirty="0">
                <a:latin typeface="Open Sans Light"/>
                <a:cs typeface="Open Sans Light"/>
              </a:rPr>
              <a:t> KUB MALAYSIA </a:t>
            </a:r>
            <a:r>
              <a:rPr lang="en-US" sz="3600" dirty="0">
                <a:latin typeface="Open Sans Light"/>
                <a:cs typeface="Open Sans Light"/>
              </a:rPr>
              <a:t>with professionals that are qualified, well trained and well prepared to serve.</a:t>
            </a:r>
            <a:r>
              <a:rPr lang="en-MY" sz="3600" dirty="0">
                <a:latin typeface="Open Sans Light"/>
                <a:cs typeface="Open Sans Light"/>
              </a:rPr>
              <a:t> </a:t>
            </a:r>
          </a:p>
          <a:p>
            <a:pPr algn="just"/>
            <a:endParaRPr lang="en-MY" sz="3600" dirty="0">
              <a:latin typeface="Open Sans Light"/>
              <a:cs typeface="Open Sans Light"/>
            </a:endParaRPr>
          </a:p>
          <a:p>
            <a:pPr algn="just"/>
            <a:r>
              <a:rPr lang="en-MY" sz="3600" dirty="0">
                <a:latin typeface="Open Sans Light"/>
                <a:cs typeface="Open Sans Light"/>
              </a:rPr>
              <a:t>For the independent scrutineer service, the timeline, action plan and deliverable are outlined as below:</a:t>
            </a:r>
            <a:endParaRPr lang="en-US" sz="3600" dirty="0">
              <a:latin typeface="Open Sans Light"/>
              <a:cs typeface="Open Sans Light"/>
            </a:endParaRPr>
          </a:p>
          <a:p>
            <a:pPr algn="just"/>
            <a:endParaRPr lang="en-US" sz="3600" dirty="0">
              <a:latin typeface="Open Sans Light"/>
              <a:cs typeface="Open Sans Light"/>
            </a:endParaRPr>
          </a:p>
          <a:p>
            <a:pPr algn="just"/>
            <a:r>
              <a:rPr lang="en-US" sz="3600" dirty="0">
                <a:latin typeface="Open Sans Light"/>
                <a:cs typeface="Open Sans Light"/>
              </a:rPr>
              <a:t> </a:t>
            </a:r>
          </a:p>
        </p:txBody>
      </p:sp>
      <p:graphicFrame>
        <p:nvGraphicFramePr>
          <p:cNvPr id="9" name="Table 8"/>
          <p:cNvGraphicFramePr>
            <a:graphicFrameLocks noGrp="1"/>
          </p:cNvGraphicFramePr>
          <p:nvPr>
            <p:extLst>
              <p:ext uri="{D42A27DB-BD31-4B8C-83A1-F6EECF244321}">
                <p14:modId xmlns:p14="http://schemas.microsoft.com/office/powerpoint/2010/main" val="2051478880"/>
              </p:ext>
            </p:extLst>
          </p:nvPr>
        </p:nvGraphicFramePr>
        <p:xfrm>
          <a:off x="1545259" y="5210941"/>
          <a:ext cx="21819743" cy="6982913"/>
        </p:xfrm>
        <a:graphic>
          <a:graphicData uri="http://schemas.openxmlformats.org/drawingml/2006/table">
            <a:tbl>
              <a:tblPr firstRow="1" bandRow="1"/>
              <a:tblGrid>
                <a:gridCol w="3598944">
                  <a:extLst>
                    <a:ext uri="{9D8B030D-6E8A-4147-A177-3AD203B41FA5}">
                      <a16:colId xmlns:a16="http://schemas.microsoft.com/office/drawing/2014/main" val="20000"/>
                    </a:ext>
                  </a:extLst>
                </a:gridCol>
                <a:gridCol w="11935327">
                  <a:extLst>
                    <a:ext uri="{9D8B030D-6E8A-4147-A177-3AD203B41FA5}">
                      <a16:colId xmlns:a16="http://schemas.microsoft.com/office/drawing/2014/main" val="20001"/>
                    </a:ext>
                  </a:extLst>
                </a:gridCol>
                <a:gridCol w="6285472">
                  <a:extLst>
                    <a:ext uri="{9D8B030D-6E8A-4147-A177-3AD203B41FA5}">
                      <a16:colId xmlns:a16="http://schemas.microsoft.com/office/drawing/2014/main" val="20002"/>
                    </a:ext>
                  </a:extLst>
                </a:gridCol>
              </a:tblGrid>
              <a:tr h="523997">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Timeline</a:t>
                      </a: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US" sz="3200" b="1" dirty="0">
                          <a:solidFill>
                            <a:schemeClr val="bg1"/>
                          </a:solidFill>
                          <a:latin typeface="Open Sans Light"/>
                          <a:ea typeface="Open Sans" panose="020B0606030504020204" pitchFamily="34" charset="0"/>
                          <a:cs typeface="Open Sans" panose="020B0606030504020204" pitchFamily="34" charset="0"/>
                        </a:rPr>
                        <a:t>Action</a:t>
                      </a:r>
                      <a:r>
                        <a:rPr lang="en-US" sz="3200" b="1" baseline="0" dirty="0">
                          <a:solidFill>
                            <a:schemeClr val="bg1"/>
                          </a:solidFill>
                          <a:latin typeface="Open Sans Light"/>
                          <a:ea typeface="Open Sans" panose="020B0606030504020204" pitchFamily="34" charset="0"/>
                          <a:cs typeface="Open Sans" panose="020B0606030504020204" pitchFamily="34" charset="0"/>
                        </a:rPr>
                        <a:t> Plan</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Deliverable</a:t>
                      </a: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847779">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MY" sz="3200" baseline="0" dirty="0">
                          <a:latin typeface="Open Sans Light"/>
                          <a:ea typeface="Open Sans" panose="020B0606030504020204" pitchFamily="34" charset="0"/>
                          <a:cs typeface="Open Sans" panose="020B0606030504020204" pitchFamily="34" charset="0"/>
                        </a:rPr>
                        <a:t>Thursday, 16</a:t>
                      </a:r>
                      <a:r>
                        <a:rPr lang="en-MY" sz="3200" baseline="30000" dirty="0">
                          <a:latin typeface="Open Sans Light"/>
                          <a:ea typeface="Open Sans" panose="020B0606030504020204" pitchFamily="34" charset="0"/>
                          <a:cs typeface="Open Sans" panose="020B0606030504020204" pitchFamily="34" charset="0"/>
                        </a:rPr>
                        <a:t>th</a:t>
                      </a:r>
                      <a:r>
                        <a:rPr lang="en-MY" sz="3200" baseline="0" dirty="0">
                          <a:latin typeface="Open Sans Light"/>
                          <a:ea typeface="Open Sans" panose="020B0606030504020204" pitchFamily="34" charset="0"/>
                          <a:cs typeface="Open Sans" panose="020B0606030504020204" pitchFamily="34" charset="0"/>
                        </a:rPr>
                        <a:t> May 2019 and Friday, 17</a:t>
                      </a:r>
                      <a:r>
                        <a:rPr lang="en-MY" sz="3200" baseline="30000" dirty="0">
                          <a:latin typeface="Open Sans Light"/>
                          <a:ea typeface="Open Sans" panose="020B0606030504020204" pitchFamily="34" charset="0"/>
                          <a:cs typeface="Open Sans" panose="020B0606030504020204" pitchFamily="34" charset="0"/>
                        </a:rPr>
                        <a:t>th</a:t>
                      </a:r>
                      <a:r>
                        <a:rPr lang="en-MY" sz="3200" baseline="0" dirty="0">
                          <a:latin typeface="Open Sans Light"/>
                          <a:ea typeface="Open Sans" panose="020B0606030504020204" pitchFamily="34" charset="0"/>
                          <a:cs typeface="Open Sans" panose="020B0606030504020204" pitchFamily="34" charset="0"/>
                        </a:rPr>
                        <a:t> May 2019 (TBC)</a:t>
                      </a: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itchFamily="2" charset="2"/>
                        <a:buChar char="q"/>
                      </a:pPr>
                      <a:r>
                        <a:rPr lang="en-US" sz="3200" b="0" kern="1200" baseline="0" dirty="0">
                          <a:solidFill>
                            <a:schemeClr val="tx1"/>
                          </a:solidFill>
                          <a:latin typeface="Open Sans Light"/>
                          <a:ea typeface="Open Sans" panose="020B0606030504020204" pitchFamily="34" charset="0"/>
                          <a:cs typeface="Open Sans" panose="020B0606030504020204" pitchFamily="34" charset="0"/>
                        </a:rPr>
                        <a:t>To cross check and verify information keyed in the polling system with the shareholder/proxy forms</a:t>
                      </a:r>
                      <a:endParaRPr lang="en-US" sz="3200" baseline="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itchFamily="2" charset="2"/>
                        <a:buChar char="q"/>
                      </a:pPr>
                      <a:r>
                        <a:rPr lang="en-US" sz="3200" dirty="0">
                          <a:latin typeface="Open Sans Light"/>
                          <a:ea typeface="Open Sans" panose="020B0606030504020204" pitchFamily="34" charset="0"/>
                          <a:cs typeface="Open Sans" panose="020B0606030504020204" pitchFamily="34" charset="0"/>
                        </a:rPr>
                        <a:t>8 officers to cross check and verify information keyed in the polling system with the </a:t>
                      </a:r>
                      <a:r>
                        <a:rPr lang="en-US" sz="3200" baseline="0" dirty="0">
                          <a:latin typeface="Open Sans Light"/>
                          <a:ea typeface="Open Sans" panose="020B0606030504020204" pitchFamily="34" charset="0"/>
                          <a:cs typeface="Open Sans" panose="020B0606030504020204" pitchFamily="34" charset="0"/>
                        </a:rPr>
                        <a:t>shareholder/proxy forms.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61633">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MY" sz="3200" kern="1200" dirty="0">
                          <a:solidFill>
                            <a:schemeClr val="tx1"/>
                          </a:solidFill>
                          <a:latin typeface="Open Sans Light"/>
                          <a:ea typeface="Open Sans" panose="020B0606030504020204" pitchFamily="34" charset="0"/>
                          <a:cs typeface="Open Sans" panose="020B0606030504020204" pitchFamily="34" charset="0"/>
                        </a:rPr>
                        <a:t>Tuesday,</a:t>
                      </a:r>
                      <a:r>
                        <a:rPr lang="en-MY" sz="3200" kern="1200" baseline="0" dirty="0">
                          <a:solidFill>
                            <a:schemeClr val="tx1"/>
                          </a:solidFill>
                          <a:latin typeface="Open Sans Light"/>
                          <a:ea typeface="Open Sans" panose="020B0606030504020204" pitchFamily="34" charset="0"/>
                          <a:cs typeface="Open Sans" panose="020B0606030504020204" pitchFamily="34" charset="0"/>
                        </a:rPr>
                        <a:t>                  21</a:t>
                      </a:r>
                      <a:r>
                        <a:rPr lang="en-MY" sz="3200" kern="1200" baseline="30000" dirty="0">
                          <a:solidFill>
                            <a:schemeClr val="tx1"/>
                          </a:solidFill>
                          <a:latin typeface="Open Sans Light"/>
                          <a:ea typeface="Open Sans" panose="020B0606030504020204" pitchFamily="34" charset="0"/>
                          <a:cs typeface="Open Sans" panose="020B0606030504020204" pitchFamily="34" charset="0"/>
                        </a:rPr>
                        <a:t>st</a:t>
                      </a:r>
                      <a:r>
                        <a:rPr lang="en-MY" sz="3200" kern="1200" baseline="0" dirty="0">
                          <a:solidFill>
                            <a:schemeClr val="tx1"/>
                          </a:solidFill>
                          <a:latin typeface="Open Sans Light"/>
                          <a:ea typeface="Open Sans" panose="020B0606030504020204" pitchFamily="34" charset="0"/>
                          <a:cs typeface="Open Sans" panose="020B0606030504020204" pitchFamily="34" charset="0"/>
                        </a:rPr>
                        <a:t> May 2019</a:t>
                      </a:r>
                      <a:endParaRPr lang="en-MY" sz="3200" dirty="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observe and ensure the voters’ information are correct before the voting process;</a:t>
                      </a:r>
                      <a:endParaRPr lang="en-US" sz="3200" baseline="0" dirty="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observe and ensure all voters are using the system properly and orderly;</a:t>
                      </a: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observe and ensure the voter turnout is same with the information in the system;</a:t>
                      </a: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verify the report on the final election results; and</a:t>
                      </a: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submit the final election results to the AGM secretariat.</a:t>
                      </a: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0" indent="0" algn="just">
                        <a:buFont typeface="Wingdings" pitchFamily="2" charset="2"/>
                        <a:buNone/>
                      </a:pPr>
                      <a:endParaRPr lang="en-MY" sz="3200" dirty="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dirty="0">
                          <a:latin typeface="Open Sans Light"/>
                          <a:ea typeface="Open Sans" panose="020B0606030504020204" pitchFamily="34" charset="0"/>
                          <a:cs typeface="Open Sans" panose="020B0606030504020204" pitchFamily="34" charset="0"/>
                        </a:rPr>
                        <a:t>1 manager and 9 officers to observe and monitor the voting</a:t>
                      </a:r>
                      <a:r>
                        <a:rPr lang="en-MY" sz="3200" baseline="0" dirty="0">
                          <a:latin typeface="Open Sans Light"/>
                          <a:ea typeface="Open Sans" panose="020B0606030504020204" pitchFamily="34" charset="0"/>
                          <a:cs typeface="Open Sans" panose="020B0606030504020204" pitchFamily="34" charset="0"/>
                        </a:rPr>
                        <a:t> process.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 name="TextBox 9"/>
          <p:cNvSpPr txBox="1"/>
          <p:nvPr/>
        </p:nvSpPr>
        <p:spPr>
          <a:xfrm>
            <a:off x="1502445" y="12444439"/>
            <a:ext cx="21586688" cy="800231"/>
          </a:xfrm>
          <a:prstGeom prst="rect">
            <a:avLst/>
          </a:prstGeom>
          <a:noFill/>
        </p:spPr>
        <p:txBody>
          <a:bodyPr wrap="square" lIns="243852" tIns="121926" rIns="243852" bIns="121926" rtlCol="0">
            <a:spAutoFit/>
          </a:bodyPr>
          <a:lstStyle/>
          <a:p>
            <a:pPr algn="just"/>
            <a:r>
              <a:rPr lang="en-US" sz="3600" dirty="0">
                <a:latin typeface="Open Sans Light"/>
                <a:cs typeface="Open Sans Light"/>
              </a:rPr>
              <a:t>The independent scrutineer service would be carried out by </a:t>
            </a:r>
            <a:r>
              <a:rPr lang="en-US" sz="3600" dirty="0">
                <a:solidFill>
                  <a:srgbClr val="C00000"/>
                </a:solidFill>
                <a:latin typeface="Neuropol" panose="020B0500000000000000" pitchFamily="34" charset="0"/>
                <a:cs typeface="Open Sans Light"/>
              </a:rPr>
              <a:t>SALIHIN</a:t>
            </a:r>
            <a:r>
              <a:rPr lang="en-US" sz="3600" dirty="0">
                <a:latin typeface="Open Sans Light"/>
                <a:cs typeface="Open Sans Light"/>
              </a:rPr>
              <a:t> (AF1426).  </a:t>
            </a:r>
          </a:p>
        </p:txBody>
      </p:sp>
    </p:spTree>
    <p:extLst>
      <p:ext uri="{BB962C8B-B14F-4D97-AF65-F5344CB8AC3E}">
        <p14:creationId xmlns:p14="http://schemas.microsoft.com/office/powerpoint/2010/main" val="60924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Professional Fee</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a:p>
        </p:txBody>
      </p:sp>
      <p:sp>
        <p:nvSpPr>
          <p:cNvPr id="9" name="TextBox 8"/>
          <p:cNvSpPr txBox="1"/>
          <p:nvPr/>
        </p:nvSpPr>
        <p:spPr>
          <a:xfrm>
            <a:off x="1446791" y="3221976"/>
            <a:ext cx="22116027" cy="4124218"/>
          </a:xfrm>
          <a:prstGeom prst="rect">
            <a:avLst/>
          </a:prstGeom>
          <a:noFill/>
        </p:spPr>
        <p:txBody>
          <a:bodyPr wrap="square" lIns="243852" tIns="121926" rIns="243852" bIns="121926" rtlCol="0">
            <a:spAutoFit/>
          </a:bodyPr>
          <a:lstStyle/>
          <a:p>
            <a:pPr marL="0" lvl="1" algn="just"/>
            <a:r>
              <a:rPr lang="en-US" altLang="en-US" sz="3600" dirty="0">
                <a:latin typeface="Open Sans Light"/>
                <a:ea typeface="Open Sans" panose="020B0606030504020204" pitchFamily="34" charset="0"/>
                <a:cs typeface="Open Sans" panose="020B0606030504020204" pitchFamily="34" charset="0"/>
              </a:rPr>
              <a:t>The philosophy of </a:t>
            </a:r>
            <a:r>
              <a:rPr lang="en-US" altLang="en-US" sz="36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3600" dirty="0">
                <a:latin typeface="Open Sans Light"/>
                <a:ea typeface="Open Sans" panose="020B0606030504020204" pitchFamily="34" charset="0"/>
                <a:cs typeface="Open Sans" panose="020B0606030504020204" pitchFamily="34" charset="0"/>
              </a:rPr>
              <a:t> is to provide the maximum in client service and individual staff capabilities at the minimum cost, which can be achieved within the highest professional standards and competence levels.</a:t>
            </a:r>
          </a:p>
          <a:p>
            <a:pPr algn="just"/>
            <a:endParaRPr lang="en-US" altLang="en-US" sz="3600" dirty="0">
              <a:latin typeface="Open Sans Light"/>
              <a:ea typeface="Open Sans" panose="020B0606030504020204" pitchFamily="34" charset="0"/>
              <a:cs typeface="Open Sans" panose="020B0606030504020204" pitchFamily="34" charset="0"/>
            </a:endParaRPr>
          </a:p>
          <a:p>
            <a:pPr algn="just"/>
            <a:r>
              <a:rPr lang="en-US" altLang="en-US" sz="3600" dirty="0">
                <a:latin typeface="Open Sans Light"/>
                <a:ea typeface="Open Sans" panose="020B0606030504020204" pitchFamily="34" charset="0"/>
                <a:cs typeface="Open Sans" panose="020B0606030504020204" pitchFamily="34" charset="0"/>
              </a:rPr>
              <a:t>Our fees are based on the complexities of the assignment, the level of staff and experience required and the time committed on the assignment by our staff as well as the level of skills and responsibilities involved to complete the work. </a:t>
            </a:r>
            <a:endParaRPr lang="en-US" sz="7200" dirty="0">
              <a:latin typeface="Open Sans Light"/>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86052902"/>
              </p:ext>
            </p:extLst>
          </p:nvPr>
        </p:nvGraphicFramePr>
        <p:xfrm>
          <a:off x="1742717" y="6953532"/>
          <a:ext cx="21526357" cy="5937231"/>
        </p:xfrm>
        <a:graphic>
          <a:graphicData uri="http://schemas.openxmlformats.org/drawingml/2006/table">
            <a:tbl>
              <a:tblPr firstRow="1" bandRow="1">
                <a:tableStyleId>{5940675A-B579-460E-94D1-54222C63F5DA}</a:tableStyleId>
              </a:tblPr>
              <a:tblGrid>
                <a:gridCol w="17772504">
                  <a:extLst>
                    <a:ext uri="{9D8B030D-6E8A-4147-A177-3AD203B41FA5}">
                      <a16:colId xmlns:a16="http://schemas.microsoft.com/office/drawing/2014/main" val="20000"/>
                    </a:ext>
                  </a:extLst>
                </a:gridCol>
                <a:gridCol w="3753853">
                  <a:extLst>
                    <a:ext uri="{9D8B030D-6E8A-4147-A177-3AD203B41FA5}">
                      <a16:colId xmlns:a16="http://schemas.microsoft.com/office/drawing/2014/main" val="20001"/>
                    </a:ext>
                  </a:extLst>
                </a:gridCol>
              </a:tblGrid>
              <a:tr h="582469">
                <a:tc>
                  <a:txBody>
                    <a:body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Engagement</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Total Fee</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865576">
                <a:tc>
                  <a:txBody>
                    <a:bodyPr/>
                    <a:lstStyle/>
                    <a:p>
                      <a:pPr algn="l" fontAlgn="ctr"/>
                      <a:r>
                        <a:rPr lang="en-US" sz="3200" b="1" kern="1200" dirty="0">
                          <a:solidFill>
                            <a:schemeClr val="tx1"/>
                          </a:solidFill>
                          <a:latin typeface="Open Sans Light"/>
                          <a:ea typeface="Open Sans" panose="020B0606030504020204" pitchFamily="34" charset="0"/>
                          <a:cs typeface="Open Sans" panose="020B0606030504020204" pitchFamily="34" charset="0"/>
                        </a:rPr>
                        <a:t>Independent Scrutineer</a:t>
                      </a:r>
                      <a:r>
                        <a:rPr lang="en-US" sz="3200" b="1" kern="1200" baseline="0" dirty="0">
                          <a:solidFill>
                            <a:schemeClr val="tx1"/>
                          </a:solidFill>
                          <a:latin typeface="Open Sans Light"/>
                          <a:ea typeface="Open Sans" panose="020B0606030504020204" pitchFamily="34" charset="0"/>
                          <a:cs typeface="Open Sans" panose="020B0606030504020204" pitchFamily="34" charset="0"/>
                        </a:rPr>
                        <a:t> Service for 54</a:t>
                      </a:r>
                      <a:r>
                        <a:rPr lang="en-US" sz="3200" b="1" kern="1200" baseline="30000" dirty="0">
                          <a:solidFill>
                            <a:schemeClr val="tx1"/>
                          </a:solidFill>
                          <a:latin typeface="Open Sans Light"/>
                          <a:ea typeface="Open Sans" panose="020B0606030504020204" pitchFamily="34" charset="0"/>
                          <a:cs typeface="Open Sans" panose="020B0606030504020204" pitchFamily="34" charset="0"/>
                        </a:rPr>
                        <a:t>th</a:t>
                      </a:r>
                      <a:r>
                        <a:rPr lang="en-US" sz="3200" b="1" kern="1200" baseline="0" dirty="0">
                          <a:solidFill>
                            <a:schemeClr val="tx1"/>
                          </a:solidFill>
                          <a:latin typeface="Open Sans Light"/>
                          <a:ea typeface="Open Sans" panose="020B0606030504020204" pitchFamily="34" charset="0"/>
                          <a:cs typeface="Open Sans" panose="020B0606030504020204" pitchFamily="34" charset="0"/>
                        </a:rPr>
                        <a:t> Annual General Meeting for KUB Malaysia </a:t>
                      </a:r>
                      <a:r>
                        <a:rPr lang="en-US" sz="3200" b="1" kern="1200" baseline="0" dirty="0" err="1">
                          <a:solidFill>
                            <a:schemeClr val="tx1"/>
                          </a:solidFill>
                          <a:latin typeface="Open Sans Light"/>
                          <a:ea typeface="Open Sans" panose="020B0606030504020204" pitchFamily="34" charset="0"/>
                          <a:cs typeface="Open Sans" panose="020B0606030504020204" pitchFamily="34" charset="0"/>
                        </a:rPr>
                        <a:t>Berhad</a:t>
                      </a:r>
                      <a:endParaRPr lang="en-US" sz="3200" b="1" kern="1200" baseline="0" dirty="0">
                        <a:solidFill>
                          <a:schemeClr val="tx1"/>
                        </a:solidFill>
                        <a:latin typeface="Open Sans Light"/>
                        <a:ea typeface="Open Sans" panose="020B0606030504020204" pitchFamily="34" charset="0"/>
                        <a:cs typeface="Open Sans" panose="020B0606030504020204" pitchFamily="34" charset="0"/>
                      </a:endParaRPr>
                    </a:p>
                    <a:p>
                      <a:pPr algn="l" fontAlgn="ctr"/>
                      <a:endParaRPr lang="en-US" sz="3200" b="1" kern="1200" baseline="0" dirty="0">
                        <a:solidFill>
                          <a:schemeClr val="tx1"/>
                        </a:solidFill>
                        <a:latin typeface="Open Sans Light"/>
                        <a:ea typeface="Open Sans" panose="020B0606030504020204" pitchFamily="34" charset="0"/>
                        <a:cs typeface="Open Sans" panose="020B0606030504020204" pitchFamily="34" charset="0"/>
                      </a:endParaRPr>
                    </a:p>
                    <a:p>
                      <a:pPr marL="0" marR="0" lvl="0" indent="0" algn="l" defTabSz="1087444" rtl="0" eaLnBrk="1" fontAlgn="ctr" latinLnBrk="0" hangingPunct="1">
                        <a:lnSpc>
                          <a:spcPct val="100000"/>
                        </a:lnSpc>
                        <a:spcBef>
                          <a:spcPts val="0"/>
                        </a:spcBef>
                        <a:spcAft>
                          <a:spcPts val="0"/>
                        </a:spcAft>
                        <a:buClrTx/>
                        <a:buSzTx/>
                        <a:buFontTx/>
                        <a:buNone/>
                        <a:tabLst/>
                        <a:defRPr/>
                      </a:pPr>
                      <a:r>
                        <a:rPr lang="en-US" sz="3200" b="0" kern="1200" baseline="0" dirty="0">
                          <a:solidFill>
                            <a:schemeClr val="tx1"/>
                          </a:solidFill>
                          <a:latin typeface="Open Sans Light"/>
                          <a:ea typeface="Open Sans" panose="020B0606030504020204" pitchFamily="34" charset="0"/>
                          <a:cs typeface="Open Sans" panose="020B0606030504020204" pitchFamily="34" charset="0"/>
                        </a:rPr>
                        <a:t>To cross check and verify information keyed in the polling system with the shareholder/proxy forms.</a:t>
                      </a:r>
                    </a:p>
                    <a:p>
                      <a:pPr algn="l" fontAlgn="ctr"/>
                      <a:endParaRPr lang="en-US" sz="3200" b="1" kern="1200" baseline="0" dirty="0">
                        <a:solidFill>
                          <a:schemeClr val="tx1"/>
                        </a:solidFill>
                        <a:latin typeface="Open Sans Light"/>
                        <a:ea typeface="Open Sans" panose="020B0606030504020204" pitchFamily="34" charset="0"/>
                        <a:cs typeface="Open Sans" panose="020B0606030504020204" pitchFamily="34" charset="0"/>
                      </a:endParaRPr>
                    </a:p>
                    <a:p>
                      <a:pPr algn="l" fontAlgn="ctr"/>
                      <a:r>
                        <a:rPr lang="en-US" sz="3200" b="0" kern="1200" baseline="0" dirty="0">
                          <a:solidFill>
                            <a:schemeClr val="tx1"/>
                          </a:solidFill>
                          <a:latin typeface="Open Sans Light"/>
                          <a:ea typeface="Open Sans" panose="020B0606030504020204" pitchFamily="34" charset="0"/>
                          <a:cs typeface="Open Sans" panose="020B0606030504020204" pitchFamily="34" charset="0"/>
                        </a:rPr>
                        <a:t>To observe and monitor the voting process during the Annual General Meeting:</a:t>
                      </a:r>
                    </a:p>
                    <a:p>
                      <a:pPr marL="979488" indent="-571500" algn="l" fontAlgn="ctr">
                        <a:buAutoNum type="romanLcParenBoth"/>
                      </a:pPr>
                      <a:r>
                        <a:rPr lang="en-US" sz="3200" b="0" kern="1200" baseline="0" dirty="0">
                          <a:solidFill>
                            <a:schemeClr val="tx1"/>
                          </a:solidFill>
                          <a:latin typeface="Open Sans Light"/>
                          <a:ea typeface="Open Sans" panose="020B0606030504020204" pitchFamily="34" charset="0"/>
                          <a:cs typeface="Open Sans" panose="020B0606030504020204" pitchFamily="34" charset="0"/>
                        </a:rPr>
                        <a:t>1 Manager</a:t>
                      </a:r>
                    </a:p>
                    <a:p>
                      <a:pPr marL="979488" indent="-571500" algn="l" fontAlgn="ctr">
                        <a:buAutoNum type="romanLcParenBoth"/>
                      </a:pPr>
                      <a:r>
                        <a:rPr lang="en-US" sz="3200" b="0" kern="1200" dirty="0">
                          <a:solidFill>
                            <a:schemeClr val="tx1"/>
                          </a:solidFill>
                          <a:latin typeface="Open Sans Light"/>
                          <a:ea typeface="Open Sans" panose="020B0606030504020204" pitchFamily="34" charset="0"/>
                          <a:cs typeface="Open Sans" panose="020B0606030504020204" pitchFamily="34" charset="0"/>
                        </a:rPr>
                        <a:t>9 Officers</a:t>
                      </a:r>
                    </a:p>
                    <a:p>
                      <a:pPr marL="571500" indent="-571500" algn="l" fontAlgn="ctr">
                        <a:buAutoNum type="romanLcParenBoth"/>
                      </a:pPr>
                      <a:endParaRPr lang="en-US" sz="3200" b="0" kern="1200" dirty="0">
                        <a:solidFill>
                          <a:schemeClr val="tx1"/>
                        </a:solidFill>
                        <a:latin typeface="Open Sans Light"/>
                        <a:ea typeface="Open Sans" panose="020B0606030504020204" pitchFamily="34" charset="0"/>
                        <a:cs typeface="Open Sans" panose="020B0606030504020204" pitchFamily="34" charset="0"/>
                      </a:endParaRPr>
                    </a:p>
                  </a:txBody>
                  <a:tcPr marL="11430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Open Sans Light"/>
                          <a:ea typeface="Open Sans" panose="020B0606030504020204" pitchFamily="34" charset="0"/>
                          <a:cs typeface="Open Sans" panose="020B0606030504020204" pitchFamily="34" charset="0"/>
                        </a:rPr>
                        <a:t>RM3,000.00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0"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Open Sans Light"/>
                          <a:ea typeface="Open Sans" panose="020B0606030504020204" pitchFamily="34" charset="0"/>
                          <a:cs typeface="Open Sans" panose="020B0606030504020204" pitchFamily="34" charset="0"/>
                        </a:rPr>
                        <a:t>RM1,000.00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Open Sans Light"/>
                          <a:ea typeface="Open Sans" panose="020B0606030504020204" pitchFamily="34" charset="0"/>
                          <a:cs typeface="Open Sans" panose="020B0606030504020204" pitchFamily="34" charset="0"/>
                        </a:rPr>
                        <a:t>RM6,000.00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5576">
                <a:tc>
                  <a:txBody>
                    <a:bodyPr/>
                    <a:lstStyle/>
                    <a:p>
                      <a:pPr marL="0" indent="0" algn="l" fontAlgn="ctr">
                        <a:buNone/>
                      </a:pPr>
                      <a:r>
                        <a:rPr lang="en-US" sz="3200" b="1" kern="1200" dirty="0">
                          <a:solidFill>
                            <a:schemeClr val="tx1"/>
                          </a:solidFill>
                          <a:latin typeface="Open Sans Light"/>
                          <a:ea typeface="Open Sans" panose="020B0606030504020204" pitchFamily="34" charset="0"/>
                          <a:cs typeface="Open Sans" panose="020B0606030504020204" pitchFamily="34" charset="0"/>
                        </a:rPr>
                        <a:t>GRAND TOTAL</a:t>
                      </a:r>
                    </a:p>
                  </a:txBody>
                  <a:tcPr marL="1143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latin typeface="Open Sans Light"/>
                          <a:ea typeface="Open Sans" panose="020B0606030504020204" pitchFamily="34" charset="0"/>
                          <a:cs typeface="Open Sans" panose="020B0606030504020204" pitchFamily="34" charset="0"/>
                        </a:rPr>
                        <a:t>RM10,000.00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567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15</a:t>
            </a:fld>
            <a:endParaRPr lang="en-US"/>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5" name="TextBox 4"/>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Professional Fee (Cont.)</a:t>
            </a:r>
          </a:p>
        </p:txBody>
      </p:sp>
      <p:sp>
        <p:nvSpPr>
          <p:cNvPr id="6" name="TextBox 10"/>
          <p:cNvSpPr txBox="1">
            <a:spLocks noChangeArrowheads="1"/>
          </p:cNvSpPr>
          <p:nvPr/>
        </p:nvSpPr>
        <p:spPr bwMode="auto">
          <a:xfrm>
            <a:off x="1179697" y="2948852"/>
            <a:ext cx="22382670"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3600" b="1" dirty="0">
                <a:latin typeface="Open Sans Light"/>
                <a:ea typeface="Open Sans" panose="020B0606030504020204" pitchFamily="34" charset="0"/>
                <a:cs typeface="Open Sans" panose="020B0606030504020204" pitchFamily="34" charset="0"/>
              </a:rPr>
              <a:t>Terms and conditions</a:t>
            </a:r>
          </a:p>
          <a:p>
            <a:pPr algn="just" eaLnBrk="1" hangingPunct="1"/>
            <a:endParaRPr lang="en-US" altLang="en-US" sz="2800" b="1"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a:latin typeface="Open Sans Light"/>
                <a:ea typeface="Open Sans" panose="020B0606030504020204" pitchFamily="34" charset="0"/>
                <a:cs typeface="Open Sans" panose="020B0606030504020204" pitchFamily="34" charset="0"/>
              </a:rPr>
              <a:t>The fees are subject to 6% SST and out of pocket expenses such as logistic and travelling, telecommunication charges and other expenses which will be charged to you at cost.</a:t>
            </a:r>
          </a:p>
          <a:p>
            <a:pPr marL="568325" indent="-568325" algn="just" eaLnBrk="1" hangingPunct="1">
              <a:buFont typeface="+mj-lt"/>
              <a:buAutoNum type="arabicPeriod"/>
            </a:pPr>
            <a:endParaRPr lang="en-US" altLang="en-US" sz="3200"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a:latin typeface="Open Sans Light"/>
                <a:ea typeface="Open Sans" panose="020B0606030504020204" pitchFamily="34" charset="0"/>
                <a:cs typeface="Open Sans" panose="020B0606030504020204" pitchFamily="34" charset="0"/>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p>
          <a:p>
            <a:pPr marL="568325" indent="-568325" algn="just" eaLnBrk="1" hangingPunct="1">
              <a:buFont typeface="+mj-lt"/>
              <a:buAutoNum type="arabicPeriod"/>
            </a:pPr>
            <a:endParaRPr lang="en-US" altLang="en-US" sz="2800"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MY" altLang="en-US" sz="3600" dirty="0">
                <a:latin typeface="Open Sans Light"/>
                <a:ea typeface="Open Sans" panose="020B0606030504020204" pitchFamily="34" charset="0"/>
                <a:cs typeface="Open Sans" panose="020B0606030504020204" pitchFamily="34" charset="0"/>
              </a:rPr>
              <a:t>Payment terms (negotiable):</a:t>
            </a:r>
          </a:p>
          <a:p>
            <a:pPr marL="577850" indent="457200" algn="just" eaLnBrk="1" hangingPunct="1">
              <a:buFont typeface="Wingdings" panose="05000000000000000000" pitchFamily="2" charset="2"/>
              <a:buChar char="§"/>
            </a:pPr>
            <a:r>
              <a:rPr lang="en-MY" altLang="en-US" sz="3600" b="1" dirty="0">
                <a:solidFill>
                  <a:srgbClr val="C00000"/>
                </a:solidFill>
                <a:latin typeface="Open Sans Light"/>
                <a:ea typeface="Open Sans" panose="020B0606030504020204" pitchFamily="34" charset="0"/>
                <a:cs typeface="Open Sans" panose="020B0606030504020204" pitchFamily="34" charset="0"/>
              </a:rPr>
              <a:t>50%</a:t>
            </a:r>
            <a:r>
              <a:rPr lang="en-MY" altLang="en-US" sz="3600" dirty="0">
                <a:solidFill>
                  <a:srgbClr val="C00000"/>
                </a:solidFill>
                <a:latin typeface="Open Sans Light"/>
                <a:ea typeface="Open Sans" panose="020B0606030504020204" pitchFamily="34" charset="0"/>
                <a:cs typeface="Open Sans" panose="020B0606030504020204" pitchFamily="34" charset="0"/>
              </a:rPr>
              <a:t> </a:t>
            </a:r>
            <a:r>
              <a:rPr lang="en-MY" altLang="en-US" sz="3600" dirty="0">
                <a:latin typeface="Open Sans Light"/>
                <a:ea typeface="Open Sans" panose="020B0606030504020204" pitchFamily="34" charset="0"/>
                <a:cs typeface="Open Sans" panose="020B0606030504020204" pitchFamily="34" charset="0"/>
              </a:rPr>
              <a:t>down payment before commencing of work</a:t>
            </a:r>
          </a:p>
          <a:p>
            <a:pPr marL="577850" indent="457200" algn="just" eaLnBrk="1" hangingPunct="1">
              <a:buFont typeface="Wingdings" panose="05000000000000000000" pitchFamily="2" charset="2"/>
              <a:buChar char="§"/>
            </a:pPr>
            <a:r>
              <a:rPr lang="en-MY" altLang="en-US" sz="3600" b="1" dirty="0">
                <a:solidFill>
                  <a:srgbClr val="C00000"/>
                </a:solidFill>
                <a:latin typeface="Open Sans Light"/>
                <a:ea typeface="Open Sans" panose="020B0606030504020204" pitchFamily="34" charset="0"/>
                <a:cs typeface="Open Sans" panose="020B0606030504020204" pitchFamily="34" charset="0"/>
              </a:rPr>
              <a:t>50% </a:t>
            </a:r>
            <a:r>
              <a:rPr lang="en-US" altLang="en-US" sz="3600" dirty="0">
                <a:latin typeface="Open Sans Light"/>
                <a:ea typeface="Open Sans" panose="020B0606030504020204" pitchFamily="34" charset="0"/>
                <a:cs typeface="Open Sans" panose="020B0606030504020204" pitchFamily="34" charset="0"/>
              </a:rPr>
              <a:t>balance payment </a:t>
            </a:r>
            <a:r>
              <a:rPr lang="en-MY" altLang="en-US" sz="3600" dirty="0">
                <a:latin typeface="Open Sans Light"/>
                <a:ea typeface="Open Sans" panose="020B0606030504020204" pitchFamily="34" charset="0"/>
                <a:cs typeface="Open Sans" panose="020B0606030504020204" pitchFamily="34" charset="0"/>
              </a:rPr>
              <a:t>after completion of work</a:t>
            </a:r>
          </a:p>
          <a:p>
            <a:pPr marL="577850" indent="457200" algn="just" eaLnBrk="1" hangingPunct="1">
              <a:buFont typeface="Wingdings" panose="05000000000000000000" pitchFamily="2" charset="2"/>
              <a:buChar char="§"/>
            </a:pPr>
            <a:r>
              <a:rPr lang="en-MY" altLang="en-US" sz="3600" dirty="0">
                <a:latin typeface="Open Sans Light"/>
                <a:ea typeface="Open Sans" panose="020B0606030504020204" pitchFamily="34" charset="0"/>
                <a:cs typeface="Open Sans" panose="020B0606030504020204" pitchFamily="34" charset="0"/>
              </a:rPr>
              <a:t>Invoiced amounts must be paid within 30 days from the invoice date</a:t>
            </a:r>
            <a:r>
              <a:rPr lang="en-MY" altLang="en-US" sz="36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48060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41425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41425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41425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41425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16</a:t>
            </a:fld>
            <a:endParaRPr lang="en-US"/>
          </a:p>
        </p:txBody>
      </p:sp>
      <p:sp>
        <p:nvSpPr>
          <p:cNvPr id="6" name="TextBox 5"/>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a:solidFill>
                  <a:srgbClr val="C00000"/>
                </a:solidFill>
                <a:latin typeface="Neuropol" panose="020F0607030201010804" pitchFamily="34" charset="0"/>
                <a:cs typeface="Open Sans Light"/>
              </a:rPr>
              <a:t>SALIHIN</a:t>
            </a:r>
            <a:r>
              <a:rPr lang="en-US" sz="3700" dirty="0">
                <a:solidFill>
                  <a:schemeClr val="bg1">
                    <a:lumMod val="50000"/>
                  </a:schemeClr>
                </a:solidFill>
                <a:latin typeface="Open Sans Light"/>
                <a:cs typeface="Open Sans Light"/>
              </a:rPr>
              <a:t>?</a:t>
            </a: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a:solidFill>
                  <a:schemeClr val="tx1">
                    <a:lumMod val="65000"/>
                    <a:lumOff val="35000"/>
                  </a:schemeClr>
                </a:solidFill>
                <a:latin typeface="Open Sans"/>
                <a:ea typeface="Open Sans Light"/>
                <a:cs typeface="Open Sans"/>
              </a:rPr>
              <a:t>Experienced Employees</a:t>
            </a: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a:solidFill>
                  <a:schemeClr val="tx1">
                    <a:lumMod val="65000"/>
                    <a:lumOff val="35000"/>
                  </a:schemeClr>
                </a:solidFill>
                <a:latin typeface="Open Sans"/>
                <a:ea typeface="Open Sans Light"/>
                <a:cs typeface="Open Sans"/>
              </a:rPr>
              <a:t>Comprehensive Reports</a:t>
            </a: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a:solidFill>
                  <a:schemeClr val="tx1">
                    <a:lumMod val="65000"/>
                    <a:lumOff val="35000"/>
                  </a:schemeClr>
                </a:solidFill>
                <a:latin typeface="Open Sans"/>
                <a:ea typeface="Open Sans Light"/>
                <a:cs typeface="Open Sans"/>
              </a:rPr>
              <a:t>Quality Service Delivery</a:t>
            </a: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a:solidFill>
                  <a:schemeClr val="tx1">
                    <a:lumMod val="65000"/>
                    <a:lumOff val="35000"/>
                  </a:schemeClr>
                </a:solidFill>
                <a:latin typeface="Open Sans"/>
                <a:ea typeface="Open Sans Light"/>
                <a:cs typeface="Open Sans"/>
              </a:rPr>
              <a:t>Value for Money</a:t>
            </a: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05.</a:t>
            </a:r>
          </a:p>
          <a:p>
            <a:r>
              <a:rPr lang="en-US" sz="2400" dirty="0">
                <a:solidFill>
                  <a:schemeClr val="tx1">
                    <a:lumMod val="65000"/>
                    <a:lumOff val="35000"/>
                  </a:schemeClr>
                </a:solidFill>
                <a:latin typeface="Open Sans"/>
                <a:ea typeface="Open Sans Light"/>
                <a:cs typeface="Open Sans"/>
              </a:rPr>
              <a:t>Minimal Disruption</a:t>
            </a: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41425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Rectangle 1"/>
          <p:cNvSpPr/>
          <p:nvPr/>
        </p:nvSpPr>
        <p:spPr>
          <a:xfrm>
            <a:off x="1294118" y="3054528"/>
            <a:ext cx="21974956" cy="661720"/>
          </a:xfrm>
          <a:prstGeom prst="rect">
            <a:avLst/>
          </a:prstGeom>
        </p:spPr>
        <p:txBody>
          <a:bodyPr wrap="square">
            <a:spAutoFit/>
          </a:bodyPr>
          <a:lstStyle/>
          <a:p>
            <a:pPr algn="ctr"/>
            <a:r>
              <a:rPr lang="en-US" sz="3700" dirty="0">
                <a:solidFill>
                  <a:schemeClr val="tx1">
                    <a:lumMod val="65000"/>
                    <a:lumOff val="35000"/>
                  </a:schemeClr>
                </a:solidFill>
                <a:latin typeface="Open Sans Light"/>
                <a:cs typeface="Open Sans Light"/>
              </a:rPr>
              <a:t>The following are key reasons why </a:t>
            </a:r>
            <a:r>
              <a:rPr lang="en-US" sz="3700" dirty="0">
                <a:solidFill>
                  <a:srgbClr val="C00000"/>
                </a:solidFill>
                <a:latin typeface="Neuropol" panose="020F0607030201010804" pitchFamily="34" charset="0"/>
                <a:cs typeface="Open Sans Light"/>
              </a:rPr>
              <a:t>SALIHIN</a:t>
            </a:r>
            <a:r>
              <a:rPr lang="en-US" sz="3700" dirty="0">
                <a:solidFill>
                  <a:schemeClr val="tx1">
                    <a:lumMod val="65000"/>
                    <a:lumOff val="35000"/>
                  </a:schemeClr>
                </a:solidFill>
                <a:latin typeface="Open Sans Light"/>
                <a:cs typeface="Open Sans Light"/>
              </a:rPr>
              <a:t> should be your firm’s preferred choice:</a:t>
            </a:r>
          </a:p>
        </p:txBody>
      </p:sp>
    </p:spTree>
    <p:extLst>
      <p:ext uri="{BB962C8B-B14F-4D97-AF65-F5344CB8AC3E}">
        <p14:creationId xmlns:p14="http://schemas.microsoft.com/office/powerpoint/2010/main" val="338671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17</a:t>
            </a:fld>
            <a:endParaRPr lang="en-US"/>
          </a:p>
        </p:txBody>
      </p:sp>
      <p:sp>
        <p:nvSpPr>
          <p:cNvPr id="8" name="Rectangle 7"/>
          <p:cNvSpPr/>
          <p:nvPr/>
        </p:nvSpPr>
        <p:spPr>
          <a:xfrm>
            <a:off x="1446791" y="4578462"/>
            <a:ext cx="22115575" cy="4031873"/>
          </a:xfrm>
          <a:prstGeom prst="rect">
            <a:avLst/>
          </a:prstGeom>
        </p:spPr>
        <p:txBody>
          <a:bodyPr wrap="square">
            <a:spAutoFit/>
          </a:bodyPr>
          <a:lstStyle/>
          <a:p>
            <a:pPr algn="just"/>
            <a:r>
              <a:rPr lang="en-US" sz="3200" b="1" dirty="0">
                <a:latin typeface="Open Sans Light"/>
              </a:rPr>
              <a:t>Commitment</a:t>
            </a:r>
          </a:p>
          <a:p>
            <a:pPr algn="just"/>
            <a:r>
              <a:rPr lang="en-US" sz="3200" dirty="0">
                <a:latin typeface="Open Sans Light"/>
              </a:rPr>
              <a:t>Our mission emphasizes responsive personal attention to help you fulfill your mission and achieve your goals. Our team works with you in an integrated fashion, and we are committed to:</a:t>
            </a:r>
          </a:p>
          <a:p>
            <a:pPr algn="just"/>
            <a:endParaRPr lang="en-US" sz="3200" dirty="0">
              <a:latin typeface="Open Sans Light"/>
            </a:endParaRPr>
          </a:p>
          <a:p>
            <a:pPr marL="571500" indent="-571500" algn="just">
              <a:buFont typeface="Arial" panose="020B0604020202020204" pitchFamily="34" charset="0"/>
              <a:buChar char="•"/>
            </a:pPr>
            <a:r>
              <a:rPr lang="en-US" sz="3200" dirty="0">
                <a:latin typeface="Open Sans Light"/>
              </a:rPr>
              <a:t>Performing the work within a timeframe mutually agreed upon between </a:t>
            </a:r>
            <a:r>
              <a:rPr lang="en-US" sz="3200" b="1" dirty="0">
                <a:latin typeface="Open Sans Light"/>
              </a:rPr>
              <a:t>KUB MALAYSIA </a:t>
            </a:r>
            <a:r>
              <a:rPr lang="en-US" sz="3200" dirty="0">
                <a:latin typeface="Open Sans Light"/>
              </a:rPr>
              <a:t>and </a:t>
            </a:r>
            <a:r>
              <a:rPr lang="en-US" sz="3200" dirty="0">
                <a:solidFill>
                  <a:srgbClr val="C00000"/>
                </a:solidFill>
                <a:latin typeface="Neuropol" panose="020F0607030201010804" pitchFamily="34" charset="0"/>
              </a:rPr>
              <a:t>SALIHIN</a:t>
            </a:r>
            <a:r>
              <a:rPr lang="en-US" sz="3200" dirty="0">
                <a:latin typeface="Open Sans Light"/>
              </a:rPr>
              <a:t>.</a:t>
            </a:r>
          </a:p>
          <a:p>
            <a:pPr marL="571500" indent="-571500" algn="just">
              <a:buFont typeface="Arial" panose="020B0604020202020204" pitchFamily="34" charset="0"/>
              <a:buChar char="•"/>
            </a:pPr>
            <a:r>
              <a:rPr lang="en-US" sz="3200" dirty="0">
                <a:latin typeface="Open Sans Light"/>
              </a:rPr>
              <a:t>Timely, prompt and responsive attention. We encourage the entire client service team to act proactively.</a:t>
            </a:r>
          </a:p>
          <a:p>
            <a:pPr marL="571500" indent="-571500" algn="just">
              <a:buFont typeface="Arial" panose="020B0604020202020204" pitchFamily="34" charset="0"/>
              <a:buChar char="•"/>
            </a:pPr>
            <a:r>
              <a:rPr lang="en-US" sz="3200" dirty="0">
                <a:latin typeface="Open Sans Light"/>
              </a:rPr>
              <a:t>A strategic, organized approach to engagement management.</a:t>
            </a:r>
          </a:p>
          <a:p>
            <a:pPr marL="571500" indent="-571500" algn="just">
              <a:buFont typeface="Arial" panose="020B0604020202020204" pitchFamily="34" charset="0"/>
              <a:buChar char="•"/>
            </a:pPr>
            <a:r>
              <a:rPr lang="en-US" sz="3200" dirty="0">
                <a:latin typeface="Open Sans Light"/>
              </a:rPr>
              <a:t>A job done efficiently and at a commensurate price — with minimal disruption to your staff and/or office procedures.</a:t>
            </a:r>
          </a:p>
        </p:txBody>
      </p:sp>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0" name="TextBox 9"/>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a:solidFill>
                  <a:srgbClr val="C00000"/>
                </a:solidFill>
                <a:latin typeface="Neuropol" panose="020F0607030201010804" pitchFamily="34" charset="0"/>
                <a:cs typeface="Open Sans Light"/>
              </a:rPr>
              <a:t>SALIHIN</a:t>
            </a:r>
            <a:r>
              <a:rPr lang="en-US" sz="3700" b="1" dirty="0">
                <a:solidFill>
                  <a:schemeClr val="bg1">
                    <a:lumMod val="50000"/>
                  </a:schemeClr>
                </a:solidFill>
                <a:latin typeface="Open Sans Light"/>
                <a:cs typeface="Open Sans Light"/>
              </a:rPr>
              <a:t>? (Cont.)</a:t>
            </a:r>
          </a:p>
        </p:txBody>
      </p:sp>
      <p:sp>
        <p:nvSpPr>
          <p:cNvPr id="11" name="Rectangle 10"/>
          <p:cNvSpPr/>
          <p:nvPr/>
        </p:nvSpPr>
        <p:spPr>
          <a:xfrm>
            <a:off x="1342245" y="3027742"/>
            <a:ext cx="21974956" cy="661720"/>
          </a:xfrm>
          <a:prstGeom prst="rect">
            <a:avLst/>
          </a:prstGeom>
        </p:spPr>
        <p:txBody>
          <a:bodyPr wrap="square">
            <a:spAutoFit/>
          </a:bodyPr>
          <a:lstStyle/>
          <a:p>
            <a:pPr algn="ctr"/>
            <a:r>
              <a:rPr lang="en-US" sz="3700" dirty="0">
                <a:latin typeface="Open Sans Light"/>
                <a:cs typeface="Open Sans Light"/>
              </a:rPr>
              <a:t>The following are key reasons why </a:t>
            </a:r>
            <a:r>
              <a:rPr lang="en-US" sz="3700" dirty="0">
                <a:solidFill>
                  <a:srgbClr val="C00000"/>
                </a:solidFill>
                <a:latin typeface="Neuropol" panose="020B0500000000000000" pitchFamily="34" charset="0"/>
                <a:cs typeface="Open Sans Light"/>
              </a:rPr>
              <a:t>SALIHIN</a:t>
            </a:r>
            <a:r>
              <a:rPr lang="en-US" sz="3700" b="1" dirty="0">
                <a:latin typeface="Open Sans Light"/>
                <a:cs typeface="Open Sans Light"/>
              </a:rPr>
              <a:t> </a:t>
            </a:r>
            <a:r>
              <a:rPr lang="en-US" sz="3700" dirty="0">
                <a:latin typeface="Open Sans Light"/>
                <a:cs typeface="Open Sans Light"/>
              </a:rPr>
              <a:t>should be your firm’s preferred choice:</a:t>
            </a:r>
          </a:p>
        </p:txBody>
      </p:sp>
      <p:sp>
        <p:nvSpPr>
          <p:cNvPr id="2" name="Rectangle 1"/>
          <p:cNvSpPr/>
          <p:nvPr/>
        </p:nvSpPr>
        <p:spPr>
          <a:xfrm>
            <a:off x="1446791" y="9306604"/>
            <a:ext cx="22115576" cy="2062103"/>
          </a:xfrm>
          <a:prstGeom prst="rect">
            <a:avLst/>
          </a:prstGeom>
        </p:spPr>
        <p:txBody>
          <a:bodyPr wrap="square">
            <a:spAutoFit/>
          </a:bodyPr>
          <a:lstStyle/>
          <a:p>
            <a:pPr algn="just"/>
            <a:r>
              <a:rPr lang="en-US" sz="3200" b="1" dirty="0">
                <a:latin typeface="Open Sans Light"/>
              </a:rPr>
              <a:t>Philosophy</a:t>
            </a:r>
          </a:p>
          <a:p>
            <a:pPr algn="just"/>
            <a:r>
              <a:rPr lang="en-US" sz="3200" dirty="0">
                <a:latin typeface="Open Sans Light"/>
              </a:rPr>
              <a:t>We hold ourselves accountable to a very high standard of behavior. We always focus on doing the right thing regardless of how it “sells”. Our accountability philosophy has been the cornerstone of </a:t>
            </a:r>
            <a:r>
              <a:rPr lang="en-US" sz="3200" dirty="0">
                <a:solidFill>
                  <a:srgbClr val="C00000"/>
                </a:solidFill>
                <a:latin typeface="Neuropol" panose="020F0607030201010804" pitchFamily="34" charset="0"/>
              </a:rPr>
              <a:t>SALIHIN</a:t>
            </a:r>
            <a:r>
              <a:rPr lang="en-US" sz="3200" dirty="0">
                <a:latin typeface="Open Sans Light"/>
              </a:rPr>
              <a:t>, it has guided our growth for over 15 years and will continue to guide future growth and practice. </a:t>
            </a:r>
          </a:p>
        </p:txBody>
      </p:sp>
    </p:spTree>
    <p:extLst>
      <p:ext uri="{BB962C8B-B14F-4D97-AF65-F5344CB8AC3E}">
        <p14:creationId xmlns:p14="http://schemas.microsoft.com/office/powerpoint/2010/main" val="202346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dirty="0"/>
          </a:p>
        </p:txBody>
      </p:sp>
      <p:sp>
        <p:nvSpPr>
          <p:cNvPr id="22" name="Rectangle 21"/>
          <p:cNvSpPr/>
          <p:nvPr/>
        </p:nvSpPr>
        <p:spPr>
          <a:xfrm>
            <a:off x="304374" y="6073513"/>
            <a:ext cx="5597891" cy="65892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641256" y="6061588"/>
            <a:ext cx="4988295" cy="6586429"/>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Selangor</a:t>
            </a:r>
          </a:p>
          <a:p>
            <a:pPr algn="ctr"/>
            <a:r>
              <a:rPr lang="en-US" sz="3700" dirty="0">
                <a:solidFill>
                  <a:schemeClr val="bg1"/>
                </a:solidFill>
                <a:latin typeface="Open Sans Light"/>
                <a:ea typeface="Open Sans Light"/>
                <a:cs typeface="Open Sans Light"/>
              </a:rPr>
              <a:t>—</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Headquarters</a:t>
            </a:r>
          </a:p>
          <a:p>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a:solidFill>
                  <a:schemeClr val="bg1"/>
                </a:solidFill>
                <a:latin typeface="Open Sans Light"/>
                <a:cs typeface="Open Sans Light"/>
              </a:rPr>
              <a:t>555,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Samudra</a:t>
            </a:r>
            <a:r>
              <a:rPr lang="en-US" sz="2800" dirty="0">
                <a:solidFill>
                  <a:schemeClr val="bg1"/>
                </a:solidFill>
                <a:latin typeface="Open Sans Light"/>
                <a:cs typeface="Open Sans Light"/>
              </a:rPr>
              <a:t> Utara,</a:t>
            </a:r>
          </a:p>
          <a:p>
            <a:r>
              <a:rPr lang="en-US" sz="2800" dirty="0">
                <a:solidFill>
                  <a:schemeClr val="bg1"/>
                </a:solidFill>
                <a:latin typeface="Open Sans Light"/>
                <a:cs typeface="Open Sans Light"/>
              </a:rPr>
              <a:t>Taman </a:t>
            </a:r>
            <a:r>
              <a:rPr lang="en-US" sz="2800" dirty="0" err="1">
                <a:solidFill>
                  <a:schemeClr val="bg1"/>
                </a:solidFill>
                <a:latin typeface="Open Sans Light"/>
                <a:cs typeface="Open Sans Light"/>
              </a:rPr>
              <a:t>Samudra</a:t>
            </a:r>
            <a:r>
              <a:rPr lang="en-US" sz="2800" dirty="0">
                <a:solidFill>
                  <a:schemeClr val="bg1"/>
                </a:solidFill>
                <a:latin typeface="Open Sans Light"/>
                <a:cs typeface="Open Sans Light"/>
              </a:rPr>
              <a:t>,</a:t>
            </a:r>
          </a:p>
          <a:p>
            <a:r>
              <a:rPr lang="en-US" sz="2800" dirty="0">
                <a:solidFill>
                  <a:schemeClr val="bg1"/>
                </a:solidFill>
                <a:latin typeface="Open Sans Light"/>
                <a:cs typeface="Open Sans Light"/>
              </a:rPr>
              <a:t>68100 </a:t>
            </a:r>
            <a:r>
              <a:rPr lang="en-US" sz="2800" dirty="0" err="1">
                <a:solidFill>
                  <a:schemeClr val="bg1"/>
                </a:solidFill>
                <a:latin typeface="Open Sans Light"/>
                <a:cs typeface="Open Sans Light"/>
              </a:rPr>
              <a:t>Batu</a:t>
            </a:r>
            <a:r>
              <a:rPr lang="en-US" sz="2800" dirty="0">
                <a:solidFill>
                  <a:schemeClr val="bg1"/>
                </a:solidFill>
                <a:latin typeface="Open Sans Light"/>
                <a:cs typeface="Open Sans Light"/>
              </a:rPr>
              <a:t> Caves,</a:t>
            </a:r>
          </a:p>
          <a:p>
            <a:r>
              <a:rPr lang="en-US" sz="2800" dirty="0">
                <a:solidFill>
                  <a:schemeClr val="bg1"/>
                </a:solidFill>
                <a:latin typeface="Open Sans Light"/>
                <a:cs typeface="Open Sans Light"/>
              </a:rPr>
              <a:t>Selangor </a:t>
            </a:r>
            <a:r>
              <a:rPr lang="en-US" sz="2800" dirty="0" err="1">
                <a:solidFill>
                  <a:schemeClr val="bg1"/>
                </a:solidFill>
                <a:latin typeface="Open Sans Light"/>
                <a:cs typeface="Open Sans Light"/>
              </a:rPr>
              <a:t>Darul</a:t>
            </a:r>
            <a:r>
              <a:rPr lang="en-US" sz="2800" dirty="0">
                <a:solidFill>
                  <a:schemeClr val="bg1"/>
                </a:solidFill>
                <a:latin typeface="Open Sans Light"/>
                <a:cs typeface="Open Sans Light"/>
              </a:rPr>
              <a:t> Ehsan.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+603-6185 9970 (Hunting Line)</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 </a:t>
            </a:r>
            <a:r>
              <a:rPr lang="en-US" sz="2800" dirty="0">
                <a:solidFill>
                  <a:schemeClr val="bg1"/>
                </a:solidFill>
                <a:latin typeface="Open Sans Light"/>
                <a:cs typeface="Open Sans Light"/>
              </a:rPr>
              <a:t>+603-6184 2524</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info@salihin.com.my</a:t>
            </a:r>
          </a:p>
        </p:txBody>
      </p:sp>
      <p:sp>
        <p:nvSpPr>
          <p:cNvPr id="28" name="Rectangle 27"/>
          <p:cNvSpPr/>
          <p:nvPr/>
        </p:nvSpPr>
        <p:spPr>
          <a:xfrm>
            <a:off x="6394718" y="6073513"/>
            <a:ext cx="5597891" cy="659122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9" name="Rectangle 28"/>
          <p:cNvSpPr/>
          <p:nvPr/>
        </p:nvSpPr>
        <p:spPr>
          <a:xfrm>
            <a:off x="6731600" y="6063540"/>
            <a:ext cx="4988295" cy="5262989"/>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Sarawak</a:t>
            </a:r>
          </a:p>
          <a:p>
            <a:pPr algn="ctr"/>
            <a:r>
              <a:rPr lang="en-US" sz="3700" dirty="0">
                <a:solidFill>
                  <a:schemeClr val="bg1"/>
                </a:solidFill>
                <a:latin typeface="Open Sans Light"/>
                <a:ea typeface="Open Sans Light"/>
                <a:cs typeface="Open Sans Light"/>
              </a:rPr>
              <a:t>—</a:t>
            </a:r>
          </a:p>
          <a:p>
            <a:r>
              <a:rPr lang="en-US" sz="2800" dirty="0">
                <a:solidFill>
                  <a:schemeClr val="bg1"/>
                </a:solidFill>
                <a:latin typeface="Open Sans Light"/>
                <a:cs typeface="Open Sans Light"/>
              </a:rPr>
              <a:t>Lot 506, Floor Section 1,</a:t>
            </a:r>
          </a:p>
          <a:p>
            <a:r>
              <a:rPr lang="en-US" sz="2800" dirty="0">
                <a:solidFill>
                  <a:schemeClr val="bg1"/>
                </a:solidFill>
                <a:latin typeface="Open Sans Light"/>
                <a:cs typeface="Open Sans Light"/>
              </a:rPr>
              <a:t>KTLD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Kulas</a:t>
            </a:r>
            <a:r>
              <a:rPr lang="en-US" sz="2800" dirty="0">
                <a:solidFill>
                  <a:schemeClr val="bg1"/>
                </a:solidFill>
                <a:latin typeface="Open Sans Light"/>
                <a:cs typeface="Open Sans Light"/>
              </a:rPr>
              <a:t> Tengah,</a:t>
            </a:r>
          </a:p>
          <a:p>
            <a:r>
              <a:rPr lang="en-US" sz="2800" dirty="0">
                <a:solidFill>
                  <a:schemeClr val="bg1"/>
                </a:solidFill>
                <a:latin typeface="Open Sans Light"/>
                <a:cs typeface="Open Sans Light"/>
              </a:rPr>
              <a:t>93400 Kuching, Sarawak.</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+6082-240 378</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+6082-240 359</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a:t>
            </a:r>
            <a:r>
              <a:rPr lang="en-US" sz="2600" dirty="0">
                <a:solidFill>
                  <a:schemeClr val="bg1"/>
                </a:solidFill>
                <a:latin typeface="Open Sans Light"/>
                <a:cs typeface="Open Sans Light"/>
              </a:rPr>
              <a:t>salihinkuching@salihin.com.my</a:t>
            </a:r>
          </a:p>
        </p:txBody>
      </p:sp>
      <p:sp>
        <p:nvSpPr>
          <p:cNvPr id="30" name="Rectangle 29"/>
          <p:cNvSpPr/>
          <p:nvPr/>
        </p:nvSpPr>
        <p:spPr>
          <a:xfrm>
            <a:off x="12470610" y="6073513"/>
            <a:ext cx="5597891" cy="659122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1" name="Rectangle 30"/>
          <p:cNvSpPr/>
          <p:nvPr/>
        </p:nvSpPr>
        <p:spPr>
          <a:xfrm>
            <a:off x="12783429" y="6063540"/>
            <a:ext cx="5285072" cy="5293767"/>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Johor</a:t>
            </a:r>
          </a:p>
          <a:p>
            <a:pPr algn="ctr"/>
            <a:r>
              <a:rPr lang="en-US" sz="3700" dirty="0">
                <a:solidFill>
                  <a:schemeClr val="bg1"/>
                </a:solidFill>
                <a:latin typeface="Open Sans Light"/>
                <a:ea typeface="Open Sans Light"/>
                <a:cs typeface="Open Sans Light"/>
              </a:rPr>
              <a:t>—</a:t>
            </a:r>
          </a:p>
          <a:p>
            <a:r>
              <a:rPr lang="en-US" sz="2800" dirty="0">
                <a:solidFill>
                  <a:schemeClr val="bg1"/>
                </a:solidFill>
                <a:latin typeface="Open Sans Light"/>
                <a:cs typeface="Open Sans Light"/>
              </a:rPr>
              <a:t>No. 17-02,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Kolam</a:t>
            </a:r>
            <a:r>
              <a:rPr lang="en-US" sz="2800" dirty="0">
                <a:solidFill>
                  <a:schemeClr val="bg1"/>
                </a:solidFill>
                <a:latin typeface="Open Sans Light"/>
                <a:cs typeface="Open Sans Light"/>
              </a:rPr>
              <a:t> Air 1,</a:t>
            </a:r>
          </a:p>
          <a:p>
            <a:r>
              <a:rPr lang="en-US" sz="2800" dirty="0">
                <a:solidFill>
                  <a:schemeClr val="bg1"/>
                </a:solidFill>
                <a:latin typeface="Open Sans Light"/>
                <a:cs typeface="Open Sans Light"/>
              </a:rPr>
              <a:t>Taman </a:t>
            </a:r>
            <a:r>
              <a:rPr lang="en-US" sz="2800" dirty="0" err="1">
                <a:solidFill>
                  <a:schemeClr val="bg1"/>
                </a:solidFill>
                <a:latin typeface="Open Sans Light"/>
                <a:cs typeface="Open Sans Light"/>
              </a:rPr>
              <a:t>Nong</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Chik</a:t>
            </a:r>
            <a:r>
              <a:rPr lang="en-US" sz="2800" dirty="0">
                <a:solidFill>
                  <a:schemeClr val="bg1"/>
                </a:solidFill>
                <a:latin typeface="Open Sans Light"/>
                <a:cs typeface="Open Sans Light"/>
              </a:rPr>
              <a:t> Heights,</a:t>
            </a:r>
          </a:p>
          <a:p>
            <a:r>
              <a:rPr lang="en-US" sz="2800" dirty="0">
                <a:solidFill>
                  <a:schemeClr val="bg1"/>
                </a:solidFill>
                <a:latin typeface="Open Sans Light"/>
                <a:cs typeface="Open Sans Light"/>
              </a:rPr>
              <a:t>80100 Johor </a:t>
            </a:r>
            <a:r>
              <a:rPr lang="en-US" sz="2800" dirty="0" err="1">
                <a:solidFill>
                  <a:schemeClr val="bg1"/>
                </a:solidFill>
                <a:latin typeface="Open Sans Light"/>
                <a:cs typeface="Open Sans Light"/>
              </a:rPr>
              <a:t>Bahru</a:t>
            </a:r>
            <a:r>
              <a:rPr lang="en-US" sz="2800" dirty="0">
                <a:solidFill>
                  <a:schemeClr val="bg1"/>
                </a:solidFill>
                <a:latin typeface="Open Sans Light"/>
                <a:cs typeface="Open Sans Light"/>
              </a:rPr>
              <a:t>,</a:t>
            </a:r>
          </a:p>
          <a:p>
            <a:r>
              <a:rPr lang="en-US" sz="2800" dirty="0">
                <a:solidFill>
                  <a:schemeClr val="bg1"/>
                </a:solidFill>
                <a:latin typeface="Open Sans Light"/>
                <a:cs typeface="Open Sans Light"/>
              </a:rPr>
              <a:t>Johor </a:t>
            </a:r>
            <a:r>
              <a:rPr lang="en-US" sz="2800" dirty="0" err="1">
                <a:solidFill>
                  <a:schemeClr val="bg1"/>
                </a:solidFill>
                <a:latin typeface="Open Sans Light"/>
                <a:cs typeface="Open Sans Light"/>
              </a:rPr>
              <a:t>Darul</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Takzim</a:t>
            </a:r>
            <a:r>
              <a:rPr lang="en-US" sz="2800" dirty="0">
                <a:solidFill>
                  <a:schemeClr val="bg1"/>
                </a:solidFill>
                <a:latin typeface="Open Sans Light"/>
                <a:cs typeface="Open Sans Light"/>
              </a:rPr>
              <a:t>.</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+607-207 1728</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+607-207 1729</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US" sz="2800" dirty="0">
                <a:solidFill>
                  <a:schemeClr val="bg1"/>
                </a:solidFill>
                <a:latin typeface="Open Sans Light"/>
                <a:cs typeface="Open Sans Light"/>
              </a:rPr>
              <a:t>info@salihin.com.my</a:t>
            </a:r>
          </a:p>
        </p:txBody>
      </p:sp>
      <p:sp>
        <p:nvSpPr>
          <p:cNvPr id="32" name="Rectangle 31"/>
          <p:cNvSpPr/>
          <p:nvPr/>
        </p:nvSpPr>
        <p:spPr>
          <a:xfrm>
            <a:off x="18527078" y="6073513"/>
            <a:ext cx="5597891" cy="6601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3" name="Rectangle 32"/>
          <p:cNvSpPr/>
          <p:nvPr/>
        </p:nvSpPr>
        <p:spPr>
          <a:xfrm>
            <a:off x="18863960" y="6073513"/>
            <a:ext cx="4988295" cy="6586429"/>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Terengganu (TAF)</a:t>
            </a:r>
          </a:p>
          <a:p>
            <a:pPr algn="ctr"/>
            <a:r>
              <a:rPr lang="en-US" sz="3700" dirty="0">
                <a:solidFill>
                  <a:schemeClr val="bg1"/>
                </a:solidFill>
                <a:latin typeface="Open Sans Light"/>
                <a:ea typeface="Open Sans Light"/>
                <a:cs typeface="Open Sans Light"/>
              </a:rPr>
              <a:t>—</a:t>
            </a:r>
          </a:p>
          <a:p>
            <a:r>
              <a:rPr lang="en-US" sz="2800" dirty="0">
                <a:solidFill>
                  <a:schemeClr val="bg1"/>
                </a:solidFill>
                <a:latin typeface="Open Sans Light"/>
                <a:cs typeface="Open Sans Light"/>
              </a:rPr>
              <a:t>School of Maritime Business &amp; Management,</a:t>
            </a:r>
          </a:p>
          <a:p>
            <a:r>
              <a:rPr lang="en-US" sz="2800" dirty="0" err="1">
                <a:solidFill>
                  <a:schemeClr val="bg1"/>
                </a:solidFill>
                <a:latin typeface="Open Sans Light"/>
                <a:cs typeface="Open Sans Light"/>
              </a:rPr>
              <a:t>Universiti</a:t>
            </a:r>
            <a:r>
              <a:rPr lang="en-US" sz="2800" dirty="0">
                <a:solidFill>
                  <a:schemeClr val="bg1"/>
                </a:solidFill>
                <a:latin typeface="Open Sans Light"/>
                <a:cs typeface="Open Sans Light"/>
              </a:rPr>
              <a:t> Malaysia Terengganu (UMT),</a:t>
            </a:r>
          </a:p>
          <a:p>
            <a:r>
              <a:rPr lang="en-US" sz="2800" dirty="0">
                <a:solidFill>
                  <a:schemeClr val="bg1"/>
                </a:solidFill>
                <a:latin typeface="Open Sans Light"/>
                <a:cs typeface="Open Sans Light"/>
              </a:rPr>
              <a:t>21030 Kuala Terengganu,</a:t>
            </a:r>
          </a:p>
          <a:p>
            <a:r>
              <a:rPr lang="en-US" sz="2800" dirty="0">
                <a:solidFill>
                  <a:schemeClr val="bg1"/>
                </a:solidFill>
                <a:latin typeface="Open Sans Light"/>
                <a:cs typeface="Open Sans Light"/>
              </a:rPr>
              <a:t>Terengganu </a:t>
            </a:r>
            <a:r>
              <a:rPr lang="en-US" sz="2800" dirty="0" err="1">
                <a:solidFill>
                  <a:schemeClr val="bg1"/>
                </a:solidFill>
                <a:latin typeface="Open Sans Light"/>
                <a:cs typeface="Open Sans Light"/>
              </a:rPr>
              <a:t>Darul</a:t>
            </a:r>
            <a:r>
              <a:rPr lang="en-US" sz="2800" dirty="0">
                <a:solidFill>
                  <a:schemeClr val="bg1"/>
                </a:solidFill>
                <a:latin typeface="Open Sans Light"/>
                <a:cs typeface="Open Sans Light"/>
              </a:rPr>
              <a:t> Iman.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+609-668 3674</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+609-668 3498</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taf.umt@salihin.com.my</a:t>
            </a:r>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Contact Us</a:t>
            </a:r>
          </a:p>
        </p:txBody>
      </p:sp>
      <p:sp>
        <p:nvSpPr>
          <p:cNvPr id="35" name="Rectangle 34"/>
          <p:cNvSpPr/>
          <p:nvPr/>
        </p:nvSpPr>
        <p:spPr>
          <a:xfrm>
            <a:off x="9478937" y="2441864"/>
            <a:ext cx="7798410" cy="2990562"/>
          </a:xfrm>
          <a:prstGeom prst="rect">
            <a:avLst/>
          </a:prstGeom>
        </p:spPr>
        <p:txBody>
          <a:bodyPr wrap="square">
            <a:spAutoFit/>
          </a:bodyPr>
          <a:lstStyle/>
          <a:p>
            <a:pPr algn="ctr">
              <a:spcBef>
                <a:spcPts val="240"/>
              </a:spcBef>
              <a:spcAft>
                <a:spcPts val="0"/>
              </a:spcAft>
              <a:buClr>
                <a:srgbClr val="C00000"/>
              </a:buClr>
            </a:pP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Primary Contact Person</a:t>
            </a:r>
          </a:p>
          <a:p>
            <a:pPr algn="ctr">
              <a:spcBef>
                <a:spcPts val="240"/>
              </a:spcBef>
              <a:spcAft>
                <a:spcPts val="0"/>
              </a:spcAft>
              <a:buClr>
                <a:srgbClr val="C00000"/>
              </a:buClr>
            </a:pPr>
            <a:endPar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		: </a:t>
            </a:r>
            <a:r>
              <a:rPr lang="en-US" sz="3000" b="1"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Mohd</a:t>
            </a: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Aizat</a:t>
            </a:r>
            <a:endPar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Designation	: Business Development</a:t>
            </a:r>
          </a:p>
          <a:p>
            <a:pPr algn="just">
              <a:spcBef>
                <a:spcPts val="240"/>
              </a:spcBef>
              <a:spcAft>
                <a:spcPts val="0"/>
              </a:spcAft>
              <a:buClr>
                <a:srgbClr val="C00000"/>
              </a:buClr>
            </a:pPr>
            <a:r>
              <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Contact No	: 012-280 4533</a:t>
            </a:r>
          </a:p>
          <a:p>
            <a:pPr algn="just">
              <a:spcBef>
                <a:spcPts val="240"/>
              </a:spcBef>
              <a:spcAft>
                <a:spcPts val="0"/>
              </a:spcAft>
              <a:buClr>
                <a:srgbClr val="C00000"/>
              </a:buClr>
            </a:pPr>
            <a:r>
              <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Email		: aizat@salihin.com.my</a:t>
            </a:r>
          </a:p>
        </p:txBody>
      </p:sp>
    </p:spTree>
    <p:extLst>
      <p:ext uri="{BB962C8B-B14F-4D97-AF65-F5344CB8AC3E}">
        <p14:creationId xmlns:p14="http://schemas.microsoft.com/office/powerpoint/2010/main" val="241120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4746" y="12088802"/>
            <a:ext cx="4045941" cy="1124329"/>
          </a:xfrm>
          <a:prstGeom prst="rect">
            <a:avLst/>
          </a:prstGeom>
        </p:spPr>
      </p:pic>
      <p:sp>
        <p:nvSpPr>
          <p:cNvPr id="6" name="Rectangle 5"/>
          <p:cNvSpPr/>
          <p:nvPr/>
        </p:nvSpPr>
        <p:spPr>
          <a:xfrm>
            <a:off x="10043004" y="11666792"/>
            <a:ext cx="4988295" cy="492453"/>
          </a:xfrm>
          <a:prstGeom prst="rect">
            <a:avLst/>
          </a:prstGeom>
        </p:spPr>
        <p:txBody>
          <a:bodyPr wrap="square" lIns="182889" tIns="91445" rIns="182889" bIns="91445">
            <a:spAutoFit/>
          </a:bodyPr>
          <a:lstStyle/>
          <a:p>
            <a:pPr algn="ct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p>
        </p:txBody>
      </p:sp>
    </p:spTree>
    <p:extLst>
      <p:ext uri="{BB962C8B-B14F-4D97-AF65-F5344CB8AC3E}">
        <p14:creationId xmlns:p14="http://schemas.microsoft.com/office/powerpoint/2010/main" val="27563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Executive Summary</a:t>
            </a:r>
          </a:p>
        </p:txBody>
      </p:sp>
      <p:sp>
        <p:nvSpPr>
          <p:cNvPr id="9" name="Rectangle 8"/>
          <p:cNvSpPr/>
          <p:nvPr/>
        </p:nvSpPr>
        <p:spPr>
          <a:xfrm>
            <a:off x="2291789" y="4424443"/>
            <a:ext cx="20642138" cy="5078313"/>
          </a:xfrm>
          <a:prstGeom prst="rect">
            <a:avLst/>
          </a:prstGeom>
        </p:spPr>
        <p:txBody>
          <a:bodyPr wrap="square">
            <a:spAutoFit/>
          </a:bodyPr>
          <a:lstStyle/>
          <a:p>
            <a:pPr algn="just"/>
            <a:r>
              <a:rPr lang="en-MY" sz="3600" dirty="0">
                <a:latin typeface="Open Sans Light"/>
              </a:rPr>
              <a:t>The Fifty-Fourth (“54</a:t>
            </a:r>
            <a:r>
              <a:rPr lang="en-MY" sz="3600" baseline="30000" dirty="0">
                <a:latin typeface="Open Sans Light"/>
              </a:rPr>
              <a:t>th</a:t>
            </a:r>
            <a:r>
              <a:rPr lang="en-MY" sz="3600" dirty="0">
                <a:latin typeface="Open Sans Light"/>
              </a:rPr>
              <a:t>”) Annual General Meeting (“AGM”) of </a:t>
            </a:r>
            <a:r>
              <a:rPr lang="en-MY" sz="3600" b="1" dirty="0">
                <a:latin typeface="Open Sans Light"/>
              </a:rPr>
              <a:t>KUB MALAYSIA BERHAD (“KUB MALAYSIA”)</a:t>
            </a:r>
            <a:r>
              <a:rPr lang="en-MY" sz="3600" dirty="0">
                <a:latin typeface="Open Sans Light"/>
              </a:rPr>
              <a:t> will be held at Ballroom 1 &amp; 2, Sime Darby Convention Centre, 1A, Jalan Bukit Kiara 1, 60000 Kuala Lumpur on Tuesday, 21 May 2019 at 10.00 a.m.</a:t>
            </a:r>
            <a:endParaRPr lang="en-SG" sz="3600" dirty="0">
              <a:latin typeface="Open Sans Light"/>
            </a:endParaRPr>
          </a:p>
          <a:p>
            <a:pPr lvl="0" algn="just"/>
            <a:endParaRPr lang="en-US" sz="3600" dirty="0">
              <a:solidFill>
                <a:prstClr val="black"/>
              </a:solidFill>
              <a:latin typeface="Open Sans Light"/>
            </a:endParaRPr>
          </a:p>
          <a:p>
            <a:pPr lvl="0" algn="just"/>
            <a:r>
              <a:rPr lang="en-SG" sz="3600" dirty="0">
                <a:solidFill>
                  <a:srgbClr val="C00000"/>
                </a:solidFill>
                <a:latin typeface="Neuropol"/>
              </a:rPr>
              <a:t>SALIHIN</a:t>
            </a:r>
            <a:r>
              <a:rPr lang="en-SG" sz="3600" dirty="0">
                <a:latin typeface="Open Sans Light"/>
              </a:rPr>
              <a:t>,</a:t>
            </a:r>
            <a:r>
              <a:rPr lang="en-SG" sz="3600" dirty="0">
                <a:solidFill>
                  <a:srgbClr val="FF0000"/>
                </a:solidFill>
                <a:latin typeface="Open Sans Light"/>
              </a:rPr>
              <a:t> </a:t>
            </a:r>
            <a:r>
              <a:rPr lang="en-SG" sz="3600" dirty="0">
                <a:solidFill>
                  <a:prstClr val="black"/>
                </a:solidFill>
                <a:latin typeface="Open Sans Light"/>
              </a:rPr>
              <a:t>therefore, is pleased to submit a proposal to serve as the Independent Scrutineer to </a:t>
            </a:r>
            <a:r>
              <a:rPr lang="en-SG" sz="3600" b="1" dirty="0">
                <a:solidFill>
                  <a:prstClr val="black"/>
                </a:solidFill>
                <a:latin typeface="Open Sans Light"/>
              </a:rPr>
              <a:t>KUB MALAYSIA </a:t>
            </a:r>
            <a:r>
              <a:rPr lang="en-SG" sz="3600" dirty="0">
                <a:solidFill>
                  <a:prstClr val="black"/>
                </a:solidFill>
                <a:latin typeface="Open Sans Light"/>
              </a:rPr>
              <a:t>during the above-mentioned AGM. We believe we can offer </a:t>
            </a:r>
            <a:r>
              <a:rPr lang="en-SG" sz="3600" b="1" dirty="0">
                <a:solidFill>
                  <a:prstClr val="black"/>
                </a:solidFill>
                <a:latin typeface="Open Sans Light"/>
              </a:rPr>
              <a:t>KUB MALAYSIA </a:t>
            </a:r>
            <a:r>
              <a:rPr lang="en-SG" sz="3600" dirty="0">
                <a:solidFill>
                  <a:prstClr val="black"/>
                </a:solidFill>
                <a:latin typeface="Open Sans Light"/>
              </a:rPr>
              <a:t>a quality service with the right team and experience.</a:t>
            </a:r>
          </a:p>
          <a:p>
            <a:pPr lvl="0" algn="just"/>
            <a:endParaRPr lang="en-SG" sz="3600" dirty="0">
              <a:solidFill>
                <a:prstClr val="black"/>
              </a:solidFill>
              <a:latin typeface="Open Sans Light"/>
            </a:endParaRPr>
          </a:p>
          <a:p>
            <a:pPr lvl="0" algn="just"/>
            <a:r>
              <a:rPr lang="en-SG" sz="3600" dirty="0">
                <a:solidFill>
                  <a:prstClr val="black"/>
                </a:solidFill>
                <a:latin typeface="Open Sans Light"/>
              </a:rPr>
              <a:t>This proposal outlines the services scope, expected timeline and proposed fee for the engagement.</a:t>
            </a:r>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49656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Table of Contents</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p>
        </p:txBody>
      </p:sp>
      <p:sp>
        <p:nvSpPr>
          <p:cNvPr id="26" name="Shape 305"/>
          <p:cNvSpPr/>
          <p:nvPr/>
        </p:nvSpPr>
        <p:spPr>
          <a:xfrm>
            <a:off x="1344846" y="361865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382138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p>
        </p:txBody>
      </p:sp>
      <p:sp>
        <p:nvSpPr>
          <p:cNvPr id="29" name="TextBox 28"/>
          <p:cNvSpPr txBox="1"/>
          <p:nvPr/>
        </p:nvSpPr>
        <p:spPr>
          <a:xfrm>
            <a:off x="3729788" y="3767786"/>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About Us													4</a:t>
            </a:r>
          </a:p>
        </p:txBody>
      </p:sp>
      <p:sp>
        <p:nvSpPr>
          <p:cNvPr id="30" name="Shape 305"/>
          <p:cNvSpPr/>
          <p:nvPr/>
        </p:nvSpPr>
        <p:spPr>
          <a:xfrm>
            <a:off x="1370042" y="556774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577047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p>
        </p:txBody>
      </p:sp>
      <p:sp>
        <p:nvSpPr>
          <p:cNvPr id="32" name="Shape 305"/>
          <p:cNvSpPr/>
          <p:nvPr/>
        </p:nvSpPr>
        <p:spPr>
          <a:xfrm>
            <a:off x="1369463" y="7428628"/>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7631357"/>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3.0</a:t>
            </a:r>
          </a:p>
        </p:txBody>
      </p:sp>
      <p:sp>
        <p:nvSpPr>
          <p:cNvPr id="36" name="TextBox 35"/>
          <p:cNvSpPr txBox="1"/>
          <p:nvPr/>
        </p:nvSpPr>
        <p:spPr>
          <a:xfrm>
            <a:off x="3729789" y="5716876"/>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11</a:t>
            </a:r>
          </a:p>
        </p:txBody>
      </p:sp>
      <p:sp>
        <p:nvSpPr>
          <p:cNvPr id="37" name="TextBox 36"/>
          <p:cNvSpPr txBox="1"/>
          <p:nvPr/>
        </p:nvSpPr>
        <p:spPr>
          <a:xfrm>
            <a:off x="3777914" y="7644482"/>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Contact Us													18</a:t>
            </a:r>
          </a:p>
        </p:txBody>
      </p:sp>
    </p:spTree>
    <p:extLst>
      <p:ext uri="{BB962C8B-B14F-4D97-AF65-F5344CB8AC3E}">
        <p14:creationId xmlns:p14="http://schemas.microsoft.com/office/powerpoint/2010/main" val="305703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About Us</a:t>
            </a:r>
          </a:p>
          <a:p>
            <a:pPr algn="ctr"/>
            <a:r>
              <a:rPr lang="en-US" sz="3700" dirty="0">
                <a:solidFill>
                  <a:schemeClr val="bg1"/>
                </a:solidFill>
                <a:latin typeface="Open Sans Light"/>
                <a:ea typeface="Open Sans Light"/>
                <a:cs typeface="Open Sans Light"/>
              </a:rPr>
              <a:t>—</a:t>
            </a:r>
          </a:p>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1.0 About Us</a:t>
            </a:r>
          </a:p>
          <a:p>
            <a:pPr marL="1419225" indent="-95250" algn="just">
              <a:buClr>
                <a:srgbClr val="C00000"/>
              </a:buClr>
              <a:buFont typeface="Wingdings" panose="05000000000000000000" pitchFamily="2" charset="2"/>
              <a:buChar char="§"/>
            </a:pPr>
            <a:r>
              <a:rPr lang="en-US" sz="3600" dirty="0">
                <a:solidFill>
                  <a:srgbClr val="FF0000"/>
                </a:solidFill>
                <a:latin typeface="Open Sans Light"/>
                <a:ea typeface="Open Sans Light" panose="020B0306030504020204" pitchFamily="34" charset="0"/>
                <a:cs typeface="Open Sans Light" panose="020B0306030504020204" pitchFamily="34" charset="0"/>
              </a:rPr>
              <a:t> </a:t>
            </a:r>
            <a:r>
              <a:rPr lang="en-US" sz="3200" dirty="0">
                <a:solidFill>
                  <a:schemeClr val="tx1"/>
                </a:solidFill>
                <a:latin typeface="Open Sans Light"/>
                <a:ea typeface="Open Sans Light" panose="020B0306030504020204" pitchFamily="34" charset="0"/>
                <a:cs typeface="Open Sans Light" panose="020B0306030504020204" pitchFamily="34" charset="0"/>
              </a:rPr>
              <a:t>About </a:t>
            </a:r>
            <a:r>
              <a:rPr lang="en-US" sz="3200" dirty="0">
                <a:solidFill>
                  <a:srgbClr val="C00000"/>
                </a:solidFill>
                <a:latin typeface="Neuropol" panose="020B0500000000000000" pitchFamily="34" charset="0"/>
                <a:ea typeface="Open Sans Light" panose="020B0306030504020204" pitchFamily="34" charset="0"/>
                <a:cs typeface="Open Sans Light" panose="020B0306030504020204" pitchFamily="34" charset="0"/>
              </a:rPr>
              <a:t>SALIHIN</a:t>
            </a:r>
          </a:p>
          <a:p>
            <a:pPr marL="1419225" indent="-95250" algn="just">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Key Management Team</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Services</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Our Diverse Clients</a:t>
            </a:r>
          </a:p>
          <a:p>
            <a:pPr marL="1323975" algn="l">
              <a:buClr>
                <a:srgbClr val="C00000"/>
              </a:buClr>
            </a:pPr>
            <a:endParaRPr lang="en-US" sz="3200" dirty="0">
              <a:solidFill>
                <a:schemeClr val="tx1"/>
              </a:solidFill>
              <a:latin typeface="Open Sans Light"/>
              <a:ea typeface="Open Sans Light" panose="020B0306030504020204" pitchFamily="34" charset="0"/>
              <a:cs typeface="Open Sans Light" panose="020B0306030504020204" pitchFamily="34" charset="0"/>
            </a:endParaRP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337099" y="506829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a:t>
            </a:r>
            <a:endParaRPr lang="en-US" sz="6400" dirty="0">
              <a:solidFill>
                <a:srgbClr val="C00000"/>
              </a:solidFill>
              <a:latin typeface="Neuropol" panose="020F0607030201010804"/>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068294"/>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659092"/>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6830535"/>
            <a:ext cx="3428163" cy="6463318"/>
          </a:xfrm>
          <a:prstGeom prst="rect">
            <a:avLst/>
          </a:prstGeom>
        </p:spPr>
        <p:txBody>
          <a:bodyPr wrap="square" lIns="182889" tIns="91445" rIns="182889" bIns="91445">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a:solidFill>
                  <a:schemeClr val="bg1"/>
                </a:solidFill>
                <a:latin typeface="Open Sans Light"/>
                <a:ea typeface="Open Sans Light"/>
                <a:cs typeface="Open Sans Light"/>
              </a:rPr>
              <a:t>To become the preferred national accountancy firm of Malaysia.</a:t>
            </a:r>
          </a:p>
          <a:p>
            <a:pPr algn="ctr"/>
            <a:endParaRPr lang="en-US" sz="2400" dirty="0">
              <a:solidFill>
                <a:schemeClr val="bg1"/>
              </a:solidFill>
              <a:latin typeface="Open Sans Light"/>
              <a:ea typeface="Open Sans Light"/>
              <a:cs typeface="Open Sans Light"/>
            </a:endParaRP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p>
          <a:p>
            <a:pPr algn="ctr"/>
            <a:r>
              <a:rPr lang="en-US" sz="2400" dirty="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212313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406976"/>
            <a:ext cx="3484563" cy="784026"/>
          </a:xfrm>
          <a:prstGeom prst="rect">
            <a:avLst/>
          </a:prstGeom>
        </p:spPr>
      </p:pic>
      <p:sp>
        <p:nvSpPr>
          <p:cNvPr id="11" name="TextBox 10"/>
          <p:cNvSpPr txBox="1"/>
          <p:nvPr/>
        </p:nvSpPr>
        <p:spPr>
          <a:xfrm>
            <a:off x="596325" y="6140409"/>
            <a:ext cx="19177573" cy="6001643"/>
          </a:xfrm>
          <a:prstGeom prst="rect">
            <a:avLst/>
          </a:prstGeom>
          <a:noFill/>
        </p:spPr>
        <p:txBody>
          <a:bodyPr wrap="square" rtlCol="0">
            <a:spAutoFit/>
          </a:bodyPr>
          <a:lstStyle/>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is the brand name of a group of independent and  separate legal entities, deploying wide spectrum of capabilities to help clients see and tap opportunities in the areas of transaction and corporate finance, taxation (direct tax and GST), auditing and assurance, shariah auditing and advisory, corporate governance, IT consultancy and business accounting solution.</a:t>
            </a:r>
          </a:p>
          <a:p>
            <a:pPr algn="just"/>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is having close to 200 competent professionals from different background with diverse thoughts, expertise and experience serving in 9 offices nationwide. In addition to relevant licenses/certifications for its capabilities,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is having MSC Malaysia Status and 1-InnoCERT certification, Licensed Tax Agent and GST Tax Agent, </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Licensed Capital Market Services as well as </a:t>
            </a:r>
            <a:r>
              <a:rPr lang="en-MY" sz="2400" i="1"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 Advisory by Securities Commission.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also a Registered Public Interest Entities Auditor by Audit Oversight Board (AOB), a Registered Auditor with PPK Accountants in the UK, an approved Cooperative Auditor with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Suruhanjaya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Koperasi</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Malaysia (SKM), an Approved Training Provider by Human Resources Development Fund (HRDF). Additionally,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 member of i2an, a global network of accountants based in Paris and has won Enterprise 50 (E50) Awards in 2010.</a:t>
            </a:r>
          </a:p>
          <a:p>
            <a:pPr algn="just"/>
            <a:endParaRPr lang="en-MY"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to a sustained quality service delivery to our clients without compromising our professional integrity.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Tree>
    <p:extLst>
      <p:ext uri="{BB962C8B-B14F-4D97-AF65-F5344CB8AC3E}">
        <p14:creationId xmlns:p14="http://schemas.microsoft.com/office/powerpoint/2010/main" val="219018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Key Management Team</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170" y="3524741"/>
            <a:ext cx="2595676" cy="2625341"/>
          </a:xfrm>
          <a:prstGeom prst="rect">
            <a:avLst/>
          </a:prstGeom>
        </p:spPr>
      </p:pic>
      <p:sp>
        <p:nvSpPr>
          <p:cNvPr id="13" name="TextBox 12"/>
          <p:cNvSpPr txBox="1"/>
          <p:nvPr/>
        </p:nvSpPr>
        <p:spPr>
          <a:xfrm>
            <a:off x="9635032" y="4129526"/>
            <a:ext cx="7628135" cy="1415772"/>
          </a:xfrm>
          <a:prstGeom prst="rect">
            <a:avLst/>
          </a:prstGeom>
          <a:noFill/>
        </p:spPr>
        <p:txBody>
          <a:bodyPr wrap="square" rtlCol="0">
            <a:spAutoFit/>
          </a:bodyPr>
          <a:lstStyle/>
          <a:p>
            <a:r>
              <a:rPr lang="en-US" b="1" dirty="0" err="1">
                <a:solidFill>
                  <a:schemeClr val="tx1">
                    <a:lumMod val="65000"/>
                    <a:lumOff val="35000"/>
                  </a:schemeClr>
                </a:solidFill>
              </a:rPr>
              <a:t>Salihin</a:t>
            </a:r>
            <a:r>
              <a:rPr lang="en-US" b="1" dirty="0">
                <a:solidFill>
                  <a:schemeClr val="tx1">
                    <a:lumMod val="65000"/>
                    <a:lumOff val="35000"/>
                  </a:schemeClr>
                </a:solidFill>
              </a:rPr>
              <a:t> Abang</a:t>
            </a:r>
          </a:p>
          <a:p>
            <a:r>
              <a:rPr lang="en-US" dirty="0">
                <a:solidFill>
                  <a:schemeClr val="tx1">
                    <a:lumMod val="65000"/>
                    <a:lumOff val="35000"/>
                  </a:schemeClr>
                </a:solidFill>
              </a:rPr>
              <a:t>Founder/Managing Partner/CEO</a:t>
            </a:r>
          </a:p>
        </p:txBody>
      </p:sp>
      <p:pic>
        <p:nvPicPr>
          <p:cNvPr id="14"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10899" y="7006660"/>
            <a:ext cx="9968474" cy="5427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1792" y="9785360"/>
            <a:ext cx="9589857" cy="2349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657" y="6944399"/>
            <a:ext cx="6872126" cy="234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3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grpSp>
        <p:nvGrpSpPr>
          <p:cNvPr id="95" name="Group 94"/>
          <p:cNvGrpSpPr/>
          <p:nvPr/>
        </p:nvGrpSpPr>
        <p:grpSpPr>
          <a:xfrm>
            <a:off x="2194891" y="3762338"/>
            <a:ext cx="21586688" cy="9244912"/>
            <a:chOff x="344487" y="1818503"/>
            <a:chExt cx="8847619" cy="4048764"/>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991264"/>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96926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Accounting</a:t>
                </a: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&amp; BUSINESS</a:t>
                </a: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ACCOUNTING SOLUTION</a:t>
                </a:r>
              </a:p>
            </p:txBody>
          </p:sp>
        </p:grpSp>
        <p:grpSp>
          <p:nvGrpSpPr>
            <p:cNvPr id="98" name="Group 97"/>
            <p:cNvGrpSpPr/>
            <p:nvPr/>
          </p:nvGrpSpPr>
          <p:grpSpPr>
            <a:xfrm>
              <a:off x="6586916" y="1970518"/>
              <a:ext cx="2605190" cy="2060633"/>
              <a:chOff x="3696629" y="1544102"/>
              <a:chExt cx="4190932" cy="815064"/>
            </a:xfrm>
          </p:grpSpPr>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ea typeface="Open Sans" panose="020B0606030504020204" pitchFamily="34" charset="0"/>
                <a:cs typeface="Open Sans" panose="020B0606030504020204" pitchFamily="34" charset="0"/>
              </a:rPr>
              <a:t>Services</a:t>
            </a:r>
            <a:endParaRPr lang="en-US" sz="3200" b="1" dirty="0">
              <a:solidFill>
                <a:schemeClr val="tx1">
                  <a:lumMod val="65000"/>
                  <a:lumOff val="35000"/>
                </a:schemeClr>
              </a:solidFill>
              <a:latin typeface="Open Sans Light"/>
              <a:ea typeface="Open Sans" panose="020B0606030504020204" pitchFamily="34" charset="0"/>
              <a:cs typeface="Open Sans" panose="020B0606030504020204" pitchFamily="34" charset="0"/>
            </a:endParaRPr>
          </a:p>
        </p:txBody>
      </p:sp>
      <p:sp>
        <p:nvSpPr>
          <p:cNvPr id="28" name="TextBox 27"/>
          <p:cNvSpPr txBox="1"/>
          <p:nvPr/>
        </p:nvSpPr>
        <p:spPr>
          <a:xfrm>
            <a:off x="2139051" y="3007440"/>
            <a:ext cx="21586688" cy="738676"/>
          </a:xfrm>
          <a:prstGeom prst="rect">
            <a:avLst/>
          </a:prstGeom>
          <a:noFill/>
        </p:spPr>
        <p:txBody>
          <a:bodyPr wrap="square" lIns="243852" tIns="121926" rIns="243852" bIns="121926" rtlCol="0">
            <a:spAutoFit/>
          </a:bodyPr>
          <a:lstStyle/>
          <a:p>
            <a:r>
              <a:rPr lang="en-US" sz="3200" dirty="0">
                <a:solidFill>
                  <a:srgbClr val="C00000"/>
                </a:solidFill>
                <a:latin typeface="Neuropol" panose="020F0607030201010804" pitchFamily="34" charset="0"/>
                <a:cs typeface="Open Sans Light"/>
              </a:rPr>
              <a:t>SALIHIN</a:t>
            </a:r>
            <a:r>
              <a:rPr lang="en-US" sz="3200" dirty="0">
                <a:solidFill>
                  <a:schemeClr val="tx1">
                    <a:lumMod val="65000"/>
                    <a:lumOff val="35000"/>
                  </a:schemeClr>
                </a:solidFill>
                <a:latin typeface="Open Sans Light"/>
                <a:cs typeface="Open Sans Light"/>
              </a:rPr>
              <a:t> offers wide spectrum value for money services:</a:t>
            </a:r>
          </a:p>
        </p:txBody>
      </p:sp>
    </p:spTree>
    <p:extLst>
      <p:ext uri="{BB962C8B-B14F-4D97-AF65-F5344CB8AC3E}">
        <p14:creationId xmlns:p14="http://schemas.microsoft.com/office/powerpoint/2010/main" val="99506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grpSp>
        <p:nvGrpSpPr>
          <p:cNvPr id="95" name="Group 94"/>
          <p:cNvGrpSpPr/>
          <p:nvPr/>
        </p:nvGrpSpPr>
        <p:grpSpPr>
          <a:xfrm>
            <a:off x="2057047" y="3760190"/>
            <a:ext cx="20091429" cy="9450478"/>
            <a:chOff x="344480" y="1806437"/>
            <a:chExt cx="8798941" cy="4138791"/>
          </a:xfrm>
        </p:grpSpPr>
        <p:sp>
          <p:nvSpPr>
            <p:cNvPr id="117" name="TextBox 116"/>
            <p:cNvSpPr txBox="1"/>
            <p:nvPr/>
          </p:nvSpPr>
          <p:spPr>
            <a:xfrm>
              <a:off x="845543" y="1897835"/>
              <a:ext cx="1778628" cy="363931"/>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p>
          </p:txBody>
        </p:sp>
        <p:grpSp>
          <p:nvGrpSpPr>
            <p:cNvPr id="97" name="Group 96"/>
            <p:cNvGrpSpPr/>
            <p:nvPr/>
          </p:nvGrpSpPr>
          <p:grpSpPr>
            <a:xfrm>
              <a:off x="358555" y="1806437"/>
              <a:ext cx="4434541" cy="2333312"/>
              <a:chOff x="-2594022" y="3333707"/>
              <a:chExt cx="4485491" cy="2506177"/>
            </a:xfrm>
          </p:grpSpPr>
          <p:sp>
            <p:nvSpPr>
              <p:cNvPr id="110" name="Rounded Rectangle 109"/>
              <p:cNvSpPr/>
              <p:nvPr/>
            </p:nvSpPr>
            <p:spPr>
              <a:xfrm>
                <a:off x="-2590366" y="3346664"/>
                <a:ext cx="4472433" cy="2493220"/>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2594022" y="3333707"/>
                <a:ext cx="4485491" cy="55362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2491610" y="4083526"/>
                <a:ext cx="4315714" cy="1476709"/>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Risk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Strategy and Assessment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929672" y="3485691"/>
                <a:ext cx="1922664" cy="217163"/>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IT CONSULTANCY</a:t>
                </a:r>
              </a:p>
            </p:txBody>
          </p:sp>
        </p:grpSp>
        <p:grpSp>
          <p:nvGrpSpPr>
            <p:cNvPr id="98" name="Group 97"/>
            <p:cNvGrpSpPr/>
            <p:nvPr/>
          </p:nvGrpSpPr>
          <p:grpSpPr>
            <a:xfrm>
              <a:off x="5035737" y="1819808"/>
              <a:ext cx="4107613" cy="2319941"/>
              <a:chOff x="1201265" y="1484485"/>
              <a:chExt cx="6607854" cy="917629"/>
            </a:xfrm>
          </p:grpSpPr>
          <p:sp>
            <p:nvSpPr>
              <p:cNvPr id="105" name="Rounded Rectangle 104"/>
              <p:cNvSpPr/>
              <p:nvPr/>
            </p:nvSpPr>
            <p:spPr>
              <a:xfrm>
                <a:off x="1201265" y="1494387"/>
                <a:ext cx="6607854" cy="907727"/>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1201266" y="1484485"/>
                <a:ext cx="6607853"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1209983" y="1682367"/>
                <a:ext cx="6521431" cy="719747"/>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Wealth Management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Equity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Education, Research &amp; Development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Internal &amp; External Audit, Review &amp; Screening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Governance &amp; Supervision</a:t>
                </a:r>
              </a:p>
            </p:txBody>
          </p:sp>
          <p:sp>
            <p:nvSpPr>
              <p:cNvPr id="108" name="TextBox 107"/>
              <p:cNvSpPr txBox="1"/>
              <p:nvPr/>
            </p:nvSpPr>
            <p:spPr>
              <a:xfrm>
                <a:off x="2434599" y="1544102"/>
                <a:ext cx="4729885" cy="79972"/>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p>
            </p:txBody>
          </p:sp>
        </p:grpSp>
        <p:grpSp>
          <p:nvGrpSpPr>
            <p:cNvPr id="99" name="Group 98"/>
            <p:cNvGrpSpPr/>
            <p:nvPr/>
          </p:nvGrpSpPr>
          <p:grpSpPr>
            <a:xfrm>
              <a:off x="344480" y="4250152"/>
              <a:ext cx="8798941" cy="1695076"/>
              <a:chOff x="3545610" y="3545837"/>
              <a:chExt cx="6635590" cy="959501"/>
            </a:xfrm>
          </p:grpSpPr>
          <p:sp>
            <p:nvSpPr>
              <p:cNvPr id="100" name="Rounded Rectangle 99"/>
              <p:cNvSpPr/>
              <p:nvPr/>
            </p:nvSpPr>
            <p:spPr>
              <a:xfrm>
                <a:off x="3545728" y="3565766"/>
                <a:ext cx="6635411" cy="939572"/>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545837"/>
                <a:ext cx="6635590" cy="277424"/>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585416" y="3872471"/>
                <a:ext cx="3326833" cy="526454"/>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&amp; Forensic Auditing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Diligence &amp; Business 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5262205" y="3608293"/>
                <a:ext cx="3247156" cy="114446"/>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p>
            </p:txBody>
          </p:sp>
          <p:sp>
            <p:nvSpPr>
              <p:cNvPr id="104" name="TextBox 103"/>
              <p:cNvSpPr txBox="1"/>
              <p:nvPr/>
            </p:nvSpPr>
            <p:spPr>
              <a:xfrm>
                <a:off x="6781735" y="3894957"/>
                <a:ext cx="2624949"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Buy-In(MBI) / Buy-Out (MBO)</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Merges,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Services (Cont.)</a:t>
            </a:r>
          </a:p>
        </p:txBody>
      </p:sp>
      <p:sp>
        <p:nvSpPr>
          <p:cNvPr id="28" name="TextBox 27"/>
          <p:cNvSpPr txBox="1"/>
          <p:nvPr/>
        </p:nvSpPr>
        <p:spPr>
          <a:xfrm>
            <a:off x="1975679" y="2903241"/>
            <a:ext cx="21586688" cy="738676"/>
          </a:xfrm>
          <a:prstGeom prst="rect">
            <a:avLst/>
          </a:prstGeom>
          <a:noFill/>
        </p:spPr>
        <p:txBody>
          <a:bodyPr wrap="square" lIns="243852" tIns="121926" rIns="243852" bIns="121926" rtlCol="0">
            <a:spAutoFit/>
          </a:bodyPr>
          <a:lstStyle/>
          <a:p>
            <a:r>
              <a:rPr lang="en-US" sz="3200" dirty="0">
                <a:solidFill>
                  <a:srgbClr val="C00000"/>
                </a:solidFill>
                <a:latin typeface="Neuropol" panose="020F0607030201010804" pitchFamily="34" charset="0"/>
                <a:cs typeface="Open Sans Light"/>
              </a:rPr>
              <a:t>SALIHIN</a:t>
            </a:r>
            <a:r>
              <a:rPr lang="en-US" sz="3200" dirty="0">
                <a:solidFill>
                  <a:schemeClr val="tx1">
                    <a:lumMod val="65000"/>
                    <a:lumOff val="35000"/>
                  </a:schemeClr>
                </a:solidFill>
                <a:latin typeface="Open Sans Light"/>
                <a:cs typeface="Open Sans Light"/>
              </a:rPr>
              <a:t> offers wide spectrum value for money services:</a:t>
            </a:r>
          </a:p>
        </p:txBody>
      </p:sp>
    </p:spTree>
    <p:extLst>
      <p:ext uri="{BB962C8B-B14F-4D97-AF65-F5344CB8AC3E}">
        <p14:creationId xmlns:p14="http://schemas.microsoft.com/office/powerpoint/2010/main" val="375496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1" y="2791019"/>
            <a:ext cx="23288624" cy="10203087"/>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
        <p:nvSpPr>
          <p:cNvPr id="5" name="TextBox 4"/>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Services (Cont.)</a:t>
            </a:r>
          </a:p>
        </p:txBody>
      </p:sp>
    </p:spTree>
    <p:extLst>
      <p:ext uri="{BB962C8B-B14F-4D97-AF65-F5344CB8AC3E}">
        <p14:creationId xmlns:p14="http://schemas.microsoft.com/office/powerpoint/2010/main" val="262259296"/>
      </p:ext>
    </p:extLst>
  </p:cSld>
  <p:clrMapOvr>
    <a:masterClrMapping/>
  </p:clrMapOvr>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6993</TotalTime>
  <Words>2404</Words>
  <Application>Microsoft Office PowerPoint</Application>
  <PresentationFormat>Custom</PresentationFormat>
  <Paragraphs>354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Neuropol</vt:lpstr>
      <vt:lpstr>Open Sans</vt:lpstr>
      <vt:lpstr>Open Sans Light</vt:lpstr>
      <vt:lpstr>Wingdings</vt:lpstr>
      <vt:lpstr>Master</vt:lpstr>
      <vt:lpstr>PROPOSAL FOR INDEPENDENT SCRUTINEER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IT</cp:lastModifiedBy>
  <cp:revision>1242</cp:revision>
  <cp:lastPrinted>2016-09-19T06:31:26Z</cp:lastPrinted>
  <dcterms:created xsi:type="dcterms:W3CDTF">2014-12-02T17:36:54Z</dcterms:created>
  <dcterms:modified xsi:type="dcterms:W3CDTF">2019-05-07T04:42:20Z</dcterms:modified>
</cp:coreProperties>
</file>