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2" r:id="rId2"/>
    <p:sldId id="260" r:id="rId3"/>
    <p:sldId id="257" r:id="rId4"/>
    <p:sldId id="261" r:id="rId5"/>
  </p:sldIdLst>
  <p:sldSz cx="9144000" cy="5715000" type="screen16x1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042" y="67"/>
      </p:cViewPr>
      <p:guideLst>
        <p:guide orient="horz" pos="180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MY"/>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904401F4-FFB7-40E2-A758-9C8C8B55DD5F}" type="datetimeFigureOut">
              <a:rPr lang="en-MY" smtClean="0"/>
              <a:t>21/5/2019</a:t>
            </a:fld>
            <a:endParaRPr lang="en-MY"/>
          </a:p>
        </p:txBody>
      </p:sp>
      <p:sp>
        <p:nvSpPr>
          <p:cNvPr id="4" name="Slide Image Placeholder 3"/>
          <p:cNvSpPr>
            <a:spLocks noGrp="1" noRot="1" noChangeAspect="1"/>
          </p:cNvSpPr>
          <p:nvPr>
            <p:ph type="sldImg" idx="2"/>
          </p:nvPr>
        </p:nvSpPr>
        <p:spPr>
          <a:xfrm>
            <a:off x="731838" y="703263"/>
            <a:ext cx="5622925" cy="3514725"/>
          </a:xfrm>
          <a:prstGeom prst="rect">
            <a:avLst/>
          </a:prstGeom>
          <a:noFill/>
          <a:ln w="12700">
            <a:solidFill>
              <a:prstClr val="black"/>
            </a:solidFill>
          </a:ln>
        </p:spPr>
        <p:txBody>
          <a:bodyPr vert="horz" lIns="94046" tIns="47023" rIns="94046" bIns="47023" rtlCol="0" anchor="ctr"/>
          <a:lstStyle/>
          <a:p>
            <a:endParaRPr lang="en-MY"/>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MY"/>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31A7A6D1-CCD3-4905-BA7A-6722D1B1051E}" type="slidenum">
              <a:rPr lang="en-MY" smtClean="0"/>
              <a:t>‹#›</a:t>
            </a:fld>
            <a:endParaRPr lang="en-MY"/>
          </a:p>
        </p:txBody>
      </p:sp>
    </p:spTree>
    <p:extLst>
      <p:ext uri="{BB962C8B-B14F-4D97-AF65-F5344CB8AC3E}">
        <p14:creationId xmlns:p14="http://schemas.microsoft.com/office/powerpoint/2010/main" val="615909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31A7A6D1-CCD3-4905-BA7A-6722D1B1051E}" type="slidenum">
              <a:rPr lang="en-MY" smtClean="0"/>
              <a:t>2</a:t>
            </a:fld>
            <a:endParaRPr lang="en-MY"/>
          </a:p>
        </p:txBody>
      </p:sp>
    </p:spTree>
    <p:extLst>
      <p:ext uri="{BB962C8B-B14F-4D97-AF65-F5344CB8AC3E}">
        <p14:creationId xmlns:p14="http://schemas.microsoft.com/office/powerpoint/2010/main" val="317197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endParaRPr lang="en-MY"/>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a:p>
        </p:txBody>
      </p:sp>
      <p:sp>
        <p:nvSpPr>
          <p:cNvPr id="4" name="Date Placeholder 3"/>
          <p:cNvSpPr>
            <a:spLocks noGrp="1"/>
          </p:cNvSpPr>
          <p:nvPr>
            <p:ph type="dt" sz="half" idx="10"/>
          </p:nvPr>
        </p:nvSpPr>
        <p:spPr/>
        <p:txBody>
          <a:bodyPr/>
          <a:lstStyle/>
          <a:p>
            <a:fld id="{16F6F696-BE28-4B99-8586-D5DA2BF402CA}" type="datetimeFigureOut">
              <a:rPr lang="en-MY" smtClean="0"/>
              <a:t>21/5/2019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692564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6F6F696-BE28-4B99-8586-D5DA2BF402CA}" type="datetimeFigureOut">
              <a:rPr lang="en-MY" smtClean="0"/>
              <a:t>21/5/2019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54216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endParaRPr lang="en-MY"/>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6F6F696-BE28-4B99-8586-D5DA2BF402CA}" type="datetimeFigureOut">
              <a:rPr lang="en-MY" smtClean="0"/>
              <a:t>21/5/2019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1334086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6F6F696-BE28-4B99-8586-D5DA2BF402CA}" type="datetimeFigureOut">
              <a:rPr lang="en-MY" smtClean="0"/>
              <a:t>21/5/2019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105167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endParaRPr lang="en-MY"/>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F6F696-BE28-4B99-8586-D5DA2BF402CA}" type="datetimeFigureOut">
              <a:rPr lang="en-MY" smtClean="0"/>
              <a:t>21/5/2019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364199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p:cNvSpPr>
            <a:spLocks noGrp="1"/>
          </p:cNvSpPr>
          <p:nvPr>
            <p:ph type="dt" sz="half" idx="10"/>
          </p:nvPr>
        </p:nvSpPr>
        <p:spPr/>
        <p:txBody>
          <a:bodyPr/>
          <a:lstStyle/>
          <a:p>
            <a:fld id="{16F6F696-BE28-4B99-8586-D5DA2BF402CA}" type="datetimeFigureOut">
              <a:rPr lang="en-MY" smtClean="0"/>
              <a:t>21/5/2019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364915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MY"/>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p:cNvSpPr>
            <a:spLocks noGrp="1"/>
          </p:cNvSpPr>
          <p:nvPr>
            <p:ph type="dt" sz="half" idx="10"/>
          </p:nvPr>
        </p:nvSpPr>
        <p:spPr/>
        <p:txBody>
          <a:bodyPr/>
          <a:lstStyle/>
          <a:p>
            <a:fld id="{16F6F696-BE28-4B99-8586-D5DA2BF402CA}" type="datetimeFigureOut">
              <a:rPr lang="en-MY" smtClean="0"/>
              <a:t>21/5/2019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266804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Date Placeholder 2"/>
          <p:cNvSpPr>
            <a:spLocks noGrp="1"/>
          </p:cNvSpPr>
          <p:nvPr>
            <p:ph type="dt" sz="half" idx="10"/>
          </p:nvPr>
        </p:nvSpPr>
        <p:spPr/>
        <p:txBody>
          <a:bodyPr/>
          <a:lstStyle/>
          <a:p>
            <a:fld id="{16F6F696-BE28-4B99-8586-D5DA2BF402CA}" type="datetimeFigureOut">
              <a:rPr lang="en-MY" smtClean="0"/>
              <a:t>21/5/2019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293690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6F696-BE28-4B99-8586-D5DA2BF402CA}" type="datetimeFigureOut">
              <a:rPr lang="en-MY" smtClean="0"/>
              <a:t>21/5/2019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1260191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endParaRPr lang="en-MY"/>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F6F696-BE28-4B99-8586-D5DA2BF402CA}" type="datetimeFigureOut">
              <a:rPr lang="en-MY" smtClean="0"/>
              <a:t>21/5/2019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3640859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endParaRPr lang="en-MY"/>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F6F696-BE28-4B99-8586-D5DA2BF402CA}" type="datetimeFigureOut">
              <a:rPr lang="en-MY" smtClean="0"/>
              <a:t>21/5/2019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0AC5642F-B549-4039-A11B-F1A83FA8B2C4}" type="slidenum">
              <a:rPr lang="en-MY" smtClean="0"/>
              <a:t>‹#›</a:t>
            </a:fld>
            <a:endParaRPr lang="en-MY"/>
          </a:p>
        </p:txBody>
      </p:sp>
    </p:spTree>
    <p:extLst>
      <p:ext uri="{BB962C8B-B14F-4D97-AF65-F5344CB8AC3E}">
        <p14:creationId xmlns:p14="http://schemas.microsoft.com/office/powerpoint/2010/main" val="1168413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16F6F696-BE28-4B99-8586-D5DA2BF402CA}" type="datetimeFigureOut">
              <a:rPr lang="en-MY" smtClean="0"/>
              <a:t>21/5/2019</a:t>
            </a:fld>
            <a:endParaRPr lang="en-MY"/>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0AC5642F-B549-4039-A11B-F1A83FA8B2C4}" type="slidenum">
              <a:rPr lang="en-MY" smtClean="0"/>
              <a:t>‹#›</a:t>
            </a:fld>
            <a:endParaRPr lang="en-MY"/>
          </a:p>
        </p:txBody>
      </p:sp>
    </p:spTree>
    <p:extLst>
      <p:ext uri="{BB962C8B-B14F-4D97-AF65-F5344CB8AC3E}">
        <p14:creationId xmlns:p14="http://schemas.microsoft.com/office/powerpoint/2010/main" val="3016761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500"/>
            <a:ext cx="8991600" cy="2847975"/>
          </a:xfrm>
        </p:spPr>
        <p:txBody>
          <a:bodyPr>
            <a:normAutofit fontScale="90000"/>
          </a:bodyPr>
          <a:lstStyle/>
          <a:p>
            <a:r>
              <a:rPr lang="en-US" sz="3600" dirty="0"/>
              <a:t>KUB MALAYSIA BERHAD</a:t>
            </a:r>
            <a:br>
              <a:rPr lang="en-US" sz="3600" dirty="0"/>
            </a:br>
            <a:r>
              <a:rPr lang="en-US" sz="3600" dirty="0"/>
              <a:t>MESYUARAT AGUNG TAHUNAN KE-54</a:t>
            </a:r>
            <a:br>
              <a:rPr lang="en-US" sz="3600" dirty="0"/>
            </a:br>
            <a:br>
              <a:rPr lang="en-US" sz="3600" dirty="0"/>
            </a:br>
            <a:r>
              <a:rPr lang="en-MY" sz="2000" b="1" dirty="0"/>
              <a:t>DEWAN 1 &amp;2, PUSAT KONVENSYEN SIME DARBY,</a:t>
            </a:r>
            <a:br>
              <a:rPr lang="en-MY" sz="2000" dirty="0"/>
            </a:br>
            <a:r>
              <a:rPr lang="en-MY" sz="2000" b="1" dirty="0"/>
              <a:t>1A, JALAN BUKIT KIARA 1, 60000 KUALA LUMPUR</a:t>
            </a:r>
            <a:br>
              <a:rPr lang="en-MY" sz="2000" dirty="0"/>
            </a:br>
            <a:r>
              <a:rPr lang="en-MY" sz="2000" b="1" dirty="0"/>
              <a:t>SELASA, 21 MEI 2019 JAM 10.00 PAGI</a:t>
            </a:r>
            <a:br>
              <a:rPr lang="en-US" sz="3600" dirty="0"/>
            </a:br>
            <a:endParaRPr lang="en-US" sz="3600" dirty="0"/>
          </a:p>
        </p:txBody>
      </p:sp>
      <p:sp>
        <p:nvSpPr>
          <p:cNvPr id="5" name="Content Placeholder 2"/>
          <p:cNvSpPr txBox="1">
            <a:spLocks/>
          </p:cNvSpPr>
          <p:nvPr/>
        </p:nvSpPr>
        <p:spPr>
          <a:xfrm>
            <a:off x="152400" y="3314700"/>
            <a:ext cx="8839200" cy="1295400"/>
          </a:xfrm>
          <a:prstGeom prst="rect">
            <a:avLst/>
          </a:prstGeom>
        </p:spPr>
        <p:txBody>
          <a:bodyPr vert="horz" lIns="84900" tIns="42450" rIns="84900" bIns="42450" rtlCol="0">
            <a:normAutofit/>
          </a:bodyPr>
          <a:lstStyle>
            <a:lvl1pPr marL="0" indent="0" algn="ctr" defTabSz="849004" rtl="0" eaLnBrk="1" latinLnBrk="0" hangingPunct="1">
              <a:spcBef>
                <a:spcPct val="20000"/>
              </a:spcBef>
              <a:buFont typeface="Arial" panose="020B0604020202020204" pitchFamily="34" charset="0"/>
              <a:buNone/>
              <a:defRPr sz="3000" kern="1200">
                <a:solidFill>
                  <a:schemeClr val="tx1">
                    <a:tint val="75000"/>
                  </a:schemeClr>
                </a:solidFill>
                <a:latin typeface="+mn-lt"/>
                <a:ea typeface="+mn-ea"/>
                <a:cs typeface="+mn-cs"/>
              </a:defRPr>
            </a:lvl1pPr>
            <a:lvl2pPr marL="424502" indent="0" algn="ctr" defTabSz="849004" rtl="0" eaLnBrk="1" latinLnBrk="0" hangingPunct="1">
              <a:spcBef>
                <a:spcPct val="20000"/>
              </a:spcBef>
              <a:buFont typeface="Arial" panose="020B0604020202020204" pitchFamily="34" charset="0"/>
              <a:buNone/>
              <a:defRPr sz="2600" kern="1200">
                <a:solidFill>
                  <a:schemeClr val="tx1">
                    <a:tint val="75000"/>
                  </a:schemeClr>
                </a:solidFill>
                <a:latin typeface="+mn-lt"/>
                <a:ea typeface="+mn-ea"/>
                <a:cs typeface="+mn-cs"/>
              </a:defRPr>
            </a:lvl2pPr>
            <a:lvl3pPr marL="849004" indent="0" algn="ctr" defTabSz="849004" rtl="0" eaLnBrk="1" latinLnBrk="0" hangingPunct="1">
              <a:spcBef>
                <a:spcPct val="20000"/>
              </a:spcBef>
              <a:buFont typeface="Arial" panose="020B0604020202020204" pitchFamily="34" charset="0"/>
              <a:buNone/>
              <a:defRPr sz="2300" kern="1200">
                <a:solidFill>
                  <a:schemeClr val="tx1">
                    <a:tint val="75000"/>
                  </a:schemeClr>
                </a:solidFill>
                <a:latin typeface="+mn-lt"/>
                <a:ea typeface="+mn-ea"/>
                <a:cs typeface="+mn-cs"/>
              </a:defRPr>
            </a:lvl3pPr>
            <a:lvl4pPr marL="1273507"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4pPr>
            <a:lvl5pPr marL="1698008"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5pPr>
            <a:lvl6pPr marL="2122510"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6pPr>
            <a:lvl7pPr marL="2547012"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7pPr>
            <a:lvl8pPr marL="2971515"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8pPr>
            <a:lvl9pPr marL="3396017" indent="0" algn="ctr" defTabSz="849004"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9pPr>
          </a:lstStyle>
          <a:p>
            <a:pPr algn="just"/>
            <a:r>
              <a:rPr lang="en-US" sz="1800" b="1" dirty="0" err="1">
                <a:solidFill>
                  <a:schemeClr val="tx1"/>
                </a:solidFill>
              </a:rPr>
              <a:t>Resolusi-resolusi</a:t>
            </a:r>
            <a:r>
              <a:rPr lang="en-US" sz="1800" b="1" dirty="0">
                <a:solidFill>
                  <a:schemeClr val="tx1"/>
                </a:solidFill>
              </a:rPr>
              <a:t> </a:t>
            </a:r>
            <a:r>
              <a:rPr lang="en-US" sz="1800" b="1" dirty="0" err="1">
                <a:solidFill>
                  <a:schemeClr val="tx1"/>
                </a:solidFill>
              </a:rPr>
              <a:t>berikut</a:t>
            </a:r>
            <a:r>
              <a:rPr lang="en-US" sz="1800" b="1" dirty="0">
                <a:solidFill>
                  <a:schemeClr val="tx1"/>
                </a:solidFill>
              </a:rPr>
              <a:t> </a:t>
            </a:r>
            <a:r>
              <a:rPr lang="en-US" sz="1800" b="1" dirty="0" err="1">
                <a:solidFill>
                  <a:schemeClr val="tx1"/>
                </a:solidFill>
              </a:rPr>
              <a:t>seperti</a:t>
            </a:r>
            <a:r>
              <a:rPr lang="en-US" sz="1800" b="1" dirty="0">
                <a:solidFill>
                  <a:schemeClr val="tx1"/>
                </a:solidFill>
              </a:rPr>
              <a:t> yang </a:t>
            </a:r>
            <a:r>
              <a:rPr lang="en-US" sz="1800" b="1" dirty="0" err="1">
                <a:solidFill>
                  <a:schemeClr val="tx1"/>
                </a:solidFill>
              </a:rPr>
              <a:t>dinyatakan</a:t>
            </a:r>
            <a:r>
              <a:rPr lang="en-US" sz="1800" b="1" dirty="0">
                <a:solidFill>
                  <a:schemeClr val="tx1"/>
                </a:solidFill>
              </a:rPr>
              <a:t> di </a:t>
            </a:r>
            <a:r>
              <a:rPr lang="en-US" sz="1800" b="1" dirty="0" err="1">
                <a:solidFill>
                  <a:schemeClr val="tx1"/>
                </a:solidFill>
              </a:rPr>
              <a:t>dalam</a:t>
            </a:r>
            <a:r>
              <a:rPr lang="en-US" sz="1800" b="1" dirty="0">
                <a:solidFill>
                  <a:schemeClr val="tx1"/>
                </a:solidFill>
              </a:rPr>
              <a:t> </a:t>
            </a:r>
            <a:r>
              <a:rPr lang="en-US" sz="1800" b="1" dirty="0" err="1">
                <a:solidFill>
                  <a:schemeClr val="tx1"/>
                </a:solidFill>
              </a:rPr>
              <a:t>Notis</a:t>
            </a:r>
            <a:r>
              <a:rPr lang="en-US" sz="1800" b="1" dirty="0">
                <a:solidFill>
                  <a:schemeClr val="tx1"/>
                </a:solidFill>
              </a:rPr>
              <a:t> </a:t>
            </a:r>
            <a:r>
              <a:rPr lang="en-US" sz="1800" b="1" dirty="0" err="1">
                <a:solidFill>
                  <a:schemeClr val="tx1"/>
                </a:solidFill>
              </a:rPr>
              <a:t>Mesyuarat</a:t>
            </a:r>
            <a:r>
              <a:rPr lang="en-US" sz="1800" b="1" dirty="0">
                <a:solidFill>
                  <a:schemeClr val="tx1"/>
                </a:solidFill>
              </a:rPr>
              <a:t> Agung </a:t>
            </a:r>
            <a:r>
              <a:rPr lang="en-US" sz="1800" b="1" dirty="0" err="1">
                <a:solidFill>
                  <a:schemeClr val="tx1"/>
                </a:solidFill>
              </a:rPr>
              <a:t>Tahunan</a:t>
            </a:r>
            <a:r>
              <a:rPr lang="en-US" sz="1800" b="1" dirty="0">
                <a:solidFill>
                  <a:schemeClr val="tx1"/>
                </a:solidFill>
              </a:rPr>
              <a:t> Ke-54 (‘MAT Ke-54’) </a:t>
            </a:r>
            <a:r>
              <a:rPr lang="en-US" sz="1800" b="1" dirty="0" err="1">
                <a:solidFill>
                  <a:schemeClr val="tx1"/>
                </a:solidFill>
              </a:rPr>
              <a:t>bertarikh</a:t>
            </a:r>
            <a:r>
              <a:rPr lang="en-US" sz="1800" b="1" dirty="0">
                <a:solidFill>
                  <a:schemeClr val="tx1"/>
                </a:solidFill>
              </a:rPr>
              <a:t> 22 April 2019 </a:t>
            </a:r>
            <a:r>
              <a:rPr lang="en-US" sz="1800" b="1" dirty="0" err="1">
                <a:solidFill>
                  <a:schemeClr val="tx1"/>
                </a:solidFill>
              </a:rPr>
              <a:t>telah</a:t>
            </a:r>
            <a:r>
              <a:rPr lang="en-US" sz="1800" b="1" dirty="0">
                <a:solidFill>
                  <a:schemeClr val="tx1"/>
                </a:solidFill>
              </a:rPr>
              <a:t> di </a:t>
            </a:r>
            <a:r>
              <a:rPr lang="en-US" sz="1800" b="1" dirty="0" err="1">
                <a:solidFill>
                  <a:schemeClr val="tx1"/>
                </a:solidFill>
              </a:rPr>
              <a:t>undi</a:t>
            </a:r>
            <a:r>
              <a:rPr lang="en-US" sz="1800" b="1" dirty="0">
                <a:solidFill>
                  <a:schemeClr val="tx1"/>
                </a:solidFill>
              </a:rPr>
              <a:t> </a:t>
            </a:r>
            <a:r>
              <a:rPr lang="en-US" sz="1800" b="1" dirty="0" err="1">
                <a:solidFill>
                  <a:schemeClr val="tx1"/>
                </a:solidFill>
              </a:rPr>
              <a:t>dengan</a:t>
            </a:r>
            <a:r>
              <a:rPr lang="en-US" sz="1800" b="1" dirty="0">
                <a:solidFill>
                  <a:schemeClr val="tx1"/>
                </a:solidFill>
              </a:rPr>
              <a:t> </a:t>
            </a:r>
            <a:r>
              <a:rPr lang="en-US" sz="1800" b="1" dirty="0" err="1">
                <a:solidFill>
                  <a:schemeClr val="tx1"/>
                </a:solidFill>
              </a:rPr>
              <a:t>sewajarnya</a:t>
            </a:r>
            <a:r>
              <a:rPr lang="en-US" sz="1800" b="1" dirty="0">
                <a:solidFill>
                  <a:schemeClr val="tx1"/>
                </a:solidFill>
              </a:rPr>
              <a:t> </a:t>
            </a:r>
            <a:r>
              <a:rPr lang="en-US" sz="1800" b="1" dirty="0" err="1">
                <a:solidFill>
                  <a:schemeClr val="tx1"/>
                </a:solidFill>
              </a:rPr>
              <a:t>secara</a:t>
            </a:r>
            <a:r>
              <a:rPr lang="en-US" sz="1800" b="1" dirty="0">
                <a:solidFill>
                  <a:schemeClr val="tx1"/>
                </a:solidFill>
              </a:rPr>
              <a:t> </a:t>
            </a:r>
            <a:r>
              <a:rPr lang="en-US" sz="1800" b="1" dirty="0" err="1">
                <a:solidFill>
                  <a:schemeClr val="tx1"/>
                </a:solidFill>
              </a:rPr>
              <a:t>undian</a:t>
            </a:r>
            <a:r>
              <a:rPr lang="en-US" sz="1800" b="1" dirty="0">
                <a:solidFill>
                  <a:schemeClr val="tx1"/>
                </a:solidFill>
              </a:rPr>
              <a:t> ‘Poll’ pada MAT Ke-54 Syarikat </a:t>
            </a:r>
            <a:r>
              <a:rPr lang="en-US" sz="1800" b="1" dirty="0" err="1">
                <a:solidFill>
                  <a:schemeClr val="tx1"/>
                </a:solidFill>
              </a:rPr>
              <a:t>menurut</a:t>
            </a:r>
            <a:r>
              <a:rPr lang="en-US" sz="1800" b="1" dirty="0">
                <a:solidFill>
                  <a:schemeClr val="tx1"/>
                </a:solidFill>
              </a:rPr>
              <a:t> </a:t>
            </a:r>
            <a:r>
              <a:rPr lang="en-US" sz="1800" b="1" dirty="0" err="1">
                <a:solidFill>
                  <a:schemeClr val="tx1"/>
                </a:solidFill>
              </a:rPr>
              <a:t>peruntukan</a:t>
            </a:r>
            <a:r>
              <a:rPr lang="en-US" sz="1800" b="1" dirty="0">
                <a:solidFill>
                  <a:schemeClr val="tx1"/>
                </a:solidFill>
              </a:rPr>
              <a:t> </a:t>
            </a:r>
            <a:r>
              <a:rPr lang="en-US" sz="1800" b="1" dirty="0" err="1">
                <a:solidFill>
                  <a:schemeClr val="tx1"/>
                </a:solidFill>
              </a:rPr>
              <a:t>Perenggan</a:t>
            </a:r>
            <a:r>
              <a:rPr lang="en-US" sz="1800" b="1" dirty="0">
                <a:solidFill>
                  <a:schemeClr val="tx1"/>
                </a:solidFill>
              </a:rPr>
              <a:t> 8.29A </a:t>
            </a:r>
            <a:r>
              <a:rPr lang="en-US" sz="1800" b="1" dirty="0" err="1">
                <a:solidFill>
                  <a:schemeClr val="tx1"/>
                </a:solidFill>
              </a:rPr>
              <a:t>Keperluan</a:t>
            </a:r>
            <a:r>
              <a:rPr lang="en-US" sz="1800" b="1" dirty="0">
                <a:solidFill>
                  <a:schemeClr val="tx1"/>
                </a:solidFill>
              </a:rPr>
              <a:t> </a:t>
            </a:r>
            <a:r>
              <a:rPr lang="en-US" sz="1800" b="1" dirty="0" err="1">
                <a:solidFill>
                  <a:schemeClr val="tx1"/>
                </a:solidFill>
              </a:rPr>
              <a:t>Penyenaraian</a:t>
            </a:r>
            <a:r>
              <a:rPr lang="en-US" sz="1800" b="1" dirty="0">
                <a:solidFill>
                  <a:schemeClr val="tx1"/>
                </a:solidFill>
              </a:rPr>
              <a:t> </a:t>
            </a:r>
            <a:r>
              <a:rPr lang="en-US" sz="1800" b="1" dirty="0" err="1">
                <a:solidFill>
                  <a:schemeClr val="tx1"/>
                </a:solidFill>
              </a:rPr>
              <a:t>Pasaran</a:t>
            </a:r>
            <a:r>
              <a:rPr lang="en-US" sz="1800" b="1" dirty="0">
                <a:solidFill>
                  <a:schemeClr val="tx1"/>
                </a:solidFill>
              </a:rPr>
              <a:t> Utama Bursa Malaysia Securities </a:t>
            </a:r>
            <a:r>
              <a:rPr lang="en-US" sz="1800" b="1" dirty="0" err="1">
                <a:solidFill>
                  <a:schemeClr val="tx1"/>
                </a:solidFill>
              </a:rPr>
              <a:t>Berhad</a:t>
            </a:r>
            <a:r>
              <a:rPr lang="en-US" sz="1800" b="1" dirty="0">
                <a:solidFill>
                  <a:schemeClr val="tx1"/>
                </a:solidFill>
              </a:rPr>
              <a:t>.</a:t>
            </a:r>
          </a:p>
        </p:txBody>
      </p:sp>
    </p:spTree>
    <p:extLst>
      <p:ext uri="{BB962C8B-B14F-4D97-AF65-F5344CB8AC3E}">
        <p14:creationId xmlns:p14="http://schemas.microsoft.com/office/powerpoint/2010/main" val="4228363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287385640"/>
              </p:ext>
            </p:extLst>
          </p:nvPr>
        </p:nvGraphicFramePr>
        <p:xfrm>
          <a:off x="0" y="0"/>
          <a:ext cx="9144000" cy="5718205"/>
        </p:xfrm>
        <a:graphic>
          <a:graphicData uri="http://schemas.openxmlformats.org/drawingml/2006/table">
            <a:tbl>
              <a:tblPr firstRow="1" bandRow="1">
                <a:tableStyleId>{5C22544A-7EE6-4342-B048-85BDC9FD1C3A}</a:tableStyleId>
              </a:tblPr>
              <a:tblGrid>
                <a:gridCol w="755576">
                  <a:extLst>
                    <a:ext uri="{9D8B030D-6E8A-4147-A177-3AD203B41FA5}">
                      <a16:colId xmlns:a16="http://schemas.microsoft.com/office/drawing/2014/main" val="20000"/>
                    </a:ext>
                  </a:extLst>
                </a:gridCol>
                <a:gridCol w="1984262">
                  <a:extLst>
                    <a:ext uri="{9D8B030D-6E8A-4147-A177-3AD203B41FA5}">
                      <a16:colId xmlns:a16="http://schemas.microsoft.com/office/drawing/2014/main" val="20001"/>
                    </a:ext>
                  </a:extLst>
                </a:gridCol>
                <a:gridCol w="1138842">
                  <a:extLst>
                    <a:ext uri="{9D8B030D-6E8A-4147-A177-3AD203B41FA5}">
                      <a16:colId xmlns:a16="http://schemas.microsoft.com/office/drawing/2014/main" val="20002"/>
                    </a:ext>
                  </a:extLst>
                </a:gridCol>
                <a:gridCol w="746043">
                  <a:extLst>
                    <a:ext uri="{9D8B030D-6E8A-4147-A177-3AD203B41FA5}">
                      <a16:colId xmlns:a16="http://schemas.microsoft.com/office/drawing/2014/main" val="20003"/>
                    </a:ext>
                  </a:extLst>
                </a:gridCol>
                <a:gridCol w="819865">
                  <a:extLst>
                    <a:ext uri="{9D8B030D-6E8A-4147-A177-3AD203B41FA5}">
                      <a16:colId xmlns:a16="http://schemas.microsoft.com/office/drawing/2014/main" val="20004"/>
                    </a:ext>
                  </a:extLst>
                </a:gridCol>
                <a:gridCol w="674865">
                  <a:extLst>
                    <a:ext uri="{9D8B030D-6E8A-4147-A177-3AD203B41FA5}">
                      <a16:colId xmlns:a16="http://schemas.microsoft.com/office/drawing/2014/main" val="20005"/>
                    </a:ext>
                  </a:extLst>
                </a:gridCol>
                <a:gridCol w="1067664">
                  <a:extLst>
                    <a:ext uri="{9D8B030D-6E8A-4147-A177-3AD203B41FA5}">
                      <a16:colId xmlns:a16="http://schemas.microsoft.com/office/drawing/2014/main" val="20006"/>
                    </a:ext>
                  </a:extLst>
                </a:gridCol>
                <a:gridCol w="427066">
                  <a:extLst>
                    <a:ext uri="{9D8B030D-6E8A-4147-A177-3AD203B41FA5}">
                      <a16:colId xmlns:a16="http://schemas.microsoft.com/office/drawing/2014/main" val="20007"/>
                    </a:ext>
                  </a:extLst>
                </a:gridCol>
                <a:gridCol w="891043">
                  <a:extLst>
                    <a:ext uri="{9D8B030D-6E8A-4147-A177-3AD203B41FA5}">
                      <a16:colId xmlns:a16="http://schemas.microsoft.com/office/drawing/2014/main" val="20008"/>
                    </a:ext>
                  </a:extLst>
                </a:gridCol>
                <a:gridCol w="638774">
                  <a:extLst>
                    <a:ext uri="{9D8B030D-6E8A-4147-A177-3AD203B41FA5}">
                      <a16:colId xmlns:a16="http://schemas.microsoft.com/office/drawing/2014/main" val="20009"/>
                    </a:ext>
                  </a:extLst>
                </a:gridCol>
              </a:tblGrid>
              <a:tr h="647937">
                <a:tc rowSpan="2">
                  <a:txBody>
                    <a:bodyPr/>
                    <a:lstStyle/>
                    <a:p>
                      <a:pPr algn="ctr"/>
                      <a:endParaRPr lang="en-MY" sz="1300" b="1" dirty="0"/>
                    </a:p>
                    <a:p>
                      <a:pPr algn="ctr"/>
                      <a:r>
                        <a:rPr lang="en-MY" sz="1300" b="1" dirty="0" err="1"/>
                        <a:t>Resolusi</a:t>
                      </a:r>
                      <a:endParaRPr lang="en-MY" sz="1300" b="1" dirty="0"/>
                    </a:p>
                  </a:txBody>
                  <a:tcPr marT="38100" marB="38100"/>
                </a:tc>
                <a:tc rowSpan="2">
                  <a:txBody>
                    <a:bodyPr/>
                    <a:lstStyle/>
                    <a:p>
                      <a:pPr algn="ctr"/>
                      <a:endParaRPr lang="en-MY" sz="1300" b="1" dirty="0"/>
                    </a:p>
                    <a:p>
                      <a:pPr algn="ctr"/>
                      <a:r>
                        <a:rPr lang="en-MY" sz="2000" b="1" dirty="0"/>
                        <a:t>Agenda</a:t>
                      </a:r>
                    </a:p>
                  </a:txBody>
                  <a:tcPr marT="38100" marB="38100"/>
                </a:tc>
                <a:tc gridSpan="2">
                  <a:txBody>
                    <a:bodyPr/>
                    <a:lstStyle/>
                    <a:p>
                      <a:pPr algn="ctr"/>
                      <a:r>
                        <a:rPr lang="en-MY" sz="1300" b="1" dirty="0"/>
                        <a:t>BERSETUJU</a:t>
                      </a:r>
                    </a:p>
                  </a:txBody>
                  <a:tcPr marT="38100" marB="38100"/>
                </a:tc>
                <a:tc hMerge="1">
                  <a:txBody>
                    <a:bodyPr/>
                    <a:lstStyle/>
                    <a:p>
                      <a:endParaRPr lang="en-MY" dirty="0"/>
                    </a:p>
                  </a:txBody>
                  <a:tcPr/>
                </a:tc>
                <a:tc gridSpan="2">
                  <a:txBody>
                    <a:bodyPr/>
                    <a:lstStyle/>
                    <a:p>
                      <a:r>
                        <a:rPr lang="en-MY" sz="1300" b="1" dirty="0"/>
                        <a:t>TIDAK BERSETUJU</a:t>
                      </a:r>
                    </a:p>
                  </a:txBody>
                  <a:tcPr marT="38100" marB="38100"/>
                </a:tc>
                <a:tc hMerge="1">
                  <a:txBody>
                    <a:bodyPr/>
                    <a:lstStyle/>
                    <a:p>
                      <a:endParaRPr lang="en-MY" dirty="0"/>
                    </a:p>
                  </a:txBody>
                  <a:tcPr/>
                </a:tc>
                <a:tc gridSpan="2">
                  <a:txBody>
                    <a:bodyPr/>
                    <a:lstStyle/>
                    <a:p>
                      <a:pPr algn="ctr"/>
                      <a:r>
                        <a:rPr lang="en-MY" sz="1300" b="1" dirty="0"/>
                        <a:t>JUMLAH KESELURUHAN</a:t>
                      </a:r>
                    </a:p>
                  </a:txBody>
                  <a:tcPr marT="38100" marB="38100"/>
                </a:tc>
                <a:tc hMerge="1">
                  <a:txBody>
                    <a:bodyPr/>
                    <a:lstStyle/>
                    <a:p>
                      <a:endParaRPr lang="en-MY" dirty="0"/>
                    </a:p>
                  </a:txBody>
                  <a:tcPr/>
                </a:tc>
                <a:tc gridSpan="2">
                  <a:txBody>
                    <a:bodyPr/>
                    <a:lstStyle/>
                    <a:p>
                      <a:pPr algn="ctr"/>
                      <a:r>
                        <a:rPr lang="en-MY" sz="1300" b="1" dirty="0"/>
                        <a:t>BERKECUALI</a:t>
                      </a:r>
                    </a:p>
                  </a:txBody>
                  <a:tcPr marT="38100" marB="38100"/>
                </a:tc>
                <a:tc hMerge="1">
                  <a:txBody>
                    <a:bodyPr/>
                    <a:lstStyle/>
                    <a:p>
                      <a:endParaRPr lang="en-MY" dirty="0"/>
                    </a:p>
                  </a:txBody>
                  <a:tcPr/>
                </a:tc>
                <a:extLst>
                  <a:ext uri="{0D108BD9-81ED-4DB2-BD59-A6C34878D82A}">
                    <a16:rowId xmlns:a16="http://schemas.microsoft.com/office/drawing/2014/main" val="10000"/>
                  </a:ext>
                </a:extLst>
              </a:tr>
              <a:tr h="593375">
                <a:tc vMerge="1">
                  <a:txBody>
                    <a:bodyPr/>
                    <a:lstStyle/>
                    <a:p>
                      <a:pPr algn="ctr"/>
                      <a:endParaRPr lang="en-MY" sz="1400" dirty="0"/>
                    </a:p>
                  </a:txBody>
                  <a:tcPr/>
                </a:tc>
                <a:tc vMerge="1">
                  <a:txBody>
                    <a:bodyPr/>
                    <a:lstStyle/>
                    <a:p>
                      <a:endParaRPr lang="en-MY" sz="1400" dirty="0"/>
                    </a:p>
                  </a:txBody>
                  <a:tcPr/>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extLst>
                  <a:ext uri="{0D108BD9-81ED-4DB2-BD59-A6C34878D82A}">
                    <a16:rowId xmlns:a16="http://schemas.microsoft.com/office/drawing/2014/main" val="10001"/>
                  </a:ext>
                </a:extLst>
              </a:tr>
              <a:tr h="1040124">
                <a:tc>
                  <a:txBody>
                    <a:bodyPr/>
                    <a:lstStyle/>
                    <a:p>
                      <a:pPr algn="ctr"/>
                      <a:r>
                        <a:rPr lang="en-MY" sz="1200" b="1" dirty="0"/>
                        <a:t>1.</a:t>
                      </a:r>
                    </a:p>
                  </a:txBody>
                  <a:tcPr marT="38100" marB="38100"/>
                </a:tc>
                <a:tc>
                  <a:txBody>
                    <a:bodyPr/>
                    <a:lstStyle/>
                    <a:p>
                      <a:pPr algn="just"/>
                      <a:r>
                        <a:rPr lang="en-MY" sz="1200" kern="1200" dirty="0" err="1">
                          <a:solidFill>
                            <a:schemeClr val="dk1"/>
                          </a:solidFill>
                          <a:effectLst/>
                          <a:latin typeface="Arial" panose="020B0604020202020204" pitchFamily="34" charset="0"/>
                          <a:ea typeface="+mn-ea"/>
                          <a:cs typeface="Arial" panose="020B0604020202020204" pitchFamily="34" charset="0"/>
                        </a:rPr>
                        <a:t>Untuk</a:t>
                      </a:r>
                      <a:r>
                        <a:rPr lang="en-MY" sz="1200" kern="1200" dirty="0">
                          <a:solidFill>
                            <a:schemeClr val="dk1"/>
                          </a:solidFill>
                          <a:effectLst/>
                          <a:latin typeface="Arial" panose="020B0604020202020204" pitchFamily="34" charset="0"/>
                          <a:ea typeface="+mn-ea"/>
                          <a:cs typeface="Arial" panose="020B0604020202020204" pitchFamily="34" charset="0"/>
                        </a:rPr>
                        <a:t> </a:t>
                      </a:r>
                      <a:r>
                        <a:rPr lang="ms-MY" sz="1200" kern="1200" dirty="0">
                          <a:solidFill>
                            <a:schemeClr val="dk1"/>
                          </a:solidFill>
                          <a:effectLst/>
                          <a:latin typeface="Arial" panose="020B0604020202020204" pitchFamily="34" charset="0"/>
                          <a:ea typeface="+mn-ea"/>
                          <a:cs typeface="Arial" panose="020B0604020202020204" pitchFamily="34" charset="0"/>
                        </a:rPr>
                        <a:t>memilih semula </a:t>
                      </a:r>
                      <a:r>
                        <a:rPr lang="en-MY" sz="1200" kern="1200" dirty="0">
                          <a:solidFill>
                            <a:schemeClr val="dk1"/>
                          </a:solidFill>
                          <a:effectLst/>
                          <a:latin typeface="Arial" panose="020B0604020202020204" pitchFamily="34" charset="0"/>
                          <a:ea typeface="+mn-ea"/>
                          <a:cs typeface="Arial" panose="020B0604020202020204" pitchFamily="34" charset="0"/>
                        </a:rPr>
                        <a:t>Datuk Seri Johari Bin Abdul Ghani, </a:t>
                      </a:r>
                      <a:r>
                        <a:rPr lang="en-MY" sz="1200" kern="1200" dirty="0" err="1">
                          <a:solidFill>
                            <a:schemeClr val="dk1"/>
                          </a:solidFill>
                          <a:effectLst/>
                          <a:latin typeface="Arial" panose="020B0604020202020204" pitchFamily="34" charset="0"/>
                          <a:ea typeface="+mn-ea"/>
                          <a:cs typeface="Arial" panose="020B0604020202020204" pitchFamily="34" charset="0"/>
                        </a:rPr>
                        <a:t>Pengarah</a:t>
                      </a:r>
                      <a:r>
                        <a:rPr lang="en-MY" sz="1200" kern="1200" dirty="0">
                          <a:solidFill>
                            <a:schemeClr val="dk1"/>
                          </a:solidFill>
                          <a:effectLst/>
                          <a:latin typeface="Arial" panose="020B0604020202020204" pitchFamily="34" charset="0"/>
                          <a:ea typeface="+mn-ea"/>
                          <a:cs typeface="Arial" panose="020B0604020202020204" pitchFamily="34" charset="0"/>
                        </a:rPr>
                        <a:t> yang </a:t>
                      </a:r>
                      <a:r>
                        <a:rPr lang="en-MY" sz="1200" kern="1200" dirty="0" err="1">
                          <a:solidFill>
                            <a:schemeClr val="dk1"/>
                          </a:solidFill>
                          <a:effectLst/>
                          <a:latin typeface="Arial" panose="020B0604020202020204" pitchFamily="34" charset="0"/>
                          <a:ea typeface="+mn-ea"/>
                          <a:cs typeface="Arial" panose="020B0604020202020204" pitchFamily="34" charset="0"/>
                        </a:rPr>
                        <a:t>bersara</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menurut</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Klausa</a:t>
                      </a:r>
                      <a:r>
                        <a:rPr lang="en-MY" sz="1200" kern="1200" dirty="0">
                          <a:solidFill>
                            <a:schemeClr val="dk1"/>
                          </a:solidFill>
                          <a:effectLst/>
                          <a:latin typeface="Arial" panose="020B0604020202020204" pitchFamily="34" charset="0"/>
                          <a:ea typeface="+mn-ea"/>
                          <a:cs typeface="Arial" panose="020B0604020202020204" pitchFamily="34" charset="0"/>
                        </a:rPr>
                        <a:t> 100, </a:t>
                      </a:r>
                      <a:r>
                        <a:rPr lang="en-MY" sz="1200" kern="1200" dirty="0" err="1">
                          <a:solidFill>
                            <a:schemeClr val="dk1"/>
                          </a:solidFill>
                          <a:effectLst/>
                          <a:latin typeface="Arial" panose="020B0604020202020204" pitchFamily="34" charset="0"/>
                          <a:ea typeface="+mn-ea"/>
                          <a:cs typeface="Arial" panose="020B0604020202020204" pitchFamily="34" charset="0"/>
                        </a:rPr>
                        <a:t>Perlembagaan</a:t>
                      </a:r>
                      <a:r>
                        <a:rPr lang="en-MY" sz="1200" kern="1200" dirty="0">
                          <a:solidFill>
                            <a:schemeClr val="dk1"/>
                          </a:solidFill>
                          <a:effectLst/>
                          <a:latin typeface="Arial" panose="020B0604020202020204" pitchFamily="34" charset="0"/>
                          <a:ea typeface="+mn-ea"/>
                          <a:cs typeface="Arial" panose="020B0604020202020204" pitchFamily="34" charset="0"/>
                        </a:rPr>
                        <a:t> Syarikat.</a:t>
                      </a:r>
                      <a:endParaRPr lang="en-MY" sz="1200" dirty="0">
                        <a:effectLst/>
                        <a:latin typeface="Arial" panose="020B0604020202020204" pitchFamily="34" charset="0"/>
                        <a:cs typeface="Arial" panose="020B0604020202020204" pitchFamily="34" charset="0"/>
                      </a:endParaRPr>
                    </a:p>
                    <a:p>
                      <a:pPr algn="just"/>
                      <a:endParaRPr lang="en-MY" sz="1200" kern="1200" dirty="0">
                        <a:solidFill>
                          <a:schemeClr val="dk1"/>
                        </a:solidFill>
                        <a:effectLst/>
                        <a:latin typeface="Arial" panose="020B0604020202020204" pitchFamily="34" charset="0"/>
                        <a:ea typeface="+mn-ea"/>
                        <a:cs typeface="Arial" panose="020B0604020202020204" pitchFamily="34" charset="0"/>
                      </a:endParaRPr>
                    </a:p>
                    <a:p>
                      <a:pPr algn="just"/>
                      <a:endParaRPr lang="en-MY" sz="1200" dirty="0">
                        <a:effectLst/>
                        <a:latin typeface="Arial" panose="020B0604020202020204" pitchFamily="34" charset="0"/>
                        <a:cs typeface="Arial" panose="020B0604020202020204" pitchFamily="34" charset="0"/>
                      </a:endParaRPr>
                    </a:p>
                  </a:txBody>
                  <a:tcPr marL="68580" marR="68580" marT="0" marB="0"/>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295,182,834</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99.9891</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32,226</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0.0109</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1008112">
                <a:tc>
                  <a:txBody>
                    <a:bodyPr/>
                    <a:lstStyle/>
                    <a:p>
                      <a:pPr algn="ctr"/>
                      <a:r>
                        <a:rPr lang="en-MY" sz="1200" b="1" dirty="0"/>
                        <a:t>2.</a:t>
                      </a:r>
                    </a:p>
                  </a:txBody>
                  <a:tcPr marT="38100" marB="38100"/>
                </a:tc>
                <a:tc>
                  <a:txBody>
                    <a:bodyPr/>
                    <a:lstStyle/>
                    <a:p>
                      <a:pPr algn="just"/>
                      <a:r>
                        <a:rPr lang="en-MY" sz="1200" kern="1200" dirty="0" err="1">
                          <a:solidFill>
                            <a:schemeClr val="dk1"/>
                          </a:solidFill>
                          <a:effectLst/>
                          <a:latin typeface="Arial" panose="020B0604020202020204" pitchFamily="34" charset="0"/>
                          <a:ea typeface="+mn-ea"/>
                          <a:cs typeface="Arial" panose="020B0604020202020204" pitchFamily="34" charset="0"/>
                        </a:rPr>
                        <a:t>Untuk</a:t>
                      </a:r>
                      <a:r>
                        <a:rPr lang="en-MY" sz="1200" kern="1200" dirty="0">
                          <a:solidFill>
                            <a:schemeClr val="dk1"/>
                          </a:solidFill>
                          <a:effectLst/>
                          <a:latin typeface="Arial" panose="020B0604020202020204" pitchFamily="34" charset="0"/>
                          <a:ea typeface="+mn-ea"/>
                          <a:cs typeface="Arial" panose="020B0604020202020204" pitchFamily="34" charset="0"/>
                        </a:rPr>
                        <a:t> </a:t>
                      </a:r>
                      <a:r>
                        <a:rPr lang="ms-MY" sz="1200" kern="1200" dirty="0">
                          <a:solidFill>
                            <a:schemeClr val="dk1"/>
                          </a:solidFill>
                          <a:effectLst/>
                          <a:latin typeface="Arial" panose="020B0604020202020204" pitchFamily="34" charset="0"/>
                          <a:ea typeface="+mn-ea"/>
                          <a:cs typeface="Arial" panose="020B0604020202020204" pitchFamily="34" charset="0"/>
                        </a:rPr>
                        <a:t>memilih semula </a:t>
                      </a:r>
                      <a:r>
                        <a:rPr lang="en-MY" sz="1200" kern="1200" dirty="0" err="1">
                          <a:solidFill>
                            <a:schemeClr val="dk1"/>
                          </a:solidFill>
                          <a:effectLst/>
                          <a:latin typeface="Arial" panose="020B0604020202020204" pitchFamily="34" charset="0"/>
                          <a:ea typeface="+mn-ea"/>
                          <a:cs typeface="Arial" panose="020B0604020202020204" pitchFamily="34" charset="0"/>
                        </a:rPr>
                        <a:t>Megat</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Joha</a:t>
                      </a:r>
                      <a:r>
                        <a:rPr lang="en-MY" sz="1200" kern="1200" dirty="0">
                          <a:solidFill>
                            <a:schemeClr val="dk1"/>
                          </a:solidFill>
                          <a:effectLst/>
                          <a:latin typeface="Arial" panose="020B0604020202020204" pitchFamily="34" charset="0"/>
                          <a:ea typeface="+mn-ea"/>
                          <a:cs typeface="Arial" panose="020B0604020202020204" pitchFamily="34" charset="0"/>
                        </a:rPr>
                        <a:t> Bin </a:t>
                      </a:r>
                      <a:r>
                        <a:rPr lang="en-MY" sz="1200" kern="1200" dirty="0" err="1">
                          <a:solidFill>
                            <a:schemeClr val="dk1"/>
                          </a:solidFill>
                          <a:effectLst/>
                          <a:latin typeface="Arial" panose="020B0604020202020204" pitchFamily="34" charset="0"/>
                          <a:ea typeface="+mn-ea"/>
                          <a:cs typeface="Arial" panose="020B0604020202020204" pitchFamily="34" charset="0"/>
                        </a:rPr>
                        <a:t>Megat</a:t>
                      </a:r>
                      <a:r>
                        <a:rPr lang="en-MY" sz="1200" kern="1200" dirty="0">
                          <a:solidFill>
                            <a:schemeClr val="dk1"/>
                          </a:solidFill>
                          <a:effectLst/>
                          <a:latin typeface="Arial" panose="020B0604020202020204" pitchFamily="34" charset="0"/>
                          <a:ea typeface="+mn-ea"/>
                          <a:cs typeface="Arial" panose="020B0604020202020204" pitchFamily="34" charset="0"/>
                        </a:rPr>
                        <a:t> Abdul Rahman, </a:t>
                      </a:r>
                      <a:r>
                        <a:rPr lang="en-MY" sz="1200" kern="1200" dirty="0" err="1">
                          <a:solidFill>
                            <a:schemeClr val="dk1"/>
                          </a:solidFill>
                          <a:effectLst/>
                          <a:latin typeface="Arial" panose="020B0604020202020204" pitchFamily="34" charset="0"/>
                          <a:ea typeface="+mn-ea"/>
                          <a:cs typeface="Arial" panose="020B0604020202020204" pitchFamily="34" charset="0"/>
                        </a:rPr>
                        <a:t>Pengarah</a:t>
                      </a:r>
                      <a:r>
                        <a:rPr lang="en-MY" sz="1200" kern="1200" dirty="0">
                          <a:solidFill>
                            <a:schemeClr val="dk1"/>
                          </a:solidFill>
                          <a:effectLst/>
                          <a:latin typeface="Arial" panose="020B0604020202020204" pitchFamily="34" charset="0"/>
                          <a:ea typeface="+mn-ea"/>
                          <a:cs typeface="Arial" panose="020B0604020202020204" pitchFamily="34" charset="0"/>
                        </a:rPr>
                        <a:t> yang </a:t>
                      </a:r>
                      <a:r>
                        <a:rPr lang="en-MY" sz="1200" kern="1200" dirty="0" err="1">
                          <a:solidFill>
                            <a:schemeClr val="dk1"/>
                          </a:solidFill>
                          <a:effectLst/>
                          <a:latin typeface="Arial" panose="020B0604020202020204" pitchFamily="34" charset="0"/>
                          <a:ea typeface="+mn-ea"/>
                          <a:cs typeface="Arial" panose="020B0604020202020204" pitchFamily="34" charset="0"/>
                        </a:rPr>
                        <a:t>bersara</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menurut</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Klausa</a:t>
                      </a:r>
                      <a:r>
                        <a:rPr lang="en-MY" sz="1200" kern="1200" dirty="0">
                          <a:solidFill>
                            <a:schemeClr val="dk1"/>
                          </a:solidFill>
                          <a:effectLst/>
                          <a:latin typeface="Arial" panose="020B0604020202020204" pitchFamily="34" charset="0"/>
                          <a:ea typeface="+mn-ea"/>
                          <a:cs typeface="Arial" panose="020B0604020202020204" pitchFamily="34" charset="0"/>
                        </a:rPr>
                        <a:t> 100, </a:t>
                      </a:r>
                      <a:r>
                        <a:rPr lang="en-MY" sz="1200" kern="1200" dirty="0" err="1">
                          <a:solidFill>
                            <a:schemeClr val="dk1"/>
                          </a:solidFill>
                          <a:effectLst/>
                          <a:latin typeface="Arial" panose="020B0604020202020204" pitchFamily="34" charset="0"/>
                          <a:ea typeface="+mn-ea"/>
                          <a:cs typeface="Arial" panose="020B0604020202020204" pitchFamily="34" charset="0"/>
                        </a:rPr>
                        <a:t>Perlembagaan</a:t>
                      </a:r>
                      <a:r>
                        <a:rPr lang="en-MY" sz="1200" kern="1200" dirty="0">
                          <a:solidFill>
                            <a:schemeClr val="dk1"/>
                          </a:solidFill>
                          <a:effectLst/>
                          <a:latin typeface="Arial" panose="020B0604020202020204" pitchFamily="34" charset="0"/>
                          <a:ea typeface="+mn-ea"/>
                          <a:cs typeface="Arial" panose="020B0604020202020204" pitchFamily="34" charset="0"/>
                        </a:rPr>
                        <a:t> Syarikat.</a:t>
                      </a:r>
                      <a:endParaRPr lang="en-MY" sz="1200" dirty="0">
                        <a:effectLst/>
                        <a:latin typeface="Arial" panose="020B0604020202020204" pitchFamily="34" charset="0"/>
                        <a:cs typeface="Arial" panose="020B0604020202020204" pitchFamily="34" charset="0"/>
                      </a:endParaRPr>
                    </a:p>
                    <a:p>
                      <a:pPr algn="just"/>
                      <a:endParaRPr lang="en-MY" sz="1200" kern="1200" dirty="0">
                        <a:solidFill>
                          <a:schemeClr val="dk1"/>
                        </a:solidFill>
                        <a:effectLst/>
                        <a:latin typeface="Arial" panose="020B0604020202020204" pitchFamily="34" charset="0"/>
                        <a:ea typeface="+mn-ea"/>
                        <a:cs typeface="Arial" panose="020B0604020202020204" pitchFamily="34" charset="0"/>
                      </a:endParaRPr>
                    </a:p>
                    <a:p>
                      <a:pPr algn="just"/>
                      <a:endParaRPr lang="en-MY" sz="1200" dirty="0">
                        <a:effectLst/>
                        <a:latin typeface="Arial" panose="020B0604020202020204" pitchFamily="34" charset="0"/>
                        <a:cs typeface="Arial" panose="020B0604020202020204" pitchFamily="34" charset="0"/>
                      </a:endParaRPr>
                    </a:p>
                  </a:txBody>
                  <a:tcPr marL="68580" marR="68580" marT="0" marB="0"/>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295,194,334</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99.9930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20,726</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0.0070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1550813">
                <a:tc>
                  <a:txBody>
                    <a:bodyPr/>
                    <a:lstStyle/>
                    <a:p>
                      <a:pPr algn="ctr"/>
                      <a:r>
                        <a:rPr lang="en-MY" sz="1200" b="1" dirty="0"/>
                        <a:t>3.</a:t>
                      </a:r>
                    </a:p>
                  </a:txBody>
                  <a:tcPr marT="38100" marB="38100"/>
                </a:tc>
                <a:tc>
                  <a:txBody>
                    <a:bodyPr/>
                    <a:lstStyle/>
                    <a:p>
                      <a:pPr algn="just"/>
                      <a:r>
                        <a:rPr lang="en-MY" sz="1200" kern="1200" dirty="0" err="1">
                          <a:solidFill>
                            <a:schemeClr val="dk1"/>
                          </a:solidFill>
                          <a:effectLst/>
                          <a:latin typeface="Arial" panose="020B0604020202020204" pitchFamily="34" charset="0"/>
                          <a:ea typeface="+mn-ea"/>
                          <a:cs typeface="Arial" panose="020B0604020202020204" pitchFamily="34" charset="0"/>
                        </a:rPr>
                        <a:t>Untuk</a:t>
                      </a:r>
                      <a:r>
                        <a:rPr lang="en-MY" sz="1200" kern="1200" dirty="0">
                          <a:solidFill>
                            <a:schemeClr val="dk1"/>
                          </a:solidFill>
                          <a:effectLst/>
                          <a:latin typeface="Arial" panose="020B0604020202020204" pitchFamily="34" charset="0"/>
                          <a:ea typeface="+mn-ea"/>
                          <a:cs typeface="Arial" panose="020B0604020202020204" pitchFamily="34" charset="0"/>
                        </a:rPr>
                        <a:t> </a:t>
                      </a:r>
                      <a:r>
                        <a:rPr lang="ms-MY" sz="1200" kern="1200" dirty="0">
                          <a:solidFill>
                            <a:schemeClr val="dk1"/>
                          </a:solidFill>
                          <a:effectLst/>
                          <a:latin typeface="Arial" panose="020B0604020202020204" pitchFamily="34" charset="0"/>
                          <a:ea typeface="+mn-ea"/>
                          <a:cs typeface="Arial" panose="020B0604020202020204" pitchFamily="34" charset="0"/>
                        </a:rPr>
                        <a:t>memilih semula </a:t>
                      </a:r>
                      <a:r>
                        <a:rPr lang="en-MY" sz="1200" kern="1200" dirty="0">
                          <a:solidFill>
                            <a:schemeClr val="dk1"/>
                          </a:solidFill>
                          <a:effectLst/>
                          <a:latin typeface="Arial" panose="020B0604020202020204" pitchFamily="34" charset="0"/>
                          <a:ea typeface="+mn-ea"/>
                          <a:cs typeface="Arial" panose="020B0604020202020204" pitchFamily="34" charset="0"/>
                        </a:rPr>
                        <a:t>Datuk </a:t>
                      </a:r>
                      <a:r>
                        <a:rPr lang="en-MY" sz="1200" kern="1200" dirty="0" err="1">
                          <a:solidFill>
                            <a:schemeClr val="dk1"/>
                          </a:solidFill>
                          <a:effectLst/>
                          <a:latin typeface="Arial" panose="020B0604020202020204" pitchFamily="34" charset="0"/>
                          <a:ea typeface="+mn-ea"/>
                          <a:cs typeface="Arial" panose="020B0604020202020204" pitchFamily="34" charset="0"/>
                        </a:rPr>
                        <a:t>Norliza</a:t>
                      </a:r>
                      <a:r>
                        <a:rPr lang="en-MY" sz="1200" kern="1200" dirty="0">
                          <a:solidFill>
                            <a:schemeClr val="dk1"/>
                          </a:solidFill>
                          <a:effectLst/>
                          <a:latin typeface="Arial" panose="020B0604020202020204" pitchFamily="34" charset="0"/>
                          <a:ea typeface="+mn-ea"/>
                          <a:cs typeface="Arial" panose="020B0604020202020204" pitchFamily="34" charset="0"/>
                        </a:rPr>
                        <a:t> Binti Abdul Rahim, </a:t>
                      </a:r>
                      <a:r>
                        <a:rPr lang="en-MY" sz="1200" kern="1200" dirty="0" err="1">
                          <a:solidFill>
                            <a:schemeClr val="dk1"/>
                          </a:solidFill>
                          <a:effectLst/>
                          <a:latin typeface="Arial" panose="020B0604020202020204" pitchFamily="34" charset="0"/>
                          <a:ea typeface="+mn-ea"/>
                          <a:cs typeface="Arial" panose="020B0604020202020204" pitchFamily="34" charset="0"/>
                        </a:rPr>
                        <a:t>Pengarah</a:t>
                      </a:r>
                      <a:r>
                        <a:rPr lang="en-MY" sz="1200" kern="1200" dirty="0">
                          <a:solidFill>
                            <a:schemeClr val="dk1"/>
                          </a:solidFill>
                          <a:effectLst/>
                          <a:latin typeface="Arial" panose="020B0604020202020204" pitchFamily="34" charset="0"/>
                          <a:ea typeface="+mn-ea"/>
                          <a:cs typeface="Arial" panose="020B0604020202020204" pitchFamily="34" charset="0"/>
                        </a:rPr>
                        <a:t> yang </a:t>
                      </a:r>
                      <a:r>
                        <a:rPr lang="en-MY" sz="1200" kern="1200" dirty="0" err="1">
                          <a:solidFill>
                            <a:schemeClr val="dk1"/>
                          </a:solidFill>
                          <a:effectLst/>
                          <a:latin typeface="Arial" panose="020B0604020202020204" pitchFamily="34" charset="0"/>
                          <a:ea typeface="+mn-ea"/>
                          <a:cs typeface="Arial" panose="020B0604020202020204" pitchFamily="34" charset="0"/>
                        </a:rPr>
                        <a:t>bersara</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menurut</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Klausa</a:t>
                      </a:r>
                      <a:r>
                        <a:rPr lang="en-MY" sz="1200" kern="1200" dirty="0">
                          <a:solidFill>
                            <a:schemeClr val="dk1"/>
                          </a:solidFill>
                          <a:effectLst/>
                          <a:latin typeface="Arial" panose="020B0604020202020204" pitchFamily="34" charset="0"/>
                          <a:ea typeface="+mn-ea"/>
                          <a:cs typeface="Arial" panose="020B0604020202020204" pitchFamily="34" charset="0"/>
                        </a:rPr>
                        <a:t> 100, </a:t>
                      </a:r>
                      <a:r>
                        <a:rPr lang="en-MY" sz="1200" kern="1200" dirty="0" err="1">
                          <a:solidFill>
                            <a:schemeClr val="dk1"/>
                          </a:solidFill>
                          <a:effectLst/>
                          <a:latin typeface="Arial" panose="020B0604020202020204" pitchFamily="34" charset="0"/>
                          <a:ea typeface="+mn-ea"/>
                          <a:cs typeface="Arial" panose="020B0604020202020204" pitchFamily="34" charset="0"/>
                        </a:rPr>
                        <a:t>Perlembagaan</a:t>
                      </a:r>
                      <a:r>
                        <a:rPr lang="en-MY" sz="1200" kern="1200" dirty="0">
                          <a:solidFill>
                            <a:schemeClr val="dk1"/>
                          </a:solidFill>
                          <a:effectLst/>
                          <a:latin typeface="Arial" panose="020B0604020202020204" pitchFamily="34" charset="0"/>
                          <a:ea typeface="+mn-ea"/>
                          <a:cs typeface="Arial" panose="020B0604020202020204" pitchFamily="34" charset="0"/>
                        </a:rPr>
                        <a:t> Syarikat.</a:t>
                      </a:r>
                      <a:endParaRPr lang="en-MY" sz="1200" dirty="0">
                        <a:effectLst/>
                        <a:latin typeface="Arial" panose="020B0604020202020204" pitchFamily="34" charset="0"/>
                        <a:cs typeface="Arial" panose="020B0604020202020204" pitchFamily="34" charset="0"/>
                      </a:endParaRPr>
                    </a:p>
                  </a:txBody>
                  <a:tcPr marL="68580" marR="68580" marT="0" marB="0"/>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295,195,834</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99.9935</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19,226</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0.0065</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540565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32107617"/>
              </p:ext>
            </p:extLst>
          </p:nvPr>
        </p:nvGraphicFramePr>
        <p:xfrm>
          <a:off x="0" y="0"/>
          <a:ext cx="9144000" cy="5715000"/>
        </p:xfrm>
        <a:graphic>
          <a:graphicData uri="http://schemas.openxmlformats.org/drawingml/2006/table">
            <a:tbl>
              <a:tblPr firstRow="1" bandRow="1">
                <a:tableStyleId>{5C22544A-7EE6-4342-B048-85BDC9FD1C3A}</a:tableStyleId>
              </a:tblPr>
              <a:tblGrid>
                <a:gridCol w="755576">
                  <a:extLst>
                    <a:ext uri="{9D8B030D-6E8A-4147-A177-3AD203B41FA5}">
                      <a16:colId xmlns:a16="http://schemas.microsoft.com/office/drawing/2014/main" val="20000"/>
                    </a:ext>
                  </a:extLst>
                </a:gridCol>
                <a:gridCol w="1944217">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792086">
                  <a:extLst>
                    <a:ext uri="{9D8B030D-6E8A-4147-A177-3AD203B41FA5}">
                      <a16:colId xmlns:a16="http://schemas.microsoft.com/office/drawing/2014/main" val="20003"/>
                    </a:ext>
                  </a:extLst>
                </a:gridCol>
                <a:gridCol w="864098">
                  <a:extLst>
                    <a:ext uri="{9D8B030D-6E8A-4147-A177-3AD203B41FA5}">
                      <a16:colId xmlns:a16="http://schemas.microsoft.com/office/drawing/2014/main" val="20004"/>
                    </a:ext>
                  </a:extLst>
                </a:gridCol>
                <a:gridCol w="648070">
                  <a:extLst>
                    <a:ext uri="{9D8B030D-6E8A-4147-A177-3AD203B41FA5}">
                      <a16:colId xmlns:a16="http://schemas.microsoft.com/office/drawing/2014/main" val="20005"/>
                    </a:ext>
                  </a:extLst>
                </a:gridCol>
                <a:gridCol w="1080120">
                  <a:extLst>
                    <a:ext uri="{9D8B030D-6E8A-4147-A177-3AD203B41FA5}">
                      <a16:colId xmlns:a16="http://schemas.microsoft.com/office/drawing/2014/main" val="20006"/>
                    </a:ext>
                  </a:extLst>
                </a:gridCol>
                <a:gridCol w="432048">
                  <a:extLst>
                    <a:ext uri="{9D8B030D-6E8A-4147-A177-3AD203B41FA5}">
                      <a16:colId xmlns:a16="http://schemas.microsoft.com/office/drawing/2014/main" val="20007"/>
                    </a:ext>
                  </a:extLst>
                </a:gridCol>
                <a:gridCol w="936106">
                  <a:extLst>
                    <a:ext uri="{9D8B030D-6E8A-4147-A177-3AD203B41FA5}">
                      <a16:colId xmlns:a16="http://schemas.microsoft.com/office/drawing/2014/main" val="20008"/>
                    </a:ext>
                  </a:extLst>
                </a:gridCol>
                <a:gridCol w="611559">
                  <a:extLst>
                    <a:ext uri="{9D8B030D-6E8A-4147-A177-3AD203B41FA5}">
                      <a16:colId xmlns:a16="http://schemas.microsoft.com/office/drawing/2014/main" val="20009"/>
                    </a:ext>
                  </a:extLst>
                </a:gridCol>
              </a:tblGrid>
              <a:tr h="512908">
                <a:tc rowSpan="2">
                  <a:txBody>
                    <a:bodyPr/>
                    <a:lstStyle/>
                    <a:p>
                      <a:pPr algn="ctr"/>
                      <a:endParaRPr lang="en-MY" sz="1300" b="1" dirty="0"/>
                    </a:p>
                    <a:p>
                      <a:pPr algn="ctr"/>
                      <a:r>
                        <a:rPr lang="en-MY" sz="1300" b="1" dirty="0" err="1"/>
                        <a:t>Resolusi</a:t>
                      </a:r>
                      <a:endParaRPr lang="en-MY" sz="1300" b="1" dirty="0"/>
                    </a:p>
                  </a:txBody>
                  <a:tcPr marT="38100" marB="38100"/>
                </a:tc>
                <a:tc rowSpan="2">
                  <a:txBody>
                    <a:bodyPr/>
                    <a:lstStyle/>
                    <a:p>
                      <a:pPr algn="ctr"/>
                      <a:endParaRPr lang="en-MY" sz="1300" b="1" dirty="0"/>
                    </a:p>
                    <a:p>
                      <a:pPr algn="ctr"/>
                      <a:r>
                        <a:rPr lang="en-MY" sz="2000" b="1" dirty="0"/>
                        <a:t>Agenda</a:t>
                      </a:r>
                    </a:p>
                  </a:txBody>
                  <a:tcPr marT="38100" marB="38100"/>
                </a:tc>
                <a:tc gridSpan="2">
                  <a:txBody>
                    <a:bodyPr/>
                    <a:lstStyle/>
                    <a:p>
                      <a:pPr algn="ctr"/>
                      <a:r>
                        <a:rPr lang="en-MY" sz="1300" b="1" dirty="0"/>
                        <a:t>BERSETUJU</a:t>
                      </a:r>
                    </a:p>
                  </a:txBody>
                  <a:tcPr marT="38100" marB="38100"/>
                </a:tc>
                <a:tc hMerge="1">
                  <a:txBody>
                    <a:bodyPr/>
                    <a:lstStyle/>
                    <a:p>
                      <a:endParaRPr lang="en-MY" dirty="0"/>
                    </a:p>
                  </a:txBody>
                  <a:tcPr/>
                </a:tc>
                <a:tc gridSpan="2">
                  <a:txBody>
                    <a:bodyPr/>
                    <a:lstStyle/>
                    <a:p>
                      <a:r>
                        <a:rPr lang="en-MY" sz="1300" b="1" dirty="0"/>
                        <a:t>TIDAK BERSETUJU</a:t>
                      </a:r>
                    </a:p>
                  </a:txBody>
                  <a:tcPr marT="38100" marB="38100"/>
                </a:tc>
                <a:tc hMerge="1">
                  <a:txBody>
                    <a:bodyPr/>
                    <a:lstStyle/>
                    <a:p>
                      <a:endParaRPr lang="en-MY" dirty="0"/>
                    </a:p>
                  </a:txBody>
                  <a:tcPr/>
                </a:tc>
                <a:tc gridSpan="2">
                  <a:txBody>
                    <a:bodyPr/>
                    <a:lstStyle/>
                    <a:p>
                      <a:pPr algn="ctr"/>
                      <a:r>
                        <a:rPr lang="en-MY" sz="1300" b="1" dirty="0"/>
                        <a:t>JUMLAH KESELURUHAN</a:t>
                      </a:r>
                    </a:p>
                  </a:txBody>
                  <a:tcPr marT="38100" marB="38100"/>
                </a:tc>
                <a:tc hMerge="1">
                  <a:txBody>
                    <a:bodyPr/>
                    <a:lstStyle/>
                    <a:p>
                      <a:endParaRPr lang="en-MY" dirty="0"/>
                    </a:p>
                  </a:txBody>
                  <a:tcPr/>
                </a:tc>
                <a:tc gridSpan="2">
                  <a:txBody>
                    <a:bodyPr/>
                    <a:lstStyle/>
                    <a:p>
                      <a:pPr algn="ctr"/>
                      <a:r>
                        <a:rPr lang="en-MY" sz="1300" b="1" dirty="0"/>
                        <a:t>BERKECUALI</a:t>
                      </a:r>
                    </a:p>
                  </a:txBody>
                  <a:tcPr marT="38100" marB="38100"/>
                </a:tc>
                <a:tc hMerge="1">
                  <a:txBody>
                    <a:bodyPr/>
                    <a:lstStyle/>
                    <a:p>
                      <a:endParaRPr lang="en-MY" dirty="0"/>
                    </a:p>
                  </a:txBody>
                  <a:tcPr/>
                </a:tc>
                <a:extLst>
                  <a:ext uri="{0D108BD9-81ED-4DB2-BD59-A6C34878D82A}">
                    <a16:rowId xmlns:a16="http://schemas.microsoft.com/office/drawing/2014/main" val="10000"/>
                  </a:ext>
                </a:extLst>
              </a:tr>
              <a:tr h="479817">
                <a:tc vMerge="1">
                  <a:txBody>
                    <a:bodyPr/>
                    <a:lstStyle/>
                    <a:p>
                      <a:pPr algn="ctr"/>
                      <a:endParaRPr lang="en-MY" sz="1400" dirty="0"/>
                    </a:p>
                  </a:txBody>
                  <a:tcPr/>
                </a:tc>
                <a:tc vMerge="1">
                  <a:txBody>
                    <a:bodyPr/>
                    <a:lstStyle/>
                    <a:p>
                      <a:endParaRPr lang="en-MY" sz="1400" dirty="0"/>
                    </a:p>
                  </a:txBody>
                  <a:tcPr/>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extLst>
                  <a:ext uri="{0D108BD9-81ED-4DB2-BD59-A6C34878D82A}">
                    <a16:rowId xmlns:a16="http://schemas.microsoft.com/office/drawing/2014/main" val="10001"/>
                  </a:ext>
                </a:extLst>
              </a:tr>
              <a:tr h="1377330">
                <a:tc>
                  <a:txBody>
                    <a:bodyPr/>
                    <a:lstStyle/>
                    <a:p>
                      <a:pPr algn="ctr"/>
                      <a:r>
                        <a:rPr lang="en-MY" sz="1200" b="1" dirty="0"/>
                        <a:t>4.</a:t>
                      </a:r>
                    </a:p>
                  </a:txBody>
                  <a:tcPr marT="38100" marB="38100"/>
                </a:tc>
                <a:tc>
                  <a:txBody>
                    <a:bodyPr/>
                    <a:lstStyle/>
                    <a:p>
                      <a:pPr algn="just">
                        <a:spcAft>
                          <a:spcPts val="0"/>
                        </a:spcAft>
                      </a:pPr>
                      <a:r>
                        <a:rPr lang="en-MY" sz="1200" dirty="0" err="1">
                          <a:effectLst/>
                          <a:latin typeface="Arial" panose="020B0604020202020204" pitchFamily="34" charset="0"/>
                          <a:ea typeface="Calibri" panose="020F0502020204030204" pitchFamily="34" charset="0"/>
                          <a:cs typeface="Arial" panose="020B0604020202020204" pitchFamily="34" charset="0"/>
                        </a:rPr>
                        <a:t>Untuk</a:t>
                      </a:r>
                      <a:r>
                        <a:rPr lang="en-MY" sz="1200" dirty="0">
                          <a:effectLst/>
                          <a:latin typeface="Arial" panose="020B0604020202020204" pitchFamily="34" charset="0"/>
                          <a:ea typeface="Calibri" panose="020F0502020204030204" pitchFamily="34" charset="0"/>
                          <a:cs typeface="Arial" panose="020B0604020202020204" pitchFamily="34" charset="0"/>
                        </a:rPr>
                        <a:t> </a:t>
                      </a:r>
                      <a:r>
                        <a:rPr lang="ms-MY" sz="1200" dirty="0">
                          <a:effectLst/>
                          <a:latin typeface="Arial" panose="020B0604020202020204" pitchFamily="34" charset="0"/>
                          <a:ea typeface="Calibri" panose="020F0502020204030204" pitchFamily="34" charset="0"/>
                          <a:cs typeface="Arial" panose="020B0604020202020204" pitchFamily="34" charset="0"/>
                        </a:rPr>
                        <a:t>memilih semula </a:t>
                      </a:r>
                      <a:r>
                        <a:rPr lang="en-MY" sz="1200" dirty="0">
                          <a:effectLst/>
                          <a:latin typeface="Arial" panose="020B0604020202020204" pitchFamily="34" charset="0"/>
                          <a:cs typeface="Arial" panose="020B0604020202020204" pitchFamily="34" charset="0"/>
                        </a:rPr>
                        <a:t>Dato’ Ahmad </a:t>
                      </a:r>
                      <a:r>
                        <a:rPr lang="en-MY" sz="1200" dirty="0" err="1">
                          <a:effectLst/>
                          <a:latin typeface="Arial" panose="020B0604020202020204" pitchFamily="34" charset="0"/>
                          <a:cs typeface="Arial" panose="020B0604020202020204" pitchFamily="34" charset="0"/>
                        </a:rPr>
                        <a:t>Ibnihajar</a:t>
                      </a:r>
                      <a:r>
                        <a:rPr lang="en-MY" sz="1200" dirty="0">
                          <a:effectLst/>
                          <a:latin typeface="Arial" panose="020B0604020202020204" pitchFamily="34" charset="0"/>
                          <a:ea typeface="Calibri" panose="020F050202020403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Pengarah</a:t>
                      </a:r>
                      <a:r>
                        <a:rPr lang="en-MY" sz="1200" dirty="0">
                          <a:effectLst/>
                          <a:latin typeface="Arial" panose="020B0604020202020204" pitchFamily="34" charset="0"/>
                          <a:cs typeface="Arial" panose="020B0604020202020204" pitchFamily="34" charset="0"/>
                        </a:rPr>
                        <a:t> yang </a:t>
                      </a:r>
                      <a:r>
                        <a:rPr lang="en-MY" sz="1200" dirty="0" err="1">
                          <a:effectLst/>
                          <a:latin typeface="Arial" panose="020B0604020202020204" pitchFamily="34" charset="0"/>
                          <a:cs typeface="Arial" panose="020B0604020202020204" pitchFamily="34" charset="0"/>
                        </a:rPr>
                        <a:t>bersara</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menurut</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Klausa</a:t>
                      </a:r>
                      <a:r>
                        <a:rPr lang="en-MY" sz="1200" dirty="0">
                          <a:effectLst/>
                          <a:latin typeface="Arial" panose="020B0604020202020204" pitchFamily="34" charset="0"/>
                          <a:cs typeface="Arial" panose="020B0604020202020204" pitchFamily="34" charset="0"/>
                        </a:rPr>
                        <a:t> 94, </a:t>
                      </a:r>
                      <a:r>
                        <a:rPr lang="en-MY" sz="1200" dirty="0" err="1">
                          <a:effectLst/>
                          <a:latin typeface="Arial" panose="020B0604020202020204" pitchFamily="34" charset="0"/>
                          <a:cs typeface="Arial" panose="020B0604020202020204" pitchFamily="34" charset="0"/>
                        </a:rPr>
                        <a:t>Perlembagaan</a:t>
                      </a:r>
                      <a:r>
                        <a:rPr lang="en-MY" sz="1200" dirty="0">
                          <a:effectLst/>
                          <a:latin typeface="Arial" panose="020B0604020202020204" pitchFamily="34" charset="0"/>
                          <a:cs typeface="Arial" panose="020B0604020202020204" pitchFamily="34" charset="0"/>
                        </a:rPr>
                        <a:t> Syarikat.</a:t>
                      </a:r>
                    </a:p>
                    <a:p>
                      <a:pPr algn="just">
                        <a:spcAft>
                          <a:spcPts val="0"/>
                        </a:spcAft>
                      </a:pPr>
                      <a:r>
                        <a:rPr lang="en-MY" sz="1200" dirty="0">
                          <a:effectLst/>
                          <a:latin typeface="Arial" panose="020B0604020202020204" pitchFamily="34" charset="0"/>
                          <a:cs typeface="Arial" panose="020B0604020202020204" pitchFamily="34" charset="0"/>
                        </a:rPr>
                        <a:t> </a:t>
                      </a:r>
                    </a:p>
                  </a:txBody>
                  <a:tcPr marL="68580" marR="68580" marT="0" marB="0"/>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295,195,734</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99.9935</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19,326</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0.0065</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1574092">
                <a:tc>
                  <a:txBody>
                    <a:bodyPr/>
                    <a:lstStyle/>
                    <a:p>
                      <a:pPr algn="ctr"/>
                      <a:r>
                        <a:rPr lang="en-MY" sz="1200" b="1" dirty="0"/>
                        <a:t>5.</a:t>
                      </a:r>
                    </a:p>
                  </a:txBody>
                  <a:tcPr marT="38100" marB="38100"/>
                </a:tc>
                <a:tc>
                  <a:txBody>
                    <a:bodyPr/>
                    <a:lstStyle/>
                    <a:p>
                      <a:pPr algn="just">
                        <a:spcAft>
                          <a:spcPts val="0"/>
                        </a:spcAft>
                      </a:pPr>
                      <a:r>
                        <a:rPr lang="en-MY" sz="1200" dirty="0" err="1">
                          <a:effectLst/>
                          <a:latin typeface="Arial" panose="020B0604020202020204" pitchFamily="34" charset="0"/>
                          <a:ea typeface="Calibri" panose="020F0502020204030204" pitchFamily="34" charset="0"/>
                          <a:cs typeface="Arial" panose="020B0604020202020204" pitchFamily="34" charset="0"/>
                        </a:rPr>
                        <a:t>Untuk</a:t>
                      </a:r>
                      <a:r>
                        <a:rPr lang="en-MY" sz="1200" dirty="0">
                          <a:effectLst/>
                          <a:latin typeface="Arial" panose="020B0604020202020204" pitchFamily="34" charset="0"/>
                          <a:ea typeface="Calibri" panose="020F0502020204030204" pitchFamily="34" charset="0"/>
                          <a:cs typeface="Arial" panose="020B0604020202020204" pitchFamily="34" charset="0"/>
                        </a:rPr>
                        <a:t> </a:t>
                      </a:r>
                      <a:r>
                        <a:rPr lang="ms-MY" sz="1200" dirty="0">
                          <a:effectLst/>
                          <a:latin typeface="Arial" panose="020B0604020202020204" pitchFamily="34" charset="0"/>
                          <a:ea typeface="Calibri" panose="020F0502020204030204" pitchFamily="34" charset="0"/>
                          <a:cs typeface="Arial" panose="020B0604020202020204" pitchFamily="34" charset="0"/>
                        </a:rPr>
                        <a:t>memilih semula </a:t>
                      </a:r>
                      <a:r>
                        <a:rPr lang="en-MY" sz="1200" dirty="0">
                          <a:effectLst/>
                          <a:latin typeface="Arial" panose="020B0604020202020204" pitchFamily="34" charset="0"/>
                          <a:cs typeface="Arial" panose="020B0604020202020204" pitchFamily="34" charset="0"/>
                        </a:rPr>
                        <a:t>Datuk Abdul Rahim Bin </a:t>
                      </a:r>
                      <a:r>
                        <a:rPr lang="en-MY" sz="1200" dirty="0" err="1">
                          <a:effectLst/>
                          <a:latin typeface="Arial" panose="020B0604020202020204" pitchFamily="34" charset="0"/>
                          <a:cs typeface="Arial" panose="020B0604020202020204" pitchFamily="34" charset="0"/>
                        </a:rPr>
                        <a:t>Mohd</a:t>
                      </a:r>
                      <a:r>
                        <a:rPr lang="en-MY" sz="1200" dirty="0">
                          <a:effectLst/>
                          <a:latin typeface="Arial" panose="020B0604020202020204" pitchFamily="34" charset="0"/>
                          <a:cs typeface="Arial" panose="020B0604020202020204" pitchFamily="34" charset="0"/>
                        </a:rPr>
                        <a:t> Zin</a:t>
                      </a:r>
                      <a:r>
                        <a:rPr lang="en-MY" sz="1200" dirty="0">
                          <a:effectLst/>
                          <a:latin typeface="Arial" panose="020B0604020202020204" pitchFamily="34" charset="0"/>
                          <a:ea typeface="Calibri" panose="020F050202020403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Pengarah</a:t>
                      </a:r>
                      <a:r>
                        <a:rPr lang="en-MY" sz="1200" dirty="0">
                          <a:effectLst/>
                          <a:latin typeface="Arial" panose="020B0604020202020204" pitchFamily="34" charset="0"/>
                          <a:cs typeface="Arial" panose="020B0604020202020204" pitchFamily="34" charset="0"/>
                        </a:rPr>
                        <a:t> yang </a:t>
                      </a:r>
                      <a:r>
                        <a:rPr lang="en-MY" sz="1200" dirty="0" err="1">
                          <a:effectLst/>
                          <a:latin typeface="Arial" panose="020B0604020202020204" pitchFamily="34" charset="0"/>
                          <a:cs typeface="Arial" panose="020B0604020202020204" pitchFamily="34" charset="0"/>
                        </a:rPr>
                        <a:t>bersara</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menurut</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Klausa</a:t>
                      </a:r>
                      <a:r>
                        <a:rPr lang="en-MY" sz="1200" dirty="0">
                          <a:effectLst/>
                          <a:latin typeface="Arial" panose="020B0604020202020204" pitchFamily="34" charset="0"/>
                          <a:cs typeface="Arial" panose="020B0604020202020204" pitchFamily="34" charset="0"/>
                        </a:rPr>
                        <a:t> 94, </a:t>
                      </a:r>
                      <a:r>
                        <a:rPr lang="en-MY" sz="1200" dirty="0" err="1">
                          <a:effectLst/>
                          <a:latin typeface="Arial" panose="020B0604020202020204" pitchFamily="34" charset="0"/>
                          <a:cs typeface="Arial" panose="020B0604020202020204" pitchFamily="34" charset="0"/>
                        </a:rPr>
                        <a:t>Perlembagaan</a:t>
                      </a:r>
                      <a:r>
                        <a:rPr lang="en-MY" sz="1200" dirty="0">
                          <a:effectLst/>
                          <a:latin typeface="Arial" panose="020B0604020202020204" pitchFamily="34" charset="0"/>
                          <a:cs typeface="Arial" panose="020B0604020202020204" pitchFamily="34" charset="0"/>
                        </a:rPr>
                        <a:t> Syarikat.</a:t>
                      </a:r>
                    </a:p>
                    <a:p>
                      <a:pPr algn="just">
                        <a:spcAft>
                          <a:spcPts val="0"/>
                        </a:spcAft>
                      </a:pPr>
                      <a:r>
                        <a:rPr lang="en-MY" sz="1200" dirty="0">
                          <a:effectLst/>
                          <a:latin typeface="Arial" panose="020B0604020202020204" pitchFamily="34" charset="0"/>
                          <a:cs typeface="Arial" panose="020B0604020202020204" pitchFamily="34" charset="0"/>
                        </a:rPr>
                        <a:t> </a:t>
                      </a:r>
                    </a:p>
                  </a:txBody>
                  <a:tcPr marL="68580" marR="68580" marT="0" marB="0"/>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295,193,740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99.9928</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21,320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0.0072</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1770853">
                <a:tc>
                  <a:txBody>
                    <a:bodyPr/>
                    <a:lstStyle/>
                    <a:p>
                      <a:pPr algn="ctr"/>
                      <a:r>
                        <a:rPr lang="en-MY" sz="1200" b="1" dirty="0"/>
                        <a:t>6.</a:t>
                      </a:r>
                    </a:p>
                  </a:txBody>
                  <a:tcPr marT="38100" marB="38100"/>
                </a:tc>
                <a:tc>
                  <a:txBody>
                    <a:bodyPr/>
                    <a:lstStyle/>
                    <a:p>
                      <a:pPr algn="just">
                        <a:spcAft>
                          <a:spcPts val="0"/>
                        </a:spcAft>
                      </a:pPr>
                      <a:r>
                        <a:rPr lang="en-MY" sz="1200" dirty="0" err="1">
                          <a:effectLst/>
                          <a:latin typeface="Arial" panose="020B0604020202020204" pitchFamily="34" charset="0"/>
                          <a:cs typeface="Arial" panose="020B0604020202020204" pitchFamily="34" charset="0"/>
                        </a:rPr>
                        <a:t>Untuk</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meluluskan</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bayaran</a:t>
                      </a:r>
                      <a:r>
                        <a:rPr lang="en-MY" sz="1200" dirty="0">
                          <a:effectLst/>
                          <a:latin typeface="Arial" panose="020B0604020202020204" pitchFamily="34" charset="0"/>
                          <a:cs typeface="Arial" panose="020B0604020202020204" pitchFamily="34" charset="0"/>
                        </a:rPr>
                        <a:t> </a:t>
                      </a:r>
                      <a:r>
                        <a:rPr lang="ms-MY" sz="1200" dirty="0">
                          <a:effectLst/>
                          <a:latin typeface="Arial" panose="020B0604020202020204" pitchFamily="34" charset="0"/>
                          <a:cs typeface="Arial" panose="020B0604020202020204" pitchFamily="34" charset="0"/>
                        </a:rPr>
                        <a:t>yuran para Pengarah sebanyak RM500,000 kepada Pengarah Bukan Eksekutif bagi tahun kewangan akan berakhir </a:t>
                      </a:r>
                      <a:br>
                        <a:rPr lang="ms-MY" sz="1200" dirty="0">
                          <a:effectLst/>
                          <a:latin typeface="Arial" panose="020B0604020202020204" pitchFamily="34" charset="0"/>
                          <a:cs typeface="Arial" panose="020B0604020202020204" pitchFamily="34" charset="0"/>
                        </a:rPr>
                      </a:br>
                      <a:r>
                        <a:rPr lang="ms-MY" sz="1200" dirty="0">
                          <a:effectLst/>
                          <a:latin typeface="Arial" panose="020B0604020202020204" pitchFamily="34" charset="0"/>
                          <a:cs typeface="Arial" panose="020B0604020202020204" pitchFamily="34" charset="0"/>
                        </a:rPr>
                        <a:t>31 Disember 2019.</a:t>
                      </a:r>
                      <a:endParaRPr lang="en-MY" sz="1200" dirty="0">
                        <a:effectLst/>
                        <a:latin typeface="Arial" panose="020B0604020202020204" pitchFamily="34" charset="0"/>
                        <a:cs typeface="Arial" panose="020B0604020202020204" pitchFamily="34" charset="0"/>
                      </a:endParaRPr>
                    </a:p>
                    <a:p>
                      <a:pPr algn="just">
                        <a:spcAft>
                          <a:spcPts val="0"/>
                        </a:spcAft>
                      </a:pPr>
                      <a:r>
                        <a:rPr lang="en-MY" sz="1200" dirty="0">
                          <a:effectLst/>
                          <a:latin typeface="Arial" panose="020B0604020202020204" pitchFamily="34" charset="0"/>
                          <a:cs typeface="Arial" panose="020B0604020202020204" pitchFamily="34" charset="0"/>
                        </a:rPr>
                        <a:t> </a:t>
                      </a:r>
                    </a:p>
                  </a:txBody>
                  <a:tcPr marL="68580" marR="68580" marT="0" marB="0"/>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295,155,740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99.9850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44,320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0.0150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295,200,060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15,000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0.0051</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4708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717021632"/>
              </p:ext>
            </p:extLst>
          </p:nvPr>
        </p:nvGraphicFramePr>
        <p:xfrm>
          <a:off x="12516" y="0"/>
          <a:ext cx="9143999" cy="5854133"/>
        </p:xfrm>
        <a:graphic>
          <a:graphicData uri="http://schemas.openxmlformats.org/drawingml/2006/table">
            <a:tbl>
              <a:tblPr firstRow="1" bandRow="1">
                <a:tableStyleId>{5C22544A-7EE6-4342-B048-85BDC9FD1C3A}</a:tableStyleId>
              </a:tblPr>
              <a:tblGrid>
                <a:gridCol w="815068">
                  <a:extLst>
                    <a:ext uri="{9D8B030D-6E8A-4147-A177-3AD203B41FA5}">
                      <a16:colId xmlns:a16="http://schemas.microsoft.com/office/drawing/2014/main" val="20000"/>
                    </a:ext>
                  </a:extLst>
                </a:gridCol>
                <a:gridCol w="1884726">
                  <a:extLst>
                    <a:ext uri="{9D8B030D-6E8A-4147-A177-3AD203B41FA5}">
                      <a16:colId xmlns:a16="http://schemas.microsoft.com/office/drawing/2014/main" val="20001"/>
                    </a:ext>
                  </a:extLst>
                </a:gridCol>
                <a:gridCol w="1152127">
                  <a:extLst>
                    <a:ext uri="{9D8B030D-6E8A-4147-A177-3AD203B41FA5}">
                      <a16:colId xmlns:a16="http://schemas.microsoft.com/office/drawing/2014/main" val="20002"/>
                    </a:ext>
                  </a:extLst>
                </a:gridCol>
                <a:gridCol w="720075">
                  <a:extLst>
                    <a:ext uri="{9D8B030D-6E8A-4147-A177-3AD203B41FA5}">
                      <a16:colId xmlns:a16="http://schemas.microsoft.com/office/drawing/2014/main" val="20003"/>
                    </a:ext>
                  </a:extLst>
                </a:gridCol>
                <a:gridCol w="792092">
                  <a:extLst>
                    <a:ext uri="{9D8B030D-6E8A-4147-A177-3AD203B41FA5}">
                      <a16:colId xmlns:a16="http://schemas.microsoft.com/office/drawing/2014/main" val="20004"/>
                    </a:ext>
                  </a:extLst>
                </a:gridCol>
                <a:gridCol w="720075">
                  <a:extLst>
                    <a:ext uri="{9D8B030D-6E8A-4147-A177-3AD203B41FA5}">
                      <a16:colId xmlns:a16="http://schemas.microsoft.com/office/drawing/2014/main" val="20005"/>
                    </a:ext>
                  </a:extLst>
                </a:gridCol>
                <a:gridCol w="1080123">
                  <a:extLst>
                    <a:ext uri="{9D8B030D-6E8A-4147-A177-3AD203B41FA5}">
                      <a16:colId xmlns:a16="http://schemas.microsoft.com/office/drawing/2014/main" val="20006"/>
                    </a:ext>
                  </a:extLst>
                </a:gridCol>
                <a:gridCol w="432048">
                  <a:extLst>
                    <a:ext uri="{9D8B030D-6E8A-4147-A177-3AD203B41FA5}">
                      <a16:colId xmlns:a16="http://schemas.microsoft.com/office/drawing/2014/main" val="20007"/>
                    </a:ext>
                  </a:extLst>
                </a:gridCol>
                <a:gridCol w="936108">
                  <a:extLst>
                    <a:ext uri="{9D8B030D-6E8A-4147-A177-3AD203B41FA5}">
                      <a16:colId xmlns:a16="http://schemas.microsoft.com/office/drawing/2014/main" val="20008"/>
                    </a:ext>
                  </a:extLst>
                </a:gridCol>
                <a:gridCol w="611557">
                  <a:extLst>
                    <a:ext uri="{9D8B030D-6E8A-4147-A177-3AD203B41FA5}">
                      <a16:colId xmlns:a16="http://schemas.microsoft.com/office/drawing/2014/main" val="20009"/>
                    </a:ext>
                  </a:extLst>
                </a:gridCol>
              </a:tblGrid>
              <a:tr h="454641">
                <a:tc rowSpan="2">
                  <a:txBody>
                    <a:bodyPr/>
                    <a:lstStyle/>
                    <a:p>
                      <a:pPr algn="ctr"/>
                      <a:endParaRPr lang="en-MY" sz="1300" b="1" dirty="0"/>
                    </a:p>
                    <a:p>
                      <a:pPr algn="ctr"/>
                      <a:r>
                        <a:rPr lang="en-MY" sz="1300" b="1" dirty="0" err="1"/>
                        <a:t>Resolusi</a:t>
                      </a:r>
                      <a:endParaRPr lang="en-MY" sz="1300" b="1" dirty="0"/>
                    </a:p>
                  </a:txBody>
                  <a:tcPr marT="38100" marB="38100"/>
                </a:tc>
                <a:tc rowSpan="2">
                  <a:txBody>
                    <a:bodyPr/>
                    <a:lstStyle/>
                    <a:p>
                      <a:pPr algn="ctr"/>
                      <a:endParaRPr lang="en-MY" sz="1300" b="1" dirty="0"/>
                    </a:p>
                    <a:p>
                      <a:pPr algn="ctr"/>
                      <a:r>
                        <a:rPr lang="en-MY" sz="2000" b="1" dirty="0"/>
                        <a:t>Agenda</a:t>
                      </a:r>
                    </a:p>
                  </a:txBody>
                  <a:tcPr marT="38100" marB="38100"/>
                </a:tc>
                <a:tc gridSpan="2">
                  <a:txBody>
                    <a:bodyPr/>
                    <a:lstStyle/>
                    <a:p>
                      <a:pPr algn="ctr"/>
                      <a:r>
                        <a:rPr lang="en-MY" sz="1300" b="1" dirty="0"/>
                        <a:t>BERSETUJU</a:t>
                      </a:r>
                    </a:p>
                  </a:txBody>
                  <a:tcPr marT="38100" marB="38100"/>
                </a:tc>
                <a:tc hMerge="1">
                  <a:txBody>
                    <a:bodyPr/>
                    <a:lstStyle/>
                    <a:p>
                      <a:endParaRPr lang="en-MY" dirty="0"/>
                    </a:p>
                  </a:txBody>
                  <a:tcPr/>
                </a:tc>
                <a:tc gridSpan="2">
                  <a:txBody>
                    <a:bodyPr/>
                    <a:lstStyle/>
                    <a:p>
                      <a:r>
                        <a:rPr lang="en-MY" sz="1300" b="1" dirty="0"/>
                        <a:t>TIDAK BERSETUJU</a:t>
                      </a:r>
                    </a:p>
                  </a:txBody>
                  <a:tcPr marT="38100" marB="38100"/>
                </a:tc>
                <a:tc hMerge="1">
                  <a:txBody>
                    <a:bodyPr/>
                    <a:lstStyle/>
                    <a:p>
                      <a:endParaRPr lang="en-MY" dirty="0"/>
                    </a:p>
                  </a:txBody>
                  <a:tcPr/>
                </a:tc>
                <a:tc gridSpan="2">
                  <a:txBody>
                    <a:bodyPr/>
                    <a:lstStyle/>
                    <a:p>
                      <a:pPr algn="ctr"/>
                      <a:r>
                        <a:rPr lang="en-MY" sz="1300" b="1" dirty="0"/>
                        <a:t>JUMLAH KESELURUHAN</a:t>
                      </a:r>
                    </a:p>
                  </a:txBody>
                  <a:tcPr marT="38100" marB="38100"/>
                </a:tc>
                <a:tc hMerge="1">
                  <a:txBody>
                    <a:bodyPr/>
                    <a:lstStyle/>
                    <a:p>
                      <a:endParaRPr lang="en-MY" dirty="0"/>
                    </a:p>
                  </a:txBody>
                  <a:tcPr/>
                </a:tc>
                <a:tc gridSpan="2">
                  <a:txBody>
                    <a:bodyPr/>
                    <a:lstStyle/>
                    <a:p>
                      <a:pPr algn="ctr"/>
                      <a:r>
                        <a:rPr lang="en-MY" sz="1300" b="1" dirty="0"/>
                        <a:t>BERKECUALI</a:t>
                      </a:r>
                    </a:p>
                  </a:txBody>
                  <a:tcPr marT="38100" marB="38100"/>
                </a:tc>
                <a:tc hMerge="1">
                  <a:txBody>
                    <a:bodyPr/>
                    <a:lstStyle/>
                    <a:p>
                      <a:endParaRPr lang="en-MY" dirty="0"/>
                    </a:p>
                  </a:txBody>
                  <a:tcPr/>
                </a:tc>
                <a:extLst>
                  <a:ext uri="{0D108BD9-81ED-4DB2-BD59-A6C34878D82A}">
                    <a16:rowId xmlns:a16="http://schemas.microsoft.com/office/drawing/2014/main" val="10000"/>
                  </a:ext>
                </a:extLst>
              </a:tr>
              <a:tr h="425310">
                <a:tc vMerge="1">
                  <a:txBody>
                    <a:bodyPr/>
                    <a:lstStyle/>
                    <a:p>
                      <a:pPr algn="ctr"/>
                      <a:endParaRPr lang="en-MY" sz="1400" dirty="0"/>
                    </a:p>
                  </a:txBody>
                  <a:tcPr/>
                </a:tc>
                <a:tc vMerge="1">
                  <a:txBody>
                    <a:bodyPr/>
                    <a:lstStyle/>
                    <a:p>
                      <a:endParaRPr lang="en-MY" sz="1400" dirty="0"/>
                    </a:p>
                  </a:txBody>
                  <a:tcPr/>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tc>
                  <a:txBody>
                    <a:bodyPr/>
                    <a:lstStyle/>
                    <a:p>
                      <a:pPr algn="ctr"/>
                      <a:r>
                        <a:rPr lang="en-MY" sz="1200" b="1" dirty="0"/>
                        <a:t>JUMLAH</a:t>
                      </a:r>
                      <a:r>
                        <a:rPr lang="en-MY" sz="1200" b="1" baseline="0" dirty="0"/>
                        <a:t> SAHAM</a:t>
                      </a:r>
                      <a:endParaRPr lang="en-MY" sz="1200" b="1" dirty="0"/>
                    </a:p>
                  </a:txBody>
                  <a:tcPr marT="38100" marB="38100"/>
                </a:tc>
                <a:tc>
                  <a:txBody>
                    <a:bodyPr/>
                    <a:lstStyle/>
                    <a:p>
                      <a:pPr algn="ctr"/>
                      <a:r>
                        <a:rPr lang="en-MY" sz="1200" b="1" dirty="0"/>
                        <a:t>%</a:t>
                      </a:r>
                    </a:p>
                  </a:txBody>
                  <a:tcPr marT="38100" marB="38100"/>
                </a:tc>
                <a:tc>
                  <a:txBody>
                    <a:bodyPr/>
                    <a:lstStyle/>
                    <a:p>
                      <a:pPr algn="ctr"/>
                      <a:r>
                        <a:rPr lang="en-MY" sz="1200" b="1" dirty="0"/>
                        <a:t>JUMLAH SAHAM</a:t>
                      </a:r>
                    </a:p>
                  </a:txBody>
                  <a:tcPr marT="38100" marB="38100"/>
                </a:tc>
                <a:tc>
                  <a:txBody>
                    <a:bodyPr/>
                    <a:lstStyle/>
                    <a:p>
                      <a:pPr algn="ctr"/>
                      <a:r>
                        <a:rPr lang="en-MY" sz="1200" b="1" dirty="0"/>
                        <a:t>%</a:t>
                      </a:r>
                    </a:p>
                  </a:txBody>
                  <a:tcPr marT="38100" marB="38100"/>
                </a:tc>
                <a:extLst>
                  <a:ext uri="{0D108BD9-81ED-4DB2-BD59-A6C34878D82A}">
                    <a16:rowId xmlns:a16="http://schemas.microsoft.com/office/drawing/2014/main" val="10001"/>
                  </a:ext>
                </a:extLst>
              </a:tr>
              <a:tr h="2273207">
                <a:tc>
                  <a:txBody>
                    <a:bodyPr/>
                    <a:lstStyle/>
                    <a:p>
                      <a:pPr algn="ctr"/>
                      <a:r>
                        <a:rPr lang="en-MY" sz="1200" b="1" dirty="0"/>
                        <a:t>7.</a:t>
                      </a:r>
                    </a:p>
                  </a:txBody>
                  <a:tcPr marT="38100" marB="38100"/>
                </a:tc>
                <a:tc>
                  <a:txBody>
                    <a:bodyPr/>
                    <a:lstStyle/>
                    <a:p>
                      <a:pPr algn="just"/>
                      <a:r>
                        <a:rPr lang="en-MY" sz="1200" kern="1200" dirty="0" err="1">
                          <a:solidFill>
                            <a:schemeClr val="dk1"/>
                          </a:solidFill>
                          <a:effectLst/>
                          <a:latin typeface="Arial" panose="020B0604020202020204" pitchFamily="34" charset="0"/>
                          <a:ea typeface="+mn-ea"/>
                          <a:cs typeface="Arial" panose="020B0604020202020204" pitchFamily="34" charset="0"/>
                        </a:rPr>
                        <a:t>Untuk</a:t>
                      </a:r>
                      <a:r>
                        <a:rPr lang="en-MY" sz="1200" kern="1200" dirty="0">
                          <a:solidFill>
                            <a:schemeClr val="dk1"/>
                          </a:solidFill>
                          <a:effectLst/>
                          <a:latin typeface="Arial" panose="020B0604020202020204" pitchFamily="34" charset="0"/>
                          <a:ea typeface="+mn-ea"/>
                          <a:cs typeface="Arial" panose="020B0604020202020204" pitchFamily="34" charset="0"/>
                        </a:rPr>
                        <a:t> </a:t>
                      </a:r>
                      <a:r>
                        <a:rPr lang="en-MY" sz="1200" kern="1200" dirty="0" err="1">
                          <a:solidFill>
                            <a:schemeClr val="dk1"/>
                          </a:solidFill>
                          <a:effectLst/>
                          <a:latin typeface="Arial" panose="020B0604020202020204" pitchFamily="34" charset="0"/>
                          <a:ea typeface="+mn-ea"/>
                          <a:cs typeface="Arial" panose="020B0604020202020204" pitchFamily="34" charset="0"/>
                        </a:rPr>
                        <a:t>meluluskan</a:t>
                      </a:r>
                      <a:r>
                        <a:rPr lang="en-MY" sz="1200" kern="1200" dirty="0">
                          <a:solidFill>
                            <a:schemeClr val="dk1"/>
                          </a:solidFill>
                          <a:effectLst/>
                          <a:latin typeface="Arial" panose="020B0604020202020204" pitchFamily="34" charset="0"/>
                          <a:ea typeface="+mn-ea"/>
                          <a:cs typeface="Arial" panose="020B0604020202020204" pitchFamily="34" charset="0"/>
                        </a:rPr>
                        <a:t> </a:t>
                      </a:r>
                      <a:r>
                        <a:rPr lang="ms-MY" sz="1200" kern="1200" dirty="0">
                          <a:solidFill>
                            <a:schemeClr val="dk1"/>
                          </a:solidFill>
                          <a:effectLst/>
                          <a:latin typeface="Arial" panose="020B0604020202020204" pitchFamily="34" charset="0"/>
                          <a:ea typeface="+mn-ea"/>
                          <a:cs typeface="Arial" panose="020B0604020202020204" pitchFamily="34" charset="0"/>
                        </a:rPr>
                        <a:t>Bayaran Imbuhan para Pengarah bagi jumlah sehingga RM200,000 (tidak termasuk Yuran Pengarah) kepada para Pengarah Bukan Eksekutif adalah untuk tempoh 22 Mei 2019 hingga Mesyuarat Agung Tahunan akan datang pada tahun 2020.</a:t>
                      </a:r>
                      <a:endParaRPr lang="en-MY" sz="1200" dirty="0">
                        <a:effectLst/>
                        <a:latin typeface="Arial" panose="020B0604020202020204" pitchFamily="34" charset="0"/>
                        <a:cs typeface="Arial" panose="020B0604020202020204" pitchFamily="34" charset="0"/>
                      </a:endParaRPr>
                    </a:p>
                  </a:txBody>
                  <a:tcPr marL="68580" marR="68580" marT="0" marB="0"/>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295,171,340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99.9893</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31,720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0.0107</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295,203,060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12,000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0.0041</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1569246">
                <a:tc>
                  <a:txBody>
                    <a:bodyPr/>
                    <a:lstStyle/>
                    <a:p>
                      <a:pPr algn="ctr"/>
                      <a:r>
                        <a:rPr lang="en-MY" sz="1200" b="1" dirty="0"/>
                        <a:t>8.</a:t>
                      </a:r>
                    </a:p>
                  </a:txBody>
                  <a:tcPr marT="38100" marB="38100"/>
                </a:tc>
                <a:tc>
                  <a:txBody>
                    <a:bodyPr/>
                    <a:lstStyle/>
                    <a:p>
                      <a:pPr algn="just">
                        <a:spcAft>
                          <a:spcPts val="0"/>
                        </a:spcAft>
                      </a:pPr>
                      <a:r>
                        <a:rPr lang="en-MY" sz="1200" dirty="0" err="1">
                          <a:effectLst/>
                          <a:latin typeface="Arial" panose="020B0604020202020204" pitchFamily="34" charset="0"/>
                          <a:cs typeface="Arial" panose="020B0604020202020204" pitchFamily="34" charset="0"/>
                        </a:rPr>
                        <a:t>Untuk</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melantik</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semula</a:t>
                      </a:r>
                      <a:r>
                        <a:rPr lang="en-MY" sz="1200" dirty="0">
                          <a:effectLst/>
                          <a:latin typeface="Arial" panose="020B0604020202020204" pitchFamily="34" charset="0"/>
                          <a:cs typeface="Arial" panose="020B0604020202020204" pitchFamily="34" charset="0"/>
                        </a:rPr>
                        <a:t> Deloitte PLT </a:t>
                      </a:r>
                      <a:r>
                        <a:rPr lang="en-MY" sz="1200" dirty="0" err="1">
                          <a:effectLst/>
                          <a:latin typeface="Arial" panose="020B0604020202020204" pitchFamily="34" charset="0"/>
                          <a:cs typeface="Arial" panose="020B0604020202020204" pitchFamily="34" charset="0"/>
                        </a:rPr>
                        <a:t>sebagai</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Juruaudit</a:t>
                      </a:r>
                      <a:r>
                        <a:rPr lang="en-MY" sz="1200" dirty="0">
                          <a:effectLst/>
                          <a:latin typeface="Arial" panose="020B0604020202020204" pitchFamily="34" charset="0"/>
                          <a:cs typeface="Arial" panose="020B0604020202020204" pitchFamily="34" charset="0"/>
                        </a:rPr>
                        <a:t> Syarikat </a:t>
                      </a:r>
                      <a:r>
                        <a:rPr lang="en-MY" sz="1200" dirty="0" err="1">
                          <a:effectLst/>
                          <a:latin typeface="Arial" panose="020B0604020202020204" pitchFamily="34" charset="0"/>
                          <a:cs typeface="Arial" panose="020B0604020202020204" pitchFamily="34" charset="0"/>
                        </a:rPr>
                        <a:t>bagi</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tahun</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berikutnya</a:t>
                      </a:r>
                      <a:r>
                        <a:rPr lang="en-MY" sz="1200" dirty="0">
                          <a:effectLst/>
                          <a:latin typeface="Arial" panose="020B0604020202020204" pitchFamily="34" charset="0"/>
                          <a:cs typeface="Arial" panose="020B0604020202020204" pitchFamily="34" charset="0"/>
                        </a:rPr>
                        <a:t> dan </a:t>
                      </a:r>
                      <a:r>
                        <a:rPr lang="en-MY" sz="1200" dirty="0" err="1">
                          <a:effectLst/>
                          <a:latin typeface="Arial" panose="020B0604020202020204" pitchFamily="34" charset="0"/>
                          <a:cs typeface="Arial" panose="020B0604020202020204" pitchFamily="34" charset="0"/>
                        </a:rPr>
                        <a:t>memberi</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kuasa</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kepada</a:t>
                      </a:r>
                      <a:r>
                        <a:rPr lang="en-MY" sz="1200" dirty="0">
                          <a:effectLst/>
                          <a:latin typeface="Arial" panose="020B0604020202020204" pitchFamily="34" charset="0"/>
                          <a:cs typeface="Arial" panose="020B0604020202020204" pitchFamily="34" charset="0"/>
                        </a:rPr>
                        <a:t> para </a:t>
                      </a:r>
                      <a:r>
                        <a:rPr lang="en-MY" sz="1200" dirty="0" err="1">
                          <a:effectLst/>
                          <a:latin typeface="Arial" panose="020B0604020202020204" pitchFamily="34" charset="0"/>
                          <a:cs typeface="Arial" panose="020B0604020202020204" pitchFamily="34" charset="0"/>
                        </a:rPr>
                        <a:t>Pengarah</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untuk</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menetapkan</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imbuhan</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mereka</a:t>
                      </a:r>
                      <a:r>
                        <a:rPr lang="en-MY" sz="1200" dirty="0">
                          <a:effectLst/>
                          <a:latin typeface="Arial" panose="020B0604020202020204" pitchFamily="34" charset="0"/>
                          <a:cs typeface="Arial" panose="020B0604020202020204" pitchFamily="34" charset="0"/>
                        </a:rPr>
                        <a:t>.</a:t>
                      </a:r>
                    </a:p>
                  </a:txBody>
                  <a:tcPr marL="68580" marR="68580" marT="0" marB="0"/>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295,195,834</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99.9935</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19,226</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0.0065</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1087423">
                <a:tc>
                  <a:txBody>
                    <a:bodyPr/>
                    <a:lstStyle/>
                    <a:p>
                      <a:pPr algn="ctr"/>
                      <a:r>
                        <a:rPr lang="en-MY" sz="1200" b="1" dirty="0"/>
                        <a:t>9.</a:t>
                      </a:r>
                    </a:p>
                  </a:txBody>
                  <a:tcPr marT="38100" marB="38100"/>
                </a:tc>
                <a:tc>
                  <a:txBody>
                    <a:bodyPr/>
                    <a:lstStyle/>
                    <a:p>
                      <a:pPr algn="just">
                        <a:spcAft>
                          <a:spcPts val="0"/>
                        </a:spcAft>
                      </a:pPr>
                      <a:r>
                        <a:rPr lang="en-MY" sz="1200" dirty="0" err="1">
                          <a:effectLst/>
                          <a:latin typeface="Arial" panose="020B0604020202020204" pitchFamily="34" charset="0"/>
                          <a:cs typeface="Arial" panose="020B0604020202020204" pitchFamily="34" charset="0"/>
                        </a:rPr>
                        <a:t>Kuasa</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untuk</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Menerbitkan</a:t>
                      </a:r>
                      <a:r>
                        <a:rPr lang="en-MY" sz="1200" dirty="0">
                          <a:effectLst/>
                          <a:latin typeface="Arial" panose="020B0604020202020204" pitchFamily="34" charset="0"/>
                          <a:cs typeface="Arial" panose="020B0604020202020204" pitchFamily="34" charset="0"/>
                        </a:rPr>
                        <a:t> dan </a:t>
                      </a:r>
                      <a:r>
                        <a:rPr lang="en-MY" sz="1200" dirty="0" err="1">
                          <a:effectLst/>
                          <a:latin typeface="Arial" panose="020B0604020202020204" pitchFamily="34" charset="0"/>
                          <a:cs typeface="Arial" panose="020B0604020202020204" pitchFamily="34" charset="0"/>
                        </a:rPr>
                        <a:t>Memperuntukkan</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Saham</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menurut</a:t>
                      </a:r>
                      <a:r>
                        <a:rPr lang="en-MY" sz="1200" dirty="0">
                          <a:effectLst/>
                          <a:latin typeface="Arial" panose="020B0604020202020204" pitchFamily="34" charset="0"/>
                          <a:cs typeface="Arial" panose="020B0604020202020204" pitchFamily="34" charset="0"/>
                        </a:rPr>
                        <a:t> </a:t>
                      </a:r>
                      <a:r>
                        <a:rPr lang="en-MY" sz="1200" dirty="0" err="1">
                          <a:effectLst/>
                          <a:latin typeface="Arial" panose="020B0604020202020204" pitchFamily="34" charset="0"/>
                          <a:cs typeface="Arial" panose="020B0604020202020204" pitchFamily="34" charset="0"/>
                        </a:rPr>
                        <a:t>Seksyen</a:t>
                      </a:r>
                      <a:r>
                        <a:rPr lang="en-MY" sz="1200" dirty="0">
                          <a:effectLst/>
                          <a:latin typeface="Arial" panose="020B0604020202020204" pitchFamily="34" charset="0"/>
                          <a:cs typeface="Arial" panose="020B0604020202020204" pitchFamily="34" charset="0"/>
                        </a:rPr>
                        <a:t> 75 dan 76 </a:t>
                      </a:r>
                      <a:r>
                        <a:rPr lang="en-MY" sz="1200" dirty="0" err="1">
                          <a:effectLst/>
                          <a:latin typeface="Arial" panose="020B0604020202020204" pitchFamily="34" charset="0"/>
                          <a:cs typeface="Arial" panose="020B0604020202020204" pitchFamily="34" charset="0"/>
                        </a:rPr>
                        <a:t>Akta</a:t>
                      </a:r>
                      <a:r>
                        <a:rPr lang="en-MY" sz="1200" dirty="0">
                          <a:effectLst/>
                          <a:latin typeface="Arial" panose="020B0604020202020204" pitchFamily="34" charset="0"/>
                          <a:cs typeface="Arial" panose="020B0604020202020204" pitchFamily="34" charset="0"/>
                        </a:rPr>
                        <a:t> Syarikat, 2016.</a:t>
                      </a:r>
                    </a:p>
                    <a:p>
                      <a:pPr algn="just">
                        <a:spcAft>
                          <a:spcPts val="0"/>
                        </a:spcAft>
                      </a:pPr>
                      <a:r>
                        <a:rPr lang="en-MY" sz="1200" dirty="0">
                          <a:effectLst/>
                          <a:latin typeface="Arial" panose="020B0604020202020204" pitchFamily="34" charset="0"/>
                          <a:cs typeface="Arial" panose="020B0604020202020204" pitchFamily="34" charset="0"/>
                        </a:rPr>
                        <a:t> </a:t>
                      </a:r>
                    </a:p>
                  </a:txBody>
                  <a:tcPr marL="68580" marR="68580" marT="0" marB="0"/>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295,190,734</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99.9918</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24,326</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0.0082</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295,215,060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a:effectLst/>
                          <a:latin typeface="Arial" panose="020B0604020202020204" pitchFamily="34" charset="0"/>
                          <a:ea typeface="Times New Roman" panose="02020603050405020304" pitchFamily="18" charset="0"/>
                          <a:cs typeface="Times New Roman" panose="02020603050405020304" pitchFamily="18" charset="0"/>
                        </a:rPr>
                        <a:t>100</a:t>
                      </a:r>
                      <a:endParaRPr lang="en-MY"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MY" sz="1100" b="1" dirty="0">
                          <a:effectLst/>
                          <a:latin typeface="Arial" panose="020B0604020202020204" pitchFamily="34" charset="0"/>
                          <a:ea typeface="Times New Roman" panose="02020603050405020304" pitchFamily="18" charset="0"/>
                          <a:cs typeface="Times New Roman" panose="02020603050405020304" pitchFamily="18" charset="0"/>
                        </a:rPr>
                        <a:t>0.0000</a:t>
                      </a:r>
                      <a:endParaRPr lang="en-MY"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10039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390</Words>
  <Application>Microsoft Office PowerPoint</Application>
  <PresentationFormat>On-screen Show (16:10)</PresentationFormat>
  <Paragraphs>145</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KUB MALAYSIA BERHAD MESYUARAT AGUNG TAHUNAN KE-54  DEWAN 1 &amp;2, PUSAT KONVENSYEN SIME DARBY, 1A, JALAN BUKIT KIARA 1, 60000 KUALA LUMPUR SELASA, 21 MEI 2019 JAM 10.00 PAGI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KUB MALAYSIA BERHAD MESYUARAT AGUNG LUAR BIASA DEWAN MATRADE, ARAS 3, PUSAT PAMERAN &amp; KONVOKESYEN MATRADE, MENARA MATRADE, JALAN SULTAN HAJI JAHMAD, 50480 KUALA LUMPUR SELASA, 23 MEI 2017, JAM 3.00 PETANG</dc:title>
  <dc:creator>IT</dc:creator>
  <cp:lastModifiedBy>IT</cp:lastModifiedBy>
  <cp:revision>42</cp:revision>
  <cp:lastPrinted>2019-05-21T03:49:02Z</cp:lastPrinted>
  <dcterms:created xsi:type="dcterms:W3CDTF">2017-05-22T10:48:02Z</dcterms:created>
  <dcterms:modified xsi:type="dcterms:W3CDTF">2019-05-21T04:13:15Z</dcterms:modified>
</cp:coreProperties>
</file>