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259" r:id="rId5"/>
    <p:sldId id="260" r:id="rId6"/>
    <p:sldId id="309" r:id="rId7"/>
    <p:sldId id="310" r:id="rId8"/>
    <p:sldId id="312" r:id="rId9"/>
    <p:sldId id="262" r:id="rId10"/>
    <p:sldId id="297" r:id="rId11"/>
    <p:sldId id="291" r:id="rId12"/>
    <p:sldId id="293" r:id="rId13"/>
    <p:sldId id="292" r:id="rId14"/>
    <p:sldId id="294" r:id="rId15"/>
    <p:sldId id="295" r:id="rId16"/>
    <p:sldId id="296" r:id="rId17"/>
    <p:sldId id="307" r:id="rId18"/>
    <p:sldId id="306" r:id="rId19"/>
    <p:sldId id="298" r:id="rId20"/>
    <p:sldId id="272" r:id="rId21"/>
    <p:sldId id="274" r:id="rId22"/>
    <p:sldId id="273" r:id="rId23"/>
    <p:sldId id="314" r:id="rId24"/>
    <p:sldId id="275" r:id="rId25"/>
    <p:sldId id="313" r:id="rId26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37" autoAdjust="0"/>
    <p:restoredTop sz="94660"/>
  </p:normalViewPr>
  <p:slideViewPr>
    <p:cSldViewPr>
      <p:cViewPr>
        <p:scale>
          <a:sx n="70" d="100"/>
          <a:sy n="70" d="100"/>
        </p:scale>
        <p:origin x="-141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1F4B0C-8326-4FAE-8836-83D623B4E7EE}" type="datetimeFigureOut">
              <a:rPr lang="en-MY" smtClean="0"/>
              <a:t>12/7/2017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8FC4B-8A40-4DD5-823F-16B2A6F971D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7630114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8196B5-B6A5-446D-9947-FBBC9BFE2C9D}" type="datetimeFigureOut">
              <a:rPr lang="en-MY" smtClean="0"/>
              <a:t>12/7/2017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93F1B-2AA1-4D5D-80EF-BE9E35C0886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6535531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1700" y="739775"/>
            <a:ext cx="493236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93F1B-2AA1-4D5D-80EF-BE9E35C0886F}" type="slidenum">
              <a:rPr lang="en-MY" smtClean="0"/>
              <a:t>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82802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193F1B-2AA1-4D5D-80EF-BE9E35C0886F}" type="slidenum">
              <a:rPr lang="en-MY" smtClean="0"/>
              <a:t>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16801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193F1B-2AA1-4D5D-80EF-BE9E35C0886F}" type="slidenum">
              <a:rPr lang="en-MY" smtClean="0"/>
              <a:t>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37038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193F1B-2AA1-4D5D-80EF-BE9E35C0886F}" type="slidenum">
              <a:rPr lang="en-MY" smtClean="0"/>
              <a:t>6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37038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193F1B-2AA1-4D5D-80EF-BE9E35C0886F}" type="slidenum">
              <a:rPr lang="en-MY" smtClean="0"/>
              <a:t>7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6014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193F1B-2AA1-4D5D-80EF-BE9E35C0886F}" type="slidenum">
              <a:rPr lang="en-MY" smtClean="0"/>
              <a:t>25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37038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48400" y="6208780"/>
            <a:ext cx="2133600" cy="365125"/>
          </a:xfrm>
          <a:prstGeom prst="rect">
            <a:avLst/>
          </a:prstGeom>
        </p:spPr>
        <p:txBody>
          <a:bodyPr/>
          <a:lstStyle/>
          <a:p>
            <a:fld id="{2BAEA0CA-1F72-49BB-B0F3-15C85F1848B0}" type="datetime1">
              <a:rPr lang="en-MY" smtClean="0"/>
              <a:t>12/7/2017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6689349" y="76562"/>
            <a:ext cx="18430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SEBUT HARGA</a:t>
            </a:r>
          </a:p>
          <a:p>
            <a:r>
              <a:rPr lang="en-US" sz="1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SSM 6/2017</a:t>
            </a:r>
            <a:endParaRPr lang="en-US" sz="1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48400" y="6208780"/>
            <a:ext cx="2133600" cy="365125"/>
          </a:xfrm>
          <a:prstGeom prst="rect">
            <a:avLst/>
          </a:prstGeom>
        </p:spPr>
        <p:txBody>
          <a:bodyPr/>
          <a:lstStyle/>
          <a:p>
            <a:fld id="{B5ABB418-21BD-403F-B414-C38A22CDA36C}" type="datetime1">
              <a:rPr lang="en-MY" smtClean="0"/>
              <a:t>12/7/2017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42048" y="6492875"/>
            <a:ext cx="762000" cy="365125"/>
          </a:xfrm>
          <a:prstGeom prst="rect">
            <a:avLst/>
          </a:prstGeom>
        </p:spPr>
        <p:txBody>
          <a:bodyPr/>
          <a:lstStyle/>
          <a:p>
            <a:fld id="{D26A2FCF-FB76-4E4B-B3F6-AA829292DB64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5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48400" y="6208780"/>
            <a:ext cx="2133600" cy="365125"/>
          </a:xfrm>
          <a:prstGeom prst="rect">
            <a:avLst/>
          </a:prstGeom>
        </p:spPr>
        <p:txBody>
          <a:bodyPr/>
          <a:lstStyle/>
          <a:p>
            <a:fld id="{18109611-1EC6-4C51-8024-AC0F0AF52A95}" type="datetime1">
              <a:rPr lang="en-MY" smtClean="0"/>
              <a:t>12/7/2017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42048" y="6492875"/>
            <a:ext cx="762000" cy="365125"/>
          </a:xfrm>
          <a:prstGeom prst="rect">
            <a:avLst/>
          </a:prstGeom>
        </p:spPr>
        <p:txBody>
          <a:bodyPr/>
          <a:lstStyle/>
          <a:p>
            <a:fld id="{D26A2FCF-FB76-4E4B-B3F6-AA829292DB64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48400" y="6208780"/>
            <a:ext cx="2133600" cy="365125"/>
          </a:xfrm>
          <a:prstGeom prst="rect">
            <a:avLst/>
          </a:prstGeom>
        </p:spPr>
        <p:txBody>
          <a:bodyPr/>
          <a:lstStyle/>
          <a:p>
            <a:fld id="{CCD377FF-89CF-4E20-8B07-3B767D4E58A0}" type="datetime1">
              <a:rPr lang="en-MY" smtClean="0"/>
              <a:t>12/7/2017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42048" y="6492875"/>
            <a:ext cx="762000" cy="365125"/>
          </a:xfrm>
          <a:prstGeom prst="rect">
            <a:avLst/>
          </a:prstGeom>
        </p:spPr>
        <p:txBody>
          <a:bodyPr/>
          <a:lstStyle/>
          <a:p>
            <a:fld id="{D26A2FCF-FB76-4E4B-B3F6-AA829292DB64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48400" y="6208780"/>
            <a:ext cx="2133600" cy="365125"/>
          </a:xfrm>
          <a:prstGeom prst="rect">
            <a:avLst/>
          </a:prstGeom>
        </p:spPr>
        <p:txBody>
          <a:bodyPr/>
          <a:lstStyle/>
          <a:p>
            <a:fld id="{AE74FCA0-15A7-4D25-AD2F-61C832667E3C}" type="datetime1">
              <a:rPr lang="en-MY" smtClean="0"/>
              <a:t>12/7/2017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48400" y="6208780"/>
            <a:ext cx="2133600" cy="365125"/>
          </a:xfrm>
          <a:prstGeom prst="rect">
            <a:avLst/>
          </a:prstGeom>
        </p:spPr>
        <p:txBody>
          <a:bodyPr/>
          <a:lstStyle/>
          <a:p>
            <a:fld id="{A6B115E9-A3C4-4EC5-9D65-23B12727C371}" type="datetime1">
              <a:rPr lang="en-MY" smtClean="0"/>
              <a:t>12/7/2017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42048" y="6492875"/>
            <a:ext cx="762000" cy="365125"/>
          </a:xfrm>
          <a:prstGeom prst="rect">
            <a:avLst/>
          </a:prstGeom>
        </p:spPr>
        <p:txBody>
          <a:bodyPr/>
          <a:lstStyle/>
          <a:p>
            <a:fld id="{D26A2FCF-FB76-4E4B-B3F6-AA829292DB64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48400" y="6208780"/>
            <a:ext cx="2133600" cy="365125"/>
          </a:xfrm>
          <a:prstGeom prst="rect">
            <a:avLst/>
          </a:prstGeom>
        </p:spPr>
        <p:txBody>
          <a:bodyPr/>
          <a:lstStyle/>
          <a:p>
            <a:fld id="{EF9EA748-3AE8-4CFA-929E-69970468ADCA}" type="datetime1">
              <a:rPr lang="en-MY" smtClean="0"/>
              <a:t>12/7/2017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42048" y="6492875"/>
            <a:ext cx="762000" cy="365125"/>
          </a:xfrm>
          <a:prstGeom prst="rect">
            <a:avLst/>
          </a:prstGeom>
        </p:spPr>
        <p:txBody>
          <a:bodyPr/>
          <a:lstStyle/>
          <a:p>
            <a:fld id="{D26A2FCF-FB76-4E4B-B3F6-AA829292DB64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48400" y="6208780"/>
            <a:ext cx="2133600" cy="365125"/>
          </a:xfrm>
          <a:prstGeom prst="rect">
            <a:avLst/>
          </a:prstGeom>
        </p:spPr>
        <p:txBody>
          <a:bodyPr/>
          <a:lstStyle/>
          <a:p>
            <a:fld id="{B652570A-45B9-45EC-8B8B-0B3D538E81FD}" type="datetime1">
              <a:rPr lang="en-MY" smtClean="0"/>
              <a:t>12/7/2017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42048" y="6492875"/>
            <a:ext cx="762000" cy="365125"/>
          </a:xfrm>
          <a:prstGeom prst="rect">
            <a:avLst/>
          </a:prstGeom>
        </p:spPr>
        <p:txBody>
          <a:bodyPr/>
          <a:lstStyle/>
          <a:p>
            <a:fld id="{D26A2FCF-FB76-4E4B-B3F6-AA829292DB64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48400" y="6208780"/>
            <a:ext cx="2133600" cy="365125"/>
          </a:xfrm>
          <a:prstGeom prst="rect">
            <a:avLst/>
          </a:prstGeom>
        </p:spPr>
        <p:txBody>
          <a:bodyPr/>
          <a:lstStyle/>
          <a:p>
            <a:fld id="{CE897288-51AE-4717-9EDD-227A0D1E0130}" type="datetime1">
              <a:rPr lang="en-MY" smtClean="0"/>
              <a:t>12/7/2017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42048" y="6492875"/>
            <a:ext cx="762000" cy="365125"/>
          </a:xfrm>
          <a:prstGeom prst="rect">
            <a:avLst/>
          </a:prstGeom>
        </p:spPr>
        <p:txBody>
          <a:bodyPr/>
          <a:lstStyle/>
          <a:p>
            <a:fld id="{D26A2FCF-FB76-4E4B-B3F6-AA829292DB64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4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48400" y="6208780"/>
            <a:ext cx="2133600" cy="365125"/>
          </a:xfrm>
          <a:prstGeom prst="rect">
            <a:avLst/>
          </a:prstGeom>
        </p:spPr>
        <p:txBody>
          <a:bodyPr/>
          <a:lstStyle/>
          <a:p>
            <a:fld id="{BD822CB9-581F-41C5-8F21-5C2023C60206}" type="datetime1">
              <a:rPr lang="en-MY" smtClean="0"/>
              <a:t>12/7/2017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2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42048" y="6492875"/>
            <a:ext cx="762000" cy="365125"/>
          </a:xfrm>
          <a:prstGeom prst="rect">
            <a:avLst/>
          </a:prstGeom>
        </p:spPr>
        <p:txBody>
          <a:bodyPr/>
          <a:lstStyle/>
          <a:p>
            <a:fld id="{D26A2FCF-FB76-4E4B-B3F6-AA829292DB64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48400" y="6208780"/>
            <a:ext cx="2133600" cy="365125"/>
          </a:xfrm>
          <a:prstGeom prst="rect">
            <a:avLst/>
          </a:prstGeom>
        </p:spPr>
        <p:txBody>
          <a:bodyPr/>
          <a:lstStyle/>
          <a:p>
            <a:fld id="{D0CD8FBC-95DE-4F44-809E-FC9A91137CA7}" type="datetime1">
              <a:rPr lang="en-MY" smtClean="0"/>
              <a:t>12/7/2017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42048" y="6492875"/>
            <a:ext cx="762000" cy="365125"/>
          </a:xfrm>
          <a:prstGeom prst="rect">
            <a:avLst/>
          </a:prstGeom>
        </p:spPr>
        <p:txBody>
          <a:bodyPr/>
          <a:lstStyle/>
          <a:p>
            <a:fld id="{D26A2FCF-FB76-4E4B-B3F6-AA829292DB64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80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6804248" y="4554"/>
            <a:ext cx="1843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SEBUT</a:t>
            </a:r>
            <a:r>
              <a:rPr lang="en-US" sz="900" baseline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HARGA</a:t>
            </a:r>
            <a:endParaRPr lang="en-US" sz="9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sz="9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SSM</a:t>
            </a:r>
            <a:r>
              <a:rPr lang="en-US" sz="900" baseline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6/2017</a:t>
            </a:r>
            <a:endParaRPr lang="en-US" sz="9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42048" y="6492875"/>
            <a:ext cx="762000" cy="365125"/>
          </a:xfrm>
          <a:prstGeom prst="rect">
            <a:avLst/>
          </a:prstGeom>
        </p:spPr>
        <p:txBody>
          <a:bodyPr/>
          <a:lstStyle/>
          <a:p>
            <a:fld id="{D26A2FCF-FB76-4E4B-B3F6-AA829292DB64}" type="slidenum">
              <a:rPr lang="en-MY" smtClean="0"/>
              <a:t>‹#›</a:t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2616" y="5517232"/>
            <a:ext cx="7543800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en-MY" sz="4000" dirty="0">
                <a:latin typeface="Century Gothic" panose="020B0502020202020204" pitchFamily="34" charset="0"/>
              </a:rPr>
              <a:t> </a:t>
            </a:r>
            <a:br>
              <a:rPr lang="en-MY" sz="4000" dirty="0">
                <a:latin typeface="Century Gothic" panose="020B0502020202020204" pitchFamily="34" charset="0"/>
              </a:rPr>
            </a:br>
            <a:r>
              <a:rPr lang="en-MY" sz="3600" b="1" dirty="0" smtClean="0">
                <a:latin typeface="Century Gothic" panose="020B0502020202020204" pitchFamily="34" charset="0"/>
              </a:rPr>
              <a:t>PERKHIDMATAN PERUNDING BAGI MEMBUAT KAJIAN DAN MENCADANGKAN </a:t>
            </a:r>
            <a:r>
              <a:rPr lang="en-MY" sz="3600" b="1" i="1" dirty="0" smtClean="0">
                <a:latin typeface="Century Gothic" panose="020B0502020202020204" pitchFamily="34" charset="0"/>
              </a:rPr>
              <a:t>FRAMEWORK ON AUDIT FIRM MONITORING FOR NON-PUBLIC INTEREST ENTITIES</a:t>
            </a:r>
            <a:r>
              <a:rPr lang="en-MY" dirty="0"/>
              <a:t/>
            </a:r>
            <a:br>
              <a:rPr lang="en-MY" dirty="0"/>
            </a:b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54729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26A2FCF-FB76-4E4B-B3F6-AA829292DB64}" type="slidenum">
              <a:rPr lang="en-MY" smtClean="0"/>
              <a:t>10</a:t>
            </a:fld>
            <a:endParaRPr lang="en-MY"/>
          </a:p>
        </p:txBody>
      </p:sp>
      <p:sp>
        <p:nvSpPr>
          <p:cNvPr id="6" name="TextBox 5"/>
          <p:cNvSpPr txBox="1"/>
          <p:nvPr/>
        </p:nvSpPr>
        <p:spPr>
          <a:xfrm>
            <a:off x="3563889" y="5637537"/>
            <a:ext cx="2232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latin typeface="Century Gothic" panose="020B0502020202020204" pitchFamily="34" charset="0"/>
              </a:rPr>
              <a:t>Dashboard – </a:t>
            </a:r>
            <a:r>
              <a:rPr lang="en-US" sz="1400" dirty="0" smtClean="0">
                <a:latin typeface="Century Gothic" panose="020B0502020202020204" pitchFamily="34" charset="0"/>
              </a:rPr>
              <a:t>Firma audit </a:t>
            </a:r>
            <a:r>
              <a:rPr lang="en-US" sz="1400" dirty="0" err="1" smtClean="0">
                <a:latin typeface="Century Gothic" panose="020B0502020202020204" pitchFamily="34" charset="0"/>
              </a:rPr>
              <a:t>individu</a:t>
            </a:r>
            <a:endParaRPr lang="en-MY" sz="1400" i="1" dirty="0">
              <a:latin typeface="Century Gothic" panose="020B0502020202020204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61" y="1124744"/>
            <a:ext cx="8458302" cy="4043357"/>
          </a:xfrm>
        </p:spPr>
      </p:pic>
    </p:spTree>
    <p:extLst>
      <p:ext uri="{BB962C8B-B14F-4D97-AF65-F5344CB8AC3E}">
        <p14:creationId xmlns:p14="http://schemas.microsoft.com/office/powerpoint/2010/main" val="198455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26A2FCF-FB76-4E4B-B3F6-AA829292DB64}" type="slidenum">
              <a:rPr lang="en-MY" smtClean="0"/>
              <a:t>11</a:t>
            </a:fld>
            <a:endParaRPr lang="en-MY"/>
          </a:p>
        </p:txBody>
      </p:sp>
      <p:sp>
        <p:nvSpPr>
          <p:cNvPr id="6" name="TextBox 5"/>
          <p:cNvSpPr txBox="1"/>
          <p:nvPr/>
        </p:nvSpPr>
        <p:spPr>
          <a:xfrm>
            <a:off x="3275856" y="5637537"/>
            <a:ext cx="29523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latin typeface="Century Gothic" panose="020B0502020202020204" pitchFamily="34" charset="0"/>
              </a:rPr>
              <a:t>Maklumat</a:t>
            </a:r>
            <a:r>
              <a:rPr lang="en-US" sz="1400" dirty="0" smtClean="0">
                <a:latin typeface="Century Gothic" panose="020B0502020202020204" pitchFamily="34" charset="0"/>
              </a:rPr>
              <a:t> </a:t>
            </a:r>
            <a:r>
              <a:rPr lang="en-US" sz="1400" dirty="0" err="1" smtClean="0">
                <a:latin typeface="Century Gothic" panose="020B0502020202020204" pitchFamily="34" charset="0"/>
              </a:rPr>
              <a:t>asas</a:t>
            </a:r>
            <a:r>
              <a:rPr lang="en-US" sz="1400" dirty="0" smtClean="0">
                <a:latin typeface="Century Gothic" panose="020B0502020202020204" pitchFamily="34" charset="0"/>
              </a:rPr>
              <a:t> firma audit</a:t>
            </a:r>
            <a:endParaRPr lang="en-MY" sz="1400" dirty="0">
              <a:latin typeface="Century Gothic" panose="020B0502020202020204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93563"/>
            <a:ext cx="4913809" cy="5143974"/>
          </a:xfrm>
        </p:spPr>
      </p:pic>
    </p:spTree>
    <p:extLst>
      <p:ext uri="{BB962C8B-B14F-4D97-AF65-F5344CB8AC3E}">
        <p14:creationId xmlns:p14="http://schemas.microsoft.com/office/powerpoint/2010/main" val="8544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26A2FCF-FB76-4E4B-B3F6-AA829292DB64}" type="slidenum">
              <a:rPr lang="en-MY" smtClean="0"/>
              <a:t>12</a:t>
            </a:fld>
            <a:endParaRPr lang="en-MY"/>
          </a:p>
        </p:txBody>
      </p:sp>
      <p:sp>
        <p:nvSpPr>
          <p:cNvPr id="6" name="TextBox 5"/>
          <p:cNvSpPr txBox="1"/>
          <p:nvPr/>
        </p:nvSpPr>
        <p:spPr>
          <a:xfrm>
            <a:off x="3563889" y="5637537"/>
            <a:ext cx="2232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latin typeface="Century Gothic" panose="020B0502020202020204" pitchFamily="34" charset="0"/>
              </a:rPr>
              <a:t>Maklumat</a:t>
            </a:r>
            <a:r>
              <a:rPr lang="en-US" sz="1400" dirty="0" smtClean="0">
                <a:latin typeface="Century Gothic" panose="020B0502020202020204" pitchFamily="34" charset="0"/>
              </a:rPr>
              <a:t> </a:t>
            </a:r>
            <a:r>
              <a:rPr lang="en-US" sz="1400" dirty="0" err="1" smtClean="0">
                <a:latin typeface="Century Gothic" panose="020B0502020202020204" pitchFamily="34" charset="0"/>
              </a:rPr>
              <a:t>rakan</a:t>
            </a:r>
            <a:r>
              <a:rPr lang="en-US" sz="1400" dirty="0" smtClean="0">
                <a:latin typeface="Century Gothic" panose="020B0502020202020204" pitchFamily="34" charset="0"/>
              </a:rPr>
              <a:t> </a:t>
            </a:r>
            <a:r>
              <a:rPr lang="en-US" sz="1400" dirty="0" err="1" smtClean="0">
                <a:latin typeface="Century Gothic" panose="020B0502020202020204" pitchFamily="34" charset="0"/>
              </a:rPr>
              <a:t>kongsi</a:t>
            </a:r>
            <a:r>
              <a:rPr lang="en-US" sz="1400" dirty="0" smtClean="0">
                <a:latin typeface="Century Gothic" panose="020B0502020202020204" pitchFamily="34" charset="0"/>
              </a:rPr>
              <a:t> </a:t>
            </a:r>
            <a:r>
              <a:rPr lang="en-US" sz="1400" dirty="0" err="1" smtClean="0">
                <a:latin typeface="Century Gothic" panose="020B0502020202020204" pitchFamily="34" charset="0"/>
              </a:rPr>
              <a:t>dan</a:t>
            </a:r>
            <a:r>
              <a:rPr lang="en-US" sz="1400" dirty="0" smtClean="0">
                <a:latin typeface="Century Gothic" panose="020B0502020202020204" pitchFamily="34" charset="0"/>
              </a:rPr>
              <a:t> </a:t>
            </a:r>
            <a:r>
              <a:rPr lang="en-US" sz="1400" dirty="0" err="1" smtClean="0">
                <a:latin typeface="Century Gothic" panose="020B0502020202020204" pitchFamily="34" charset="0"/>
              </a:rPr>
              <a:t>kakitangan</a:t>
            </a:r>
            <a:endParaRPr lang="en-MY" sz="1400" dirty="0">
              <a:latin typeface="Century Gothic" panose="020B0502020202020204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36712"/>
            <a:ext cx="8342630" cy="4320480"/>
          </a:xfrm>
        </p:spPr>
      </p:pic>
    </p:spTree>
    <p:extLst>
      <p:ext uri="{BB962C8B-B14F-4D97-AF65-F5344CB8AC3E}">
        <p14:creationId xmlns:p14="http://schemas.microsoft.com/office/powerpoint/2010/main" val="391091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26A2FCF-FB76-4E4B-B3F6-AA829292DB64}" type="slidenum">
              <a:rPr lang="en-MY" smtClean="0"/>
              <a:t>13</a:t>
            </a:fld>
            <a:endParaRPr lang="en-MY"/>
          </a:p>
        </p:txBody>
      </p:sp>
      <p:sp>
        <p:nvSpPr>
          <p:cNvPr id="6" name="TextBox 5"/>
          <p:cNvSpPr txBox="1"/>
          <p:nvPr/>
        </p:nvSpPr>
        <p:spPr>
          <a:xfrm>
            <a:off x="3748593" y="5637537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latin typeface="Century Gothic" panose="020B0502020202020204" pitchFamily="34" charset="0"/>
              </a:rPr>
              <a:t>Maklumat</a:t>
            </a:r>
            <a:r>
              <a:rPr lang="en-US" sz="1400" dirty="0" smtClean="0"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latin typeface="Century Gothic" panose="020B0502020202020204" pitchFamily="34" charset="0"/>
              </a:rPr>
              <a:t>k</a:t>
            </a:r>
            <a:r>
              <a:rPr lang="en-US" sz="1400" dirty="0" err="1" smtClean="0">
                <a:latin typeface="Century Gothic" panose="020B0502020202020204" pitchFamily="34" charset="0"/>
              </a:rPr>
              <a:t>eupayaan</a:t>
            </a:r>
            <a:endParaRPr lang="en-MY" sz="1400" dirty="0">
              <a:latin typeface="Century Gothic" panose="020B0502020202020204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548680"/>
            <a:ext cx="5688632" cy="5065383"/>
          </a:xfrm>
        </p:spPr>
      </p:pic>
    </p:spTree>
    <p:extLst>
      <p:ext uri="{BB962C8B-B14F-4D97-AF65-F5344CB8AC3E}">
        <p14:creationId xmlns:p14="http://schemas.microsoft.com/office/powerpoint/2010/main" val="26938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26A2FCF-FB76-4E4B-B3F6-AA829292DB64}" type="slidenum">
              <a:rPr lang="en-MY" smtClean="0"/>
              <a:t>14</a:t>
            </a:fld>
            <a:endParaRPr lang="en-MY"/>
          </a:p>
        </p:txBody>
      </p:sp>
      <p:sp>
        <p:nvSpPr>
          <p:cNvPr id="6" name="TextBox 5"/>
          <p:cNvSpPr txBox="1"/>
          <p:nvPr/>
        </p:nvSpPr>
        <p:spPr>
          <a:xfrm>
            <a:off x="3419872" y="5637537"/>
            <a:ext cx="25202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latin typeface="Century Gothic" panose="020B0502020202020204" pitchFamily="34" charset="0"/>
              </a:rPr>
              <a:t>Dokumen</a:t>
            </a:r>
            <a:r>
              <a:rPr lang="en-US" sz="1400" dirty="0" smtClean="0">
                <a:latin typeface="Century Gothic" panose="020B0502020202020204" pitchFamily="34" charset="0"/>
              </a:rPr>
              <a:t> </a:t>
            </a:r>
            <a:r>
              <a:rPr lang="en-US" sz="1400" dirty="0" err="1" smtClean="0">
                <a:latin typeface="Century Gothic" panose="020B0502020202020204" pitchFamily="34" charset="0"/>
              </a:rPr>
              <a:t>sokongan</a:t>
            </a:r>
            <a:endParaRPr lang="en-MY" sz="1400" dirty="0">
              <a:latin typeface="Century Gothic" panose="020B0502020202020204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41" y="779380"/>
            <a:ext cx="8487525" cy="4305804"/>
          </a:xfrm>
        </p:spPr>
      </p:pic>
    </p:spTree>
    <p:extLst>
      <p:ext uri="{BB962C8B-B14F-4D97-AF65-F5344CB8AC3E}">
        <p14:creationId xmlns:p14="http://schemas.microsoft.com/office/powerpoint/2010/main" val="300241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26A2FCF-FB76-4E4B-B3F6-AA829292DB64}" type="slidenum">
              <a:rPr lang="en-MY" smtClean="0"/>
              <a:t>15</a:t>
            </a:fld>
            <a:endParaRPr lang="en-MY"/>
          </a:p>
        </p:txBody>
      </p:sp>
      <p:sp>
        <p:nvSpPr>
          <p:cNvPr id="6" name="TextBox 5"/>
          <p:cNvSpPr txBox="1"/>
          <p:nvPr/>
        </p:nvSpPr>
        <p:spPr>
          <a:xfrm>
            <a:off x="2123728" y="5637537"/>
            <a:ext cx="5328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latin typeface="Century Gothic" panose="020B0502020202020204" pitchFamily="34" charset="0"/>
              </a:rPr>
              <a:t>Pengisytiharan</a:t>
            </a:r>
            <a:r>
              <a:rPr lang="en-US" sz="1400" dirty="0" smtClean="0">
                <a:latin typeface="Century Gothic" panose="020B0502020202020204" pitchFamily="34" charset="0"/>
              </a:rPr>
              <a:t> </a:t>
            </a:r>
            <a:r>
              <a:rPr lang="en-US" sz="1400" dirty="0" err="1" smtClean="0">
                <a:latin typeface="Century Gothic" panose="020B0502020202020204" pitchFamily="34" charset="0"/>
              </a:rPr>
              <a:t>maklumat</a:t>
            </a:r>
            <a:r>
              <a:rPr lang="en-US" sz="1400" dirty="0" smtClean="0">
                <a:latin typeface="Century Gothic" panose="020B0502020202020204" pitchFamily="34" charset="0"/>
              </a:rPr>
              <a:t> </a:t>
            </a:r>
            <a:r>
              <a:rPr lang="en-US" sz="1400" dirty="0" err="1" smtClean="0">
                <a:latin typeface="Century Gothic" panose="020B0502020202020204" pitchFamily="34" charset="0"/>
              </a:rPr>
              <a:t>adalah</a:t>
            </a:r>
            <a:r>
              <a:rPr lang="en-US" sz="1400" dirty="0" smtClean="0">
                <a:latin typeface="Century Gothic" panose="020B0502020202020204" pitchFamily="34" charset="0"/>
              </a:rPr>
              <a:t> </a:t>
            </a:r>
            <a:r>
              <a:rPr lang="en-US" sz="1400" dirty="0" err="1" smtClean="0">
                <a:latin typeface="Century Gothic" panose="020B0502020202020204" pitchFamily="34" charset="0"/>
              </a:rPr>
              <a:t>benar</a:t>
            </a:r>
            <a:r>
              <a:rPr lang="en-US" sz="1400" dirty="0" smtClean="0">
                <a:latin typeface="Century Gothic" panose="020B0502020202020204" pitchFamily="34" charset="0"/>
              </a:rPr>
              <a:t> </a:t>
            </a:r>
            <a:endParaRPr lang="en-MY" sz="1400" dirty="0">
              <a:latin typeface="Century Gothic" panose="020B0502020202020204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36712"/>
            <a:ext cx="8349694" cy="4176464"/>
          </a:xfrm>
        </p:spPr>
      </p:pic>
    </p:spTree>
    <p:extLst>
      <p:ext uri="{BB962C8B-B14F-4D97-AF65-F5344CB8AC3E}">
        <p14:creationId xmlns:p14="http://schemas.microsoft.com/office/powerpoint/2010/main" val="226395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26A2FCF-FB76-4E4B-B3F6-AA829292DB64}" type="slidenum">
              <a:rPr lang="en-MY" smtClean="0"/>
              <a:t>16</a:t>
            </a:fld>
            <a:endParaRPr lang="en-MY"/>
          </a:p>
        </p:txBody>
      </p:sp>
      <p:sp>
        <p:nvSpPr>
          <p:cNvPr id="6" name="TextBox 5"/>
          <p:cNvSpPr txBox="1"/>
          <p:nvPr/>
        </p:nvSpPr>
        <p:spPr>
          <a:xfrm>
            <a:off x="3491880" y="5498068"/>
            <a:ext cx="2232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latin typeface="Century Gothic" panose="020B0502020202020204" pitchFamily="34" charset="0"/>
              </a:rPr>
              <a:t>Ringkasan</a:t>
            </a:r>
            <a:r>
              <a:rPr lang="en-US" sz="1400" dirty="0" smtClean="0">
                <a:latin typeface="Century Gothic" panose="020B0502020202020204" pitchFamily="34" charset="0"/>
              </a:rPr>
              <a:t> </a:t>
            </a:r>
            <a:r>
              <a:rPr lang="en-US" sz="1400" dirty="0" err="1" smtClean="0">
                <a:latin typeface="Century Gothic" panose="020B0502020202020204" pitchFamily="34" charset="0"/>
              </a:rPr>
              <a:t>penemuan</a:t>
            </a:r>
            <a:r>
              <a:rPr lang="en-US" sz="1400" dirty="0" smtClean="0">
                <a:latin typeface="Century Gothic" panose="020B0502020202020204" pitchFamily="34" charset="0"/>
              </a:rPr>
              <a:t> </a:t>
            </a:r>
            <a:r>
              <a:rPr lang="en-US" sz="1400" dirty="0" err="1" smtClean="0">
                <a:latin typeface="Century Gothic" panose="020B0502020202020204" pitchFamily="34" charset="0"/>
              </a:rPr>
              <a:t>pematuhan</a:t>
            </a:r>
            <a:r>
              <a:rPr lang="en-US" sz="1400" dirty="0" smtClean="0">
                <a:latin typeface="Century Gothic" panose="020B0502020202020204" pitchFamily="34" charset="0"/>
              </a:rPr>
              <a:t> firma audit</a:t>
            </a:r>
            <a:endParaRPr lang="en-MY" sz="1400" dirty="0">
              <a:latin typeface="Century Gothic" panose="020B0502020202020204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24744"/>
            <a:ext cx="8501723" cy="4026804"/>
          </a:xfrm>
        </p:spPr>
      </p:pic>
    </p:spTree>
    <p:extLst>
      <p:ext uri="{BB962C8B-B14F-4D97-AF65-F5344CB8AC3E}">
        <p14:creationId xmlns:p14="http://schemas.microsoft.com/office/powerpoint/2010/main" val="50769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26A2FCF-FB76-4E4B-B3F6-AA829292DB64}" type="slidenum">
              <a:rPr lang="en-MY" smtClean="0"/>
              <a:t>17</a:t>
            </a:fld>
            <a:endParaRPr lang="en-MY"/>
          </a:p>
        </p:txBody>
      </p:sp>
      <p:sp>
        <p:nvSpPr>
          <p:cNvPr id="6" name="TextBox 5"/>
          <p:cNvSpPr txBox="1"/>
          <p:nvPr/>
        </p:nvSpPr>
        <p:spPr>
          <a:xfrm>
            <a:off x="3491880" y="5637537"/>
            <a:ext cx="24482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latin typeface="Century Gothic" panose="020B0502020202020204" pitchFamily="34" charset="0"/>
              </a:rPr>
              <a:t>Senarai</a:t>
            </a:r>
            <a:r>
              <a:rPr lang="en-US" sz="1400" dirty="0" smtClean="0">
                <a:latin typeface="Century Gothic" panose="020B0502020202020204" pitchFamily="34" charset="0"/>
              </a:rPr>
              <a:t> </a:t>
            </a:r>
            <a:r>
              <a:rPr lang="en-US" sz="1400" dirty="0" err="1" smtClean="0">
                <a:latin typeface="Century Gothic" panose="020B0502020202020204" pitchFamily="34" charset="0"/>
              </a:rPr>
              <a:t>semakan</a:t>
            </a:r>
            <a:r>
              <a:rPr lang="en-US" sz="1400" dirty="0" smtClean="0">
                <a:latin typeface="Century Gothic" panose="020B0502020202020204" pitchFamily="34" charset="0"/>
              </a:rPr>
              <a:t> </a:t>
            </a:r>
            <a:r>
              <a:rPr lang="en-US" sz="1400" dirty="0">
                <a:latin typeface="Century Gothic" panose="020B0502020202020204" pitchFamily="34" charset="0"/>
              </a:rPr>
              <a:t>a</a:t>
            </a:r>
            <a:r>
              <a:rPr lang="en-US" sz="1400" dirty="0" smtClean="0">
                <a:latin typeface="Century Gothic" panose="020B0502020202020204" pitchFamily="34" charset="0"/>
              </a:rPr>
              <a:t>udit</a:t>
            </a:r>
            <a:endParaRPr lang="en-MY" sz="1400" dirty="0">
              <a:latin typeface="Century Gothic" panose="020B0502020202020204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04" y="1628800"/>
            <a:ext cx="8069621" cy="2583957"/>
          </a:xfrm>
        </p:spPr>
      </p:pic>
    </p:spTree>
    <p:extLst>
      <p:ext uri="{BB962C8B-B14F-4D97-AF65-F5344CB8AC3E}">
        <p14:creationId xmlns:p14="http://schemas.microsoft.com/office/powerpoint/2010/main" val="58247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26A2FCF-FB76-4E4B-B3F6-AA829292DB64}" type="slidenum">
              <a:rPr lang="en-MY" smtClean="0"/>
              <a:t>18</a:t>
            </a:fld>
            <a:endParaRPr lang="en-MY"/>
          </a:p>
        </p:txBody>
      </p:sp>
      <p:sp>
        <p:nvSpPr>
          <p:cNvPr id="6" name="TextBox 5"/>
          <p:cNvSpPr txBox="1"/>
          <p:nvPr/>
        </p:nvSpPr>
        <p:spPr>
          <a:xfrm>
            <a:off x="3491880" y="5637537"/>
            <a:ext cx="24482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latin typeface="Century Gothic" panose="020B0502020202020204" pitchFamily="34" charset="0"/>
              </a:rPr>
              <a:t>Contoh</a:t>
            </a:r>
            <a:r>
              <a:rPr lang="en-US" sz="1400" dirty="0" smtClean="0"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latin typeface="Century Gothic" panose="020B0502020202020204" pitchFamily="34" charset="0"/>
              </a:rPr>
              <a:t>p</a:t>
            </a:r>
            <a:r>
              <a:rPr lang="en-US" sz="1400" dirty="0" err="1" smtClean="0">
                <a:latin typeface="Century Gothic" panose="020B0502020202020204" pitchFamily="34" charset="0"/>
              </a:rPr>
              <a:t>rosedur</a:t>
            </a:r>
            <a:r>
              <a:rPr lang="en-US" sz="1400" dirty="0" smtClean="0">
                <a:latin typeface="Century Gothic" panose="020B0502020202020204" pitchFamily="34" charset="0"/>
              </a:rPr>
              <a:t> </a:t>
            </a:r>
            <a:r>
              <a:rPr lang="en-US" sz="1400" dirty="0">
                <a:latin typeface="Century Gothic" panose="020B0502020202020204" pitchFamily="34" charset="0"/>
              </a:rPr>
              <a:t>a</a:t>
            </a:r>
            <a:r>
              <a:rPr lang="en-US" sz="1400" dirty="0" smtClean="0">
                <a:latin typeface="Century Gothic" panose="020B0502020202020204" pitchFamily="34" charset="0"/>
              </a:rPr>
              <a:t>udit</a:t>
            </a:r>
            <a:endParaRPr lang="en-MY" sz="1400" dirty="0">
              <a:latin typeface="Century Gothic" panose="020B0502020202020204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23752"/>
            <a:ext cx="4824536" cy="5213785"/>
          </a:xfrm>
        </p:spPr>
      </p:pic>
    </p:spTree>
    <p:extLst>
      <p:ext uri="{BB962C8B-B14F-4D97-AF65-F5344CB8AC3E}">
        <p14:creationId xmlns:p14="http://schemas.microsoft.com/office/powerpoint/2010/main" val="30118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26A2FCF-FB76-4E4B-B3F6-AA829292DB64}" type="slidenum">
              <a:rPr lang="en-MY" smtClean="0"/>
              <a:t>19</a:t>
            </a:fld>
            <a:endParaRPr lang="en-MY"/>
          </a:p>
        </p:txBody>
      </p:sp>
      <p:sp>
        <p:nvSpPr>
          <p:cNvPr id="6" name="TextBox 5"/>
          <p:cNvSpPr txBox="1"/>
          <p:nvPr/>
        </p:nvSpPr>
        <p:spPr>
          <a:xfrm>
            <a:off x="3563889" y="5637537"/>
            <a:ext cx="2232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latin typeface="Century Gothic" panose="020B0502020202020204" pitchFamily="34" charset="0"/>
              </a:rPr>
              <a:t>Contoh</a:t>
            </a:r>
            <a:r>
              <a:rPr lang="en-US" sz="1400" dirty="0" smtClean="0">
                <a:latin typeface="Century Gothic" panose="020B0502020202020204" pitchFamily="34" charset="0"/>
              </a:rPr>
              <a:t> </a:t>
            </a:r>
            <a:r>
              <a:rPr lang="en-US" sz="1400" dirty="0" err="1" smtClean="0">
                <a:latin typeface="Century Gothic" panose="020B0502020202020204" pitchFamily="34" charset="0"/>
              </a:rPr>
              <a:t>laporan</a:t>
            </a:r>
            <a:r>
              <a:rPr lang="en-US" sz="1400" dirty="0" smtClean="0">
                <a:latin typeface="Century Gothic" panose="020B0502020202020204" pitchFamily="34" charset="0"/>
              </a:rPr>
              <a:t> </a:t>
            </a:r>
            <a:r>
              <a:rPr lang="en-US" sz="1400" dirty="0" err="1" smtClean="0">
                <a:latin typeface="Century Gothic" panose="020B0502020202020204" pitchFamily="34" charset="0"/>
              </a:rPr>
              <a:t>keputusan</a:t>
            </a:r>
            <a:endParaRPr lang="en-MY" sz="1400" dirty="0">
              <a:latin typeface="Century Gothic" panose="020B0502020202020204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764704"/>
            <a:ext cx="6974519" cy="4183360"/>
          </a:xfrm>
        </p:spPr>
      </p:pic>
    </p:spTree>
    <p:extLst>
      <p:ext uri="{BB962C8B-B14F-4D97-AF65-F5344CB8AC3E}">
        <p14:creationId xmlns:p14="http://schemas.microsoft.com/office/powerpoint/2010/main" val="226586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548680"/>
            <a:ext cx="7992888" cy="5976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MY" sz="1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KANDUNGAN</a:t>
            </a:r>
            <a:r>
              <a:rPr lang="en-MY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	</a:t>
            </a:r>
            <a:r>
              <a:rPr lang="en-MY" sz="1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					</a:t>
            </a:r>
            <a:r>
              <a:rPr lang="en-MY" sz="18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Muka</a:t>
            </a:r>
            <a:r>
              <a:rPr lang="en-MY" sz="1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Surat</a:t>
            </a:r>
            <a:endParaRPr lang="en-MY" sz="1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MY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									</a:t>
            </a:r>
            <a:r>
              <a:rPr lang="en-MY" sz="1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                                                                                                                    1.</a:t>
            </a:r>
            <a:r>
              <a:rPr lang="en-MY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MY" sz="1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LATAR BELAKANG		</a:t>
            </a:r>
            <a:r>
              <a:rPr lang="en-MY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	</a:t>
            </a:r>
            <a:r>
              <a:rPr lang="en-MY" sz="1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			</a:t>
            </a:r>
            <a:r>
              <a:rPr lang="en-MY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MY" sz="1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3</a:t>
            </a:r>
            <a:endParaRPr lang="en-MY" sz="1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MY" sz="1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2.  PENGENALAN 						  4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	</a:t>
            </a:r>
            <a:r>
              <a:rPr lang="en-US" sz="1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2.1	OBJEKTIF					  4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	</a:t>
            </a:r>
            <a:r>
              <a:rPr lang="en-US" sz="1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2.2	SKOP KERJA					  5</a:t>
            </a:r>
            <a:endParaRPr lang="en-MY" sz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355600" indent="-355600">
              <a:buNone/>
            </a:pPr>
            <a:r>
              <a:rPr lang="en-MY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3</a:t>
            </a:r>
            <a:r>
              <a:rPr lang="en-MY" sz="1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.  SKOP PERKHIDMATAN, METODOLOGI DAN CADANGAN  PELAKSANAAN						  6</a:t>
            </a:r>
            <a:endParaRPr lang="en-MY" sz="1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MY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	3</a:t>
            </a:r>
            <a:r>
              <a:rPr lang="en-MY" sz="1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.1</a:t>
            </a:r>
            <a:r>
              <a:rPr lang="en-MY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	</a:t>
            </a:r>
            <a:r>
              <a:rPr lang="en-MY" sz="1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SKOP KERJA I &amp; II</a:t>
            </a:r>
            <a:r>
              <a:rPr lang="en-MY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	</a:t>
            </a:r>
            <a:r>
              <a:rPr lang="en-MY" sz="1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			  7</a:t>
            </a:r>
            <a:endParaRPr lang="en-MY" sz="1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MY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	</a:t>
            </a:r>
            <a:r>
              <a:rPr lang="en-MY" sz="1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3.2</a:t>
            </a:r>
            <a:r>
              <a:rPr lang="en-MY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	</a:t>
            </a:r>
            <a:r>
              <a:rPr lang="en-MY" sz="1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SKOP KERJA III</a:t>
            </a:r>
            <a:r>
              <a:rPr lang="en-MY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	</a:t>
            </a:r>
            <a:r>
              <a:rPr lang="en-MY" sz="1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				  8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	</a:t>
            </a:r>
            <a:r>
              <a:rPr lang="en-US" sz="1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3.3	ILUSTRASI PROTOTAIP SISTEM “SAM”		  9</a:t>
            </a:r>
            <a:endParaRPr lang="en-MY" sz="1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MY" sz="1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4.  CADANGAN PENGURUSAN DAN CV AHLI PASUKAN PROJEK	20</a:t>
            </a:r>
            <a:endParaRPr lang="en-MY" sz="1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MY" sz="1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5.</a:t>
            </a:r>
            <a:r>
              <a:rPr lang="en-MY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MY" sz="1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JADUAL PELAKSANAAN					21</a:t>
            </a:r>
          </a:p>
          <a:p>
            <a:pPr marL="342900" indent="-342900">
              <a:buClrTx/>
              <a:buAutoNum type="arabicPeriod" startAt="6"/>
            </a:pPr>
            <a:r>
              <a:rPr lang="en-MY" sz="1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REKOD PENGALAMAN PERKHIDMATAN BERKAITAN	 	22</a:t>
            </a:r>
          </a:p>
          <a:p>
            <a:pPr marL="342900" indent="-342900">
              <a:buClrTx/>
              <a:buAutoNum type="arabicPeriod" startAt="6"/>
            </a:pPr>
            <a:r>
              <a:rPr lang="en-US" sz="1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PERTIMBANGAN</a:t>
            </a:r>
            <a:r>
              <a:rPr lang="en-US" sz="1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PELABURAN (</a:t>
            </a:r>
            <a:r>
              <a:rPr lang="en-US" sz="18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OPTIONAL</a:t>
            </a:r>
            <a:r>
              <a:rPr lang="en-US" sz="1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)			23</a:t>
            </a:r>
            <a:endParaRPr lang="en-MY" sz="18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342900" indent="-342900">
              <a:buClrTx/>
              <a:buAutoNum type="arabicPeriod" startAt="6"/>
            </a:pPr>
            <a:r>
              <a:rPr lang="en-MY" sz="1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JAMINAN KERAHSIAN						24</a:t>
            </a:r>
            <a:endParaRPr lang="en-MY" sz="1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MY" sz="1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91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620688"/>
            <a:ext cx="7543800" cy="5040560"/>
          </a:xfrm>
        </p:spPr>
        <p:txBody>
          <a:bodyPr>
            <a:normAutofit fontScale="62500" lnSpcReduction="20000"/>
          </a:bodyPr>
          <a:lstStyle/>
          <a:p>
            <a:pPr marL="0" indent="0">
              <a:buClrTx/>
              <a:buNone/>
            </a:pPr>
            <a:r>
              <a:rPr lang="en-MY" sz="5700" b="1" dirty="0" smtClean="0">
                <a:solidFill>
                  <a:schemeClr val="tx1"/>
                </a:solidFill>
                <a:latin typeface="+mj-lt"/>
              </a:rPr>
              <a:t>4.	CADANGAN </a:t>
            </a:r>
            <a:r>
              <a:rPr lang="en-MY" sz="5700" b="1" dirty="0">
                <a:solidFill>
                  <a:schemeClr val="tx1"/>
                </a:solidFill>
                <a:latin typeface="+mj-lt"/>
              </a:rPr>
              <a:t>PENGURUSAN </a:t>
            </a:r>
            <a:r>
              <a:rPr lang="en-MY" sz="5700" b="1" dirty="0" smtClean="0">
                <a:solidFill>
                  <a:schemeClr val="tx1"/>
                </a:solidFill>
                <a:latin typeface="+mj-lt"/>
              </a:rPr>
              <a:t>DAN CV AHLI </a:t>
            </a:r>
            <a:r>
              <a:rPr lang="en-MY" sz="5700" b="1" dirty="0">
                <a:solidFill>
                  <a:schemeClr val="tx1"/>
                </a:solidFill>
                <a:latin typeface="+mj-lt"/>
              </a:rPr>
              <a:t>PASUKAN </a:t>
            </a:r>
            <a:r>
              <a:rPr lang="en-MY" sz="5700" b="1" dirty="0" smtClean="0">
                <a:solidFill>
                  <a:schemeClr val="tx1"/>
                </a:solidFill>
                <a:latin typeface="+mj-lt"/>
              </a:rPr>
              <a:t>PROJEK</a:t>
            </a:r>
          </a:p>
          <a:p>
            <a:pPr marL="0" indent="0">
              <a:buClrTx/>
              <a:buNone/>
            </a:pPr>
            <a:endParaRPr lang="en-MY" sz="5700" b="1" dirty="0" smtClean="0">
              <a:latin typeface="+mj-lt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en-MY" sz="3200" dirty="0" err="1" smtClean="0">
                <a:latin typeface="Century Gothic" panose="020B0502020202020204" pitchFamily="34" charset="0"/>
              </a:rPr>
              <a:t>Bagi</a:t>
            </a:r>
            <a:r>
              <a:rPr lang="en-MY" sz="3200" dirty="0" smtClean="0">
                <a:latin typeface="Century Gothic" panose="020B0502020202020204" pitchFamily="34" charset="0"/>
              </a:rPr>
              <a:t> </a:t>
            </a:r>
            <a:r>
              <a:rPr lang="en-MY" sz="3200" dirty="0" err="1">
                <a:latin typeface="Century Gothic" panose="020B0502020202020204" pitchFamily="34" charset="0"/>
              </a:rPr>
              <a:t>memastikan</a:t>
            </a:r>
            <a:r>
              <a:rPr lang="en-MY" sz="3200" dirty="0">
                <a:latin typeface="Century Gothic" panose="020B0502020202020204" pitchFamily="34" charset="0"/>
              </a:rPr>
              <a:t> proses </a:t>
            </a:r>
            <a:r>
              <a:rPr lang="en-MY" sz="3200" dirty="0" err="1" smtClean="0">
                <a:latin typeface="Century Gothic" panose="020B0502020202020204" pitchFamily="34" charset="0"/>
              </a:rPr>
              <a:t>pelaksanaan</a:t>
            </a:r>
            <a:r>
              <a:rPr lang="en-MY" sz="3200" dirty="0" smtClean="0">
                <a:latin typeface="Century Gothic" panose="020B0502020202020204" pitchFamily="34" charset="0"/>
              </a:rPr>
              <a:t> </a:t>
            </a:r>
            <a:r>
              <a:rPr lang="en-MY" sz="3200" dirty="0" err="1" smtClean="0">
                <a:latin typeface="Century Gothic" panose="020B0502020202020204" pitchFamily="34" charset="0"/>
              </a:rPr>
              <a:t>kerja</a:t>
            </a:r>
            <a:r>
              <a:rPr lang="en-MY" sz="3200" dirty="0" smtClean="0">
                <a:latin typeface="Century Gothic" panose="020B0502020202020204" pitchFamily="34" charset="0"/>
              </a:rPr>
              <a:t> </a:t>
            </a:r>
            <a:r>
              <a:rPr lang="en-MY" sz="3200" dirty="0" err="1">
                <a:latin typeface="Century Gothic" panose="020B0502020202020204" pitchFamily="34" charset="0"/>
              </a:rPr>
              <a:t>berjalan</a:t>
            </a:r>
            <a:r>
              <a:rPr lang="en-MY" sz="3200" dirty="0">
                <a:latin typeface="Century Gothic" panose="020B0502020202020204" pitchFamily="34" charset="0"/>
              </a:rPr>
              <a:t> </a:t>
            </a:r>
            <a:r>
              <a:rPr lang="en-MY" sz="3200" dirty="0" err="1">
                <a:latin typeface="Century Gothic" panose="020B0502020202020204" pitchFamily="34" charset="0"/>
              </a:rPr>
              <a:t>dengan</a:t>
            </a:r>
            <a:r>
              <a:rPr lang="en-MY" sz="3200" dirty="0">
                <a:latin typeface="Century Gothic" panose="020B0502020202020204" pitchFamily="34" charset="0"/>
              </a:rPr>
              <a:t> </a:t>
            </a:r>
            <a:r>
              <a:rPr lang="en-MY" sz="3200" dirty="0" err="1">
                <a:latin typeface="Century Gothic" panose="020B0502020202020204" pitchFamily="34" charset="0"/>
              </a:rPr>
              <a:t>lancar</a:t>
            </a:r>
            <a:r>
              <a:rPr lang="en-MY" sz="3200" dirty="0">
                <a:latin typeface="Century Gothic" panose="020B0502020202020204" pitchFamily="34" charset="0"/>
              </a:rPr>
              <a:t>, </a:t>
            </a:r>
            <a:r>
              <a:rPr lang="en-MY" sz="3200" dirty="0" err="1">
                <a:latin typeface="Century Gothic" panose="020B0502020202020204" pitchFamily="34" charset="0"/>
              </a:rPr>
              <a:t>pihak</a:t>
            </a:r>
            <a:r>
              <a:rPr lang="en-MY" sz="3200" dirty="0">
                <a:latin typeface="Century Gothic" panose="020B0502020202020204" pitchFamily="34" charset="0"/>
              </a:rPr>
              <a:t> firma </a:t>
            </a:r>
            <a:r>
              <a:rPr lang="en-MY" sz="3200" dirty="0" err="1">
                <a:latin typeface="Century Gothic" panose="020B0502020202020204" pitchFamily="34" charset="0"/>
              </a:rPr>
              <a:t>akan</a:t>
            </a:r>
            <a:r>
              <a:rPr lang="en-MY" sz="3200" dirty="0">
                <a:latin typeface="Century Gothic" panose="020B0502020202020204" pitchFamily="34" charset="0"/>
              </a:rPr>
              <a:t> </a:t>
            </a:r>
            <a:r>
              <a:rPr lang="en-MY" sz="3200" dirty="0" err="1">
                <a:latin typeface="Century Gothic" panose="020B0502020202020204" pitchFamily="34" charset="0"/>
              </a:rPr>
              <a:t>memastikan</a:t>
            </a:r>
            <a:r>
              <a:rPr lang="en-MY" sz="3200" dirty="0">
                <a:latin typeface="Century Gothic" panose="020B0502020202020204" pitchFamily="34" charset="0"/>
              </a:rPr>
              <a:t> </a:t>
            </a:r>
            <a:r>
              <a:rPr lang="en-MY" sz="3200" dirty="0" err="1">
                <a:latin typeface="Century Gothic" panose="020B0502020202020204" pitchFamily="34" charset="0"/>
              </a:rPr>
              <a:t>kakitangan</a:t>
            </a:r>
            <a:r>
              <a:rPr lang="en-MY" sz="3200" dirty="0">
                <a:latin typeface="Century Gothic" panose="020B0502020202020204" pitchFamily="34" charset="0"/>
              </a:rPr>
              <a:t> yang </a:t>
            </a:r>
            <a:r>
              <a:rPr lang="en-MY" sz="3200" dirty="0" err="1" smtClean="0">
                <a:latin typeface="Century Gothic" panose="020B0502020202020204" pitchFamily="34" charset="0"/>
              </a:rPr>
              <a:t>menjalankan</a:t>
            </a:r>
            <a:r>
              <a:rPr lang="en-MY" sz="3200" dirty="0" smtClean="0">
                <a:latin typeface="Century Gothic" panose="020B0502020202020204" pitchFamily="34" charset="0"/>
              </a:rPr>
              <a:t> </a:t>
            </a:r>
            <a:r>
              <a:rPr lang="en-MY" sz="3200" dirty="0" err="1" smtClean="0">
                <a:latin typeface="Century Gothic" panose="020B0502020202020204" pitchFamily="34" charset="0"/>
              </a:rPr>
              <a:t>skop</a:t>
            </a:r>
            <a:r>
              <a:rPr lang="en-MY" sz="3200" dirty="0" smtClean="0">
                <a:latin typeface="Century Gothic" panose="020B0502020202020204" pitchFamily="34" charset="0"/>
              </a:rPr>
              <a:t> </a:t>
            </a:r>
            <a:r>
              <a:rPr lang="en-MY" sz="3200" dirty="0" err="1" smtClean="0">
                <a:latin typeface="Century Gothic" panose="020B0502020202020204" pitchFamily="34" charset="0"/>
              </a:rPr>
              <a:t>kerja</a:t>
            </a:r>
            <a:r>
              <a:rPr lang="en-MY" sz="3200" dirty="0" smtClean="0">
                <a:latin typeface="Century Gothic" panose="020B0502020202020204" pitchFamily="34" charset="0"/>
              </a:rPr>
              <a:t> I, II </a:t>
            </a:r>
            <a:r>
              <a:rPr lang="en-MY" sz="3200" dirty="0" err="1" smtClean="0">
                <a:latin typeface="Century Gothic" panose="020B0502020202020204" pitchFamily="34" charset="0"/>
              </a:rPr>
              <a:t>dan</a:t>
            </a:r>
            <a:r>
              <a:rPr lang="en-MY" sz="3200" dirty="0" smtClean="0">
                <a:latin typeface="Century Gothic" panose="020B0502020202020204" pitchFamily="34" charset="0"/>
              </a:rPr>
              <a:t> III </a:t>
            </a:r>
            <a:r>
              <a:rPr lang="en-MY" sz="3200" dirty="0" err="1">
                <a:latin typeface="Century Gothic" panose="020B0502020202020204" pitchFamily="34" charset="0"/>
              </a:rPr>
              <a:t>terdiri</a:t>
            </a:r>
            <a:r>
              <a:rPr lang="en-MY" sz="3200" dirty="0">
                <a:latin typeface="Century Gothic" panose="020B0502020202020204" pitchFamily="34" charset="0"/>
              </a:rPr>
              <a:t> </a:t>
            </a:r>
            <a:r>
              <a:rPr lang="en-MY" sz="3200" dirty="0" err="1">
                <a:latin typeface="Century Gothic" panose="020B0502020202020204" pitchFamily="34" charset="0"/>
              </a:rPr>
              <a:t>daripada</a:t>
            </a:r>
            <a:r>
              <a:rPr lang="en-MY" sz="3200" dirty="0">
                <a:latin typeface="Century Gothic" panose="020B0502020202020204" pitchFamily="34" charset="0"/>
              </a:rPr>
              <a:t> </a:t>
            </a:r>
            <a:r>
              <a:rPr lang="en-MY" sz="3200" dirty="0" err="1">
                <a:latin typeface="Century Gothic" panose="020B0502020202020204" pitchFamily="34" charset="0"/>
              </a:rPr>
              <a:t>kakitangan</a:t>
            </a:r>
            <a:r>
              <a:rPr lang="en-MY" sz="3200" dirty="0">
                <a:latin typeface="Century Gothic" panose="020B0502020202020204" pitchFamily="34" charset="0"/>
              </a:rPr>
              <a:t> yang </a:t>
            </a:r>
            <a:r>
              <a:rPr lang="en-MY" sz="3200" dirty="0" err="1">
                <a:latin typeface="Century Gothic" panose="020B0502020202020204" pitchFamily="34" charset="0"/>
              </a:rPr>
              <a:t>mempunyai</a:t>
            </a:r>
            <a:r>
              <a:rPr lang="en-MY" sz="3200" dirty="0">
                <a:latin typeface="Century Gothic" panose="020B0502020202020204" pitchFamily="34" charset="0"/>
              </a:rPr>
              <a:t> </a:t>
            </a:r>
            <a:r>
              <a:rPr lang="en-MY" sz="3200" dirty="0" err="1">
                <a:latin typeface="Century Gothic" panose="020B0502020202020204" pitchFamily="34" charset="0"/>
              </a:rPr>
              <a:t>pengalaman</a:t>
            </a:r>
            <a:r>
              <a:rPr lang="en-MY" sz="3200" dirty="0">
                <a:latin typeface="Century Gothic" panose="020B0502020202020204" pitchFamily="34" charset="0"/>
              </a:rPr>
              <a:t> yang </a:t>
            </a:r>
            <a:r>
              <a:rPr lang="en-MY" sz="3200" dirty="0" err="1">
                <a:latin typeface="Century Gothic" panose="020B0502020202020204" pitchFamily="34" charset="0"/>
              </a:rPr>
              <a:t>luas</a:t>
            </a:r>
            <a:r>
              <a:rPr lang="en-MY" sz="3200" dirty="0">
                <a:latin typeface="Century Gothic" panose="020B0502020202020204" pitchFamily="34" charset="0"/>
              </a:rPr>
              <a:t> </a:t>
            </a:r>
            <a:r>
              <a:rPr lang="en-MY" sz="3200" dirty="0" err="1">
                <a:latin typeface="Century Gothic" panose="020B0502020202020204" pitchFamily="34" charset="0"/>
              </a:rPr>
              <a:t>terutama</a:t>
            </a:r>
            <a:r>
              <a:rPr lang="en-MY" sz="3200" dirty="0">
                <a:latin typeface="Century Gothic" panose="020B0502020202020204" pitchFamily="34" charset="0"/>
              </a:rPr>
              <a:t> </a:t>
            </a:r>
            <a:r>
              <a:rPr lang="en-MY" sz="3200" dirty="0" err="1">
                <a:latin typeface="Century Gothic" panose="020B0502020202020204" pitchFamily="34" charset="0"/>
              </a:rPr>
              <a:t>dalam</a:t>
            </a:r>
            <a:r>
              <a:rPr lang="en-MY" sz="3200" dirty="0">
                <a:latin typeface="Century Gothic" panose="020B0502020202020204" pitchFamily="34" charset="0"/>
              </a:rPr>
              <a:t> </a:t>
            </a:r>
            <a:r>
              <a:rPr lang="en-MY" sz="3200" dirty="0" err="1">
                <a:latin typeface="Century Gothic" panose="020B0502020202020204" pitchFamily="34" charset="0"/>
              </a:rPr>
              <a:t>bidang</a:t>
            </a:r>
            <a:r>
              <a:rPr lang="en-MY" sz="3200" dirty="0">
                <a:latin typeface="Century Gothic" panose="020B0502020202020204" pitchFamily="34" charset="0"/>
              </a:rPr>
              <a:t> </a:t>
            </a:r>
            <a:r>
              <a:rPr lang="en-MY" sz="3200" dirty="0" err="1">
                <a:latin typeface="Century Gothic" panose="020B0502020202020204" pitchFamily="34" charset="0"/>
              </a:rPr>
              <a:t>pengauditan</a:t>
            </a:r>
            <a:r>
              <a:rPr lang="en-MY" sz="3200" dirty="0">
                <a:latin typeface="Century Gothic" panose="020B0502020202020204" pitchFamily="34" charset="0"/>
              </a:rPr>
              <a:t> </a:t>
            </a:r>
            <a:r>
              <a:rPr lang="en-MY" sz="3200" dirty="0" err="1">
                <a:latin typeface="Century Gothic" panose="020B0502020202020204" pitchFamily="34" charset="0"/>
              </a:rPr>
              <a:t>dan</a:t>
            </a:r>
            <a:r>
              <a:rPr lang="en-MY" sz="3200" dirty="0">
                <a:latin typeface="Century Gothic" panose="020B0502020202020204" pitchFamily="34" charset="0"/>
              </a:rPr>
              <a:t> </a:t>
            </a:r>
            <a:r>
              <a:rPr lang="en-MY" sz="3200" dirty="0" err="1">
                <a:latin typeface="Century Gothic" panose="020B0502020202020204" pitchFamily="34" charset="0"/>
              </a:rPr>
              <a:t>perundingan</a:t>
            </a:r>
            <a:r>
              <a:rPr lang="en-MY" sz="3200" dirty="0">
                <a:latin typeface="Century Gothic" panose="020B0502020202020204" pitchFamily="34" charset="0"/>
              </a:rPr>
              <a:t> </a:t>
            </a:r>
            <a:r>
              <a:rPr lang="en-MY" sz="3200" dirty="0" err="1">
                <a:latin typeface="Century Gothic" panose="020B0502020202020204" pitchFamily="34" charset="0"/>
              </a:rPr>
              <a:t>kewangan</a:t>
            </a:r>
            <a:r>
              <a:rPr lang="en-MY" sz="3200" dirty="0">
                <a:latin typeface="Century Gothic" panose="020B0502020202020204" pitchFamily="34" charset="0"/>
              </a:rPr>
              <a:t>. </a:t>
            </a:r>
            <a:r>
              <a:rPr lang="en-MY" sz="3200" dirty="0" err="1">
                <a:latin typeface="Century Gothic" panose="020B0502020202020204" pitchFamily="34" charset="0"/>
              </a:rPr>
              <a:t>Kakitangan</a:t>
            </a:r>
            <a:r>
              <a:rPr lang="en-MY" sz="3200" dirty="0">
                <a:latin typeface="Century Gothic" panose="020B0502020202020204" pitchFamily="34" charset="0"/>
              </a:rPr>
              <a:t> firma </a:t>
            </a:r>
            <a:r>
              <a:rPr lang="en-MY" sz="3200" dirty="0" err="1">
                <a:latin typeface="Century Gothic" panose="020B0502020202020204" pitchFamily="34" charset="0"/>
              </a:rPr>
              <a:t>akan</a:t>
            </a:r>
            <a:r>
              <a:rPr lang="en-MY" sz="3200" dirty="0">
                <a:latin typeface="Century Gothic" panose="020B0502020202020204" pitchFamily="34" charset="0"/>
              </a:rPr>
              <a:t> </a:t>
            </a:r>
            <a:r>
              <a:rPr lang="en-MY" sz="3200" dirty="0" err="1">
                <a:latin typeface="Century Gothic" panose="020B0502020202020204" pitchFamily="34" charset="0"/>
              </a:rPr>
              <a:t>dibahagikan</a:t>
            </a:r>
            <a:r>
              <a:rPr lang="en-MY" sz="3200" dirty="0">
                <a:latin typeface="Century Gothic" panose="020B0502020202020204" pitchFamily="34" charset="0"/>
              </a:rPr>
              <a:t> </a:t>
            </a:r>
            <a:r>
              <a:rPr lang="en-MY" sz="3200" dirty="0" err="1">
                <a:latin typeface="Century Gothic" panose="020B0502020202020204" pitchFamily="34" charset="0"/>
              </a:rPr>
              <a:t>kepada</a:t>
            </a:r>
            <a:r>
              <a:rPr lang="en-MY" sz="3200" dirty="0">
                <a:latin typeface="Century Gothic" panose="020B0502020202020204" pitchFamily="34" charset="0"/>
              </a:rPr>
              <a:t> </a:t>
            </a:r>
            <a:r>
              <a:rPr lang="en-MY" sz="3200" dirty="0" err="1" smtClean="0">
                <a:latin typeface="Century Gothic" panose="020B0502020202020204" pitchFamily="34" charset="0"/>
              </a:rPr>
              <a:t>tiga</a:t>
            </a:r>
            <a:r>
              <a:rPr lang="en-MY" sz="3200" dirty="0" smtClean="0">
                <a:latin typeface="Century Gothic" panose="020B0502020202020204" pitchFamily="34" charset="0"/>
              </a:rPr>
              <a:t> (3) </a:t>
            </a:r>
            <a:r>
              <a:rPr lang="en-MY" sz="3200" dirty="0" err="1">
                <a:latin typeface="Century Gothic" panose="020B0502020202020204" pitchFamily="34" charset="0"/>
              </a:rPr>
              <a:t>kumpulan</a:t>
            </a:r>
            <a:r>
              <a:rPr lang="en-MY" sz="3200" dirty="0">
                <a:latin typeface="Century Gothic" panose="020B0502020202020204" pitchFamily="34" charset="0"/>
              </a:rPr>
              <a:t> </a:t>
            </a:r>
            <a:r>
              <a:rPr lang="en-MY" sz="3200" dirty="0" err="1">
                <a:latin typeface="Century Gothic" panose="020B0502020202020204" pitchFamily="34" charset="0"/>
              </a:rPr>
              <a:t>berdasarkan</a:t>
            </a:r>
            <a:r>
              <a:rPr lang="en-MY" sz="3200" dirty="0">
                <a:latin typeface="Century Gothic" panose="020B0502020202020204" pitchFamily="34" charset="0"/>
              </a:rPr>
              <a:t> </a:t>
            </a:r>
            <a:r>
              <a:rPr lang="en-MY" sz="3200" dirty="0" err="1" smtClean="0">
                <a:latin typeface="Century Gothic" panose="020B0502020202020204" pitchFamily="34" charset="0"/>
              </a:rPr>
              <a:t>skop</a:t>
            </a:r>
            <a:r>
              <a:rPr lang="en-MY" sz="3200" dirty="0" smtClean="0">
                <a:latin typeface="Century Gothic" panose="020B0502020202020204" pitchFamily="34" charset="0"/>
              </a:rPr>
              <a:t> </a:t>
            </a:r>
            <a:r>
              <a:rPr lang="en-MY" sz="3200" dirty="0" err="1" smtClean="0">
                <a:latin typeface="Century Gothic" panose="020B0502020202020204" pitchFamily="34" charset="0"/>
              </a:rPr>
              <a:t>kerja</a:t>
            </a:r>
            <a:r>
              <a:rPr lang="en-MY" sz="3200" dirty="0" smtClean="0">
                <a:latin typeface="Century Gothic" panose="020B0502020202020204" pitchFamily="34" charset="0"/>
              </a:rPr>
              <a:t> yang </a:t>
            </a:r>
            <a:r>
              <a:rPr lang="en-MY" sz="3200" dirty="0" err="1" smtClean="0">
                <a:latin typeface="Century Gothic" panose="020B0502020202020204" pitchFamily="34" charset="0"/>
              </a:rPr>
              <a:t>telah</a:t>
            </a:r>
            <a:r>
              <a:rPr lang="en-MY" sz="3200" dirty="0" smtClean="0">
                <a:latin typeface="Century Gothic" panose="020B0502020202020204" pitchFamily="34" charset="0"/>
              </a:rPr>
              <a:t> </a:t>
            </a:r>
            <a:r>
              <a:rPr lang="en-MY" sz="3200" dirty="0" err="1" smtClean="0">
                <a:latin typeface="Century Gothic" panose="020B0502020202020204" pitchFamily="34" charset="0"/>
              </a:rPr>
              <a:t>dikenalpasti</a:t>
            </a:r>
            <a:r>
              <a:rPr lang="en-MY" sz="3200" dirty="0" smtClean="0">
                <a:latin typeface="Century Gothic" panose="020B0502020202020204" pitchFamily="34" charset="0"/>
              </a:rPr>
              <a:t>. </a:t>
            </a:r>
            <a:r>
              <a:rPr lang="en-MY" sz="3200" dirty="0" err="1">
                <a:latin typeface="Century Gothic" panose="020B0502020202020204" pitchFamily="34" charset="0"/>
              </a:rPr>
              <a:t>Senarai</a:t>
            </a:r>
            <a:r>
              <a:rPr lang="en-MY" sz="3200" dirty="0">
                <a:latin typeface="Century Gothic" panose="020B0502020202020204" pitchFamily="34" charset="0"/>
              </a:rPr>
              <a:t> </a:t>
            </a:r>
            <a:r>
              <a:rPr lang="en-MY" sz="3200" dirty="0" err="1">
                <a:latin typeface="Century Gothic" panose="020B0502020202020204" pitchFamily="34" charset="0"/>
              </a:rPr>
              <a:t>terperinci</a:t>
            </a:r>
            <a:r>
              <a:rPr lang="en-MY" sz="3200" dirty="0">
                <a:latin typeface="Century Gothic" panose="020B0502020202020204" pitchFamily="34" charset="0"/>
              </a:rPr>
              <a:t> </a:t>
            </a:r>
            <a:r>
              <a:rPr lang="en-MY" sz="3200" dirty="0" err="1">
                <a:latin typeface="Century Gothic" panose="020B0502020202020204" pitchFamily="34" charset="0"/>
              </a:rPr>
              <a:t>ahli</a:t>
            </a:r>
            <a:r>
              <a:rPr lang="en-MY" sz="3200" dirty="0">
                <a:latin typeface="Century Gothic" panose="020B0502020202020204" pitchFamily="34" charset="0"/>
              </a:rPr>
              <a:t> </a:t>
            </a:r>
            <a:r>
              <a:rPr lang="en-MY" sz="3200" dirty="0" err="1">
                <a:latin typeface="Century Gothic" panose="020B0502020202020204" pitchFamily="34" charset="0"/>
              </a:rPr>
              <a:t>pasukan</a:t>
            </a:r>
            <a:r>
              <a:rPr lang="en-MY" sz="3200" dirty="0">
                <a:latin typeface="Century Gothic" panose="020B0502020202020204" pitchFamily="34" charset="0"/>
              </a:rPr>
              <a:t> </a:t>
            </a:r>
            <a:r>
              <a:rPr lang="en-MY" sz="3200" dirty="0" err="1">
                <a:latin typeface="Century Gothic" panose="020B0502020202020204" pitchFamily="34" charset="0"/>
              </a:rPr>
              <a:t>projek</a:t>
            </a:r>
            <a:r>
              <a:rPr lang="en-MY" sz="3200" dirty="0">
                <a:latin typeface="Century Gothic" panose="020B0502020202020204" pitchFamily="34" charset="0"/>
              </a:rPr>
              <a:t> </a:t>
            </a:r>
            <a:r>
              <a:rPr lang="en-MY" sz="3200" dirty="0" err="1" smtClean="0">
                <a:latin typeface="Century Gothic" panose="020B0502020202020204" pitchFamily="34" charset="0"/>
              </a:rPr>
              <a:t>dan</a:t>
            </a:r>
            <a:r>
              <a:rPr lang="en-MY" sz="3200" dirty="0" smtClean="0">
                <a:latin typeface="Century Gothic" panose="020B0502020202020204" pitchFamily="34" charset="0"/>
              </a:rPr>
              <a:t> CV </a:t>
            </a:r>
            <a:r>
              <a:rPr lang="en-MY" sz="3200" dirty="0" err="1" smtClean="0">
                <a:latin typeface="Century Gothic" panose="020B0502020202020204" pitchFamily="34" charset="0"/>
              </a:rPr>
              <a:t>ahli</a:t>
            </a:r>
            <a:r>
              <a:rPr lang="en-MY" sz="3200" dirty="0" smtClean="0">
                <a:latin typeface="Century Gothic" panose="020B0502020202020204" pitchFamily="34" charset="0"/>
              </a:rPr>
              <a:t> </a:t>
            </a:r>
            <a:r>
              <a:rPr lang="en-MY" sz="3200" dirty="0" err="1" smtClean="0">
                <a:latin typeface="Century Gothic" panose="020B0502020202020204" pitchFamily="34" charset="0"/>
              </a:rPr>
              <a:t>pasukan</a:t>
            </a:r>
            <a:r>
              <a:rPr lang="en-MY" sz="3200" dirty="0" smtClean="0">
                <a:latin typeface="Century Gothic" panose="020B0502020202020204" pitchFamily="34" charset="0"/>
              </a:rPr>
              <a:t> </a:t>
            </a:r>
            <a:r>
              <a:rPr lang="en-MY" sz="3200" dirty="0" err="1" smtClean="0">
                <a:latin typeface="Century Gothic" panose="020B0502020202020204" pitchFamily="34" charset="0"/>
              </a:rPr>
              <a:t>boleh</a:t>
            </a:r>
            <a:r>
              <a:rPr lang="en-MY" sz="3200" dirty="0" smtClean="0">
                <a:latin typeface="Century Gothic" panose="020B0502020202020204" pitchFamily="34" charset="0"/>
              </a:rPr>
              <a:t> </a:t>
            </a:r>
            <a:r>
              <a:rPr lang="en-MY" sz="3200" dirty="0" err="1">
                <a:latin typeface="Century Gothic" panose="020B0502020202020204" pitchFamily="34" charset="0"/>
              </a:rPr>
              <a:t>dirujuk</a:t>
            </a:r>
            <a:r>
              <a:rPr lang="en-MY" sz="3200" dirty="0">
                <a:latin typeface="Century Gothic" panose="020B0502020202020204" pitchFamily="34" charset="0"/>
              </a:rPr>
              <a:t> </a:t>
            </a:r>
            <a:r>
              <a:rPr lang="en-MY" sz="3200" dirty="0" err="1">
                <a:latin typeface="Century Gothic" panose="020B0502020202020204" pitchFamily="34" charset="0"/>
              </a:rPr>
              <a:t>pada</a:t>
            </a:r>
            <a:r>
              <a:rPr lang="en-MY" sz="3200" dirty="0">
                <a:latin typeface="Century Gothic" panose="020B0502020202020204" pitchFamily="34" charset="0"/>
              </a:rPr>
              <a:t> </a:t>
            </a:r>
            <a:r>
              <a:rPr lang="en-MY" sz="3200" dirty="0" err="1">
                <a:latin typeface="Century Gothic" panose="020B0502020202020204" pitchFamily="34" charset="0"/>
              </a:rPr>
              <a:t>lampiran</a:t>
            </a:r>
            <a:r>
              <a:rPr lang="en-MY" sz="3200" dirty="0">
                <a:latin typeface="Century Gothic" panose="020B0502020202020204" pitchFamily="34" charset="0"/>
              </a:rPr>
              <a:t> </a:t>
            </a:r>
            <a:r>
              <a:rPr lang="en-MY" sz="3200" dirty="0" smtClean="0">
                <a:latin typeface="Century Gothic" panose="020B0502020202020204" pitchFamily="34" charset="0"/>
              </a:rPr>
              <a:t>D1 </a:t>
            </a:r>
            <a:r>
              <a:rPr lang="en-MY" sz="3200" dirty="0" err="1" smtClean="0">
                <a:latin typeface="Century Gothic" panose="020B0502020202020204" pitchFamily="34" charset="0"/>
              </a:rPr>
              <a:t>dan</a:t>
            </a:r>
            <a:r>
              <a:rPr lang="en-MY" sz="3200" dirty="0" smtClean="0">
                <a:latin typeface="Century Gothic" panose="020B0502020202020204" pitchFamily="34" charset="0"/>
              </a:rPr>
              <a:t> D2.</a:t>
            </a:r>
            <a:endParaRPr lang="en-MY" sz="3200" dirty="0">
              <a:latin typeface="Century Gothic" panose="020B0502020202020204" pitchFamily="34" charset="0"/>
            </a:endParaRPr>
          </a:p>
          <a:p>
            <a:endParaRPr lang="en-MY" sz="31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26A2FCF-FB76-4E4B-B3F6-AA829292DB64}" type="slidenum">
              <a:rPr lang="en-MY" smtClean="0"/>
              <a:t>20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8087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255368"/>
          </a:xfrm>
        </p:spPr>
        <p:txBody>
          <a:bodyPr/>
          <a:lstStyle/>
          <a:p>
            <a:pPr marL="0" indent="0">
              <a:buClrTx/>
              <a:buNone/>
            </a:pPr>
            <a:r>
              <a:rPr lang="en-MY" sz="5300" dirty="0" smtClean="0">
                <a:solidFill>
                  <a:schemeClr val="tx1"/>
                </a:solidFill>
                <a:latin typeface="+mj-lt"/>
              </a:rPr>
              <a:t>5. 	JADUAL </a:t>
            </a:r>
            <a:r>
              <a:rPr lang="en-MY" sz="5300" dirty="0">
                <a:solidFill>
                  <a:schemeClr val="tx1"/>
                </a:solidFill>
                <a:latin typeface="+mj-lt"/>
              </a:rPr>
              <a:t>PELAKSANAAN </a:t>
            </a:r>
            <a:r>
              <a:rPr lang="en-MY" sz="5300" dirty="0" smtClean="0">
                <a:solidFill>
                  <a:schemeClr val="tx1"/>
                </a:solidFill>
                <a:latin typeface="+mj-lt"/>
              </a:rPr>
              <a:t>PROJEK</a:t>
            </a:r>
          </a:p>
          <a:p>
            <a:pPr marL="0" indent="0">
              <a:buNone/>
            </a:pPr>
            <a:endParaRPr lang="en-MY" sz="4800" dirty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en-MY" sz="20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Jadual</a:t>
            </a:r>
            <a:r>
              <a:rPr lang="en-MY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MY" sz="20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penuh</a:t>
            </a:r>
            <a:r>
              <a:rPr lang="en-MY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MY" sz="20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pelaksanaan</a:t>
            </a:r>
            <a:r>
              <a:rPr lang="en-MY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MY" sz="20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projek</a:t>
            </a:r>
            <a:r>
              <a:rPr lang="en-MY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MY" sz="20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sila</a:t>
            </a:r>
            <a:r>
              <a:rPr lang="en-MY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MY" sz="20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rujuk</a:t>
            </a:r>
            <a:r>
              <a:rPr lang="en-MY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MY" sz="20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pada</a:t>
            </a:r>
            <a:r>
              <a:rPr lang="en-MY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MY" sz="20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lampiran</a:t>
            </a:r>
            <a:r>
              <a:rPr lang="en-MY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MY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E.</a:t>
            </a:r>
            <a:endParaRPr lang="en-MY" sz="2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MY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26A2FCF-FB76-4E4B-B3F6-AA829292DB64}" type="slidenum">
              <a:rPr lang="en-MY" smtClean="0"/>
              <a:t>21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7721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975448"/>
          </a:xfrm>
        </p:spPr>
        <p:txBody>
          <a:bodyPr/>
          <a:lstStyle/>
          <a:p>
            <a:pPr marL="0" indent="0">
              <a:buNone/>
            </a:pPr>
            <a:r>
              <a:rPr lang="en-MY" sz="4800" dirty="0" smtClean="0">
                <a:latin typeface="+mj-lt"/>
              </a:rPr>
              <a:t/>
            </a:r>
            <a:br>
              <a:rPr lang="en-MY" sz="4800" dirty="0" smtClean="0">
                <a:latin typeface="+mj-lt"/>
              </a:rPr>
            </a:br>
            <a:endParaRPr lang="en-MY" sz="4800" dirty="0">
              <a:latin typeface="+mj-lt"/>
            </a:endParaRPr>
          </a:p>
          <a:p>
            <a:pPr algn="just"/>
            <a:r>
              <a:rPr lang="en-MY" sz="2000" dirty="0" err="1">
                <a:latin typeface="Century Gothic" panose="020B0502020202020204" pitchFamily="34" charset="0"/>
              </a:rPr>
              <a:t>Senarai</a:t>
            </a:r>
            <a:r>
              <a:rPr lang="en-MY" sz="2000" dirty="0">
                <a:latin typeface="Century Gothic" panose="020B0502020202020204" pitchFamily="34" charset="0"/>
              </a:rPr>
              <a:t> </a:t>
            </a:r>
            <a:r>
              <a:rPr lang="en-MY" sz="2000" dirty="0" err="1">
                <a:latin typeface="Century Gothic" panose="020B0502020202020204" pitchFamily="34" charset="0"/>
              </a:rPr>
              <a:t>pengalaman</a:t>
            </a:r>
            <a:r>
              <a:rPr lang="en-MY" sz="2000" dirty="0">
                <a:latin typeface="Century Gothic" panose="020B0502020202020204" pitchFamily="34" charset="0"/>
              </a:rPr>
              <a:t> </a:t>
            </a:r>
            <a:r>
              <a:rPr lang="en-MY" sz="2000" dirty="0" err="1" smtClean="0">
                <a:latin typeface="Century Gothic" panose="020B0502020202020204" pitchFamily="34" charset="0"/>
              </a:rPr>
              <a:t>kerja</a:t>
            </a:r>
            <a:r>
              <a:rPr lang="en-MY" sz="2000" dirty="0">
                <a:latin typeface="Century Gothic" panose="020B0502020202020204" pitchFamily="34" charset="0"/>
              </a:rPr>
              <a:t> </a:t>
            </a:r>
            <a:r>
              <a:rPr lang="en-MY" sz="2000" dirty="0" smtClean="0">
                <a:latin typeface="Century Gothic" panose="020B0502020202020204" pitchFamily="34" charset="0"/>
              </a:rPr>
              <a:t>audit </a:t>
            </a:r>
            <a:r>
              <a:rPr lang="en-MY" sz="2000" dirty="0">
                <a:latin typeface="Century Gothic" panose="020B0502020202020204" pitchFamily="34" charset="0"/>
              </a:rPr>
              <a:t>firma </a:t>
            </a:r>
            <a:r>
              <a:rPr lang="en-MY" sz="2000" dirty="0" err="1">
                <a:latin typeface="Century Gothic" panose="020B0502020202020204" pitchFamily="34" charset="0"/>
              </a:rPr>
              <a:t>adalah</a:t>
            </a:r>
            <a:r>
              <a:rPr lang="en-MY" sz="2000" dirty="0">
                <a:latin typeface="Century Gothic" panose="020B0502020202020204" pitchFamily="34" charset="0"/>
              </a:rPr>
              <a:t> </a:t>
            </a:r>
            <a:r>
              <a:rPr lang="en-MY" sz="2000" dirty="0" err="1">
                <a:latin typeface="Century Gothic" panose="020B0502020202020204" pitchFamily="34" charset="0"/>
              </a:rPr>
              <a:t>terlalu</a:t>
            </a:r>
            <a:r>
              <a:rPr lang="en-MY" sz="2000" dirty="0">
                <a:latin typeface="Century Gothic" panose="020B0502020202020204" pitchFamily="34" charset="0"/>
              </a:rPr>
              <a:t> </a:t>
            </a:r>
            <a:r>
              <a:rPr lang="en-MY" sz="2000" dirty="0" err="1">
                <a:latin typeface="Century Gothic" panose="020B0502020202020204" pitchFamily="34" charset="0"/>
              </a:rPr>
              <a:t>luas</a:t>
            </a:r>
            <a:r>
              <a:rPr lang="en-MY" sz="2000" dirty="0">
                <a:latin typeface="Century Gothic" panose="020B0502020202020204" pitchFamily="34" charset="0"/>
              </a:rPr>
              <a:t> </a:t>
            </a:r>
            <a:r>
              <a:rPr lang="en-MY" sz="2000" dirty="0" err="1">
                <a:latin typeface="Century Gothic" panose="020B0502020202020204" pitchFamily="34" charset="0"/>
              </a:rPr>
              <a:t>dan</a:t>
            </a:r>
            <a:r>
              <a:rPr lang="en-MY" sz="2000" dirty="0">
                <a:latin typeface="Century Gothic" panose="020B0502020202020204" pitchFamily="34" charset="0"/>
              </a:rPr>
              <a:t> </a:t>
            </a:r>
            <a:r>
              <a:rPr lang="en-MY" sz="2000" dirty="0" err="1">
                <a:latin typeface="Century Gothic" panose="020B0502020202020204" pitchFamily="34" charset="0"/>
              </a:rPr>
              <a:t>banyak</a:t>
            </a:r>
            <a:r>
              <a:rPr lang="en-MY" sz="2000" dirty="0">
                <a:latin typeface="Century Gothic" panose="020B0502020202020204" pitchFamily="34" charset="0"/>
              </a:rPr>
              <a:t>. </a:t>
            </a:r>
            <a:r>
              <a:rPr lang="en-MY" sz="2000" dirty="0" err="1">
                <a:latin typeface="Century Gothic" panose="020B0502020202020204" pitchFamily="34" charset="0"/>
              </a:rPr>
              <a:t>Untuk</a:t>
            </a:r>
            <a:r>
              <a:rPr lang="en-MY" sz="2000" dirty="0">
                <a:latin typeface="Century Gothic" panose="020B0502020202020204" pitchFamily="34" charset="0"/>
              </a:rPr>
              <a:t> </a:t>
            </a:r>
            <a:r>
              <a:rPr lang="en-MY" sz="2000" dirty="0" err="1">
                <a:latin typeface="Century Gothic" panose="020B0502020202020204" pitchFamily="34" charset="0"/>
              </a:rPr>
              <a:t>tujuan</a:t>
            </a:r>
            <a:r>
              <a:rPr lang="en-MY" sz="2000" dirty="0">
                <a:latin typeface="Century Gothic" panose="020B0502020202020204" pitchFamily="34" charset="0"/>
              </a:rPr>
              <a:t> </a:t>
            </a:r>
            <a:r>
              <a:rPr lang="en-MY" sz="2000" dirty="0" err="1">
                <a:latin typeface="Century Gothic" panose="020B0502020202020204" pitchFamily="34" charset="0"/>
              </a:rPr>
              <a:t>kertas</a:t>
            </a:r>
            <a:r>
              <a:rPr lang="en-MY" sz="2000" dirty="0">
                <a:latin typeface="Century Gothic" panose="020B0502020202020204" pitchFamily="34" charset="0"/>
              </a:rPr>
              <a:t> </a:t>
            </a:r>
            <a:r>
              <a:rPr lang="en-MY" sz="2000" dirty="0" err="1">
                <a:latin typeface="Century Gothic" panose="020B0502020202020204" pitchFamily="34" charset="0"/>
              </a:rPr>
              <a:t>cadangan</a:t>
            </a:r>
            <a:r>
              <a:rPr lang="en-MY" sz="2000" dirty="0">
                <a:latin typeface="Century Gothic" panose="020B0502020202020204" pitchFamily="34" charset="0"/>
              </a:rPr>
              <a:t> </a:t>
            </a:r>
            <a:r>
              <a:rPr lang="en-MY" sz="2000" dirty="0" err="1">
                <a:latin typeface="Century Gothic" panose="020B0502020202020204" pitchFamily="34" charset="0"/>
              </a:rPr>
              <a:t>ini</a:t>
            </a:r>
            <a:r>
              <a:rPr lang="en-MY" sz="2000" dirty="0">
                <a:latin typeface="Century Gothic" panose="020B0502020202020204" pitchFamily="34" charset="0"/>
              </a:rPr>
              <a:t>, </a:t>
            </a:r>
            <a:r>
              <a:rPr lang="en-MY" sz="2000" dirty="0" err="1">
                <a:latin typeface="Century Gothic" panose="020B0502020202020204" pitchFamily="34" charset="0"/>
              </a:rPr>
              <a:t>pihak</a:t>
            </a:r>
            <a:r>
              <a:rPr lang="en-MY" sz="2000" dirty="0">
                <a:latin typeface="Century Gothic" panose="020B0502020202020204" pitchFamily="34" charset="0"/>
              </a:rPr>
              <a:t> kami </a:t>
            </a:r>
            <a:r>
              <a:rPr lang="en-MY" sz="2000" dirty="0" err="1">
                <a:latin typeface="Century Gothic" panose="020B0502020202020204" pitchFamily="34" charset="0"/>
              </a:rPr>
              <a:t>telah</a:t>
            </a:r>
            <a:r>
              <a:rPr lang="en-MY" sz="2000" dirty="0">
                <a:latin typeface="Century Gothic" panose="020B0502020202020204" pitchFamily="34" charset="0"/>
              </a:rPr>
              <a:t> </a:t>
            </a:r>
            <a:r>
              <a:rPr lang="en-MY" sz="2000" dirty="0" err="1">
                <a:latin typeface="Century Gothic" panose="020B0502020202020204" pitchFamily="34" charset="0"/>
              </a:rPr>
              <a:t>menyenaraikan</a:t>
            </a:r>
            <a:r>
              <a:rPr lang="en-MY" sz="2000" dirty="0">
                <a:latin typeface="Century Gothic" panose="020B0502020202020204" pitchFamily="34" charset="0"/>
              </a:rPr>
              <a:t> </a:t>
            </a:r>
            <a:r>
              <a:rPr lang="en-MY" sz="2000" dirty="0" err="1">
                <a:latin typeface="Century Gothic" panose="020B0502020202020204" pitchFamily="34" charset="0"/>
              </a:rPr>
              <a:t>sebahagian</a:t>
            </a:r>
            <a:r>
              <a:rPr lang="en-MY" sz="2000" dirty="0">
                <a:latin typeface="Century Gothic" panose="020B0502020202020204" pitchFamily="34" charset="0"/>
              </a:rPr>
              <a:t>  </a:t>
            </a:r>
            <a:r>
              <a:rPr lang="en-MY" sz="2000" dirty="0" err="1">
                <a:latin typeface="Century Gothic" panose="020B0502020202020204" pitchFamily="34" charset="0"/>
              </a:rPr>
              <a:t>dari</a:t>
            </a:r>
            <a:r>
              <a:rPr lang="en-MY" sz="2000" dirty="0">
                <a:latin typeface="Century Gothic" panose="020B0502020202020204" pitchFamily="34" charset="0"/>
              </a:rPr>
              <a:t>  </a:t>
            </a:r>
            <a:r>
              <a:rPr lang="en-MY" sz="2000" dirty="0" err="1">
                <a:latin typeface="Century Gothic" panose="020B0502020202020204" pitchFamily="34" charset="0"/>
              </a:rPr>
              <a:t>kerja-kerja</a:t>
            </a:r>
            <a:r>
              <a:rPr lang="en-MY" sz="2000" dirty="0">
                <a:latin typeface="Century Gothic" panose="020B0502020202020204" pitchFamily="34" charset="0"/>
              </a:rPr>
              <a:t>  </a:t>
            </a:r>
            <a:r>
              <a:rPr lang="en-MY" sz="2000" dirty="0" err="1">
                <a:latin typeface="Century Gothic" panose="020B0502020202020204" pitchFamily="34" charset="0"/>
              </a:rPr>
              <a:t>pengauditan</a:t>
            </a:r>
            <a:r>
              <a:rPr lang="en-MY" sz="2000" dirty="0">
                <a:latin typeface="Century Gothic" panose="020B0502020202020204" pitchFamily="34" charset="0"/>
              </a:rPr>
              <a:t>  yang  </a:t>
            </a:r>
            <a:r>
              <a:rPr lang="en-MY" sz="2000" dirty="0" err="1">
                <a:latin typeface="Century Gothic" panose="020B0502020202020204" pitchFamily="34" charset="0"/>
              </a:rPr>
              <a:t>berkaitan</a:t>
            </a:r>
            <a:r>
              <a:rPr lang="en-MY" sz="2000" dirty="0">
                <a:latin typeface="Century Gothic" panose="020B0502020202020204" pitchFamily="34" charset="0"/>
              </a:rPr>
              <a:t>  </a:t>
            </a:r>
            <a:r>
              <a:rPr lang="en-MY" sz="2000" dirty="0" err="1">
                <a:latin typeface="Century Gothic" panose="020B0502020202020204" pitchFamily="34" charset="0"/>
              </a:rPr>
              <a:t>dengan</a:t>
            </a:r>
            <a:r>
              <a:rPr lang="en-MY" sz="2000" dirty="0">
                <a:latin typeface="Century Gothic" panose="020B0502020202020204" pitchFamily="34" charset="0"/>
              </a:rPr>
              <a:t>  </a:t>
            </a:r>
            <a:r>
              <a:rPr lang="en-MY" sz="2000" dirty="0" err="1">
                <a:latin typeface="Century Gothic" panose="020B0502020202020204" pitchFamily="34" charset="0"/>
              </a:rPr>
              <a:t>kerja-kerja</a:t>
            </a:r>
            <a:r>
              <a:rPr lang="en-MY" sz="2000" dirty="0">
                <a:latin typeface="Century Gothic" panose="020B0502020202020204" pitchFamily="34" charset="0"/>
              </a:rPr>
              <a:t>  yang  </a:t>
            </a:r>
            <a:r>
              <a:rPr lang="en-MY" sz="2000" dirty="0" err="1">
                <a:latin typeface="Century Gothic" panose="020B0502020202020204" pitchFamily="34" charset="0"/>
              </a:rPr>
              <a:t>akan</a:t>
            </a:r>
            <a:r>
              <a:rPr lang="en-MY" sz="2000" dirty="0">
                <a:latin typeface="Century Gothic" panose="020B0502020202020204" pitchFamily="34" charset="0"/>
              </a:rPr>
              <a:t>  </a:t>
            </a:r>
            <a:r>
              <a:rPr lang="en-MY" sz="2000" dirty="0" err="1">
                <a:latin typeface="Century Gothic" panose="020B0502020202020204" pitchFamily="34" charset="0"/>
              </a:rPr>
              <a:t>dilaksanakan</a:t>
            </a:r>
            <a:r>
              <a:rPr lang="en-MY" sz="2000" dirty="0">
                <a:latin typeface="Century Gothic" panose="020B0502020202020204" pitchFamily="34" charset="0"/>
              </a:rPr>
              <a:t>.  </a:t>
            </a:r>
            <a:r>
              <a:rPr lang="en-MY" sz="2000" dirty="0" err="1">
                <a:latin typeface="Century Gothic" panose="020B0502020202020204" pitchFamily="34" charset="0"/>
              </a:rPr>
              <a:t>Senarai</a:t>
            </a:r>
            <a:r>
              <a:rPr lang="en-MY" sz="2000" dirty="0">
                <a:latin typeface="Century Gothic" panose="020B0502020202020204" pitchFamily="34" charset="0"/>
              </a:rPr>
              <a:t>  </a:t>
            </a:r>
            <a:r>
              <a:rPr lang="en-MY" sz="2000" dirty="0" err="1">
                <a:latin typeface="Century Gothic" panose="020B0502020202020204" pitchFamily="34" charset="0"/>
              </a:rPr>
              <a:t>terperinci</a:t>
            </a:r>
            <a:r>
              <a:rPr lang="en-MY" sz="2000" dirty="0">
                <a:latin typeface="Century Gothic" panose="020B0502020202020204" pitchFamily="34" charset="0"/>
              </a:rPr>
              <a:t>  </a:t>
            </a:r>
            <a:r>
              <a:rPr lang="en-MY" sz="2000" dirty="0" err="1">
                <a:latin typeface="Century Gothic" panose="020B0502020202020204" pitchFamily="34" charset="0"/>
              </a:rPr>
              <a:t>kerja-kerja</a:t>
            </a:r>
            <a:r>
              <a:rPr lang="en-MY" sz="2000" dirty="0">
                <a:latin typeface="Century Gothic" panose="020B0502020202020204" pitchFamily="34" charset="0"/>
              </a:rPr>
              <a:t> </a:t>
            </a:r>
            <a:r>
              <a:rPr lang="en-MY" sz="2000" dirty="0" err="1">
                <a:latin typeface="Century Gothic" panose="020B0502020202020204" pitchFamily="34" charset="0"/>
              </a:rPr>
              <a:t>tersebut</a:t>
            </a:r>
            <a:r>
              <a:rPr lang="en-MY" sz="2000" dirty="0">
                <a:latin typeface="Century Gothic" panose="020B0502020202020204" pitchFamily="34" charset="0"/>
              </a:rPr>
              <a:t> </a:t>
            </a:r>
            <a:r>
              <a:rPr lang="en-MY" sz="2000" dirty="0" err="1">
                <a:latin typeface="Century Gothic" panose="020B0502020202020204" pitchFamily="34" charset="0"/>
              </a:rPr>
              <a:t>sila</a:t>
            </a:r>
            <a:r>
              <a:rPr lang="en-MY" sz="2000" dirty="0">
                <a:latin typeface="Century Gothic" panose="020B0502020202020204" pitchFamily="34" charset="0"/>
              </a:rPr>
              <a:t> </a:t>
            </a:r>
            <a:r>
              <a:rPr lang="en-MY" sz="2000" dirty="0" err="1">
                <a:latin typeface="Century Gothic" panose="020B0502020202020204" pitchFamily="34" charset="0"/>
              </a:rPr>
              <a:t>rujuk</a:t>
            </a:r>
            <a:r>
              <a:rPr lang="en-MY" sz="2000" dirty="0">
                <a:latin typeface="Century Gothic" panose="020B0502020202020204" pitchFamily="34" charset="0"/>
              </a:rPr>
              <a:t> </a:t>
            </a:r>
            <a:r>
              <a:rPr lang="en-MY" sz="2000" dirty="0" err="1">
                <a:latin typeface="Century Gothic" panose="020B0502020202020204" pitchFamily="34" charset="0"/>
              </a:rPr>
              <a:t>Lampiran</a:t>
            </a:r>
            <a:r>
              <a:rPr lang="en-MY" sz="2000" dirty="0">
                <a:latin typeface="Century Gothic" panose="020B0502020202020204" pitchFamily="34" charset="0"/>
              </a:rPr>
              <a:t> </a:t>
            </a:r>
            <a:r>
              <a:rPr lang="en-MY" sz="2000" dirty="0" smtClean="0">
                <a:latin typeface="Century Gothic" panose="020B0502020202020204" pitchFamily="34" charset="0"/>
              </a:rPr>
              <a:t>F.</a:t>
            </a:r>
            <a:endParaRPr lang="en-MY" sz="2000" dirty="0">
              <a:latin typeface="Century Gothic" panose="020B0502020202020204" pitchFamily="34" charset="0"/>
            </a:endParaRPr>
          </a:p>
          <a:p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26A2FCF-FB76-4E4B-B3F6-AA829292DB64}" type="slidenum">
              <a:rPr lang="en-MY" smtClean="0"/>
              <a:t>22</a:t>
            </a:fld>
            <a:endParaRPr lang="en-MY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11560" y="836712"/>
            <a:ext cx="7632848" cy="237626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MY" sz="5300" dirty="0"/>
              <a:t>6</a:t>
            </a:r>
            <a:r>
              <a:rPr lang="en-MY" sz="5300" dirty="0" smtClean="0"/>
              <a:t>.	 REKOD PENGALAMAN PERKHIDMATAN BERKAITAN</a:t>
            </a:r>
            <a:br>
              <a:rPr lang="en-MY" sz="5300" dirty="0" smtClean="0"/>
            </a:br>
            <a:endParaRPr lang="en-MY" sz="5300" dirty="0"/>
          </a:p>
        </p:txBody>
      </p:sp>
    </p:spTree>
    <p:extLst>
      <p:ext uri="{BB962C8B-B14F-4D97-AF65-F5344CB8AC3E}">
        <p14:creationId xmlns:p14="http://schemas.microsoft.com/office/powerpoint/2010/main" val="337949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692696"/>
            <a:ext cx="7543800" cy="4896544"/>
          </a:xfrm>
        </p:spPr>
        <p:txBody>
          <a:bodyPr>
            <a:noAutofit/>
          </a:bodyPr>
          <a:lstStyle/>
          <a:p>
            <a:pPr marL="0" indent="0">
              <a:buClrTx/>
              <a:buNone/>
            </a:pPr>
            <a:r>
              <a:rPr lang="en-MY" sz="5300" dirty="0" smtClean="0">
                <a:latin typeface="+mj-lt"/>
              </a:rPr>
              <a:t>7.    PERTIMBANGAN PELABURAN (</a:t>
            </a:r>
            <a:r>
              <a:rPr lang="en-MY" sz="5300" i="1" dirty="0" smtClean="0">
                <a:latin typeface="+mj-lt"/>
              </a:rPr>
              <a:t>OPTIONAL</a:t>
            </a:r>
            <a:r>
              <a:rPr lang="en-MY" sz="5300" dirty="0" smtClean="0">
                <a:latin typeface="+mj-lt"/>
              </a:rPr>
              <a:t>)</a:t>
            </a:r>
          </a:p>
          <a:p>
            <a:pPr marL="0" indent="0">
              <a:buNone/>
            </a:pPr>
            <a:endParaRPr lang="en-US" sz="2000" dirty="0" smtClean="0"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r>
              <a:rPr lang="en-US" sz="2000" dirty="0" smtClean="0">
                <a:latin typeface="Century Gothic" panose="020B0502020202020204" pitchFamily="34" charset="0"/>
              </a:rPr>
              <a:t>Kami </a:t>
            </a:r>
            <a:r>
              <a:rPr lang="en-US" sz="2000" dirty="0" err="1" smtClean="0">
                <a:latin typeface="Century Gothic" panose="020B0502020202020204" pitchFamily="34" charset="0"/>
              </a:rPr>
              <a:t>mencadangkan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pertimbangan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tambahan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pelaburan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terhadap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pembangunan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perisian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i="1" dirty="0">
                <a:latin typeface="Century Gothic" panose="020B0502020202020204" pitchFamily="34" charset="0"/>
              </a:rPr>
              <a:t>SSM Audit Firm Monitoring </a:t>
            </a:r>
            <a:r>
              <a:rPr lang="en-US" sz="2000" i="1" dirty="0" smtClean="0">
                <a:latin typeface="Century Gothic" panose="020B0502020202020204" pitchFamily="34" charset="0"/>
              </a:rPr>
              <a:t>System</a:t>
            </a:r>
            <a:r>
              <a:rPr lang="en-US" sz="2000" dirty="0" smtClean="0">
                <a:latin typeface="Century Gothic" panose="020B0502020202020204" pitchFamily="34" charset="0"/>
              </a:rPr>
              <a:t>(SAM) yang </a:t>
            </a:r>
            <a:r>
              <a:rPr lang="en-US" sz="2000" dirty="0" err="1" smtClean="0">
                <a:latin typeface="Century Gothic" panose="020B0502020202020204" pitchFamily="34" charset="0"/>
              </a:rPr>
              <a:t>lebih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kos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efektif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sebanyak</a:t>
            </a:r>
            <a:r>
              <a:rPr lang="en-US" sz="2000" dirty="0" smtClean="0">
                <a:latin typeface="Century Gothic" panose="020B0502020202020204" pitchFamily="34" charset="0"/>
              </a:rPr>
              <a:t> RM200,000.00 </a:t>
            </a:r>
            <a:r>
              <a:rPr lang="en-US" sz="2000" dirty="0" err="1" smtClean="0">
                <a:latin typeface="Century Gothic" panose="020B0502020202020204" pitchFamily="34" charset="0"/>
              </a:rPr>
              <a:t>bagi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versi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penuh</a:t>
            </a:r>
            <a:r>
              <a:rPr lang="en-US" sz="2000" dirty="0" smtClean="0">
                <a:latin typeface="Century Gothic" panose="020B0502020202020204" pitchFamily="34" charset="0"/>
              </a:rPr>
              <a:t> (full version).</a:t>
            </a:r>
          </a:p>
          <a:p>
            <a:pPr marL="0" indent="0" algn="just">
              <a:buNone/>
            </a:pPr>
            <a:endParaRPr lang="en-US" sz="2000" dirty="0"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r>
              <a:rPr lang="en-US" sz="2000" dirty="0" err="1" smtClean="0">
                <a:latin typeface="Century Gothic" panose="020B0502020202020204" pitchFamily="34" charset="0"/>
              </a:rPr>
              <a:t>Sistem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ini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boleh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digunakan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oleh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pihak</a:t>
            </a:r>
            <a:r>
              <a:rPr lang="en-US" sz="2000" dirty="0" smtClean="0">
                <a:latin typeface="Century Gothic" panose="020B0502020202020204" pitchFamily="34" charset="0"/>
              </a:rPr>
              <a:t> SSM </a:t>
            </a:r>
            <a:r>
              <a:rPr lang="en-US" sz="2000" dirty="0" err="1" smtClean="0">
                <a:latin typeface="Century Gothic" panose="020B0502020202020204" pitchFamily="34" charset="0"/>
              </a:rPr>
              <a:t>bagi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memantau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dan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mengaudit</a:t>
            </a:r>
            <a:r>
              <a:rPr lang="en-US" sz="2000" dirty="0" smtClean="0">
                <a:latin typeface="Century Gothic" panose="020B0502020202020204" pitchFamily="34" charset="0"/>
              </a:rPr>
              <a:t> firma-firma yang </a:t>
            </a:r>
            <a:r>
              <a:rPr lang="en-US" sz="2000" dirty="0" err="1" smtClean="0">
                <a:latin typeface="Century Gothic" panose="020B0502020202020204" pitchFamily="34" charset="0"/>
              </a:rPr>
              <a:t>terlibat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dengan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lebih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efisien</a:t>
            </a:r>
            <a:r>
              <a:rPr lang="en-US" sz="2000" dirty="0" smtClean="0">
                <a:latin typeface="Century Gothic" panose="020B0502020202020204" pitchFamily="34" charset="0"/>
              </a:rPr>
              <a:t>.</a:t>
            </a:r>
            <a:endParaRPr lang="en-MY" sz="2000" dirty="0">
              <a:latin typeface="Century Gothic" panose="020B0502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26A2FCF-FB76-4E4B-B3F6-AA829292DB64}" type="slidenum">
              <a:rPr lang="en-MY" smtClean="0"/>
              <a:t>23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0945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838944"/>
            <a:ext cx="7543800" cy="3886200"/>
          </a:xfrm>
        </p:spPr>
        <p:txBody>
          <a:bodyPr>
            <a:noAutofit/>
          </a:bodyPr>
          <a:lstStyle/>
          <a:p>
            <a:pPr marL="0" indent="0">
              <a:buClrTx/>
              <a:buNone/>
            </a:pPr>
            <a:r>
              <a:rPr lang="en-MY" sz="5300" dirty="0">
                <a:latin typeface="+mj-lt"/>
              </a:rPr>
              <a:t>8</a:t>
            </a:r>
            <a:r>
              <a:rPr lang="en-MY" sz="5300" dirty="0" smtClean="0">
                <a:latin typeface="+mj-lt"/>
              </a:rPr>
              <a:t>.    JAMINAN KERAHSIAAN</a:t>
            </a:r>
          </a:p>
          <a:p>
            <a:pPr marL="0" indent="0">
              <a:buNone/>
            </a:pPr>
            <a:endParaRPr lang="en-MY" sz="2000" dirty="0"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r>
              <a:rPr lang="en-MY" sz="1800" dirty="0" err="1">
                <a:latin typeface="Century Gothic" panose="020B0502020202020204" pitchFamily="34" charset="0"/>
              </a:rPr>
              <a:t>Pihak</a:t>
            </a:r>
            <a:r>
              <a:rPr lang="en-MY" sz="1800" dirty="0">
                <a:latin typeface="Century Gothic" panose="020B0502020202020204" pitchFamily="34" charset="0"/>
              </a:rPr>
              <a:t> firma </a:t>
            </a:r>
            <a:r>
              <a:rPr lang="en-MY" sz="1800" dirty="0" err="1">
                <a:latin typeface="Century Gothic" panose="020B0502020202020204" pitchFamily="34" charset="0"/>
              </a:rPr>
              <a:t>memberi</a:t>
            </a:r>
            <a:r>
              <a:rPr lang="en-MY" sz="1800" dirty="0">
                <a:latin typeface="Century Gothic" panose="020B0502020202020204" pitchFamily="34" charset="0"/>
              </a:rPr>
              <a:t> </a:t>
            </a:r>
            <a:r>
              <a:rPr lang="en-MY" sz="1800" dirty="0" err="1">
                <a:latin typeface="Century Gothic" panose="020B0502020202020204" pitchFamily="34" charset="0"/>
              </a:rPr>
              <a:t>jaminan</a:t>
            </a:r>
            <a:r>
              <a:rPr lang="en-MY" sz="1800" dirty="0">
                <a:latin typeface="Century Gothic" panose="020B0502020202020204" pitchFamily="34" charset="0"/>
              </a:rPr>
              <a:t> </a:t>
            </a:r>
            <a:r>
              <a:rPr lang="en-MY" sz="1800" dirty="0" err="1" smtClean="0">
                <a:latin typeface="Century Gothic" panose="020B0502020202020204" pitchFamily="34" charset="0"/>
              </a:rPr>
              <a:t>bahawa</a:t>
            </a:r>
            <a:r>
              <a:rPr lang="en-MY" sz="1800" dirty="0" smtClean="0">
                <a:latin typeface="Century Gothic" panose="020B0502020202020204" pitchFamily="34" charset="0"/>
              </a:rPr>
              <a:t>;-</a:t>
            </a:r>
            <a:endParaRPr lang="en-MY" sz="1800" dirty="0">
              <a:latin typeface="Century Gothic" panose="020B0502020202020204" pitchFamily="34" charset="0"/>
            </a:endParaRPr>
          </a:p>
          <a:p>
            <a:pPr algn="just"/>
            <a:r>
              <a:rPr lang="en-MY" sz="1800" dirty="0" err="1" smtClean="0">
                <a:latin typeface="Century Gothic" panose="020B0502020202020204" pitchFamily="34" charset="0"/>
              </a:rPr>
              <a:t>Segala</a:t>
            </a:r>
            <a:r>
              <a:rPr lang="en-MY" sz="1800" dirty="0" smtClean="0">
                <a:latin typeface="Century Gothic" panose="020B0502020202020204" pitchFamily="34" charset="0"/>
              </a:rPr>
              <a:t> </a:t>
            </a:r>
            <a:r>
              <a:rPr lang="en-MY" sz="1800" dirty="0">
                <a:latin typeface="Century Gothic" panose="020B0502020202020204" pitchFamily="34" charset="0"/>
              </a:rPr>
              <a:t>proses </a:t>
            </a:r>
            <a:r>
              <a:rPr lang="en-MY" sz="1800" dirty="0" err="1">
                <a:latin typeface="Century Gothic" panose="020B0502020202020204" pitchFamily="34" charset="0"/>
              </a:rPr>
              <a:t>dan</a:t>
            </a:r>
            <a:r>
              <a:rPr lang="en-MY" sz="1800" dirty="0">
                <a:latin typeface="Century Gothic" panose="020B0502020202020204" pitchFamily="34" charset="0"/>
              </a:rPr>
              <a:t> </a:t>
            </a:r>
            <a:r>
              <a:rPr lang="en-MY" sz="1800" dirty="0" err="1">
                <a:latin typeface="Century Gothic" panose="020B0502020202020204" pitchFamily="34" charset="0"/>
              </a:rPr>
              <a:t>jadual</a:t>
            </a:r>
            <a:r>
              <a:rPr lang="en-MY" sz="1800" dirty="0">
                <a:latin typeface="Century Gothic" panose="020B0502020202020204" pitchFamily="34" charset="0"/>
              </a:rPr>
              <a:t> </a:t>
            </a:r>
            <a:r>
              <a:rPr lang="en-MY" sz="1800" dirty="0" err="1" smtClean="0">
                <a:latin typeface="Century Gothic" panose="020B0502020202020204" pitchFamily="34" charset="0"/>
              </a:rPr>
              <a:t>kerja</a:t>
            </a:r>
            <a:r>
              <a:rPr lang="en-MY" sz="1800" dirty="0" smtClean="0">
                <a:latin typeface="Century Gothic" panose="020B0502020202020204" pitchFamily="34" charset="0"/>
              </a:rPr>
              <a:t> </a:t>
            </a:r>
            <a:r>
              <a:rPr lang="en-MY" sz="1800" dirty="0">
                <a:latin typeface="Century Gothic" panose="020B0502020202020204" pitchFamily="34" charset="0"/>
              </a:rPr>
              <a:t>yang </a:t>
            </a:r>
            <a:r>
              <a:rPr lang="en-MY" sz="1800" dirty="0" err="1">
                <a:latin typeface="Century Gothic" panose="020B0502020202020204" pitchFamily="34" charset="0"/>
              </a:rPr>
              <a:t>telah</a:t>
            </a:r>
            <a:r>
              <a:rPr lang="en-MY" sz="1800" dirty="0">
                <a:latin typeface="Century Gothic" panose="020B0502020202020204" pitchFamily="34" charset="0"/>
              </a:rPr>
              <a:t> </a:t>
            </a:r>
            <a:r>
              <a:rPr lang="en-MY" sz="1800" dirty="0" err="1">
                <a:latin typeface="Century Gothic" panose="020B0502020202020204" pitchFamily="34" charset="0"/>
              </a:rPr>
              <a:t>ditetapkan</a:t>
            </a:r>
            <a:r>
              <a:rPr lang="en-MY" sz="1800" dirty="0">
                <a:latin typeface="Century Gothic" panose="020B0502020202020204" pitchFamily="34" charset="0"/>
              </a:rPr>
              <a:t> </a:t>
            </a:r>
            <a:r>
              <a:rPr lang="en-MY" sz="1800" dirty="0" err="1">
                <a:latin typeface="Century Gothic" panose="020B0502020202020204" pitchFamily="34" charset="0"/>
              </a:rPr>
              <a:t>akan</a:t>
            </a:r>
            <a:r>
              <a:rPr lang="en-MY" sz="1800" dirty="0">
                <a:latin typeface="Century Gothic" panose="020B0502020202020204" pitchFamily="34" charset="0"/>
              </a:rPr>
              <a:t> </a:t>
            </a:r>
            <a:r>
              <a:rPr lang="en-MY" sz="1800" dirty="0" err="1">
                <a:latin typeface="Century Gothic" panose="020B0502020202020204" pitchFamily="34" charset="0"/>
              </a:rPr>
              <a:t>di</a:t>
            </a:r>
            <a:r>
              <a:rPr lang="en-MY" sz="1800" b="1" dirty="0" err="1">
                <a:latin typeface="Century Gothic" panose="020B0502020202020204" pitchFamily="34" charset="0"/>
              </a:rPr>
              <a:t>RAHSIA</a:t>
            </a:r>
            <a:r>
              <a:rPr lang="en-MY" sz="1800" dirty="0" err="1">
                <a:latin typeface="Century Gothic" panose="020B0502020202020204" pitchFamily="34" charset="0"/>
              </a:rPr>
              <a:t>kan</a:t>
            </a:r>
            <a:r>
              <a:rPr lang="en-MY" sz="1800" dirty="0" smtClean="0">
                <a:latin typeface="Century Gothic" panose="020B0502020202020204" pitchFamily="34" charset="0"/>
              </a:rPr>
              <a:t>; </a:t>
            </a:r>
            <a:r>
              <a:rPr lang="en-MY" sz="1800" dirty="0" err="1" smtClean="0">
                <a:latin typeface="Century Gothic" panose="020B0502020202020204" pitchFamily="34" charset="0"/>
              </a:rPr>
              <a:t>dan</a:t>
            </a:r>
            <a:endParaRPr lang="en-MY" sz="1800" dirty="0">
              <a:latin typeface="Century Gothic" panose="020B0502020202020204" pitchFamily="34" charset="0"/>
            </a:endParaRPr>
          </a:p>
          <a:p>
            <a:pPr algn="just"/>
            <a:r>
              <a:rPr lang="en-MY" sz="1800" dirty="0" err="1" smtClean="0">
                <a:latin typeface="Century Gothic" panose="020B0502020202020204" pitchFamily="34" charset="0"/>
              </a:rPr>
              <a:t>Segala</a:t>
            </a:r>
            <a:r>
              <a:rPr lang="en-MY" sz="1800" dirty="0" smtClean="0">
                <a:latin typeface="Century Gothic" panose="020B0502020202020204" pitchFamily="34" charset="0"/>
              </a:rPr>
              <a:t> </a:t>
            </a:r>
            <a:r>
              <a:rPr lang="en-MY" sz="1800" dirty="0" err="1">
                <a:latin typeface="Century Gothic" panose="020B0502020202020204" pitchFamily="34" charset="0"/>
              </a:rPr>
              <a:t>maklumat</a:t>
            </a:r>
            <a:r>
              <a:rPr lang="en-MY" sz="1800" dirty="0">
                <a:latin typeface="Century Gothic" panose="020B0502020202020204" pitchFamily="34" charset="0"/>
              </a:rPr>
              <a:t> </a:t>
            </a:r>
            <a:r>
              <a:rPr lang="en-MY" sz="1800" dirty="0" err="1">
                <a:latin typeface="Century Gothic" panose="020B0502020202020204" pitchFamily="34" charset="0"/>
              </a:rPr>
              <a:t>mengenai</a:t>
            </a:r>
            <a:r>
              <a:rPr lang="en-MY" sz="1800" dirty="0">
                <a:latin typeface="Century Gothic" panose="020B0502020202020204" pitchFamily="34" charset="0"/>
              </a:rPr>
              <a:t> </a:t>
            </a:r>
            <a:r>
              <a:rPr lang="en-MY" sz="1800" dirty="0" smtClean="0">
                <a:latin typeface="Century Gothic" panose="020B0502020202020204" pitchFamily="34" charset="0"/>
              </a:rPr>
              <a:t>proses </a:t>
            </a:r>
            <a:r>
              <a:rPr lang="en-MY" sz="1800" dirty="0" err="1" smtClean="0">
                <a:latin typeface="Century Gothic" panose="020B0502020202020204" pitchFamily="34" charset="0"/>
              </a:rPr>
              <a:t>kerja</a:t>
            </a:r>
            <a:r>
              <a:rPr lang="en-MY" sz="1800" dirty="0" smtClean="0">
                <a:latin typeface="Century Gothic" panose="020B0502020202020204" pitchFamily="34" charset="0"/>
              </a:rPr>
              <a:t> </a:t>
            </a:r>
            <a:r>
              <a:rPr lang="en-MY" sz="1800" dirty="0" err="1" smtClean="0">
                <a:latin typeface="Century Gothic" panose="020B0502020202020204" pitchFamily="34" charset="0"/>
              </a:rPr>
              <a:t>dan</a:t>
            </a:r>
            <a:r>
              <a:rPr lang="en-MY" sz="1800" dirty="0" smtClean="0">
                <a:latin typeface="Century Gothic" panose="020B0502020202020204" pitchFamily="34" charset="0"/>
              </a:rPr>
              <a:t> data-data </a:t>
            </a:r>
            <a:r>
              <a:rPr lang="en-MY" sz="1800" dirty="0" err="1" smtClean="0">
                <a:latin typeface="Century Gothic" panose="020B0502020202020204" pitchFamily="34" charset="0"/>
              </a:rPr>
              <a:t>sulit</a:t>
            </a:r>
            <a:r>
              <a:rPr lang="en-MY" sz="1800" dirty="0" smtClean="0">
                <a:latin typeface="Century Gothic" panose="020B0502020202020204" pitchFamily="34" charset="0"/>
              </a:rPr>
              <a:t> </a:t>
            </a:r>
            <a:r>
              <a:rPr lang="en-MY" sz="1800" dirty="0" err="1" smtClean="0">
                <a:latin typeface="Century Gothic" panose="020B0502020202020204" pitchFamily="34" charset="0"/>
              </a:rPr>
              <a:t>dan</a:t>
            </a:r>
            <a:r>
              <a:rPr lang="en-MY" sz="1800" dirty="0" smtClean="0">
                <a:latin typeface="Century Gothic" panose="020B0502020202020204" pitchFamily="34" charset="0"/>
              </a:rPr>
              <a:t> </a:t>
            </a:r>
            <a:r>
              <a:rPr lang="en-MY" sz="1800" dirty="0">
                <a:latin typeface="Century Gothic" panose="020B0502020202020204" pitchFamily="34" charset="0"/>
              </a:rPr>
              <a:t>lain-lain </a:t>
            </a:r>
            <a:r>
              <a:rPr lang="en-MY" sz="1800" dirty="0" err="1">
                <a:latin typeface="Century Gothic" panose="020B0502020202020204" pitchFamily="34" charset="0"/>
              </a:rPr>
              <a:t>maklumat</a:t>
            </a:r>
            <a:r>
              <a:rPr lang="en-MY" sz="1800" dirty="0">
                <a:latin typeface="Century Gothic" panose="020B0502020202020204" pitchFamily="34" charset="0"/>
              </a:rPr>
              <a:t> yang </a:t>
            </a:r>
            <a:r>
              <a:rPr lang="en-MY" sz="1800" dirty="0" err="1">
                <a:latin typeface="Century Gothic" panose="020B0502020202020204" pitchFamily="34" charset="0"/>
              </a:rPr>
              <a:t>berkaitan</a:t>
            </a:r>
            <a:r>
              <a:rPr lang="en-MY" sz="1800" dirty="0">
                <a:latin typeface="Century Gothic" panose="020B0502020202020204" pitchFamily="34" charset="0"/>
              </a:rPr>
              <a:t> </a:t>
            </a:r>
            <a:r>
              <a:rPr lang="en-MY" sz="1800" dirty="0" err="1">
                <a:latin typeface="Century Gothic" panose="020B0502020202020204" pitchFamily="34" charset="0"/>
              </a:rPr>
              <a:t>dengannya</a:t>
            </a:r>
            <a:r>
              <a:rPr lang="en-MY" sz="1800" dirty="0">
                <a:latin typeface="Century Gothic" panose="020B0502020202020204" pitchFamily="34" charset="0"/>
              </a:rPr>
              <a:t> </a:t>
            </a:r>
            <a:r>
              <a:rPr lang="en-MY" sz="1800" dirty="0" err="1">
                <a:latin typeface="Century Gothic" panose="020B0502020202020204" pitchFamily="34" charset="0"/>
              </a:rPr>
              <a:t>akan</a:t>
            </a:r>
            <a:r>
              <a:rPr lang="en-MY" sz="1800" dirty="0">
                <a:latin typeface="Century Gothic" panose="020B0502020202020204" pitchFamily="34" charset="0"/>
              </a:rPr>
              <a:t> </a:t>
            </a:r>
            <a:r>
              <a:rPr lang="en-MY" sz="1800" dirty="0" err="1" smtClean="0">
                <a:latin typeface="Century Gothic" panose="020B0502020202020204" pitchFamily="34" charset="0"/>
              </a:rPr>
              <a:t>diRAHSIAkan</a:t>
            </a:r>
            <a:r>
              <a:rPr lang="en-MY" sz="1800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26A2FCF-FB76-4E4B-B3F6-AA829292DB64}" type="slidenum">
              <a:rPr lang="en-MY" smtClean="0"/>
              <a:t>24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6088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-459432"/>
            <a:ext cx="7848872" cy="1600200"/>
          </a:xfrm>
        </p:spPr>
        <p:txBody>
          <a:bodyPr>
            <a:noAutofit/>
          </a:bodyPr>
          <a:lstStyle/>
          <a:p>
            <a:pPr marL="0" indent="0"/>
            <a:r>
              <a:rPr lang="en-MY" sz="4400" b="1" dirty="0"/>
              <a:t>E</a:t>
            </a:r>
            <a:r>
              <a:rPr lang="en-MY" sz="4400" b="1" dirty="0" smtClean="0"/>
              <a:t>.</a:t>
            </a:r>
            <a:r>
              <a:rPr lang="en-MY" sz="4400" b="1" dirty="0"/>
              <a:t>	 </a:t>
            </a:r>
            <a:r>
              <a:rPr lang="en-MY" sz="4400" b="1" dirty="0" smtClean="0"/>
              <a:t>JADUAL PELAKSANAAN</a:t>
            </a:r>
            <a:endParaRPr lang="en-MY" sz="4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0DAE35-A76B-4E33-B18E-D980394BFC7A}" type="slidenum">
              <a:rPr lang="en-MY" smtClean="0"/>
              <a:t>25</a:t>
            </a:fld>
            <a:endParaRPr lang="en-MY" dirty="0"/>
          </a:p>
        </p:txBody>
      </p:sp>
      <p:graphicFrame>
        <p:nvGraphicFramePr>
          <p:cNvPr id="6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80336"/>
              </p:ext>
            </p:extLst>
          </p:nvPr>
        </p:nvGraphicFramePr>
        <p:xfrm>
          <a:off x="179512" y="1246177"/>
          <a:ext cx="8640961" cy="517855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64031"/>
                <a:gridCol w="1973742"/>
                <a:gridCol w="563926"/>
                <a:gridCol w="634417"/>
                <a:gridCol w="634417"/>
                <a:gridCol w="634417"/>
                <a:gridCol w="634417"/>
                <a:gridCol w="634417"/>
                <a:gridCol w="634417"/>
                <a:gridCol w="634417"/>
                <a:gridCol w="634417"/>
                <a:gridCol w="563926"/>
              </a:tblGrid>
              <a:tr h="452760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latin typeface="Century Gothic" panose="020B0502020202020204" pitchFamily="34" charset="0"/>
                        </a:rPr>
                        <a:t>BIL.</a:t>
                      </a:r>
                      <a:endParaRPr lang="en-MY" sz="9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latin typeface="Century Gothic" panose="020B0502020202020204" pitchFamily="34" charset="0"/>
                        </a:rPr>
                        <a:t>AKTIVITI TERPERINCI</a:t>
                      </a:r>
                      <a:endParaRPr lang="en-MY" sz="9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baseline="0" dirty="0" smtClean="0">
                          <a:latin typeface="Century Gothic" panose="020B0502020202020204" pitchFamily="34" charset="0"/>
                        </a:rPr>
                        <a:t>M1</a:t>
                      </a:r>
                      <a:endParaRPr lang="en-MY" sz="9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baseline="0" dirty="0" smtClean="0">
                          <a:latin typeface="Century Gothic" panose="020B0502020202020204" pitchFamily="34" charset="0"/>
                        </a:rPr>
                        <a:t>M2</a:t>
                      </a:r>
                      <a:endParaRPr lang="en-MY" sz="9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latin typeface="Century Gothic" panose="020B0502020202020204" pitchFamily="34" charset="0"/>
                        </a:rPr>
                        <a:t>M</a:t>
                      </a:r>
                      <a:r>
                        <a:rPr lang="en-US" sz="900" b="1" baseline="0" dirty="0" smtClean="0">
                          <a:latin typeface="Century Gothic" panose="020B0502020202020204" pitchFamily="34" charset="0"/>
                        </a:rPr>
                        <a:t>3</a:t>
                      </a:r>
                      <a:endParaRPr lang="en-MY" sz="9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latin typeface="Century Gothic" panose="020B0502020202020204" pitchFamily="34" charset="0"/>
                        </a:rPr>
                        <a:t>M</a:t>
                      </a:r>
                      <a:r>
                        <a:rPr lang="en-US" sz="900" b="1" baseline="0" dirty="0" smtClean="0">
                          <a:latin typeface="Century Gothic" panose="020B0502020202020204" pitchFamily="34" charset="0"/>
                        </a:rPr>
                        <a:t>4</a:t>
                      </a:r>
                      <a:endParaRPr lang="en-MY" sz="9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latin typeface="Century Gothic" panose="020B0502020202020204" pitchFamily="34" charset="0"/>
                        </a:rPr>
                        <a:t>M</a:t>
                      </a:r>
                      <a:r>
                        <a:rPr lang="en-US" sz="900" b="1" baseline="0" dirty="0" smtClean="0">
                          <a:latin typeface="Century Gothic" panose="020B0502020202020204" pitchFamily="34" charset="0"/>
                        </a:rPr>
                        <a:t>5</a:t>
                      </a:r>
                      <a:endParaRPr lang="en-MY" sz="9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latin typeface="Century Gothic" panose="020B0502020202020204" pitchFamily="34" charset="0"/>
                        </a:rPr>
                        <a:t>M</a:t>
                      </a:r>
                      <a:r>
                        <a:rPr lang="en-US" sz="900" b="1" baseline="0" dirty="0" smtClean="0">
                          <a:latin typeface="Century Gothic" panose="020B0502020202020204" pitchFamily="34" charset="0"/>
                        </a:rPr>
                        <a:t>6</a:t>
                      </a:r>
                      <a:endParaRPr lang="en-MY" sz="9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latin typeface="Century Gothic" panose="020B0502020202020204" pitchFamily="34" charset="0"/>
                        </a:rPr>
                        <a:t>M</a:t>
                      </a:r>
                      <a:r>
                        <a:rPr lang="en-US" sz="900" b="1" baseline="0" dirty="0" smtClean="0">
                          <a:latin typeface="Century Gothic" panose="020B0502020202020204" pitchFamily="34" charset="0"/>
                        </a:rPr>
                        <a:t>7</a:t>
                      </a:r>
                      <a:endParaRPr lang="en-MY" sz="9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latin typeface="Century Gothic" panose="020B0502020202020204" pitchFamily="34" charset="0"/>
                        </a:rPr>
                        <a:t>M</a:t>
                      </a:r>
                      <a:r>
                        <a:rPr lang="en-US" sz="900" b="1" baseline="0" dirty="0" smtClean="0">
                          <a:latin typeface="Century Gothic" panose="020B0502020202020204" pitchFamily="34" charset="0"/>
                        </a:rPr>
                        <a:t>8</a:t>
                      </a:r>
                      <a:endParaRPr lang="en-MY" sz="9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latin typeface="Century Gothic" panose="020B0502020202020204" pitchFamily="34" charset="0"/>
                        </a:rPr>
                        <a:t>M</a:t>
                      </a:r>
                      <a:r>
                        <a:rPr lang="en-US" sz="900" b="1" baseline="0" dirty="0" smtClean="0">
                          <a:latin typeface="Century Gothic" panose="020B0502020202020204" pitchFamily="34" charset="0"/>
                        </a:rPr>
                        <a:t>9</a:t>
                      </a:r>
                      <a:endParaRPr lang="en-MY" sz="9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latin typeface="Century Gothic" panose="020B0502020202020204" pitchFamily="34" charset="0"/>
                        </a:rPr>
                        <a:t>M</a:t>
                      </a:r>
                      <a:r>
                        <a:rPr lang="en-US" sz="900" b="1" baseline="0" dirty="0" smtClean="0">
                          <a:latin typeface="Century Gothic" panose="020B0502020202020204" pitchFamily="34" charset="0"/>
                        </a:rPr>
                        <a:t>10</a:t>
                      </a:r>
                      <a:endParaRPr lang="en-MY" sz="9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576866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latin typeface="Century Gothic" panose="020B0502020202020204" pitchFamily="34" charset="0"/>
                        </a:rPr>
                        <a:t>1</a:t>
                      </a:r>
                      <a:endParaRPr lang="en-MY" sz="9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900" b="0" baseline="0" dirty="0" err="1" smtClean="0">
                          <a:latin typeface="Century Gothic" panose="020B0502020202020204" pitchFamily="34" charset="0"/>
                        </a:rPr>
                        <a:t>Kajian</a:t>
                      </a:r>
                      <a:r>
                        <a:rPr lang="en-US" sz="900" b="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900" b="0" baseline="0" dirty="0" err="1" smtClean="0">
                          <a:latin typeface="Century Gothic" panose="020B0502020202020204" pitchFamily="34" charset="0"/>
                        </a:rPr>
                        <a:t>rangka</a:t>
                      </a:r>
                      <a:r>
                        <a:rPr lang="en-US" sz="900" b="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900" b="0" baseline="0" dirty="0" err="1" smtClean="0">
                          <a:latin typeface="Century Gothic" panose="020B0502020202020204" pitchFamily="34" charset="0"/>
                        </a:rPr>
                        <a:t>kerja</a:t>
                      </a:r>
                      <a:r>
                        <a:rPr lang="en-US" sz="900" b="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900" b="0" baseline="0" dirty="0" err="1" smtClean="0">
                          <a:latin typeface="Century Gothic" panose="020B0502020202020204" pitchFamily="34" charset="0"/>
                        </a:rPr>
                        <a:t>semasa</a:t>
                      </a:r>
                      <a:r>
                        <a:rPr lang="en-US" sz="900" b="0" baseline="0" dirty="0" smtClean="0">
                          <a:latin typeface="Century Gothic" panose="020B0502020202020204" pitchFamily="34" charset="0"/>
                        </a:rPr>
                        <a:t> di </a:t>
                      </a:r>
                      <a:r>
                        <a:rPr lang="en-US" sz="900" b="0" baseline="0" dirty="0" err="1" smtClean="0">
                          <a:latin typeface="Century Gothic" panose="020B0502020202020204" pitchFamily="34" charset="0"/>
                        </a:rPr>
                        <a:t>dalam</a:t>
                      </a:r>
                      <a:r>
                        <a:rPr lang="en-US" sz="900" b="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900" b="0" baseline="0" dirty="0" err="1" smtClean="0">
                          <a:latin typeface="Century Gothic" panose="020B0502020202020204" pitchFamily="34" charset="0"/>
                        </a:rPr>
                        <a:t>agensi</a:t>
                      </a:r>
                      <a:r>
                        <a:rPr lang="en-US" sz="900" b="0" baseline="0" dirty="0" smtClean="0">
                          <a:latin typeface="Century Gothic" panose="020B0502020202020204" pitchFamily="34" charset="0"/>
                        </a:rPr>
                        <a:t> SSM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610157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latin typeface="Century Gothic" panose="020B0502020202020204" pitchFamily="34" charset="0"/>
                        </a:rPr>
                        <a:t>2</a:t>
                      </a:r>
                      <a:endParaRPr lang="en-MY" sz="9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baseline="0" dirty="0" err="1" smtClean="0">
                          <a:latin typeface="Century Gothic" panose="020B0502020202020204" pitchFamily="34" charset="0"/>
                        </a:rPr>
                        <a:t>Kajian</a:t>
                      </a:r>
                      <a:r>
                        <a:rPr lang="en-US" sz="900" b="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900" b="0" baseline="0" dirty="0" err="1" smtClean="0">
                          <a:latin typeface="Century Gothic" panose="020B0502020202020204" pitchFamily="34" charset="0"/>
                        </a:rPr>
                        <a:t>perbandingan</a:t>
                      </a:r>
                      <a:r>
                        <a:rPr lang="en-US" sz="900" b="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900" b="0" baseline="0" dirty="0" err="1" smtClean="0">
                          <a:latin typeface="Century Gothic" panose="020B0502020202020204" pitchFamily="34" charset="0"/>
                        </a:rPr>
                        <a:t>rangka</a:t>
                      </a:r>
                      <a:r>
                        <a:rPr lang="en-US" sz="900" b="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900" b="0" baseline="0" dirty="0" err="1" smtClean="0">
                          <a:latin typeface="Century Gothic" panose="020B0502020202020204" pitchFamily="34" charset="0"/>
                        </a:rPr>
                        <a:t>kerja</a:t>
                      </a:r>
                      <a:r>
                        <a:rPr lang="en-US" sz="900" b="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900" b="0" baseline="0" dirty="0" err="1" smtClean="0">
                          <a:latin typeface="Century Gothic" panose="020B0502020202020204" pitchFamily="34" charset="0"/>
                        </a:rPr>
                        <a:t>semasa</a:t>
                      </a:r>
                      <a:r>
                        <a:rPr lang="en-US" sz="900" b="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900" b="0" baseline="0" dirty="0" err="1" smtClean="0">
                          <a:latin typeface="Century Gothic" panose="020B0502020202020204" pitchFamily="34" charset="0"/>
                        </a:rPr>
                        <a:t>bagi</a:t>
                      </a:r>
                      <a:r>
                        <a:rPr lang="en-US" sz="900" b="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900" b="0" baseline="0" dirty="0" err="1" smtClean="0">
                          <a:latin typeface="Century Gothic" panose="020B0502020202020204" pitchFamily="34" charset="0"/>
                        </a:rPr>
                        <a:t>agensi</a:t>
                      </a:r>
                      <a:r>
                        <a:rPr lang="en-US" sz="900" b="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900" b="0" baseline="0" dirty="0" err="1" smtClean="0">
                          <a:latin typeface="Century Gothic" panose="020B0502020202020204" pitchFamily="34" charset="0"/>
                        </a:rPr>
                        <a:t>dan</a:t>
                      </a:r>
                      <a:r>
                        <a:rPr lang="en-US" sz="900" b="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900" b="0" baseline="0" dirty="0" err="1" smtClean="0">
                          <a:latin typeface="Century Gothic" panose="020B0502020202020204" pitchFamily="34" charset="0"/>
                        </a:rPr>
                        <a:t>badan</a:t>
                      </a:r>
                      <a:r>
                        <a:rPr lang="en-US" sz="900" b="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MY" sz="900" b="0" baseline="0" dirty="0" err="1" smtClean="0">
                          <a:latin typeface="Century Gothic" panose="020B0502020202020204" pitchFamily="34" charset="0"/>
                        </a:rPr>
                        <a:t>luar</a:t>
                      </a:r>
                      <a:r>
                        <a:rPr lang="en-MY" sz="900" b="0" baseline="0" dirty="0" smtClean="0">
                          <a:latin typeface="Century Gothic" panose="020B0502020202020204" pitchFamily="34" charset="0"/>
                        </a:rPr>
                        <a:t> SSM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sz="900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871653">
                <a:tc>
                  <a:txBody>
                    <a:bodyPr/>
                    <a:lstStyle/>
                    <a:p>
                      <a:pPr algn="ctr"/>
                      <a:r>
                        <a:rPr lang="en-MY" sz="900" b="1" dirty="0" smtClean="0">
                          <a:latin typeface="Century Gothic" panose="020B0502020202020204" pitchFamily="34" charset="0"/>
                        </a:rPr>
                        <a:t>3.</a:t>
                      </a:r>
                      <a:endParaRPr lang="en-MY" sz="9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MY" sz="900" b="0" dirty="0" err="1" smtClean="0">
                          <a:latin typeface="Century Gothic" panose="020B0502020202020204" pitchFamily="34" charset="0"/>
                        </a:rPr>
                        <a:t>Penyediaan</a:t>
                      </a:r>
                      <a:r>
                        <a:rPr lang="en-MY" sz="900" b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MY" sz="900" b="0" dirty="0" err="1" smtClean="0">
                          <a:latin typeface="Century Gothic" panose="020B0502020202020204" pitchFamily="34" charset="0"/>
                        </a:rPr>
                        <a:t>Draf</a:t>
                      </a:r>
                      <a:r>
                        <a:rPr lang="en-MY" sz="900" b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MY" sz="900" b="0" dirty="0" err="1" smtClean="0">
                          <a:latin typeface="Century Gothic" panose="020B0502020202020204" pitchFamily="34" charset="0"/>
                        </a:rPr>
                        <a:t>Skop</a:t>
                      </a:r>
                      <a:r>
                        <a:rPr lang="en-MY" sz="900" b="0" dirty="0" smtClean="0">
                          <a:latin typeface="Century Gothic" panose="020B0502020202020204" pitchFamily="34" charset="0"/>
                        </a:rPr>
                        <a:t> I &amp; II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dirty="0" err="1" smtClean="0">
                          <a:latin typeface="Century Gothic" panose="020B0502020202020204" pitchFamily="34" charset="0"/>
                        </a:rPr>
                        <a:t>Laporan</a:t>
                      </a:r>
                      <a:r>
                        <a:rPr lang="en-US" sz="900" b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900" b="0" baseline="0" dirty="0" err="1" smtClean="0">
                          <a:latin typeface="Century Gothic" panose="020B0502020202020204" pitchFamily="34" charset="0"/>
                        </a:rPr>
                        <a:t>analisa</a:t>
                      </a:r>
                      <a:r>
                        <a:rPr lang="en-US" sz="900" b="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900" b="0" baseline="0" dirty="0" err="1" smtClean="0">
                          <a:latin typeface="Century Gothic" panose="020B0502020202020204" pitchFamily="34" charset="0"/>
                        </a:rPr>
                        <a:t>kajian</a:t>
                      </a:r>
                      <a:r>
                        <a:rPr lang="en-US" sz="900" b="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900" b="0" baseline="0" dirty="0" err="1" smtClean="0">
                          <a:latin typeface="Century Gothic" panose="020B0502020202020204" pitchFamily="34" charset="0"/>
                        </a:rPr>
                        <a:t>dan</a:t>
                      </a:r>
                      <a:r>
                        <a:rPr lang="en-US" sz="900" b="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900" b="0" baseline="0" dirty="0" err="1" smtClean="0">
                          <a:latin typeface="Century Gothic" panose="020B0502020202020204" pitchFamily="34" charset="0"/>
                        </a:rPr>
                        <a:t>tanda</a:t>
                      </a:r>
                      <a:r>
                        <a:rPr lang="en-US" sz="900" b="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900" b="0" baseline="0" dirty="0" err="1" smtClean="0">
                          <a:latin typeface="Century Gothic" panose="020B0502020202020204" pitchFamily="34" charset="0"/>
                        </a:rPr>
                        <a:t>aras</a:t>
                      </a:r>
                      <a:r>
                        <a:rPr lang="en-US" sz="900" b="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900" b="0" i="1" baseline="0" dirty="0" smtClean="0">
                          <a:latin typeface="Century Gothic" panose="020B0502020202020204" pitchFamily="34" charset="0"/>
                        </a:rPr>
                        <a:t>best practice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baseline="0" dirty="0" err="1" smtClean="0">
                          <a:latin typeface="Century Gothic" panose="020B0502020202020204" pitchFamily="34" charset="0"/>
                        </a:rPr>
                        <a:t>Laporan</a:t>
                      </a:r>
                      <a:r>
                        <a:rPr lang="en-US" sz="900" b="0" baseline="0" dirty="0" smtClean="0">
                          <a:latin typeface="Century Gothic" panose="020B0502020202020204" pitchFamily="34" charset="0"/>
                        </a:rPr>
                        <a:t> gap analysis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dirty="0" err="1" smtClean="0">
                          <a:latin typeface="Century Gothic" panose="020B0502020202020204" pitchFamily="34" charset="0"/>
                        </a:rPr>
                        <a:t>Perbentangan</a:t>
                      </a:r>
                      <a:r>
                        <a:rPr lang="en-US" sz="900" b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900" b="0" dirty="0" err="1" smtClean="0">
                          <a:latin typeface="Century Gothic" panose="020B0502020202020204" pitchFamily="34" charset="0"/>
                        </a:rPr>
                        <a:t>dan</a:t>
                      </a:r>
                      <a:r>
                        <a:rPr lang="en-US" sz="900" b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900" b="0" dirty="0" err="1" smtClean="0">
                          <a:latin typeface="Century Gothic" panose="020B0502020202020204" pitchFamily="34" charset="0"/>
                        </a:rPr>
                        <a:t>perbincangan</a:t>
                      </a:r>
                      <a:r>
                        <a:rPr lang="en-US" sz="900" b="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900" b="0" baseline="0" dirty="0" err="1" smtClean="0">
                          <a:latin typeface="Century Gothic" panose="020B0502020202020204" pitchFamily="34" charset="0"/>
                        </a:rPr>
                        <a:t>draf</a:t>
                      </a:r>
                      <a:r>
                        <a:rPr lang="en-US" sz="900" b="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900" b="0" baseline="0" dirty="0" err="1" smtClean="0">
                          <a:latin typeface="Century Gothic" panose="020B0502020202020204" pitchFamily="34" charset="0"/>
                        </a:rPr>
                        <a:t>skop</a:t>
                      </a:r>
                      <a:r>
                        <a:rPr lang="en-US" sz="900" b="0" baseline="0" dirty="0" smtClean="0">
                          <a:latin typeface="Century Gothic" panose="020B0502020202020204" pitchFamily="34" charset="0"/>
                        </a:rPr>
                        <a:t> I &amp;II  </a:t>
                      </a:r>
                      <a:endParaRPr lang="en-MY" sz="900" b="0" dirty="0" smtClean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585898">
                <a:tc>
                  <a:txBody>
                    <a:bodyPr/>
                    <a:lstStyle/>
                    <a:p>
                      <a:pPr algn="ctr"/>
                      <a:r>
                        <a:rPr lang="en-MY" sz="900" b="1" dirty="0" smtClean="0">
                          <a:latin typeface="Century Gothic" panose="020B0502020202020204" pitchFamily="34" charset="0"/>
                        </a:rPr>
                        <a:t>4</a:t>
                      </a:r>
                      <a:endParaRPr lang="en-MY" sz="9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lang="en-US" sz="900" b="0" baseline="0" dirty="0" err="1" smtClean="0">
                          <a:latin typeface="Century Gothic" panose="020B0502020202020204" pitchFamily="34" charset="0"/>
                        </a:rPr>
                        <a:t>Mendapatkan</a:t>
                      </a:r>
                      <a:r>
                        <a:rPr lang="en-US" sz="900" b="0" baseline="0" dirty="0" smtClean="0">
                          <a:latin typeface="Century Gothic" panose="020B0502020202020204" pitchFamily="34" charset="0"/>
                        </a:rPr>
                        <a:t> input </a:t>
                      </a:r>
                      <a:r>
                        <a:rPr lang="en-US" sz="900" b="0" baseline="0" dirty="0" err="1" smtClean="0">
                          <a:latin typeface="Century Gothic" panose="020B0502020202020204" pitchFamily="34" charset="0"/>
                        </a:rPr>
                        <a:t>dan</a:t>
                      </a:r>
                      <a:r>
                        <a:rPr lang="en-US" sz="900" b="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900" b="0" baseline="0" dirty="0" err="1" smtClean="0">
                          <a:latin typeface="Century Gothic" panose="020B0502020202020204" pitchFamily="34" charset="0"/>
                        </a:rPr>
                        <a:t>citra</a:t>
                      </a:r>
                      <a:r>
                        <a:rPr lang="en-US" sz="900" b="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900" b="0" baseline="0" dirty="0" err="1" smtClean="0">
                          <a:latin typeface="Century Gothic" panose="020B0502020202020204" pitchFamily="34" charset="0"/>
                        </a:rPr>
                        <a:t>daripada</a:t>
                      </a:r>
                      <a:r>
                        <a:rPr lang="en-US" sz="900" b="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900" b="0" baseline="0" dirty="0" err="1" smtClean="0">
                          <a:latin typeface="Century Gothic" panose="020B0502020202020204" pitchFamily="34" charset="0"/>
                        </a:rPr>
                        <a:t>pengurusan</a:t>
                      </a:r>
                      <a:r>
                        <a:rPr lang="en-US" sz="900" b="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900" b="0" baseline="0" dirty="0" err="1" smtClean="0">
                          <a:latin typeface="Century Gothic" panose="020B0502020202020204" pitchFamily="34" charset="0"/>
                        </a:rPr>
                        <a:t>tertinggi</a:t>
                      </a:r>
                      <a:r>
                        <a:rPr lang="en-US" sz="900" b="0" baseline="0" dirty="0" smtClean="0">
                          <a:latin typeface="Century Gothic" panose="020B0502020202020204" pitchFamily="34" charset="0"/>
                        </a:rPr>
                        <a:t> SSM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463525">
                <a:tc>
                  <a:txBody>
                    <a:bodyPr/>
                    <a:lstStyle/>
                    <a:p>
                      <a:pPr algn="ctr"/>
                      <a:r>
                        <a:rPr lang="en-MY" sz="900" b="1" dirty="0" smtClean="0">
                          <a:latin typeface="Century Gothic" panose="020B0502020202020204" pitchFamily="34" charset="0"/>
                        </a:rPr>
                        <a:t>5</a:t>
                      </a:r>
                      <a:endParaRPr lang="en-MY" sz="9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MY" sz="900" b="0" dirty="0" smtClean="0">
                          <a:latin typeface="Century Gothic" panose="020B0502020202020204" pitchFamily="34" charset="0"/>
                        </a:rPr>
                        <a:t>Pembangunan </a:t>
                      </a:r>
                      <a:r>
                        <a:rPr lang="en-MY" sz="900" b="0" dirty="0" err="1" smtClean="0">
                          <a:latin typeface="Century Gothic" panose="020B0502020202020204" pitchFamily="34" charset="0"/>
                        </a:rPr>
                        <a:t>prototaip</a:t>
                      </a:r>
                      <a:r>
                        <a:rPr lang="en-MY" sz="900" b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MY" sz="900" b="0" dirty="0" err="1" smtClean="0">
                          <a:latin typeface="Century Gothic" panose="020B0502020202020204" pitchFamily="34" charset="0"/>
                        </a:rPr>
                        <a:t>Sistem</a:t>
                      </a:r>
                      <a:r>
                        <a:rPr lang="en-MY" sz="900" b="0" dirty="0" smtClean="0">
                          <a:latin typeface="Century Gothic" panose="020B0502020202020204" pitchFamily="34" charset="0"/>
                        </a:rPr>
                        <a:t> SAM </a:t>
                      </a:r>
                      <a:endParaRPr lang="en-MY" sz="900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</a:tr>
              <a:tr h="871653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latin typeface="Century Gothic" panose="020B0502020202020204" pitchFamily="34" charset="0"/>
                        </a:rPr>
                        <a:t>6</a:t>
                      </a:r>
                      <a:endParaRPr lang="en-MY" sz="9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MY" sz="900" b="0" dirty="0" err="1" smtClean="0">
                          <a:latin typeface="Century Gothic" panose="020B0502020202020204" pitchFamily="34" charset="0"/>
                        </a:rPr>
                        <a:t>Penyediaan</a:t>
                      </a:r>
                      <a:r>
                        <a:rPr lang="en-MY" sz="900" b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MY" sz="900" b="0" dirty="0" err="1" smtClean="0">
                          <a:latin typeface="Century Gothic" panose="020B0502020202020204" pitchFamily="34" charset="0"/>
                        </a:rPr>
                        <a:t>Draf</a:t>
                      </a:r>
                      <a:r>
                        <a:rPr lang="en-MY" sz="900" b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MY" sz="900" b="0" dirty="0" err="1" smtClean="0">
                          <a:latin typeface="Century Gothic" panose="020B0502020202020204" pitchFamily="34" charset="0"/>
                        </a:rPr>
                        <a:t>Skop</a:t>
                      </a:r>
                      <a:r>
                        <a:rPr lang="en-MY" sz="900" b="0" dirty="0" smtClean="0">
                          <a:latin typeface="Century Gothic" panose="020B0502020202020204" pitchFamily="34" charset="0"/>
                        </a:rPr>
                        <a:t> III</a:t>
                      </a:r>
                    </a:p>
                    <a:p>
                      <a:pPr marL="176213" lvl="0" indent="-176213" algn="l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baseline="0" dirty="0" err="1" smtClean="0">
                          <a:latin typeface="Century Gothic" panose="020B0502020202020204" pitchFamily="34" charset="0"/>
                        </a:rPr>
                        <a:t>Laporan</a:t>
                      </a:r>
                      <a:r>
                        <a:rPr lang="en-US" sz="900" b="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900" b="0" baseline="0" dirty="0" err="1" smtClean="0">
                          <a:latin typeface="Century Gothic" panose="020B0502020202020204" pitchFamily="34" charset="0"/>
                        </a:rPr>
                        <a:t>dan</a:t>
                      </a:r>
                      <a:r>
                        <a:rPr lang="en-US" sz="900" b="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900" b="0" baseline="0" dirty="0" err="1" smtClean="0">
                          <a:latin typeface="Century Gothic" panose="020B0502020202020204" pitchFamily="34" charset="0"/>
                        </a:rPr>
                        <a:t>cadangan</a:t>
                      </a:r>
                      <a:r>
                        <a:rPr lang="en-US" sz="900" b="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900" b="0" baseline="0" dirty="0" err="1" smtClean="0">
                          <a:latin typeface="Century Gothic" panose="020B0502020202020204" pitchFamily="34" charset="0"/>
                        </a:rPr>
                        <a:t>rangka</a:t>
                      </a:r>
                      <a:r>
                        <a:rPr lang="en-US" sz="900" b="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900" b="0" baseline="0" dirty="0" err="1" smtClean="0">
                          <a:latin typeface="Century Gothic" panose="020B0502020202020204" pitchFamily="34" charset="0"/>
                        </a:rPr>
                        <a:t>kerja</a:t>
                      </a:r>
                      <a:r>
                        <a:rPr lang="en-US" sz="900" b="0" baseline="0" dirty="0" smtClean="0">
                          <a:latin typeface="Century Gothic" panose="020B0502020202020204" pitchFamily="34" charset="0"/>
                        </a:rPr>
                        <a:t>.</a:t>
                      </a:r>
                    </a:p>
                    <a:p>
                      <a:pPr marL="176213" marR="0" lvl="0" indent="-1762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900" b="0" baseline="0" dirty="0" err="1" smtClean="0">
                          <a:latin typeface="Century Gothic" panose="020B0502020202020204" pitchFamily="34" charset="0"/>
                        </a:rPr>
                        <a:t>Prototaip</a:t>
                      </a:r>
                      <a:r>
                        <a:rPr lang="en-US" sz="900" b="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900" b="0" baseline="0" dirty="0" err="1" smtClean="0">
                          <a:latin typeface="Century Gothic" panose="020B0502020202020204" pitchFamily="34" charset="0"/>
                        </a:rPr>
                        <a:t>Sistem</a:t>
                      </a:r>
                      <a:r>
                        <a:rPr lang="en-US" sz="900" b="0" baseline="0" dirty="0" smtClean="0">
                          <a:latin typeface="Century Gothic" panose="020B0502020202020204" pitchFamily="34" charset="0"/>
                        </a:rPr>
                        <a:t> SAM</a:t>
                      </a:r>
                    </a:p>
                    <a:p>
                      <a:pPr marL="176213" marR="0" lvl="0" indent="-1762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900" b="0" baseline="0" dirty="0" err="1" smtClean="0">
                          <a:latin typeface="Century Gothic" panose="020B0502020202020204" pitchFamily="34" charset="0"/>
                        </a:rPr>
                        <a:t>Perbincangan</a:t>
                      </a:r>
                      <a:r>
                        <a:rPr lang="en-US" sz="900" b="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900" b="0" baseline="0" dirty="0" err="1" smtClean="0">
                          <a:latin typeface="Century Gothic" panose="020B0502020202020204" pitchFamily="34" charset="0"/>
                        </a:rPr>
                        <a:t>Akhir</a:t>
                      </a:r>
                      <a:endParaRPr lang="en-US" sz="900" b="0" baseline="0" dirty="0" smtClean="0">
                        <a:latin typeface="Century Gothic" panose="020B0502020202020204" pitchFamily="34" charset="0"/>
                      </a:endParaRPr>
                    </a:p>
                    <a:p>
                      <a:pPr marL="176213" marR="0" lvl="0" indent="-1762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MY" sz="900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630630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latin typeface="Century Gothic" panose="020B0502020202020204" pitchFamily="34" charset="0"/>
                        </a:rPr>
                        <a:t>7</a:t>
                      </a:r>
                      <a:endParaRPr lang="en-MY" sz="9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dirty="0" err="1" smtClean="0">
                          <a:latin typeface="Century Gothic" panose="020B0502020202020204" pitchFamily="34" charset="0"/>
                        </a:rPr>
                        <a:t>Laporan</a:t>
                      </a:r>
                      <a:r>
                        <a:rPr lang="en-US" sz="900" b="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900" b="0" baseline="0" dirty="0" err="1" smtClean="0">
                          <a:latin typeface="Century Gothic" panose="020B0502020202020204" pitchFamily="34" charset="0"/>
                        </a:rPr>
                        <a:t>Akhir</a:t>
                      </a:r>
                      <a:r>
                        <a:rPr lang="en-US" sz="900" b="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900" b="0" baseline="0" dirty="0" err="1" smtClean="0">
                          <a:latin typeface="Century Gothic" panose="020B0502020202020204" pitchFamily="34" charset="0"/>
                        </a:rPr>
                        <a:t>Skop</a:t>
                      </a:r>
                      <a:r>
                        <a:rPr lang="en-US" sz="900" b="0" baseline="0" dirty="0" smtClean="0">
                          <a:latin typeface="Century Gothic" panose="020B0502020202020204" pitchFamily="34" charset="0"/>
                        </a:rPr>
                        <a:t> I, II &amp; III &amp; </a:t>
                      </a:r>
                      <a:r>
                        <a:rPr lang="en-US" sz="900" b="0" baseline="0" dirty="0" err="1" smtClean="0">
                          <a:latin typeface="Century Gothic" panose="020B0502020202020204" pitchFamily="34" charset="0"/>
                        </a:rPr>
                        <a:t>Penyerahan</a:t>
                      </a:r>
                      <a:r>
                        <a:rPr lang="en-US" sz="900" b="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900" b="0" baseline="0" dirty="0" err="1" smtClean="0">
                          <a:latin typeface="Century Gothic" panose="020B0502020202020204" pitchFamily="34" charset="0"/>
                        </a:rPr>
                        <a:t>Prototaip</a:t>
                      </a:r>
                      <a:r>
                        <a:rPr lang="en-US" sz="900" b="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900" b="0" baseline="0" dirty="0" err="1" smtClean="0">
                          <a:latin typeface="Century Gothic" panose="020B0502020202020204" pitchFamily="34" charset="0"/>
                        </a:rPr>
                        <a:t>Sistem</a:t>
                      </a:r>
                      <a:r>
                        <a:rPr lang="en-US" sz="900" b="0" baseline="0" dirty="0" smtClean="0">
                          <a:latin typeface="Century Gothic" panose="020B0502020202020204" pitchFamily="34" charset="0"/>
                        </a:rPr>
                        <a:t> SAM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60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60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562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604664"/>
            <a:ext cx="6781800" cy="1600200"/>
          </a:xfrm>
        </p:spPr>
        <p:txBody>
          <a:bodyPr>
            <a:noAutofit/>
          </a:bodyPr>
          <a:lstStyle/>
          <a:p>
            <a:r>
              <a:rPr lang="en-MY" sz="5300" dirty="0"/>
              <a:t>1</a:t>
            </a:r>
            <a:r>
              <a:rPr lang="en-MY" sz="5300" dirty="0" smtClean="0"/>
              <a:t>.</a:t>
            </a:r>
            <a:r>
              <a:rPr lang="en-MY" sz="5300" dirty="0"/>
              <a:t>	 LATAR BELAKANG</a:t>
            </a:r>
            <a:br>
              <a:rPr lang="en-MY" sz="5300" dirty="0"/>
            </a:br>
            <a:endParaRPr lang="en-MY" sz="5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919064"/>
            <a:ext cx="7543800" cy="38862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MY" dirty="0" err="1" smtClean="0">
                <a:latin typeface="Century Gothic" panose="020B0502020202020204" pitchFamily="34" charset="0"/>
              </a:rPr>
              <a:t>Kertas</a:t>
            </a:r>
            <a:r>
              <a:rPr lang="en-MY" dirty="0" smtClean="0">
                <a:latin typeface="Century Gothic" panose="020B0502020202020204" pitchFamily="34" charset="0"/>
              </a:rPr>
              <a:t> </a:t>
            </a:r>
            <a:r>
              <a:rPr lang="en-MY" dirty="0" err="1">
                <a:latin typeface="Century Gothic" panose="020B0502020202020204" pitchFamily="34" charset="0"/>
              </a:rPr>
              <a:t>cadangan</a:t>
            </a:r>
            <a:r>
              <a:rPr lang="en-MY" dirty="0">
                <a:latin typeface="Century Gothic" panose="020B0502020202020204" pitchFamily="34" charset="0"/>
              </a:rPr>
              <a:t> </a:t>
            </a:r>
            <a:r>
              <a:rPr lang="en-MY" dirty="0" err="1">
                <a:latin typeface="Century Gothic" panose="020B0502020202020204" pitchFamily="34" charset="0"/>
              </a:rPr>
              <a:t>ini</a:t>
            </a:r>
            <a:r>
              <a:rPr lang="en-MY" dirty="0">
                <a:latin typeface="Century Gothic" panose="020B0502020202020204" pitchFamily="34" charset="0"/>
              </a:rPr>
              <a:t> </a:t>
            </a:r>
            <a:r>
              <a:rPr lang="en-MY" dirty="0" err="1">
                <a:latin typeface="Century Gothic" panose="020B0502020202020204" pitchFamily="34" charset="0"/>
              </a:rPr>
              <a:t>disediakan</a:t>
            </a:r>
            <a:r>
              <a:rPr lang="en-MY" dirty="0">
                <a:latin typeface="Century Gothic" panose="020B0502020202020204" pitchFamily="34" charset="0"/>
              </a:rPr>
              <a:t> </a:t>
            </a:r>
            <a:r>
              <a:rPr lang="en-MY" dirty="0" err="1" smtClean="0">
                <a:latin typeface="Century Gothic" panose="020B0502020202020204" pitchFamily="34" charset="0"/>
              </a:rPr>
              <a:t>untuk</a:t>
            </a:r>
            <a:r>
              <a:rPr lang="en-MY" dirty="0">
                <a:latin typeface="Century Gothic" panose="020B0502020202020204" pitchFamily="34" charset="0"/>
              </a:rPr>
              <a:t> </a:t>
            </a:r>
            <a:r>
              <a:rPr lang="en-MY" dirty="0" err="1" smtClean="0">
                <a:latin typeface="Century Gothic" panose="020B0502020202020204" pitchFamily="34" charset="0"/>
              </a:rPr>
              <a:t>menawarkan</a:t>
            </a:r>
            <a:r>
              <a:rPr lang="en-MY" dirty="0" smtClean="0">
                <a:latin typeface="Century Gothic" panose="020B0502020202020204" pitchFamily="34" charset="0"/>
              </a:rPr>
              <a:t> </a:t>
            </a:r>
            <a:r>
              <a:rPr lang="en-MY" dirty="0" err="1" smtClean="0">
                <a:latin typeface="Century Gothic" panose="020B0502020202020204" pitchFamily="34" charset="0"/>
              </a:rPr>
              <a:t>perkhidmatan</a:t>
            </a:r>
            <a:r>
              <a:rPr lang="en-MY" dirty="0" smtClean="0">
                <a:latin typeface="Century Gothic" panose="020B0502020202020204" pitchFamily="34" charset="0"/>
              </a:rPr>
              <a:t> </a:t>
            </a:r>
            <a:r>
              <a:rPr lang="en-MY" dirty="0" err="1" smtClean="0">
                <a:latin typeface="Century Gothic" panose="020B0502020202020204" pitchFamily="34" charset="0"/>
              </a:rPr>
              <a:t>perunding</a:t>
            </a:r>
            <a:r>
              <a:rPr lang="en-MY" dirty="0" smtClean="0">
                <a:latin typeface="Century Gothic" panose="020B0502020202020204" pitchFamily="34" charset="0"/>
              </a:rPr>
              <a:t> </a:t>
            </a:r>
            <a:r>
              <a:rPr lang="en-MY" dirty="0" err="1" smtClean="0">
                <a:latin typeface="Century Gothic" panose="020B0502020202020204" pitchFamily="34" charset="0"/>
              </a:rPr>
              <a:t>bagi</a:t>
            </a:r>
            <a:r>
              <a:rPr lang="en-MY" dirty="0" smtClean="0">
                <a:latin typeface="Century Gothic" panose="020B0502020202020204" pitchFamily="34" charset="0"/>
              </a:rPr>
              <a:t> </a:t>
            </a:r>
            <a:r>
              <a:rPr lang="en-MY" dirty="0" err="1" smtClean="0">
                <a:latin typeface="Century Gothic" panose="020B0502020202020204" pitchFamily="34" charset="0"/>
              </a:rPr>
              <a:t>membuat</a:t>
            </a:r>
            <a:r>
              <a:rPr lang="en-MY" dirty="0" smtClean="0">
                <a:latin typeface="Century Gothic" panose="020B0502020202020204" pitchFamily="34" charset="0"/>
              </a:rPr>
              <a:t> </a:t>
            </a:r>
            <a:r>
              <a:rPr lang="en-MY" dirty="0" err="1" smtClean="0">
                <a:latin typeface="Century Gothic" panose="020B0502020202020204" pitchFamily="34" charset="0"/>
              </a:rPr>
              <a:t>kajian</a:t>
            </a:r>
            <a:r>
              <a:rPr lang="en-MY" dirty="0" smtClean="0">
                <a:latin typeface="Century Gothic" panose="020B0502020202020204" pitchFamily="34" charset="0"/>
              </a:rPr>
              <a:t> </a:t>
            </a:r>
            <a:r>
              <a:rPr lang="en-MY" dirty="0" err="1" smtClean="0">
                <a:latin typeface="Century Gothic" panose="020B0502020202020204" pitchFamily="34" charset="0"/>
              </a:rPr>
              <a:t>dan</a:t>
            </a:r>
            <a:r>
              <a:rPr lang="en-MY" dirty="0" smtClean="0">
                <a:latin typeface="Century Gothic" panose="020B0502020202020204" pitchFamily="34" charset="0"/>
              </a:rPr>
              <a:t> </a:t>
            </a:r>
            <a:r>
              <a:rPr lang="en-MY" dirty="0" err="1" smtClean="0">
                <a:latin typeface="Century Gothic" panose="020B0502020202020204" pitchFamily="34" charset="0"/>
              </a:rPr>
              <a:t>mencadangkan</a:t>
            </a:r>
            <a:r>
              <a:rPr lang="en-MY" dirty="0" smtClean="0">
                <a:latin typeface="Century Gothic" panose="020B0502020202020204" pitchFamily="34" charset="0"/>
              </a:rPr>
              <a:t> </a:t>
            </a:r>
            <a:r>
              <a:rPr lang="en-MY" i="1" dirty="0" smtClean="0">
                <a:latin typeface="Century Gothic" panose="020B0502020202020204" pitchFamily="34" charset="0"/>
              </a:rPr>
              <a:t>framework on audit firm monitoring for non-public interest entities </a:t>
            </a:r>
            <a:r>
              <a:rPr lang="en-MY" dirty="0" err="1" smtClean="0">
                <a:latin typeface="Century Gothic" panose="020B0502020202020204" pitchFamily="34" charset="0"/>
              </a:rPr>
              <a:t>kepada</a:t>
            </a:r>
            <a:r>
              <a:rPr lang="en-MY" dirty="0" smtClean="0">
                <a:latin typeface="Century Gothic" panose="020B0502020202020204" pitchFamily="34" charset="0"/>
              </a:rPr>
              <a:t> </a:t>
            </a:r>
            <a:r>
              <a:rPr lang="en-MY" dirty="0" err="1" smtClean="0">
                <a:latin typeface="Century Gothic" panose="020B0502020202020204" pitchFamily="34" charset="0"/>
              </a:rPr>
              <a:t>Suruhanjaya</a:t>
            </a:r>
            <a:r>
              <a:rPr lang="en-MY" dirty="0" smtClean="0">
                <a:latin typeface="Century Gothic" panose="020B0502020202020204" pitchFamily="34" charset="0"/>
              </a:rPr>
              <a:t> Syarikat Malaysia (SSM).</a:t>
            </a:r>
            <a:endParaRPr lang="en-MY" i="1" dirty="0">
              <a:latin typeface="Century Gothic" panose="020B0502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0DAE35-A76B-4E33-B18E-D980394BFC7A}" type="slidenum">
              <a:rPr lang="en-MY" smtClean="0"/>
              <a:t>3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19249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MY" dirty="0" smtClean="0"/>
          </a:p>
          <a:p>
            <a:pPr marL="0" indent="0">
              <a:buNone/>
            </a:pPr>
            <a:endParaRPr lang="en-MY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26A2FCF-FB76-4E4B-B3F6-AA829292DB64}" type="slidenum">
              <a:rPr lang="en-MY" smtClean="0"/>
              <a:t>4</a:t>
            </a:fld>
            <a:endParaRPr lang="en-MY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1560" y="54868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MY" dirty="0"/>
              <a:t>2</a:t>
            </a:r>
            <a:r>
              <a:rPr lang="en-MY" dirty="0" smtClean="0"/>
              <a:t>.	 PENGENALAN</a:t>
            </a:r>
            <a:br>
              <a:rPr lang="en-MY" dirty="0" smtClean="0"/>
            </a:br>
            <a:endParaRPr lang="en-MY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0627581"/>
              </p:ext>
            </p:extLst>
          </p:nvPr>
        </p:nvGraphicFramePr>
        <p:xfrm>
          <a:off x="1187624" y="2780928"/>
          <a:ext cx="7344816" cy="252028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496742"/>
                <a:gridCol w="6848074"/>
              </a:tblGrid>
              <a:tr h="12601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600" b="0" dirty="0" err="1">
                          <a:effectLst/>
                          <a:latin typeface="Century Gothic" panose="020B0502020202020204" pitchFamily="34" charset="0"/>
                        </a:rPr>
                        <a:t>i</a:t>
                      </a:r>
                      <a:r>
                        <a:rPr lang="en-MY" sz="1600" b="0" dirty="0">
                          <a:effectLst/>
                          <a:latin typeface="Century Gothic" panose="020B0502020202020204" pitchFamily="34" charset="0"/>
                        </a:rPr>
                        <a:t>)</a:t>
                      </a:r>
                      <a:endParaRPr lang="en-MY" sz="1600" b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600" b="0" dirty="0" err="1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Mengkaji</a:t>
                      </a:r>
                      <a:r>
                        <a:rPr lang="en-MY" sz="1600" b="0" baseline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MY" sz="1600" b="0" baseline="0" dirty="0" err="1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keperluan</a:t>
                      </a:r>
                      <a:r>
                        <a:rPr lang="en-MY" sz="1600" b="0" baseline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MY" sz="1600" b="0" baseline="0" dirty="0" err="1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pemantauan</a:t>
                      </a:r>
                      <a:r>
                        <a:rPr lang="en-MY" sz="1600" b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MY" sz="1600" b="0" dirty="0" err="1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pematuhan</a:t>
                      </a:r>
                      <a:r>
                        <a:rPr lang="en-MY" sz="1600" b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firma-firma</a:t>
                      </a:r>
                      <a:r>
                        <a:rPr lang="en-MY" sz="1600" b="0" baseline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audit </a:t>
                      </a:r>
                      <a:r>
                        <a:rPr lang="en-MY" sz="1600" b="0" baseline="0" dirty="0" err="1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bagi</a:t>
                      </a:r>
                      <a:r>
                        <a:rPr lang="en-MY" sz="1600" b="0" baseline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MY" sz="1600" b="0" baseline="0" dirty="0" err="1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entiti</a:t>
                      </a:r>
                      <a:r>
                        <a:rPr lang="en-MY" sz="1600" b="0" baseline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MY" sz="1600" b="0" baseline="0" dirty="0" err="1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bukan</a:t>
                      </a:r>
                      <a:r>
                        <a:rPr lang="en-MY" sz="1600" b="0" baseline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MY" sz="1600" b="0" baseline="0" dirty="0" err="1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awam</a:t>
                      </a:r>
                      <a:r>
                        <a:rPr lang="en-MY" sz="1600" b="0" baseline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MY" sz="1600" b="0" baseline="0" dirty="0" err="1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berdasarkan</a:t>
                      </a:r>
                      <a:r>
                        <a:rPr lang="en-MY" sz="1600" b="0" baseline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MY" sz="1600" b="0" baseline="0" dirty="0" err="1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Akta</a:t>
                      </a:r>
                      <a:r>
                        <a:rPr lang="en-MY" sz="1600" b="0" baseline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Syarikat 2016 </a:t>
                      </a:r>
                      <a:r>
                        <a:rPr lang="en-MY" sz="1600" b="0" baseline="0" dirty="0" err="1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dan</a:t>
                      </a:r>
                      <a:r>
                        <a:rPr lang="en-MY" sz="1600" b="0" baseline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MY" sz="1600" b="0" baseline="0" dirty="0" err="1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piawaian</a:t>
                      </a:r>
                      <a:r>
                        <a:rPr lang="en-MY" sz="1600" b="0" baseline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audit </a:t>
                      </a:r>
                      <a:r>
                        <a:rPr lang="en-MY" sz="1600" b="0" baseline="0" dirty="0" err="1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dan</a:t>
                      </a:r>
                      <a:r>
                        <a:rPr lang="en-MY" sz="1600" b="0" baseline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MY" sz="1600" b="0" baseline="0" dirty="0" err="1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perakaunan</a:t>
                      </a:r>
                      <a:r>
                        <a:rPr lang="en-MY" sz="1600" b="0" baseline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yang </a:t>
                      </a:r>
                      <a:r>
                        <a:rPr lang="en-MY" sz="1600" b="0" baseline="0" dirty="0" err="1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berkaitan</a:t>
                      </a:r>
                      <a:r>
                        <a:rPr lang="en-MY" sz="1600" b="0" baseline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.</a:t>
                      </a:r>
                      <a:endParaRPr lang="en-MY" sz="1600" b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601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600" b="0" dirty="0">
                          <a:effectLst/>
                          <a:latin typeface="Century Gothic" panose="020B0502020202020204" pitchFamily="34" charset="0"/>
                        </a:rPr>
                        <a:t>ii)</a:t>
                      </a:r>
                      <a:endParaRPr lang="en-MY" sz="1600" b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600" b="0" dirty="0" err="1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Mencadangkan</a:t>
                      </a:r>
                      <a:r>
                        <a:rPr lang="en-MY" sz="1600" b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MY" sz="1600" b="0" dirty="0" err="1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pembangunan</a:t>
                      </a:r>
                      <a:r>
                        <a:rPr lang="en-MY" sz="1600" b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MY" sz="1600" b="0" dirty="0" err="1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rangka</a:t>
                      </a:r>
                      <a:r>
                        <a:rPr lang="en-MY" sz="1600" b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MY" sz="1600" b="0" dirty="0" err="1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kerja</a:t>
                      </a:r>
                      <a:r>
                        <a:rPr lang="en-MY" sz="1600" b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(framework) yang </a:t>
                      </a:r>
                      <a:r>
                        <a:rPr lang="en-MY" sz="1600" b="0" dirty="0" err="1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bersesuaian</a:t>
                      </a:r>
                      <a:r>
                        <a:rPr lang="en-MY" sz="1600" b="0" baseline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MY" sz="1600" b="0" baseline="0" dirty="0" err="1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untuk</a:t>
                      </a:r>
                      <a:r>
                        <a:rPr lang="en-MY" sz="1600" b="0" baseline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MY" sz="1600" b="0" baseline="0" dirty="0" err="1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pemantauan</a:t>
                      </a:r>
                      <a:r>
                        <a:rPr lang="en-MY" sz="1600" b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MY" sz="1600" b="0" dirty="0" err="1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pematuhan</a:t>
                      </a:r>
                      <a:r>
                        <a:rPr lang="en-MY" sz="1600" b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firma-firma</a:t>
                      </a:r>
                      <a:r>
                        <a:rPr lang="en-MY" sz="1600" b="0" baseline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audit </a:t>
                      </a:r>
                      <a:r>
                        <a:rPr lang="en-MY" sz="1600" b="0" baseline="0" dirty="0" err="1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bagi</a:t>
                      </a:r>
                      <a:r>
                        <a:rPr lang="en-MY" sz="1600" b="0" baseline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MY" sz="1600" b="0" baseline="0" dirty="0" err="1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entiti</a:t>
                      </a:r>
                      <a:r>
                        <a:rPr lang="en-MY" sz="1600" b="0" baseline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MY" sz="1600" b="0" baseline="0" dirty="0" err="1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bukan</a:t>
                      </a:r>
                      <a:r>
                        <a:rPr lang="en-MY" sz="1600" b="0" baseline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MY" sz="1600" b="0" baseline="0" dirty="0" err="1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awam</a:t>
                      </a:r>
                      <a:r>
                        <a:rPr lang="en-MY" sz="1600" b="0" baseline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.</a:t>
                      </a:r>
                      <a:endParaRPr lang="en-MY" sz="1600" b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755576" y="1877923"/>
            <a:ext cx="820891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itchFamily="34" charset="0"/>
                <a:cs typeface="Times New Roman" pitchFamily="18" charset="0"/>
              </a:rPr>
              <a:t>2.1 OBJEKTIF</a:t>
            </a:r>
            <a:endParaRPr kumimoji="0" lang="en-US" altLang="en-US" sz="20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US" altLang="en-US" sz="1600" dirty="0" err="1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Objektif</a:t>
            </a:r>
            <a:r>
              <a:rPr lang="en-US" altLang="en-US" sz="1600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1600" dirty="0" err="1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perlaksanaan</a:t>
            </a:r>
            <a:r>
              <a:rPr lang="en-US" altLang="en-US" sz="1600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adalah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seperti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berikut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;-	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6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26A2FCF-FB76-4E4B-B3F6-AA829292DB64}" type="slidenum">
              <a:rPr lang="en-MY" smtClean="0"/>
              <a:t>5</a:t>
            </a:fld>
            <a:endParaRPr lang="en-MY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727639"/>
              </p:ext>
            </p:extLst>
          </p:nvPr>
        </p:nvGraphicFramePr>
        <p:xfrm>
          <a:off x="753833" y="1844824"/>
          <a:ext cx="7488832" cy="3172762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702078"/>
                <a:gridCol w="6786754"/>
              </a:tblGrid>
              <a:tr h="3686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600" b="1" i="0" dirty="0" err="1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Bil</a:t>
                      </a:r>
                      <a:r>
                        <a:rPr lang="en-MY" sz="1600" b="1" i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.</a:t>
                      </a:r>
                      <a:endParaRPr lang="en-MY" sz="1600" b="1" i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600" b="1" i="0" dirty="0" err="1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Skop</a:t>
                      </a:r>
                      <a:r>
                        <a:rPr lang="en-MY" sz="1600" b="1" i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MY" sz="1600" b="1" i="0" dirty="0" err="1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Kerja</a:t>
                      </a:r>
                      <a:endParaRPr lang="en-MY" sz="1600" b="1" i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600" b="0" dirty="0" smtClean="0"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</a:t>
                      </a:r>
                      <a:endParaRPr lang="en-MY" sz="1600" b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600" b="0" i="1" dirty="0" smtClean="0">
                          <a:effectLst/>
                          <a:latin typeface="Century Gothic" panose="020B0502020202020204" pitchFamily="34" charset="0"/>
                        </a:rPr>
                        <a:t>To conduct comparative</a:t>
                      </a:r>
                      <a:r>
                        <a:rPr lang="en-MY" sz="1600" b="0" i="1" baseline="0" dirty="0" smtClean="0">
                          <a:effectLst/>
                          <a:latin typeface="Century Gothic" panose="020B0502020202020204" pitchFamily="34" charset="0"/>
                        </a:rPr>
                        <a:t> studies and benchmarking process relating to audit firm inspection framework for non-public interest entities and come out with analysis competitive studies and benchmarking on best practice</a:t>
                      </a:r>
                      <a:endParaRPr lang="en-MY" sz="1600" b="0" i="1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600" b="0" dirty="0" smtClean="0"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II</a:t>
                      </a:r>
                      <a:endParaRPr lang="en-MY" sz="1600" b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600" i="1" dirty="0" smtClean="0">
                          <a:effectLst/>
                          <a:latin typeface="Century Gothic" panose="020B0502020202020204" pitchFamily="34" charset="0"/>
                        </a:rPr>
                        <a:t>To review SSM current audit</a:t>
                      </a:r>
                      <a:r>
                        <a:rPr lang="en-MY" sz="1600" i="1" baseline="0" dirty="0" smtClean="0">
                          <a:effectLst/>
                          <a:latin typeface="Century Gothic" panose="020B0502020202020204" pitchFamily="34" charset="0"/>
                        </a:rPr>
                        <a:t> firm inspection and monitoring process and come out with gap analysis report</a:t>
                      </a:r>
                      <a:endParaRPr lang="en-MY" sz="1600" i="1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600" b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III</a:t>
                      </a:r>
                      <a:endParaRPr lang="en-MY" sz="1600" b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600" i="1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To propose</a:t>
                      </a:r>
                      <a:r>
                        <a:rPr lang="en-MY" sz="1600" i="1" baseline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a new comprehensive inspection and monitoring framework to SSM based on but not limited to the studies and benchmarking process above and come out with report and framework recommendation </a:t>
                      </a:r>
                      <a:endParaRPr lang="en-MY" sz="1600" i="1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41645" y="602685"/>
            <a:ext cx="820891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b="1" dirty="0" smtClean="0">
                <a:latin typeface="Century Gothic" panose="020B0502020202020204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altLang="en-US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itchFamily="34" charset="0"/>
                <a:cs typeface="Times New Roman" pitchFamily="18" charset="0"/>
              </a:rPr>
              <a:t>.2 SKOP KERJA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 err="1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Skop</a:t>
            </a:r>
            <a:r>
              <a:rPr lang="en-US" altLang="en-US" sz="1600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1600" dirty="0" err="1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perkhidmatan</a:t>
            </a:r>
            <a:r>
              <a:rPr lang="en-US" altLang="en-US" sz="1600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 yang </a:t>
            </a:r>
            <a:r>
              <a:rPr lang="en-US" altLang="en-US" sz="1600" dirty="0" err="1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akan</a:t>
            </a:r>
            <a:r>
              <a:rPr lang="en-US" altLang="en-US" sz="1600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1600" dirty="0" err="1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ilaksanakan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adalah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seperti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berikut</a:t>
            </a:r>
            <a:r>
              <a:rPr lang="en-US" altLang="en-US" sz="1600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;-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08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604664"/>
            <a:ext cx="8208912" cy="2104256"/>
          </a:xfrm>
        </p:spPr>
        <p:txBody>
          <a:bodyPr>
            <a:noAutofit/>
          </a:bodyPr>
          <a:lstStyle/>
          <a:p>
            <a:pPr marL="0" indent="0"/>
            <a:r>
              <a:rPr lang="en-MY" sz="4400" b="1" dirty="0"/>
              <a:t>3</a:t>
            </a:r>
            <a:r>
              <a:rPr lang="en-MY" sz="4400" b="1" dirty="0" smtClean="0"/>
              <a:t>.</a:t>
            </a:r>
            <a:r>
              <a:rPr lang="en-MY" sz="4400" b="1" dirty="0"/>
              <a:t>	</a:t>
            </a:r>
            <a:r>
              <a:rPr lang="en-MY" sz="4400" b="1" dirty="0" smtClean="0"/>
              <a:t>SKOP PERKHIDMATAN, METODOLOGI </a:t>
            </a:r>
            <a:r>
              <a:rPr lang="en-MY" sz="4400" b="1" dirty="0"/>
              <a:t>DAN CADANGAN </a:t>
            </a:r>
            <a:r>
              <a:rPr lang="en-MY" sz="4400" b="1" dirty="0" smtClean="0"/>
              <a:t>PELAKSANAAN </a:t>
            </a:r>
            <a:endParaRPr lang="en-MY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132856"/>
            <a:ext cx="7543800" cy="36724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MY" dirty="0" err="1" smtClean="0">
                <a:latin typeface="Century Gothic" panose="020B0502020202020204" pitchFamily="34" charset="0"/>
              </a:rPr>
              <a:t>Skop</a:t>
            </a:r>
            <a:r>
              <a:rPr lang="en-MY" dirty="0" smtClean="0">
                <a:latin typeface="Century Gothic" panose="020B0502020202020204" pitchFamily="34" charset="0"/>
              </a:rPr>
              <a:t> </a:t>
            </a:r>
            <a:r>
              <a:rPr lang="en-MY" dirty="0" err="1" smtClean="0">
                <a:latin typeface="Century Gothic" panose="020B0502020202020204" pitchFamily="34" charset="0"/>
              </a:rPr>
              <a:t>perkhidmatan</a:t>
            </a:r>
            <a:r>
              <a:rPr lang="en-MY" dirty="0" smtClean="0">
                <a:latin typeface="Century Gothic" panose="020B0502020202020204" pitchFamily="34" charset="0"/>
              </a:rPr>
              <a:t>, </a:t>
            </a:r>
            <a:r>
              <a:rPr lang="en-MY" dirty="0" err="1" smtClean="0">
                <a:latin typeface="Century Gothic" panose="020B0502020202020204" pitchFamily="34" charset="0"/>
              </a:rPr>
              <a:t>metodologi</a:t>
            </a:r>
            <a:r>
              <a:rPr lang="en-MY" dirty="0" smtClean="0">
                <a:latin typeface="Century Gothic" panose="020B0502020202020204" pitchFamily="34" charset="0"/>
              </a:rPr>
              <a:t> </a:t>
            </a:r>
            <a:r>
              <a:rPr lang="en-MY" dirty="0" err="1" smtClean="0">
                <a:latin typeface="Century Gothic" panose="020B0502020202020204" pitchFamily="34" charset="0"/>
              </a:rPr>
              <a:t>dan</a:t>
            </a:r>
            <a:r>
              <a:rPr lang="en-MY" dirty="0" smtClean="0">
                <a:latin typeface="Century Gothic" panose="020B0502020202020204" pitchFamily="34" charset="0"/>
              </a:rPr>
              <a:t> </a:t>
            </a:r>
            <a:r>
              <a:rPr lang="en-MY" dirty="0" err="1" smtClean="0">
                <a:latin typeface="Century Gothic" panose="020B0502020202020204" pitchFamily="34" charset="0"/>
              </a:rPr>
              <a:t>cadangan</a:t>
            </a:r>
            <a:r>
              <a:rPr lang="en-MY" dirty="0" smtClean="0">
                <a:latin typeface="Century Gothic" panose="020B0502020202020204" pitchFamily="34" charset="0"/>
              </a:rPr>
              <a:t> </a:t>
            </a:r>
            <a:r>
              <a:rPr lang="en-MY" dirty="0" err="1" smtClean="0">
                <a:latin typeface="Century Gothic" panose="020B0502020202020204" pitchFamily="34" charset="0"/>
              </a:rPr>
              <a:t>pelaksanaan</a:t>
            </a:r>
            <a:r>
              <a:rPr lang="en-MY" dirty="0" smtClean="0">
                <a:latin typeface="Century Gothic" panose="020B0502020202020204" pitchFamily="34" charset="0"/>
              </a:rPr>
              <a:t> </a:t>
            </a:r>
            <a:r>
              <a:rPr lang="en-MY" dirty="0" err="1" smtClean="0">
                <a:latin typeface="Century Gothic" panose="020B0502020202020204" pitchFamily="34" charset="0"/>
              </a:rPr>
              <a:t>terbahagi</a:t>
            </a:r>
            <a:r>
              <a:rPr lang="en-MY" dirty="0" smtClean="0">
                <a:latin typeface="Century Gothic" panose="020B0502020202020204" pitchFamily="34" charset="0"/>
              </a:rPr>
              <a:t> </a:t>
            </a:r>
            <a:r>
              <a:rPr lang="en-MY" dirty="0" err="1" smtClean="0">
                <a:latin typeface="Century Gothic" panose="020B0502020202020204" pitchFamily="34" charset="0"/>
              </a:rPr>
              <a:t>kepada</a:t>
            </a:r>
            <a:r>
              <a:rPr lang="en-MY" dirty="0" smtClean="0">
                <a:latin typeface="Century Gothic" panose="020B0502020202020204" pitchFamily="34" charset="0"/>
              </a:rPr>
              <a:t> </a:t>
            </a:r>
            <a:r>
              <a:rPr lang="en-MY" dirty="0" err="1" smtClean="0">
                <a:latin typeface="Century Gothic" panose="020B0502020202020204" pitchFamily="34" charset="0"/>
              </a:rPr>
              <a:t>tiga</a:t>
            </a:r>
            <a:r>
              <a:rPr lang="en-MY" dirty="0" smtClean="0">
                <a:latin typeface="Century Gothic" panose="020B0502020202020204" pitchFamily="34" charset="0"/>
              </a:rPr>
              <a:t> (3) </a:t>
            </a:r>
            <a:r>
              <a:rPr lang="en-MY" dirty="0" err="1" smtClean="0">
                <a:latin typeface="Century Gothic" panose="020B0502020202020204" pitchFamily="34" charset="0"/>
              </a:rPr>
              <a:t>skop</a:t>
            </a:r>
            <a:r>
              <a:rPr lang="en-MY" dirty="0" smtClean="0">
                <a:latin typeface="Century Gothic" panose="020B0502020202020204" pitchFamily="34" charset="0"/>
              </a:rPr>
              <a:t> </a:t>
            </a:r>
            <a:r>
              <a:rPr lang="en-MY" dirty="0" err="1" smtClean="0">
                <a:latin typeface="Century Gothic" panose="020B0502020202020204" pitchFamily="34" charset="0"/>
              </a:rPr>
              <a:t>iaitu</a:t>
            </a:r>
            <a:r>
              <a:rPr lang="en-MY" dirty="0" smtClean="0">
                <a:latin typeface="Century Gothic" panose="020B0502020202020204" pitchFamily="34" charset="0"/>
              </a:rPr>
              <a:t>;-</a:t>
            </a:r>
          </a:p>
          <a:p>
            <a:pPr lvl="1" algn="just"/>
            <a:r>
              <a:rPr lang="en-US" dirty="0" err="1" smtClean="0">
                <a:latin typeface="Century Gothic" panose="020B0502020202020204" pitchFamily="34" charset="0"/>
              </a:rPr>
              <a:t>Skop</a:t>
            </a:r>
            <a:r>
              <a:rPr lang="en-US" dirty="0" smtClean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k</a:t>
            </a:r>
            <a:r>
              <a:rPr lang="en-US" dirty="0" err="1" smtClean="0">
                <a:latin typeface="Century Gothic" panose="020B0502020202020204" pitchFamily="34" charset="0"/>
              </a:rPr>
              <a:t>erja</a:t>
            </a:r>
            <a:r>
              <a:rPr lang="en-US" dirty="0" smtClean="0">
                <a:latin typeface="Century Gothic" panose="020B0502020202020204" pitchFamily="34" charset="0"/>
              </a:rPr>
              <a:t> I;</a:t>
            </a:r>
          </a:p>
          <a:p>
            <a:pPr lvl="1" algn="just"/>
            <a:r>
              <a:rPr lang="en-US" dirty="0" err="1" smtClean="0">
                <a:latin typeface="Century Gothic" panose="020B0502020202020204" pitchFamily="34" charset="0"/>
              </a:rPr>
              <a:t>Skop</a:t>
            </a:r>
            <a:r>
              <a:rPr lang="en-US" dirty="0" smtClean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k</a:t>
            </a:r>
            <a:r>
              <a:rPr lang="en-US" dirty="0" err="1" smtClean="0">
                <a:latin typeface="Century Gothic" panose="020B0502020202020204" pitchFamily="34" charset="0"/>
              </a:rPr>
              <a:t>erja</a:t>
            </a:r>
            <a:r>
              <a:rPr lang="en-US" dirty="0" smtClean="0">
                <a:latin typeface="Century Gothic" panose="020B0502020202020204" pitchFamily="34" charset="0"/>
              </a:rPr>
              <a:t> II</a:t>
            </a:r>
            <a:r>
              <a:rPr lang="en-MY" dirty="0" smtClean="0">
                <a:latin typeface="Century Gothic" panose="020B0502020202020204" pitchFamily="34" charset="0"/>
              </a:rPr>
              <a:t>; </a:t>
            </a:r>
            <a:r>
              <a:rPr lang="en-MY" dirty="0" err="1" smtClean="0">
                <a:latin typeface="Century Gothic" panose="020B0502020202020204" pitchFamily="34" charset="0"/>
              </a:rPr>
              <a:t>dan</a:t>
            </a:r>
            <a:endParaRPr lang="en-MY" dirty="0" smtClean="0">
              <a:latin typeface="Century Gothic" panose="020B0502020202020204" pitchFamily="34" charset="0"/>
            </a:endParaRPr>
          </a:p>
          <a:p>
            <a:pPr lvl="1" algn="just"/>
            <a:r>
              <a:rPr lang="en-US" dirty="0" err="1" smtClean="0">
                <a:latin typeface="Century Gothic" panose="020B0502020202020204" pitchFamily="34" charset="0"/>
              </a:rPr>
              <a:t>Skop</a:t>
            </a:r>
            <a:r>
              <a:rPr lang="en-US" dirty="0" smtClean="0">
                <a:latin typeface="Century Gothic" panose="020B0502020202020204" pitchFamily="34" charset="0"/>
              </a:rPr>
              <a:t> </a:t>
            </a:r>
            <a:r>
              <a:rPr lang="en-US" dirty="0" err="1" smtClean="0">
                <a:latin typeface="Century Gothic" panose="020B0502020202020204" pitchFamily="34" charset="0"/>
              </a:rPr>
              <a:t>kerja</a:t>
            </a:r>
            <a:r>
              <a:rPr lang="en-US" dirty="0" smtClean="0">
                <a:latin typeface="Century Gothic" panose="020B0502020202020204" pitchFamily="34" charset="0"/>
              </a:rPr>
              <a:t> III.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0DAE35-A76B-4E33-B18E-D980394BFC7A}" type="slidenum">
              <a:rPr lang="en-MY" smtClean="0"/>
              <a:t>6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26263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26A2FCF-FB76-4E4B-B3F6-AA829292DB64}" type="slidenum">
              <a:rPr lang="en-MY" smtClean="0"/>
              <a:t>7</a:t>
            </a:fld>
            <a:endParaRPr lang="en-MY"/>
          </a:p>
        </p:txBody>
      </p:sp>
      <p:graphicFrame>
        <p:nvGraphicFramePr>
          <p:cNvPr id="6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6369955"/>
              </p:ext>
            </p:extLst>
          </p:nvPr>
        </p:nvGraphicFramePr>
        <p:xfrm>
          <a:off x="179512" y="1056901"/>
          <a:ext cx="8856984" cy="57236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589"/>
                <a:gridCol w="7053243"/>
                <a:gridCol w="1368152"/>
              </a:tblGrid>
              <a:tr h="3382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Century Gothic" panose="020B0502020202020204" pitchFamily="34" charset="0"/>
                        </a:rPr>
                        <a:t>Bil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Century Gothic" panose="020B0502020202020204" pitchFamily="34" charset="0"/>
                        </a:rPr>
                        <a:t>Perkara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>
                          <a:latin typeface="Century Gothic" panose="020B0502020202020204" pitchFamily="34" charset="0"/>
                        </a:rPr>
                        <a:t>Deliverable</a:t>
                      </a:r>
                      <a:r>
                        <a:rPr lang="en-US" sz="1600" i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endParaRPr lang="en-US" sz="1600" i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56583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entury Gothic" panose="020B0502020202020204" pitchFamily="34" charset="0"/>
                        </a:rPr>
                        <a:t>1.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en-US" sz="1600" dirty="0" err="1" smtClean="0">
                          <a:latin typeface="Century Gothic" panose="020B0502020202020204" pitchFamily="34" charset="0"/>
                        </a:rPr>
                        <a:t>Projek</a:t>
                      </a:r>
                      <a:r>
                        <a:rPr lang="en-US" sz="16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entury Gothic" panose="020B0502020202020204" pitchFamily="34" charset="0"/>
                        </a:rPr>
                        <a:t>ini</a:t>
                      </a:r>
                      <a:r>
                        <a:rPr lang="en-US" sz="16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entury Gothic" panose="020B0502020202020204" pitchFamily="34" charset="0"/>
                        </a:rPr>
                        <a:t>akan</a:t>
                      </a:r>
                      <a:r>
                        <a:rPr lang="en-US" sz="16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entury Gothic" panose="020B0502020202020204" pitchFamily="34" charset="0"/>
                        </a:rPr>
                        <a:t>dilaksanakan</a:t>
                      </a:r>
                      <a:r>
                        <a:rPr lang="en-US" sz="16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entury Gothic" panose="020B0502020202020204" pitchFamily="34" charset="0"/>
                        </a:rPr>
                        <a:t>oleh</a:t>
                      </a:r>
                      <a:r>
                        <a:rPr lang="en-US" sz="16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entury Gothic" panose="020B0502020202020204" pitchFamily="34" charset="0"/>
                        </a:rPr>
                        <a:t>tiga</a:t>
                      </a:r>
                      <a:r>
                        <a:rPr lang="en-US" sz="1600" dirty="0" smtClean="0">
                          <a:latin typeface="Century Gothic" panose="020B0502020202020204" pitchFamily="34" charset="0"/>
                        </a:rPr>
                        <a:t> (3)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entury Gothic" panose="020B0502020202020204" pitchFamily="34" charset="0"/>
                        </a:rPr>
                        <a:t>pasukan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yang </a:t>
                      </a:r>
                      <a:r>
                        <a:rPr lang="en-US" sz="1600" baseline="0" dirty="0" err="1" smtClean="0">
                          <a:latin typeface="Century Gothic" panose="020B0502020202020204" pitchFamily="34" charset="0"/>
                        </a:rPr>
                        <a:t>terdiri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entury Gothic" panose="020B0502020202020204" pitchFamily="34" charset="0"/>
                        </a:rPr>
                        <a:t>daripada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 </a:t>
                      </a:r>
                      <a:r>
                        <a:rPr lang="en-US" sz="1600" baseline="0" dirty="0" err="1" smtClean="0">
                          <a:latin typeface="Century Gothic" panose="020B0502020202020204" pitchFamily="34" charset="0"/>
                        </a:rPr>
                        <a:t>dua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(2) </a:t>
                      </a:r>
                      <a:r>
                        <a:rPr lang="en-US" sz="1600" baseline="0" dirty="0" err="1" smtClean="0">
                          <a:latin typeface="Century Gothic" panose="020B0502020202020204" pitchFamily="34" charset="0"/>
                        </a:rPr>
                        <a:t>pegawai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entury Gothic" panose="020B0502020202020204" pitchFamily="34" charset="0"/>
                        </a:rPr>
                        <a:t>lapangan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dirty="0" smtClean="0">
                          <a:latin typeface="Century Gothic" panose="020B0502020202020204" pitchFamily="34" charset="0"/>
                        </a:rPr>
                        <a:t>Firma </a:t>
                      </a:r>
                      <a:r>
                        <a:rPr lang="en-US" sz="1600" dirty="0" err="1" smtClean="0">
                          <a:latin typeface="Century Gothic" panose="020B0502020202020204" pitchFamily="34" charset="0"/>
                        </a:rPr>
                        <a:t>setiap</a:t>
                      </a:r>
                      <a:r>
                        <a:rPr lang="en-US" sz="16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entury Gothic" panose="020B0502020202020204" pitchFamily="34" charset="0"/>
                        </a:rPr>
                        <a:t>pasukan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.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lvl="0" algn="l"/>
                      <a:r>
                        <a:rPr lang="en-US" sz="1600" dirty="0" smtClean="0">
                          <a:latin typeface="Century Gothic" panose="020B0502020202020204" pitchFamily="34" charset="0"/>
                        </a:rPr>
                        <a:t>1. </a:t>
                      </a:r>
                      <a:r>
                        <a:rPr lang="en-US" sz="1600" dirty="0" err="1" smtClean="0">
                          <a:latin typeface="Century Gothic" panose="020B0502020202020204" pitchFamily="34" charset="0"/>
                        </a:rPr>
                        <a:t>Menyediakan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entury Gothic" panose="020B0502020202020204" pitchFamily="34" charset="0"/>
                        </a:rPr>
                        <a:t>laporan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entury Gothic" panose="020B0502020202020204" pitchFamily="34" charset="0"/>
                        </a:rPr>
                        <a:t>dan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entury Gothic" panose="020B0502020202020204" pitchFamily="34" charset="0"/>
                        </a:rPr>
                        <a:t>analisa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entury Gothic" panose="020B0502020202020204" pitchFamily="34" charset="0"/>
                        </a:rPr>
                        <a:t>kajian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entury Gothic" panose="020B0502020202020204" pitchFamily="34" charset="0"/>
                        </a:rPr>
                        <a:t>dan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entury Gothic" panose="020B0502020202020204" pitchFamily="34" charset="0"/>
                        </a:rPr>
                        <a:t>perbandingan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entury Gothic" panose="020B0502020202020204" pitchFamily="34" charset="0"/>
                        </a:rPr>
                        <a:t>dan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entury Gothic" panose="020B0502020202020204" pitchFamily="34" charset="0"/>
                        </a:rPr>
                        <a:t>tanda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entury Gothic" panose="020B0502020202020204" pitchFamily="34" charset="0"/>
                        </a:rPr>
                        <a:t>aras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entury Gothic" panose="020B0502020202020204" pitchFamily="34" charset="0"/>
                        </a:rPr>
                        <a:t>amalan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entury Gothic" panose="020B0502020202020204" pitchFamily="34" charset="0"/>
                        </a:rPr>
                        <a:t>terbaik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(</a:t>
                      </a:r>
                      <a:r>
                        <a:rPr lang="en-US" sz="1600" i="1" baseline="0" dirty="0" smtClean="0">
                          <a:latin typeface="Century Gothic" panose="020B0502020202020204" pitchFamily="34" charset="0"/>
                        </a:rPr>
                        <a:t>best practice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).</a:t>
                      </a:r>
                      <a:endParaRPr lang="en-US" sz="1600" dirty="0" smtClean="0">
                        <a:latin typeface="Century Gothic" panose="020B0502020202020204" pitchFamily="34" charset="0"/>
                      </a:endParaRPr>
                    </a:p>
                    <a:p>
                      <a:pPr lvl="0" algn="just"/>
                      <a:endParaRPr lang="en-US" sz="1600" dirty="0" smtClean="0">
                        <a:latin typeface="Century Gothic" panose="020B0502020202020204" pitchFamily="34" charset="0"/>
                      </a:endParaRPr>
                    </a:p>
                    <a:p>
                      <a:pPr lvl="0" algn="l"/>
                      <a:r>
                        <a:rPr lang="en-US" sz="1600" dirty="0" smtClean="0">
                          <a:latin typeface="Century Gothic" panose="020B0502020202020204" pitchFamily="34" charset="0"/>
                        </a:rPr>
                        <a:t>2. </a:t>
                      </a:r>
                      <a:r>
                        <a:rPr lang="en-US" sz="1600" dirty="0" err="1" smtClean="0">
                          <a:latin typeface="Century Gothic" panose="020B0502020202020204" pitchFamily="34" charset="0"/>
                        </a:rPr>
                        <a:t>Menyediakan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entury Gothic" panose="020B0502020202020204" pitchFamily="34" charset="0"/>
                        </a:rPr>
                        <a:t>laporan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entury Gothic" panose="020B0502020202020204" pitchFamily="34" charset="0"/>
                        </a:rPr>
                        <a:t>analisa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entury Gothic" panose="020B0502020202020204" pitchFamily="34" charset="0"/>
                        </a:rPr>
                        <a:t>jurang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entury Gothic" panose="020B0502020202020204" pitchFamily="34" charset="0"/>
                        </a:rPr>
                        <a:t>perbezaan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(</a:t>
                      </a:r>
                      <a:r>
                        <a:rPr lang="en-US" sz="1600" i="1" baseline="0" dirty="0" smtClean="0">
                          <a:latin typeface="Century Gothic" panose="020B0502020202020204" pitchFamily="34" charset="0"/>
                        </a:rPr>
                        <a:t>gap analysis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).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247181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entury Gothic" panose="020B0502020202020204" pitchFamily="34" charset="0"/>
                        </a:rPr>
                        <a:t>2.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err="1" smtClean="0">
                          <a:latin typeface="Century Gothic" panose="020B0502020202020204" pitchFamily="34" charset="0"/>
                        </a:rPr>
                        <a:t>Skop</a:t>
                      </a:r>
                      <a:r>
                        <a:rPr lang="en-US" sz="16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entury Gothic" panose="020B0502020202020204" pitchFamily="34" charset="0"/>
                        </a:rPr>
                        <a:t>pelaksanaan</a:t>
                      </a:r>
                      <a:r>
                        <a:rPr lang="en-US" sz="16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entury Gothic" panose="020B0502020202020204" pitchFamily="34" charset="0"/>
                        </a:rPr>
                        <a:t>terbahagi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entury Gothic" panose="020B0502020202020204" pitchFamily="34" charset="0"/>
                        </a:rPr>
                        <a:t>kepada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entury Gothic" panose="020B0502020202020204" pitchFamily="34" charset="0"/>
                        </a:rPr>
                        <a:t>tiga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(3) </a:t>
                      </a:r>
                      <a:r>
                        <a:rPr lang="en-US" sz="1600" baseline="0" dirty="0" err="1" smtClean="0">
                          <a:latin typeface="Century Gothic" panose="020B0502020202020204" pitchFamily="34" charset="0"/>
                        </a:rPr>
                        <a:t>bahagian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;-</a:t>
                      </a:r>
                    </a:p>
                    <a:p>
                      <a:pPr marL="400050" indent="-400050" algn="just">
                        <a:buAutoNum type="romanLcPeriod"/>
                      </a:pP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Intra </a:t>
                      </a:r>
                      <a:r>
                        <a:rPr lang="en-US" sz="1600" baseline="0" dirty="0" err="1" smtClean="0">
                          <a:latin typeface="Century Gothic" panose="020B0502020202020204" pitchFamily="34" charset="0"/>
                        </a:rPr>
                        <a:t>agensi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– </a:t>
                      </a:r>
                      <a:r>
                        <a:rPr lang="en-US" sz="1600" baseline="0" dirty="0" err="1" smtClean="0">
                          <a:latin typeface="Century Gothic" panose="020B0502020202020204" pitchFamily="34" charset="0"/>
                        </a:rPr>
                        <a:t>Kajian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entury Gothic" panose="020B0502020202020204" pitchFamily="34" charset="0"/>
                        </a:rPr>
                        <a:t>rangka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entury Gothic" panose="020B0502020202020204" pitchFamily="34" charset="0"/>
                        </a:rPr>
                        <a:t>kerja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entury Gothic" panose="020B0502020202020204" pitchFamily="34" charset="0"/>
                        </a:rPr>
                        <a:t>semasa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di </a:t>
                      </a:r>
                      <a:r>
                        <a:rPr lang="en-US" sz="1600" baseline="0" dirty="0" err="1" smtClean="0">
                          <a:latin typeface="Century Gothic" panose="020B0502020202020204" pitchFamily="34" charset="0"/>
                        </a:rPr>
                        <a:t>dalam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entury Gothic" panose="020B0502020202020204" pitchFamily="34" charset="0"/>
                        </a:rPr>
                        <a:t>agensi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SSM. </a:t>
                      </a:r>
                    </a:p>
                    <a:p>
                      <a:pPr marL="400050" indent="-400050" algn="just">
                        <a:buAutoNum type="romanLcPeriod"/>
                      </a:pP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Inter </a:t>
                      </a:r>
                      <a:r>
                        <a:rPr lang="en-US" sz="1600" baseline="0" dirty="0" err="1" smtClean="0">
                          <a:latin typeface="Century Gothic" panose="020B0502020202020204" pitchFamily="34" charset="0"/>
                        </a:rPr>
                        <a:t>agensi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– </a:t>
                      </a:r>
                      <a:r>
                        <a:rPr lang="en-US" sz="1600" baseline="0" dirty="0" err="1" smtClean="0">
                          <a:latin typeface="Century Gothic" panose="020B0502020202020204" pitchFamily="34" charset="0"/>
                        </a:rPr>
                        <a:t>Kajian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entury Gothic" panose="020B0502020202020204" pitchFamily="34" charset="0"/>
                        </a:rPr>
                        <a:t>perbandingan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entury Gothic" panose="020B0502020202020204" pitchFamily="34" charset="0"/>
                        </a:rPr>
                        <a:t>rangka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entury Gothic" panose="020B0502020202020204" pitchFamily="34" charset="0"/>
                        </a:rPr>
                        <a:t>kerja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entury Gothic" panose="020B0502020202020204" pitchFamily="34" charset="0"/>
                        </a:rPr>
                        <a:t>semasa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entury Gothic" panose="020B0502020202020204" pitchFamily="34" charset="0"/>
                        </a:rPr>
                        <a:t>bagi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entury Gothic" panose="020B0502020202020204" pitchFamily="34" charset="0"/>
                        </a:rPr>
                        <a:t>agensi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entury Gothic" panose="020B0502020202020204" pitchFamily="34" charset="0"/>
                        </a:rPr>
                        <a:t>dan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entury Gothic" panose="020B0502020202020204" pitchFamily="34" charset="0"/>
                        </a:rPr>
                        <a:t>badan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entury Gothic" panose="020B0502020202020204" pitchFamily="34" charset="0"/>
                        </a:rPr>
                        <a:t>luar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SSM </a:t>
                      </a:r>
                      <a:r>
                        <a:rPr lang="en-US" sz="1600" baseline="0" dirty="0" err="1" smtClean="0">
                          <a:latin typeface="Century Gothic" panose="020B0502020202020204" pitchFamily="34" charset="0"/>
                        </a:rPr>
                        <a:t>seperti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entury Gothic" panose="020B0502020202020204" pitchFamily="34" charset="0"/>
                        </a:rPr>
                        <a:t>Institut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entury Gothic" panose="020B0502020202020204" pitchFamily="34" charset="0"/>
                        </a:rPr>
                        <a:t>Akauntan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 Malaysia (MIA), </a:t>
                      </a:r>
                      <a:r>
                        <a:rPr lang="en-US" sz="1600" baseline="0" dirty="0" err="1" smtClean="0">
                          <a:latin typeface="Century Gothic" panose="020B0502020202020204" pitchFamily="34" charset="0"/>
                        </a:rPr>
                        <a:t>Suruhanjaya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entury Gothic" panose="020B0502020202020204" pitchFamily="34" charset="0"/>
                        </a:rPr>
                        <a:t>Sekuriti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(SC)  </a:t>
                      </a:r>
                      <a:r>
                        <a:rPr lang="en-US" sz="1600" baseline="0" dirty="0" err="1" smtClean="0">
                          <a:latin typeface="Century Gothic" panose="020B0502020202020204" pitchFamily="34" charset="0"/>
                        </a:rPr>
                        <a:t>dan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mana-mana yang </a:t>
                      </a:r>
                      <a:r>
                        <a:rPr lang="en-US" sz="1600" baseline="0" dirty="0" err="1" smtClean="0">
                          <a:latin typeface="Century Gothic" panose="020B0502020202020204" pitchFamily="34" charset="0"/>
                        </a:rPr>
                        <a:t>berkaitan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. (Had </a:t>
                      </a:r>
                      <a:r>
                        <a:rPr lang="en-US" sz="1600" baseline="0" dirty="0" err="1" smtClean="0">
                          <a:latin typeface="Century Gothic" panose="020B0502020202020204" pitchFamily="34" charset="0"/>
                        </a:rPr>
                        <a:t>pelaksanaan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entury Gothic" panose="020B0502020202020204" pitchFamily="34" charset="0"/>
                        </a:rPr>
                        <a:t>bergantung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entury Gothic" panose="020B0502020202020204" pitchFamily="34" charset="0"/>
                        </a:rPr>
                        <a:t>kepada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entury Gothic" panose="020B0502020202020204" pitchFamily="34" charset="0"/>
                        </a:rPr>
                        <a:t>kelulusan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entury Gothic" panose="020B0502020202020204" pitchFamily="34" charset="0"/>
                        </a:rPr>
                        <a:t>pihak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entury Gothic" panose="020B0502020202020204" pitchFamily="34" charset="0"/>
                        </a:rPr>
                        <a:t>ketiga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).</a:t>
                      </a:r>
                    </a:p>
                    <a:p>
                      <a:pPr marL="400050" marR="0" indent="-4000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romanLcPeriod"/>
                        <a:tabLst/>
                        <a:defRPr/>
                      </a:pPr>
                      <a:r>
                        <a:rPr lang="en-US" sz="1600" baseline="0" dirty="0" err="1" smtClean="0">
                          <a:latin typeface="Century Gothic" panose="020B0502020202020204" pitchFamily="34" charset="0"/>
                        </a:rPr>
                        <a:t>Kajian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entury Gothic" panose="020B0502020202020204" pitchFamily="34" charset="0"/>
                        </a:rPr>
                        <a:t>perbandingan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entury Gothic" panose="020B0502020202020204" pitchFamily="34" charset="0"/>
                        </a:rPr>
                        <a:t>antarabangsa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- </a:t>
                      </a:r>
                      <a:r>
                        <a:rPr lang="en-US" sz="1600" baseline="0" dirty="0" err="1" smtClean="0">
                          <a:latin typeface="Century Gothic" panose="020B0502020202020204" pitchFamily="34" charset="0"/>
                        </a:rPr>
                        <a:t>Kajian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entury Gothic" panose="020B0502020202020204" pitchFamily="34" charset="0"/>
                        </a:rPr>
                        <a:t>perbandingan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entury Gothic" panose="020B0502020202020204" pitchFamily="34" charset="0"/>
                        </a:rPr>
                        <a:t>rangka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entury Gothic" panose="020B0502020202020204" pitchFamily="34" charset="0"/>
                        </a:rPr>
                        <a:t>kerja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entury Gothic" panose="020B0502020202020204" pitchFamily="34" charset="0"/>
                        </a:rPr>
                        <a:t>semasa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entury Gothic" panose="020B0502020202020204" pitchFamily="34" charset="0"/>
                        </a:rPr>
                        <a:t>bagi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entury Gothic" panose="020B0502020202020204" pitchFamily="34" charset="0"/>
                        </a:rPr>
                        <a:t>negara-negara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entury Gothic" panose="020B0502020202020204" pitchFamily="34" charset="0"/>
                        </a:rPr>
                        <a:t>bukan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Malaysia. (Had </a:t>
                      </a:r>
                      <a:r>
                        <a:rPr lang="en-US" sz="1600" baseline="0" dirty="0" err="1" smtClean="0">
                          <a:latin typeface="Century Gothic" panose="020B0502020202020204" pitchFamily="34" charset="0"/>
                        </a:rPr>
                        <a:t>pelaksanaan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entury Gothic" panose="020B0502020202020204" pitchFamily="34" charset="0"/>
                        </a:rPr>
                        <a:t>bergantung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entury Gothic" panose="020B0502020202020204" pitchFamily="34" charset="0"/>
                        </a:rPr>
                        <a:t>kepada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entury Gothic" panose="020B0502020202020204" pitchFamily="34" charset="0"/>
                        </a:rPr>
                        <a:t>kelulusan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entury Gothic" panose="020B0502020202020204" pitchFamily="34" charset="0"/>
                        </a:rPr>
                        <a:t>pihak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entury Gothic" panose="020B0502020202020204" pitchFamily="34" charset="0"/>
                        </a:rPr>
                        <a:t>ketiga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).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400050" indent="-400050" algn="just">
                        <a:buAutoNum type="romanLcPeriod"/>
                      </a:pP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169750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entury Gothic" panose="020B0502020202020204" pitchFamily="34" charset="0"/>
                        </a:rPr>
                        <a:t>3.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err="1" smtClean="0">
                          <a:latin typeface="Century Gothic" panose="020B0502020202020204" pitchFamily="34" charset="0"/>
                        </a:rPr>
                        <a:t>Aktiviti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yang </a:t>
                      </a:r>
                      <a:r>
                        <a:rPr lang="en-US" sz="1600" baseline="0" dirty="0" err="1" smtClean="0">
                          <a:latin typeface="Century Gothic" panose="020B0502020202020204" pitchFamily="34" charset="0"/>
                        </a:rPr>
                        <a:t>akan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entury Gothic" panose="020B0502020202020204" pitchFamily="34" charset="0"/>
                        </a:rPr>
                        <a:t>dilaksanakan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entury Gothic" panose="020B0502020202020204" pitchFamily="34" charset="0"/>
                        </a:rPr>
                        <a:t>seperti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entury Gothic" panose="020B0502020202020204" pitchFamily="34" charset="0"/>
                        </a:rPr>
                        <a:t>berikut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;-</a:t>
                      </a:r>
                    </a:p>
                    <a:p>
                      <a:pPr marL="400050" indent="-400050" algn="just">
                        <a:buAutoNum type="romanLcPeriod"/>
                      </a:pPr>
                      <a:r>
                        <a:rPr lang="en-US" sz="1600" baseline="0" dirty="0" err="1" smtClean="0">
                          <a:latin typeface="Century Gothic" panose="020B0502020202020204" pitchFamily="34" charset="0"/>
                        </a:rPr>
                        <a:t>Sesi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entury Gothic" panose="020B0502020202020204" pitchFamily="34" charset="0"/>
                        </a:rPr>
                        <a:t>temuduga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entury Gothic" panose="020B0502020202020204" pitchFamily="34" charset="0"/>
                        </a:rPr>
                        <a:t>bersama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entury Gothic" panose="020B0502020202020204" pitchFamily="34" charset="0"/>
                        </a:rPr>
                        <a:t>pegawai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entury Gothic" panose="020B0502020202020204" pitchFamily="34" charset="0"/>
                        </a:rPr>
                        <a:t>berkaitan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.</a:t>
                      </a:r>
                    </a:p>
                    <a:p>
                      <a:pPr marL="400050" indent="-400050" algn="just">
                        <a:buAutoNum type="romanLcPeriod"/>
                      </a:pPr>
                      <a:r>
                        <a:rPr lang="en-US" sz="1600" baseline="0" dirty="0" err="1" smtClean="0">
                          <a:latin typeface="Century Gothic" panose="020B0502020202020204" pitchFamily="34" charset="0"/>
                        </a:rPr>
                        <a:t>Meneliti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entury Gothic" panose="020B0502020202020204" pitchFamily="34" charset="0"/>
                        </a:rPr>
                        <a:t>dokumen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entury Gothic" panose="020B0502020202020204" pitchFamily="34" charset="0"/>
                        </a:rPr>
                        <a:t>dan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proses </a:t>
                      </a:r>
                      <a:r>
                        <a:rPr lang="en-US" sz="1600" baseline="0" dirty="0" err="1" smtClean="0">
                          <a:latin typeface="Century Gothic" panose="020B0502020202020204" pitchFamily="34" charset="0"/>
                        </a:rPr>
                        <a:t>kerja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entury Gothic" panose="020B0502020202020204" pitchFamily="34" charset="0"/>
                        </a:rPr>
                        <a:t>semasa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entury Gothic" panose="020B0502020202020204" pitchFamily="34" charset="0"/>
                        </a:rPr>
                        <a:t>berkaitan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entury Gothic" panose="020B0502020202020204" pitchFamily="34" charset="0"/>
                        </a:rPr>
                        <a:t>pemantuan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firma audit.</a:t>
                      </a:r>
                    </a:p>
                    <a:p>
                      <a:pPr marL="400050" indent="-400050" algn="just">
                        <a:buAutoNum type="romanLcPeriod"/>
                      </a:pPr>
                      <a:r>
                        <a:rPr lang="en-US" sz="1600" dirty="0" err="1" smtClean="0">
                          <a:latin typeface="Century Gothic" panose="020B0502020202020204" pitchFamily="34" charset="0"/>
                        </a:rPr>
                        <a:t>Membuat</a:t>
                      </a:r>
                      <a:r>
                        <a:rPr lang="en-US" sz="16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entury Gothic" panose="020B0502020202020204" pitchFamily="34" charset="0"/>
                        </a:rPr>
                        <a:t>kajian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entury Gothic" panose="020B0502020202020204" pitchFamily="34" charset="0"/>
                        </a:rPr>
                        <a:t>berdasarkan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entury Gothic" panose="020B0502020202020204" pitchFamily="34" charset="0"/>
                        </a:rPr>
                        <a:t>sumber-sumber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entury Gothic" panose="020B0502020202020204" pitchFamily="34" charset="0"/>
                        </a:rPr>
                        <a:t>ketiga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entury Gothic" panose="020B0502020202020204" pitchFamily="34" charset="0"/>
                        </a:rPr>
                        <a:t>dan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entury Gothic" panose="020B0502020202020204" pitchFamily="34" charset="0"/>
                        </a:rPr>
                        <a:t>jaringan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entury Gothic" panose="020B0502020202020204" pitchFamily="34" charset="0"/>
                        </a:rPr>
                        <a:t>antarabangsa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firma SALIHIN (i2an*).</a:t>
                      </a:r>
                    </a:p>
                    <a:p>
                      <a:pPr marL="0" indent="0" algn="just">
                        <a:buNone/>
                      </a:pPr>
                      <a:r>
                        <a:rPr lang="en-US" sz="1200" baseline="0" dirty="0" smtClean="0">
                          <a:latin typeface="Century Gothic" panose="020B0502020202020204" pitchFamily="34" charset="0"/>
                        </a:rPr>
                        <a:t>         * </a:t>
                      </a:r>
                      <a:r>
                        <a:rPr lang="en-US" sz="1200" baseline="0" dirty="0" err="1" smtClean="0">
                          <a:latin typeface="Century Gothic" panose="020B0502020202020204" pitchFamily="34" charset="0"/>
                        </a:rPr>
                        <a:t>Sila</a:t>
                      </a:r>
                      <a:r>
                        <a:rPr lang="en-US" sz="12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latin typeface="Century Gothic" panose="020B0502020202020204" pitchFamily="34" charset="0"/>
                        </a:rPr>
                        <a:t>rujuk</a:t>
                      </a:r>
                      <a:r>
                        <a:rPr lang="en-US" sz="12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latin typeface="Century Gothic" panose="020B0502020202020204" pitchFamily="34" charset="0"/>
                        </a:rPr>
                        <a:t>profil</a:t>
                      </a:r>
                      <a:r>
                        <a:rPr lang="en-US" sz="12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latin typeface="Century Gothic" panose="020B0502020202020204" pitchFamily="34" charset="0"/>
                        </a:rPr>
                        <a:t>syarikat</a:t>
                      </a:r>
                      <a:r>
                        <a:rPr lang="en-US" sz="12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latin typeface="Century Gothic" panose="020B0502020202020204" pitchFamily="34" charset="0"/>
                        </a:rPr>
                        <a:t>muka</a:t>
                      </a:r>
                      <a:r>
                        <a:rPr lang="en-US" sz="12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latin typeface="Century Gothic" panose="020B0502020202020204" pitchFamily="34" charset="0"/>
                        </a:rPr>
                        <a:t>surat</a:t>
                      </a:r>
                      <a:r>
                        <a:rPr lang="en-US" sz="1200" baseline="0" dirty="0" smtClean="0">
                          <a:latin typeface="Century Gothic" panose="020B0502020202020204" pitchFamily="34" charset="0"/>
                        </a:rPr>
                        <a:t> 10.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400050" indent="-400050" algn="just">
                        <a:buAutoNum type="romanLcPeriod"/>
                      </a:pP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5390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entury Gothic" panose="020B0502020202020204" pitchFamily="34" charset="0"/>
                        </a:rPr>
                        <a:t>4.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err="1" smtClean="0">
                          <a:latin typeface="Century Gothic" panose="020B0502020202020204" pitchFamily="34" charset="0"/>
                        </a:rPr>
                        <a:t>Jangkaan</a:t>
                      </a:r>
                      <a:r>
                        <a:rPr lang="en-US" sz="16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entury Gothic" panose="020B0502020202020204" pitchFamily="34" charset="0"/>
                        </a:rPr>
                        <a:t>tempoh</a:t>
                      </a:r>
                      <a:r>
                        <a:rPr lang="en-US" sz="16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entury Gothic" panose="020B0502020202020204" pitchFamily="34" charset="0"/>
                        </a:rPr>
                        <a:t>pelaksanaan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entury Gothic" panose="020B0502020202020204" pitchFamily="34" charset="0"/>
                        </a:rPr>
                        <a:t>adalah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entury Gothic" panose="020B0502020202020204" pitchFamily="34" charset="0"/>
                        </a:rPr>
                        <a:t>selama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entury Gothic" panose="020B0502020202020204" pitchFamily="34" charset="0"/>
                        </a:rPr>
                        <a:t>enam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(6) </a:t>
                      </a:r>
                      <a:r>
                        <a:rPr lang="en-US" sz="1600" baseline="0" dirty="0" err="1" smtClean="0">
                          <a:latin typeface="Century Gothic" panose="020B0502020202020204" pitchFamily="34" charset="0"/>
                        </a:rPr>
                        <a:t>minggu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.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just"/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848872" cy="736104"/>
          </a:xfrm>
        </p:spPr>
        <p:txBody>
          <a:bodyPr>
            <a:noAutofit/>
          </a:bodyPr>
          <a:lstStyle/>
          <a:p>
            <a:pPr marL="0" indent="0"/>
            <a:r>
              <a:rPr lang="en-MY" sz="3600" b="1" dirty="0" smtClean="0"/>
              <a:t>3.1</a:t>
            </a:r>
            <a:r>
              <a:rPr lang="en-MY" sz="3600" b="1" dirty="0"/>
              <a:t>	 SKOP </a:t>
            </a:r>
            <a:r>
              <a:rPr lang="en-MY" sz="3600" b="1" dirty="0" smtClean="0"/>
              <a:t> KERJA I &amp; II</a:t>
            </a:r>
            <a:endParaRPr lang="en-MY" sz="3600" b="1" dirty="0"/>
          </a:p>
        </p:txBody>
      </p:sp>
    </p:spTree>
    <p:extLst>
      <p:ext uri="{BB962C8B-B14F-4D97-AF65-F5344CB8AC3E}">
        <p14:creationId xmlns:p14="http://schemas.microsoft.com/office/powerpoint/2010/main" val="1403380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26A2FCF-FB76-4E4B-B3F6-AA829292DB64}" type="slidenum">
              <a:rPr lang="en-MY" smtClean="0"/>
              <a:t>8</a:t>
            </a:fld>
            <a:endParaRPr lang="en-MY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11560" y="604664"/>
            <a:ext cx="7848872" cy="736104"/>
          </a:xfrm>
        </p:spPr>
        <p:txBody>
          <a:bodyPr>
            <a:noAutofit/>
          </a:bodyPr>
          <a:lstStyle/>
          <a:p>
            <a:pPr marL="0" indent="0"/>
            <a:r>
              <a:rPr lang="en-MY" sz="4400" b="1" dirty="0" smtClean="0"/>
              <a:t>3.2</a:t>
            </a:r>
            <a:r>
              <a:rPr lang="en-MY" sz="4400" b="1" dirty="0"/>
              <a:t>	 SKOP </a:t>
            </a:r>
            <a:r>
              <a:rPr lang="en-MY" sz="4400" b="1" dirty="0" smtClean="0"/>
              <a:t> KERJA III</a:t>
            </a:r>
            <a:endParaRPr lang="en-MY" sz="4400" b="1" dirty="0"/>
          </a:p>
        </p:txBody>
      </p:sp>
      <p:graphicFrame>
        <p:nvGraphicFramePr>
          <p:cNvPr id="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4135735"/>
              </p:ext>
            </p:extLst>
          </p:nvPr>
        </p:nvGraphicFramePr>
        <p:xfrm>
          <a:off x="179512" y="1419372"/>
          <a:ext cx="8784976" cy="4994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/>
                <a:gridCol w="6408712"/>
                <a:gridCol w="1944216"/>
              </a:tblGrid>
              <a:tr h="51391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Century Gothic" panose="020B0502020202020204" pitchFamily="34" charset="0"/>
                        </a:rPr>
                        <a:t>Bil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Century Gothic" panose="020B0502020202020204" pitchFamily="34" charset="0"/>
                        </a:rPr>
                        <a:t>Perkara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>
                          <a:latin typeface="Century Gothic" panose="020B0502020202020204" pitchFamily="34" charset="0"/>
                        </a:rPr>
                        <a:t>Deliverable</a:t>
                      </a:r>
                      <a:r>
                        <a:rPr lang="en-US" sz="1600" i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endParaRPr lang="en-US" sz="1600" i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56711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entury Gothic" panose="020B0502020202020204" pitchFamily="34" charset="0"/>
                        </a:rPr>
                        <a:t>1.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en-US" sz="1600" dirty="0" err="1" smtClean="0">
                          <a:latin typeface="Century Gothic" panose="020B0502020202020204" pitchFamily="34" charset="0"/>
                        </a:rPr>
                        <a:t>Projek</a:t>
                      </a:r>
                      <a:r>
                        <a:rPr lang="en-US" sz="16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entury Gothic" panose="020B0502020202020204" pitchFamily="34" charset="0"/>
                        </a:rPr>
                        <a:t>ini</a:t>
                      </a:r>
                      <a:r>
                        <a:rPr lang="en-US" sz="16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entury Gothic" panose="020B0502020202020204" pitchFamily="34" charset="0"/>
                        </a:rPr>
                        <a:t>akan</a:t>
                      </a:r>
                      <a:r>
                        <a:rPr lang="en-US" sz="16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entury Gothic" panose="020B0502020202020204" pitchFamily="34" charset="0"/>
                        </a:rPr>
                        <a:t>dilaksanakan</a:t>
                      </a:r>
                      <a:r>
                        <a:rPr lang="en-US" sz="16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entury Gothic" panose="020B0502020202020204" pitchFamily="34" charset="0"/>
                        </a:rPr>
                        <a:t>oleh</a:t>
                      </a:r>
                      <a:r>
                        <a:rPr lang="en-US" sz="16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entury Gothic" panose="020B0502020202020204" pitchFamily="34" charset="0"/>
                        </a:rPr>
                        <a:t>satu</a:t>
                      </a:r>
                      <a:r>
                        <a:rPr lang="en-US" sz="1600" dirty="0" smtClean="0">
                          <a:latin typeface="Century Gothic" panose="020B0502020202020204" pitchFamily="34" charset="0"/>
                        </a:rPr>
                        <a:t> (1)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entury Gothic" panose="020B0502020202020204" pitchFamily="34" charset="0"/>
                        </a:rPr>
                        <a:t>pasukan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yang </a:t>
                      </a:r>
                      <a:r>
                        <a:rPr lang="en-US" sz="1600" baseline="0" dirty="0" err="1" smtClean="0">
                          <a:latin typeface="Century Gothic" panose="020B0502020202020204" pitchFamily="34" charset="0"/>
                        </a:rPr>
                        <a:t>terdiri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entury Gothic" panose="020B0502020202020204" pitchFamily="34" charset="0"/>
                        </a:rPr>
                        <a:t>daripada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lima(5) </a:t>
                      </a:r>
                      <a:r>
                        <a:rPr lang="en-US" sz="1600" baseline="0" dirty="0" err="1" smtClean="0">
                          <a:latin typeface="Century Gothic" panose="020B0502020202020204" pitchFamily="34" charset="0"/>
                        </a:rPr>
                        <a:t>pegawai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dirty="0" smtClean="0">
                          <a:latin typeface="Century Gothic" panose="020B0502020202020204" pitchFamily="34" charset="0"/>
                        </a:rPr>
                        <a:t>Firma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.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342900" lvl="0" indent="-342900" algn="l">
                        <a:buAutoNum type="arabicPeriod"/>
                      </a:pPr>
                      <a:r>
                        <a:rPr lang="en-US" sz="1600" dirty="0" err="1" smtClean="0">
                          <a:latin typeface="Century Gothic" panose="020B0502020202020204" pitchFamily="34" charset="0"/>
                        </a:rPr>
                        <a:t>Menyediakan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entury Gothic" panose="020B0502020202020204" pitchFamily="34" charset="0"/>
                        </a:rPr>
                        <a:t>laporan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entury Gothic" panose="020B0502020202020204" pitchFamily="34" charset="0"/>
                        </a:rPr>
                        <a:t>dan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entury Gothic" panose="020B0502020202020204" pitchFamily="34" charset="0"/>
                        </a:rPr>
                        <a:t>cadangan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entury Gothic" panose="020B0502020202020204" pitchFamily="34" charset="0"/>
                        </a:rPr>
                        <a:t>rangka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entury Gothic" panose="020B0502020202020204" pitchFamily="34" charset="0"/>
                        </a:rPr>
                        <a:t>kerja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.</a:t>
                      </a:r>
                    </a:p>
                    <a:p>
                      <a:pPr marL="342900" lvl="0" indent="-342900" algn="l">
                        <a:buAutoNum type="arabicPeriod"/>
                      </a:pPr>
                      <a:endParaRPr lang="en-US" sz="1600" baseline="0" dirty="0" smtClean="0">
                        <a:latin typeface="Century Gothic" panose="020B0502020202020204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600" b="1" baseline="0" dirty="0" err="1" smtClean="0">
                          <a:latin typeface="Century Gothic" panose="020B0502020202020204" pitchFamily="34" charset="0"/>
                        </a:rPr>
                        <a:t>Menyediakan</a:t>
                      </a:r>
                      <a:r>
                        <a:rPr lang="en-US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Century Gothic" panose="020B0502020202020204" pitchFamily="34" charset="0"/>
                        </a:rPr>
                        <a:t>prototaip</a:t>
                      </a:r>
                      <a:r>
                        <a:rPr lang="en-US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Century Gothic" panose="020B0502020202020204" pitchFamily="34" charset="0"/>
                        </a:rPr>
                        <a:t>Sistem</a:t>
                      </a:r>
                      <a:r>
                        <a:rPr lang="en-US" sz="1600" b="1" baseline="0" dirty="0" smtClean="0">
                          <a:latin typeface="Century Gothic" panose="020B0502020202020204" pitchFamily="34" charset="0"/>
                        </a:rPr>
                        <a:t> SAM, </a:t>
                      </a:r>
                      <a:r>
                        <a:rPr lang="en-US" sz="1600" b="1" baseline="0" dirty="0" err="1" smtClean="0">
                          <a:latin typeface="Century Gothic" panose="020B0502020202020204" pitchFamily="34" charset="0"/>
                        </a:rPr>
                        <a:t>sistem</a:t>
                      </a:r>
                      <a:r>
                        <a:rPr lang="en-US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Century Gothic" panose="020B0502020202020204" pitchFamily="34" charset="0"/>
                        </a:rPr>
                        <a:t>berkomputer</a:t>
                      </a:r>
                      <a:r>
                        <a:rPr lang="en-US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Century Gothic" panose="020B0502020202020204" pitchFamily="34" charset="0"/>
                        </a:rPr>
                        <a:t>awan</a:t>
                      </a:r>
                      <a:r>
                        <a:rPr lang="en-US" sz="1600" b="1" baseline="0" dirty="0" smtClean="0">
                          <a:latin typeface="Century Gothic" panose="020B0502020202020204" pitchFamily="34" charset="0"/>
                        </a:rPr>
                        <a:t> (SAM </a:t>
                      </a:r>
                      <a:r>
                        <a:rPr lang="en-US" sz="1600" b="1" i="1" baseline="0" dirty="0" smtClean="0">
                          <a:latin typeface="Century Gothic" panose="020B0502020202020204" pitchFamily="34" charset="0"/>
                        </a:rPr>
                        <a:t>cloud computing system</a:t>
                      </a:r>
                      <a:r>
                        <a:rPr lang="en-US" sz="1600" b="1" baseline="0" dirty="0" smtClean="0">
                          <a:latin typeface="Century Gothic" panose="020B0502020202020204" pitchFamily="34" charset="0"/>
                        </a:rPr>
                        <a:t>) – </a:t>
                      </a:r>
                      <a:r>
                        <a:rPr lang="en-US" sz="1600" b="1" baseline="0" dirty="0" err="1" smtClean="0">
                          <a:latin typeface="Century Gothic" panose="020B0502020202020204" pitchFamily="34" charset="0"/>
                        </a:rPr>
                        <a:t>Akses</a:t>
                      </a:r>
                      <a:r>
                        <a:rPr lang="en-US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Century Gothic" panose="020B0502020202020204" pitchFamily="34" charset="0"/>
                        </a:rPr>
                        <a:t>percuma</a:t>
                      </a:r>
                      <a:r>
                        <a:rPr lang="en-US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Century Gothic" panose="020B0502020202020204" pitchFamily="34" charset="0"/>
                        </a:rPr>
                        <a:t>selama</a:t>
                      </a:r>
                      <a:r>
                        <a:rPr lang="en-US" sz="1600" b="1" baseline="0" dirty="0" smtClean="0">
                          <a:latin typeface="Century Gothic" panose="020B0502020202020204" pitchFamily="34" charset="0"/>
                        </a:rPr>
                        <a:t> 90 </a:t>
                      </a:r>
                      <a:r>
                        <a:rPr lang="en-US" sz="1600" b="1" baseline="0" dirty="0" err="1" smtClean="0">
                          <a:latin typeface="Century Gothic" panose="020B0502020202020204" pitchFamily="34" charset="0"/>
                        </a:rPr>
                        <a:t>hari</a:t>
                      </a:r>
                      <a:r>
                        <a:rPr lang="en-US" sz="1600" b="1" baseline="0" dirty="0" smtClean="0"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/>
                </a:tc>
              </a:tr>
              <a:tr h="56711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entury Gothic" panose="020B0502020202020204" pitchFamily="34" charset="0"/>
                        </a:rPr>
                        <a:t>2.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err="1" smtClean="0">
                          <a:latin typeface="Century Gothic" panose="020B0502020202020204" pitchFamily="34" charset="0"/>
                        </a:rPr>
                        <a:t>Skop</a:t>
                      </a:r>
                      <a:r>
                        <a:rPr lang="en-US" sz="16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entury Gothic" panose="020B0502020202020204" pitchFamily="34" charset="0"/>
                        </a:rPr>
                        <a:t>pelaksanaan</a:t>
                      </a:r>
                      <a:r>
                        <a:rPr lang="en-US" sz="16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entury Gothic" panose="020B0502020202020204" pitchFamily="34" charset="0"/>
                        </a:rPr>
                        <a:t>terbahagi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entury Gothic" panose="020B0502020202020204" pitchFamily="34" charset="0"/>
                        </a:rPr>
                        <a:t>kepada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entury Gothic" panose="020B0502020202020204" pitchFamily="34" charset="0"/>
                        </a:rPr>
                        <a:t>dua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(2) </a:t>
                      </a:r>
                      <a:r>
                        <a:rPr lang="en-US" sz="1600" baseline="0" dirty="0" err="1" smtClean="0">
                          <a:latin typeface="Century Gothic" panose="020B0502020202020204" pitchFamily="34" charset="0"/>
                        </a:rPr>
                        <a:t>bahagian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;-</a:t>
                      </a:r>
                    </a:p>
                    <a:p>
                      <a:pPr algn="just"/>
                      <a:endParaRPr lang="en-US" sz="1600" baseline="0" dirty="0" smtClean="0">
                        <a:latin typeface="Century Gothic" panose="020B0502020202020204" pitchFamily="34" charset="0"/>
                      </a:endParaRPr>
                    </a:p>
                    <a:p>
                      <a:pPr marL="400050" marR="0" indent="-4000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romanLcPeriod"/>
                        <a:tabLst/>
                        <a:defRPr/>
                      </a:pP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SALIHIN – </a:t>
                      </a:r>
                      <a:r>
                        <a:rPr lang="en-US" sz="1600" baseline="0" dirty="0" err="1" smtClean="0">
                          <a:latin typeface="Century Gothic" panose="020B0502020202020204" pitchFamily="34" charset="0"/>
                        </a:rPr>
                        <a:t>Berdasarkan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entury Gothic" panose="020B0502020202020204" pitchFamily="34" charset="0"/>
                        </a:rPr>
                        <a:t>laporan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entury Gothic" panose="020B0502020202020204" pitchFamily="34" charset="0"/>
                        </a:rPr>
                        <a:t>daripada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entury Gothic" panose="020B0502020202020204" pitchFamily="34" charset="0"/>
                        </a:rPr>
                        <a:t>Skop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I </a:t>
                      </a:r>
                      <a:r>
                        <a:rPr lang="en-US" sz="1600" baseline="0" dirty="0" err="1" smtClean="0">
                          <a:latin typeface="Century Gothic" panose="020B0502020202020204" pitchFamily="34" charset="0"/>
                        </a:rPr>
                        <a:t>dan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II.</a:t>
                      </a:r>
                    </a:p>
                    <a:p>
                      <a:pPr marL="400050" indent="-400050" algn="just">
                        <a:buAutoNum type="romanLcPeriod"/>
                      </a:pP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SSM – </a:t>
                      </a:r>
                      <a:r>
                        <a:rPr lang="en-US" sz="1600" baseline="0" dirty="0" err="1" smtClean="0">
                          <a:latin typeface="Century Gothic" panose="020B0502020202020204" pitchFamily="34" charset="0"/>
                        </a:rPr>
                        <a:t>Mendapatkan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input </a:t>
                      </a:r>
                      <a:r>
                        <a:rPr lang="en-US" sz="1600" baseline="0" dirty="0" err="1" smtClean="0">
                          <a:latin typeface="Century Gothic" panose="020B0502020202020204" pitchFamily="34" charset="0"/>
                        </a:rPr>
                        <a:t>tambahan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entury Gothic" panose="020B0502020202020204" pitchFamily="34" charset="0"/>
                        </a:rPr>
                        <a:t>dan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entury Gothic" panose="020B0502020202020204" pitchFamily="34" charset="0"/>
                        </a:rPr>
                        <a:t>cadangan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entury Gothic" panose="020B0502020202020204" pitchFamily="34" charset="0"/>
                        </a:rPr>
                        <a:t>daripada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entury Gothic" panose="020B0502020202020204" pitchFamily="34" charset="0"/>
                        </a:rPr>
                        <a:t>pengurusan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entury Gothic" panose="020B0502020202020204" pitchFamily="34" charset="0"/>
                        </a:rPr>
                        <a:t>tertinggi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SSM.</a:t>
                      </a:r>
                    </a:p>
                    <a:p>
                      <a:pPr marL="400050" indent="-400050" algn="just">
                        <a:buAutoNum type="romanLcPeriod"/>
                      </a:pPr>
                      <a:endParaRPr lang="en-US" sz="1600" baseline="0" dirty="0" smtClean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400050" indent="-400050" algn="just">
                        <a:buAutoNum type="romanLcPeriod"/>
                      </a:pP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51391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entury Gothic" panose="020B0502020202020204" pitchFamily="34" charset="0"/>
                        </a:rPr>
                        <a:t>3.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err="1" smtClean="0">
                          <a:latin typeface="Century Gothic" panose="020B0502020202020204" pitchFamily="34" charset="0"/>
                        </a:rPr>
                        <a:t>Aktiviti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yang </a:t>
                      </a:r>
                      <a:r>
                        <a:rPr lang="en-US" sz="1600" baseline="0" dirty="0" err="1" smtClean="0">
                          <a:latin typeface="Century Gothic" panose="020B0502020202020204" pitchFamily="34" charset="0"/>
                        </a:rPr>
                        <a:t>akan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entury Gothic" panose="020B0502020202020204" pitchFamily="34" charset="0"/>
                        </a:rPr>
                        <a:t>dilaksanakan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entury Gothic" panose="020B0502020202020204" pitchFamily="34" charset="0"/>
                        </a:rPr>
                        <a:t>seperti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entury Gothic" panose="020B0502020202020204" pitchFamily="34" charset="0"/>
                        </a:rPr>
                        <a:t>berikut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;-</a:t>
                      </a:r>
                    </a:p>
                    <a:p>
                      <a:pPr marL="400050" indent="-400050" algn="just">
                        <a:buAutoNum type="romanLcPeriod"/>
                      </a:pPr>
                      <a:r>
                        <a:rPr lang="en-US" sz="1600" baseline="0" dirty="0" err="1" smtClean="0">
                          <a:latin typeface="Century Gothic" panose="020B0502020202020204" pitchFamily="34" charset="0"/>
                        </a:rPr>
                        <a:t>Sesi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i="1" baseline="0" dirty="0" smtClean="0">
                          <a:latin typeface="Century Gothic" panose="020B0502020202020204" pitchFamily="34" charset="0"/>
                        </a:rPr>
                        <a:t>brainstorming </a:t>
                      </a:r>
                      <a:r>
                        <a:rPr lang="en-US" sz="1600" i="0" baseline="0" dirty="0" err="1" smtClean="0">
                          <a:latin typeface="Century Gothic" panose="020B0502020202020204" pitchFamily="34" charset="0"/>
                        </a:rPr>
                        <a:t>dan</a:t>
                      </a:r>
                      <a:r>
                        <a:rPr lang="en-US" sz="1600" i="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i="0" baseline="0" dirty="0" err="1" smtClean="0">
                          <a:latin typeface="Century Gothic" panose="020B0502020202020204" pitchFamily="34" charset="0"/>
                        </a:rPr>
                        <a:t>kajian</a:t>
                      </a:r>
                      <a:r>
                        <a:rPr lang="en-US" sz="1600" i="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i="0" baseline="0" dirty="0" err="1" smtClean="0">
                          <a:latin typeface="Century Gothic" panose="020B0502020202020204" pitchFamily="34" charset="0"/>
                        </a:rPr>
                        <a:t>analisa</a:t>
                      </a:r>
                      <a:r>
                        <a:rPr lang="en-US" sz="1600" i="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i="0" baseline="0" dirty="0" err="1" smtClean="0">
                          <a:latin typeface="Century Gothic" panose="020B0502020202020204" pitchFamily="34" charset="0"/>
                        </a:rPr>
                        <a:t>fungsian</a:t>
                      </a:r>
                      <a:r>
                        <a:rPr lang="en-US" sz="1600" i="1" baseline="0" dirty="0" smtClean="0">
                          <a:latin typeface="Century Gothic" panose="020B0502020202020204" pitchFamily="34" charset="0"/>
                        </a:rPr>
                        <a:t>.</a:t>
                      </a:r>
                    </a:p>
                    <a:p>
                      <a:pPr marL="400050" indent="-400050" algn="just">
                        <a:buAutoNum type="romanLcPeriod"/>
                      </a:pP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Pembangunan </a:t>
                      </a:r>
                      <a:r>
                        <a:rPr lang="en-US" sz="1600" baseline="0" dirty="0" err="1" smtClean="0">
                          <a:latin typeface="Century Gothic" panose="020B0502020202020204" pitchFamily="34" charset="0"/>
                        </a:rPr>
                        <a:t>rangka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entury Gothic" panose="020B0502020202020204" pitchFamily="34" charset="0"/>
                        </a:rPr>
                        <a:t>kerja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en-US" sz="1600" baseline="0" dirty="0" err="1" smtClean="0">
                          <a:latin typeface="Century Gothic" panose="020B0502020202020204" pitchFamily="34" charset="0"/>
                        </a:rPr>
                        <a:t>berdasarkan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entury Gothic" panose="020B0502020202020204" pitchFamily="34" charset="0"/>
                        </a:rPr>
                        <a:t>amalan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entury Gothic" panose="020B0502020202020204" pitchFamily="34" charset="0"/>
                        </a:rPr>
                        <a:t>terbaik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yang </a:t>
                      </a:r>
                      <a:r>
                        <a:rPr lang="en-US" sz="1600" baseline="0" dirty="0" err="1" smtClean="0">
                          <a:latin typeface="Century Gothic" panose="020B0502020202020204" pitchFamily="34" charset="0"/>
                        </a:rPr>
                        <a:t>telah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entury Gothic" panose="020B0502020202020204" pitchFamily="34" charset="0"/>
                        </a:rPr>
                        <a:t>digunapakai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.</a:t>
                      </a:r>
                    </a:p>
                    <a:p>
                      <a:pPr marL="400050" indent="-400050" algn="just">
                        <a:buAutoNum type="romanLcPeriod"/>
                      </a:pPr>
                      <a:r>
                        <a:rPr lang="en-US" sz="1600" dirty="0" err="1" smtClean="0">
                          <a:latin typeface="Century Gothic" panose="020B0502020202020204" pitchFamily="34" charset="0"/>
                        </a:rPr>
                        <a:t>Membangunkan</a:t>
                      </a:r>
                      <a:r>
                        <a:rPr lang="en-US" sz="16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entury Gothic" panose="020B0502020202020204" pitchFamily="34" charset="0"/>
                        </a:rPr>
                        <a:t>prototaip</a:t>
                      </a:r>
                      <a:r>
                        <a:rPr lang="en-US" sz="16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entury Gothic" panose="020B0502020202020204" pitchFamily="34" charset="0"/>
                        </a:rPr>
                        <a:t>Sistem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="1" baseline="0" dirty="0" smtClean="0">
                          <a:latin typeface="Century Gothic" panose="020B0502020202020204" pitchFamily="34" charset="0"/>
                        </a:rPr>
                        <a:t>“SAM” 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(SSM Audit Firm Monitoring System*).</a:t>
                      </a:r>
                    </a:p>
                    <a:p>
                      <a:pPr marL="0" indent="0" algn="just">
                        <a:buNone/>
                      </a:pPr>
                      <a:r>
                        <a:rPr lang="en-US" sz="1200" baseline="0" dirty="0" smtClean="0">
                          <a:latin typeface="Century Gothic" panose="020B0502020202020204" pitchFamily="34" charset="0"/>
                        </a:rPr>
                        <a:t>         * </a:t>
                      </a:r>
                      <a:r>
                        <a:rPr lang="en-US" sz="1200" baseline="0" dirty="0" err="1" smtClean="0">
                          <a:latin typeface="Century Gothic" panose="020B0502020202020204" pitchFamily="34" charset="0"/>
                        </a:rPr>
                        <a:t>Sila</a:t>
                      </a:r>
                      <a:r>
                        <a:rPr lang="en-US" sz="12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latin typeface="Century Gothic" panose="020B0502020202020204" pitchFamily="34" charset="0"/>
                        </a:rPr>
                        <a:t>rujuk</a:t>
                      </a:r>
                      <a:r>
                        <a:rPr lang="en-US" sz="12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i="1" baseline="0" dirty="0" smtClean="0">
                          <a:latin typeface="Century Gothic" panose="020B0502020202020204" pitchFamily="34" charset="0"/>
                        </a:rPr>
                        <a:t>proposal</a:t>
                      </a:r>
                      <a:r>
                        <a:rPr lang="en-US" sz="12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latin typeface="Century Gothic" panose="020B0502020202020204" pitchFamily="34" charset="0"/>
                        </a:rPr>
                        <a:t>muka</a:t>
                      </a:r>
                      <a:r>
                        <a:rPr lang="en-US" sz="12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latin typeface="Century Gothic" panose="020B0502020202020204" pitchFamily="34" charset="0"/>
                        </a:rPr>
                        <a:t>surat</a:t>
                      </a:r>
                      <a:r>
                        <a:rPr lang="en-US" sz="1200" baseline="0" dirty="0" smtClean="0">
                          <a:latin typeface="Century Gothic" panose="020B0502020202020204" pitchFamily="34" charset="0"/>
                        </a:rPr>
                        <a:t> 9-19 </a:t>
                      </a:r>
                      <a:r>
                        <a:rPr lang="en-US" sz="1200" baseline="0" dirty="0" err="1" smtClean="0">
                          <a:latin typeface="Century Gothic" panose="020B0502020202020204" pitchFamily="34" charset="0"/>
                        </a:rPr>
                        <a:t>bagi</a:t>
                      </a:r>
                      <a:r>
                        <a:rPr lang="en-US" sz="12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latin typeface="Century Gothic" panose="020B0502020202020204" pitchFamily="34" charset="0"/>
                        </a:rPr>
                        <a:t>contoh</a:t>
                      </a:r>
                      <a:r>
                        <a:rPr lang="en-US" sz="12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latin typeface="Century Gothic" panose="020B0502020202020204" pitchFamily="34" charset="0"/>
                        </a:rPr>
                        <a:t>paparan</a:t>
                      </a:r>
                      <a:r>
                        <a:rPr lang="en-US" sz="12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latin typeface="Century Gothic" panose="020B0502020202020204" pitchFamily="34" charset="0"/>
                        </a:rPr>
                        <a:t>prototaip</a:t>
                      </a:r>
                      <a:r>
                        <a:rPr lang="en-US" sz="1200" baseline="0" dirty="0" smtClean="0">
                          <a:latin typeface="Century Gothic" panose="020B0502020202020204" pitchFamily="34" charset="0"/>
                        </a:rPr>
                        <a:t>.</a:t>
                      </a:r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400050" indent="-400050" algn="just">
                        <a:buAutoNum type="romanLcPeriod"/>
                      </a:pP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56711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entury Gothic" panose="020B0502020202020204" pitchFamily="34" charset="0"/>
                        </a:rPr>
                        <a:t>4.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err="1" smtClean="0">
                          <a:latin typeface="Century Gothic" panose="020B0502020202020204" pitchFamily="34" charset="0"/>
                        </a:rPr>
                        <a:t>Jangkaan</a:t>
                      </a:r>
                      <a:r>
                        <a:rPr lang="en-US" sz="16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entury Gothic" panose="020B0502020202020204" pitchFamily="34" charset="0"/>
                        </a:rPr>
                        <a:t>tempoh</a:t>
                      </a:r>
                      <a:r>
                        <a:rPr lang="en-US" sz="16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entury Gothic" panose="020B0502020202020204" pitchFamily="34" charset="0"/>
                        </a:rPr>
                        <a:t>pelaksanaan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entury Gothic" panose="020B0502020202020204" pitchFamily="34" charset="0"/>
                        </a:rPr>
                        <a:t>adalah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entury Gothic" panose="020B0502020202020204" pitchFamily="34" charset="0"/>
                        </a:rPr>
                        <a:t>selama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lima (5) </a:t>
                      </a:r>
                      <a:r>
                        <a:rPr lang="en-US" sz="1600" baseline="0" dirty="0" err="1" smtClean="0">
                          <a:latin typeface="Century Gothic" panose="020B0502020202020204" pitchFamily="34" charset="0"/>
                        </a:rPr>
                        <a:t>minggu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.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just"/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718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20688"/>
            <a:ext cx="7543800" cy="943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MY" sz="4600" b="1" dirty="0" smtClean="0">
                <a:latin typeface="+mj-lt"/>
              </a:rPr>
              <a:t>3.3 ILUSTRASI PROTOTAIP SISTEM “SAM”</a:t>
            </a:r>
            <a:endParaRPr lang="en-MY" sz="4600" b="1" dirty="0">
              <a:latin typeface="+mj-lt"/>
            </a:endParaRPr>
          </a:p>
          <a:p>
            <a:pPr marL="0" indent="0">
              <a:buNone/>
            </a:pPr>
            <a:endParaRPr lang="en-MY" sz="20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MY" sz="2000" i="1" dirty="0" smtClean="0">
                <a:latin typeface="Century Gothic" panose="020B0502020202020204" pitchFamily="34" charset="0"/>
              </a:rPr>
              <a:t>Landing page </a:t>
            </a:r>
            <a:r>
              <a:rPr lang="en-MY" sz="2000" dirty="0" err="1" smtClean="0">
                <a:latin typeface="Century Gothic" panose="020B0502020202020204" pitchFamily="34" charset="0"/>
              </a:rPr>
              <a:t>akan</a:t>
            </a:r>
            <a:r>
              <a:rPr lang="en-MY" sz="2000" dirty="0" smtClean="0">
                <a:latin typeface="Century Gothic" panose="020B0502020202020204" pitchFamily="34" charset="0"/>
              </a:rPr>
              <a:t> </a:t>
            </a:r>
            <a:r>
              <a:rPr lang="en-MY" sz="2000" dirty="0" err="1" smtClean="0">
                <a:latin typeface="Century Gothic" panose="020B0502020202020204" pitchFamily="34" charset="0"/>
              </a:rPr>
              <a:t>memaparkan</a:t>
            </a:r>
            <a:r>
              <a:rPr lang="en-MY" sz="2000" dirty="0" smtClean="0">
                <a:latin typeface="Century Gothic" panose="020B0502020202020204" pitchFamily="34" charset="0"/>
              </a:rPr>
              <a:t> data </a:t>
            </a:r>
            <a:r>
              <a:rPr lang="en-MY" sz="2000" dirty="0" err="1" smtClean="0">
                <a:latin typeface="Century Gothic" panose="020B0502020202020204" pitchFamily="34" charset="0"/>
              </a:rPr>
              <a:t>analitikal</a:t>
            </a:r>
            <a:r>
              <a:rPr lang="en-MY" sz="2000" dirty="0" smtClean="0">
                <a:latin typeface="Century Gothic" panose="020B0502020202020204" pitchFamily="34" charset="0"/>
              </a:rPr>
              <a:t> </a:t>
            </a:r>
            <a:r>
              <a:rPr lang="en-MY" sz="2000" dirty="0" err="1" smtClean="0">
                <a:latin typeface="Century Gothic" panose="020B0502020202020204" pitchFamily="34" charset="0"/>
              </a:rPr>
              <a:t>maklumat</a:t>
            </a:r>
            <a:r>
              <a:rPr lang="en-MY" sz="2000" dirty="0" smtClean="0">
                <a:latin typeface="Century Gothic" panose="020B0502020202020204" pitchFamily="34" charset="0"/>
              </a:rPr>
              <a:t> </a:t>
            </a:r>
            <a:r>
              <a:rPr lang="en-MY" sz="2000" dirty="0" err="1" smtClean="0">
                <a:latin typeface="Century Gothic" panose="020B0502020202020204" pitchFamily="34" charset="0"/>
              </a:rPr>
              <a:t>penting</a:t>
            </a:r>
            <a:r>
              <a:rPr lang="en-MY" sz="2000" dirty="0" smtClean="0">
                <a:latin typeface="Century Gothic" panose="020B0502020202020204" pitchFamily="34" charset="0"/>
              </a:rPr>
              <a:t> firma audit:</a:t>
            </a:r>
            <a:endParaRPr lang="en-MY" sz="2000" dirty="0">
              <a:latin typeface="Century Gothic" panose="020B0502020202020204" pitchFamily="34" charset="0"/>
            </a:endParaRPr>
          </a:p>
          <a:p>
            <a:endParaRPr lang="en-MY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26A2FCF-FB76-4E4B-B3F6-AA829292DB64}" type="slidenum">
              <a:rPr lang="en-MY" smtClean="0"/>
              <a:t>9</a:t>
            </a:fld>
            <a:endParaRPr lang="en-MY"/>
          </a:p>
        </p:txBody>
      </p:sp>
      <p:sp>
        <p:nvSpPr>
          <p:cNvPr id="2" name="TextBox 1"/>
          <p:cNvSpPr txBox="1"/>
          <p:nvPr/>
        </p:nvSpPr>
        <p:spPr>
          <a:xfrm>
            <a:off x="3100521" y="5637537"/>
            <a:ext cx="3127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entury Gothic" panose="020B0502020202020204" pitchFamily="34" charset="0"/>
              </a:rPr>
              <a:t>Menu </a:t>
            </a:r>
            <a:r>
              <a:rPr lang="en-US" sz="1400" dirty="0" err="1" smtClean="0">
                <a:latin typeface="Century Gothic" panose="020B0502020202020204" pitchFamily="34" charset="0"/>
              </a:rPr>
              <a:t>Utama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r>
              <a:rPr lang="en-US" sz="1400" dirty="0" smtClean="0">
                <a:latin typeface="Century Gothic" panose="020B0502020202020204" pitchFamily="34" charset="0"/>
              </a:rPr>
              <a:t>– </a:t>
            </a:r>
            <a:r>
              <a:rPr lang="en-US" sz="1400" dirty="0" err="1" smtClean="0">
                <a:latin typeface="Century Gothic" panose="020B0502020202020204" pitchFamily="34" charset="0"/>
              </a:rPr>
              <a:t>Ringkasan</a:t>
            </a:r>
            <a:r>
              <a:rPr lang="en-US" sz="1400" dirty="0" smtClean="0">
                <a:latin typeface="Century Gothic" panose="020B0502020202020204" pitchFamily="34" charset="0"/>
              </a:rPr>
              <a:t> </a:t>
            </a:r>
            <a:r>
              <a:rPr lang="en-US" sz="1400" dirty="0" err="1" smtClean="0">
                <a:latin typeface="Century Gothic" panose="020B0502020202020204" pitchFamily="34" charset="0"/>
              </a:rPr>
              <a:t>keseluruhan</a:t>
            </a:r>
            <a:r>
              <a:rPr lang="en-US" sz="1400" dirty="0" smtClean="0">
                <a:latin typeface="Century Gothic" panose="020B0502020202020204" pitchFamily="34" charset="0"/>
              </a:rPr>
              <a:t> firma audit</a:t>
            </a:r>
            <a:endParaRPr lang="en-MY" sz="1400" dirty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81" y="1628800"/>
            <a:ext cx="8244408" cy="396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27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2554</TotalTime>
  <Words>859</Words>
  <Application>Microsoft Office PowerPoint</Application>
  <PresentationFormat>On-screen Show (4:3)</PresentationFormat>
  <Paragraphs>179</Paragraphs>
  <Slides>25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NewsPrint</vt:lpstr>
      <vt:lpstr>  PERKHIDMATAN PERUNDING BAGI MEMBUAT KAJIAN DAN MENCADANGKAN FRAMEWORK ON AUDIT FIRM MONITORING FOR NON-PUBLIC INTEREST ENTITIES </vt:lpstr>
      <vt:lpstr>PowerPoint Presentation</vt:lpstr>
      <vt:lpstr>1.  LATAR BELAKANG </vt:lpstr>
      <vt:lpstr>PowerPoint Presentation</vt:lpstr>
      <vt:lpstr>PowerPoint Presentation</vt:lpstr>
      <vt:lpstr>3. SKOP PERKHIDMATAN, METODOLOGI DAN CADANGAN PELAKSANAAN </vt:lpstr>
      <vt:lpstr>3.1  SKOP  KERJA I &amp; II</vt:lpstr>
      <vt:lpstr>3.2  SKOP  KERJA III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E.  JADUAL PELAKSANAAN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SEBUT HARGA ABC BIL. 9/2016     PELAKSANAAN AUDIT PEMATUHAN TERHADAP SYARAT KELAYAKAN MENJADI SYARIKAT LESEN IMPORT (AP) TERBUKA</dc:title>
  <dc:creator>Aishah</dc:creator>
  <cp:lastModifiedBy>User</cp:lastModifiedBy>
  <cp:revision>224</cp:revision>
  <cp:lastPrinted>2017-07-12T10:08:52Z</cp:lastPrinted>
  <dcterms:created xsi:type="dcterms:W3CDTF">2016-08-10T10:26:22Z</dcterms:created>
  <dcterms:modified xsi:type="dcterms:W3CDTF">2017-07-12T10:20:02Z</dcterms:modified>
</cp:coreProperties>
</file>