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8"/>
  </p:notesMasterIdLst>
  <p:handoutMasterIdLst>
    <p:handoutMasterId r:id="rId19"/>
  </p:handoutMasterIdLst>
  <p:sldIdLst>
    <p:sldId id="292" r:id="rId2"/>
    <p:sldId id="314" r:id="rId3"/>
    <p:sldId id="328" r:id="rId4"/>
    <p:sldId id="340" r:id="rId5"/>
    <p:sldId id="329" r:id="rId6"/>
    <p:sldId id="330" r:id="rId7"/>
    <p:sldId id="318" r:id="rId8"/>
    <p:sldId id="326" r:id="rId9"/>
    <p:sldId id="317" r:id="rId10"/>
    <p:sldId id="335" r:id="rId11"/>
    <p:sldId id="341" r:id="rId12"/>
    <p:sldId id="331" r:id="rId13"/>
    <p:sldId id="332" r:id="rId14"/>
    <p:sldId id="333" r:id="rId15"/>
    <p:sldId id="327" r:id="rId16"/>
    <p:sldId id="325" r:id="rId1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CF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>
        <p:scale>
          <a:sx n="77" d="100"/>
          <a:sy n="77" d="100"/>
        </p:scale>
        <p:origin x="-2520" y="-8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/>
          <a:lstStyle>
            <a:lvl1pPr algn="l">
              <a:defRPr sz="11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026" y="0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/>
          <a:lstStyle>
            <a:lvl1pPr algn="r">
              <a:defRPr sz="1100"/>
            </a:lvl1pPr>
          </a:lstStyle>
          <a:p>
            <a:fld id="{C5CE7C58-907A-4F9F-AFE7-14B601CF8A8D}" type="datetimeFigureOut">
              <a:rPr lang="en-MY" smtClean="0"/>
              <a:t>7/12/2017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003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 anchor="b"/>
          <a:lstStyle>
            <a:lvl1pPr algn="l">
              <a:defRPr sz="11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026" y="9372003"/>
            <a:ext cx="2919233" cy="492780"/>
          </a:xfrm>
          <a:prstGeom prst="rect">
            <a:avLst/>
          </a:prstGeom>
        </p:spPr>
        <p:txBody>
          <a:bodyPr vert="horz" lIns="87563" tIns="43781" rIns="87563" bIns="43781" rtlCol="0" anchor="b"/>
          <a:lstStyle>
            <a:lvl1pPr algn="r">
              <a:defRPr sz="1100"/>
            </a:lvl1pPr>
          </a:lstStyle>
          <a:p>
            <a:fld id="{879014BB-8FED-4B90-B8ED-61EB70F9313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50402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98" y="1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/>
          <a:lstStyle>
            <a:lvl1pPr algn="r">
              <a:defRPr sz="1200"/>
            </a:lvl1pPr>
          </a:lstStyle>
          <a:p>
            <a:fld id="{12BC32BC-0D15-4867-8813-893AF413C9D8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39" tIns="46719" rIns="93439" bIns="46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187" y="4687262"/>
            <a:ext cx="5387390" cy="4439671"/>
          </a:xfrm>
          <a:prstGeom prst="rect">
            <a:avLst/>
          </a:prstGeom>
        </p:spPr>
        <p:txBody>
          <a:bodyPr vert="horz" lIns="93439" tIns="46719" rIns="93439" bIns="4671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133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98" y="9371133"/>
            <a:ext cx="2919441" cy="493486"/>
          </a:xfrm>
          <a:prstGeom prst="rect">
            <a:avLst/>
          </a:prstGeom>
        </p:spPr>
        <p:txBody>
          <a:bodyPr vert="horz" lIns="93439" tIns="46719" rIns="93439" bIns="46719" rtlCol="0" anchor="b"/>
          <a:lstStyle>
            <a:lvl1pPr algn="r">
              <a:defRPr sz="1200"/>
            </a:lvl1pPr>
          </a:lstStyle>
          <a:p>
            <a:fld id="{3BE6D365-3D39-48BC-8613-2DE4CD604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47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549BD-A814-45F2-8681-AA32A2770F2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844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50309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t" anchorCtr="0">
            <a:noAutofit/>
          </a:bodyPr>
          <a:lstStyle/>
          <a:p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5332484" y="6224264"/>
            <a:ext cx="4079447" cy="327653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b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ct val="25000"/>
              </a:pPr>
              <a:t>3</a:t>
            </a:fld>
            <a:endParaRPr lang="en-US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5646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6695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</p:spPr>
        <p:txBody>
          <a:bodyPr lIns="87549" tIns="87549" rIns="87549" bIns="87549" anchor="t" anchorCtr="0">
            <a:noAutofit/>
          </a:bodyPr>
          <a:lstStyle/>
          <a:p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64076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95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>
            <a:spLocks noGrp="1" noRot="1" noChangeAspect="1"/>
          </p:cNvSpPr>
          <p:nvPr>
            <p:ph type="sldImg" idx="2"/>
          </p:nvPr>
        </p:nvSpPr>
        <p:spPr>
          <a:xfrm>
            <a:off x="3068638" y="490538"/>
            <a:ext cx="3276600" cy="24590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941412" y="3112703"/>
            <a:ext cx="7531287" cy="2948874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t" anchorCtr="0">
            <a:noAutofit/>
          </a:bodyPr>
          <a:lstStyle/>
          <a:p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type="sldNum" idx="12"/>
          </p:nvPr>
        </p:nvSpPr>
        <p:spPr>
          <a:xfrm>
            <a:off x="5332484" y="6224264"/>
            <a:ext cx="4079447" cy="327653"/>
          </a:xfrm>
          <a:prstGeom prst="rect">
            <a:avLst/>
          </a:prstGeom>
          <a:noFill/>
          <a:ln>
            <a:noFill/>
          </a:ln>
        </p:spPr>
        <p:txBody>
          <a:bodyPr lIns="87453" tIns="43714" rIns="87453" bIns="43714" anchor="b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ct val="25000"/>
              </a:pPr>
              <a:t>16</a:t>
            </a:fld>
            <a:endParaRPr lang="en-US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2723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10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152400" y="1236775"/>
            <a:ext cx="8801100" cy="5187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3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  <p:pic>
        <p:nvPicPr>
          <p:cNvPr id="17" name="Shape 17" descr="D:\IT\Work\Audry\Desktop\Printing Item\TAF\umt\slide\divider.png"/>
          <p:cNvPicPr preferRelativeResize="0"/>
          <p:nvPr/>
        </p:nvPicPr>
        <p:blipFill rotWithShape="1">
          <a:blip r:embed="rId2">
            <a:alphaModFix/>
          </a:blip>
          <a:srcRect l="4999" t="11931" b="-2"/>
          <a:stretch/>
        </p:blipFill>
        <p:spPr>
          <a:xfrm>
            <a:off x="0" y="979855"/>
            <a:ext cx="9144001" cy="214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hape 18" descr="C:\Users\User\Desktop\Salihin Logo\Untitled-1.png"/>
          <p:cNvPicPr preferRelativeResize="0"/>
          <p:nvPr/>
        </p:nvPicPr>
        <p:blipFill rotWithShape="1">
          <a:blip r:embed="rId3">
            <a:alphaModFix/>
          </a:blip>
          <a:srcRect b="12742"/>
          <a:stretch/>
        </p:blipFill>
        <p:spPr>
          <a:xfrm>
            <a:off x="228600" y="6482600"/>
            <a:ext cx="1079700" cy="21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hape 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20100" y="208552"/>
            <a:ext cx="533399" cy="73166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20"/>
          <p:cNvSpPr txBox="1"/>
          <p:nvPr/>
        </p:nvSpPr>
        <p:spPr>
          <a:xfrm>
            <a:off x="3383550" y="6482600"/>
            <a:ext cx="3083400" cy="2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n-US" sz="1400" i="1" kern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Highly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2578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5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9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4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300" kern="0">
                <a:solidFill>
                  <a:srgbClr val="000000"/>
                </a:solidFill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3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958295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057400" y="3569516"/>
            <a:ext cx="6681628" cy="2209800"/>
            <a:chOff x="2278802" y="4330869"/>
            <a:chExt cx="7016750" cy="1143000"/>
          </a:xfrm>
        </p:grpSpPr>
        <p:sp>
          <p:nvSpPr>
            <p:cNvPr id="8" name="Rounded Rectangle 7"/>
            <p:cNvSpPr/>
            <p:nvPr/>
          </p:nvSpPr>
          <p:spPr>
            <a:xfrm>
              <a:off x="2278802" y="4330869"/>
              <a:ext cx="7016750" cy="1143000"/>
            </a:xfrm>
            <a:prstGeom prst="roundRect">
              <a:avLst>
                <a:gd name="adj" fmla="val 6854"/>
              </a:avLst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05767" y="4573499"/>
              <a:ext cx="6918553" cy="843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Department	:    </a:t>
              </a:r>
              <a:r>
                <a:rPr lang="en-US" sz="28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IT DEPARTMENT (SPS)</a:t>
              </a:r>
              <a:endPara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		:   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Neuropol" panose="020B0500000000000000" pitchFamily="34" charset="0"/>
                  <a:cs typeface="Arial" panose="020B0604020202020204" pitchFamily="34" charset="0"/>
                </a:rPr>
                <a:t>Salihin</a:t>
              </a:r>
              <a:r>
                <a:rPr lang="en-US" sz="2400" b="1" dirty="0" err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’s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HQ</a:t>
              </a:r>
            </a:p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Date		:    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Saturday, 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16 December 2017</a:t>
              </a:r>
              <a:endPara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7" y="3569515"/>
            <a:ext cx="2146242" cy="22098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50167" y="1524000"/>
            <a:ext cx="8091794" cy="126264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/>
              <a:t>RETREAT </a:t>
            </a:r>
            <a:r>
              <a:rPr lang="en-US" sz="6600" b="1" dirty="0" smtClean="0"/>
              <a:t>2018</a:t>
            </a:r>
            <a:endParaRPr 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54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5596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 – Financial </a:t>
            </a:r>
            <a:r>
              <a:rPr lang="en-US" sz="2800" b="1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MY" sz="2800" dirty="0"/>
          </a:p>
        </p:txBody>
      </p:sp>
      <p:graphicFrame>
        <p:nvGraphicFramePr>
          <p:cNvPr id="6" name="Shape 227"/>
          <p:cNvGraphicFramePr/>
          <p:nvPr>
            <p:extLst>
              <p:ext uri="{D42A27DB-BD31-4B8C-83A1-F6EECF244321}">
                <p14:modId xmlns:p14="http://schemas.microsoft.com/office/powerpoint/2010/main" val="1439391122"/>
              </p:ext>
            </p:extLst>
          </p:nvPr>
        </p:nvGraphicFramePr>
        <p:xfrm>
          <a:off x="304800" y="1066800"/>
          <a:ext cx="8382000" cy="5626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05400"/>
                <a:gridCol w="3276600"/>
              </a:tblGrid>
              <a:tr h="504351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Services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Forecast</a:t>
                      </a:r>
                    </a:p>
                  </a:txBody>
                  <a:tcPr marL="91450" marR="91450" marT="45725" marB="45725"/>
                </a:tc>
              </a:tr>
              <a:tr h="3036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Accounting System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RM170,000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6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SPS-Lite (T-Corp)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RM60,000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6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Lite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RM25,000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296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SPS-Customization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RM210,000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6141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SPS-Audit Scoreboard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640,000</a:t>
                      </a:r>
                    </a:p>
                  </a:txBody>
                  <a:tcPr marL="91450" marR="91450" marT="45725" marB="45725"/>
                </a:tc>
              </a:tr>
              <a:tr h="36141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err="1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Pusat</a:t>
                      </a:r>
                      <a:r>
                        <a:rPr lang="en-US" sz="1400" u="none" strike="noStrike" cap="none" baseline="0" dirty="0" smtClean="0">
                          <a:solidFill>
                            <a:srgbClr val="FF0000"/>
                          </a:solidFill>
                          <a:latin typeface="Century Gothic" pitchFamily="34" charset="0"/>
                        </a:rPr>
                        <a:t> Internet 1 Malaysia (Pi1M)</a:t>
                      </a:r>
                      <a:endParaRPr lang="en-US" sz="1400" u="none" strike="noStrike" cap="none" baseline="0" dirty="0">
                        <a:solidFill>
                          <a:srgbClr val="FF0000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-</a:t>
                      </a:r>
                    </a:p>
                  </a:txBody>
                  <a:tcPr marL="91450" marR="91450" marT="45725" marB="45725"/>
                </a:tc>
              </a:tr>
              <a:tr h="296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in University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RM110,000</a:t>
                      </a:r>
                    </a:p>
                  </a:txBody>
                  <a:tcPr marL="91450" marR="91450" marT="45725" marB="45725"/>
                </a:tc>
              </a:tr>
              <a:tr h="36143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E-Voting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118,000</a:t>
                      </a:r>
                    </a:p>
                  </a:txBody>
                  <a:tcPr marL="91450" marR="91450" marT="45725" marB="45725"/>
                </a:tc>
              </a:tr>
              <a:tr h="36144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Compliance _ Lease Purchase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300,000</a:t>
                      </a:r>
                    </a:p>
                  </a:txBody>
                  <a:tcPr marL="91450" marR="91450" marT="45725" marB="45725"/>
                </a:tc>
              </a:tr>
              <a:tr h="36144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Saga _</a:t>
                      </a:r>
                      <a:r>
                        <a:rPr lang="en-US" sz="1400" u="none" strike="noStrike" cap="none" baseline="0" dirty="0" err="1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Bernama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2,100,000</a:t>
                      </a:r>
                    </a:p>
                  </a:txBody>
                  <a:tcPr marL="91450" marR="91450" marT="45725" marB="45725"/>
                </a:tc>
              </a:tr>
              <a:tr h="36144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I-Support Maintenance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59,000</a:t>
                      </a:r>
                    </a:p>
                  </a:txBody>
                  <a:tcPr marL="91450" marR="91450" marT="45725" marB="45725"/>
                </a:tc>
              </a:tr>
              <a:tr h="296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Additional license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12,500</a:t>
                      </a:r>
                    </a:p>
                  </a:txBody>
                  <a:tcPr marL="91450" marR="91450" marT="45725" marB="45725"/>
                </a:tc>
              </a:tr>
              <a:tr h="2966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Total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 3,804,500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32048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Direct Cost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RM2,000,000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48548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Gross Profit/(loss)    -   47%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RM1,804,500</a:t>
                      </a:r>
                      <a:endParaRPr lang="en-US" sz="14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18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11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710139"/>
              </p:ext>
            </p:extLst>
          </p:nvPr>
        </p:nvGraphicFramePr>
        <p:xfrm>
          <a:off x="307932" y="1676400"/>
          <a:ext cx="8302669" cy="4191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68"/>
                <a:gridCol w="4648200"/>
                <a:gridCol w="29718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MITI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TEKUN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MPSJ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Majlis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Agama Islam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KW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Pembangunan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Usahawan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FAMA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Pertubuhan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Peladang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MCMC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MAQIS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4098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LKIM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9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12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882563"/>
              </p:ext>
            </p:extLst>
          </p:nvPr>
        </p:nvGraphicFramePr>
        <p:xfrm>
          <a:off x="307932" y="1676400"/>
          <a:ext cx="8302669" cy="41660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68"/>
                <a:gridCol w="4648200"/>
                <a:gridCol w="29718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KEMAS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IKBN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MSN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Martrade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PUNB/PNS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MPAJ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FELCRA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MBSA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MBKJ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SKM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83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13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Audit </a:t>
            </a:r>
            <a:r>
              <a:rPr lang="en-MY" u="sng" dirty="0" err="1" smtClean="0"/>
              <a:t>ScoreBoard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619947"/>
              </p:ext>
            </p:extLst>
          </p:nvPr>
        </p:nvGraphicFramePr>
        <p:xfrm>
          <a:off x="307932" y="1676400"/>
          <a:ext cx="8302669" cy="18562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87468"/>
                <a:gridCol w="5638800"/>
                <a:gridCol w="16764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Zakat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RISDA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NAFAS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Pertubuhan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Peladang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160,000.00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81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Potential Client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14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6641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SPS SAGA Compliance (Government Agencies)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787600"/>
              </p:ext>
            </p:extLst>
          </p:nvPr>
        </p:nvGraphicFramePr>
        <p:xfrm>
          <a:off x="307932" y="1676400"/>
          <a:ext cx="8302669" cy="18562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87468"/>
                <a:gridCol w="5638800"/>
                <a:gridCol w="1676401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Majlis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Daerah Kuala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Majlis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Daerah Hulu Selangor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Majlis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Daerah </a:t>
                      </a:r>
                      <a:r>
                        <a:rPr lang="en-MY" sz="1400" b="0" i="0" u="none" strike="noStrike" cap="non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Sepang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Majlis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n-MY" sz="1400" b="0" i="0" u="none" strike="noStrike" cap="non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Perbandaran</a:t>
                      </a:r>
                      <a:r>
                        <a:rPr lang="en-MY" sz="1400" b="0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n-MY" sz="1400" b="0" i="0" u="none" strike="noStrike" cap="non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Kajang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150,000.00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40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093039"/>
              </p:ext>
            </p:extLst>
          </p:nvPr>
        </p:nvGraphicFramePr>
        <p:xfrm>
          <a:off x="329406" y="1251445"/>
          <a:ext cx="8585994" cy="564851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17199"/>
                <a:gridCol w="1717199"/>
                <a:gridCol w="858599"/>
                <a:gridCol w="858599"/>
                <a:gridCol w="1717199"/>
                <a:gridCol w="1717199"/>
              </a:tblGrid>
              <a:tr h="1434328">
                <a:tc rowSpan="2">
                  <a:txBody>
                    <a:bodyPr/>
                    <a:lstStyle/>
                    <a:p>
                      <a:r>
                        <a:rPr lang="en-AU" sz="900" b="1" dirty="0" smtClean="0"/>
                        <a:t>           Key</a:t>
                      </a:r>
                      <a:r>
                        <a:rPr lang="en-AU" sz="900" b="1" baseline="0" dirty="0" smtClean="0"/>
                        <a:t> Partners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Media partner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BERNAMA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Kumpulan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Utusan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Kumpulan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Karangkraf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association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DPIM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DPMM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Cloud service provider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Exabytes.com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Payment enabler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Billplz.com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partner (SPS)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SPS dealers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TEKUN Corp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AIM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1" baseline="0" dirty="0" smtClean="0">
                          <a:latin typeface="Comic Sans MS" pitchFamily="66" charset="0"/>
                        </a:rPr>
                        <a:t>Business partner (Project Based)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Masterplan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FR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Mutiara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SuiteLab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Technology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Quantum parallel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Dasar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Jati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457200" lvl="1" indent="0" algn="l">
                        <a:buFont typeface="Arial" panose="020B0604020202020204" pitchFamily="34" charset="0"/>
                        <a:buNone/>
                      </a:pPr>
                      <a:endParaRPr lang="en-AU" sz="9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Key Activities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Software development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Marketing &amp; branding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Help desk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Exhibition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exposure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Pre-sales activities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Joint-promotion 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Proposal submission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Social media engagement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1" dirty="0" smtClean="0"/>
                        <a:t>          Value Propositions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RECURRING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Accounting Software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Desktop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Cloud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Customized Solutions</a:t>
                      </a: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Fibromat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BIMB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</a:t>
                      </a: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Lite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Web CMS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Plug N Play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Customized Solutions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SPS </a:t>
                      </a: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WebLite</a:t>
                      </a: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SAGA Leased Purchase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FIXED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Audit Scoreboard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E-Voting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PROJECT BASED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BERNAMA SAGA Accounting System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PI1M Content Enhancement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en-AU" sz="9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rd</a:t>
                      </a:r>
                      <a:r>
                        <a:rPr kumimoji="0" lang="en-AU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PARTY COTS SOFTWARES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Swingvy</a:t>
                      </a: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HR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AU" sz="9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Huemedia</a:t>
                      </a:r>
                      <a:r>
                        <a:rPr kumimoji="0" lang="en-A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CRM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Customer </a:t>
                      </a:r>
                    </a:p>
                    <a:p>
                      <a:r>
                        <a:rPr lang="en-AU" sz="900" b="1" dirty="0" smtClean="0"/>
                        <a:t>         Relationships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Help desk &amp;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Social media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Webchat/ </a:t>
                      </a:r>
                      <a:r>
                        <a:rPr lang="en-AU" sz="900" b="0" dirty="0" err="1" smtClean="0">
                          <a:latin typeface="Comic Sans MS" pitchFamily="66" charset="0"/>
                        </a:rPr>
                        <a:t>whatsapps</a:t>
                      </a:r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Promotional offers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Website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Pre-sales activities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900" b="1" dirty="0" smtClean="0"/>
                        <a:t>     Customer</a:t>
                      </a:r>
                      <a:r>
                        <a:rPr lang="en-AU" sz="900" b="1" baseline="0" dirty="0" smtClean="0"/>
                        <a:t> </a:t>
                      </a:r>
                      <a:r>
                        <a:rPr lang="en-AU" sz="900" b="1" dirty="0" smtClean="0"/>
                        <a:t>Segments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Micro Entrepreneurs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Northern Region (TEKUN)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SME Market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PUNB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MNC Companies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BIMB Securities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Fibromat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Government Agencies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TEKUN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Nasional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BERNAMA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MITI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Business internet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user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Online businessman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Local universities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UMT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UiTM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UNIKL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UPM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45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    Key Resources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err="1" smtClean="0">
                          <a:latin typeface="Comic Sans MS" pitchFamily="66" charset="0"/>
                        </a:rPr>
                        <a:t>Salihin</a:t>
                      </a:r>
                      <a:r>
                        <a:rPr lang="en-AU" sz="900" b="0" dirty="0" smtClean="0">
                          <a:latin typeface="Comic Sans MS" pitchFamily="66" charset="0"/>
                        </a:rPr>
                        <a:t> brand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Software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d</a:t>
                      </a:r>
                      <a:r>
                        <a:rPr lang="en-AU" sz="900" b="0" dirty="0" smtClean="0">
                          <a:latin typeface="Comic Sans MS" pitchFamily="66" charset="0"/>
                        </a:rPr>
                        <a:t>eveloper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Help desk &amp; Support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SPS Software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Subject matter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expert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Accounting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GST, Zakat &amp; </a:t>
                      </a:r>
                      <a:r>
                        <a:rPr lang="en-AU" sz="900" b="0" baseline="0" dirty="0" err="1" smtClean="0">
                          <a:latin typeface="Comic Sans MS" pitchFamily="66" charset="0"/>
                        </a:rPr>
                        <a:t>Waqf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Technical</a:t>
                      </a:r>
                      <a:endParaRPr lang="en-AU" sz="900" b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Marketing &amp; branding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900" b="1" dirty="0" smtClean="0"/>
                        <a:t>             Channels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Website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Social media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Exhibition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Pre-sales activities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Cold calling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Email blasting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exposure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Mass Media A&amp;P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Proposal submission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Joint promotion/ venture program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106999">
                <a:tc gridSpan="3">
                  <a:txBody>
                    <a:bodyPr/>
                    <a:lstStyle/>
                    <a:p>
                      <a:r>
                        <a:rPr lang="en-AU" sz="900" b="1" dirty="0" smtClean="0"/>
                        <a:t>              Cost Structure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dirty="0" smtClean="0">
                          <a:latin typeface="Comic Sans MS" pitchFamily="66" charset="0"/>
                        </a:rPr>
                        <a:t>Standard</a:t>
                      </a: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 operating cost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Software development and R&amp;D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Promotional event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Partners fee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900" b="1" dirty="0" smtClean="0"/>
                        <a:t>           Revenue Streams</a:t>
                      </a:r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900" b="0" baseline="0" dirty="0" smtClean="0">
                        <a:latin typeface="Comic Sans MS" pitchFamily="66" charset="0"/>
                      </a:endParaRP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Installer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Subscription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Support 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n-AU" sz="900" b="0" baseline="0" dirty="0" smtClean="0">
                          <a:latin typeface="Comic Sans MS" pitchFamily="66" charset="0"/>
                        </a:rPr>
                        <a:t>Training &amp; Consultations</a:t>
                      </a:r>
                      <a:endParaRPr lang="en-AU" sz="9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179887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219200"/>
            <a:ext cx="436491" cy="522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96432" y="1219200"/>
            <a:ext cx="394568" cy="411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971800"/>
            <a:ext cx="387170" cy="39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6399" y="1219200"/>
            <a:ext cx="434025" cy="44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48200" y="5549362"/>
            <a:ext cx="351413" cy="445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92803" y="2967848"/>
            <a:ext cx="521797" cy="461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19135" y="1193440"/>
            <a:ext cx="595465" cy="55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" y="1219200"/>
            <a:ext cx="372374" cy="383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346470" y="5562600"/>
            <a:ext cx="415530" cy="400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331097" y="5867400"/>
            <a:ext cx="2317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900" dirty="0">
                <a:latin typeface="Comic Sans MS" pitchFamily="66" charset="0"/>
              </a:rPr>
              <a:t>Software licensing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Marketing &amp; promotional kits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Travelling &amp; Lodging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Hardware &amp; IT infrastructure</a:t>
            </a:r>
            <a:endParaRPr lang="en-MY" sz="900" dirty="0"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248400" y="5920770"/>
            <a:ext cx="292670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Software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Software customization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Comic Sans MS" panose="030F0702030302020204" pitchFamily="66" charset="0"/>
              </a:rPr>
              <a:t>Commission from business partner’s COTS products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Y" sz="900" dirty="0">
              <a:latin typeface="Comic Sans MS" panose="030F0702030302020204" pitchFamily="66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304798" y="3609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MY" dirty="0" smtClean="0"/>
              <a:t>BUSINESS MODEL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06897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/>
          <p:nvPr/>
        </p:nvSpPr>
        <p:spPr>
          <a:xfrm>
            <a:off x="0" y="2795954"/>
            <a:ext cx="9144000" cy="914399"/>
          </a:xfrm>
          <a:prstGeom prst="rect">
            <a:avLst/>
          </a:prstGeom>
          <a:solidFill>
            <a:srgbClr val="9C08AC"/>
          </a:solidFill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ctr">
              <a:buSzPct val="25000"/>
            </a:pPr>
            <a:r>
              <a:rPr lang="en-US" sz="8862" b="1" dirty="0">
                <a:solidFill>
                  <a:schemeClr val="lt1"/>
                </a:solidFill>
                <a:latin typeface="Radley"/>
                <a:ea typeface="Radley"/>
                <a:cs typeface="Radley"/>
                <a:sym typeface="Radley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20125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PERFORMANCE </a:t>
            </a: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2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9919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211015" y="475685"/>
            <a:ext cx="6901961" cy="49146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4392" tIns="42185" rIns="84392" bIns="42185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215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215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Monitoring- Financial </a:t>
            </a:r>
            <a:r>
              <a:rPr lang="en-US" sz="2215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2215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29400" y="-87924"/>
            <a:ext cx="967153" cy="119575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/>
        </p:nvSpPr>
        <p:spPr>
          <a:xfrm>
            <a:off x="239590" y="1289277"/>
            <a:ext cx="6479931" cy="48297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215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Performance To-date (Jan – Dec)</a:t>
            </a:r>
          </a:p>
        </p:txBody>
      </p:sp>
      <p:sp>
        <p:nvSpPr>
          <p:cNvPr id="6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r>
              <a:rPr lang="en-US" sz="1108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</a:p>
        </p:txBody>
      </p:sp>
      <p:graphicFrame>
        <p:nvGraphicFramePr>
          <p:cNvPr id="7" name="Shape 105"/>
          <p:cNvGraphicFramePr/>
          <p:nvPr>
            <p:extLst>
              <p:ext uri="{D42A27DB-BD31-4B8C-83A1-F6EECF244321}">
                <p14:modId xmlns:p14="http://schemas.microsoft.com/office/powerpoint/2010/main" val="4043323446"/>
              </p:ext>
            </p:extLst>
          </p:nvPr>
        </p:nvGraphicFramePr>
        <p:xfrm>
          <a:off x="260185" y="1789837"/>
          <a:ext cx="8534401" cy="496788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774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191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760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6179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Revenue Drivers/Sources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Target For The Year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Year-To-Date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Balance 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Accounting System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170,000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SPS-Lite (T-Corp)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Lite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25,000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SPS-Customization</a:t>
                      </a:r>
                      <a:endParaRPr lang="en-US" sz="14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210,000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SPS-Audit Scoreboard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640,000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in University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110,000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SPS E-Voting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118,000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I-Support Maintenance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59,000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4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Additional license</a:t>
                      </a: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12,500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4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0939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427093"/>
              </p:ext>
            </p:extLst>
          </p:nvPr>
        </p:nvGraphicFramePr>
        <p:xfrm>
          <a:off x="381000" y="1436370"/>
          <a:ext cx="8382000" cy="47790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5638800"/>
                <a:gridCol w="1371600"/>
              </a:tblGrid>
              <a:tr h="636270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SPS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SALES &amp; MARKETING)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1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Dealership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increase the number of SPS dealer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dealers participation in SPS monthly training.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SPS licensed sold from the dealership program.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Education</a:t>
                      </a:r>
                      <a:endParaRPr lang="en-US" sz="11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the number of SPS education engagement program with local university.</a:t>
                      </a:r>
                    </a:p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kick start the Train-The-Trainer program.</a:t>
                      </a:r>
                    </a:p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commence the SPS courses for accounting based student.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771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New Media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the number of visitors/ followers / likers / subscribers by 100% per year.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maintain social media posting on weekly basis.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the number of acknowledge user (share/repost).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Media Partnership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printed media partner.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TV media partner.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1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radio media partner.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Business Collaboration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bilateral relationship with Malaysian business council.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become a prominent partner with government  related agency.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increase SPS partnership with business centric.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05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  <a:sym typeface="Arial"/>
                        </a:rPr>
                        <a:t>To engaged 2, 500 entrepreneur in SPS special scheme.</a:t>
                      </a:r>
                      <a:endParaRPr lang="en-US" sz="105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4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734999"/>
              </p:ext>
            </p:extLst>
          </p:nvPr>
        </p:nvGraphicFramePr>
        <p:xfrm>
          <a:off x="381000" y="1436370"/>
          <a:ext cx="8382000" cy="4602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76400"/>
                <a:gridCol w="5334000"/>
                <a:gridCol w="1371600"/>
              </a:tblGrid>
              <a:tr h="636270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Software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Development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SPS Customization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customize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SPS for TEKUN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Customize SPS for student version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Customize SPS for Masjid/SME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Mini ERP (Saga Compliance)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Accounting Software for Government Agencies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771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SPS New Enhancements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Reduce system problems due to human errors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Develop a new module to communicate with other POS or accounting system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Maintain and Support and existing Clients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Continues SPS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Development and support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813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522371"/>
              </p:ext>
            </p:extLst>
          </p:nvPr>
        </p:nvGraphicFramePr>
        <p:xfrm>
          <a:off x="381000" y="1038408"/>
          <a:ext cx="8382000" cy="56671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5638800"/>
                <a:gridCol w="1371600"/>
              </a:tblGrid>
              <a:tr h="728094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 : SPS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SUPPORT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08068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953629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After Sales Support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on problem solving based on “targeted time”.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to minimize the volume on arising matters.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Achieve target in improving response time to customer complaints.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Reorganize documenting troubleshooting and problem resolution steps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9328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Software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Upgrade skills in testing &amp; fixing faulty equipment.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To ensure the product installer is installed by latest version.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44204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Training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Increase average participation in product training.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To be a professional trainer of the product.</a:t>
                      </a: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MY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Provide an effective training.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19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SWOT ANALYSIS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7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588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5162" y="1066800"/>
            <a:ext cx="8513746" cy="5595590"/>
            <a:chOff x="381000" y="1009471"/>
            <a:chExt cx="8584108" cy="5731897"/>
          </a:xfrm>
        </p:grpSpPr>
        <p:grpSp>
          <p:nvGrpSpPr>
            <p:cNvPr id="3" name="Group 2"/>
            <p:cNvGrpSpPr/>
            <p:nvPr/>
          </p:nvGrpSpPr>
          <p:grpSpPr>
            <a:xfrm>
              <a:off x="381000" y="1145778"/>
              <a:ext cx="8584108" cy="5595590"/>
              <a:chOff x="381000" y="1145778"/>
              <a:chExt cx="8584108" cy="559559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381000" y="1145778"/>
                <a:ext cx="8584108" cy="559559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ms-MY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51362" y="1212602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F</a:t>
                </a:r>
                <a:r>
                  <a:rPr lang="en-US" sz="1600" dirty="0" smtClean="0"/>
                  <a:t>resh </a:t>
                </a:r>
                <a:r>
                  <a:rPr lang="en-US" sz="1600" dirty="0"/>
                  <a:t>&amp; new </a:t>
                </a:r>
                <a:r>
                  <a:rPr lang="en-US" sz="1600" dirty="0" smtClean="0"/>
                  <a:t>ideas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Proper task </a:t>
                </a:r>
                <a:r>
                  <a:rPr lang="en-US" sz="1600" dirty="0" smtClean="0"/>
                  <a:t>segregation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Good support </a:t>
                </a:r>
                <a:r>
                  <a:rPr lang="en-US" sz="1600" dirty="0" smtClean="0"/>
                  <a:t>team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R</a:t>
                </a:r>
                <a:r>
                  <a:rPr lang="en-US" sz="1600" dirty="0" smtClean="0"/>
                  <a:t>espond </a:t>
                </a:r>
                <a:r>
                  <a:rPr lang="en-US" sz="1600" dirty="0"/>
                  <a:t>instant &amp; </a:t>
                </a:r>
                <a:r>
                  <a:rPr lang="en-US" sz="1600" dirty="0" smtClean="0"/>
                  <a:t>efficiently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Harmonies working environment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Unique zakat and </a:t>
                </a:r>
                <a:r>
                  <a:rPr lang="en-US" sz="1600" dirty="0" err="1"/>
                  <a:t>waqf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features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Prototyping </a:t>
                </a:r>
                <a:r>
                  <a:rPr lang="en-US" sz="1600" dirty="0"/>
                  <a:t>development </a:t>
                </a:r>
                <a:r>
                  <a:rPr lang="en-US" sz="1600" dirty="0" smtClean="0"/>
                  <a:t>method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Internal developers and source </a:t>
                </a:r>
                <a:r>
                  <a:rPr lang="en-US" sz="1600" dirty="0" smtClean="0"/>
                  <a:t>code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51362" y="4012115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Exclusive partner with few </a:t>
                </a:r>
                <a:r>
                  <a:rPr lang="en-US" sz="1600" dirty="0" smtClean="0"/>
                  <a:t>agencies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Good relation with the politician &amp; government machinery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Zakat </a:t>
                </a:r>
                <a:r>
                  <a:rPr lang="en-US" sz="1600" dirty="0"/>
                  <a:t>and </a:t>
                </a:r>
                <a:r>
                  <a:rPr lang="en-US" sz="1600" dirty="0" err="1"/>
                  <a:t>waqf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are the </a:t>
                </a:r>
                <a:r>
                  <a:rPr lang="en-US" sz="1600" dirty="0"/>
                  <a:t>key potential </a:t>
                </a:r>
                <a:endParaRPr lang="en-US" sz="1600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Move </a:t>
                </a:r>
                <a:r>
                  <a:rPr lang="en-US" sz="1600" dirty="0"/>
                  <a:t>into cloud </a:t>
                </a:r>
                <a:r>
                  <a:rPr lang="en-US" sz="1600" dirty="0" smtClean="0"/>
                  <a:t>solution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International </a:t>
                </a:r>
                <a:r>
                  <a:rPr lang="en-US" sz="1600" dirty="0"/>
                  <a:t>education for accounting </a:t>
                </a:r>
                <a:r>
                  <a:rPr lang="en-US" sz="1600" dirty="0" smtClean="0"/>
                  <a:t>software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Get more business from the existing </a:t>
                </a:r>
                <a:r>
                  <a:rPr lang="en-US" sz="1600" dirty="0" smtClean="0"/>
                  <a:t>customers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ms-MY" sz="1600" dirty="0"/>
                  <a:t>Saga compliance accounting </a:t>
                </a:r>
                <a:r>
                  <a:rPr lang="ms-MY" sz="1600" dirty="0" smtClean="0"/>
                  <a:t>software</a:t>
                </a:r>
                <a:endParaRPr lang="ms-MY" sz="16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708700" y="4010397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Customer price expectation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Different customer </a:t>
                </a:r>
                <a:r>
                  <a:rPr lang="en-US" sz="1600" dirty="0" smtClean="0"/>
                  <a:t>preferences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Mobile apps &amp; Cloud computing is a new trend &amp; generate more </a:t>
                </a:r>
                <a:r>
                  <a:rPr lang="en-US" sz="1600" dirty="0" smtClean="0"/>
                  <a:t>user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Branding and popularity drive users decision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The industry is matured with existing software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Changes </a:t>
                </a:r>
                <a:r>
                  <a:rPr lang="en-US" sz="1600" dirty="0"/>
                  <a:t>of </a:t>
                </a:r>
                <a:r>
                  <a:rPr lang="en-US" sz="1600" dirty="0" smtClean="0"/>
                  <a:t>policies</a:t>
                </a:r>
                <a:endParaRPr lang="en-US" sz="160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708700" y="1212602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Limited </a:t>
                </a:r>
                <a:r>
                  <a:rPr lang="en-US" sz="1600" dirty="0" smtClean="0"/>
                  <a:t>products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Limited </a:t>
                </a:r>
                <a:r>
                  <a:rPr lang="en-US" sz="1600" dirty="0" smtClean="0"/>
                  <a:t>sources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Not utilize the unique </a:t>
                </a:r>
                <a:r>
                  <a:rPr lang="en-US" sz="1600" dirty="0" smtClean="0"/>
                  <a:t>features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Lack of online presence limit our capabilities to cater for micro business </a:t>
                </a:r>
                <a:r>
                  <a:rPr lang="en-US" sz="1600" dirty="0" smtClean="0"/>
                  <a:t>entities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Unstandardized coding style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ms-MY" sz="1600" dirty="0"/>
                  <a:t>Misaligned motivation package promotes minimal </a:t>
                </a:r>
                <a:r>
                  <a:rPr lang="ms-MY" sz="1600" dirty="0" smtClean="0"/>
                  <a:t>appreciation</a:t>
                </a:r>
                <a:endParaRPr lang="ms-MY" sz="1600" dirty="0"/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8305800" y="3810000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T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76815" y="3828871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0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146692" y="1009471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W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049431" y="1009471"/>
              <a:ext cx="594305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</p:grpSp>
      <p:sp>
        <p:nvSpPr>
          <p:cNvPr id="15" name="Title 1"/>
          <p:cNvSpPr txBox="1">
            <a:spLocks/>
          </p:cNvSpPr>
          <p:nvPr/>
        </p:nvSpPr>
        <p:spPr>
          <a:xfrm>
            <a:off x="228600" y="228600"/>
            <a:ext cx="81534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SWOT ANALYSIS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46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SETTING </a:t>
            </a: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9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22203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TEST SALIHIN FORMA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5561</TotalTime>
  <Words>1112</Words>
  <Application>Microsoft Office PowerPoint</Application>
  <PresentationFormat>On-screen Show (4:3)</PresentationFormat>
  <Paragraphs>447</Paragraphs>
  <Slides>16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LATEST SALIHIN FORMAT</vt:lpstr>
      <vt:lpstr>RETREAT 2018</vt:lpstr>
      <vt:lpstr>PowerPoint Presentation</vt:lpstr>
      <vt:lpstr>  KPI Monitoring- Financial 2017</vt:lpstr>
      <vt:lpstr>PERFORMANCE 2016</vt:lpstr>
      <vt:lpstr>PERFORMANCE 2016</vt:lpstr>
      <vt:lpstr>PERFORMANCE 2016</vt:lpstr>
      <vt:lpstr>PowerPoint Presentation</vt:lpstr>
      <vt:lpstr>PowerPoint Presentation</vt:lpstr>
      <vt:lpstr>PowerPoint Presentation</vt:lpstr>
      <vt:lpstr>PowerPoint Presentation</vt:lpstr>
      <vt:lpstr>Potential Client List</vt:lpstr>
      <vt:lpstr>Potential Client List</vt:lpstr>
      <vt:lpstr>Potential Client List</vt:lpstr>
      <vt:lpstr>Potential Client List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PLANNING &amp; BUDGETING TIMELINE</dc:title>
  <dc:creator>Tax</dc:creator>
  <cp:lastModifiedBy>User</cp:lastModifiedBy>
  <cp:revision>233</cp:revision>
  <cp:lastPrinted>2017-01-07T01:21:21Z</cp:lastPrinted>
  <dcterms:created xsi:type="dcterms:W3CDTF">2015-09-03T06:39:10Z</dcterms:created>
  <dcterms:modified xsi:type="dcterms:W3CDTF">2017-12-07T09:06:13Z</dcterms:modified>
</cp:coreProperties>
</file>