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7" r:id="rId3"/>
    <p:sldId id="257" r:id="rId4"/>
    <p:sldId id="258" r:id="rId5"/>
    <p:sldId id="274" r:id="rId6"/>
    <p:sldId id="278" r:id="rId7"/>
    <p:sldId id="275" r:id="rId8"/>
    <p:sldId id="276" r:id="rId9"/>
    <p:sldId id="269" r:id="rId10"/>
  </p:sldIdLst>
  <p:sldSz cx="9906000" cy="6858000" type="A4"/>
  <p:notesSz cx="9926638" cy="6797675"/>
  <p:embeddedFontLst>
    <p:embeddedFont>
      <p:font typeface="Century Gothic" panose="020B0502020202020204" pitchFamily="34" charset="0"/>
      <p:regular r:id="rId13"/>
      <p:bold r:id="rId14"/>
      <p:italic r:id="rId15"/>
      <p:boldItalic r:id="rId16"/>
    </p:embeddedFont>
    <p:embeddedFont>
      <p:font typeface="Architects Daughter" panose="020B0604020202020204" charset="0"/>
      <p:regular r:id="rId17"/>
    </p:embeddedFont>
    <p:embeddedFont>
      <p:font typeface="Calibri" panose="020F0502020204030204" pitchFamily="34" charset="0"/>
      <p:regular r:id="rId18"/>
      <p:bold r:id="rId19"/>
      <p:italic r:id="rId20"/>
      <p:boldItalic r:id="rId21"/>
    </p:embeddedFont>
    <p:embeddedFont>
      <p:font typeface="Questrial" panose="020B0604020202020204" charset="0"/>
      <p:regular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881B27DF-0554-45D7-9E10-62227CACAD31}">
  <a:tblStyle styleId="{881B27DF-0554-45D7-9E10-62227CACAD31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B5548E31-B0F8-49B8-85B2-0962FD07BA55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0F2EE"/>
          </a:solidFill>
        </a:fill>
      </a:tcStyle>
    </a:wholeTbl>
    <a:band1H>
      <a:tcStyle>
        <a:tcBdr/>
        <a:fill>
          <a:solidFill>
            <a:srgbClr val="E0E5DB"/>
          </a:solidFill>
        </a:fill>
      </a:tcStyle>
    </a:band1H>
    <a:band1V>
      <a:tcStyle>
        <a:tcBdr/>
        <a:fill>
          <a:solidFill>
            <a:srgbClr val="E0E5D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  <a:tblStyle styleId="{8BD4D667-8366-46CE-895A-2446475C16A0}" styleName="Table_2">
    <a:wholeTbl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56" autoAdjust="0"/>
    <p:restoredTop sz="97331" autoAdjust="0"/>
  </p:normalViewPr>
  <p:slideViewPr>
    <p:cSldViewPr snapToGrid="0">
      <p:cViewPr>
        <p:scale>
          <a:sx n="81" d="100"/>
          <a:sy n="81" d="100"/>
        </p:scale>
        <p:origin x="-2502" y="-90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font" Target="fonts/font5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E543C1-DF8C-4B4D-BD52-7DAEE8AE88BE}" type="datetimeFigureOut">
              <a:rPr lang="en-MY" smtClean="0"/>
              <a:t>13/3/2018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38E0D-317F-4F21-A4BB-6BFDE0834F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7098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5622798" y="0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122613" y="509587"/>
            <a:ext cx="3681411" cy="25495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6456610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5622798" y="6456610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9354267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122613" y="509588"/>
            <a:ext cx="3681412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5622798" y="6456610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0233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3122613" y="509588"/>
            <a:ext cx="3681412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5622798" y="6456610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2724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122613" y="509588"/>
            <a:ext cx="3681412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299" cy="3059100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 txBox="1">
            <a:spLocks noGrp="1"/>
          </p:cNvSpPr>
          <p:nvPr>
            <p:ph type="sldNum" idx="12"/>
          </p:nvPr>
        </p:nvSpPr>
        <p:spPr>
          <a:xfrm>
            <a:off x="5622798" y="6456610"/>
            <a:ext cx="4301399" cy="339900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28339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MY" dirty="0" smtClean="0"/>
              <a:t>Staff 14</a:t>
            </a:r>
          </a:p>
          <a:p>
            <a:pPr lvl="0">
              <a:spcBef>
                <a:spcPts val="0"/>
              </a:spcBef>
              <a:buNone/>
            </a:pPr>
            <a:r>
              <a:rPr lang="en-MY" dirty="0" smtClean="0"/>
              <a:t>Job 15</a:t>
            </a:r>
          </a:p>
          <a:p>
            <a:pPr lvl="0">
              <a:spcBef>
                <a:spcPts val="0"/>
              </a:spcBef>
              <a:buNone/>
            </a:pPr>
            <a:r>
              <a:rPr lang="en-MY" dirty="0" smtClean="0"/>
              <a:t>Utilised hour month/</a:t>
            </a:r>
            <a:r>
              <a:rPr lang="en-MY" dirty="0" err="1" smtClean="0"/>
              <a:t>ytd</a:t>
            </a:r>
            <a:r>
              <a:rPr lang="en-MY" baseline="0" dirty="0" smtClean="0"/>
              <a:t> 152/464</a:t>
            </a:r>
            <a:endParaRPr dirty="0"/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3122613" y="509588"/>
            <a:ext cx="3681412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16844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299" cy="3059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122613" y="509588"/>
            <a:ext cx="3681412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36666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299" cy="3059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3122613" y="509588"/>
            <a:ext cx="3681412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3674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3122613" y="509588"/>
            <a:ext cx="3681412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Shape 209"/>
          <p:cNvSpPr txBox="1">
            <a:spLocks noGrp="1"/>
          </p:cNvSpPr>
          <p:nvPr>
            <p:ph type="sldNum" idx="12"/>
          </p:nvPr>
        </p:nvSpPr>
        <p:spPr>
          <a:xfrm>
            <a:off x="5622798" y="6456610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2780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742950" y="2130425"/>
            <a:ext cx="8420099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485900" y="3886200"/>
            <a:ext cx="69341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Shape 21"/>
          <p:cNvSpPr txBox="1"/>
          <p:nvPr/>
        </p:nvSpPr>
        <p:spPr>
          <a:xfrm>
            <a:off x="3581400" y="6553200"/>
            <a:ext cx="2743199" cy="1682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201</a:t>
            </a:r>
            <a:r>
              <a:rPr lang="en-US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All Rights Reserved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2690018" y="-594517"/>
            <a:ext cx="4525963" cy="8915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 rot="5400000">
            <a:off x="5370512" y="2085976"/>
            <a:ext cx="5851525" cy="22288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830262" y="-60323"/>
            <a:ext cx="5851525" cy="6521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 rot="5400000">
            <a:off x="3722780" y="-408662"/>
            <a:ext cx="9461412" cy="4256362"/>
            <a:chOff x="811369" y="1464795"/>
            <a:chExt cx="8851689" cy="4911278"/>
          </a:xfrm>
        </p:grpSpPr>
        <p:grpSp>
          <p:nvGrpSpPr>
            <p:cNvPr id="8" name="Group 7"/>
            <p:cNvGrpSpPr/>
            <p:nvPr/>
          </p:nvGrpSpPr>
          <p:grpSpPr>
            <a:xfrm>
              <a:off x="3490481" y="1464795"/>
              <a:ext cx="5038932" cy="2299901"/>
              <a:chOff x="3065023" y="778212"/>
              <a:chExt cx="4227900" cy="190800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3065023" y="778212"/>
                <a:ext cx="1980000" cy="1908000"/>
              </a:xfrm>
              <a:prstGeom prst="rect">
                <a:avLst/>
              </a:prstGeom>
              <a:solidFill>
                <a:srgbClr val="FF3300"/>
              </a:solidFill>
              <a:ln>
                <a:solidFill>
                  <a:srgbClr val="FF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 sz="1463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5312923" y="778212"/>
                <a:ext cx="1980000" cy="190800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 sz="1463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811369" y="4038350"/>
              <a:ext cx="8851689" cy="2337723"/>
              <a:chOff x="817123" y="746835"/>
              <a:chExt cx="7426982" cy="1939377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817123" y="778212"/>
                <a:ext cx="1980000" cy="190800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 sz="1463">
                  <a:solidFill>
                    <a:prstClr val="white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065023" y="778212"/>
                <a:ext cx="1980000" cy="1908000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 sz="1463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5312923" y="778212"/>
                <a:ext cx="1980000" cy="19080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 sz="1463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7560823" y="746835"/>
                <a:ext cx="683282" cy="1908000"/>
              </a:xfrm>
              <a:prstGeom prst="rect">
                <a:avLst/>
              </a:prstGeom>
              <a:solidFill>
                <a:srgbClr val="FF3300"/>
              </a:solidFill>
              <a:ln>
                <a:solidFill>
                  <a:srgbClr val="FF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 sz="1463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6" name="Shape 48"/>
          <p:cNvSpPr/>
          <p:nvPr userDrawn="1"/>
        </p:nvSpPr>
        <p:spPr>
          <a:xfrm>
            <a:off x="7969399" y="6713953"/>
            <a:ext cx="968173" cy="144049"/>
          </a:xfrm>
          <a:prstGeom prst="rect">
            <a:avLst/>
          </a:prstGeom>
          <a:solidFill>
            <a:srgbClr val="FF9715"/>
          </a:solidFill>
          <a:ln>
            <a:noFill/>
          </a:ln>
        </p:spPr>
        <p:txBody>
          <a:bodyPr lIns="74284" tIns="74284" rIns="74284" bIns="74284" anchor="ctr" anchorCtr="0">
            <a:noAutofit/>
          </a:bodyPr>
          <a:lstStyle/>
          <a:p>
            <a:endParaRPr sz="1138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7" name="Shape 49"/>
          <p:cNvSpPr/>
          <p:nvPr userDrawn="1"/>
        </p:nvSpPr>
        <p:spPr>
          <a:xfrm>
            <a:off x="8937838" y="6713953"/>
            <a:ext cx="968173" cy="144049"/>
          </a:xfrm>
          <a:prstGeom prst="rect">
            <a:avLst/>
          </a:prstGeom>
          <a:solidFill>
            <a:srgbClr val="F20253"/>
          </a:solidFill>
          <a:ln>
            <a:noFill/>
          </a:ln>
        </p:spPr>
        <p:txBody>
          <a:bodyPr lIns="74284" tIns="74284" rIns="74284" bIns="74284" anchor="ctr" anchorCtr="0">
            <a:noAutofit/>
          </a:bodyPr>
          <a:lstStyle/>
          <a:p>
            <a:endParaRPr sz="1138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8" name="Shape 50"/>
          <p:cNvSpPr/>
          <p:nvPr userDrawn="1"/>
        </p:nvSpPr>
        <p:spPr>
          <a:xfrm>
            <a:off x="2" y="6713953"/>
            <a:ext cx="968173" cy="144049"/>
          </a:xfrm>
          <a:prstGeom prst="rect">
            <a:avLst/>
          </a:prstGeom>
          <a:solidFill>
            <a:srgbClr val="7ECEFD"/>
          </a:solidFill>
          <a:ln>
            <a:noFill/>
          </a:ln>
        </p:spPr>
        <p:txBody>
          <a:bodyPr lIns="74284" tIns="74284" rIns="74284" bIns="74284" anchor="ctr" anchorCtr="0">
            <a:noAutofit/>
          </a:bodyPr>
          <a:lstStyle/>
          <a:p>
            <a:endParaRPr sz="1138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9" name="Shape 51"/>
          <p:cNvSpPr/>
          <p:nvPr userDrawn="1"/>
        </p:nvSpPr>
        <p:spPr>
          <a:xfrm>
            <a:off x="968185" y="6713953"/>
            <a:ext cx="7001150" cy="144049"/>
          </a:xfrm>
          <a:prstGeom prst="rect">
            <a:avLst/>
          </a:prstGeom>
          <a:solidFill>
            <a:srgbClr val="2185C5"/>
          </a:solidFill>
          <a:ln>
            <a:noFill/>
          </a:ln>
        </p:spPr>
        <p:txBody>
          <a:bodyPr lIns="74284" tIns="74284" rIns="74284" bIns="74284" anchor="ctr" anchorCtr="0">
            <a:noAutofit/>
          </a:bodyPr>
          <a:lstStyle/>
          <a:p>
            <a:endParaRPr sz="1138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3" name="Shape 212"/>
          <p:cNvSpPr/>
          <p:nvPr userDrawn="1"/>
        </p:nvSpPr>
        <p:spPr>
          <a:xfrm>
            <a:off x="8898377" y="5652385"/>
            <a:ext cx="702000" cy="864000"/>
          </a:xfrm>
          <a:prstGeom prst="rect">
            <a:avLst/>
          </a:prstGeom>
          <a:solidFill>
            <a:srgbClr val="37A9DD"/>
          </a:solidFill>
          <a:ln>
            <a:noFill/>
          </a:ln>
        </p:spPr>
        <p:txBody>
          <a:bodyPr lIns="74284" tIns="74284" rIns="74284" bIns="74284" anchor="ctr" anchorCtr="0">
            <a:noAutofit/>
          </a:bodyPr>
          <a:lstStyle/>
          <a:p>
            <a:endParaRPr sz="1463">
              <a:solidFill>
                <a:prstClr val="black"/>
              </a:solidFill>
            </a:endParaRPr>
          </a:p>
        </p:txBody>
      </p:sp>
      <p:sp>
        <p:nvSpPr>
          <p:cNvPr id="24" name="Shape 214"/>
          <p:cNvSpPr/>
          <p:nvPr userDrawn="1"/>
        </p:nvSpPr>
        <p:spPr>
          <a:xfrm>
            <a:off x="9253978" y="5620903"/>
            <a:ext cx="380494" cy="484920"/>
          </a:xfrm>
          <a:prstGeom prst="rect">
            <a:avLst/>
          </a:prstGeom>
          <a:solidFill>
            <a:srgbClr val="7198A9"/>
          </a:solidFill>
          <a:ln>
            <a:noFill/>
          </a:ln>
        </p:spPr>
        <p:txBody>
          <a:bodyPr lIns="74284" tIns="74284" rIns="74284" bIns="74284" anchor="ctr" anchorCtr="0">
            <a:noAutofit/>
          </a:bodyPr>
          <a:lstStyle/>
          <a:p>
            <a:endParaRPr sz="1463">
              <a:solidFill>
                <a:prstClr val="black"/>
              </a:solidFill>
            </a:endParaRPr>
          </a:p>
        </p:txBody>
      </p:sp>
      <p:sp>
        <p:nvSpPr>
          <p:cNvPr id="25" name="Slide Number Placeholder 5"/>
          <p:cNvSpPr txBox="1">
            <a:spLocks/>
          </p:cNvSpPr>
          <p:nvPr userDrawn="1"/>
        </p:nvSpPr>
        <p:spPr>
          <a:xfrm>
            <a:off x="7035304" y="6085101"/>
            <a:ext cx="2228850" cy="365125"/>
          </a:xfrm>
          <a:prstGeom prst="rect">
            <a:avLst/>
          </a:prstGeom>
        </p:spPr>
        <p:txBody>
          <a:bodyPr vert="horz" lIns="74295" tIns="37148" rIns="74295" bIns="37148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EBDF1E9-5D71-465A-8A38-624C20F56A8C}" type="slidenum">
              <a:rPr lang="en-MY" sz="975" smtClean="0">
                <a:solidFill>
                  <a:schemeClr val="bg1"/>
                </a:solidFill>
              </a:rPr>
              <a:pPr/>
              <a:t>‹#›</a:t>
            </a:fld>
            <a:endParaRPr lang="en-MY" sz="975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145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Shape 26"/>
          <p:cNvSpPr txBox="1"/>
          <p:nvPr/>
        </p:nvSpPr>
        <p:spPr>
          <a:xfrm>
            <a:off x="3581400" y="6553200"/>
            <a:ext cx="2743199" cy="30479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201</a:t>
            </a:r>
            <a:r>
              <a:rPr lang="en-US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All Rights Reserved</a:t>
            </a:r>
          </a:p>
        </p:txBody>
      </p:sp>
      <p:pic>
        <p:nvPicPr>
          <p:cNvPr id="27" name="Shape 27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9094950" y="92075"/>
            <a:ext cx="525299" cy="570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782506" y="4406901"/>
            <a:ext cx="8420099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782506" y="2906713"/>
            <a:ext cx="8420099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437514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2"/>
          </p:nvPr>
        </p:nvSpPr>
        <p:spPr>
          <a:xfrm>
            <a:off x="5035550" y="1600200"/>
            <a:ext cx="437514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495300" y="1535112"/>
            <a:ext cx="4376870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95300" y="2174875"/>
            <a:ext cx="4376870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3"/>
          </p:nvPr>
        </p:nvSpPr>
        <p:spPr>
          <a:xfrm>
            <a:off x="5032110" y="1535112"/>
            <a:ext cx="4378589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4"/>
          </p:nvPr>
        </p:nvSpPr>
        <p:spPr>
          <a:xfrm>
            <a:off x="5032110" y="2174875"/>
            <a:ext cx="4378589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95300" y="273050"/>
            <a:ext cx="3259005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872971" y="273051"/>
            <a:ext cx="5537729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495300" y="1435100"/>
            <a:ext cx="3259005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1941644" y="4800600"/>
            <a:ext cx="59435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pic" idx="2"/>
          </p:nvPr>
        </p:nvSpPr>
        <p:spPr>
          <a:xfrm>
            <a:off x="1941644" y="612775"/>
            <a:ext cx="59435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1941644" y="5367337"/>
            <a:ext cx="59435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Shape 90"/>
          <p:cNvGrpSpPr/>
          <p:nvPr/>
        </p:nvGrpSpPr>
        <p:grpSpPr>
          <a:xfrm>
            <a:off x="1925548" y="3569514"/>
            <a:ext cx="7541731" cy="2209800"/>
            <a:chOff x="1753820" y="4330869"/>
            <a:chExt cx="7541731" cy="1143000"/>
          </a:xfrm>
        </p:grpSpPr>
        <p:sp>
          <p:nvSpPr>
            <p:cNvPr id="91" name="Shape 91"/>
            <p:cNvSpPr/>
            <p:nvPr/>
          </p:nvSpPr>
          <p:spPr>
            <a:xfrm>
              <a:off x="2278801" y="4330869"/>
              <a:ext cx="7016750" cy="1143000"/>
            </a:xfrm>
            <a:prstGeom prst="roundRect">
              <a:avLst>
                <a:gd name="adj" fmla="val 6854"/>
              </a:avLst>
            </a:prstGeom>
            <a:noFill/>
            <a:ln>
              <a:noFill/>
            </a:ln>
            <a:effectLst>
              <a:reflection stA="52000" endA="300" endPos="35000" sy="-100000" algn="bl" rotWithShape="0"/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Shape 92"/>
            <p:cNvSpPr txBox="1"/>
            <p:nvPr/>
          </p:nvSpPr>
          <p:spPr>
            <a:xfrm>
              <a:off x="1753820" y="4421102"/>
              <a:ext cx="6918552" cy="270631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-US" sz="2800" b="1" dirty="0" smtClean="0">
                  <a:solidFill>
                    <a:schemeClr val="dk1"/>
                  </a:solidFill>
                  <a:latin typeface="Questrial"/>
                  <a:ea typeface="Questrial"/>
                  <a:cs typeface="Questrial"/>
                  <a:sym typeface="Questrial"/>
                </a:rPr>
                <a:t>IT Department</a:t>
              </a:r>
              <a:endParaRPr lang="en-US" sz="2800" b="1" i="0" u="none" strike="noStrike" cap="none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</p:grpSp>
      <p:sp>
        <p:nvSpPr>
          <p:cNvPr id="93" name="Shape 93"/>
          <p:cNvSpPr/>
          <p:nvPr/>
        </p:nvSpPr>
        <p:spPr>
          <a:xfrm>
            <a:off x="2527443" y="2927696"/>
            <a:ext cx="5322013" cy="76944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3600" b="1" i="0" u="none" strike="noStrike" cap="none" dirty="0" smtClean="0">
                <a:solidFill>
                  <a:srgbClr val="4B376B"/>
                </a:solidFill>
                <a:latin typeface="Questrial"/>
                <a:ea typeface="Questrial"/>
                <a:cs typeface="Questrial"/>
                <a:sym typeface="Questrial"/>
              </a:rPr>
              <a:t>SALIHIN EXCO MEETING</a:t>
            </a:r>
            <a:endParaRPr lang="en-US" sz="3600" b="1" dirty="0">
              <a:solidFill>
                <a:srgbClr val="4B376B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94" name="Shape 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1650" y="2900675"/>
            <a:ext cx="2093699" cy="22097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5" name="Shape 95"/>
          <p:cNvGrpSpPr/>
          <p:nvPr/>
        </p:nvGrpSpPr>
        <p:grpSpPr>
          <a:xfrm>
            <a:off x="3124200" y="1582096"/>
            <a:ext cx="4191000" cy="1161102"/>
            <a:chOff x="1376824" y="4778476"/>
            <a:chExt cx="3505020" cy="1161102"/>
          </a:xfrm>
        </p:grpSpPr>
        <p:pic>
          <p:nvPicPr>
            <p:cNvPr id="96" name="Shape 96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376824" y="4778476"/>
              <a:ext cx="3505020" cy="73741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7" name="Shape 97"/>
            <p:cNvSpPr txBox="1"/>
            <p:nvPr/>
          </p:nvSpPr>
          <p:spPr>
            <a:xfrm>
              <a:off x="2285340" y="5539469"/>
              <a:ext cx="2345789" cy="400109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r>
                <a:rPr lang="en-US" sz="2000" b="0" i="0" u="none" strike="noStrike" cap="none">
                  <a:solidFill>
                    <a:srgbClr val="FF0000"/>
                  </a:solidFill>
                  <a:latin typeface="Questrial"/>
                  <a:ea typeface="Questrial"/>
                  <a:cs typeface="Questrial"/>
                  <a:sym typeface="Questrial"/>
                </a:rPr>
                <a:t>Think Differently…</a:t>
              </a:r>
            </a:p>
          </p:txBody>
        </p: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911948"/>
            <a:ext cx="596368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360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KPI PERFORMANCE 2018 – DEPARTMENT FINANCIAL</a:t>
            </a:r>
            <a:endParaRPr lang="en-MY" sz="360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7801" y="1097210"/>
            <a:ext cx="1268078" cy="149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10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24" cy="532425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 dirty="0"/>
              <a:t>Financial KPI Progress Report </a:t>
            </a:r>
          </a:p>
        </p:txBody>
      </p:sp>
      <p:sp>
        <p:nvSpPr>
          <p:cNvPr id="106" name="Shape 106"/>
          <p:cNvSpPr txBox="1"/>
          <p:nvPr/>
        </p:nvSpPr>
        <p:spPr>
          <a:xfrm>
            <a:off x="260825" y="762000"/>
            <a:ext cx="5460037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en-US" sz="1800" dirty="0">
                <a:latin typeface="Calibri" panose="020F0502020204030204" pitchFamily="34" charset="0"/>
              </a:rPr>
              <a:t>Progress for the Year as at 31 January 2018</a:t>
            </a:r>
          </a:p>
        </p:txBody>
      </p:sp>
      <p:graphicFrame>
        <p:nvGraphicFramePr>
          <p:cNvPr id="5" name="Shape 105"/>
          <p:cNvGraphicFramePr/>
          <p:nvPr>
            <p:extLst>
              <p:ext uri="{D42A27DB-BD31-4B8C-83A1-F6EECF244321}">
                <p14:modId xmlns:p14="http://schemas.microsoft.com/office/powerpoint/2010/main" val="1131904465"/>
              </p:ext>
            </p:extLst>
          </p:nvPr>
        </p:nvGraphicFramePr>
        <p:xfrm>
          <a:off x="212943" y="1195373"/>
          <a:ext cx="9174958" cy="448741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85503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523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914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761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94838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Revenue Drivers/Sources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Target For The Year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Year-To-Date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Balance 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Accounting Software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169,920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8,512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161,408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Accounting System (Cloud)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190,700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190,700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Audit Scoreboard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150,000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150,000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 Audit / Scrutineer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121,000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22,260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98,740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GST IT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Advisory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100,000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Training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29,800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29,800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Support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Service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42,340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4,505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37,835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University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101,500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101,500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Customization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15,000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15,000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TOTAL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920,260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35,277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884,983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 dirty="0"/>
              <a:t>Financial KPI Progress Report </a:t>
            </a:r>
          </a:p>
        </p:txBody>
      </p:sp>
      <p:sp>
        <p:nvSpPr>
          <p:cNvPr id="113" name="Shape 113"/>
          <p:cNvSpPr txBox="1"/>
          <p:nvPr/>
        </p:nvSpPr>
        <p:spPr>
          <a:xfrm>
            <a:off x="260825" y="735166"/>
            <a:ext cx="4587299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b="1" dirty="0">
                <a:latin typeface="Calibri" panose="020F0502020204030204" pitchFamily="34" charset="0"/>
              </a:rPr>
              <a:t>This Year (</a:t>
            </a:r>
            <a:r>
              <a:rPr lang="en-US" b="1" dirty="0" smtClean="0">
                <a:latin typeface="Calibri" panose="020F0502020204030204" pitchFamily="34" charset="0"/>
              </a:rPr>
              <a:t>2018) </a:t>
            </a:r>
            <a:r>
              <a:rPr lang="en-US" b="1" dirty="0">
                <a:latin typeface="Calibri" panose="020F0502020204030204" pitchFamily="34" charset="0"/>
              </a:rPr>
              <a:t>- Monthly Progress-  </a:t>
            </a:r>
          </a:p>
        </p:txBody>
      </p:sp>
      <p:graphicFrame>
        <p:nvGraphicFramePr>
          <p:cNvPr id="114" name="Shape 114"/>
          <p:cNvGraphicFramePr/>
          <p:nvPr>
            <p:extLst>
              <p:ext uri="{D42A27DB-BD31-4B8C-83A1-F6EECF244321}">
                <p14:modId xmlns:p14="http://schemas.microsoft.com/office/powerpoint/2010/main" val="2840122903"/>
              </p:ext>
            </p:extLst>
          </p:nvPr>
        </p:nvGraphicFramePr>
        <p:xfrm>
          <a:off x="567808" y="3727478"/>
          <a:ext cx="7869837" cy="219441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1512627"/>
                <a:gridCol w="1694264"/>
                <a:gridCol w="1686181"/>
                <a:gridCol w="1418667"/>
                <a:gridCol w="1558098"/>
              </a:tblGrid>
              <a:tr h="308151">
                <a:tc rowSpan="2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>
                          <a:latin typeface="Calibri" panose="020F0502020204030204" pitchFamily="34" charset="0"/>
                        </a:rPr>
                        <a:t>Indicators</a:t>
                      </a:r>
                    </a:p>
                  </a:txBody>
                  <a:tcPr marL="84392" marR="84392" marT="91425" marB="9142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January</a:t>
                      </a:r>
                      <a:endParaRPr lang="en-US" sz="1400" b="1" dirty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lang="en-US" b="1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lang="en-US" b="1" dirty="0"/>
                    </a:p>
                  </a:txBody>
                  <a:tcPr marL="91425" marR="91425" marT="91425" marB="91425"/>
                </a:tc>
                <a:tc rowSpan="2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February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Target</a:t>
                      </a:r>
                      <a:endParaRPr lang="en-US" sz="1400" b="1" dirty="0"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62239">
                <a:tc vMerge="1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lang="en-US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January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Target</a:t>
                      </a:r>
                      <a:endParaRPr lang="en-US" sz="1400" b="1" dirty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January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Actual</a:t>
                      </a:r>
                      <a:endParaRPr lang="en-US" sz="1400" b="1" dirty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Balance</a:t>
                      </a:r>
                      <a:endParaRPr lang="en-US" sz="1400" b="1" dirty="0"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lang="en-US" b="1" dirty="0"/>
                    </a:p>
                  </a:txBody>
                  <a:tcPr marL="91425" marR="91425" marT="91425" marB="91425"/>
                </a:tc>
              </a:tr>
              <a:tr h="308151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>
                          <a:latin typeface="Calibri" panose="020F0502020204030204" pitchFamily="34" charset="0"/>
                        </a:rPr>
                        <a:t>Sales</a:t>
                      </a: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1400" dirty="0" smtClean="0">
                          <a:latin typeface="Calibri" panose="020F0502020204030204" pitchFamily="34" charset="0"/>
                        </a:rPr>
                        <a:t>15,360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35,277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(19,917)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1400" dirty="0" smtClean="0">
                          <a:latin typeface="Calibri" panose="020F0502020204030204" pitchFamily="34" charset="0"/>
                        </a:rPr>
                        <a:t>29,380</a:t>
                      </a:r>
                      <a:endParaRPr lang="en-MY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</a:tr>
              <a:tr h="308151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Collection#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11,520</a:t>
                      </a:r>
                      <a:endParaRPr lang="en-MY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8,809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bg2"/>
                          </a:solidFill>
                          <a:latin typeface="Calibri" panose="020F0502020204030204" pitchFamily="34" charset="0"/>
                        </a:rPr>
                        <a:t>2,711</a:t>
                      </a:r>
                      <a:endParaRPr sz="1400" dirty="0">
                        <a:solidFill>
                          <a:schemeClr val="bg2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22,035</a:t>
                      </a:r>
                      <a:endParaRPr lang="en-MY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</a:tr>
              <a:tr h="308151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400">
                          <a:latin typeface="Calibri" panose="020F0502020204030204" pitchFamily="34" charset="0"/>
                        </a:rPr>
                        <a:t>Receivable</a:t>
                      </a:r>
                      <a:endParaRPr lang="en-US" sz="1400" b="1"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3,840</a:t>
                      </a:r>
                      <a:endParaRPr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26,468</a:t>
                      </a:r>
                      <a:endParaRPr lang="en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(22,628)</a:t>
                      </a:r>
                      <a:endParaRPr lang="en-MY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7,345</a:t>
                      </a:r>
                      <a:endParaRPr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</a:tr>
            </a:tbl>
          </a:graphicData>
        </a:graphic>
      </p:graphicFrame>
      <p:sp>
        <p:nvSpPr>
          <p:cNvPr id="117" name="Shape 117"/>
          <p:cNvSpPr txBox="1"/>
          <p:nvPr/>
        </p:nvSpPr>
        <p:spPr>
          <a:xfrm>
            <a:off x="228600" y="3032087"/>
            <a:ext cx="4274127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en-US" dirty="0">
                <a:latin typeface="Calibri" panose="020F0502020204030204" pitchFamily="34" charset="0"/>
              </a:rPr>
              <a:t>Note (#): </a:t>
            </a:r>
            <a:r>
              <a:rPr lang="en-US" dirty="0" smtClean="0">
                <a:latin typeface="Calibri" panose="020F0502020204030204" pitchFamily="34" charset="0"/>
              </a:rPr>
              <a:t>Collection to-date </a:t>
            </a:r>
            <a:r>
              <a:rPr lang="en-US" dirty="0">
                <a:latin typeface="Calibri" panose="020F0502020204030204" pitchFamily="34" charset="0"/>
              </a:rPr>
              <a:t>is </a:t>
            </a:r>
            <a:r>
              <a:rPr lang="en-MY" dirty="0" smtClean="0">
                <a:solidFill>
                  <a:schemeClr val="tx1"/>
                </a:solidFill>
                <a:latin typeface="Calibri" panose="020F0502020204030204" pitchFamily="34" charset="0"/>
              </a:rPr>
              <a:t>RM 41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,563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lvl="0"/>
            <a:endParaRPr lang="en-MY" dirty="0">
              <a:solidFill>
                <a:schemeClr val="tx1"/>
              </a:solidFill>
            </a:endParaRPr>
          </a:p>
        </p:txBody>
      </p:sp>
      <p:graphicFrame>
        <p:nvGraphicFramePr>
          <p:cNvPr id="7" name="Shape 114"/>
          <p:cNvGraphicFramePr/>
          <p:nvPr>
            <p:extLst>
              <p:ext uri="{D42A27DB-BD31-4B8C-83A1-F6EECF244321}">
                <p14:modId xmlns:p14="http://schemas.microsoft.com/office/powerpoint/2010/main" val="1529435588"/>
              </p:ext>
            </p:extLst>
          </p:nvPr>
        </p:nvGraphicFramePr>
        <p:xfrm>
          <a:off x="228600" y="1309882"/>
          <a:ext cx="9458525" cy="147873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002323"/>
                <a:gridCol w="760489"/>
                <a:gridCol w="830242"/>
                <a:gridCol w="671051"/>
                <a:gridCol w="816217"/>
                <a:gridCol w="814063"/>
                <a:gridCol w="858677"/>
                <a:gridCol w="846446"/>
                <a:gridCol w="698107"/>
                <a:gridCol w="762000"/>
                <a:gridCol w="755184"/>
                <a:gridCol w="643726"/>
              </a:tblGrid>
              <a:tr h="686314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>
                          <a:latin typeface="Calibri" panose="020F0502020204030204" pitchFamily="34" charset="0"/>
                        </a:rPr>
                        <a:t>Indicators</a:t>
                      </a: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>
                          <a:latin typeface="Calibri" panose="020F0502020204030204" pitchFamily="34" charset="0"/>
                        </a:rPr>
                        <a:t>January Actual</a:t>
                      </a: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>
                          <a:latin typeface="Calibri" panose="020F0502020204030204" pitchFamily="34" charset="0"/>
                        </a:rPr>
                        <a:t>February </a:t>
                      </a:r>
                      <a:endParaRPr lang="en-US" sz="1400" b="1" dirty="0" smtClean="0">
                        <a:latin typeface="Calibri" panose="020F0502020204030204" pitchFamily="34" charset="0"/>
                      </a:endParaRP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Actual</a:t>
                      </a:r>
                      <a:endParaRPr lang="en-US" sz="1400" b="1" dirty="0"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March 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Actual </a:t>
                      </a:r>
                      <a:endParaRPr lang="en-US" sz="1400" b="1" dirty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April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Actual </a:t>
                      </a:r>
                      <a:endParaRPr lang="en-US" sz="1400" b="1" dirty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baseline="0" dirty="0" smtClean="0">
                          <a:latin typeface="Calibri" panose="020F0502020204030204" pitchFamily="34" charset="0"/>
                        </a:rPr>
                        <a:t>May 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baseline="0" dirty="0" smtClean="0">
                          <a:latin typeface="Calibri" panose="020F0502020204030204" pitchFamily="34" charset="0"/>
                        </a:rPr>
                        <a:t>Actual</a:t>
                      </a:r>
                      <a:endParaRPr lang="en-US" sz="1400" b="1" dirty="0"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June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Actual</a:t>
                      </a:r>
                      <a:endParaRPr lang="en-US" sz="1400" b="1" dirty="0"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July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Actual</a:t>
                      </a: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Aug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Actual</a:t>
                      </a:r>
                      <a:endParaRPr lang="en-US" sz="1400" b="1" dirty="0"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Sept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Actual</a:t>
                      </a: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Oct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Actual</a:t>
                      </a: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Nov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b="1" dirty="0" smtClean="0">
                          <a:latin typeface="Calibri" panose="020F0502020204030204" pitchFamily="34" charset="0"/>
                        </a:rPr>
                        <a:t>Actual</a:t>
                      </a:r>
                    </a:p>
                  </a:txBody>
                  <a:tcPr marL="84392" marR="84392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>
                          <a:latin typeface="Calibri" panose="020F0502020204030204" pitchFamily="34" charset="0"/>
                        </a:rPr>
                        <a:t>Sales</a:t>
                      </a: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 panose="020F0502020204030204" pitchFamily="34" charset="0"/>
                        </a:rPr>
                        <a:t>35,277</a:t>
                      </a: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Collection#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8,809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4392" marR="84392" marT="91425" marB="91425"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24" cy="532425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Financial KPI Progress Report </a:t>
            </a:r>
          </a:p>
        </p:txBody>
      </p:sp>
      <p:graphicFrame>
        <p:nvGraphicFramePr>
          <p:cNvPr id="124" name="Shape 124"/>
          <p:cNvGraphicFramePr/>
          <p:nvPr>
            <p:extLst>
              <p:ext uri="{D42A27DB-BD31-4B8C-83A1-F6EECF244321}">
                <p14:modId xmlns:p14="http://schemas.microsoft.com/office/powerpoint/2010/main" val="3072746860"/>
              </p:ext>
            </p:extLst>
          </p:nvPr>
        </p:nvGraphicFramePr>
        <p:xfrm>
          <a:off x="228600" y="911325"/>
          <a:ext cx="9114692" cy="213332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578335"/>
                <a:gridCol w="1739955"/>
                <a:gridCol w="650919"/>
                <a:gridCol w="1602261"/>
                <a:gridCol w="543222"/>
              </a:tblGrid>
              <a:tr h="324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dirty="0" smtClean="0">
                          <a:latin typeface="Century Gothic" pitchFamily="34" charset="0"/>
                        </a:rPr>
                        <a:t>PROFITABILITY</a:t>
                      </a:r>
                      <a:endParaRPr lang="en-US" sz="1200" dirty="0"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dirty="0" smtClean="0">
                          <a:latin typeface="Century Gothic" pitchFamily="34" charset="0"/>
                        </a:rPr>
                        <a:t>CURRENT MONTH</a:t>
                      </a:r>
                      <a:endParaRPr lang="en-US" sz="1200" dirty="0"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dirty="0" smtClean="0">
                          <a:latin typeface="Century Gothic" pitchFamily="34" charset="0"/>
                        </a:rPr>
                        <a:t>%</a:t>
                      </a:r>
                      <a:endParaRPr lang="en-US" sz="1200" dirty="0"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200" dirty="0" smtClean="0">
                          <a:latin typeface="Century Gothic" pitchFamily="34" charset="0"/>
                        </a:rPr>
                        <a:t>YEAR-TO-DATE</a:t>
                      </a:r>
                      <a:endParaRPr lang="en-US" sz="1200" dirty="0"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dirty="0" smtClean="0">
                          <a:latin typeface="Century Gothic" pitchFamily="34" charset="0"/>
                        </a:rPr>
                        <a:t>%</a:t>
                      </a:r>
                      <a:endParaRPr lang="en-US" sz="1200" dirty="0"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5181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dirty="0">
                          <a:latin typeface="Century Gothic" pitchFamily="34" charset="0"/>
                        </a:rPr>
                        <a:t>Total Sales Revenue</a:t>
                      </a:r>
                      <a:endParaRPr lang="en-US" sz="1200" b="1" dirty="0">
                        <a:latin typeface="Century Gothic" pitchFamily="34" charset="0"/>
                      </a:endParaRPr>
                    </a:p>
                  </a:txBody>
                  <a:tcPr marL="91450" marR="91450" marT="45725" marB="45725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35,277</a:t>
                      </a:r>
                      <a:endParaRPr lang="en-US" sz="12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200" u="none" strike="noStrike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100</a:t>
                      </a:r>
                      <a:endParaRPr lang="en-MY" sz="1200" b="0" i="0" u="none" strike="noStrike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35,277</a:t>
                      </a:r>
                      <a:endParaRPr lang="en-US" sz="12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200" u="none" strike="noStrike">
                          <a:effectLst/>
                          <a:latin typeface="Century Gothic" pitchFamily="34" charset="0"/>
                        </a:rPr>
                        <a:t>100</a:t>
                      </a:r>
                      <a:endParaRPr lang="en-MY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4886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200" dirty="0" smtClean="0">
                          <a:latin typeface="Century Gothic" pitchFamily="34" charset="0"/>
                        </a:rPr>
                        <a:t>Direct and Operating Costs</a:t>
                      </a:r>
                      <a:endParaRPr lang="en-US" sz="1200" b="0" dirty="0">
                        <a:latin typeface="Century Gothic" pitchFamily="34" charset="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30,276   </a:t>
                      </a:r>
                      <a:endParaRPr lang="en-MY" sz="12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100</a:t>
                      </a:r>
                      <a:endParaRPr lang="en-MY" sz="12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30,276   </a:t>
                      </a:r>
                      <a:endParaRPr lang="en-MY" sz="12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200" u="none" strike="noStrike" dirty="0" smtClean="0">
                          <a:effectLst/>
                          <a:latin typeface="Century Gothic" pitchFamily="34" charset="0"/>
                        </a:rPr>
                        <a:t>100</a:t>
                      </a:r>
                      <a:endParaRPr lang="en-MY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461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200" b="1" dirty="0">
                          <a:latin typeface="Century Gothic" pitchFamily="34" charset="0"/>
                        </a:rPr>
                        <a:t>GROSS PROFIT/(LOSS)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2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5,001                     </a:t>
                      </a:r>
                      <a:endParaRPr lang="en-MY" sz="1200" b="1" i="0" u="none" strike="noStrike" dirty="0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200" b="1" i="0" u="none" strike="noStrike" dirty="0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2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5,001                     </a:t>
                      </a:r>
                      <a:endParaRPr lang="en-MY" sz="1200" b="1" i="0" u="none" strike="noStrike" dirty="0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174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200" dirty="0">
                          <a:latin typeface="Century Gothic" pitchFamily="34" charset="0"/>
                        </a:rPr>
                        <a:t>Allocated/Shared Costs</a:t>
                      </a:r>
                      <a:endParaRPr lang="en-US" sz="1200" b="0" dirty="0">
                        <a:latin typeface="Century Gothic" pitchFamily="34" charset="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-           </a:t>
                      </a:r>
                      <a:endParaRPr lang="en-MY" sz="12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2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-            </a:t>
                      </a:r>
                      <a:endParaRPr lang="en-MY" sz="12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178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200" b="1" dirty="0">
                          <a:latin typeface="Century Gothic" pitchFamily="34" charset="0"/>
                        </a:rPr>
                        <a:t>NET PROFIT/(LOSS) 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2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5,001 </a:t>
                      </a:r>
                      <a:endParaRPr lang="en-MY" sz="1200" b="1" i="0" u="none" strike="noStrike" dirty="0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200" b="1" i="0" u="none" strike="noStrike" dirty="0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2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5,001 </a:t>
                      </a:r>
                      <a:endParaRPr lang="en-MY" sz="1200" b="1" i="0" u="none" strike="noStrike" dirty="0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42713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911948"/>
            <a:ext cx="596368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360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KPI PERFORMANCE 2018 – DEPARTMENT NON-FINANCIAL</a:t>
            </a:r>
            <a:endParaRPr lang="en-MY" sz="360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7801" y="1097210"/>
            <a:ext cx="1268078" cy="149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49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Human Resource KPI Progress Report 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353375" y="814175"/>
            <a:ext cx="8791199" cy="42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/>
              <a:t>Human Resource Requirement </a:t>
            </a:r>
          </a:p>
          <a:p>
            <a:pPr lvl="0">
              <a:spcBef>
                <a:spcPts val="0"/>
              </a:spcBef>
              <a:buNone/>
            </a:pPr>
            <a:r>
              <a:rPr lang="en-US"/>
              <a:t>(Based on current and expected job requirements for the next 6 months)</a:t>
            </a:r>
          </a:p>
        </p:txBody>
      </p:sp>
      <p:graphicFrame>
        <p:nvGraphicFramePr>
          <p:cNvPr id="5" name="Shape 163"/>
          <p:cNvGraphicFramePr/>
          <p:nvPr>
            <p:extLst>
              <p:ext uri="{D42A27DB-BD31-4B8C-83A1-F6EECF244321}">
                <p14:modId xmlns:p14="http://schemas.microsoft.com/office/powerpoint/2010/main" val="3448805386"/>
              </p:ext>
            </p:extLst>
          </p:nvPr>
        </p:nvGraphicFramePr>
        <p:xfrm>
          <a:off x="228600" y="1581525"/>
          <a:ext cx="9404825" cy="402312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623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88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8769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8769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Positions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Current Number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Expected in the next 6 months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Total Required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err="1" smtClean="0"/>
                        <a:t>Buss.Dev</a:t>
                      </a:r>
                      <a:r>
                        <a:rPr lang="en-US" dirty="0" smtClean="0"/>
                        <a:t>.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IT</a:t>
                      </a:r>
                      <a:r>
                        <a:rPr lang="en-US" baseline="0" dirty="0" smtClean="0"/>
                        <a:t> Manager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Senior Programmer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Senior</a:t>
                      </a:r>
                      <a:r>
                        <a:rPr lang="en-US" baseline="0" dirty="0" smtClean="0"/>
                        <a:t> Support 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Junior</a:t>
                      </a:r>
                      <a:r>
                        <a:rPr lang="en-US" baseline="0" dirty="0" smtClean="0"/>
                        <a:t> Programmer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Support</a:t>
                      </a:r>
                      <a:r>
                        <a:rPr lang="en-US" baseline="0" dirty="0" smtClean="0"/>
                        <a:t> Executive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Total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7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065156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Human Resource KPI Progress Report </a:t>
            </a:r>
          </a:p>
        </p:txBody>
      </p:sp>
      <p:graphicFrame>
        <p:nvGraphicFramePr>
          <p:cNvPr id="169" name="Shape 169"/>
          <p:cNvGraphicFramePr/>
          <p:nvPr>
            <p:extLst>
              <p:ext uri="{D42A27DB-BD31-4B8C-83A1-F6EECF244321}">
                <p14:modId xmlns:p14="http://schemas.microsoft.com/office/powerpoint/2010/main" val="634048787"/>
              </p:ext>
            </p:extLst>
          </p:nvPr>
        </p:nvGraphicFramePr>
        <p:xfrm>
          <a:off x="228600" y="1121275"/>
          <a:ext cx="9343500" cy="4053630"/>
        </p:xfrm>
        <a:graphic>
          <a:graphicData uri="http://schemas.openxmlformats.org/drawingml/2006/table">
            <a:tbl>
              <a:tblPr>
                <a:noFill/>
                <a:tableStyleId>{881B27DF-0554-45D7-9E10-62227CACAD31}</a:tableStyleId>
              </a:tblPr>
              <a:tblGrid>
                <a:gridCol w="391250"/>
                <a:gridCol w="2914460"/>
                <a:gridCol w="1458090"/>
                <a:gridCol w="1973479"/>
                <a:gridCol w="1130157"/>
                <a:gridCol w="1476064"/>
              </a:tblGrid>
              <a:tr h="381000"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#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List of Topics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No. of Attendees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Date </a:t>
                      </a:r>
                      <a:r>
                        <a:rPr lang="en-US" dirty="0"/>
                        <a:t>(</a:t>
                      </a:r>
                      <a:r>
                        <a:rPr lang="en-US" dirty="0" smtClean="0"/>
                        <a:t>Jan-Mac)</a:t>
                      </a:r>
                      <a:endParaRPr lang="en-US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Cost (RM)</a:t>
                      </a:r>
                      <a:endParaRPr lang="en-US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Provider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MY" baseline="0" dirty="0" err="1" smtClean="0"/>
                        <a:t>Konvensyen</a:t>
                      </a:r>
                      <a:r>
                        <a:rPr lang="en-MY" baseline="0" dirty="0" smtClean="0"/>
                        <a:t> </a:t>
                      </a:r>
                      <a:r>
                        <a:rPr lang="en-MY" baseline="0" dirty="0" err="1" smtClean="0"/>
                        <a:t>Akauntan</a:t>
                      </a:r>
                      <a:r>
                        <a:rPr lang="en-MY" baseline="0" dirty="0" smtClean="0"/>
                        <a:t> </a:t>
                      </a:r>
                      <a:r>
                        <a:rPr lang="en-MY" baseline="0" dirty="0" err="1" smtClean="0"/>
                        <a:t>Nasional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MY" dirty="0" smtClean="0"/>
                        <a:t>27/1/2018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MY" dirty="0" smtClean="0"/>
                        <a:t>RM 150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AMCAF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MY" dirty="0" smtClean="0"/>
                        <a:t>Fundamental of IT Audit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13/02/2018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FOC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MY" dirty="0" smtClean="0"/>
                        <a:t>In house  (</a:t>
                      </a:r>
                      <a:r>
                        <a:rPr lang="en-MY" dirty="0" err="1" smtClean="0"/>
                        <a:t>Youtube</a:t>
                      </a:r>
                      <a:r>
                        <a:rPr lang="en-MY" dirty="0" smtClean="0"/>
                        <a:t>)</a:t>
                      </a:r>
                      <a:endParaRPr lang="en-MY"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3.</a:t>
                      </a:r>
                      <a:endParaRPr lang="en-US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err="1" smtClean="0"/>
                        <a:t>Blockchain</a:t>
                      </a:r>
                      <a:r>
                        <a:rPr lang="en-US" baseline="0" dirty="0" smtClean="0"/>
                        <a:t> in industry 4.0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23/03/2018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FOC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dirty="0" smtClean="0"/>
                        <a:t>In house  (</a:t>
                      </a:r>
                      <a:r>
                        <a:rPr lang="en-MY" dirty="0" err="1" smtClean="0"/>
                        <a:t>Youtube</a:t>
                      </a:r>
                      <a:r>
                        <a:rPr lang="en-MY" dirty="0" smtClean="0"/>
                        <a:t>)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4.</a:t>
                      </a:r>
                      <a:endParaRPr lang="en-US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Basic Tableau Data </a:t>
                      </a:r>
                      <a:r>
                        <a:rPr lang="en-US" dirty="0" err="1" smtClean="0"/>
                        <a:t>Visualisation</a:t>
                      </a:r>
                      <a:r>
                        <a:rPr lang="en-US" dirty="0" smtClean="0"/>
                        <a:t> Training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5/3/2018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RM 880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Tertiary</a:t>
                      </a:r>
                      <a:r>
                        <a:rPr lang="en-US" baseline="0" dirty="0" smtClean="0"/>
                        <a:t> Courses</a:t>
                      </a:r>
                      <a:endParaRPr lang="en-MY" dirty="0" smtClean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5. </a:t>
                      </a:r>
                      <a:endParaRPr lang="en-US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Android</a:t>
                      </a:r>
                      <a:r>
                        <a:rPr lang="en-US" baseline="0" dirty="0" smtClean="0"/>
                        <a:t> Apps Development Essential Training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12/3/2018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RM 1,600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Tertiary</a:t>
                      </a:r>
                      <a:r>
                        <a:rPr lang="en-US" baseline="0" dirty="0" smtClean="0"/>
                        <a:t> Courses</a:t>
                      </a:r>
                      <a:endParaRPr lang="en-MY" dirty="0" smtClean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6.</a:t>
                      </a:r>
                      <a:endParaRPr lang="en-US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Big</a:t>
                      </a:r>
                      <a:r>
                        <a:rPr lang="en-US" baseline="0" dirty="0" smtClean="0"/>
                        <a:t> Data Analysis with Apache Hive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19/3/2018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RM 880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Tertiary</a:t>
                      </a:r>
                      <a:r>
                        <a:rPr lang="en-US" baseline="0" dirty="0" smtClean="0"/>
                        <a:t> Courses</a:t>
                      </a:r>
                      <a:endParaRPr lang="en-MY" dirty="0" smtClean="0"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sp>
        <p:nvSpPr>
          <p:cNvPr id="170" name="Shape 170"/>
          <p:cNvSpPr txBox="1"/>
          <p:nvPr/>
        </p:nvSpPr>
        <p:spPr>
          <a:xfrm>
            <a:off x="260825" y="705750"/>
            <a:ext cx="5262299" cy="41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b="1"/>
              <a:t>Training Calendar (Attach Training Needs Assessment)</a:t>
            </a:r>
          </a:p>
        </p:txBody>
      </p:sp>
    </p:spTree>
    <p:extLst>
      <p:ext uri="{BB962C8B-B14F-4D97-AF65-F5344CB8AC3E}">
        <p14:creationId xmlns:p14="http://schemas.microsoft.com/office/powerpoint/2010/main" val="148744262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/>
          <p:nvPr/>
        </p:nvSpPr>
        <p:spPr>
          <a:xfrm>
            <a:off x="0" y="2743200"/>
            <a:ext cx="9906000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 b="1">
                <a:solidFill>
                  <a:srgbClr val="434343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Thank You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Paper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4022</TotalTime>
  <Words>428</Words>
  <Application>Microsoft Office PowerPoint</Application>
  <PresentationFormat>A4 Paper (210x297 mm)</PresentationFormat>
  <Paragraphs>236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Century Gothic</vt:lpstr>
      <vt:lpstr>Architects Daughter</vt:lpstr>
      <vt:lpstr>Calibri</vt:lpstr>
      <vt:lpstr>Questrial</vt:lpstr>
      <vt:lpstr>Office Theme</vt:lpstr>
      <vt:lpstr>PowerPoint Presentation</vt:lpstr>
      <vt:lpstr>PowerPoint Presentation</vt:lpstr>
      <vt:lpstr>Financial KPI Progress Report </vt:lpstr>
      <vt:lpstr>Financial KPI Progress Report </vt:lpstr>
      <vt:lpstr>Financial KPI Progress Report </vt:lpstr>
      <vt:lpstr>PowerPoint Presentation</vt:lpstr>
      <vt:lpstr>Human Resource KPI Progress Report </vt:lpstr>
      <vt:lpstr>Human Resource KPI Progress Report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GSTUser</dc:creator>
  <cp:lastModifiedBy>User</cp:lastModifiedBy>
  <cp:revision>183</cp:revision>
  <cp:lastPrinted>2017-01-04T04:06:26Z</cp:lastPrinted>
  <dcterms:modified xsi:type="dcterms:W3CDTF">2018-03-13T02:17:06Z</dcterms:modified>
</cp:coreProperties>
</file>