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1"/>
  </p:notesMasterIdLst>
  <p:handoutMasterIdLst>
    <p:handoutMasterId r:id="rId42"/>
  </p:handoutMasterIdLst>
  <p:sldIdLst>
    <p:sldId id="310" r:id="rId2"/>
    <p:sldId id="365" r:id="rId3"/>
    <p:sldId id="346" r:id="rId4"/>
    <p:sldId id="342" r:id="rId5"/>
    <p:sldId id="386" r:id="rId6"/>
    <p:sldId id="408" r:id="rId7"/>
    <p:sldId id="392" r:id="rId8"/>
    <p:sldId id="393" r:id="rId9"/>
    <p:sldId id="394" r:id="rId10"/>
    <p:sldId id="390" r:id="rId11"/>
    <p:sldId id="403" r:id="rId12"/>
    <p:sldId id="400" r:id="rId13"/>
    <p:sldId id="404" r:id="rId14"/>
    <p:sldId id="396" r:id="rId15"/>
    <p:sldId id="410" r:id="rId16"/>
    <p:sldId id="395" r:id="rId17"/>
    <p:sldId id="405" r:id="rId18"/>
    <p:sldId id="387" r:id="rId19"/>
    <p:sldId id="388" r:id="rId20"/>
    <p:sldId id="397" r:id="rId21"/>
    <p:sldId id="409" r:id="rId22"/>
    <p:sldId id="389" r:id="rId23"/>
    <p:sldId id="307" r:id="rId24"/>
    <p:sldId id="411" r:id="rId25"/>
    <p:sldId id="412" r:id="rId26"/>
    <p:sldId id="440" r:id="rId27"/>
    <p:sldId id="423" r:id="rId28"/>
    <p:sldId id="441" r:id="rId29"/>
    <p:sldId id="418" r:id="rId30"/>
    <p:sldId id="419" r:id="rId31"/>
    <p:sldId id="421" r:id="rId32"/>
    <p:sldId id="422" r:id="rId33"/>
    <p:sldId id="425" r:id="rId34"/>
    <p:sldId id="426" r:id="rId35"/>
    <p:sldId id="428" r:id="rId36"/>
    <p:sldId id="429" r:id="rId37"/>
    <p:sldId id="430" r:id="rId38"/>
    <p:sldId id="431" r:id="rId39"/>
    <p:sldId id="43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8" autoAdjust="0"/>
    <p:restoredTop sz="94660"/>
  </p:normalViewPr>
  <p:slideViewPr>
    <p:cSldViewPr>
      <p:cViewPr>
        <p:scale>
          <a:sx n="80" d="100"/>
          <a:sy n="80" d="100"/>
        </p:scale>
        <p:origin x="-1428" y="16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A45ABAA9-C2F0-4AD8-BAA3-2CC5617C831C}" type="presOf" srcId="{8CB6CF8A-0847-476F-95E5-9937B220B2CB}" destId="{F93D98E7-4F84-4883-B469-4B57B15D5830}" srcOrd="0" destOrd="0" presId="urn:microsoft.com/office/officeart/2005/8/layout/cycle6"/>
    <dgm:cxn modelId="{A9F84F5E-F907-401C-A399-E6D22E3289C4}" type="presOf" srcId="{9C069953-96E6-4554-A40B-7C2604BE5643}" destId="{E639C2D0-7068-4F9B-A6CD-DA05990C857A}"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C207A91C-9BB3-4344-B3A6-4FDD2FA1B767}" type="presOf" srcId="{F2C364C2-F4A9-4F80-BC4A-DA5A60DA1531}" destId="{1471DCD8-21F8-440E-90A3-A9B3436E95E4}" srcOrd="0" destOrd="0" presId="urn:microsoft.com/office/officeart/2005/8/layout/cycle6"/>
    <dgm:cxn modelId="{3A774186-1EF6-4266-8F93-A8DD8189D533}" type="presOf" srcId="{052707EE-A87C-4865-88B8-8A4BBA3D67C4}" destId="{30A478CF-2F51-43BC-9A0C-256864938F94}" srcOrd="0" destOrd="0" presId="urn:microsoft.com/office/officeart/2005/8/layout/cycle6"/>
    <dgm:cxn modelId="{3B34839E-CC3D-4803-98AC-D3018FE45346}" type="presOf" srcId="{45B81521-09D5-4AB2-9E75-91B20B3D4D21}" destId="{BE8FAAC0-DD1E-4799-B27E-14D21731CC41}" srcOrd="0" destOrd="0" presId="urn:microsoft.com/office/officeart/2005/8/layout/cycle6"/>
    <dgm:cxn modelId="{CAFD2DF2-3523-4D73-9F97-385ABD6D6FDC}" type="presOf" srcId="{26533736-1668-46F5-893A-71292DEE370A}" destId="{A8FA639B-2291-4B3D-8E89-90459838ADF4}" srcOrd="0" destOrd="0" presId="urn:microsoft.com/office/officeart/2005/8/layout/cycle6"/>
    <dgm:cxn modelId="{380793B7-2BF6-482D-AB92-ACFD72334D40}" type="presOf" srcId="{50C911B0-F986-416F-9967-5BDEC37285AB}" destId="{1F1505D0-3E04-468A-AC4C-B0DA0ABFC8A3}" srcOrd="0" destOrd="0" presId="urn:microsoft.com/office/officeart/2005/8/layout/cycle6"/>
    <dgm:cxn modelId="{DC2E50AF-C4CF-478C-A549-65744A90CCFB}" type="presOf" srcId="{217DF204-7CDB-4498-84B7-40B8AB53ECCA}" destId="{11936D8A-0E9E-43B9-945B-0C7E1FDBBB88}" srcOrd="0" destOrd="0" presId="urn:microsoft.com/office/officeart/2005/8/layout/cycle6"/>
    <dgm:cxn modelId="{15279078-9B97-48C0-BF61-E1990EFA270C}" type="presOf" srcId="{51BB526B-63E0-45F9-80CE-8F663C269FB9}" destId="{A9993D5E-80C6-411A-8C50-7530E2C8486F}" srcOrd="0" destOrd="0" presId="urn:microsoft.com/office/officeart/2005/8/layout/cycle6"/>
    <dgm:cxn modelId="{4BAD37B9-82FE-432B-8DB6-887CF91BD999}" type="presOf" srcId="{867D0334-AC7A-4D06-891C-68B74A630BED}" destId="{3A855AC6-EEE5-4A3F-9F36-5F8737753F18}" srcOrd="0" destOrd="0" presId="urn:microsoft.com/office/officeart/2005/8/layout/cycle6"/>
    <dgm:cxn modelId="{B0A3AD19-73D7-46CC-AE98-EEF7BBF71E9C}" type="presOf" srcId="{B7F35ED3-D3D9-4FBF-A72F-E76F62EAAB98}" destId="{3C920333-BC8A-4CE5-8445-943691A01437}" srcOrd="0" destOrd="0" presId="urn:microsoft.com/office/officeart/2005/8/layout/cycle6"/>
    <dgm:cxn modelId="{1BEB0C5A-8E18-41B8-9D2F-568658E48AA0}" type="presParOf" srcId="{3C920333-BC8A-4CE5-8445-943691A01437}" destId="{F93D98E7-4F84-4883-B469-4B57B15D5830}" srcOrd="0" destOrd="0" presId="urn:microsoft.com/office/officeart/2005/8/layout/cycle6"/>
    <dgm:cxn modelId="{69D0F52E-90A2-451D-822D-4A370AA27E56}" type="presParOf" srcId="{3C920333-BC8A-4CE5-8445-943691A01437}" destId="{BF961D28-A608-46FF-8118-CBD79381E961}" srcOrd="1" destOrd="0" presId="urn:microsoft.com/office/officeart/2005/8/layout/cycle6"/>
    <dgm:cxn modelId="{ADB7BC39-7999-4C2D-829C-26669D645216}" type="presParOf" srcId="{3C920333-BC8A-4CE5-8445-943691A01437}" destId="{1F1505D0-3E04-468A-AC4C-B0DA0ABFC8A3}" srcOrd="2" destOrd="0" presId="urn:microsoft.com/office/officeart/2005/8/layout/cycle6"/>
    <dgm:cxn modelId="{8A2B5175-208D-4800-ABE3-C31EF5AAE07F}" type="presParOf" srcId="{3C920333-BC8A-4CE5-8445-943691A01437}" destId="{11936D8A-0E9E-43B9-945B-0C7E1FDBBB88}" srcOrd="3" destOrd="0" presId="urn:microsoft.com/office/officeart/2005/8/layout/cycle6"/>
    <dgm:cxn modelId="{0E2E64F0-7236-4283-97A8-B9A6F3D9C018}" type="presParOf" srcId="{3C920333-BC8A-4CE5-8445-943691A01437}" destId="{4FF55BC2-20CA-4F6E-A7B3-5A26B7A4FE6F}" srcOrd="4" destOrd="0" presId="urn:microsoft.com/office/officeart/2005/8/layout/cycle6"/>
    <dgm:cxn modelId="{601CA1B5-EA32-480F-B834-978E52162B24}" type="presParOf" srcId="{3C920333-BC8A-4CE5-8445-943691A01437}" destId="{1471DCD8-21F8-440E-90A3-A9B3436E95E4}" srcOrd="5" destOrd="0" presId="urn:microsoft.com/office/officeart/2005/8/layout/cycle6"/>
    <dgm:cxn modelId="{73C36A98-4BD6-48A0-AA2E-BA3DDC765300}" type="presParOf" srcId="{3C920333-BC8A-4CE5-8445-943691A01437}" destId="{A8FA639B-2291-4B3D-8E89-90459838ADF4}" srcOrd="6" destOrd="0" presId="urn:microsoft.com/office/officeart/2005/8/layout/cycle6"/>
    <dgm:cxn modelId="{657BD8EE-DC11-4A04-9C67-54DEDB42AF11}" type="presParOf" srcId="{3C920333-BC8A-4CE5-8445-943691A01437}" destId="{D272C9DC-22E9-45A4-B822-B57038B949E1}" srcOrd="7" destOrd="0" presId="urn:microsoft.com/office/officeart/2005/8/layout/cycle6"/>
    <dgm:cxn modelId="{3F77494D-42A0-4E19-9906-0AEACACF8119}" type="presParOf" srcId="{3C920333-BC8A-4CE5-8445-943691A01437}" destId="{30A478CF-2F51-43BC-9A0C-256864938F94}" srcOrd="8" destOrd="0" presId="urn:microsoft.com/office/officeart/2005/8/layout/cycle6"/>
    <dgm:cxn modelId="{3026C58B-ED66-480F-BE1F-7473C5794F1A}" type="presParOf" srcId="{3C920333-BC8A-4CE5-8445-943691A01437}" destId="{3A855AC6-EEE5-4A3F-9F36-5F8737753F18}" srcOrd="9" destOrd="0" presId="urn:microsoft.com/office/officeart/2005/8/layout/cycle6"/>
    <dgm:cxn modelId="{38A72876-CFED-497E-A118-E6C0864175D5}" type="presParOf" srcId="{3C920333-BC8A-4CE5-8445-943691A01437}" destId="{D98331F9-CF82-4CB5-A883-A7F12D9F4CEF}" srcOrd="10" destOrd="0" presId="urn:microsoft.com/office/officeart/2005/8/layout/cycle6"/>
    <dgm:cxn modelId="{ED11ACB6-EEC9-46E8-BFD0-7B8D8F4AFB4B}" type="presParOf" srcId="{3C920333-BC8A-4CE5-8445-943691A01437}" destId="{E639C2D0-7068-4F9B-A6CD-DA05990C857A}" srcOrd="11" destOrd="0" presId="urn:microsoft.com/office/officeart/2005/8/layout/cycle6"/>
    <dgm:cxn modelId="{2D5159C3-CFB5-4237-9C7E-3836967E5EFF}" type="presParOf" srcId="{3C920333-BC8A-4CE5-8445-943691A01437}" destId="{A9993D5E-80C6-411A-8C50-7530E2C8486F}" srcOrd="12" destOrd="0" presId="urn:microsoft.com/office/officeart/2005/8/layout/cycle6"/>
    <dgm:cxn modelId="{F2861B7E-2712-4BB4-8723-BF33DE6CF91F}" type="presParOf" srcId="{3C920333-BC8A-4CE5-8445-943691A01437}" destId="{21E27AEC-E276-4C75-9D3F-7995D2360247}" srcOrd="13" destOrd="0" presId="urn:microsoft.com/office/officeart/2005/8/layout/cycle6"/>
    <dgm:cxn modelId="{EE59F71A-D1F6-490C-A588-5779479FE6D6}"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MY"/>
        </a:p>
      </dgm:t>
    </dgm:pt>
    <dgm:pt modelId="{B80D21B7-716A-4FC4-8145-583B8D2D37CE}">
      <dgm:prSet/>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dgm:t>
        <a:bodyPr/>
        <a:lstStyle/>
        <a:p>
          <a:pPr rtl="0"/>
          <a:r>
            <a:rPr lang="en-MY" smtClean="0"/>
            <a:t>Fixed Asset Management</a:t>
          </a:r>
          <a:endParaRPr lang="en-MY"/>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dgm:t>
        <a:bodyPr/>
        <a:lstStyle/>
        <a:p>
          <a:pPr rtl="0"/>
          <a:r>
            <a:rPr lang="en-MY" smtClean="0"/>
            <a:t>Payroll System</a:t>
          </a:r>
          <a:endParaRPr lang="en-MY"/>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C08755EC-F6C5-420D-BD2B-0EDD82818CEE}">
      <dgm:prSet/>
      <dgm:spPr/>
      <dgm:t>
        <a:bodyPr/>
        <a:lstStyle/>
        <a:p>
          <a:pPr rtl="0"/>
          <a:r>
            <a:rPr lang="en-MY" dirty="0" smtClean="0"/>
            <a:t>Cash Book System</a:t>
          </a:r>
          <a:endParaRPr lang="en-MY" dirty="0"/>
        </a:p>
      </dgm:t>
    </dgm:pt>
    <dgm:pt modelId="{6A29DC54-A498-4389-9316-F642F07D2ACC}" type="sibTrans" cxnId="{8D075C6D-B517-4566-AACB-C812AE01810E}">
      <dgm:prSet/>
      <dgm:spPr/>
      <dgm:t>
        <a:bodyPr/>
        <a:lstStyle/>
        <a:p>
          <a:endParaRPr lang="en-MY"/>
        </a:p>
      </dgm:t>
    </dgm:pt>
    <dgm:pt modelId="{E816FCEA-D2D9-41F0-8FDB-4987D8892A16}" type="parTrans" cxnId="{8D075C6D-B517-4566-AACB-C812AE01810E}">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t>
        <a:bodyPr/>
        <a:lstStyle/>
        <a:p>
          <a:endParaRPr lang="en-MY"/>
        </a:p>
      </dgm:t>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t>
        <a:bodyPr/>
        <a:lstStyle/>
        <a:p>
          <a:endParaRPr lang="en-MY"/>
        </a:p>
      </dgm:t>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t>
        <a:bodyPr/>
        <a:lstStyle/>
        <a:p>
          <a:endParaRPr lang="en-MY"/>
        </a:p>
      </dgm:t>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t>
        <a:bodyPr/>
        <a:lstStyle/>
        <a:p>
          <a:endParaRPr lang="en-MY"/>
        </a:p>
      </dgm:t>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EA0C4B8B-E5E3-4D71-B4E8-2042797B046E}" type="presOf" srcId="{C2547EAD-2BDD-46B7-8623-72AAFDC3C6C4}" destId="{0E404BC9-02B3-4B30-8D0B-EB6575441CA4}" srcOrd="0" destOrd="0" presId="urn:microsoft.com/office/officeart/2005/8/layout/vList2"/>
    <dgm:cxn modelId="{1B452BAE-677F-415D-A548-C362A7E24F47}" type="presOf" srcId="{8DCB5D89-907A-45EC-8CCC-05A4E6F5C6D7}" destId="{9A5EF4A0-AF59-4D40-8DBB-70FA311B4030}" srcOrd="0" destOrd="0" presId="urn:microsoft.com/office/officeart/2005/8/layout/vList2"/>
    <dgm:cxn modelId="{C9EC0A6B-AB0C-4235-98C3-680C751653BE}" srcId="{45BA153A-BA9D-4C62-91FC-486AF098C394}" destId="{C2547EAD-2BDD-46B7-8623-72AAFDC3C6C4}" srcOrd="2" destOrd="0" parTransId="{164B28B8-B624-40C8-9432-5D170F019CC2}" sibTransId="{DBA85BD9-EC20-4B19-8386-3186BC405488}"/>
    <dgm:cxn modelId="{393DA6E2-F39C-41CF-8141-AAB5413DD393}" type="presOf" srcId="{B80D21B7-716A-4FC4-8145-583B8D2D37CE}" destId="{1B24C026-57A6-42C2-A041-F51D277D6346}" srcOrd="0" destOrd="0" presId="urn:microsoft.com/office/officeart/2005/8/layout/vList2"/>
    <dgm:cxn modelId="{C46717EF-F7DA-420F-BA0B-9C70610FDE94}" srcId="{45BA153A-BA9D-4C62-91FC-486AF098C394}" destId="{B80D21B7-716A-4FC4-8145-583B8D2D37CE}" srcOrd="1" destOrd="0" parTransId="{F1342649-C82F-4093-BF3A-0CF04CF1D13F}" sibTransId="{0FE535BB-5C13-466D-8D29-F7C4F2F43A39}"/>
    <dgm:cxn modelId="{C90187E1-E1B1-411D-913E-028A5E24AC6D}" type="presOf" srcId="{45BA153A-BA9D-4C62-91FC-486AF098C394}" destId="{AB0D6DB7-6B5D-4F3F-BF8C-397B13D4B178}" srcOrd="0" destOrd="0" presId="urn:microsoft.com/office/officeart/2005/8/layout/vList2"/>
    <dgm:cxn modelId="{8D075C6D-B517-4566-AACB-C812AE01810E}" srcId="{45BA153A-BA9D-4C62-91FC-486AF098C394}" destId="{C08755EC-F6C5-420D-BD2B-0EDD82818CEE}" srcOrd="0" destOrd="0" parTransId="{E816FCEA-D2D9-41F0-8FDB-4987D8892A16}" sibTransId="{6A29DC54-A498-4389-9316-F642F07D2ACC}"/>
    <dgm:cxn modelId="{054DAE9A-0094-4071-ACA9-B495E054DCE6}" type="presOf" srcId="{C08755EC-F6C5-420D-BD2B-0EDD82818CEE}" destId="{9CBB304F-D530-40F5-BBC6-13F8E06A133B}" srcOrd="0" destOrd="0" presId="urn:microsoft.com/office/officeart/2005/8/layout/vList2"/>
    <dgm:cxn modelId="{5CAF0551-5F11-4232-B9F7-89AAADA30BB2}" type="presOf" srcId="{E20DFF6A-1852-4F72-B2BF-1207A4DE0B86}" destId="{7C3D1297-A24A-4689-A875-62E09BCFE2FD}" srcOrd="0" destOrd="0" presId="urn:microsoft.com/office/officeart/2005/8/layout/vList2"/>
    <dgm:cxn modelId="{30BDE3DB-FE81-4676-9D35-46DB47B57900}" type="presParOf" srcId="{AB0D6DB7-6B5D-4F3F-BF8C-397B13D4B178}" destId="{9CBB304F-D530-40F5-BBC6-13F8E06A133B}" srcOrd="0" destOrd="0" presId="urn:microsoft.com/office/officeart/2005/8/layout/vList2"/>
    <dgm:cxn modelId="{4BD2B355-84BC-4785-9F44-148C6E93BAA0}" type="presParOf" srcId="{AB0D6DB7-6B5D-4F3F-BF8C-397B13D4B178}" destId="{E6B96454-346E-4B46-BDF5-A0C990666CA4}" srcOrd="1" destOrd="0" presId="urn:microsoft.com/office/officeart/2005/8/layout/vList2"/>
    <dgm:cxn modelId="{03FB5AD8-C9D9-4D6B-9C50-9D86932C3ACE}" type="presParOf" srcId="{AB0D6DB7-6B5D-4F3F-BF8C-397B13D4B178}" destId="{1B24C026-57A6-42C2-A041-F51D277D6346}" srcOrd="2" destOrd="0" presId="urn:microsoft.com/office/officeart/2005/8/layout/vList2"/>
    <dgm:cxn modelId="{830848BC-7F0F-413C-AC45-5BD104CFC3CD}" type="presParOf" srcId="{AB0D6DB7-6B5D-4F3F-BF8C-397B13D4B178}" destId="{737EDECE-CB2F-4C37-9324-36996463EC31}" srcOrd="3" destOrd="0" presId="urn:microsoft.com/office/officeart/2005/8/layout/vList2"/>
    <dgm:cxn modelId="{8B0C4038-ABCD-4216-83CC-7312AF78B680}" type="presParOf" srcId="{AB0D6DB7-6B5D-4F3F-BF8C-397B13D4B178}" destId="{0E404BC9-02B3-4B30-8D0B-EB6575441CA4}" srcOrd="4" destOrd="0" presId="urn:microsoft.com/office/officeart/2005/8/layout/vList2"/>
    <dgm:cxn modelId="{53DA75A1-7D01-43C8-AFE6-518F2987C54B}" type="presParOf" srcId="{AB0D6DB7-6B5D-4F3F-BF8C-397B13D4B178}" destId="{D73E191B-D557-4E79-B3A9-C445C14B9C94}" srcOrd="5" destOrd="0" presId="urn:microsoft.com/office/officeart/2005/8/layout/vList2"/>
    <dgm:cxn modelId="{2B18D358-3030-4352-B3AB-6CF9879BCB9C}" type="presParOf" srcId="{AB0D6DB7-6B5D-4F3F-BF8C-397B13D4B178}" destId="{7C3D1297-A24A-4689-A875-62E09BCFE2FD}" srcOrd="6" destOrd="0" presId="urn:microsoft.com/office/officeart/2005/8/layout/vList2"/>
    <dgm:cxn modelId="{40EA7519-74B4-4E5F-86D8-A40A12EC6FFD}" type="presParOf" srcId="{AB0D6DB7-6B5D-4F3F-BF8C-397B13D4B178}" destId="{E2A4627B-FB77-49C6-959E-E73BF6521053}" srcOrd="7" destOrd="0" presId="urn:microsoft.com/office/officeart/2005/8/layout/vList2"/>
    <dgm:cxn modelId="{EF58155E-0DC2-4CEE-A75C-12E403FDE53B}"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430503" y="474413"/>
          <a:ext cx="3768392" cy="3768392"/>
        </a:xfrm>
        <a:custGeom>
          <a:avLst/>
          <a:gdLst/>
          <a:ahLst/>
          <a:cxnLst/>
          <a:rect l="0" t="0" r="0" b="0"/>
          <a:pathLst>
            <a:path>
              <a:moveTo>
                <a:pt x="2620055" y="149633"/>
              </a:moveTo>
              <a:arcTo wR="1884196" hR="1884196" stAng="17579295" swAng="195999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7" y="1304525"/>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3" y="1350591"/>
        <a:ext cx="1359667" cy="851537"/>
      </dsp:txXfrm>
    </dsp:sp>
    <dsp:sp modelId="{1471DCD8-21F8-440E-90A3-A9B3436E95E4}">
      <dsp:nvSpPr>
        <dsp:cNvPr id="0" name=""/>
        <dsp:cNvSpPr/>
      </dsp:nvSpPr>
      <dsp:spPr>
        <a:xfrm>
          <a:off x="1430503" y="474413"/>
          <a:ext cx="3768392" cy="3768392"/>
        </a:xfrm>
        <a:custGeom>
          <a:avLst/>
          <a:gdLst/>
          <a:ahLst/>
          <a:cxnLst/>
          <a:rect l="0" t="0" r="0" b="0"/>
          <a:pathLst>
            <a:path>
              <a:moveTo>
                <a:pt x="3765822" y="1785820"/>
              </a:moveTo>
              <a:arcTo wR="1884196" hR="1884196" stAng="21420430" swAng="2195114"/>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30503" y="474413"/>
          <a:ext cx="3768392" cy="3768392"/>
        </a:xfrm>
        <a:custGeom>
          <a:avLst/>
          <a:gdLst/>
          <a:ahLst/>
          <a:cxnLst/>
          <a:rect l="0" t="0" r="0" b="0"/>
          <a:pathLst>
            <a:path>
              <a:moveTo>
                <a:pt x="314671" y="2926686"/>
              </a:moveTo>
              <a:arcTo wR="1884196" hR="1884196" stAng="8784455" swAng="2195114"/>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2" y="1304525"/>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88" y="1350591"/>
        <a:ext cx="1359667" cy="851537"/>
      </dsp:txXfrm>
    </dsp:sp>
    <dsp:sp modelId="{BE8FAAC0-DD1E-4799-B27E-14D21731CC41}">
      <dsp:nvSpPr>
        <dsp:cNvPr id="0" name=""/>
        <dsp:cNvSpPr/>
      </dsp:nvSpPr>
      <dsp:spPr>
        <a:xfrm>
          <a:off x="1430503" y="474413"/>
          <a:ext cx="3768392" cy="3768392"/>
        </a:xfrm>
        <a:custGeom>
          <a:avLst/>
          <a:gdLst/>
          <a:ahLst/>
          <a:cxnLst/>
          <a:rect l="0" t="0" r="0" b="0"/>
          <a:pathLst>
            <a:path>
              <a:moveTo>
                <a:pt x="328503" y="821174"/>
              </a:moveTo>
              <a:arcTo wR="1884196" hR="1884196" stAng="12860713" swAng="1959991"/>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304F-D530-40F5-BBC6-13F8E06A133B}">
      <dsp:nvSpPr>
        <dsp:cNvPr id="0" name=""/>
        <dsp:cNvSpPr/>
      </dsp:nvSpPr>
      <dsp:spPr>
        <a:xfrm>
          <a:off x="0" y="0"/>
          <a:ext cx="5949395" cy="5516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Cash Book System</a:t>
          </a:r>
          <a:endParaRPr lang="en-MY" sz="2300" kern="1200" dirty="0"/>
        </a:p>
      </dsp:txBody>
      <dsp:txXfrm>
        <a:off x="26930" y="26930"/>
        <a:ext cx="5895535" cy="497795"/>
      </dsp:txXfrm>
    </dsp:sp>
    <dsp:sp modelId="{1B24C026-57A6-42C2-A041-F51D277D6346}">
      <dsp:nvSpPr>
        <dsp:cNvPr id="0" name=""/>
        <dsp:cNvSpPr/>
      </dsp:nvSpPr>
      <dsp:spPr>
        <a:xfrm>
          <a:off x="0" y="668377"/>
          <a:ext cx="5949395" cy="551655"/>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POS System</a:t>
          </a:r>
          <a:endParaRPr lang="en-MY" sz="2300" kern="1200" dirty="0"/>
        </a:p>
      </dsp:txBody>
      <dsp:txXfrm>
        <a:off x="26930" y="695307"/>
        <a:ext cx="5895535" cy="497795"/>
      </dsp:txXfrm>
    </dsp:sp>
    <dsp:sp modelId="{0E404BC9-02B3-4B30-8D0B-EB6575441CA4}">
      <dsp:nvSpPr>
        <dsp:cNvPr id="0" name=""/>
        <dsp:cNvSpPr/>
      </dsp:nvSpPr>
      <dsp:spPr>
        <a:xfrm>
          <a:off x="0" y="1286272"/>
          <a:ext cx="5949395" cy="55165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Fixed Asset Management</a:t>
          </a:r>
          <a:endParaRPr lang="en-MY" sz="2300" kern="1200"/>
        </a:p>
      </dsp:txBody>
      <dsp:txXfrm>
        <a:off x="26930" y="1313202"/>
        <a:ext cx="5895535" cy="497795"/>
      </dsp:txXfrm>
    </dsp:sp>
    <dsp:sp modelId="{7C3D1297-A24A-4689-A875-62E09BCFE2FD}">
      <dsp:nvSpPr>
        <dsp:cNvPr id="0" name=""/>
        <dsp:cNvSpPr/>
      </dsp:nvSpPr>
      <dsp:spPr>
        <a:xfrm>
          <a:off x="0" y="1904167"/>
          <a:ext cx="5949395" cy="551655"/>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Payroll System</a:t>
          </a:r>
          <a:endParaRPr lang="en-MY" sz="2300" kern="1200"/>
        </a:p>
      </dsp:txBody>
      <dsp:txXfrm>
        <a:off x="26930" y="1931097"/>
        <a:ext cx="5895535" cy="497795"/>
      </dsp:txXfrm>
    </dsp:sp>
    <dsp:sp modelId="{9A5EF4A0-AF59-4D40-8DBB-70FA311B4030}">
      <dsp:nvSpPr>
        <dsp:cNvPr id="0" name=""/>
        <dsp:cNvSpPr/>
      </dsp:nvSpPr>
      <dsp:spPr>
        <a:xfrm>
          <a:off x="0" y="2522062"/>
          <a:ext cx="5949395" cy="55165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CRM System</a:t>
          </a:r>
          <a:endParaRPr lang="en-MY" sz="2300" kern="1200"/>
        </a:p>
      </dsp:txBody>
      <dsp:txXfrm>
        <a:off x="26930" y="2548992"/>
        <a:ext cx="5895535"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39C7-B17B-435E-85F5-AEFC191F2C4D}" type="datetimeFigureOut">
              <a:rPr lang="en-MY" smtClean="0"/>
              <a:t>12/1/2017</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25</a:t>
            </a:fld>
            <a:endParaRPr lang="en-MY"/>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26</a:t>
            </a:fld>
            <a:endParaRPr lang="en-MY"/>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9" y="4715159"/>
            <a:ext cx="5438140" cy="4466987"/>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915988" y="742950"/>
            <a:ext cx="4968875"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698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32</a:t>
            </a:fld>
            <a:endParaRPr lang="en-MY"/>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33</a:t>
            </a:fld>
            <a:endParaRPr lang="en-MY"/>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34</a:t>
            </a:fld>
            <a:endParaRPr lang="en-MY"/>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35</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36</a:t>
            </a:fld>
            <a:endParaRPr lang="en-MY"/>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37</a:t>
            </a:fld>
            <a:endParaRPr lang="en-MY"/>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38</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pic>
        <p:nvPicPr>
          <p:cNvPr id="8" name="Picture 4" descr="Image result for logo universiti malaysia terengganu"/>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994" y="5620760"/>
            <a:ext cx="1059806" cy="78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a:xfrm>
            <a:off x="6705600" y="6356374"/>
            <a:ext cx="2133600" cy="365125"/>
          </a:xfrm>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8987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1/12/2017</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1/12/2017</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6100790" y="6293948"/>
            <a:ext cx="2459349"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a:solidFill>
                  <a:srgbClr val="FF0000"/>
                </a:solidFill>
                <a:latin typeface="Arial"/>
                <a:ea typeface="Arial"/>
                <a:cs typeface="Arial"/>
                <a:sym typeface="Arial"/>
              </a:rPr>
              <a:t>SALIHIN</a:t>
            </a:r>
            <a:r>
              <a:rPr lang="en-US" sz="900" b="0" i="0" u="none" strike="noStrike" cap="none" baseline="0" dirty="0">
                <a:solidFill>
                  <a:srgbClr val="FF0000"/>
                </a:solidFill>
                <a:latin typeface="Calibri"/>
                <a:ea typeface="Calibri"/>
                <a:cs typeface="Calibri"/>
                <a:sym typeface="Calibri"/>
              </a:rPr>
              <a:t> </a:t>
            </a:r>
            <a:r>
              <a:rPr lang="en-US" sz="900" b="0" i="0" u="none" strike="noStrike" cap="none" baseline="0" dirty="0" smtClean="0">
                <a:solidFill>
                  <a:schemeClr val="dk1"/>
                </a:solidFill>
                <a:latin typeface="Calibri"/>
                <a:ea typeface="Calibri"/>
                <a:cs typeface="Calibri"/>
                <a:sym typeface="Calibri"/>
              </a:rPr>
              <a:t>2016. </a:t>
            </a:r>
            <a:r>
              <a:rPr lang="en-US" sz="900" b="0" i="0" u="none" strike="noStrike" cap="none" baseline="0" dirty="0">
                <a:solidFill>
                  <a:schemeClr val="dk1"/>
                </a:solidFill>
                <a:latin typeface="Calibri"/>
                <a:ea typeface="Calibri"/>
                <a:cs typeface="Calibri"/>
                <a:sym typeface="Calibri"/>
              </a:rPr>
              <a:t>Strictly Private &amp; Confidential</a:t>
            </a:r>
          </a:p>
        </p:txBody>
      </p:sp>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40"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hyperlink" Target="mailto:wanmohdiskandar@salihin.com.m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6.png"/><Relationship Id="rId16" Type="http://schemas.openxmlformats.org/officeDocument/2006/relationships/image" Target="../media/image49.png"/><Relationship Id="rId1" Type="http://schemas.openxmlformats.org/officeDocument/2006/relationships/slideLayout" Target="../slideLayouts/slideLayout34.xml"/><Relationship Id="rId6" Type="http://schemas.openxmlformats.org/officeDocument/2006/relationships/image" Target="../media/image40.png"/><Relationship Id="rId11" Type="http://schemas.openxmlformats.org/officeDocument/2006/relationships/image" Target="../media/image10.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4.png"/><Relationship Id="rId19" Type="http://schemas.openxmlformats.org/officeDocument/2006/relationships/image" Target="../media/image52.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4.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2819400"/>
            <a:ext cx="8229600" cy="1143000"/>
          </a:xfrm>
        </p:spPr>
        <p:txBody>
          <a:bodyPr>
            <a:normAutofit fontScale="90000"/>
          </a:bodyPr>
          <a:lstStyle/>
          <a:p>
            <a:pPr algn="l">
              <a:buSzPct val="25000"/>
            </a:pPr>
            <a:r>
              <a:rPr lang="en-US" sz="3200" dirty="0">
                <a:latin typeface="Century Gothic" panose="020B0502020202020204" pitchFamily="34" charset="0"/>
                <a:ea typeface="Century Gothic"/>
                <a:cs typeface="Century Gothic"/>
                <a:sym typeface="Century Gothic"/>
              </a:rPr>
              <a:t>PROPOSAL FOR </a:t>
            </a:r>
            <a:r>
              <a:rPr lang="en-US" sz="3200" dirty="0" smtClean="0">
                <a:latin typeface="Century Gothic" panose="020B0502020202020204" pitchFamily="34" charset="0"/>
                <a:ea typeface="Century Gothic"/>
                <a:cs typeface="Century Gothic"/>
                <a:sym typeface="Century Gothic"/>
              </a:rPr>
              <a:t>STRATEGIC COLLABORATION</a:t>
            </a:r>
            <a:br>
              <a:rPr lang="en-US" sz="3200" dirty="0" smtClean="0">
                <a:latin typeface="Century Gothic" panose="020B0502020202020204" pitchFamily="34" charset="0"/>
                <a:ea typeface="Century Gothic"/>
                <a:cs typeface="Century Gothic"/>
                <a:sym typeface="Century Gothic"/>
              </a:rPr>
            </a:br>
            <a:r>
              <a:rPr lang="en-US" sz="3200" dirty="0" smtClean="0">
                <a:latin typeface="Century Gothic" panose="020B0502020202020204" pitchFamily="34" charset="0"/>
                <a:ea typeface="Century Gothic"/>
                <a:cs typeface="Century Gothic"/>
                <a:sym typeface="Century Gothic"/>
              </a:rPr>
              <a:t>IN LEARNING &amp; GRADUATE SKILLS ENHANCEMENT</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11430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50042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028" name="Picture 4" descr="Image result for logo universiti malaysia terengga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03" y="4816157"/>
            <a:ext cx="1763377" cy="129788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105400" y="4953000"/>
            <a:ext cx="2895600" cy="990600"/>
            <a:chOff x="2152748" y="1743172"/>
            <a:chExt cx="1775612" cy="887806"/>
          </a:xfrm>
        </p:grpSpPr>
        <p:sp>
          <p:nvSpPr>
            <p:cNvPr id="11" name="Rectangle 10"/>
            <p:cNvSpPr/>
            <p:nvPr/>
          </p:nvSpPr>
          <p:spPr>
            <a:xfrm>
              <a:off x="2152748" y="1743172"/>
              <a:ext cx="1775612" cy="887806"/>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Rectangle 11"/>
            <p:cNvSpPr/>
            <p:nvPr/>
          </p:nvSpPr>
          <p:spPr>
            <a:xfrm>
              <a:off x="2152748" y="1743172"/>
              <a:ext cx="1775612" cy="887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MY" sz="1600" kern="1200" dirty="0">
                <a:latin typeface="Century Gothic" panose="020B0502020202020204" pitchFamily="34" charset="0"/>
              </a:endParaRPr>
            </a:p>
          </p:txBody>
        </p:sp>
      </p:grpSp>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Market </a:t>
            </a:r>
            <a:endParaRPr lang="en-MY" sz="2000" dirty="0">
              <a:solidFill>
                <a:prstClr val="black"/>
              </a:solidFill>
              <a:latin typeface="Century Gothic" panose="020B0502020202020204" pitchFamily="34" charset="0"/>
            </a:endParaRPr>
          </a:p>
        </p:txBody>
      </p:sp>
      <p:sp>
        <p:nvSpPr>
          <p:cNvPr id="7" name="TextBox 6"/>
          <p:cNvSpPr txBox="1"/>
          <p:nvPr/>
        </p:nvSpPr>
        <p:spPr>
          <a:xfrm>
            <a:off x="827584" y="1484784"/>
            <a:ext cx="7776864" cy="1138773"/>
          </a:xfrm>
          <a:prstGeom prst="rect">
            <a:avLst/>
          </a:prstGeom>
          <a:noFill/>
        </p:spPr>
        <p:txBody>
          <a:bodyPr wrap="square" rtlCol="0">
            <a:spAutoFit/>
          </a:bodyPr>
          <a:lstStyle/>
          <a:p>
            <a:pPr marL="285750" indent="-285750">
              <a:buFont typeface="Arial" panose="020B0604020202020204" pitchFamily="34" charset="0"/>
              <a:buChar char="•"/>
            </a:pPr>
            <a:r>
              <a:rPr lang="en-MY" dirty="0" smtClean="0"/>
              <a:t>Main Target</a:t>
            </a:r>
          </a:p>
          <a:p>
            <a:pPr marL="285750" indent="-285750">
              <a:buFont typeface="Arial" panose="020B0604020202020204" pitchFamily="34" charset="0"/>
              <a:buChar char="•"/>
            </a:pPr>
            <a:endParaRPr lang="en-MY" dirty="0" smtClean="0"/>
          </a:p>
          <a:p>
            <a:pPr marL="742950" lvl="1" indent="-285750">
              <a:buFont typeface="Arial" panose="020B0604020202020204" pitchFamily="34" charset="0"/>
              <a:buChar char="•"/>
            </a:pPr>
            <a:r>
              <a:rPr lang="en-MY" sz="1600" dirty="0" smtClean="0"/>
              <a:t>Final Year Student of (GE02 </a:t>
            </a:r>
            <a:r>
              <a:rPr lang="en-MY" sz="1600" dirty="0" err="1" smtClean="0"/>
              <a:t>Sarjana</a:t>
            </a:r>
            <a:r>
              <a:rPr lang="en-MY" sz="1600" dirty="0" smtClean="0"/>
              <a:t> </a:t>
            </a:r>
            <a:r>
              <a:rPr lang="en-MY" sz="1600" dirty="0"/>
              <a:t>Muda </a:t>
            </a:r>
            <a:r>
              <a:rPr lang="en-MY" sz="1600" dirty="0" err="1" smtClean="0"/>
              <a:t>Perakaunan</a:t>
            </a:r>
            <a:r>
              <a:rPr lang="en-MY" sz="1600" dirty="0" smtClean="0"/>
              <a:t>)</a:t>
            </a:r>
          </a:p>
          <a:p>
            <a:pPr marL="742950" lvl="1" indent="-285750">
              <a:buFont typeface="Arial" panose="020B0604020202020204" pitchFamily="34" charset="0"/>
              <a:buChar char="•"/>
            </a:pPr>
            <a:r>
              <a:rPr lang="en-MY" sz="1600" dirty="0" smtClean="0"/>
              <a:t>Others Final </a:t>
            </a:r>
            <a:r>
              <a:rPr lang="en-MY" sz="1600" dirty="0"/>
              <a:t>Year Student </a:t>
            </a:r>
            <a:r>
              <a:rPr lang="en-MY" sz="1600" dirty="0" smtClean="0"/>
              <a:t>(Whom interested in upskilling process)</a:t>
            </a:r>
            <a:endParaRPr lang="en-MY" sz="1600" dirty="0"/>
          </a:p>
        </p:txBody>
      </p:sp>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Pricing  </a:t>
            </a:r>
            <a:endParaRPr lang="en-MY" sz="2000" dirty="0">
              <a:solidFill>
                <a:prstClr val="black"/>
              </a:solidFill>
              <a:latin typeface="Century Gothic" panose="020B0502020202020204" pitchFamily="34" charset="0"/>
            </a:endParaRPr>
          </a:p>
        </p:txBody>
      </p:sp>
      <p:sp>
        <p:nvSpPr>
          <p:cNvPr id="5" name="Rectangle 4"/>
          <p:cNvSpPr/>
          <p:nvPr/>
        </p:nvSpPr>
        <p:spPr>
          <a:xfrm>
            <a:off x="914400" y="1780163"/>
            <a:ext cx="7029400" cy="1877437"/>
          </a:xfrm>
          <a:prstGeom prst="rect">
            <a:avLst/>
          </a:prstGeom>
        </p:spPr>
        <p:txBody>
          <a:bodyPr wrap="square">
            <a:spAutoFit/>
          </a:bodyPr>
          <a:lstStyle/>
          <a:p>
            <a:pPr marL="285750" indent="-285750" algn="just">
              <a:buFont typeface="Arial" panose="020B0604020202020204" pitchFamily="34" charset="0"/>
              <a:buChar char="•"/>
            </a:pPr>
            <a:r>
              <a:rPr lang="en-US" dirty="0" smtClean="0"/>
              <a:t>Proposed pricing for UMT Accounting Student: </a:t>
            </a:r>
          </a:p>
          <a:p>
            <a:pPr marL="742950" lvl="1" indent="-285750" algn="just">
              <a:buFont typeface="Arial" panose="020B0604020202020204" pitchFamily="34" charset="0"/>
              <a:buChar char="•"/>
            </a:pPr>
            <a:r>
              <a:rPr lang="en-US" sz="1600" dirty="0" smtClean="0"/>
              <a:t>RM55.00 per </a:t>
            </a:r>
            <a:r>
              <a:rPr lang="en-US" sz="1600" dirty="0" err="1" smtClean="0"/>
              <a:t>pax</a:t>
            </a:r>
            <a:r>
              <a:rPr lang="en-US" sz="1600" dirty="0" smtClean="0"/>
              <a: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dirty="0" smtClean="0"/>
              <a:t>Participated student will be provided with (Student Kits):</a:t>
            </a:r>
          </a:p>
          <a:p>
            <a:pPr marL="742950" lvl="1" indent="-285750">
              <a:buFont typeface="Arial" panose="020B0604020202020204" pitchFamily="34" charset="0"/>
              <a:buChar char="•"/>
            </a:pPr>
            <a:r>
              <a:rPr lang="en-US" sz="1600" dirty="0" smtClean="0">
                <a:latin typeface="Calibri" panose="020F0502020204030204" pitchFamily="34" charset="0"/>
              </a:rPr>
              <a:t>SPS Student Installer/ Cloud-based ID access</a:t>
            </a:r>
            <a:endParaRPr lang="en-US" sz="1600" dirty="0">
              <a:latin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rPr>
              <a:t>SPS Student Manual</a:t>
            </a:r>
          </a:p>
          <a:p>
            <a:pPr marL="742950" lvl="1" indent="-285750">
              <a:buFont typeface="Arial" panose="020B0604020202020204" pitchFamily="34" charset="0"/>
              <a:buChar char="•"/>
            </a:pPr>
            <a:r>
              <a:rPr lang="en-US" sz="1600" dirty="0">
                <a:latin typeface="Calibri" panose="020F0502020204030204" pitchFamily="34" charset="0"/>
              </a:rPr>
              <a:t>CD Interactive</a:t>
            </a:r>
          </a:p>
        </p:txBody>
      </p:sp>
      <p:sp>
        <p:nvSpPr>
          <p:cNvPr id="6" name="Rectangle 5"/>
          <p:cNvSpPr/>
          <p:nvPr/>
        </p:nvSpPr>
        <p:spPr>
          <a:xfrm>
            <a:off x="6565381" y="3200400"/>
            <a:ext cx="1784924" cy="2280496"/>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33331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expected 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(Install, configure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26670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Participation Certificate</a:t>
            </a:r>
          </a:p>
          <a:p>
            <a:pPr marL="1200150" lvl="2" indent="-285750">
              <a:buFont typeface="Arial" panose="020B0604020202020204" pitchFamily="34" charset="0"/>
              <a:buChar char="•"/>
            </a:pPr>
            <a:r>
              <a:rPr lang="en-US" sz="1400" dirty="0" smtClean="0">
                <a:latin typeface="Calibri" panose="020F0502020204030204" pitchFamily="34" charset="0"/>
              </a:rPr>
              <a:t>SPS Certified Engineer Certificate</a:t>
            </a:r>
          </a:p>
          <a:p>
            <a:pPr marL="1200150" lvl="2" indent="-285750">
              <a:buFont typeface="Arial" panose="020B0604020202020204" pitchFamily="34" charset="0"/>
              <a:buChar char="•"/>
            </a:pPr>
            <a:r>
              <a:rPr lang="en-US" sz="1400" dirty="0" smtClean="0">
                <a:latin typeface="Calibri" panose="020F0502020204030204" pitchFamily="34" charset="0"/>
              </a:rPr>
              <a:t>SPS Consultant Certificate</a:t>
            </a:r>
            <a:endParaRPr lang="en-MY" sz="14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2064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UMT Academic Calendar</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grpSp>
        <p:nvGrpSpPr>
          <p:cNvPr id="2" name="Group 1"/>
          <p:cNvGrpSpPr/>
          <p:nvPr/>
        </p:nvGrpSpPr>
        <p:grpSpPr>
          <a:xfrm>
            <a:off x="852489" y="1243013"/>
            <a:ext cx="7300912" cy="4319587"/>
            <a:chOff x="852488" y="1166813"/>
            <a:chExt cx="7439025" cy="45243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166813"/>
              <a:ext cx="7439025" cy="452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ounded Rectangle 24"/>
            <p:cNvSpPr/>
            <p:nvPr/>
          </p:nvSpPr>
          <p:spPr>
            <a:xfrm>
              <a:off x="1229058" y="3616061"/>
              <a:ext cx="7062453" cy="31925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 name="TextBox 2"/>
          <p:cNvSpPr txBox="1"/>
          <p:nvPr/>
        </p:nvSpPr>
        <p:spPr>
          <a:xfrm>
            <a:off x="1228156" y="3632284"/>
            <a:ext cx="1867819" cy="253916"/>
          </a:xfrm>
          <a:prstGeom prst="rect">
            <a:avLst/>
          </a:prstGeom>
          <a:noFill/>
        </p:spPr>
        <p:txBody>
          <a:bodyPr wrap="none" rtlCol="0">
            <a:spAutoFit/>
          </a:bodyPr>
          <a:lstStyle/>
          <a:p>
            <a:r>
              <a:rPr lang="en-US" sz="1050" b="1" dirty="0" smtClean="0"/>
              <a:t>Week before study week start</a:t>
            </a:r>
            <a:endParaRPr lang="en-MY" sz="1050" b="1" dirty="0"/>
          </a:p>
        </p:txBody>
      </p:sp>
    </p:spTree>
    <p:extLst>
      <p:ext uri="{BB962C8B-B14F-4D97-AF65-F5344CB8AC3E}">
        <p14:creationId xmlns:p14="http://schemas.microsoft.com/office/powerpoint/2010/main" val="29343053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Teaching Method</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1" y="4116419"/>
            <a:ext cx="4419600" cy="217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hape 288"/>
          <p:cNvSpPr txBox="1"/>
          <p:nvPr/>
        </p:nvSpPr>
        <p:spPr>
          <a:xfrm>
            <a:off x="547328" y="1447800"/>
            <a:ext cx="7998793" cy="2667000"/>
          </a:xfrm>
          <a:prstGeom prst="rect">
            <a:avLst/>
          </a:prstGeom>
          <a:noFill/>
          <a:ln>
            <a:noFill/>
          </a:ln>
        </p:spPr>
        <p:txBody>
          <a:bodyPr lIns="84392" tIns="42185" rIns="84392" bIns="42185" anchor="t" anchorCtr="0">
            <a:noAutofit/>
          </a:bodyPr>
          <a:lstStyle/>
          <a:p>
            <a:pPr marL="203200" indent="0">
              <a:buNone/>
            </a:pPr>
            <a:r>
              <a:rPr lang="ms-MY" b="1" dirty="0" smtClean="0">
                <a:latin typeface="Calibri" panose="020F0502020204030204" pitchFamily="34" charset="0"/>
              </a:rPr>
              <a:t>OPTION 1:</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SALIHIN teach student directly (without participation from lecturers)</a:t>
            </a:r>
          </a:p>
          <a:p>
            <a:pPr marL="1200150" lvl="2" indent="-285750">
              <a:buFont typeface="Arial" panose="020B0604020202020204" pitchFamily="34" charset="0"/>
              <a:buChar char="•"/>
            </a:pPr>
            <a:r>
              <a:rPr lang="en-US" sz="1600" dirty="0" smtClean="0">
                <a:latin typeface="Calibri" panose="020F0502020204030204" pitchFamily="34" charset="0"/>
              </a:rPr>
              <a:t>Revenue will be shared between SALIHIN and TAF</a:t>
            </a:r>
          </a:p>
          <a:p>
            <a:pPr marL="1200150" lvl="2" indent="-285750">
              <a:buFont typeface="Arial" panose="020B0604020202020204" pitchFamily="34" charset="0"/>
              <a:buChar char="•"/>
            </a:pPr>
            <a:endParaRPr lang="en-MY" sz="1600" dirty="0" smtClean="0">
              <a:latin typeface="Calibri" panose="020F0502020204030204" pitchFamily="34" charset="0"/>
            </a:endParaRPr>
          </a:p>
          <a:p>
            <a:pPr marL="203200" indent="0">
              <a:buNone/>
            </a:pPr>
            <a:r>
              <a:rPr lang="ms-MY" b="1" dirty="0">
                <a:latin typeface="Calibri" panose="020F0502020204030204" pitchFamily="34" charset="0"/>
              </a:rPr>
              <a:t>OPTION </a:t>
            </a:r>
            <a:r>
              <a:rPr lang="ms-MY" b="1" dirty="0" smtClean="0">
                <a:latin typeface="Calibri" panose="020F0502020204030204" pitchFamily="34" charset="0"/>
              </a:rPr>
              <a:t>2:</a:t>
            </a:r>
            <a:endParaRPr lang="ms-MY" b="1" dirty="0">
              <a:latin typeface="Calibri" panose="020F0502020204030204" pitchFamily="34" charset="0"/>
            </a:endParaRP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Lecturers teach </a:t>
            </a:r>
            <a:r>
              <a:rPr lang="en-MY" sz="1600" dirty="0">
                <a:latin typeface="Calibri" panose="020F0502020204030204" pitchFamily="34" charset="0"/>
              </a:rPr>
              <a:t>student directly (without participation from </a:t>
            </a:r>
            <a:r>
              <a:rPr lang="en-MY" sz="1600" dirty="0" smtClean="0">
                <a:latin typeface="Calibri" panose="020F0502020204030204" pitchFamily="34" charset="0"/>
              </a:rPr>
              <a:t>SALIHIN)</a:t>
            </a:r>
            <a:endParaRPr lang="en-MY" sz="1600" dirty="0">
              <a:latin typeface="Calibri" panose="020F0502020204030204" pitchFamily="34" charset="0"/>
            </a:endParaRPr>
          </a:p>
          <a:p>
            <a:pPr marL="1200150" lvl="2" indent="-285750">
              <a:buFont typeface="Arial" panose="020B0604020202020204" pitchFamily="34" charset="0"/>
              <a:buChar char="•"/>
            </a:pPr>
            <a:r>
              <a:rPr lang="en-US" sz="1600" dirty="0" smtClean="0">
                <a:latin typeface="Calibri" panose="020F0502020204030204" pitchFamily="34" charset="0"/>
              </a:rPr>
              <a:t>SALIHIN will provide trainings to interested/ participated lecturers</a:t>
            </a:r>
          </a:p>
          <a:p>
            <a:pPr marL="1200150" lvl="2" indent="-285750">
              <a:buFont typeface="Arial" panose="020B0604020202020204" pitchFamily="34" charset="0"/>
              <a:buChar char="•"/>
            </a:pPr>
            <a:r>
              <a:rPr lang="en-US" sz="1600" dirty="0" smtClean="0">
                <a:latin typeface="Calibri" panose="020F0502020204030204" pitchFamily="34" charset="0"/>
              </a:rPr>
              <a:t>Revenue from the training 100% goes to UMT</a:t>
            </a:r>
          </a:p>
          <a:p>
            <a:pPr marL="1200150" lvl="2" indent="-285750">
              <a:buFont typeface="Arial" panose="020B0604020202020204" pitchFamily="34" charset="0"/>
              <a:buChar char="•"/>
            </a:pPr>
            <a:r>
              <a:rPr lang="en-US" sz="1600" dirty="0" smtClean="0">
                <a:latin typeface="Calibri" panose="020F0502020204030204" pitchFamily="34" charset="0"/>
              </a:rPr>
              <a:t>UMT pay SALIHIN for the accounting software only</a:t>
            </a:r>
          </a:p>
          <a:p>
            <a:pPr marL="1200150" lvl="2" indent="-285750">
              <a:buFont typeface="Arial" panose="020B0604020202020204" pitchFamily="34" charset="0"/>
              <a:buChar char="•"/>
            </a:pPr>
            <a:r>
              <a:rPr lang="en-US" sz="1600" dirty="0">
                <a:latin typeface="Calibri" panose="020F0502020204030204" pitchFamily="34" charset="0"/>
              </a:rPr>
              <a:t>Revenue </a:t>
            </a:r>
            <a:r>
              <a:rPr lang="en-US" sz="1600" dirty="0" smtClean="0">
                <a:latin typeface="Calibri" panose="020F0502020204030204" pitchFamily="34" charset="0"/>
              </a:rPr>
              <a:t>of accounting software will </a:t>
            </a:r>
            <a:r>
              <a:rPr lang="en-US" sz="1600" dirty="0">
                <a:latin typeface="Calibri" panose="020F0502020204030204" pitchFamily="34" charset="0"/>
              </a:rPr>
              <a:t>be shared between SALIHIN and TAF</a:t>
            </a:r>
          </a:p>
          <a:p>
            <a:pPr lvl="2"/>
            <a:endParaRPr lang="en-US" sz="1600" dirty="0">
              <a:latin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Tree>
    <p:extLst>
      <p:ext uri="{BB962C8B-B14F-4D97-AF65-F5344CB8AC3E}">
        <p14:creationId xmlns:p14="http://schemas.microsoft.com/office/powerpoint/2010/main" val="3013614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Implementation Plan</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sp>
        <p:nvSpPr>
          <p:cNvPr id="8" name="Right Arrow 7"/>
          <p:cNvSpPr/>
          <p:nvPr/>
        </p:nvSpPr>
        <p:spPr>
          <a:xfrm>
            <a:off x="493364" y="1295400"/>
            <a:ext cx="8422036" cy="4343400"/>
          </a:xfrm>
          <a:prstGeom prst="rightArrow">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57199" y="1877451"/>
            <a:ext cx="2286001" cy="3380349"/>
            <a:chOff x="3089" y="864095"/>
            <a:chExt cx="2874997" cy="4104457"/>
          </a:xfrm>
          <a:solidFill>
            <a:schemeClr val="bg1">
              <a:lumMod val="95000"/>
            </a:schemeClr>
          </a:solidFill>
        </p:grpSpPr>
        <p:sp>
          <p:nvSpPr>
            <p:cNvPr id="14" name="Rounded Rectangle 13"/>
            <p:cNvSpPr/>
            <p:nvPr/>
          </p:nvSpPr>
          <p:spPr>
            <a:xfrm>
              <a:off x="3089" y="864095"/>
              <a:ext cx="2874997" cy="410445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143435" y="1004441"/>
              <a:ext cx="2594305" cy="38237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b="1" kern="1200" dirty="0" smtClean="0">
                  <a:solidFill>
                    <a:schemeClr val="tx1"/>
                  </a:solidFill>
                </a:rPr>
                <a:t>1</a:t>
              </a:r>
              <a:r>
                <a:rPr lang="en-US" b="1" kern="1200" baseline="30000" dirty="0" smtClean="0">
                  <a:solidFill>
                    <a:schemeClr val="tx1"/>
                  </a:solidFill>
                </a:rPr>
                <a:t>st</a:t>
              </a:r>
              <a:r>
                <a:rPr lang="en-US" b="1" kern="1200" dirty="0" smtClean="0">
                  <a:solidFill>
                    <a:schemeClr val="tx1"/>
                  </a:solidFill>
                </a:rPr>
                <a:t> Quarter 2017 </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MOU signing</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Train the trainer</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Finalize course syllabus</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SPS kit installation</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User manual &amp; documentation preparation</a:t>
              </a:r>
            </a:p>
          </p:txBody>
        </p:sp>
      </p:grpSp>
      <p:grpSp>
        <p:nvGrpSpPr>
          <p:cNvPr id="16" name="Group 15"/>
          <p:cNvGrpSpPr/>
          <p:nvPr/>
        </p:nvGrpSpPr>
        <p:grpSpPr>
          <a:xfrm>
            <a:off x="3048000" y="2262470"/>
            <a:ext cx="2874997" cy="2333059"/>
            <a:chOff x="3271249" y="1749794"/>
            <a:chExt cx="2874997" cy="2333059"/>
          </a:xfrm>
          <a:solidFill>
            <a:schemeClr val="bg1">
              <a:lumMod val="95000"/>
            </a:schemeClr>
          </a:solidFill>
        </p:grpSpPr>
        <p:sp>
          <p:nvSpPr>
            <p:cNvPr id="17" name="Rounded Rectangle 16"/>
            <p:cNvSpPr/>
            <p:nvPr/>
          </p:nvSpPr>
          <p:spPr>
            <a:xfrm>
              <a:off x="3271249"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6"/>
            <p:cNvSpPr/>
            <p:nvPr/>
          </p:nvSpPr>
          <p:spPr>
            <a:xfrm>
              <a:off x="3385140"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Q</a:t>
              </a:r>
              <a:r>
                <a:rPr lang="en-US" b="1" kern="1200" dirty="0" smtClean="0">
                  <a:solidFill>
                    <a:schemeClr val="tx1"/>
                  </a:solidFill>
                </a:rPr>
                <a:t>uarter 2017</a:t>
              </a:r>
            </a:p>
            <a:p>
              <a:pPr marL="285750" lvl="0" indent="-285750" defTabSz="1244600">
                <a:lnSpc>
                  <a:spcPct val="90000"/>
                </a:lnSpc>
                <a:spcBef>
                  <a:spcPct val="0"/>
                </a:spcBef>
                <a:spcAft>
                  <a:spcPct val="35000"/>
                </a:spcAft>
                <a:buFont typeface="Arial" panose="020B0604020202020204" pitchFamily="34" charset="0"/>
                <a:buChar char="•"/>
              </a:pPr>
              <a:r>
                <a:rPr lang="en-US" sz="1600" i="1" kern="1200" dirty="0" err="1" smtClean="0">
                  <a:solidFill>
                    <a:schemeClr val="tx1"/>
                  </a:solidFill>
                </a:rPr>
                <a:t>ToT</a:t>
              </a:r>
              <a:r>
                <a:rPr lang="en-US" sz="1600" i="1" kern="1200" dirty="0" smtClean="0">
                  <a:solidFill>
                    <a:schemeClr val="tx1"/>
                  </a:solidFill>
                </a:rPr>
                <a:t> Kick off</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solidFill>
                    <a:schemeClr val="tx1"/>
                  </a:solidFill>
                </a:rPr>
                <a:t>April 2017</a:t>
              </a:r>
              <a:endParaRPr lang="en-US" sz="1600" i="1" kern="1200" dirty="0" smtClean="0">
                <a:solidFill>
                  <a:schemeClr val="tx1"/>
                </a:solidFill>
              </a:endParaRPr>
            </a:p>
            <a:p>
              <a:pPr marL="285750" lvl="0" indent="-285750" defTabSz="12446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 </a:t>
              </a:r>
              <a:r>
                <a:rPr lang="en-US" sz="1600" i="1" dirty="0">
                  <a:solidFill>
                    <a:schemeClr val="tx1"/>
                  </a:solidFill>
                </a:rPr>
                <a:t>P</a:t>
              </a:r>
              <a:r>
                <a:rPr lang="en-US" sz="1600" i="1" kern="1200" dirty="0" smtClean="0">
                  <a:solidFill>
                    <a:schemeClr val="tx1"/>
                  </a:solidFill>
                </a:rPr>
                <a:t>ilot program kick off</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solidFill>
                    <a:schemeClr val="tx1"/>
                  </a:solidFill>
                </a:rPr>
                <a:t>May 2017</a:t>
              </a:r>
            </a:p>
          </p:txBody>
        </p:sp>
      </p:grpSp>
      <p:grpSp>
        <p:nvGrpSpPr>
          <p:cNvPr id="19" name="Group 18"/>
          <p:cNvGrpSpPr/>
          <p:nvPr/>
        </p:nvGrpSpPr>
        <p:grpSpPr>
          <a:xfrm>
            <a:off x="6248401" y="2376361"/>
            <a:ext cx="2514600" cy="2219168"/>
            <a:chOff x="6539408" y="1749794"/>
            <a:chExt cx="2874997" cy="2333059"/>
          </a:xfrm>
          <a:solidFill>
            <a:schemeClr val="bg1">
              <a:lumMod val="95000"/>
            </a:schemeClr>
          </a:solidFill>
        </p:grpSpPr>
        <p:sp>
          <p:nvSpPr>
            <p:cNvPr id="20" name="Rounded Rectangle 19"/>
            <p:cNvSpPr/>
            <p:nvPr/>
          </p:nvSpPr>
          <p:spPr>
            <a:xfrm>
              <a:off x="6539408"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8"/>
            <p:cNvSpPr/>
            <p:nvPr/>
          </p:nvSpPr>
          <p:spPr>
            <a:xfrm>
              <a:off x="6653299"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MY" sz="6500" kern="1200" dirty="0"/>
            </a:p>
          </p:txBody>
        </p:sp>
      </p:grpSp>
      <p:sp>
        <p:nvSpPr>
          <p:cNvPr id="2" name="Rectangle 1"/>
          <p:cNvSpPr/>
          <p:nvPr/>
        </p:nvSpPr>
        <p:spPr>
          <a:xfrm>
            <a:off x="6400800" y="3149819"/>
            <a:ext cx="2412082" cy="967957"/>
          </a:xfrm>
          <a:prstGeom prst="rect">
            <a:avLst/>
          </a:prstGeom>
        </p:spPr>
        <p:txBody>
          <a:bodyPr wrap="square">
            <a:spAutoFit/>
          </a:bodyPr>
          <a:lstStyle/>
          <a:p>
            <a:pPr lvl="0" algn="ctr" defTabSz="1244600">
              <a:lnSpc>
                <a:spcPct val="90000"/>
              </a:lnSpc>
              <a:spcBef>
                <a:spcPct val="0"/>
              </a:spcBef>
              <a:spcAft>
                <a:spcPct val="35000"/>
              </a:spcAft>
            </a:pPr>
            <a:r>
              <a:rPr lang="en-US" b="1" dirty="0" smtClean="0"/>
              <a:t>4</a:t>
            </a:r>
            <a:r>
              <a:rPr lang="en-US" b="1" baseline="30000" dirty="0" smtClean="0"/>
              <a:t>th</a:t>
            </a:r>
            <a:r>
              <a:rPr lang="en-US" b="1" dirty="0" smtClean="0"/>
              <a:t> Quarter 2017</a:t>
            </a:r>
            <a:endParaRPr lang="en-US" b="1" dirty="0"/>
          </a:p>
          <a:p>
            <a:pPr marL="285750" lvl="0" indent="-285750" defTabSz="1244600">
              <a:lnSpc>
                <a:spcPct val="90000"/>
              </a:lnSpc>
              <a:spcBef>
                <a:spcPct val="0"/>
              </a:spcBef>
              <a:spcAft>
                <a:spcPct val="35000"/>
              </a:spcAft>
              <a:buFont typeface="Arial" panose="020B0604020202020204" pitchFamily="34" charset="0"/>
              <a:buChar char="•"/>
            </a:pPr>
            <a:r>
              <a:rPr lang="en-US" sz="1600" i="1" dirty="0" smtClean="0"/>
              <a:t>Program kick off </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t>Oct 2017 </a:t>
            </a:r>
            <a:endParaRPr lang="en-US" sz="1600" i="1" dirty="0"/>
          </a:p>
        </p:txBody>
      </p:sp>
    </p:spTree>
    <p:extLst>
      <p:ext uri="{BB962C8B-B14F-4D97-AF65-F5344CB8AC3E}">
        <p14:creationId xmlns:p14="http://schemas.microsoft.com/office/powerpoint/2010/main" val="31905543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Roles &amp; Responsibility</a:t>
            </a:r>
            <a:endParaRPr lang="en-MY" sz="2000" dirty="0">
              <a:solidFill>
                <a:prstClr val="black"/>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3514334"/>
              </p:ext>
            </p:extLst>
          </p:nvPr>
        </p:nvGraphicFramePr>
        <p:xfrm>
          <a:off x="304800" y="1407160"/>
          <a:ext cx="8534400" cy="3850640"/>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algn="ctr"/>
                      <a:r>
                        <a:rPr lang="en-US" dirty="0" smtClean="0"/>
                        <a:t>UMT</a:t>
                      </a:r>
                      <a:endParaRPr lang="en-MY" dirty="0"/>
                    </a:p>
                  </a:txBody>
                  <a:tcPr>
                    <a:solidFill>
                      <a:srgbClr val="92D050"/>
                    </a:solidFill>
                  </a:tcPr>
                </a:tc>
                <a:tc>
                  <a:txBody>
                    <a:bodyPr/>
                    <a:lstStyle/>
                    <a:p>
                      <a:pPr algn="ctr"/>
                      <a:r>
                        <a:rPr lang="en-US" dirty="0" smtClean="0"/>
                        <a:t>SALIHIN</a:t>
                      </a:r>
                      <a:endParaRPr lang="en-MY" dirty="0"/>
                    </a:p>
                  </a:txBody>
                  <a:tcPr>
                    <a:solidFill>
                      <a:srgbClr val="92D050"/>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To fully utilized SPS as main teaching tools / software.</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To provide education version software</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facilities </a:t>
                      </a:r>
                      <a:r>
                        <a:rPr lang="en-US" sz="1400" dirty="0" err="1" smtClean="0">
                          <a:sym typeface="Calibri"/>
                        </a:rPr>
                        <a:t>i.e</a:t>
                      </a:r>
                      <a:r>
                        <a:rPr lang="en-US" sz="1400" dirty="0" smtClean="0">
                          <a:sym typeface="Calibri"/>
                        </a:rPr>
                        <a:t> classes &amp; computer lab</a:t>
                      </a:r>
                    </a:p>
                  </a:txBody>
                  <a:tcPr>
                    <a:solidFill>
                      <a:schemeClr val="bg1">
                        <a:lumMod val="95000"/>
                      </a:schemeClr>
                    </a:solidFill>
                  </a:tcPr>
                </a:tc>
                <a:tc>
                  <a:txBody>
                    <a:bodyPr/>
                    <a:lstStyle/>
                    <a:p>
                      <a:pPr marL="285750" lvl="1"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Train the trainer (Lecturers) </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On site (2 -3 Days)</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In house (30 Days)</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trainers/ lecturers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user manual (text book), exam , scoring, marking &amp; certification. </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Assist  SALIHIN to promote SPS to students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full support &amp; hotline no</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UMT to allow SALIHIN to use UMT brand, image  recognition in promotional and advertising purposes</a:t>
                      </a: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Assist UMT in develop new course syllabus.</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Expand new coursework program (where applicable) </a:t>
                      </a:r>
                      <a:endParaRPr lang="en-US" sz="1400" dirty="0"/>
                    </a:p>
                  </a:txBody>
                  <a:tcPr>
                    <a:solidFill>
                      <a:schemeClr val="bg1">
                        <a:lumMod val="95000"/>
                      </a:schemeClr>
                    </a:solidFill>
                  </a:tcPr>
                </a:tc>
                <a:tc>
                  <a:txBody>
                    <a:bodyPr/>
                    <a:lstStyle/>
                    <a:p>
                      <a:pPr marL="285750" indent="-285750">
                        <a:buFont typeface="Arial" panose="020B0604020202020204" pitchFamily="34" charset="0"/>
                        <a:buChar char="•"/>
                      </a:pPr>
                      <a:endParaRPr lang="en-MY" sz="14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3511617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buSzPct val="25000"/>
            </a:pPr>
            <a:r>
              <a:rPr lang="en-US" sz="1600" dirty="0" smtClean="0">
                <a:solidFill>
                  <a:schemeClr val="dk1"/>
                </a:solidFill>
                <a:latin typeface="Century Gothic" panose="020B0502020202020204" pitchFamily="34" charset="0"/>
                <a:ea typeface="Calibri"/>
                <a:cs typeface="Calibri"/>
                <a:sym typeface="Calibri"/>
              </a:rPr>
              <a:t>The </a:t>
            </a:r>
            <a:r>
              <a:rPr lang="en-US" sz="1600" b="1" dirty="0" smtClean="0">
                <a:solidFill>
                  <a:srgbClr val="FF0000"/>
                </a:solidFill>
                <a:latin typeface="Century Gothic" panose="020B0502020202020204" pitchFamily="34" charset="0"/>
                <a:ea typeface="Calibri"/>
                <a:cs typeface="Calibri"/>
                <a:sym typeface="Calibri"/>
              </a:rPr>
              <a:t>SALIHIN PREMIER SOLUTIONS</a:t>
            </a:r>
            <a:r>
              <a:rPr lang="en-US" sz="1600" dirty="0" smtClean="0">
                <a:solidFill>
                  <a:srgbClr val="FF0000"/>
                </a:solidFill>
                <a:latin typeface="Century Gothic" panose="020B0502020202020204" pitchFamily="34" charset="0"/>
                <a:ea typeface="Calibri"/>
                <a:cs typeface="Calibri"/>
                <a:sym typeface="Calibri"/>
              </a:rPr>
              <a:t> </a:t>
            </a:r>
            <a:r>
              <a:rPr lang="en-US" sz="1600" dirty="0" smtClean="0">
                <a:solidFill>
                  <a:schemeClr val="dk1"/>
                </a:solidFill>
                <a:latin typeface="Century Gothic" panose="020B0502020202020204" pitchFamily="34" charset="0"/>
                <a:ea typeface="Calibri"/>
                <a:cs typeface="Calibri"/>
                <a:sym typeface="Calibri"/>
              </a:rPr>
              <a:t>also know as </a:t>
            </a:r>
            <a:r>
              <a:rPr lang="en-US" sz="1600" b="1" dirty="0" smtClean="0">
                <a:solidFill>
                  <a:srgbClr val="FF0000"/>
                </a:solidFill>
                <a:latin typeface="Century Gothic" panose="020B0502020202020204" pitchFamily="34" charset="0"/>
                <a:ea typeface="Calibri"/>
                <a:cs typeface="Calibri"/>
                <a:sym typeface="Calibri"/>
              </a:rPr>
              <a:t>SPS</a:t>
            </a:r>
            <a:r>
              <a:rPr lang="en-US" sz="1600" dirty="0" smtClean="0">
                <a:solidFill>
                  <a:schemeClr val="dk1"/>
                </a:solidFill>
                <a:latin typeface="Century Gothic" panose="020B0502020202020204" pitchFamily="34" charset="0"/>
                <a:ea typeface="Calibri"/>
                <a:cs typeface="Calibri"/>
                <a:sym typeface="Calibri"/>
              </a:rPr>
              <a:t>, </a:t>
            </a:r>
            <a:r>
              <a:rPr lang="en-US" sz="1600" dirty="0">
                <a:solidFill>
                  <a:schemeClr val="dk1"/>
                </a:solidFill>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1600" dirty="0">
              <a:solidFill>
                <a:schemeClr val="dk1"/>
              </a:solidFill>
              <a:latin typeface="Century Gothic" panose="020B0502020202020204" pitchFamily="34" charset="0"/>
              <a:ea typeface="Calibri"/>
              <a:cs typeface="Calibri"/>
              <a:sym typeface="Calibri"/>
            </a:endParaRPr>
          </a:p>
          <a:p>
            <a:pPr algn="just">
              <a:buSzPct val="25000"/>
            </a:pP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solidFill>
                <a:schemeClr val="dk1"/>
              </a:solidFill>
              <a:latin typeface="Century Gothic" panose="020B0502020202020204" pitchFamily="34" charset="0"/>
              <a:ea typeface="Calibri"/>
              <a:cs typeface="Calibri"/>
              <a:sym typeface="Calibri"/>
            </a:endParaRPr>
          </a:p>
          <a:p>
            <a:pPr algn="just">
              <a:buSzPct val="25000"/>
            </a:pPr>
            <a:r>
              <a:rPr lang="en-US" sz="1600" dirty="0" smtClean="0">
                <a:solidFill>
                  <a:schemeClr val="dk1"/>
                </a:solidFill>
                <a:latin typeface="Century Gothic" panose="020B0502020202020204" pitchFamily="34" charset="0"/>
                <a:ea typeface="Calibri"/>
                <a:cs typeface="Calibri"/>
                <a:sym typeface="Calibri"/>
              </a:rPr>
              <a:t>The Zakat module makes </a:t>
            </a: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1600" dirty="0">
              <a:solidFill>
                <a:schemeClr val="dk1"/>
              </a:solidFill>
              <a:latin typeface="Century Gothic" panose="020B0502020202020204" pitchFamily="34" charset="0"/>
              <a:ea typeface="Calibri"/>
              <a:cs typeface="Calibri"/>
              <a:sym typeface="Calibri"/>
            </a:endParaRPr>
          </a:p>
        </p:txBody>
      </p:sp>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Salihin</a:t>
            </a:r>
            <a:r>
              <a:rPr lang="en-US" sz="2000" dirty="0" smtClean="0">
                <a:solidFill>
                  <a:prstClr val="black"/>
                </a:solidFill>
                <a:latin typeface="Century Gothic" panose="020B0502020202020204" pitchFamily="34" charset="0"/>
              </a:rPr>
              <a:t> Premier Solutions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827284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468539" y="1061113"/>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a:t>
            </a:r>
            <a:r>
              <a:rPr lang="en-US" b="1" dirty="0" smtClean="0">
                <a:solidFill>
                  <a:schemeClr val="dk1"/>
                </a:solidFill>
                <a:latin typeface="Calibri"/>
                <a:ea typeface="Calibri"/>
                <a:cs typeface="Calibri"/>
                <a:sym typeface="Calibri"/>
              </a:rPr>
              <a:t>modules of SPS</a:t>
            </a:r>
            <a:endParaRPr lang="en-US" b="1"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841045435"/>
              </p:ext>
            </p:extLst>
          </p:nvPr>
        </p:nvGraphicFramePr>
        <p:xfrm>
          <a:off x="1219201" y="1524000"/>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The Main Modules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6474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Wakaf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29" name="TextBox 2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0" name="Rectangle 29"/>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Function </a:t>
            </a:r>
            <a:r>
              <a:rPr lang="en-US" sz="2000" dirty="0">
                <a:solidFill>
                  <a:prstClr val="black"/>
                </a:solidFill>
                <a:latin typeface="Century Gothic" panose="020B0502020202020204" pitchFamily="34" charset="0"/>
              </a:rPr>
              <a:t>A</a:t>
            </a:r>
            <a:r>
              <a:rPr lang="en-US" sz="2000" dirty="0" smtClean="0">
                <a:solidFill>
                  <a:prstClr val="black"/>
                </a:solidFill>
                <a:latin typeface="Century Gothic" panose="020B0502020202020204" pitchFamily="34" charset="0"/>
              </a:rPr>
              <a:t>nd Features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45001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381000" y="670779"/>
            <a:ext cx="5562600" cy="400110"/>
          </a:xfrm>
          <a:prstGeom prst="rect">
            <a:avLst/>
          </a:prstGeom>
        </p:spPr>
        <p:txBody>
          <a:bodyPr wrap="square">
            <a:spAutoFit/>
          </a:bodyPr>
          <a:lstStyle/>
          <a:p>
            <a:pPr algn="r"/>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685800" y="1302127"/>
            <a:ext cx="7620000" cy="3539430"/>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university in Malaysia, UMT can lead the shift through utilization of accounting information system(AIS) as a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 (SPS) will provide the competitive edge for UMT to enhance the learning experience of its accounting students in gaining the practical understanding on GST implementations and its impacts in financial reports. </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It can be implemented as a learning tool in </a:t>
            </a:r>
            <a:r>
              <a:rPr lang="en-US" sz="1600" b="1" dirty="0" smtClean="0">
                <a:latin typeface="Century Gothic" panose="020B0502020202020204" pitchFamily="34" charset="0"/>
              </a:rPr>
              <a:t>Accounting Information System subject</a:t>
            </a:r>
            <a:r>
              <a:rPr lang="en-US" sz="1600" dirty="0" smtClean="0">
                <a:latin typeface="Century Gothic" panose="020B0502020202020204" pitchFamily="34" charset="0"/>
              </a:rPr>
              <a:t>.</a:t>
            </a:r>
            <a:endParaRPr lang="en-MY" sz="1600" dirty="0">
              <a:latin typeface="Century Gothic" panose="020B0502020202020204" pitchFamily="34" charset="0"/>
            </a:endParaRP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vs Other Accounting Software</a:t>
            </a:r>
            <a:endParaRPr lang="en-MY" sz="2000" dirty="0">
              <a:solidFill>
                <a:prstClr val="black"/>
              </a:solidFill>
              <a:latin typeface="Century Gothic" panose="020B0502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66800"/>
            <a:ext cx="73342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672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Client Tele</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Client</a:t>
            </a:r>
            <a:endParaRPr lang="en-MY" sz="2000" dirty="0">
              <a:solidFill>
                <a:prstClr val="black"/>
              </a:solidFill>
              <a:latin typeface="Century Gothic" panose="020B0502020202020204" pitchFamily="34" charset="0"/>
            </a:endParaRPr>
          </a:p>
        </p:txBody>
      </p:sp>
      <p:sp>
        <p:nvSpPr>
          <p:cNvPr id="5" name="object 2"/>
          <p:cNvSpPr/>
          <p:nvPr/>
        </p:nvSpPr>
        <p:spPr>
          <a:xfrm>
            <a:off x="3742690" y="3155708"/>
            <a:ext cx="1430147" cy="920610"/>
          </a:xfrm>
          <a:prstGeom prst="rect">
            <a:avLst/>
          </a:prstGeom>
          <a:blipFill>
            <a:blip r:embed="rId3" cstate="print"/>
            <a:stretch>
              <a:fillRect/>
            </a:stretch>
          </a:blipFill>
        </p:spPr>
        <p:txBody>
          <a:bodyPr wrap="square" lIns="0" tIns="0" rIns="0" bIns="0" rtlCol="0"/>
          <a:lstStyle/>
          <a:p>
            <a:endParaRPr/>
          </a:p>
        </p:txBody>
      </p:sp>
      <p:sp>
        <p:nvSpPr>
          <p:cNvPr id="6" name="object 3"/>
          <p:cNvSpPr/>
          <p:nvPr/>
        </p:nvSpPr>
        <p:spPr>
          <a:xfrm>
            <a:off x="544334" y="1930780"/>
            <a:ext cx="1228509" cy="921385"/>
          </a:xfrm>
          <a:prstGeom prst="rect">
            <a:avLst/>
          </a:prstGeom>
          <a:blipFill>
            <a:blip r:embed="rId4" cstate="print"/>
            <a:stretch>
              <a:fillRect/>
            </a:stretch>
          </a:blipFill>
        </p:spPr>
        <p:txBody>
          <a:bodyPr wrap="square" lIns="0" tIns="0" rIns="0" bIns="0" rtlCol="0"/>
          <a:lstStyle/>
          <a:p>
            <a:endParaRPr/>
          </a:p>
        </p:txBody>
      </p:sp>
      <p:sp>
        <p:nvSpPr>
          <p:cNvPr id="7" name="object 4"/>
          <p:cNvSpPr/>
          <p:nvPr/>
        </p:nvSpPr>
        <p:spPr>
          <a:xfrm>
            <a:off x="2104517" y="4550333"/>
            <a:ext cx="1309878" cy="982421"/>
          </a:xfrm>
          <a:prstGeom prst="rect">
            <a:avLst/>
          </a:prstGeom>
          <a:blipFill>
            <a:blip r:embed="rId5" cstate="print"/>
            <a:stretch>
              <a:fillRect/>
            </a:stretch>
          </a:blipFill>
        </p:spPr>
        <p:txBody>
          <a:bodyPr wrap="square" lIns="0" tIns="0" rIns="0" bIns="0" rtlCol="0"/>
          <a:lstStyle/>
          <a:p>
            <a:endParaRPr/>
          </a:p>
        </p:txBody>
      </p:sp>
      <p:sp>
        <p:nvSpPr>
          <p:cNvPr id="10" name="object 5"/>
          <p:cNvSpPr/>
          <p:nvPr/>
        </p:nvSpPr>
        <p:spPr>
          <a:xfrm>
            <a:off x="3783710" y="4536554"/>
            <a:ext cx="1341627" cy="1006233"/>
          </a:xfrm>
          <a:prstGeom prst="rect">
            <a:avLst/>
          </a:prstGeom>
          <a:blipFill>
            <a:blip r:embed="rId6" cstate="print"/>
            <a:stretch>
              <a:fillRect/>
            </a:stretch>
          </a:blipFill>
        </p:spPr>
        <p:txBody>
          <a:bodyPr wrap="square" lIns="0" tIns="0" rIns="0" bIns="0" rtlCol="0"/>
          <a:lstStyle/>
          <a:p>
            <a:endParaRPr/>
          </a:p>
        </p:txBody>
      </p:sp>
      <p:sp>
        <p:nvSpPr>
          <p:cNvPr id="11" name="object 6"/>
          <p:cNvSpPr/>
          <p:nvPr/>
        </p:nvSpPr>
        <p:spPr>
          <a:xfrm>
            <a:off x="622757" y="3200425"/>
            <a:ext cx="1066800" cy="927201"/>
          </a:xfrm>
          <a:prstGeom prst="rect">
            <a:avLst/>
          </a:prstGeom>
          <a:blipFill>
            <a:blip r:embed="rId7" cstate="print"/>
            <a:stretch>
              <a:fillRect/>
            </a:stretch>
          </a:blipFill>
        </p:spPr>
        <p:txBody>
          <a:bodyPr wrap="square" lIns="0" tIns="0" rIns="0" bIns="0" rtlCol="0"/>
          <a:lstStyle/>
          <a:p>
            <a:endParaRPr/>
          </a:p>
        </p:txBody>
      </p:sp>
      <p:sp>
        <p:nvSpPr>
          <p:cNvPr id="12" name="object 7"/>
          <p:cNvSpPr/>
          <p:nvPr/>
        </p:nvSpPr>
        <p:spPr>
          <a:xfrm>
            <a:off x="5557392" y="1447736"/>
            <a:ext cx="3129407" cy="4340352"/>
          </a:xfrm>
          <a:prstGeom prst="rect">
            <a:avLst/>
          </a:prstGeom>
          <a:blipFill>
            <a:blip r:embed="rId8" cstate="print"/>
            <a:stretch>
              <a:fillRect/>
            </a:stretch>
          </a:blipFill>
        </p:spPr>
        <p:txBody>
          <a:bodyPr wrap="square" lIns="0" tIns="0" rIns="0" bIns="0" rtlCol="0"/>
          <a:lstStyle/>
          <a:p>
            <a:endParaRPr/>
          </a:p>
        </p:txBody>
      </p:sp>
      <p:sp>
        <p:nvSpPr>
          <p:cNvPr id="13" name="object 8"/>
          <p:cNvSpPr/>
          <p:nvPr/>
        </p:nvSpPr>
        <p:spPr>
          <a:xfrm>
            <a:off x="3774185" y="1930768"/>
            <a:ext cx="1360805" cy="1020584"/>
          </a:xfrm>
          <a:prstGeom prst="rect">
            <a:avLst/>
          </a:prstGeom>
          <a:blipFill>
            <a:blip r:embed="rId9" cstate="print"/>
            <a:stretch>
              <a:fillRect/>
            </a:stretch>
          </a:blipFill>
        </p:spPr>
        <p:txBody>
          <a:bodyPr wrap="square" lIns="0" tIns="0" rIns="0" bIns="0" rtlCol="0"/>
          <a:lstStyle/>
          <a:p>
            <a:endParaRPr/>
          </a:p>
        </p:txBody>
      </p:sp>
      <p:sp>
        <p:nvSpPr>
          <p:cNvPr id="14" name="object 9"/>
          <p:cNvSpPr/>
          <p:nvPr/>
        </p:nvSpPr>
        <p:spPr>
          <a:xfrm>
            <a:off x="2163952" y="3155810"/>
            <a:ext cx="1250378" cy="937780"/>
          </a:xfrm>
          <a:prstGeom prst="rect">
            <a:avLst/>
          </a:prstGeom>
          <a:blipFill>
            <a:blip r:embed="rId10" cstate="print"/>
            <a:stretch>
              <a:fillRect/>
            </a:stretch>
          </a:blipFill>
        </p:spPr>
        <p:txBody>
          <a:bodyPr wrap="square" lIns="0" tIns="0" rIns="0" bIns="0" rtlCol="0"/>
          <a:lstStyle/>
          <a:p>
            <a:endParaRPr/>
          </a:p>
        </p:txBody>
      </p:sp>
      <p:sp>
        <p:nvSpPr>
          <p:cNvPr id="15" name="object 10"/>
          <p:cNvSpPr/>
          <p:nvPr/>
        </p:nvSpPr>
        <p:spPr>
          <a:xfrm>
            <a:off x="451523" y="4475848"/>
            <a:ext cx="1550670" cy="1162951"/>
          </a:xfrm>
          <a:prstGeom prst="rect">
            <a:avLst/>
          </a:prstGeom>
          <a:blipFill>
            <a:blip r:embed="rId11" cstate="print"/>
            <a:stretch>
              <a:fillRect/>
            </a:stretch>
          </a:blipFill>
        </p:spPr>
        <p:txBody>
          <a:bodyPr wrap="square" lIns="0" tIns="0" rIns="0" bIns="0" rtlCol="0"/>
          <a:lstStyle/>
          <a:p>
            <a:endParaRPr/>
          </a:p>
        </p:txBody>
      </p:sp>
      <p:sp>
        <p:nvSpPr>
          <p:cNvPr id="16" name="object 11"/>
          <p:cNvSpPr/>
          <p:nvPr/>
        </p:nvSpPr>
        <p:spPr>
          <a:xfrm>
            <a:off x="1772792" y="2201964"/>
            <a:ext cx="2133600" cy="478116"/>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0773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514600"/>
            <a:ext cx="2857500" cy="2695575"/>
          </a:xfrm>
          <a:prstGeom prst="rect">
            <a:avLst/>
          </a:prstGeom>
        </p:spPr>
      </p:pic>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Future Developments</a:t>
            </a:r>
            <a:endParaRPr lang="en-MY" sz="2000" dirty="0">
              <a:solidFill>
                <a:prstClr val="black"/>
              </a:solidFill>
              <a:latin typeface="Century Gothic" panose="020B0502020202020204" pitchFamily="34" charset="0"/>
            </a:endParaRP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224267948"/>
              </p:ext>
            </p:extLst>
          </p:nvPr>
        </p:nvGraphicFramePr>
        <p:xfrm>
          <a:off x="3042205" y="1714500"/>
          <a:ext cx="5949395"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348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690611"/>
            <a:ext cx="3618153" cy="284102"/>
          </a:xfrm>
          <a:prstGeom prst="rect">
            <a:avLst/>
          </a:prstGeom>
          <a:noFill/>
          <a:ln>
            <a:noFill/>
          </a:ln>
        </p:spPr>
        <p:txBody>
          <a:bodyPr lIns="84392" tIns="42185" rIns="84392" bIns="42185" anchor="t" anchorCtr="0">
            <a:noAutofit/>
          </a:bodyPr>
          <a:lstStyle/>
          <a:p>
            <a:pPr algn="ctr">
              <a:buSzPct val="25000"/>
            </a:pPr>
            <a:r>
              <a:rPr lang="en-US" sz="1292" b="1">
                <a:solidFill>
                  <a:srgbClr val="FF0000"/>
                </a:solidFill>
                <a:latin typeface="Calibri"/>
                <a:ea typeface="Calibri"/>
                <a:cs typeface="Calibri"/>
                <a:sym typeface="Calibri"/>
              </a:rPr>
              <a:t>Careline : 1 300 88 5678</a:t>
            </a:r>
          </a:p>
        </p:txBody>
      </p:sp>
      <p:sp>
        <p:nvSpPr>
          <p:cNvPr id="428" name="Shape 428"/>
          <p:cNvSpPr/>
          <p:nvPr/>
        </p:nvSpPr>
        <p:spPr>
          <a:xfrm>
            <a:off x="2362200" y="4891316"/>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a:solidFill>
                  <a:srgbClr val="0F243E"/>
                </a:solidFill>
                <a:ea typeface="Century Gothic"/>
                <a:cs typeface="Century Gothic"/>
                <a:sym typeface="Century Gothic"/>
              </a:rPr>
              <a:t>CORPORATE CENTRE:</a:t>
            </a:r>
          </a:p>
          <a:p>
            <a:endParaRPr sz="1400" dirty="0">
              <a:solidFill>
                <a:srgbClr val="0F243E"/>
              </a:solidFill>
              <a:ea typeface="Century Gothic"/>
              <a:cs typeface="Century Gothic"/>
              <a:sym typeface="Century Gothic"/>
            </a:endParaRPr>
          </a:p>
          <a:p>
            <a:pPr>
              <a:buSzPct val="25000"/>
            </a:pPr>
            <a:r>
              <a:rPr lang="en-US" sz="1600" dirty="0" smtClean="0">
                <a:solidFill>
                  <a:srgbClr val="0F243E"/>
                </a:solidFill>
                <a:ea typeface="Century Gothic"/>
                <a:cs typeface="Century Gothic"/>
                <a:sym typeface="Century Gothic"/>
              </a:rPr>
              <a:t>555, </a:t>
            </a:r>
            <a:r>
              <a:rPr lang="en-US" sz="1600" dirty="0" err="1" smtClean="0">
                <a:solidFill>
                  <a:srgbClr val="0F243E"/>
                </a:solidFill>
                <a:ea typeface="Century Gothic"/>
                <a:cs typeface="Century Gothic"/>
                <a:sym typeface="Century Gothic"/>
              </a:rPr>
              <a:t>Jalan</a:t>
            </a:r>
            <a:r>
              <a:rPr lang="en-US" sz="1600" dirty="0" smtClean="0">
                <a:solidFill>
                  <a:srgbClr val="0F243E"/>
                </a:solidFill>
                <a:ea typeface="Century Gothic"/>
                <a:cs typeface="Century Gothic"/>
                <a:sym typeface="Century Gothic"/>
              </a:rPr>
              <a:t> </a:t>
            </a:r>
            <a:r>
              <a:rPr lang="en-US" sz="1600" dirty="0" err="1" smtClean="0">
                <a:solidFill>
                  <a:srgbClr val="0F243E"/>
                </a:solidFill>
                <a:ea typeface="Century Gothic"/>
                <a:cs typeface="Century Gothic"/>
                <a:sym typeface="Century Gothic"/>
              </a:rPr>
              <a:t>samudra</a:t>
            </a:r>
            <a:r>
              <a:rPr lang="en-US" sz="1600" dirty="0" smtClean="0">
                <a:solidFill>
                  <a:srgbClr val="0F243E"/>
                </a:solidFill>
                <a:ea typeface="Century Gothic"/>
                <a:cs typeface="Century Gothic"/>
                <a:sym typeface="Century Gothic"/>
              </a:rPr>
              <a:t> Utara 1,</a:t>
            </a:r>
            <a:endParaRPr lang="en-US" sz="1600" dirty="0">
              <a:solidFill>
                <a:srgbClr val="0F243E"/>
              </a:solidFill>
              <a:ea typeface="Century Gothic"/>
              <a:cs typeface="Century Gothic"/>
              <a:sym typeface="Century Gothic"/>
            </a:endParaRPr>
          </a:p>
          <a:p>
            <a:pPr>
              <a:buSzPct val="25000"/>
            </a:pPr>
            <a:r>
              <a:rPr lang="en-US" sz="1600" dirty="0" smtClean="0">
                <a:solidFill>
                  <a:srgbClr val="0F243E"/>
                </a:solidFill>
                <a:ea typeface="Century Gothic"/>
                <a:cs typeface="Century Gothic"/>
                <a:sym typeface="Century Gothic"/>
              </a:rPr>
              <a:t>Taman </a:t>
            </a:r>
            <a:r>
              <a:rPr lang="en-US" sz="1600" dirty="0" err="1">
                <a:solidFill>
                  <a:srgbClr val="0F243E"/>
                </a:solidFill>
                <a:ea typeface="Century Gothic"/>
                <a:cs typeface="Century Gothic"/>
                <a:sym typeface="Century Gothic"/>
              </a:rPr>
              <a:t>S</a:t>
            </a:r>
            <a:r>
              <a:rPr lang="en-US" sz="1600" dirty="0" err="1" smtClean="0">
                <a:solidFill>
                  <a:srgbClr val="0F243E"/>
                </a:solidFill>
                <a:ea typeface="Century Gothic"/>
                <a:cs typeface="Century Gothic"/>
                <a:sym typeface="Century Gothic"/>
              </a:rPr>
              <a:t>amudra</a:t>
            </a:r>
            <a:r>
              <a:rPr lang="en-US" sz="1600" dirty="0" smtClean="0">
                <a:solidFill>
                  <a:srgbClr val="0F243E"/>
                </a:solidFill>
                <a:ea typeface="Century Gothic"/>
                <a:cs typeface="Century Gothic"/>
                <a:sym typeface="Century Gothic"/>
              </a:rPr>
              <a:t>,</a:t>
            </a:r>
            <a:endParaRPr lang="en-US" sz="1600" dirty="0">
              <a:solidFill>
                <a:srgbClr val="0F243E"/>
              </a:solidFill>
              <a:ea typeface="Century Gothic"/>
              <a:cs typeface="Century Gothic"/>
              <a:sym typeface="Century Gothic"/>
            </a:endParaRPr>
          </a:p>
          <a:p>
            <a:pPr>
              <a:buSzPct val="25000"/>
            </a:pPr>
            <a:r>
              <a:rPr lang="en-US" sz="1600" dirty="0" smtClean="0">
                <a:solidFill>
                  <a:srgbClr val="0F243E"/>
                </a:solidFill>
                <a:ea typeface="Century Gothic"/>
                <a:cs typeface="Century Gothic"/>
                <a:sym typeface="Century Gothic"/>
              </a:rPr>
              <a:t>68100 </a:t>
            </a:r>
            <a:r>
              <a:rPr lang="en-US" sz="1600" dirty="0" err="1" smtClean="0">
                <a:solidFill>
                  <a:srgbClr val="0F243E"/>
                </a:solidFill>
                <a:ea typeface="Century Gothic"/>
                <a:cs typeface="Century Gothic"/>
                <a:sym typeface="Century Gothic"/>
              </a:rPr>
              <a:t>Batu</a:t>
            </a:r>
            <a:r>
              <a:rPr lang="en-US" sz="1600" dirty="0" smtClean="0">
                <a:solidFill>
                  <a:srgbClr val="0F243E"/>
                </a:solidFill>
                <a:ea typeface="Century Gothic"/>
                <a:cs typeface="Century Gothic"/>
                <a:sym typeface="Century Gothic"/>
              </a:rPr>
              <a:t> Caves,</a:t>
            </a:r>
            <a:endParaRPr lang="en-US" sz="1600" dirty="0">
              <a:solidFill>
                <a:srgbClr val="0F243E"/>
              </a:solidFill>
              <a:ea typeface="Century Gothic"/>
              <a:cs typeface="Century Gothic"/>
              <a:sym typeface="Century Gothic"/>
            </a:endParaRPr>
          </a:p>
          <a:p>
            <a:pPr>
              <a:buSzPct val="25000"/>
            </a:pPr>
            <a:r>
              <a:rPr lang="en-US" sz="1600" dirty="0" smtClean="0">
                <a:solidFill>
                  <a:srgbClr val="0F243E"/>
                </a:solidFill>
                <a:ea typeface="Century Gothic"/>
                <a:cs typeface="Century Gothic"/>
                <a:sym typeface="Century Gothic"/>
              </a:rPr>
              <a:t>Selangor </a:t>
            </a:r>
            <a:r>
              <a:rPr lang="en-US" sz="1600" dirty="0" err="1" smtClean="0">
                <a:solidFill>
                  <a:srgbClr val="0F243E"/>
                </a:solidFill>
                <a:ea typeface="Century Gothic"/>
                <a:cs typeface="Century Gothic"/>
                <a:sym typeface="Century Gothic"/>
              </a:rPr>
              <a:t>Darul</a:t>
            </a:r>
            <a:r>
              <a:rPr lang="en-US" sz="1600" dirty="0" smtClean="0">
                <a:solidFill>
                  <a:srgbClr val="0F243E"/>
                </a:solidFill>
                <a:ea typeface="Century Gothic"/>
                <a:cs typeface="Century Gothic"/>
                <a:sym typeface="Century Gothic"/>
              </a:rPr>
              <a:t> Ehsan.</a:t>
            </a:r>
            <a:endParaRPr lang="en-US" sz="16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Tel: +603 </a:t>
            </a:r>
            <a:r>
              <a:rPr lang="en-US" sz="1400" dirty="0" smtClean="0">
                <a:solidFill>
                  <a:srgbClr val="0F243E"/>
                </a:solidFill>
                <a:ea typeface="Century Gothic"/>
                <a:cs typeface="Century Gothic"/>
                <a:sym typeface="Century Gothic"/>
              </a:rPr>
              <a:t>6185 9970 (Hunting Line)</a:t>
            </a:r>
            <a:endParaRPr lang="en-US"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Fax: +603 </a:t>
            </a:r>
            <a:r>
              <a:rPr lang="en-US" sz="1400" dirty="0" smtClean="0">
                <a:solidFill>
                  <a:srgbClr val="0F243E"/>
                </a:solidFill>
                <a:ea typeface="Century Gothic"/>
                <a:cs typeface="Century Gothic"/>
                <a:sym typeface="Century Gothic"/>
              </a:rPr>
              <a:t>6184 2524</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a:solidFill>
                  <a:srgbClr val="FF0000"/>
                </a:solidFill>
                <a:ea typeface="Century Gothic"/>
                <a:cs typeface="Century Gothic"/>
                <a:sym typeface="Century Gothic"/>
              </a:rPr>
              <a:t>WAN MOHD ISKANDAR B. WAN OMAR 	</a:t>
            </a:r>
          </a:p>
          <a:p>
            <a:pPr>
              <a:buSzPct val="25000"/>
            </a:pPr>
            <a:r>
              <a:rPr lang="en-US" sz="1400" b="1" dirty="0">
                <a:solidFill>
                  <a:srgbClr val="FF0000"/>
                </a:solidFill>
                <a:ea typeface="Century Gothic"/>
                <a:cs typeface="Century Gothic"/>
                <a:sym typeface="Century Gothic"/>
              </a:rPr>
              <a:t>EMAIL: </a:t>
            </a:r>
            <a:r>
              <a:rPr lang="en-US" sz="1400" dirty="0" smtClean="0">
                <a:solidFill>
                  <a:srgbClr val="FF0000"/>
                </a:solidFill>
                <a:ea typeface="Century Gothic"/>
                <a:cs typeface="Century Gothic"/>
                <a:sym typeface="Century Gothic"/>
                <a:hlinkClick r:id="rId4"/>
              </a:rPr>
              <a:t>wanmohdiskandar@salihin.com.my</a:t>
            </a:r>
            <a:endParaRPr lang="en-US" sz="1400" dirty="0" smtClean="0">
              <a:solidFill>
                <a:srgbClr val="FF0000"/>
              </a:solidFill>
              <a:ea typeface="Century Gothic"/>
              <a:cs typeface="Century Gothic"/>
              <a:sym typeface="Century Gothic"/>
            </a:endParaRPr>
          </a:p>
          <a:p>
            <a:pPr>
              <a:buSzPct val="25000"/>
            </a:pPr>
            <a:r>
              <a:rPr lang="en-US" sz="1400" b="1" dirty="0" smtClean="0">
                <a:solidFill>
                  <a:srgbClr val="FF0000"/>
                </a:solidFill>
                <a:ea typeface="Century Gothic"/>
                <a:cs typeface="Century Gothic"/>
                <a:sym typeface="Century Gothic"/>
              </a:rPr>
              <a:t>Mobile:</a:t>
            </a:r>
            <a:r>
              <a:rPr lang="en-US" sz="1400" dirty="0" smtClean="0">
                <a:solidFill>
                  <a:srgbClr val="FF0000"/>
                </a:solidFill>
                <a:ea typeface="Century Gothic"/>
                <a:cs typeface="Century Gothic"/>
                <a:sym typeface="Century Gothic"/>
              </a:rPr>
              <a:t> +6010 401 4180</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66800" y="4730083"/>
            <a:ext cx="6687466" cy="830997"/>
          </a:xfrm>
          <a:prstGeom prst="rect">
            <a:avLst/>
          </a:prstGeom>
          <a:noFill/>
        </p:spPr>
        <p:txBody>
          <a:bodyPr wrap="square" rtlCol="0">
            <a:spAutoFit/>
          </a:bodyPr>
          <a:lstStyle/>
          <a:p>
            <a:pPr algn="ctr"/>
            <a:r>
              <a:rPr lang="en-US" sz="2400" b="1" dirty="0" smtClean="0"/>
              <a:t>PI1M COMMUNITY CONTENT ENHANCEMENT </a:t>
            </a:r>
            <a:endParaRPr lang="en-US" sz="2400" b="1" dirty="0"/>
          </a:p>
          <a:p>
            <a:pPr algn="ctr"/>
            <a:r>
              <a:rPr lang="en-US" sz="2400" b="1" dirty="0"/>
              <a:t>B</a:t>
            </a:r>
            <a:r>
              <a:rPr lang="en-US" sz="2400" b="1" dirty="0" smtClean="0"/>
              <a:t>Y ACCOUNTING SOLUTIONS</a:t>
            </a:r>
          </a:p>
        </p:txBody>
      </p:sp>
      <p:grpSp>
        <p:nvGrpSpPr>
          <p:cNvPr id="2" name="Group 1"/>
          <p:cNvGrpSpPr/>
          <p:nvPr/>
        </p:nvGrpSpPr>
        <p:grpSpPr>
          <a:xfrm>
            <a:off x="1315367" y="5559622"/>
            <a:ext cx="6616297" cy="958791"/>
            <a:chOff x="1315367" y="5559622"/>
            <a:chExt cx="6616297" cy="958791"/>
          </a:xfrm>
        </p:grpSpPr>
        <p:sp>
          <p:nvSpPr>
            <p:cNvPr id="4098" name="TextBox 7"/>
            <p:cNvSpPr txBox="1">
              <a:spLocks noChangeArrowheads="1"/>
            </p:cNvSpPr>
            <p:nvPr/>
          </p:nvSpPr>
          <p:spPr bwMode="auto">
            <a:xfrm>
              <a:off x="5823045" y="5559622"/>
              <a:ext cx="1135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1400" b="1" dirty="0" smtClean="0">
                  <a:solidFill>
                    <a:srgbClr val="000000"/>
                  </a:solidFill>
                  <a:latin typeface="+mj-lt"/>
                </a:rPr>
                <a:t>Prepared by:</a:t>
              </a:r>
            </a:p>
          </p:txBody>
        </p:sp>
        <p:sp>
          <p:nvSpPr>
            <p:cNvPr id="4100" name="TextBox 10"/>
            <p:cNvSpPr txBox="1">
              <a:spLocks noChangeArrowheads="1"/>
            </p:cNvSpPr>
            <p:nvPr/>
          </p:nvSpPr>
          <p:spPr bwMode="auto">
            <a:xfrm>
              <a:off x="1447800" y="5559623"/>
              <a:ext cx="1168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1400" b="1" dirty="0" smtClean="0">
                  <a:solidFill>
                    <a:srgbClr val="000000"/>
                  </a:solidFill>
                  <a:latin typeface="+mj-lt"/>
                </a:rPr>
                <a:t>Prepared for:</a:t>
              </a:r>
            </a:p>
          </p:txBody>
        </p:sp>
        <p:pic>
          <p:nvPicPr>
            <p:cNvPr id="4104" name="Picture 9" descr="C:\Users\User\Downloads\logo f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936767"/>
              <a:ext cx="1010416" cy="4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898608"/>
              <a:ext cx="609600" cy="49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367" y="5936767"/>
              <a:ext cx="1219200" cy="58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esktop\SALIHIN\Arts\Salihin logo png\sg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6130" y="6020872"/>
              <a:ext cx="1215534" cy="3034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0"/>
          </p:nvPr>
        </p:nvSpPr>
        <p:spPr/>
        <p:txBody>
          <a:bodyPr/>
          <a:lstStyle/>
          <a:p>
            <a:pPr>
              <a:defRPr/>
            </a:pPr>
            <a:fld id="{6410CA0A-851B-4D87-BB53-0797E0BB2155}" type="slidenum">
              <a:rPr lang="en-US" smtClean="0"/>
              <a:pPr>
                <a:defRPr/>
              </a:pPr>
              <a:t>24</a:t>
            </a:fld>
            <a:endParaRPr lang="en-US" dirty="0"/>
          </a:p>
        </p:txBody>
      </p:sp>
    </p:spTree>
    <p:extLst>
      <p:ext uri="{BB962C8B-B14F-4D97-AF65-F5344CB8AC3E}">
        <p14:creationId xmlns:p14="http://schemas.microsoft.com/office/powerpoint/2010/main" val="4242051865"/>
      </p:ext>
    </p:extLst>
  </p:cSld>
  <p:clrMapOvr>
    <a:masterClrMapping/>
  </p:clrMapOvr>
  <p:transition spd="slow">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TABLE OF CONTENT</a:t>
            </a:r>
            <a:endParaRPr lang="en-MY" sz="2000" dirty="0">
              <a:solidFill>
                <a:schemeClr val="tx1"/>
              </a:solidFill>
              <a:latin typeface="Arial Black"/>
            </a:endParaRPr>
          </a:p>
        </p:txBody>
      </p:sp>
      <p:sp>
        <p:nvSpPr>
          <p:cNvPr id="4" name="Rectangle 3"/>
          <p:cNvSpPr/>
          <p:nvPr/>
        </p:nvSpPr>
        <p:spPr>
          <a:xfrm>
            <a:off x="685800" y="1143000"/>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10" name="Rectangle 9"/>
          <p:cNvSpPr/>
          <p:nvPr/>
        </p:nvSpPr>
        <p:spPr>
          <a:xfrm>
            <a:off x="6765509" y="1143000"/>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5" name="TextBox 4"/>
          <p:cNvSpPr txBox="1"/>
          <p:nvPr/>
        </p:nvSpPr>
        <p:spPr>
          <a:xfrm>
            <a:off x="685800" y="1143000"/>
            <a:ext cx="5943600" cy="369332"/>
          </a:xfrm>
          <a:prstGeom prst="rect">
            <a:avLst/>
          </a:prstGeom>
          <a:noFill/>
          <a:ln>
            <a:noFill/>
          </a:ln>
        </p:spPr>
        <p:txBody>
          <a:bodyPr wrap="square" rtlCol="0" anchor="ctr">
            <a:spAutoFit/>
          </a:bodyPr>
          <a:lstStyle/>
          <a:p>
            <a:r>
              <a:rPr lang="en-US" b="1" dirty="0" smtClean="0">
                <a:solidFill>
                  <a:schemeClr val="bg1"/>
                </a:solidFill>
              </a:rPr>
              <a:t>Project Executive Summary</a:t>
            </a:r>
            <a:endParaRPr lang="en-MY" b="1" dirty="0">
              <a:solidFill>
                <a:schemeClr val="bg1"/>
              </a:solidFill>
            </a:endParaRPr>
          </a:p>
        </p:txBody>
      </p:sp>
      <p:sp>
        <p:nvSpPr>
          <p:cNvPr id="12" name="TextBox 11"/>
          <p:cNvSpPr txBox="1"/>
          <p:nvPr/>
        </p:nvSpPr>
        <p:spPr>
          <a:xfrm>
            <a:off x="6765509" y="1143000"/>
            <a:ext cx="2073691" cy="369332"/>
          </a:xfrm>
          <a:prstGeom prst="rect">
            <a:avLst/>
          </a:prstGeom>
          <a:noFill/>
        </p:spPr>
        <p:txBody>
          <a:bodyPr wrap="square" rtlCol="0" anchor="ctr">
            <a:spAutoFit/>
          </a:bodyPr>
          <a:lstStyle/>
          <a:p>
            <a:r>
              <a:rPr lang="en-US" dirty="0" smtClean="0"/>
              <a:t>Page 3-10</a:t>
            </a:r>
            <a:endParaRPr lang="en-MY" dirty="0"/>
          </a:p>
        </p:txBody>
      </p:sp>
      <p:sp>
        <p:nvSpPr>
          <p:cNvPr id="45" name="Rectangle 44"/>
          <p:cNvSpPr/>
          <p:nvPr/>
        </p:nvSpPr>
        <p:spPr>
          <a:xfrm>
            <a:off x="685800" y="1518651"/>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46" name="Rectangle 45"/>
          <p:cNvSpPr/>
          <p:nvPr/>
        </p:nvSpPr>
        <p:spPr>
          <a:xfrm>
            <a:off x="6765509" y="1518651"/>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47" name="TextBox 46"/>
          <p:cNvSpPr txBox="1"/>
          <p:nvPr/>
        </p:nvSpPr>
        <p:spPr>
          <a:xfrm>
            <a:off x="685800" y="1518651"/>
            <a:ext cx="5943600" cy="369332"/>
          </a:xfrm>
          <a:prstGeom prst="rect">
            <a:avLst/>
          </a:prstGeom>
          <a:noFill/>
          <a:ln>
            <a:noFill/>
          </a:ln>
        </p:spPr>
        <p:txBody>
          <a:bodyPr wrap="square" rtlCol="0" anchor="ctr">
            <a:spAutoFit/>
          </a:bodyPr>
          <a:lstStyle/>
          <a:p>
            <a:r>
              <a:rPr lang="en-US" b="1" dirty="0" smtClean="0">
                <a:solidFill>
                  <a:schemeClr val="bg1"/>
                </a:solidFill>
              </a:rPr>
              <a:t>SPS Training Module</a:t>
            </a:r>
            <a:endParaRPr lang="en-MY" b="1" dirty="0">
              <a:solidFill>
                <a:schemeClr val="bg1"/>
              </a:solidFill>
            </a:endParaRPr>
          </a:p>
        </p:txBody>
      </p:sp>
      <p:sp>
        <p:nvSpPr>
          <p:cNvPr id="48" name="TextBox 47"/>
          <p:cNvSpPr txBox="1"/>
          <p:nvPr/>
        </p:nvSpPr>
        <p:spPr>
          <a:xfrm>
            <a:off x="6765509" y="1600200"/>
            <a:ext cx="1603901" cy="369332"/>
          </a:xfrm>
          <a:prstGeom prst="rect">
            <a:avLst/>
          </a:prstGeom>
          <a:noFill/>
        </p:spPr>
        <p:txBody>
          <a:bodyPr wrap="square" rtlCol="0" anchor="ctr">
            <a:spAutoFit/>
          </a:bodyPr>
          <a:lstStyle/>
          <a:p>
            <a:r>
              <a:rPr lang="en-US" dirty="0" smtClean="0"/>
              <a:t>Page 11</a:t>
            </a:r>
            <a:endParaRPr lang="en-MY" dirty="0"/>
          </a:p>
        </p:txBody>
      </p:sp>
      <p:sp>
        <p:nvSpPr>
          <p:cNvPr id="49" name="Rectangle 48"/>
          <p:cNvSpPr/>
          <p:nvPr/>
        </p:nvSpPr>
        <p:spPr>
          <a:xfrm>
            <a:off x="685800" y="1966895"/>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50" name="Rectangle 49"/>
          <p:cNvSpPr/>
          <p:nvPr/>
        </p:nvSpPr>
        <p:spPr>
          <a:xfrm>
            <a:off x="6765509" y="1966895"/>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51" name="TextBox 50"/>
          <p:cNvSpPr txBox="1"/>
          <p:nvPr/>
        </p:nvSpPr>
        <p:spPr>
          <a:xfrm>
            <a:off x="685800" y="1966895"/>
            <a:ext cx="5943600" cy="369332"/>
          </a:xfrm>
          <a:prstGeom prst="rect">
            <a:avLst/>
          </a:prstGeom>
          <a:noFill/>
          <a:ln>
            <a:noFill/>
          </a:ln>
        </p:spPr>
        <p:txBody>
          <a:bodyPr wrap="square" rtlCol="0" anchor="ctr">
            <a:spAutoFit/>
          </a:bodyPr>
          <a:lstStyle/>
          <a:p>
            <a:r>
              <a:rPr lang="en-US" b="1" dirty="0" smtClean="0">
                <a:solidFill>
                  <a:schemeClr val="bg1"/>
                </a:solidFill>
              </a:rPr>
              <a:t>Continuous Learning</a:t>
            </a:r>
            <a:endParaRPr lang="en-MY" b="1" dirty="0">
              <a:solidFill>
                <a:schemeClr val="bg1"/>
              </a:solidFill>
            </a:endParaRPr>
          </a:p>
        </p:txBody>
      </p:sp>
      <p:sp>
        <p:nvSpPr>
          <p:cNvPr id="52" name="TextBox 51"/>
          <p:cNvSpPr txBox="1"/>
          <p:nvPr/>
        </p:nvSpPr>
        <p:spPr>
          <a:xfrm>
            <a:off x="6765509" y="2057400"/>
            <a:ext cx="1603901" cy="369332"/>
          </a:xfrm>
          <a:prstGeom prst="rect">
            <a:avLst/>
          </a:prstGeom>
          <a:noFill/>
        </p:spPr>
        <p:txBody>
          <a:bodyPr wrap="square" rtlCol="0" anchor="ctr">
            <a:spAutoFit/>
          </a:bodyPr>
          <a:lstStyle/>
          <a:p>
            <a:r>
              <a:rPr lang="en-US" dirty="0" smtClean="0"/>
              <a:t>Page 25</a:t>
            </a:r>
            <a:endParaRPr lang="en-MY" dirty="0"/>
          </a:p>
        </p:txBody>
      </p:sp>
      <p:sp>
        <p:nvSpPr>
          <p:cNvPr id="53" name="Rectangle 52"/>
          <p:cNvSpPr/>
          <p:nvPr/>
        </p:nvSpPr>
        <p:spPr>
          <a:xfrm>
            <a:off x="685800" y="2415141"/>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54" name="Rectangle 53"/>
          <p:cNvSpPr/>
          <p:nvPr/>
        </p:nvSpPr>
        <p:spPr>
          <a:xfrm>
            <a:off x="6765509" y="2415141"/>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56" name="TextBox 55"/>
          <p:cNvSpPr txBox="1"/>
          <p:nvPr/>
        </p:nvSpPr>
        <p:spPr>
          <a:xfrm>
            <a:off x="6765509" y="2454597"/>
            <a:ext cx="1603901" cy="369332"/>
          </a:xfrm>
          <a:prstGeom prst="rect">
            <a:avLst/>
          </a:prstGeom>
          <a:noFill/>
        </p:spPr>
        <p:txBody>
          <a:bodyPr wrap="square" rtlCol="0" anchor="ctr">
            <a:spAutoFit/>
          </a:bodyPr>
          <a:lstStyle/>
          <a:p>
            <a:r>
              <a:rPr lang="en-US" dirty="0" smtClean="0"/>
              <a:t>Page 30</a:t>
            </a:r>
            <a:endParaRPr lang="en-MY" dirty="0"/>
          </a:p>
        </p:txBody>
      </p:sp>
      <p:sp>
        <p:nvSpPr>
          <p:cNvPr id="57" name="Rectangle 56"/>
          <p:cNvSpPr/>
          <p:nvPr/>
        </p:nvSpPr>
        <p:spPr>
          <a:xfrm>
            <a:off x="685800" y="2863385"/>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58" name="Rectangle 57"/>
          <p:cNvSpPr/>
          <p:nvPr/>
        </p:nvSpPr>
        <p:spPr>
          <a:xfrm>
            <a:off x="6765509" y="2863385"/>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59" name="TextBox 58"/>
          <p:cNvSpPr txBox="1"/>
          <p:nvPr/>
        </p:nvSpPr>
        <p:spPr>
          <a:xfrm>
            <a:off x="685800" y="2458963"/>
            <a:ext cx="5943600" cy="369332"/>
          </a:xfrm>
          <a:prstGeom prst="rect">
            <a:avLst/>
          </a:prstGeom>
          <a:noFill/>
          <a:ln>
            <a:noFill/>
          </a:ln>
        </p:spPr>
        <p:txBody>
          <a:bodyPr wrap="square" rtlCol="0" anchor="ctr">
            <a:spAutoFit/>
          </a:bodyPr>
          <a:lstStyle/>
          <a:p>
            <a:r>
              <a:rPr lang="en-US" b="1" dirty="0" smtClean="0">
                <a:solidFill>
                  <a:schemeClr val="bg1"/>
                </a:solidFill>
              </a:rPr>
              <a:t>SPS Business Support</a:t>
            </a:r>
            <a:endParaRPr lang="en-MY" b="1" dirty="0">
              <a:solidFill>
                <a:schemeClr val="bg1"/>
              </a:solidFill>
            </a:endParaRPr>
          </a:p>
        </p:txBody>
      </p:sp>
      <p:sp>
        <p:nvSpPr>
          <p:cNvPr id="60" name="TextBox 59"/>
          <p:cNvSpPr txBox="1"/>
          <p:nvPr/>
        </p:nvSpPr>
        <p:spPr>
          <a:xfrm>
            <a:off x="6765509" y="2941674"/>
            <a:ext cx="1603901" cy="369332"/>
          </a:xfrm>
          <a:prstGeom prst="rect">
            <a:avLst/>
          </a:prstGeom>
          <a:noFill/>
        </p:spPr>
        <p:txBody>
          <a:bodyPr wrap="square" rtlCol="0" anchor="ctr">
            <a:spAutoFit/>
          </a:bodyPr>
          <a:lstStyle/>
          <a:p>
            <a:r>
              <a:rPr lang="en-US" dirty="0" smtClean="0"/>
              <a:t>Page 34</a:t>
            </a:r>
            <a:endParaRPr lang="en-MY" dirty="0"/>
          </a:p>
        </p:txBody>
      </p:sp>
      <p:sp>
        <p:nvSpPr>
          <p:cNvPr id="61" name="Rectangle 60"/>
          <p:cNvSpPr/>
          <p:nvPr/>
        </p:nvSpPr>
        <p:spPr>
          <a:xfrm>
            <a:off x="685800" y="3311630"/>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62" name="Rectangle 61"/>
          <p:cNvSpPr/>
          <p:nvPr/>
        </p:nvSpPr>
        <p:spPr>
          <a:xfrm>
            <a:off x="6765509" y="3311630"/>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63" name="TextBox 62"/>
          <p:cNvSpPr txBox="1"/>
          <p:nvPr/>
        </p:nvSpPr>
        <p:spPr>
          <a:xfrm>
            <a:off x="685800" y="2907268"/>
            <a:ext cx="5943600" cy="369332"/>
          </a:xfrm>
          <a:prstGeom prst="rect">
            <a:avLst/>
          </a:prstGeom>
          <a:noFill/>
          <a:ln>
            <a:noFill/>
          </a:ln>
        </p:spPr>
        <p:txBody>
          <a:bodyPr wrap="square" rtlCol="0" anchor="ctr">
            <a:spAutoFit/>
          </a:bodyPr>
          <a:lstStyle/>
          <a:p>
            <a:r>
              <a:rPr lang="en-US" b="1" dirty="0" smtClean="0">
                <a:solidFill>
                  <a:schemeClr val="bg1"/>
                </a:solidFill>
              </a:rPr>
              <a:t>Hardware, Infrastructure &amp; Maintenance</a:t>
            </a:r>
            <a:endParaRPr lang="en-MY" b="1" dirty="0">
              <a:solidFill>
                <a:schemeClr val="bg1"/>
              </a:solidFill>
            </a:endParaRPr>
          </a:p>
        </p:txBody>
      </p:sp>
      <p:sp>
        <p:nvSpPr>
          <p:cNvPr id="64" name="TextBox 63"/>
          <p:cNvSpPr txBox="1"/>
          <p:nvPr/>
        </p:nvSpPr>
        <p:spPr>
          <a:xfrm>
            <a:off x="6765509" y="3352800"/>
            <a:ext cx="1603901" cy="369332"/>
          </a:xfrm>
          <a:prstGeom prst="rect">
            <a:avLst/>
          </a:prstGeom>
          <a:noFill/>
        </p:spPr>
        <p:txBody>
          <a:bodyPr wrap="square" rtlCol="0" anchor="ctr">
            <a:spAutoFit/>
          </a:bodyPr>
          <a:lstStyle/>
          <a:p>
            <a:r>
              <a:rPr lang="en-US" dirty="0" smtClean="0"/>
              <a:t>Page 42</a:t>
            </a:r>
            <a:endParaRPr lang="en-MY" dirty="0"/>
          </a:p>
        </p:txBody>
      </p:sp>
      <p:sp>
        <p:nvSpPr>
          <p:cNvPr id="65" name="Rectangle 64"/>
          <p:cNvSpPr/>
          <p:nvPr/>
        </p:nvSpPr>
        <p:spPr>
          <a:xfrm>
            <a:off x="685800" y="3759875"/>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66" name="Rectangle 65"/>
          <p:cNvSpPr/>
          <p:nvPr/>
        </p:nvSpPr>
        <p:spPr>
          <a:xfrm>
            <a:off x="6765509" y="3759875"/>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67" name="TextBox 66"/>
          <p:cNvSpPr txBox="1"/>
          <p:nvPr/>
        </p:nvSpPr>
        <p:spPr>
          <a:xfrm>
            <a:off x="685800" y="3352800"/>
            <a:ext cx="5943600" cy="369332"/>
          </a:xfrm>
          <a:prstGeom prst="rect">
            <a:avLst/>
          </a:prstGeom>
          <a:noFill/>
          <a:ln>
            <a:noFill/>
          </a:ln>
        </p:spPr>
        <p:txBody>
          <a:bodyPr wrap="square" rtlCol="0" anchor="ctr">
            <a:spAutoFit/>
          </a:bodyPr>
          <a:lstStyle/>
          <a:p>
            <a:r>
              <a:rPr lang="en-US" b="1" dirty="0" smtClean="0">
                <a:solidFill>
                  <a:schemeClr val="bg1"/>
                </a:solidFill>
              </a:rPr>
              <a:t>Execution Plan</a:t>
            </a:r>
            <a:endParaRPr lang="en-MY" b="1" dirty="0">
              <a:solidFill>
                <a:schemeClr val="bg1"/>
              </a:solidFill>
            </a:endParaRPr>
          </a:p>
        </p:txBody>
      </p:sp>
      <p:sp>
        <p:nvSpPr>
          <p:cNvPr id="68" name="TextBox 67"/>
          <p:cNvSpPr txBox="1"/>
          <p:nvPr/>
        </p:nvSpPr>
        <p:spPr>
          <a:xfrm>
            <a:off x="6765509" y="3810000"/>
            <a:ext cx="1603901" cy="369332"/>
          </a:xfrm>
          <a:prstGeom prst="rect">
            <a:avLst/>
          </a:prstGeom>
          <a:noFill/>
        </p:spPr>
        <p:txBody>
          <a:bodyPr wrap="square" rtlCol="0" anchor="ctr">
            <a:spAutoFit/>
          </a:bodyPr>
          <a:lstStyle/>
          <a:p>
            <a:r>
              <a:rPr lang="en-US" dirty="0" smtClean="0"/>
              <a:t>Page 51</a:t>
            </a:r>
            <a:endParaRPr lang="en-MY" dirty="0"/>
          </a:p>
        </p:txBody>
      </p:sp>
      <p:sp>
        <p:nvSpPr>
          <p:cNvPr id="69" name="Rectangle 68"/>
          <p:cNvSpPr/>
          <p:nvPr/>
        </p:nvSpPr>
        <p:spPr>
          <a:xfrm>
            <a:off x="685800" y="4208120"/>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70" name="Rectangle 69"/>
          <p:cNvSpPr/>
          <p:nvPr/>
        </p:nvSpPr>
        <p:spPr>
          <a:xfrm>
            <a:off x="6765509" y="4208120"/>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71" name="TextBox 70"/>
          <p:cNvSpPr txBox="1"/>
          <p:nvPr/>
        </p:nvSpPr>
        <p:spPr>
          <a:xfrm>
            <a:off x="685800" y="3745468"/>
            <a:ext cx="5943600" cy="369332"/>
          </a:xfrm>
          <a:prstGeom prst="rect">
            <a:avLst/>
          </a:prstGeom>
          <a:noFill/>
          <a:ln>
            <a:noFill/>
          </a:ln>
        </p:spPr>
        <p:txBody>
          <a:bodyPr wrap="square" rtlCol="0" anchor="ctr">
            <a:spAutoFit/>
          </a:bodyPr>
          <a:lstStyle/>
          <a:p>
            <a:r>
              <a:rPr lang="en-US" b="1" dirty="0" smtClean="0">
                <a:solidFill>
                  <a:schemeClr val="bg1"/>
                </a:solidFill>
              </a:rPr>
              <a:t>Proposed Project Coordination</a:t>
            </a:r>
            <a:endParaRPr lang="en-MY" b="1" dirty="0">
              <a:solidFill>
                <a:schemeClr val="bg1"/>
              </a:solidFill>
            </a:endParaRPr>
          </a:p>
        </p:txBody>
      </p:sp>
      <p:sp>
        <p:nvSpPr>
          <p:cNvPr id="72" name="TextBox 71"/>
          <p:cNvSpPr txBox="1"/>
          <p:nvPr/>
        </p:nvSpPr>
        <p:spPr>
          <a:xfrm>
            <a:off x="6765509" y="4267200"/>
            <a:ext cx="1603901" cy="369332"/>
          </a:xfrm>
          <a:prstGeom prst="rect">
            <a:avLst/>
          </a:prstGeom>
          <a:noFill/>
        </p:spPr>
        <p:txBody>
          <a:bodyPr wrap="square" rtlCol="0" anchor="ctr">
            <a:spAutoFit/>
          </a:bodyPr>
          <a:lstStyle/>
          <a:p>
            <a:r>
              <a:rPr lang="en-US" dirty="0" smtClean="0"/>
              <a:t>Page 62</a:t>
            </a:r>
            <a:endParaRPr lang="en-MY" dirty="0"/>
          </a:p>
        </p:txBody>
      </p:sp>
      <p:sp>
        <p:nvSpPr>
          <p:cNvPr id="73" name="Rectangle 72"/>
          <p:cNvSpPr/>
          <p:nvPr/>
        </p:nvSpPr>
        <p:spPr>
          <a:xfrm>
            <a:off x="685800" y="4656364"/>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74" name="Rectangle 73"/>
          <p:cNvSpPr/>
          <p:nvPr/>
        </p:nvSpPr>
        <p:spPr>
          <a:xfrm>
            <a:off x="6765509" y="4656364"/>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75" name="TextBox 74"/>
          <p:cNvSpPr txBox="1"/>
          <p:nvPr/>
        </p:nvSpPr>
        <p:spPr>
          <a:xfrm>
            <a:off x="685800" y="4659868"/>
            <a:ext cx="5943600" cy="369332"/>
          </a:xfrm>
          <a:prstGeom prst="rect">
            <a:avLst/>
          </a:prstGeom>
          <a:noFill/>
          <a:ln>
            <a:noFill/>
          </a:ln>
        </p:spPr>
        <p:txBody>
          <a:bodyPr wrap="square" rtlCol="0" anchor="ctr">
            <a:spAutoFit/>
          </a:bodyPr>
          <a:lstStyle/>
          <a:p>
            <a:r>
              <a:rPr lang="en-US" b="1" dirty="0" smtClean="0">
                <a:solidFill>
                  <a:schemeClr val="bg1"/>
                </a:solidFill>
              </a:rPr>
              <a:t>Timelines</a:t>
            </a:r>
            <a:endParaRPr lang="en-MY" b="1" dirty="0">
              <a:solidFill>
                <a:schemeClr val="bg1"/>
              </a:solidFill>
            </a:endParaRPr>
          </a:p>
        </p:txBody>
      </p:sp>
      <p:sp>
        <p:nvSpPr>
          <p:cNvPr id="76" name="TextBox 75"/>
          <p:cNvSpPr txBox="1"/>
          <p:nvPr/>
        </p:nvSpPr>
        <p:spPr>
          <a:xfrm>
            <a:off x="6765509" y="4724400"/>
            <a:ext cx="1603901" cy="369332"/>
          </a:xfrm>
          <a:prstGeom prst="rect">
            <a:avLst/>
          </a:prstGeom>
          <a:noFill/>
        </p:spPr>
        <p:txBody>
          <a:bodyPr wrap="square" rtlCol="0" anchor="ctr">
            <a:spAutoFit/>
          </a:bodyPr>
          <a:lstStyle/>
          <a:p>
            <a:r>
              <a:rPr lang="en-US" dirty="0" smtClean="0"/>
              <a:t>Page 69</a:t>
            </a:r>
            <a:endParaRPr lang="en-MY" dirty="0"/>
          </a:p>
        </p:txBody>
      </p:sp>
      <p:sp>
        <p:nvSpPr>
          <p:cNvPr id="77" name="Rectangle 76"/>
          <p:cNvSpPr/>
          <p:nvPr/>
        </p:nvSpPr>
        <p:spPr>
          <a:xfrm>
            <a:off x="685800" y="5104608"/>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78" name="Rectangle 77"/>
          <p:cNvSpPr/>
          <p:nvPr/>
        </p:nvSpPr>
        <p:spPr>
          <a:xfrm>
            <a:off x="6765509" y="5104608"/>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79" name="TextBox 78"/>
          <p:cNvSpPr txBox="1"/>
          <p:nvPr/>
        </p:nvSpPr>
        <p:spPr>
          <a:xfrm>
            <a:off x="685800" y="5104608"/>
            <a:ext cx="5943600" cy="369332"/>
          </a:xfrm>
          <a:prstGeom prst="rect">
            <a:avLst/>
          </a:prstGeom>
          <a:noFill/>
          <a:ln>
            <a:noFill/>
          </a:ln>
        </p:spPr>
        <p:txBody>
          <a:bodyPr wrap="square" rtlCol="0" anchor="ctr">
            <a:spAutoFit/>
          </a:bodyPr>
          <a:lstStyle/>
          <a:p>
            <a:r>
              <a:rPr lang="en-US" b="1" dirty="0" smtClean="0">
                <a:solidFill>
                  <a:schemeClr val="bg1"/>
                </a:solidFill>
              </a:rPr>
              <a:t>Marketing &amp; Promotion Strategy</a:t>
            </a:r>
            <a:endParaRPr lang="en-MY" b="1" dirty="0">
              <a:solidFill>
                <a:schemeClr val="bg1"/>
              </a:solidFill>
            </a:endParaRPr>
          </a:p>
        </p:txBody>
      </p:sp>
      <p:sp>
        <p:nvSpPr>
          <p:cNvPr id="80" name="TextBox 79"/>
          <p:cNvSpPr txBox="1"/>
          <p:nvPr/>
        </p:nvSpPr>
        <p:spPr>
          <a:xfrm>
            <a:off x="6765509" y="5181600"/>
            <a:ext cx="1603901" cy="369332"/>
          </a:xfrm>
          <a:prstGeom prst="rect">
            <a:avLst/>
          </a:prstGeom>
          <a:noFill/>
        </p:spPr>
        <p:txBody>
          <a:bodyPr wrap="square" rtlCol="0" anchor="ctr">
            <a:spAutoFit/>
          </a:bodyPr>
          <a:lstStyle/>
          <a:p>
            <a:r>
              <a:rPr lang="en-US" dirty="0" smtClean="0"/>
              <a:t>Page 73</a:t>
            </a:r>
            <a:endParaRPr lang="en-MY" dirty="0"/>
          </a:p>
        </p:txBody>
      </p:sp>
      <p:sp>
        <p:nvSpPr>
          <p:cNvPr id="81" name="Rectangle 80"/>
          <p:cNvSpPr/>
          <p:nvPr/>
        </p:nvSpPr>
        <p:spPr>
          <a:xfrm>
            <a:off x="685800" y="5552854"/>
            <a:ext cx="5943600" cy="448244"/>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MY" sz="3200" b="1">
              <a:solidFill>
                <a:schemeClr val="bg1"/>
              </a:solidFill>
            </a:endParaRPr>
          </a:p>
        </p:txBody>
      </p:sp>
      <p:sp>
        <p:nvSpPr>
          <p:cNvPr id="82" name="Rectangle 81"/>
          <p:cNvSpPr/>
          <p:nvPr/>
        </p:nvSpPr>
        <p:spPr>
          <a:xfrm>
            <a:off x="6765509" y="5552854"/>
            <a:ext cx="2073691" cy="44824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n-MY" sz="3200"/>
          </a:p>
        </p:txBody>
      </p:sp>
      <p:sp>
        <p:nvSpPr>
          <p:cNvPr id="83" name="TextBox 82"/>
          <p:cNvSpPr txBox="1"/>
          <p:nvPr/>
        </p:nvSpPr>
        <p:spPr>
          <a:xfrm>
            <a:off x="685800" y="5552854"/>
            <a:ext cx="5943600" cy="369332"/>
          </a:xfrm>
          <a:prstGeom prst="rect">
            <a:avLst/>
          </a:prstGeom>
          <a:noFill/>
          <a:ln>
            <a:noFill/>
          </a:ln>
        </p:spPr>
        <p:txBody>
          <a:bodyPr wrap="square" rtlCol="0" anchor="ctr">
            <a:spAutoFit/>
          </a:bodyPr>
          <a:lstStyle/>
          <a:p>
            <a:r>
              <a:rPr lang="en-US" b="1" dirty="0" smtClean="0">
                <a:solidFill>
                  <a:schemeClr val="bg1"/>
                </a:solidFill>
              </a:rPr>
              <a:t>Financial Project Consideration</a:t>
            </a:r>
            <a:endParaRPr lang="en-MY" b="1" dirty="0">
              <a:solidFill>
                <a:schemeClr val="bg1"/>
              </a:solidFill>
            </a:endParaRPr>
          </a:p>
        </p:txBody>
      </p:sp>
      <p:sp>
        <p:nvSpPr>
          <p:cNvPr id="84" name="TextBox 83"/>
          <p:cNvSpPr txBox="1"/>
          <p:nvPr/>
        </p:nvSpPr>
        <p:spPr>
          <a:xfrm>
            <a:off x="6765509" y="5638800"/>
            <a:ext cx="1603901" cy="369332"/>
          </a:xfrm>
          <a:prstGeom prst="rect">
            <a:avLst/>
          </a:prstGeom>
          <a:noFill/>
        </p:spPr>
        <p:txBody>
          <a:bodyPr wrap="square" rtlCol="0" anchor="ctr">
            <a:spAutoFit/>
          </a:bodyPr>
          <a:lstStyle/>
          <a:p>
            <a:r>
              <a:rPr lang="en-US" dirty="0" smtClean="0"/>
              <a:t>Page 81</a:t>
            </a:r>
            <a:endParaRPr lang="en-MY"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25</a:t>
            </a:fld>
            <a:endParaRPr lang="en-US" dirty="0"/>
          </a:p>
        </p:txBody>
      </p:sp>
      <p:sp>
        <p:nvSpPr>
          <p:cNvPr id="55" name="TextBox 54"/>
          <p:cNvSpPr txBox="1"/>
          <p:nvPr/>
        </p:nvSpPr>
        <p:spPr>
          <a:xfrm>
            <a:off x="685800" y="4247576"/>
            <a:ext cx="5943600" cy="369332"/>
          </a:xfrm>
          <a:prstGeom prst="rect">
            <a:avLst/>
          </a:prstGeom>
          <a:noFill/>
          <a:ln>
            <a:noFill/>
          </a:ln>
        </p:spPr>
        <p:txBody>
          <a:bodyPr wrap="square" rtlCol="0" anchor="ctr">
            <a:spAutoFit/>
          </a:bodyPr>
          <a:lstStyle/>
          <a:p>
            <a:r>
              <a:rPr lang="en-US" b="1" dirty="0" smtClean="0">
                <a:solidFill>
                  <a:schemeClr val="bg1"/>
                </a:solidFill>
              </a:rPr>
              <a:t>Web Interface</a:t>
            </a:r>
            <a:endParaRPr lang="en-MY" b="1" dirty="0">
              <a:solidFill>
                <a:schemeClr val="bg1"/>
              </a:solidFill>
            </a:endParaRPr>
          </a:p>
        </p:txBody>
      </p:sp>
    </p:spTree>
    <p:extLst>
      <p:ext uri="{BB962C8B-B14F-4D97-AF65-F5344CB8AC3E}">
        <p14:creationId xmlns:p14="http://schemas.microsoft.com/office/powerpoint/2010/main" val="211381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26</a:t>
            </a:fld>
            <a:endParaRPr lang="en-US" dirty="0"/>
          </a:p>
        </p:txBody>
      </p:sp>
      <p:sp>
        <p:nvSpPr>
          <p:cNvPr id="85" name="TextBox 84"/>
          <p:cNvSpPr txBox="1"/>
          <p:nvPr/>
        </p:nvSpPr>
        <p:spPr>
          <a:xfrm>
            <a:off x="1239168" y="2732782"/>
            <a:ext cx="6687466" cy="830997"/>
          </a:xfrm>
          <a:prstGeom prst="rect">
            <a:avLst/>
          </a:prstGeom>
          <a:noFill/>
        </p:spPr>
        <p:txBody>
          <a:bodyPr wrap="square" rtlCol="0">
            <a:spAutoFit/>
          </a:bodyPr>
          <a:lstStyle/>
          <a:p>
            <a:pPr algn="ctr"/>
            <a:r>
              <a:rPr lang="en-US" sz="2400" b="1" dirty="0" smtClean="0"/>
              <a:t>PI1M COMMUNITY CONTENT ENHANCEMENT </a:t>
            </a:r>
            <a:endParaRPr lang="en-US" sz="2400" b="1" dirty="0"/>
          </a:p>
          <a:p>
            <a:pPr algn="ctr"/>
            <a:r>
              <a:rPr lang="en-US" sz="2400" b="1" dirty="0"/>
              <a:t>B</a:t>
            </a:r>
            <a:r>
              <a:rPr lang="en-US" sz="2400" b="1" dirty="0" smtClean="0"/>
              <a:t>Y ACCOUNTING SOLUTIONS</a:t>
            </a:r>
          </a:p>
        </p:txBody>
      </p:sp>
      <p:pic>
        <p:nvPicPr>
          <p:cNvPr id="86" name="Picture 3" descr="C:\Users\User\Desktop\pi1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813" y="368329"/>
            <a:ext cx="6902372" cy="123187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219200" y="4350603"/>
            <a:ext cx="6687466" cy="830997"/>
          </a:xfrm>
          <a:prstGeom prst="rect">
            <a:avLst/>
          </a:prstGeom>
          <a:noFill/>
        </p:spPr>
        <p:txBody>
          <a:bodyPr wrap="square" rtlCol="0">
            <a:spAutoFit/>
          </a:bodyPr>
          <a:lstStyle/>
          <a:p>
            <a:pPr algn="ctr"/>
            <a:r>
              <a:rPr lang="en-US" sz="2400" b="1" dirty="0" smtClean="0"/>
              <a:t>To Request TAF-UMT Endorsement</a:t>
            </a:r>
          </a:p>
          <a:p>
            <a:pPr algn="ctr"/>
            <a:r>
              <a:rPr lang="en-US" sz="2400" b="1" dirty="0" smtClean="0"/>
              <a:t> for Syllabus Program</a:t>
            </a:r>
          </a:p>
        </p:txBody>
      </p:sp>
    </p:spTree>
    <p:extLst>
      <p:ext uri="{BB962C8B-B14F-4D97-AF65-F5344CB8AC3E}">
        <p14:creationId xmlns:p14="http://schemas.microsoft.com/office/powerpoint/2010/main" val="2037761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457199" y="0"/>
            <a:ext cx="8568021"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introduction</a:t>
            </a:r>
            <a:endParaRPr lang="en-MY" sz="2000" dirty="0">
              <a:solidFill>
                <a:schemeClr val="tx1"/>
              </a:solidFill>
              <a:latin typeface="Arial Black"/>
            </a:endParaRPr>
          </a:p>
        </p:txBody>
      </p:sp>
      <p:sp>
        <p:nvSpPr>
          <p:cNvPr id="8" name="Slide Number Placeholder 7"/>
          <p:cNvSpPr>
            <a:spLocks noGrp="1"/>
          </p:cNvSpPr>
          <p:nvPr>
            <p:ph type="sldNum" sz="quarter" idx="12"/>
          </p:nvPr>
        </p:nvSpPr>
        <p:spPr/>
        <p:txBody>
          <a:bodyPr/>
          <a:lstStyle/>
          <a:p>
            <a:pPr>
              <a:defRPr/>
            </a:pPr>
            <a:fld id="{10900C66-51F3-40B7-ADF9-FB7B495E0E52}" type="slidenum">
              <a:rPr lang="en-US" smtClean="0"/>
              <a:pPr>
                <a:defRPr/>
              </a:pPr>
              <a:t>27</a:t>
            </a:fld>
            <a:endParaRPr lang="en-US" dirty="0"/>
          </a:p>
        </p:txBody>
      </p:sp>
      <p:sp>
        <p:nvSpPr>
          <p:cNvPr id="50" name="Rectangle 4"/>
          <p:cNvSpPr>
            <a:spLocks noChangeArrowheads="1"/>
          </p:cNvSpPr>
          <p:nvPr/>
        </p:nvSpPr>
        <p:spPr bwMode="auto">
          <a:xfrm>
            <a:off x="762000" y="1743670"/>
            <a:ext cx="77724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Font typeface="Arial" charset="0"/>
              <a:buNone/>
            </a:pPr>
            <a:r>
              <a:rPr lang="en-MY" altLang="en-US" sz="1800" b="1" dirty="0" smtClean="0"/>
              <a:t>SALIHIN and its business partner intent to install SPS Accounting Software in PI1M. </a:t>
            </a:r>
            <a:r>
              <a:rPr lang="en-MY" altLang="en-US" sz="1800" b="1" dirty="0"/>
              <a:t> </a:t>
            </a:r>
            <a:r>
              <a:rPr lang="en-MY" altLang="en-US" sz="1800" b="1" dirty="0" smtClean="0"/>
              <a:t>As part of the empowering processes, we are seeking UMT-TAF to endorse the teaching program and the syllabus for this project.</a:t>
            </a:r>
          </a:p>
          <a:p>
            <a:pPr algn="just">
              <a:buFont typeface="Arial" charset="0"/>
              <a:buNone/>
            </a:pPr>
            <a:endParaRPr lang="en-MY" altLang="en-US" sz="1800" b="1" dirty="0"/>
          </a:p>
          <a:p>
            <a:pPr algn="just">
              <a:buFont typeface="Arial" charset="0"/>
              <a:buNone/>
            </a:pPr>
            <a:r>
              <a:rPr lang="en-MY" altLang="en-US" sz="1800" b="1" dirty="0" smtClean="0"/>
              <a:t>SITS </a:t>
            </a:r>
            <a:r>
              <a:rPr lang="en-MY" altLang="en-US" sz="1800" b="1" dirty="0"/>
              <a:t>Training Program is part of </a:t>
            </a:r>
            <a:r>
              <a:rPr lang="en-MY" altLang="en-US" sz="1800" b="1" dirty="0" err="1" smtClean="0"/>
              <a:t>Salihin</a:t>
            </a:r>
            <a:r>
              <a:rPr lang="en-MY" altLang="en-US" sz="1800" b="1" dirty="0" smtClean="0"/>
              <a:t> IT Solution </a:t>
            </a:r>
            <a:r>
              <a:rPr lang="en-MY" altLang="en-US" sz="1800" b="1" dirty="0" err="1" smtClean="0"/>
              <a:t>Sdn</a:t>
            </a:r>
            <a:r>
              <a:rPr lang="en-MY" altLang="en-US" sz="1800" b="1" dirty="0" smtClean="0"/>
              <a:t>. Bhd. (SITS) 5 </a:t>
            </a:r>
            <a:r>
              <a:rPr lang="en-MY" altLang="en-US" sz="1800" b="1" dirty="0"/>
              <a:t>Years Pi1M Content Empowerment </a:t>
            </a:r>
            <a:r>
              <a:rPr lang="en-MY" altLang="en-US" sz="1800" b="1" dirty="0" smtClean="0"/>
              <a:t>Proposal to PI1M.</a:t>
            </a:r>
            <a:endParaRPr lang="en-US" altLang="en-US" sz="1050" b="1" dirty="0"/>
          </a:p>
        </p:txBody>
      </p:sp>
      <p:sp>
        <p:nvSpPr>
          <p:cNvPr id="51" name="Content Placeholder 4"/>
          <p:cNvSpPr>
            <a:spLocks noGrp="1"/>
          </p:cNvSpPr>
          <p:nvPr>
            <p:ph sz="quarter" idx="1"/>
          </p:nvPr>
        </p:nvSpPr>
        <p:spPr>
          <a:xfrm>
            <a:off x="3124200" y="3657600"/>
            <a:ext cx="5410200" cy="2535604"/>
          </a:xfrm>
        </p:spPr>
        <p:txBody>
          <a:bodyPr>
            <a:noAutofit/>
          </a:bodyPr>
          <a:lstStyle/>
          <a:p>
            <a:pPr algn="just"/>
            <a:r>
              <a:rPr lang="en-MY" sz="1200" dirty="0" err="1"/>
              <a:t>Pusat</a:t>
            </a:r>
            <a:r>
              <a:rPr lang="en-MY" sz="1200" dirty="0"/>
              <a:t> Internet 1 Malaysia </a:t>
            </a:r>
            <a:r>
              <a:rPr lang="en-MY" sz="1200" dirty="0" smtClean="0"/>
              <a:t> (PI1M) is one </a:t>
            </a:r>
            <a:r>
              <a:rPr lang="en-MY" sz="1200" dirty="0"/>
              <a:t>of the </a:t>
            </a:r>
            <a:r>
              <a:rPr lang="en-MY" sz="1200" dirty="0" smtClean="0"/>
              <a:t>earliest </a:t>
            </a:r>
            <a:r>
              <a:rPr lang="en-MY" sz="1200" dirty="0"/>
              <a:t>initiative under Universal Service Provision (USP), the first PI1M was built in 2007. It is an initiative to bring positive social and economic </a:t>
            </a:r>
            <a:r>
              <a:rPr lang="en-MY" sz="1200" dirty="0" smtClean="0"/>
              <a:t> impact </a:t>
            </a:r>
            <a:r>
              <a:rPr lang="en-MY" sz="1200" dirty="0"/>
              <a:t>to the community in underserved areas. </a:t>
            </a:r>
            <a:endParaRPr lang="en-MY" sz="1200" dirty="0" smtClean="0"/>
          </a:p>
          <a:p>
            <a:pPr algn="just"/>
            <a:endParaRPr lang="en-MY" sz="1200" dirty="0"/>
          </a:p>
          <a:p>
            <a:pPr algn="just"/>
            <a:r>
              <a:rPr lang="en-MY" sz="1200" dirty="0" smtClean="0"/>
              <a:t>All PI1M centres are equipped </a:t>
            </a:r>
            <a:r>
              <a:rPr lang="en-MY" sz="1200" dirty="0"/>
              <a:t>with 20 units of </a:t>
            </a:r>
            <a:r>
              <a:rPr lang="en-MY" sz="1200" dirty="0" smtClean="0"/>
              <a:t>computer and the </a:t>
            </a:r>
            <a:r>
              <a:rPr lang="en-MY" sz="1200" dirty="0"/>
              <a:t>centre provides basic internet access as well as ICT-related trainings that </a:t>
            </a:r>
            <a:r>
              <a:rPr lang="en-MY" sz="1200" dirty="0" smtClean="0"/>
              <a:t> are </a:t>
            </a:r>
            <a:r>
              <a:rPr lang="en-MY" sz="1200" dirty="0"/>
              <a:t>conducted by full-time Manager and Assistant Manager.</a:t>
            </a:r>
          </a:p>
          <a:p>
            <a:pPr algn="just"/>
            <a:endParaRPr lang="en-MY" sz="1200" dirty="0"/>
          </a:p>
          <a:p>
            <a:pPr algn="just"/>
            <a:r>
              <a:rPr lang="en-MY" sz="1200" dirty="0"/>
              <a:t>Focus of PI1M expanded from 2013 onwards to include the underserved groups in urban areas. PI1Ms in urban areas are built in low-cost housing areas such as at the </a:t>
            </a:r>
            <a:r>
              <a:rPr lang="en-MY" sz="1200" dirty="0" smtClean="0"/>
              <a:t>People’s </a:t>
            </a:r>
            <a:r>
              <a:rPr lang="en-MY" sz="1200" dirty="0"/>
              <a:t>Housing Project (PPR) and the Government’s Support Staff housing areas. </a:t>
            </a:r>
            <a:endParaRPr lang="en-MY" sz="1200" dirty="0" smtClean="0"/>
          </a:p>
          <a:p>
            <a:pPr algn="just"/>
            <a:endParaRPr lang="en-MY" sz="1200" dirty="0"/>
          </a:p>
        </p:txBody>
      </p:sp>
      <p:grpSp>
        <p:nvGrpSpPr>
          <p:cNvPr id="52" name="Group 51"/>
          <p:cNvGrpSpPr/>
          <p:nvPr/>
        </p:nvGrpSpPr>
        <p:grpSpPr>
          <a:xfrm>
            <a:off x="1066800" y="4123267"/>
            <a:ext cx="1965421" cy="1371600"/>
            <a:chOff x="1462969" y="1600200"/>
            <a:chExt cx="1618582" cy="1270747"/>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96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ight Arrow 72"/>
          <p:cNvSpPr/>
          <p:nvPr/>
        </p:nvSpPr>
        <p:spPr>
          <a:xfrm rot="10800000">
            <a:off x="4414098" y="5503991"/>
            <a:ext cx="714209" cy="43960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22" name="Right Arrow 21"/>
          <p:cNvSpPr/>
          <p:nvPr/>
        </p:nvSpPr>
        <p:spPr>
          <a:xfrm>
            <a:off x="4419599" y="1359618"/>
            <a:ext cx="714209" cy="38390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68" name="Bent-Up Arrow 67"/>
          <p:cNvSpPr/>
          <p:nvPr/>
        </p:nvSpPr>
        <p:spPr>
          <a:xfrm rot="10800000" flipH="1">
            <a:off x="6934200" y="1421588"/>
            <a:ext cx="1284843" cy="808754"/>
          </a:xfrm>
          <a:prstGeom prst="ben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67" name="Bent-Up Arrow 66"/>
          <p:cNvSpPr/>
          <p:nvPr/>
        </p:nvSpPr>
        <p:spPr>
          <a:xfrm flipH="1">
            <a:off x="1199936" y="4971520"/>
            <a:ext cx="1367190" cy="947765"/>
          </a:xfrm>
          <a:prstGeom prst="ben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66" name="Bent-Up Arrow 65"/>
          <p:cNvSpPr/>
          <p:nvPr/>
        </p:nvSpPr>
        <p:spPr>
          <a:xfrm rot="16200000" flipH="1">
            <a:off x="7024938" y="4880782"/>
            <a:ext cx="961525" cy="1143001"/>
          </a:xfrm>
          <a:prstGeom prst="ben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65" name="Bent-Up Arrow 64"/>
          <p:cNvSpPr/>
          <p:nvPr/>
        </p:nvSpPr>
        <p:spPr>
          <a:xfrm rot="5400000" flipH="1">
            <a:off x="1493921" y="1217108"/>
            <a:ext cx="974558" cy="1219200"/>
          </a:xfrm>
          <a:prstGeom prst="ben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sp>
        <p:nvSpPr>
          <p:cNvPr id="14" name="Rounded Rectangle 13"/>
          <p:cNvSpPr/>
          <p:nvPr/>
        </p:nvSpPr>
        <p:spPr>
          <a:xfrm>
            <a:off x="2667000" y="990600"/>
            <a:ext cx="1752600" cy="140186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7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1135" y="1143000"/>
            <a:ext cx="502959" cy="26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4396" y="1143000"/>
            <a:ext cx="849266" cy="26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C:\Users\User\Desktop\Pusat Internet 1 Malaysia_files\imag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43" t="15922" r="5322"/>
          <a:stretch/>
        </p:blipFill>
        <p:spPr bwMode="auto">
          <a:xfrm>
            <a:off x="2944396" y="1421588"/>
            <a:ext cx="1389698" cy="643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3" name="Rectangle 11"/>
          <p:cNvSpPr>
            <a:spLocks noChangeArrowheads="1"/>
          </p:cNvSpPr>
          <p:nvPr/>
        </p:nvSpPr>
        <p:spPr bwMode="auto">
          <a:xfrm>
            <a:off x="2944396" y="2061315"/>
            <a:ext cx="1389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Rural Community</a:t>
            </a:r>
            <a:endParaRPr lang="en-US" altLang="en-US" sz="1200" b="1" dirty="0"/>
          </a:p>
        </p:txBody>
      </p:sp>
      <p:sp>
        <p:nvSpPr>
          <p:cNvPr id="37" name="Title 1"/>
          <p:cNvSpPr txBox="1">
            <a:spLocks/>
          </p:cNvSpPr>
          <p:nvPr/>
        </p:nvSpPr>
        <p:spPr>
          <a:xfrm>
            <a:off x="457199" y="0"/>
            <a:ext cx="8568021"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Community content enhancement  framework </a:t>
            </a:r>
            <a:endParaRPr lang="en-MY" sz="2000" dirty="0">
              <a:solidFill>
                <a:schemeClr val="tx1"/>
              </a:solidFill>
              <a:latin typeface="Arial Black"/>
            </a:endParaRPr>
          </a:p>
        </p:txBody>
      </p:sp>
      <p:grpSp>
        <p:nvGrpSpPr>
          <p:cNvPr id="11" name="Group 10"/>
          <p:cNvGrpSpPr/>
          <p:nvPr/>
        </p:nvGrpSpPr>
        <p:grpSpPr>
          <a:xfrm>
            <a:off x="457199" y="2263946"/>
            <a:ext cx="2133600" cy="2689423"/>
            <a:chOff x="-2971800" y="2644577"/>
            <a:chExt cx="2133600" cy="2689423"/>
          </a:xfrm>
        </p:grpSpPr>
        <p:sp>
          <p:nvSpPr>
            <p:cNvPr id="7" name="Rounded Rectangle 6"/>
            <p:cNvSpPr/>
            <p:nvPr/>
          </p:nvSpPr>
          <p:spPr>
            <a:xfrm>
              <a:off x="-2971800" y="2644577"/>
              <a:ext cx="2133600" cy="2689423"/>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pic>
          <p:nvPicPr>
            <p:cNvPr id="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24830"/>
              <a:ext cx="570626" cy="39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880874"/>
              <a:ext cx="685800" cy="44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7640" y="4141116"/>
              <a:ext cx="497840" cy="44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4593" y="4587014"/>
              <a:ext cx="605953" cy="53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4584" y="3719920"/>
              <a:ext cx="695395" cy="42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04747" y="2952456"/>
              <a:ext cx="1266547" cy="338554"/>
            </a:xfrm>
            <a:prstGeom prst="rect">
              <a:avLst/>
            </a:prstGeom>
          </p:spPr>
          <p:txBody>
            <a:bodyPr wrap="square">
              <a:spAutoFit/>
            </a:bodyPr>
            <a:lstStyle/>
            <a:p>
              <a:pPr lvl="0"/>
              <a:r>
                <a:rPr lang="en-US" altLang="en-US" sz="800" b="1" dirty="0"/>
                <a:t>500,000</a:t>
              </a:r>
              <a:r>
                <a:rPr lang="en-US" altLang="en-US" sz="800" dirty="0"/>
                <a:t>  TEKUN Nasional Micro Entrepreneurs</a:t>
              </a:r>
              <a:endParaRPr lang="en-MY" sz="800" dirty="0"/>
            </a:p>
          </p:txBody>
        </p:sp>
        <p:sp>
          <p:nvSpPr>
            <p:cNvPr id="3" name="Rectangle 2"/>
            <p:cNvSpPr/>
            <p:nvPr/>
          </p:nvSpPr>
          <p:spPr>
            <a:xfrm>
              <a:off x="-2081074" y="3356851"/>
              <a:ext cx="1219200" cy="338554"/>
            </a:xfrm>
            <a:prstGeom prst="rect">
              <a:avLst/>
            </a:prstGeom>
          </p:spPr>
          <p:txBody>
            <a:bodyPr wrap="square">
              <a:spAutoFit/>
            </a:bodyPr>
            <a:lstStyle/>
            <a:p>
              <a:pPr lvl="0"/>
              <a:r>
                <a:rPr lang="en-US" altLang="en-US" sz="800" b="1" dirty="0"/>
                <a:t>300,000</a:t>
              </a:r>
              <a:r>
                <a:rPr lang="en-US" altLang="en-US" sz="800" dirty="0"/>
                <a:t>  AIM Micro Entrepreneurs</a:t>
              </a:r>
              <a:endParaRPr lang="en-MY" sz="800" dirty="0"/>
            </a:p>
          </p:txBody>
        </p:sp>
        <p:sp>
          <p:nvSpPr>
            <p:cNvPr id="4" name="Rectangle 3"/>
            <p:cNvSpPr/>
            <p:nvPr/>
          </p:nvSpPr>
          <p:spPr>
            <a:xfrm>
              <a:off x="-2081073" y="3821112"/>
              <a:ext cx="1219200" cy="338554"/>
            </a:xfrm>
            <a:prstGeom prst="rect">
              <a:avLst/>
            </a:prstGeom>
          </p:spPr>
          <p:txBody>
            <a:bodyPr wrap="square">
              <a:spAutoFit/>
            </a:bodyPr>
            <a:lstStyle/>
            <a:p>
              <a:pPr lvl="0"/>
              <a:r>
                <a:rPr lang="en-US" altLang="en-US" sz="800" b="1" dirty="0"/>
                <a:t>15,000</a:t>
              </a:r>
              <a:r>
                <a:rPr lang="en-US" altLang="en-US" sz="800" dirty="0"/>
                <a:t>  Co-operatives </a:t>
              </a:r>
              <a:r>
                <a:rPr lang="en-US" altLang="en-US" sz="800" dirty="0" err="1"/>
                <a:t>i.e</a:t>
              </a:r>
              <a:r>
                <a:rPr lang="en-US" altLang="en-US" sz="800" dirty="0"/>
                <a:t> Micro Co-Operatives</a:t>
              </a:r>
              <a:endParaRPr lang="en-MY" sz="800" dirty="0"/>
            </a:p>
          </p:txBody>
        </p:sp>
        <p:sp>
          <p:nvSpPr>
            <p:cNvPr id="5" name="Rectangle 4"/>
            <p:cNvSpPr/>
            <p:nvPr/>
          </p:nvSpPr>
          <p:spPr>
            <a:xfrm>
              <a:off x="-2057400" y="4254762"/>
              <a:ext cx="1050288" cy="215444"/>
            </a:xfrm>
            <a:prstGeom prst="rect">
              <a:avLst/>
            </a:prstGeom>
          </p:spPr>
          <p:txBody>
            <a:bodyPr wrap="none">
              <a:spAutoFit/>
            </a:bodyPr>
            <a:lstStyle/>
            <a:p>
              <a:pPr lvl="0"/>
              <a:r>
                <a:rPr lang="en-US" altLang="en-US" sz="800" b="1" dirty="0"/>
                <a:t>500</a:t>
              </a:r>
              <a:r>
                <a:rPr lang="en-US" altLang="en-US" sz="800" dirty="0"/>
                <a:t>  PKK Nationwide</a:t>
              </a:r>
              <a:endParaRPr lang="en-MY" sz="800" dirty="0"/>
            </a:p>
          </p:txBody>
        </p:sp>
        <p:sp>
          <p:nvSpPr>
            <p:cNvPr id="6" name="Rectangle 5"/>
            <p:cNvSpPr/>
            <p:nvPr/>
          </p:nvSpPr>
          <p:spPr>
            <a:xfrm>
              <a:off x="-2057399" y="4669909"/>
              <a:ext cx="1195526" cy="338554"/>
            </a:xfrm>
            <a:prstGeom prst="rect">
              <a:avLst/>
            </a:prstGeom>
          </p:spPr>
          <p:txBody>
            <a:bodyPr wrap="square">
              <a:spAutoFit/>
            </a:bodyPr>
            <a:lstStyle/>
            <a:p>
              <a:pPr lvl="0"/>
              <a:r>
                <a:rPr lang="en-US" altLang="en-US" sz="800" b="1" dirty="0"/>
                <a:t>400</a:t>
              </a:r>
              <a:r>
                <a:rPr lang="en-US" altLang="en-US" sz="800" dirty="0"/>
                <a:t>  Fishermen’s Association Nationwide</a:t>
              </a:r>
              <a:endParaRPr lang="en-MY" altLang="en-US" sz="800" dirty="0"/>
            </a:p>
          </p:txBody>
        </p:sp>
      </p:grpSp>
      <p:grpSp>
        <p:nvGrpSpPr>
          <p:cNvPr id="10" name="Group 9"/>
          <p:cNvGrpSpPr/>
          <p:nvPr/>
        </p:nvGrpSpPr>
        <p:grpSpPr>
          <a:xfrm>
            <a:off x="6856363" y="2280434"/>
            <a:ext cx="2133600" cy="2689423"/>
            <a:chOff x="9525000" y="2585806"/>
            <a:chExt cx="2133600" cy="2689423"/>
          </a:xfrm>
        </p:grpSpPr>
        <p:sp>
          <p:nvSpPr>
            <p:cNvPr id="45" name="Rounded Rectangle 44"/>
            <p:cNvSpPr/>
            <p:nvPr/>
          </p:nvSpPr>
          <p:spPr>
            <a:xfrm>
              <a:off x="9525000" y="2585806"/>
              <a:ext cx="2133600" cy="2689423"/>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sp>
          <p:nvSpPr>
            <p:cNvPr id="85" name="Rectangle 84"/>
            <p:cNvSpPr/>
            <p:nvPr/>
          </p:nvSpPr>
          <p:spPr bwMode="auto">
            <a:xfrm>
              <a:off x="9749632" y="2667572"/>
              <a:ext cx="1684337" cy="762000"/>
            </a:xfrm>
            <a:prstGeom prst="rect">
              <a:avLst/>
            </a:prstGeom>
            <a:blipFill rotWithShape="0">
              <a:blip r:embed="rId10"/>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6" name="Rectangle 85"/>
            <p:cNvSpPr/>
            <p:nvPr/>
          </p:nvSpPr>
          <p:spPr bwMode="auto">
            <a:xfrm>
              <a:off x="9749632" y="3277172"/>
              <a:ext cx="1684337" cy="631825"/>
            </a:xfrm>
            <a:prstGeom prst="rect">
              <a:avLst/>
            </a:prstGeom>
            <a:blipFill rotWithShape="0">
              <a:blip r:embed="rId11"/>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7" name="Rectangle 86"/>
            <p:cNvSpPr/>
            <p:nvPr/>
          </p:nvSpPr>
          <p:spPr bwMode="auto">
            <a:xfrm>
              <a:off x="9749632" y="3886772"/>
              <a:ext cx="1684337" cy="796408"/>
            </a:xfrm>
            <a:prstGeom prst="rect">
              <a:avLst/>
            </a:prstGeom>
            <a:blipFill rotWithShape="0">
              <a:blip r:embed="rId1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8" name="Rectangle 87"/>
            <p:cNvSpPr/>
            <p:nvPr/>
          </p:nvSpPr>
          <p:spPr bwMode="auto">
            <a:xfrm>
              <a:off x="9749632" y="4572572"/>
              <a:ext cx="1684337" cy="609600"/>
            </a:xfrm>
            <a:prstGeom prst="rect">
              <a:avLst/>
            </a:prstGeom>
            <a:blipFill rotWithShape="0">
              <a:blip r:embed="rId1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grpSp>
        <p:nvGrpSpPr>
          <p:cNvPr id="16" name="Group 15"/>
          <p:cNvGrpSpPr/>
          <p:nvPr/>
        </p:nvGrpSpPr>
        <p:grpSpPr>
          <a:xfrm>
            <a:off x="5105400" y="990600"/>
            <a:ext cx="1752600" cy="1401860"/>
            <a:chOff x="5029200" y="1088854"/>
            <a:chExt cx="1752600" cy="1401860"/>
          </a:xfrm>
        </p:grpSpPr>
        <p:sp>
          <p:nvSpPr>
            <p:cNvPr id="53" name="Rounded Rectangle 52"/>
            <p:cNvSpPr/>
            <p:nvPr/>
          </p:nvSpPr>
          <p:spPr>
            <a:xfrm>
              <a:off x="5029200" y="1088854"/>
              <a:ext cx="1752600" cy="140186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81" name="Picture 8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49528" y="1762750"/>
              <a:ext cx="1286633" cy="491948"/>
            </a:xfrm>
            <a:prstGeom prst="rect">
              <a:avLst/>
            </a:prstGeom>
          </p:spPr>
        </p:pic>
        <p:pic>
          <p:nvPicPr>
            <p:cNvPr id="80" name="Picture 7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2512" y="1241254"/>
              <a:ext cx="985975" cy="392860"/>
            </a:xfrm>
            <a:prstGeom prst="rect">
              <a:avLst/>
            </a:prstGeom>
          </p:spPr>
        </p:pic>
      </p:grpSp>
      <p:grpSp>
        <p:nvGrpSpPr>
          <p:cNvPr id="34" name="Group 33"/>
          <p:cNvGrpSpPr/>
          <p:nvPr/>
        </p:nvGrpSpPr>
        <p:grpSpPr>
          <a:xfrm>
            <a:off x="3505200" y="2438400"/>
            <a:ext cx="2514600" cy="2320408"/>
            <a:chOff x="3505200" y="2556392"/>
            <a:chExt cx="2514600" cy="2320408"/>
          </a:xfrm>
        </p:grpSpPr>
        <p:sp>
          <p:nvSpPr>
            <p:cNvPr id="33" name="Oval 32"/>
            <p:cNvSpPr/>
            <p:nvPr/>
          </p:nvSpPr>
          <p:spPr>
            <a:xfrm>
              <a:off x="3505200" y="2556392"/>
              <a:ext cx="2514600" cy="232040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MY"/>
            </a:p>
          </p:txBody>
        </p:sp>
        <p:grpSp>
          <p:nvGrpSpPr>
            <p:cNvPr id="18" name="Group 17"/>
            <p:cNvGrpSpPr/>
            <p:nvPr/>
          </p:nvGrpSpPr>
          <p:grpSpPr>
            <a:xfrm>
              <a:off x="3810000" y="2757135"/>
              <a:ext cx="1885619" cy="1738665"/>
              <a:chOff x="3798399" y="2743200"/>
              <a:chExt cx="1885619" cy="1738665"/>
            </a:xfrm>
          </p:grpSpPr>
          <p:pic>
            <p:nvPicPr>
              <p:cNvPr id="1026" name="Picture 2" descr="GTP - Government Transformation Program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2614" y="2743200"/>
                <a:ext cx="1353979" cy="1089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28.199.85.104/ckeditor/upload/cards_image/nbos_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98399" y="3764059"/>
                <a:ext cx="1885619" cy="71780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 name="Group 18"/>
          <p:cNvGrpSpPr/>
          <p:nvPr/>
        </p:nvGrpSpPr>
        <p:grpSpPr>
          <a:xfrm>
            <a:off x="5105400" y="4835008"/>
            <a:ext cx="1752600" cy="1401860"/>
            <a:chOff x="-2362200" y="4726086"/>
            <a:chExt cx="1752600" cy="1401860"/>
          </a:xfrm>
        </p:grpSpPr>
        <p:sp>
          <p:nvSpPr>
            <p:cNvPr id="60" name="Rounded Rectangle 59"/>
            <p:cNvSpPr/>
            <p:nvPr/>
          </p:nvSpPr>
          <p:spPr>
            <a:xfrm>
              <a:off x="-2362200" y="4726086"/>
              <a:ext cx="1752600" cy="140186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Rectangle 11"/>
            <p:cNvSpPr>
              <a:spLocks noChangeArrowheads="1"/>
            </p:cNvSpPr>
            <p:nvPr/>
          </p:nvSpPr>
          <p:spPr bwMode="auto">
            <a:xfrm>
              <a:off x="-2248136" y="5634192"/>
              <a:ext cx="1524472" cy="46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Potential accounts </a:t>
              </a:r>
              <a:r>
                <a:rPr lang="en-US" altLang="en-US" sz="1200" b="1" dirty="0"/>
                <a:t>to </a:t>
              </a:r>
              <a:r>
                <a:rPr lang="en-US" altLang="en-US" sz="1200" b="1" dirty="0" smtClean="0"/>
                <a:t>be served </a:t>
              </a:r>
              <a:r>
                <a:rPr lang="en-US" altLang="en-US" sz="1200" b="1" dirty="0"/>
                <a:t>via PI1M</a:t>
              </a:r>
            </a:p>
          </p:txBody>
        </p:sp>
        <p:pic>
          <p:nvPicPr>
            <p:cNvPr id="30" name="Picture 2"/>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81201" y="4726086"/>
              <a:ext cx="955197" cy="10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p:nvPr/>
        </p:nvGrpSpPr>
        <p:grpSpPr>
          <a:xfrm>
            <a:off x="2667000" y="4803062"/>
            <a:ext cx="1752600" cy="1445338"/>
            <a:chOff x="-4724400" y="4726086"/>
            <a:chExt cx="1752600" cy="1445338"/>
          </a:xfrm>
        </p:grpSpPr>
        <p:sp>
          <p:nvSpPr>
            <p:cNvPr id="61" name="Rounded Rectangle 60"/>
            <p:cNvSpPr/>
            <p:nvPr/>
          </p:nvSpPr>
          <p:spPr>
            <a:xfrm>
              <a:off x="-4724400" y="4726086"/>
              <a:ext cx="1752600" cy="140186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TextBox 44"/>
            <p:cNvSpPr txBox="1">
              <a:spLocks noChangeArrowheads="1"/>
            </p:cNvSpPr>
            <p:nvPr/>
          </p:nvSpPr>
          <p:spPr bwMode="auto">
            <a:xfrm>
              <a:off x="-4574039" y="5525093"/>
              <a:ext cx="1451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PI1M “</a:t>
              </a:r>
              <a:r>
                <a:rPr lang="en-US" altLang="en-US" sz="1200" b="1" dirty="0" smtClean="0"/>
                <a:t>Accounting Technician”</a:t>
              </a:r>
              <a:endParaRPr lang="en-US" altLang="en-US" sz="1200" b="1" dirty="0"/>
            </a:p>
            <a:p>
              <a:pPr algn="ctr" eaLnBrk="1" hangingPunct="1">
                <a:spcBef>
                  <a:spcPct val="0"/>
                </a:spcBef>
                <a:buFontTx/>
                <a:buNone/>
              </a:pPr>
              <a:r>
                <a:rPr lang="en-MY" altLang="en-US" sz="1200" b="1" dirty="0"/>
                <a:t>New Job Creation</a:t>
              </a:r>
              <a:endParaRPr lang="en-US" altLang="en-US" sz="1200" b="1" dirty="0"/>
            </a:p>
          </p:txBody>
        </p:sp>
        <p:pic>
          <p:nvPicPr>
            <p:cNvPr id="29" name="Picture 1"/>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31777" y="4752497"/>
              <a:ext cx="902777" cy="103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p:cNvSpPr>
            <a:spLocks noGrp="1"/>
          </p:cNvSpPr>
          <p:nvPr>
            <p:ph type="sldNum" sz="quarter" idx="12"/>
          </p:nvPr>
        </p:nvSpPr>
        <p:spPr/>
        <p:txBody>
          <a:bodyPr/>
          <a:lstStyle/>
          <a:p>
            <a:pPr>
              <a:defRPr/>
            </a:pPr>
            <a:fld id="{10900C66-51F3-40B7-ADF9-FB7B495E0E52}" type="slidenum">
              <a:rPr lang="en-US" smtClean="0"/>
              <a:pPr>
                <a:defRPr/>
              </a:pPr>
              <a:t>28</a:t>
            </a:fld>
            <a:endParaRPr lang="en-US" dirty="0"/>
          </a:p>
        </p:txBody>
      </p:sp>
    </p:spTree>
    <p:extLst>
      <p:ext uri="{BB962C8B-B14F-4D97-AF65-F5344CB8AC3E}">
        <p14:creationId xmlns:p14="http://schemas.microsoft.com/office/powerpoint/2010/main" val="142435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0"/>
            <a:ext cx="7924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Targeted deliverables </a:t>
            </a:r>
            <a:endParaRPr lang="en-MY" sz="2000" dirty="0">
              <a:solidFill>
                <a:schemeClr val="tx1"/>
              </a:solidFill>
              <a:latin typeface="Arial Black"/>
            </a:endParaRPr>
          </a:p>
        </p:txBody>
      </p:sp>
      <p:grpSp>
        <p:nvGrpSpPr>
          <p:cNvPr id="2" name="Group 1"/>
          <p:cNvGrpSpPr/>
          <p:nvPr/>
        </p:nvGrpSpPr>
        <p:grpSpPr>
          <a:xfrm>
            <a:off x="255588" y="1524000"/>
            <a:ext cx="8507412" cy="4955203"/>
            <a:chOff x="304800" y="1447800"/>
            <a:chExt cx="8507412" cy="4955203"/>
          </a:xfrm>
        </p:grpSpPr>
        <p:sp>
          <p:nvSpPr>
            <p:cNvPr id="14342" name="TextBox 11"/>
            <p:cNvSpPr txBox="1">
              <a:spLocks noChangeArrowheads="1"/>
            </p:cNvSpPr>
            <p:nvPr/>
          </p:nvSpPr>
          <p:spPr bwMode="auto">
            <a:xfrm>
              <a:off x="5307012" y="1447800"/>
              <a:ext cx="3505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US" altLang="en-US" sz="1600" b="1" dirty="0" smtClean="0"/>
                <a:t>Dedicated </a:t>
              </a:r>
              <a:r>
                <a:rPr lang="en-US" altLang="en-US" sz="1600" b="1" dirty="0"/>
                <a:t>Team </a:t>
              </a:r>
              <a:r>
                <a:rPr lang="en-US" altLang="en-US" sz="1600" b="1" dirty="0" smtClean="0"/>
                <a:t>Will Conduct Training to Assigned Zone.</a:t>
              </a:r>
              <a:endParaRPr lang="en-US" altLang="en-US" sz="1600" b="1" dirty="0"/>
            </a:p>
            <a:p>
              <a:pPr eaLnBrk="1" hangingPunct="1">
                <a:spcBef>
                  <a:spcPct val="0"/>
                </a:spcBef>
                <a:buFont typeface="Wingdings" pitchFamily="2" charset="2"/>
                <a:buChar char="§"/>
              </a:pPr>
              <a:endParaRPr lang="en-US" altLang="en-US" sz="1600" dirty="0"/>
            </a:p>
            <a:p>
              <a:pPr eaLnBrk="1" hangingPunct="1">
                <a:spcBef>
                  <a:spcPct val="0"/>
                </a:spcBef>
                <a:buFont typeface="Wingdings" pitchFamily="2" charset="2"/>
                <a:buChar char="§"/>
              </a:pPr>
              <a:r>
                <a:rPr lang="en-US" altLang="en-US" sz="1800" b="1" dirty="0" smtClean="0"/>
                <a:t>Zone </a:t>
              </a:r>
              <a:r>
                <a:rPr lang="en-US" altLang="en-US" sz="1800" b="1" dirty="0"/>
                <a:t>1</a:t>
              </a:r>
              <a:r>
                <a:rPr lang="en-US" altLang="en-US" sz="1800" dirty="0"/>
                <a:t> </a:t>
              </a:r>
            </a:p>
            <a:p>
              <a:pPr lvl="1" eaLnBrk="1" hangingPunct="1">
                <a:spcBef>
                  <a:spcPct val="0"/>
                </a:spcBef>
                <a:buFont typeface="Arial" panose="020B0604020202020204" pitchFamily="34" charset="0"/>
                <a:buChar char="•"/>
              </a:pPr>
              <a:r>
                <a:rPr lang="en-US" altLang="en-US" sz="1800" i="1" dirty="0"/>
                <a:t>Perak, Kedah, Penang, Perlis</a:t>
              </a:r>
            </a:p>
            <a:p>
              <a:pPr eaLnBrk="1" hangingPunct="1">
                <a:spcBef>
                  <a:spcPct val="0"/>
                </a:spcBef>
                <a:buFont typeface="Wingdings" pitchFamily="2" charset="2"/>
                <a:buChar char="§"/>
              </a:pPr>
              <a:r>
                <a:rPr lang="en-US" altLang="en-US" sz="1800" b="1" dirty="0"/>
                <a:t>Zone 2</a:t>
              </a:r>
            </a:p>
            <a:p>
              <a:pPr lvl="1" eaLnBrk="1" hangingPunct="1">
                <a:spcBef>
                  <a:spcPct val="0"/>
                </a:spcBef>
              </a:pPr>
              <a:r>
                <a:rPr lang="en-US" altLang="en-US" sz="1800" i="1" dirty="0" smtClean="0"/>
                <a:t>Selangor, Kuala Lumpur,  Malacca</a:t>
              </a:r>
              <a:r>
                <a:rPr lang="en-US" altLang="en-US" sz="1800" i="1" dirty="0"/>
                <a:t>, N. Sembilan, Johor</a:t>
              </a:r>
            </a:p>
            <a:p>
              <a:pPr eaLnBrk="1" hangingPunct="1">
                <a:spcBef>
                  <a:spcPct val="0"/>
                </a:spcBef>
                <a:buFont typeface="Wingdings" pitchFamily="2" charset="2"/>
                <a:buChar char="§"/>
              </a:pPr>
              <a:r>
                <a:rPr lang="en-US" altLang="en-US" sz="1800" b="1" dirty="0"/>
                <a:t>Zone 3</a:t>
              </a:r>
            </a:p>
            <a:p>
              <a:pPr lvl="1" eaLnBrk="1" hangingPunct="1">
                <a:spcBef>
                  <a:spcPct val="0"/>
                </a:spcBef>
              </a:pPr>
              <a:r>
                <a:rPr lang="en-US" altLang="en-US" sz="1800" i="1" dirty="0"/>
                <a:t>Kelantan, Terengganu, Pahang</a:t>
              </a:r>
            </a:p>
            <a:p>
              <a:pPr eaLnBrk="1" hangingPunct="1">
                <a:spcBef>
                  <a:spcPct val="0"/>
                </a:spcBef>
                <a:buFont typeface="Wingdings" pitchFamily="2" charset="2"/>
                <a:buChar char="§"/>
              </a:pPr>
              <a:r>
                <a:rPr lang="en-US" altLang="en-US" sz="1800" b="1" dirty="0"/>
                <a:t>Zone 4</a:t>
              </a:r>
            </a:p>
            <a:p>
              <a:pPr lvl="1" eaLnBrk="1" hangingPunct="1">
                <a:spcBef>
                  <a:spcPct val="0"/>
                </a:spcBef>
              </a:pPr>
              <a:r>
                <a:rPr lang="en-US" altLang="en-US" sz="1800" dirty="0"/>
                <a:t>Sarawak</a:t>
              </a:r>
            </a:p>
            <a:p>
              <a:pPr eaLnBrk="1" hangingPunct="1">
                <a:spcBef>
                  <a:spcPct val="0"/>
                </a:spcBef>
                <a:buFont typeface="Wingdings" pitchFamily="2" charset="2"/>
                <a:buChar char="§"/>
              </a:pPr>
              <a:r>
                <a:rPr lang="en-US" altLang="en-US" sz="1800" b="1" dirty="0"/>
                <a:t>Zone 5</a:t>
              </a:r>
            </a:p>
            <a:p>
              <a:pPr lvl="1" eaLnBrk="1" hangingPunct="1">
                <a:spcBef>
                  <a:spcPct val="0"/>
                </a:spcBef>
              </a:pPr>
              <a:r>
                <a:rPr lang="en-US" altLang="en-US" sz="1800" dirty="0"/>
                <a:t>Sabah</a:t>
              </a:r>
            </a:p>
            <a:p>
              <a:pPr eaLnBrk="1" hangingPunct="1">
                <a:spcBef>
                  <a:spcPct val="0"/>
                </a:spcBef>
                <a:buFont typeface="Wingdings" pitchFamily="2" charset="2"/>
                <a:buChar char="§"/>
              </a:pPr>
              <a:endParaRPr lang="en-MY" altLang="en-US" sz="1600" dirty="0"/>
            </a:p>
          </p:txBody>
        </p:sp>
        <p:grpSp>
          <p:nvGrpSpPr>
            <p:cNvPr id="14343" name="Group 12"/>
            <p:cNvGrpSpPr>
              <a:grpSpLocks/>
            </p:cNvGrpSpPr>
            <p:nvPr/>
          </p:nvGrpSpPr>
          <p:grpSpPr bwMode="auto">
            <a:xfrm>
              <a:off x="304800" y="1479550"/>
              <a:ext cx="4849812" cy="4311650"/>
              <a:chOff x="4005983" y="1769592"/>
              <a:chExt cx="4316535" cy="4311283"/>
            </a:xfrm>
          </p:grpSpPr>
          <p:cxnSp>
            <p:nvCxnSpPr>
              <p:cNvPr id="22" name="Straight Arrow Connector 21"/>
              <p:cNvCxnSpPr/>
              <p:nvPr/>
            </p:nvCxnSpPr>
            <p:spPr>
              <a:xfrm flipH="1">
                <a:off x="4005983" y="6080875"/>
                <a:ext cx="43165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8322518" y="1769592"/>
                <a:ext cx="0" cy="43112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7" name="Rectangle 16"/>
            <p:cNvSpPr/>
            <p:nvPr/>
          </p:nvSpPr>
          <p:spPr>
            <a:xfrm>
              <a:off x="379412" y="1476375"/>
              <a:ext cx="2184400" cy="2003425"/>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800" b="1" dirty="0" smtClean="0">
                <a:effectLst>
                  <a:outerShdw blurRad="38100" dist="38100" dir="2700000" algn="tl">
                    <a:srgbClr val="000000">
                      <a:alpha val="43137"/>
                    </a:srgbClr>
                  </a:outerShdw>
                </a:effectLst>
              </a:endParaRPr>
            </a:p>
            <a:p>
              <a:pPr algn="ctr">
                <a:defRPr/>
              </a:pPr>
              <a:endParaRPr lang="en-US" sz="2800" b="1" dirty="0" smtClean="0">
                <a:effectLst>
                  <a:outerShdw blurRad="38100" dist="38100" dir="2700000" algn="tl">
                    <a:srgbClr val="000000">
                      <a:alpha val="43137"/>
                    </a:srgbClr>
                  </a:outerShdw>
                </a:effectLst>
              </a:endParaRPr>
            </a:p>
            <a:p>
              <a:pPr algn="ctr">
                <a:defRPr/>
              </a:pPr>
              <a:r>
                <a:rPr lang="en-US" sz="2000" b="1" dirty="0" smtClean="0"/>
                <a:t>1,200 </a:t>
              </a:r>
            </a:p>
            <a:p>
              <a:pPr algn="ctr">
                <a:defRPr/>
              </a:pPr>
              <a:r>
                <a:rPr lang="en-US" sz="2000" b="1" dirty="0" smtClean="0"/>
                <a:t>PI1M Accounting Technician</a:t>
              </a:r>
              <a:endParaRPr lang="en-US" sz="2000" b="1" dirty="0"/>
            </a:p>
          </p:txBody>
        </p:sp>
        <p:sp>
          <p:nvSpPr>
            <p:cNvPr id="18" name="Rectangle 17"/>
            <p:cNvSpPr/>
            <p:nvPr/>
          </p:nvSpPr>
          <p:spPr>
            <a:xfrm>
              <a:off x="2729706" y="3657600"/>
              <a:ext cx="2272506" cy="2001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p>
            <a:p>
              <a:pPr algn="ctr">
                <a:defRPr/>
              </a:pPr>
              <a:endParaRPr lang="en-US" b="1" dirty="0"/>
            </a:p>
            <a:p>
              <a:pPr algn="ctr">
                <a:defRPr/>
              </a:pPr>
              <a:endParaRPr lang="en-US" b="1" dirty="0" smtClean="0"/>
            </a:p>
            <a:p>
              <a:pPr algn="ctr">
                <a:defRPr/>
              </a:pPr>
              <a:r>
                <a:rPr lang="en-US" sz="3200" b="1" dirty="0" smtClean="0"/>
                <a:t>1,600</a:t>
              </a:r>
            </a:p>
            <a:p>
              <a:pPr algn="ctr">
                <a:defRPr/>
              </a:pPr>
              <a:r>
                <a:rPr lang="en-US" b="1" dirty="0" smtClean="0"/>
                <a:t>Targeted</a:t>
              </a:r>
            </a:p>
            <a:p>
              <a:pPr algn="ctr">
                <a:defRPr/>
              </a:pPr>
              <a:r>
                <a:rPr lang="en-US" b="1" dirty="0" smtClean="0"/>
                <a:t>Training Sessions</a:t>
              </a:r>
              <a:endParaRPr lang="en-US" b="1" dirty="0"/>
            </a:p>
          </p:txBody>
        </p:sp>
        <p:sp>
          <p:nvSpPr>
            <p:cNvPr id="19" name="Rectangle 18"/>
            <p:cNvSpPr/>
            <p:nvPr/>
          </p:nvSpPr>
          <p:spPr>
            <a:xfrm>
              <a:off x="2729706" y="1476375"/>
              <a:ext cx="2272506" cy="2003425"/>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800" b="1" dirty="0" smtClean="0">
                <a:effectLst>
                  <a:outerShdw blurRad="38100" dist="38100" dir="2700000" algn="tl">
                    <a:srgbClr val="000000">
                      <a:alpha val="43137"/>
                    </a:srgbClr>
                  </a:outerShdw>
                </a:effectLst>
              </a:endParaRPr>
            </a:p>
            <a:p>
              <a:pPr algn="ctr">
                <a:defRPr/>
              </a:pPr>
              <a:endParaRPr lang="en-US" sz="2800" b="1" dirty="0" smtClean="0"/>
            </a:p>
            <a:p>
              <a:pPr algn="ctr">
                <a:defRPr/>
              </a:pPr>
              <a:r>
                <a:rPr lang="en-US" sz="2800" b="1" dirty="0" smtClean="0"/>
                <a:t>3 Modules</a:t>
              </a:r>
            </a:p>
            <a:p>
              <a:pPr algn="ctr">
                <a:defRPr/>
              </a:pPr>
              <a:r>
                <a:rPr lang="en-US" sz="1600" b="1" dirty="0" smtClean="0"/>
                <a:t>2 Days Training + </a:t>
              </a:r>
            </a:p>
            <a:p>
              <a:pPr algn="ctr">
                <a:defRPr/>
              </a:pPr>
              <a:r>
                <a:rPr lang="en-US" sz="1600" b="1" dirty="0" smtClean="0"/>
                <a:t>½ Day Revision +</a:t>
              </a:r>
            </a:p>
            <a:p>
              <a:pPr algn="ctr">
                <a:defRPr/>
              </a:pPr>
              <a:r>
                <a:rPr lang="en-US" sz="1600" b="1" dirty="0" smtClean="0"/>
                <a:t>½  Day Exam</a:t>
              </a:r>
              <a:endParaRPr lang="en-US" sz="1600" b="1" dirty="0"/>
            </a:p>
          </p:txBody>
        </p:sp>
        <p:sp>
          <p:nvSpPr>
            <p:cNvPr id="20" name="Rectangle 19"/>
            <p:cNvSpPr/>
            <p:nvPr/>
          </p:nvSpPr>
          <p:spPr>
            <a:xfrm>
              <a:off x="379412" y="3657600"/>
              <a:ext cx="2184400" cy="2001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r>
                <a:rPr lang="en-US" sz="3200" b="1" dirty="0" smtClean="0"/>
                <a:t>30,000</a:t>
              </a:r>
              <a:endParaRPr lang="en-US" sz="3200" b="1" dirty="0"/>
            </a:p>
            <a:p>
              <a:pPr algn="ctr">
                <a:defRPr/>
              </a:pPr>
              <a:r>
                <a:rPr lang="en-US" b="1" dirty="0" smtClean="0"/>
                <a:t>Expected</a:t>
              </a:r>
              <a:r>
                <a:rPr lang="en-US" sz="2000" b="1" dirty="0" smtClean="0"/>
                <a:t> </a:t>
              </a:r>
              <a:r>
                <a:rPr lang="en-US" b="1" dirty="0" smtClean="0"/>
                <a:t>Participations</a:t>
              </a:r>
              <a:endParaRPr lang="en-US" b="1" dirty="0"/>
            </a:p>
          </p:txBody>
        </p:sp>
        <p:pic>
          <p:nvPicPr>
            <p:cNvPr id="6146" name="Picture 2" descr="C:\Users\User\Downloads\t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71" y="1660127"/>
              <a:ext cx="827882" cy="8278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users-grou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30" y="3733800"/>
              <a:ext cx="842963" cy="8429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ownloads\ex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113" y="1660127"/>
              <a:ext cx="699691" cy="69969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ownloads\seo-training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166" y="3733800"/>
              <a:ext cx="789584" cy="78958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29</a:t>
            </a:fld>
            <a:endParaRPr lang="en-US" dirty="0"/>
          </a:p>
        </p:txBody>
      </p:sp>
    </p:spTree>
    <p:extLst>
      <p:ext uri="{BB962C8B-B14F-4D97-AF65-F5344CB8AC3E}">
        <p14:creationId xmlns:p14="http://schemas.microsoft.com/office/powerpoint/2010/main" val="1249017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smtClean="0">
                <a:latin typeface="Century Gothic" panose="020B0502020202020204" pitchFamily="34" charset="0"/>
              </a:rPr>
              <a:t>UMT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3886200" cy="830997"/>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UMT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UMT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1"/>
          <p:cNvSpPr txBox="1">
            <a:spLocks/>
          </p:cNvSpPr>
          <p:nvPr/>
        </p:nvSpPr>
        <p:spPr>
          <a:xfrm>
            <a:off x="457200" y="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Road to success</a:t>
            </a:r>
            <a:endParaRPr lang="en-MY" sz="2000" dirty="0">
              <a:solidFill>
                <a:schemeClr val="tx1"/>
              </a:solidFill>
              <a:latin typeface="Arial Black"/>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858" y="1905000"/>
            <a:ext cx="2755142" cy="275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5" y="3124200"/>
            <a:ext cx="5090615" cy="304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800600" y="1852968"/>
            <a:ext cx="1843585" cy="1676400"/>
            <a:chOff x="-1828800" y="1447800"/>
            <a:chExt cx="1843585" cy="1676400"/>
          </a:xfrm>
        </p:grpSpPr>
        <p:sp>
          <p:nvSpPr>
            <p:cNvPr id="3" name="Oval 2"/>
            <p:cNvSpPr/>
            <p:nvPr/>
          </p:nvSpPr>
          <p:spPr>
            <a:xfrm>
              <a:off x="-1828800" y="1447800"/>
              <a:ext cx="1843585" cy="1676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2" name="TextBox 1"/>
            <p:cNvSpPr txBox="1"/>
            <p:nvPr/>
          </p:nvSpPr>
          <p:spPr>
            <a:xfrm>
              <a:off x="-1828800" y="1728432"/>
              <a:ext cx="1828800" cy="1077218"/>
            </a:xfrm>
            <a:prstGeom prst="rect">
              <a:avLst/>
            </a:prstGeom>
            <a:noFill/>
          </p:spPr>
          <p:txBody>
            <a:bodyPr wrap="square" rtlCol="0">
              <a:spAutoFit/>
            </a:bodyPr>
            <a:lstStyle/>
            <a:p>
              <a:pPr algn="ctr"/>
              <a:r>
                <a:rPr lang="en-US" sz="1600" b="1" dirty="0" smtClean="0">
                  <a:solidFill>
                    <a:schemeClr val="bg1"/>
                  </a:solidFill>
                </a:rPr>
                <a:t>Kickstart </a:t>
              </a:r>
            </a:p>
            <a:p>
              <a:pPr algn="ctr"/>
              <a:r>
                <a:rPr lang="en-US" sz="1600" b="1" dirty="0" smtClean="0">
                  <a:solidFill>
                    <a:schemeClr val="bg1"/>
                  </a:solidFill>
                </a:rPr>
                <a:t>“PI1M Accounting Technician” </a:t>
              </a:r>
            </a:p>
            <a:p>
              <a:pPr algn="ctr"/>
              <a:r>
                <a:rPr lang="en-US" sz="1600" b="1" dirty="0" smtClean="0">
                  <a:solidFill>
                    <a:schemeClr val="bg1"/>
                  </a:solidFill>
                </a:rPr>
                <a:t>Business </a:t>
              </a:r>
              <a:endParaRPr lang="en-MY" sz="1600" b="1" dirty="0">
                <a:solidFill>
                  <a:schemeClr val="bg1"/>
                </a:solidFill>
              </a:endParaRPr>
            </a:p>
          </p:txBody>
        </p:sp>
      </p:grpSp>
      <p:grpSp>
        <p:nvGrpSpPr>
          <p:cNvPr id="8" name="Group 7"/>
          <p:cNvGrpSpPr/>
          <p:nvPr/>
        </p:nvGrpSpPr>
        <p:grpSpPr>
          <a:xfrm>
            <a:off x="1143000" y="1447800"/>
            <a:ext cx="1843585" cy="1676400"/>
            <a:chOff x="-1828800" y="1447800"/>
            <a:chExt cx="1843585" cy="1676400"/>
          </a:xfrm>
        </p:grpSpPr>
        <p:sp>
          <p:nvSpPr>
            <p:cNvPr id="9" name="Oval 8"/>
            <p:cNvSpPr/>
            <p:nvPr/>
          </p:nvSpPr>
          <p:spPr>
            <a:xfrm>
              <a:off x="-1828800" y="1447800"/>
              <a:ext cx="1843585" cy="1676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10" name="TextBox 9"/>
            <p:cNvSpPr txBox="1"/>
            <p:nvPr/>
          </p:nvSpPr>
          <p:spPr>
            <a:xfrm>
              <a:off x="-1828800" y="1824335"/>
              <a:ext cx="1828800" cy="1077218"/>
            </a:xfrm>
            <a:prstGeom prst="rect">
              <a:avLst/>
            </a:prstGeom>
            <a:noFill/>
          </p:spPr>
          <p:txBody>
            <a:bodyPr wrap="square" rtlCol="0">
              <a:spAutoFit/>
            </a:bodyPr>
            <a:lstStyle/>
            <a:p>
              <a:pPr algn="ctr"/>
              <a:r>
                <a:rPr lang="en-US" sz="1600" b="1" dirty="0" smtClean="0">
                  <a:solidFill>
                    <a:schemeClr val="bg1"/>
                  </a:solidFill>
                </a:rPr>
                <a:t>Further Studies via SPS Webinar &amp; Online Learning</a:t>
              </a:r>
            </a:p>
            <a:p>
              <a:pPr algn="ctr"/>
              <a:r>
                <a:rPr lang="en-US" sz="1600" b="1" dirty="0" smtClean="0">
                  <a:solidFill>
                    <a:schemeClr val="bg1"/>
                  </a:solidFill>
                </a:rPr>
                <a:t>Program </a:t>
              </a:r>
              <a:endParaRPr lang="en-MY" sz="1600" b="1" dirty="0">
                <a:solidFill>
                  <a:schemeClr val="bg1"/>
                </a:solidFill>
              </a:endParaRPr>
            </a:p>
          </p:txBody>
        </p:sp>
      </p:grpSp>
      <p:sp>
        <p:nvSpPr>
          <p:cNvPr id="12" name="Oval 11"/>
          <p:cNvSpPr/>
          <p:nvPr/>
        </p:nvSpPr>
        <p:spPr>
          <a:xfrm>
            <a:off x="5090615" y="4495800"/>
            <a:ext cx="1843585" cy="1676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13" name="TextBox 12"/>
          <p:cNvSpPr txBox="1"/>
          <p:nvPr/>
        </p:nvSpPr>
        <p:spPr>
          <a:xfrm>
            <a:off x="5090615" y="4800600"/>
            <a:ext cx="1828800" cy="1077218"/>
          </a:xfrm>
          <a:prstGeom prst="rect">
            <a:avLst/>
          </a:prstGeom>
          <a:noFill/>
        </p:spPr>
        <p:txBody>
          <a:bodyPr wrap="square" rtlCol="0">
            <a:spAutoFit/>
          </a:bodyPr>
          <a:lstStyle/>
          <a:p>
            <a:pPr algn="ctr"/>
            <a:r>
              <a:rPr lang="en-US" sz="1600" b="1" dirty="0" smtClean="0">
                <a:solidFill>
                  <a:schemeClr val="bg1"/>
                </a:solidFill>
              </a:rPr>
              <a:t>Start </a:t>
            </a:r>
          </a:p>
          <a:p>
            <a:pPr algn="ctr"/>
            <a:r>
              <a:rPr lang="en-US" sz="1600" b="1" dirty="0" smtClean="0">
                <a:solidFill>
                  <a:schemeClr val="bg1"/>
                </a:solidFill>
              </a:rPr>
              <a:t>Own</a:t>
            </a:r>
          </a:p>
          <a:p>
            <a:pPr algn="ctr"/>
            <a:r>
              <a:rPr lang="en-US" sz="1600" b="1" dirty="0" smtClean="0">
                <a:solidFill>
                  <a:schemeClr val="bg1"/>
                </a:solidFill>
              </a:rPr>
              <a:t>Career</a:t>
            </a:r>
          </a:p>
          <a:p>
            <a:pPr algn="ctr"/>
            <a:r>
              <a:rPr lang="en-US" sz="1600" b="1" dirty="0" smtClean="0">
                <a:solidFill>
                  <a:schemeClr val="bg1"/>
                </a:solidFill>
              </a:rPr>
              <a:t>Pathways </a:t>
            </a:r>
            <a:endParaRPr lang="en-MY" sz="1600" b="1" dirty="0">
              <a:solidFill>
                <a:schemeClr val="bg1"/>
              </a:solidFill>
            </a:endParaRPr>
          </a:p>
        </p:txBody>
      </p:sp>
      <p:grpSp>
        <p:nvGrpSpPr>
          <p:cNvPr id="16" name="Group 15"/>
          <p:cNvGrpSpPr/>
          <p:nvPr/>
        </p:nvGrpSpPr>
        <p:grpSpPr>
          <a:xfrm>
            <a:off x="7008407" y="4419600"/>
            <a:ext cx="1857903" cy="1737969"/>
            <a:chOff x="7008407" y="4419600"/>
            <a:chExt cx="1857903" cy="1737969"/>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953000"/>
              <a:ext cx="1228725" cy="26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7008407" y="4419600"/>
              <a:ext cx="1857903" cy="457200"/>
              <a:chOff x="8763000" y="3886200"/>
              <a:chExt cx="1857903" cy="457200"/>
            </a:xfrm>
          </p:grpSpPr>
          <p:sp>
            <p:nvSpPr>
              <p:cNvPr id="6" name="Rectangle 5"/>
              <p:cNvSpPr/>
              <p:nvPr/>
            </p:nvSpPr>
            <p:spPr>
              <a:xfrm>
                <a:off x="8763000" y="3886200"/>
                <a:ext cx="1857903" cy="457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MY" dirty="0"/>
              </a:p>
            </p:txBody>
          </p:sp>
          <p:sp>
            <p:nvSpPr>
              <p:cNvPr id="7" name="TextBox 6"/>
              <p:cNvSpPr txBox="1"/>
              <p:nvPr/>
            </p:nvSpPr>
            <p:spPr>
              <a:xfrm>
                <a:off x="8763000" y="3960911"/>
                <a:ext cx="1589108" cy="276999"/>
              </a:xfrm>
              <a:prstGeom prst="rect">
                <a:avLst/>
              </a:prstGeom>
              <a:noFill/>
            </p:spPr>
            <p:txBody>
              <a:bodyPr wrap="none" rtlCol="0">
                <a:spAutoFit/>
              </a:bodyPr>
              <a:lstStyle/>
              <a:p>
                <a:r>
                  <a:rPr lang="en-US" sz="1200" b="1" dirty="0" smtClean="0">
                    <a:solidFill>
                      <a:schemeClr val="bg1"/>
                    </a:solidFill>
                  </a:rPr>
                  <a:t>SPS Job Matching Platform</a:t>
                </a:r>
                <a:endParaRPr lang="en-MY" sz="1200" b="1" dirty="0">
                  <a:solidFill>
                    <a:schemeClr val="bg1"/>
                  </a:solidFill>
                </a:endParaRPr>
              </a:p>
            </p:txBody>
          </p:sp>
        </p:gr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9084" y="5589137"/>
              <a:ext cx="1114425" cy="56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2873" y="5274370"/>
              <a:ext cx="1256309" cy="30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Slide Number Placeholder 10"/>
          <p:cNvSpPr>
            <a:spLocks noGrp="1"/>
          </p:cNvSpPr>
          <p:nvPr>
            <p:ph type="sldNum" sz="quarter" idx="12"/>
          </p:nvPr>
        </p:nvSpPr>
        <p:spPr/>
        <p:txBody>
          <a:bodyPr/>
          <a:lstStyle/>
          <a:p>
            <a:pPr>
              <a:defRPr/>
            </a:pPr>
            <a:fld id="{10900C66-51F3-40B7-ADF9-FB7B495E0E52}" type="slidenum">
              <a:rPr lang="en-US" smtClean="0"/>
              <a:pPr>
                <a:defRPr/>
              </a:pPr>
              <a:t>30</a:t>
            </a:fld>
            <a:endParaRPr lang="en-US" dirty="0"/>
          </a:p>
        </p:txBody>
      </p:sp>
    </p:spTree>
    <p:extLst>
      <p:ext uri="{BB962C8B-B14F-4D97-AF65-F5344CB8AC3E}">
        <p14:creationId xmlns:p14="http://schemas.microsoft.com/office/powerpoint/2010/main" val="19446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2209800"/>
            <a:ext cx="5181599" cy="584775"/>
          </a:xfrm>
          <a:prstGeom prst="rect">
            <a:avLst/>
          </a:prstGeom>
          <a:noFill/>
        </p:spPr>
        <p:txBody>
          <a:bodyPr wrap="square" rtlCol="0">
            <a:spAutoFit/>
          </a:bodyPr>
          <a:lstStyle/>
          <a:p>
            <a:pPr algn="ctr"/>
            <a:r>
              <a:rPr lang="en-US" sz="3200" b="1" dirty="0" smtClean="0"/>
              <a:t>SPS TRAINING  MODULE</a:t>
            </a:r>
            <a:endParaRPr lang="en-MY"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124200"/>
            <a:ext cx="4250673" cy="1066800"/>
          </a:xfrm>
          <a:prstGeom prst="rect">
            <a:avLst/>
          </a:prstGeom>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31</a:t>
            </a:fld>
            <a:endParaRPr lang="en-US" dirty="0"/>
          </a:p>
        </p:txBody>
      </p:sp>
    </p:spTree>
    <p:extLst>
      <p:ext uri="{BB962C8B-B14F-4D97-AF65-F5344CB8AC3E}">
        <p14:creationId xmlns:p14="http://schemas.microsoft.com/office/powerpoint/2010/main" val="3913962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199" y="0"/>
            <a:ext cx="7690597"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What is </a:t>
            </a:r>
            <a:r>
              <a:rPr lang="en-US" sz="2000" dirty="0" err="1" smtClean="0">
                <a:solidFill>
                  <a:schemeClr val="tx1"/>
                </a:solidFill>
                <a:latin typeface="Arial Black"/>
              </a:rPr>
              <a:t>sps</a:t>
            </a:r>
            <a:r>
              <a:rPr lang="en-US" sz="2000" dirty="0" smtClean="0">
                <a:solidFill>
                  <a:schemeClr val="tx1"/>
                </a:solidFill>
                <a:latin typeface="Arial Black"/>
              </a:rPr>
              <a:t>?</a:t>
            </a:r>
            <a:endParaRPr lang="en-MY" sz="20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222144"/>
            <a:ext cx="9058663" cy="3959456"/>
          </a:xfrm>
          <a:prstGeom prst="rect">
            <a:avLst/>
          </a:prstGeom>
        </p:spPr>
      </p:pic>
      <p:sp>
        <p:nvSpPr>
          <p:cNvPr id="11" name="Rectangle 10"/>
          <p:cNvSpPr/>
          <p:nvPr/>
        </p:nvSpPr>
        <p:spPr>
          <a:xfrm>
            <a:off x="304800" y="4648200"/>
            <a:ext cx="2204197" cy="10667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14" name="Content Placeholder 4"/>
          <p:cNvSpPr>
            <a:spLocks noGrp="1"/>
          </p:cNvSpPr>
          <p:nvPr>
            <p:ph sz="quarter" idx="1"/>
          </p:nvPr>
        </p:nvSpPr>
        <p:spPr>
          <a:xfrm>
            <a:off x="375397" y="4721530"/>
            <a:ext cx="2286000" cy="1374470"/>
          </a:xfrm>
          <a:solidFill>
            <a:schemeClr val="accent2"/>
          </a:solidFill>
        </p:spPr>
        <p:style>
          <a:lnRef idx="1">
            <a:schemeClr val="accent5"/>
          </a:lnRef>
          <a:fillRef idx="2">
            <a:schemeClr val="accent5"/>
          </a:fillRef>
          <a:effectRef idx="1">
            <a:schemeClr val="accent5"/>
          </a:effectRef>
          <a:fontRef idx="minor">
            <a:schemeClr val="dk1"/>
          </a:fontRef>
        </p:style>
        <p:txBody>
          <a:bodyPr>
            <a:noAutofit/>
          </a:bodyPr>
          <a:lstStyle/>
          <a:p>
            <a:pPr marL="285750" lvl="0" indent="-285750">
              <a:buFont typeface="Arial" panose="020B0604020202020204" pitchFamily="34" charset="0"/>
              <a:buChar char="•"/>
            </a:pPr>
            <a:r>
              <a:rPr lang="en-US" sz="1400" dirty="0">
                <a:solidFill>
                  <a:schemeClr val="bg1"/>
                </a:solidFill>
                <a:ea typeface="Calibri"/>
                <a:cs typeface="Calibri"/>
                <a:sym typeface="Calibri"/>
              </a:rPr>
              <a:t>Equip PI1M Centre </a:t>
            </a:r>
            <a:r>
              <a:rPr lang="en-US" sz="1400" dirty="0" smtClean="0">
                <a:solidFill>
                  <a:schemeClr val="bg1"/>
                </a:solidFill>
                <a:ea typeface="Calibri"/>
                <a:cs typeface="Calibri"/>
                <a:sym typeface="Calibri"/>
              </a:rPr>
              <a:t>with </a:t>
            </a:r>
            <a:r>
              <a:rPr lang="en-US" sz="1400" b="1" dirty="0" smtClean="0">
                <a:solidFill>
                  <a:schemeClr val="bg1"/>
                </a:solidFill>
                <a:ea typeface="Calibri"/>
                <a:cs typeface="Calibri"/>
                <a:sym typeface="Calibri"/>
              </a:rPr>
              <a:t>comprehensive </a:t>
            </a:r>
            <a:r>
              <a:rPr lang="en-US" sz="1400" b="1" dirty="0">
                <a:solidFill>
                  <a:schemeClr val="bg1"/>
                </a:solidFill>
                <a:ea typeface="Calibri"/>
                <a:cs typeface="Calibri"/>
                <a:sym typeface="Calibri"/>
              </a:rPr>
              <a:t>SOFTWARE</a:t>
            </a:r>
            <a:r>
              <a:rPr lang="en-US" sz="1400" dirty="0">
                <a:solidFill>
                  <a:schemeClr val="bg1"/>
                </a:solidFill>
                <a:ea typeface="Calibri"/>
                <a:cs typeface="Calibri"/>
                <a:sym typeface="Calibri"/>
              </a:rPr>
              <a:t> &amp; </a:t>
            </a:r>
            <a:r>
              <a:rPr lang="en-US" sz="1400" b="1" dirty="0">
                <a:solidFill>
                  <a:schemeClr val="bg1"/>
                </a:solidFill>
                <a:ea typeface="Calibri"/>
                <a:cs typeface="Calibri"/>
                <a:sym typeface="Calibri"/>
              </a:rPr>
              <a:t>FREE TRAININGS</a:t>
            </a:r>
            <a:r>
              <a:rPr lang="en-US" sz="1400" dirty="0">
                <a:solidFill>
                  <a:schemeClr val="bg1"/>
                </a:solidFill>
                <a:ea typeface="Calibri"/>
                <a:cs typeface="Calibri"/>
                <a:sym typeface="Calibri"/>
              </a:rPr>
              <a:t> of high value added accounting software.</a:t>
            </a:r>
          </a:p>
        </p:txBody>
      </p:sp>
      <p:sp>
        <p:nvSpPr>
          <p:cNvPr id="22" name="Rectangle 21"/>
          <p:cNvSpPr/>
          <p:nvPr/>
        </p:nvSpPr>
        <p:spPr>
          <a:xfrm>
            <a:off x="2895600" y="4876801"/>
            <a:ext cx="2204197" cy="10667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3" name="Content Placeholder 4"/>
          <p:cNvSpPr txBox="1">
            <a:spLocks/>
          </p:cNvSpPr>
          <p:nvPr/>
        </p:nvSpPr>
        <p:spPr bwMode="auto">
          <a:xfrm>
            <a:off x="3042397" y="4953000"/>
            <a:ext cx="2514600" cy="1145870"/>
          </a:xfrm>
          <a:prstGeom prst="rect">
            <a:avLst/>
          </a:prstGeom>
          <a:solidFill>
            <a:schemeClr val="accent2"/>
          </a:solidFill>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ea typeface="Calibri"/>
                <a:cs typeface="Calibri"/>
                <a:sym typeface="Calibri"/>
              </a:rPr>
              <a:t>Groom &amp; nurture a </a:t>
            </a:r>
            <a:r>
              <a:rPr lang="en-US" sz="1400" b="1" dirty="0">
                <a:solidFill>
                  <a:schemeClr val="bg1"/>
                </a:solidFill>
                <a:ea typeface="Calibri"/>
                <a:cs typeface="Calibri"/>
                <a:sym typeface="Calibri"/>
              </a:rPr>
              <a:t>FINANCIAL, MANAGEMENT &amp; BUSINESS SOUND</a:t>
            </a:r>
            <a:r>
              <a:rPr lang="en-US" sz="1400" dirty="0">
                <a:solidFill>
                  <a:schemeClr val="bg1"/>
                </a:solidFill>
                <a:ea typeface="Calibri"/>
                <a:cs typeface="Calibri"/>
                <a:sym typeface="Calibri"/>
              </a:rPr>
              <a:t> entrepreneurs in underserved areas.</a:t>
            </a:r>
          </a:p>
        </p:txBody>
      </p:sp>
      <p:sp>
        <p:nvSpPr>
          <p:cNvPr id="24" name="Rectangle 23"/>
          <p:cNvSpPr/>
          <p:nvPr/>
        </p:nvSpPr>
        <p:spPr>
          <a:xfrm>
            <a:off x="5709397" y="5181600"/>
            <a:ext cx="2204197" cy="6770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5" name="Content Placeholder 4"/>
          <p:cNvSpPr txBox="1">
            <a:spLocks/>
          </p:cNvSpPr>
          <p:nvPr/>
        </p:nvSpPr>
        <p:spPr bwMode="auto">
          <a:xfrm>
            <a:off x="5861797" y="5278009"/>
            <a:ext cx="2286000" cy="817991"/>
          </a:xfrm>
          <a:prstGeom prst="rect">
            <a:avLst/>
          </a:prstGeom>
          <a:solidFill>
            <a:schemeClr val="accent2"/>
          </a:solidFill>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85750" indent="-285750">
              <a:buFont typeface="Arial" panose="020B0604020202020204" pitchFamily="34" charset="0"/>
              <a:buChar char="•"/>
            </a:pPr>
            <a:r>
              <a:rPr lang="en-US" sz="1400" dirty="0">
                <a:solidFill>
                  <a:schemeClr val="bg1"/>
                </a:solidFill>
                <a:sym typeface="Calibri"/>
              </a:rPr>
              <a:t>Increase </a:t>
            </a:r>
            <a:r>
              <a:rPr lang="en-US" sz="1400" b="1" dirty="0">
                <a:solidFill>
                  <a:schemeClr val="bg1"/>
                </a:solidFill>
                <a:sym typeface="Calibri"/>
              </a:rPr>
              <a:t>PI1M BUSINESS RELEVANCY</a:t>
            </a:r>
            <a:r>
              <a:rPr lang="en-US" sz="1400" dirty="0">
                <a:solidFill>
                  <a:schemeClr val="bg1"/>
                </a:solidFill>
                <a:sym typeface="Calibri"/>
              </a:rPr>
              <a:t> to its respective communities.</a:t>
            </a:r>
            <a:endParaRPr lang="en-MY" sz="1400" dirty="0">
              <a:solidFill>
                <a:schemeClr val="bg1"/>
              </a:solidFill>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32</a:t>
            </a:fld>
            <a:endParaRPr lang="en-US" dirty="0"/>
          </a:p>
        </p:txBody>
      </p:sp>
    </p:spTree>
    <p:extLst>
      <p:ext uri="{BB962C8B-B14F-4D97-AF65-F5344CB8AC3E}">
        <p14:creationId xmlns:p14="http://schemas.microsoft.com/office/powerpoint/2010/main" val="125997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43000"/>
            <a:ext cx="4953000" cy="49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609600" y="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Target audience</a:t>
            </a:r>
            <a:endParaRPr lang="en-MY" sz="2000" dirty="0">
              <a:solidFill>
                <a:schemeClr val="tx1"/>
              </a:solidFill>
              <a:latin typeface="Arial Black"/>
            </a:endParaRPr>
          </a:p>
        </p:txBody>
      </p:sp>
      <p:grpSp>
        <p:nvGrpSpPr>
          <p:cNvPr id="6" name="Group 5"/>
          <p:cNvGrpSpPr/>
          <p:nvPr/>
        </p:nvGrpSpPr>
        <p:grpSpPr>
          <a:xfrm>
            <a:off x="468524" y="1447800"/>
            <a:ext cx="6335049" cy="4191000"/>
            <a:chOff x="468524" y="1447800"/>
            <a:chExt cx="6335049" cy="4191000"/>
          </a:xfrm>
        </p:grpSpPr>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2924" y="1651455"/>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27468" y="4724400"/>
              <a:ext cx="1048932" cy="914400"/>
              <a:chOff x="805304" y="5257800"/>
              <a:chExt cx="1048932" cy="914400"/>
            </a:xfrm>
          </p:grpSpPr>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304" y="5257800"/>
                <a:ext cx="45197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4418" y="5257800"/>
                <a:ext cx="5298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89868" y="3657600"/>
              <a:ext cx="1010332" cy="832701"/>
              <a:chOff x="773324" y="3891698"/>
              <a:chExt cx="1010332" cy="832701"/>
            </a:xfrm>
          </p:grpSpPr>
          <p:pic>
            <p:nvPicPr>
              <p:cNvPr id="1229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324" y="3891698"/>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0484" y="3917124"/>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2144924" y="1600200"/>
              <a:ext cx="181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Small &amp; Micro</a:t>
              </a:r>
              <a:endParaRPr lang="en-US" altLang="en-US" sz="1600" b="1" dirty="0"/>
            </a:p>
            <a:p>
              <a:pPr eaLnBrk="1" hangingPunct="1">
                <a:spcBef>
                  <a:spcPct val="0"/>
                </a:spcBef>
                <a:buFontTx/>
                <a:buNone/>
              </a:pPr>
              <a:r>
                <a:rPr lang="en-US" altLang="en-US" sz="1600" b="1" dirty="0"/>
                <a:t>Entrepreneurs</a:t>
              </a:r>
              <a:endParaRPr lang="en-MY" altLang="en-US" sz="1600" b="1" dirty="0"/>
            </a:p>
          </p:txBody>
        </p:sp>
        <p:sp>
          <p:nvSpPr>
            <p:cNvPr id="12297" name="TextBox 16"/>
            <p:cNvSpPr txBox="1">
              <a:spLocks noChangeArrowheads="1"/>
            </p:cNvSpPr>
            <p:nvPr/>
          </p:nvSpPr>
          <p:spPr bwMode="auto">
            <a:xfrm>
              <a:off x="2161592" y="3657600"/>
              <a:ext cx="22580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Student</a:t>
              </a:r>
            </a:p>
            <a:p>
              <a:pPr eaLnBrk="1" hangingPunct="1">
                <a:spcBef>
                  <a:spcPct val="0"/>
                </a:spcBef>
                <a:buFontTx/>
                <a:buNone/>
              </a:pPr>
              <a:r>
                <a:rPr lang="en-US" altLang="en-US" sz="1600" b="1" dirty="0" smtClean="0"/>
                <a:t>Under </a:t>
              </a:r>
              <a:r>
                <a:rPr lang="en-US" altLang="en-US" sz="1600" b="1" dirty="0"/>
                <a:t>Graduate </a:t>
              </a:r>
              <a:r>
                <a:rPr lang="en-US" altLang="en-US" sz="1600" b="1" dirty="0" smtClean="0"/>
                <a:t>Student</a:t>
              </a:r>
            </a:p>
            <a:p>
              <a:pPr eaLnBrk="1" hangingPunct="1">
                <a:spcBef>
                  <a:spcPct val="0"/>
                </a:spcBef>
                <a:buFontTx/>
                <a:buNone/>
              </a:pPr>
              <a:r>
                <a:rPr lang="en-US" altLang="en-US" sz="1600" b="1" dirty="0" smtClean="0"/>
                <a:t>Graduates</a:t>
              </a:r>
              <a:endParaRPr lang="en-MY" altLang="en-US" sz="1600" b="1" dirty="0"/>
            </a:p>
          </p:txBody>
        </p:sp>
        <p:sp>
          <p:nvSpPr>
            <p:cNvPr id="12298" name="TextBox 17"/>
            <p:cNvSpPr txBox="1">
              <a:spLocks noChangeArrowheads="1"/>
            </p:cNvSpPr>
            <p:nvPr/>
          </p:nvSpPr>
          <p:spPr bwMode="auto">
            <a:xfrm>
              <a:off x="2161592" y="4807803"/>
              <a:ext cx="2029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SPM Leavers</a:t>
              </a:r>
            </a:p>
            <a:p>
              <a:pPr eaLnBrk="1" hangingPunct="1">
                <a:spcBef>
                  <a:spcPct val="0"/>
                </a:spcBef>
                <a:buFontTx/>
                <a:buNone/>
              </a:pPr>
              <a:r>
                <a:rPr lang="en-US" altLang="en-US" sz="1600" b="1" dirty="0" smtClean="0"/>
                <a:t>Unemployed</a:t>
              </a:r>
            </a:p>
            <a:p>
              <a:pPr eaLnBrk="1" hangingPunct="1">
                <a:spcBef>
                  <a:spcPct val="0"/>
                </a:spcBef>
                <a:buFontTx/>
                <a:buNone/>
              </a:pPr>
              <a:r>
                <a:rPr lang="en-US" altLang="en-US" sz="1600" b="1" dirty="0" smtClean="0"/>
                <a:t>Others </a:t>
              </a:r>
              <a:endParaRPr lang="en-MY" altLang="en-US" sz="1600" b="1" dirty="0"/>
            </a:p>
          </p:txBody>
        </p:sp>
        <p:pic>
          <p:nvPicPr>
            <p:cNvPr id="1229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24" y="1447800"/>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392" y="2554709"/>
              <a:ext cx="1388608" cy="9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
            <p:cNvSpPr txBox="1">
              <a:spLocks noChangeArrowheads="1"/>
            </p:cNvSpPr>
            <p:nvPr/>
          </p:nvSpPr>
          <p:spPr bwMode="auto">
            <a:xfrm>
              <a:off x="2133600" y="2598003"/>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Women Entrepreneurs</a:t>
              </a:r>
            </a:p>
            <a:p>
              <a:pPr eaLnBrk="1" hangingPunct="1">
                <a:spcBef>
                  <a:spcPct val="0"/>
                </a:spcBef>
                <a:buFontTx/>
                <a:buNone/>
              </a:pPr>
              <a:r>
                <a:rPr lang="en-US" altLang="en-US" sz="1600" b="1" dirty="0" smtClean="0"/>
                <a:t>Single Parent</a:t>
              </a:r>
            </a:p>
            <a:p>
              <a:pPr eaLnBrk="1" hangingPunct="1">
                <a:spcBef>
                  <a:spcPct val="0"/>
                </a:spcBef>
                <a:buFontTx/>
                <a:buNone/>
              </a:pPr>
              <a:r>
                <a:rPr lang="en-US" altLang="en-US" sz="1600" b="1" dirty="0" smtClean="0"/>
                <a:t>Part-Time Housewife</a:t>
              </a:r>
              <a:endParaRPr lang="en-MY" altLang="en-US" sz="1600" b="1" dirty="0"/>
            </a:p>
          </p:txBody>
        </p:sp>
        <p:sp>
          <p:nvSpPr>
            <p:cNvPr id="3" name="TextBox 2"/>
            <p:cNvSpPr txBox="1"/>
            <p:nvPr/>
          </p:nvSpPr>
          <p:spPr>
            <a:xfrm>
              <a:off x="4572000" y="1828800"/>
              <a:ext cx="2231573" cy="1508105"/>
            </a:xfrm>
            <a:prstGeom prst="rect">
              <a:avLst/>
            </a:prstGeom>
            <a:noFill/>
          </p:spPr>
          <p:txBody>
            <a:bodyPr wrap="none" rtlCol="0">
              <a:spAutoFit/>
            </a:bodyPr>
            <a:lstStyle/>
            <a:p>
              <a:pPr algn="ctr"/>
              <a:r>
                <a:rPr lang="en-US" sz="2000" b="1" dirty="0" smtClean="0">
                  <a:solidFill>
                    <a:srgbClr val="FF0000"/>
                  </a:solidFill>
                </a:rPr>
                <a:t>PRE-REQUISITE</a:t>
              </a:r>
            </a:p>
            <a:p>
              <a:pPr algn="ctr"/>
              <a:r>
                <a:rPr lang="en-US" b="1" dirty="0" smtClean="0"/>
                <a:t>PC Literate</a:t>
              </a:r>
            </a:p>
            <a:p>
              <a:pPr algn="ctr"/>
              <a:r>
                <a:rPr lang="en-US" b="1" dirty="0" smtClean="0"/>
                <a:t>SRP/ PMR Holder</a:t>
              </a:r>
            </a:p>
            <a:p>
              <a:pPr algn="ctr"/>
              <a:r>
                <a:rPr lang="en-US" b="1" dirty="0" smtClean="0"/>
                <a:t>Minimum 10-20 </a:t>
              </a:r>
              <a:r>
                <a:rPr lang="en-US" b="1" dirty="0" err="1" smtClean="0"/>
                <a:t>Pax</a:t>
              </a:r>
              <a:endParaRPr lang="en-US" b="1" dirty="0" smtClean="0"/>
            </a:p>
            <a:p>
              <a:pPr algn="ctr"/>
              <a:r>
                <a:rPr lang="en-US" b="1" dirty="0" smtClean="0"/>
                <a:t>Registered with PI1M</a:t>
              </a:r>
              <a:endParaRPr lang="en-MY" b="1" dirty="0"/>
            </a:p>
          </p:txBody>
        </p:sp>
      </p:gr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33</a:t>
            </a:fld>
            <a:endParaRPr lang="en-US" dirty="0"/>
          </a:p>
        </p:txBody>
      </p:sp>
    </p:spTree>
    <p:extLst>
      <p:ext uri="{BB962C8B-B14F-4D97-AF65-F5344CB8AC3E}">
        <p14:creationId xmlns:p14="http://schemas.microsoft.com/office/powerpoint/2010/main" val="33894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a:xfrm>
            <a:off x="457200" y="0"/>
            <a:ext cx="814705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SITS training &amp; Certification</a:t>
            </a:r>
            <a:endParaRPr lang="en-MY" sz="2000" dirty="0">
              <a:solidFill>
                <a:schemeClr val="tx1"/>
              </a:solidFill>
              <a:latin typeface="Arial Black"/>
            </a:endParaRPr>
          </a:p>
        </p:txBody>
      </p:sp>
      <p:grpSp>
        <p:nvGrpSpPr>
          <p:cNvPr id="3" name="Group 2"/>
          <p:cNvGrpSpPr/>
          <p:nvPr/>
        </p:nvGrpSpPr>
        <p:grpSpPr>
          <a:xfrm>
            <a:off x="6019800" y="3295551"/>
            <a:ext cx="2743200" cy="2724249"/>
            <a:chOff x="10515600" y="227271"/>
            <a:chExt cx="2743200" cy="2724249"/>
          </a:xfrm>
        </p:grpSpPr>
        <p:grpSp>
          <p:nvGrpSpPr>
            <p:cNvPr id="5124" name="Group 13"/>
            <p:cNvGrpSpPr>
              <a:grpSpLocks/>
            </p:cNvGrpSpPr>
            <p:nvPr/>
          </p:nvGrpSpPr>
          <p:grpSpPr bwMode="auto">
            <a:xfrm>
              <a:off x="10515600" y="227271"/>
              <a:ext cx="2743200" cy="2724249"/>
              <a:chOff x="2627784" y="1988840"/>
              <a:chExt cx="4196848" cy="4176464"/>
            </a:xfrm>
          </p:grpSpPr>
          <p:sp>
            <p:nvSpPr>
              <p:cNvPr id="14" name="Freeform 13"/>
              <p:cNvSpPr/>
              <p:nvPr/>
            </p:nvSpPr>
            <p:spPr>
              <a:xfrm>
                <a:off x="3880972" y="1988840"/>
                <a:ext cx="2741016" cy="2074829"/>
              </a:xfrm>
              <a:custGeom>
                <a:avLst/>
                <a:gdLst>
                  <a:gd name="connsiteX0" fmla="*/ 672724 w 2176259"/>
                  <a:gd name="connsiteY0" fmla="*/ 0 h 1646031"/>
                  <a:gd name="connsiteX1" fmla="*/ 2124457 w 2176259"/>
                  <a:gd name="connsiteY1" fmla="*/ 864036 h 1646031"/>
                  <a:gd name="connsiteX2" fmla="*/ 2176259 w 2176259"/>
                  <a:gd name="connsiteY2" fmla="*/ 971569 h 1646031"/>
                  <a:gd name="connsiteX3" fmla="*/ 1501797 w 2176259"/>
                  <a:gd name="connsiteY3" fmla="*/ 1646031 h 1646031"/>
                  <a:gd name="connsiteX4" fmla="*/ 0 w 2176259"/>
                  <a:gd name="connsiteY4" fmla="*/ 144234 h 1646031"/>
                  <a:gd name="connsiteX5" fmla="*/ 30081 w 2176259"/>
                  <a:gd name="connsiteY5" fmla="*/ 129744 h 1646031"/>
                  <a:gd name="connsiteX6" fmla="*/ 672724 w 2176259"/>
                  <a:gd name="connsiteY6" fmla="*/ 0 h 16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259" h="1646031">
                    <a:moveTo>
                      <a:pt x="672724" y="0"/>
                    </a:moveTo>
                    <a:cubicBezTo>
                      <a:pt x="1299602" y="0"/>
                      <a:pt x="1844878" y="349377"/>
                      <a:pt x="2124457" y="864036"/>
                    </a:cubicBezTo>
                    <a:lnTo>
                      <a:pt x="2176259" y="971569"/>
                    </a:lnTo>
                    <a:lnTo>
                      <a:pt x="1501797" y="1646031"/>
                    </a:lnTo>
                    <a:lnTo>
                      <a:pt x="0" y="144234"/>
                    </a:lnTo>
                    <a:lnTo>
                      <a:pt x="30081" y="129744"/>
                    </a:lnTo>
                    <a:cubicBezTo>
                      <a:pt x="227604" y="46199"/>
                      <a:pt x="444769" y="0"/>
                      <a:pt x="672724" y="0"/>
                    </a:cubicBezTo>
                    <a:close/>
                  </a:path>
                </a:pathLst>
              </a:custGeom>
              <a:solidFill>
                <a:srgbClr val="0070C0"/>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15" name="Freeform 14"/>
              <p:cNvSpPr/>
              <p:nvPr/>
            </p:nvSpPr>
            <p:spPr>
              <a:xfrm>
                <a:off x="4744873" y="3221942"/>
                <a:ext cx="2079759" cy="2744993"/>
              </a:xfrm>
              <a:custGeom>
                <a:avLst/>
                <a:gdLst>
                  <a:gd name="connsiteX0" fmla="*/ 1506765 w 1650999"/>
                  <a:gd name="connsiteY0" fmla="*/ 0 h 2179490"/>
                  <a:gd name="connsiteX1" fmla="*/ 1521255 w 1650999"/>
                  <a:gd name="connsiteY1" fmla="*/ 30081 h 2179490"/>
                  <a:gd name="connsiteX2" fmla="*/ 1650999 w 1650999"/>
                  <a:gd name="connsiteY2" fmla="*/ 672724 h 2179490"/>
                  <a:gd name="connsiteX3" fmla="*/ 786964 w 1650999"/>
                  <a:gd name="connsiteY3" fmla="*/ 2124457 h 2179490"/>
                  <a:gd name="connsiteX4" fmla="*/ 672724 w 1650999"/>
                  <a:gd name="connsiteY4" fmla="*/ 2179490 h 2179490"/>
                  <a:gd name="connsiteX5" fmla="*/ 0 w 1650999"/>
                  <a:gd name="connsiteY5" fmla="*/ 1506766 h 21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999" h="2179490">
                    <a:moveTo>
                      <a:pt x="1506765" y="0"/>
                    </a:moveTo>
                    <a:lnTo>
                      <a:pt x="1521255" y="30081"/>
                    </a:lnTo>
                    <a:cubicBezTo>
                      <a:pt x="1604801" y="227603"/>
                      <a:pt x="1650999" y="444769"/>
                      <a:pt x="1650999" y="672724"/>
                    </a:cubicBezTo>
                    <a:cubicBezTo>
                      <a:pt x="1650999" y="1299602"/>
                      <a:pt x="1301622" y="1844878"/>
                      <a:pt x="786964" y="2124457"/>
                    </a:cubicBezTo>
                    <a:lnTo>
                      <a:pt x="672724" y="2179490"/>
                    </a:lnTo>
                    <a:lnTo>
                      <a:pt x="0" y="1506766"/>
                    </a:lnTo>
                    <a:close/>
                  </a:path>
                </a:pathLst>
              </a:custGeom>
              <a:solidFill>
                <a:srgbClr val="FF9900"/>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16" name="Freeform 15"/>
              <p:cNvSpPr/>
              <p:nvPr/>
            </p:nvSpPr>
            <p:spPr>
              <a:xfrm>
                <a:off x="2833094" y="4090475"/>
                <a:ext cx="2741016" cy="2074829"/>
              </a:xfrm>
              <a:custGeom>
                <a:avLst/>
                <a:gdLst>
                  <a:gd name="connsiteX0" fmla="*/ 674494 w 2176194"/>
                  <a:gd name="connsiteY0" fmla="*/ 0 h 1645933"/>
                  <a:gd name="connsiteX1" fmla="*/ 2176194 w 2176194"/>
                  <a:gd name="connsiteY1" fmla="*/ 1501700 h 1645933"/>
                  <a:gd name="connsiteX2" fmla="*/ 2146116 w 2176194"/>
                  <a:gd name="connsiteY2" fmla="*/ 1516189 h 1645933"/>
                  <a:gd name="connsiteX3" fmla="*/ 1503472 w 2176194"/>
                  <a:gd name="connsiteY3" fmla="*/ 1645933 h 1645933"/>
                  <a:gd name="connsiteX4" fmla="*/ 51739 w 2176194"/>
                  <a:gd name="connsiteY4" fmla="*/ 781898 h 1645933"/>
                  <a:gd name="connsiteX5" fmla="*/ 0 w 2176194"/>
                  <a:gd name="connsiteY5" fmla="*/ 674494 h 16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194" h="1645933">
                    <a:moveTo>
                      <a:pt x="674494" y="0"/>
                    </a:moveTo>
                    <a:lnTo>
                      <a:pt x="2176194" y="1501700"/>
                    </a:lnTo>
                    <a:lnTo>
                      <a:pt x="2146116" y="1516189"/>
                    </a:lnTo>
                    <a:cubicBezTo>
                      <a:pt x="1948593" y="1599735"/>
                      <a:pt x="1731428" y="1645933"/>
                      <a:pt x="1503472" y="1645933"/>
                    </a:cubicBezTo>
                    <a:cubicBezTo>
                      <a:pt x="876595" y="1645933"/>
                      <a:pt x="331318" y="1296556"/>
                      <a:pt x="51739" y="781898"/>
                    </a:cubicBezTo>
                    <a:lnTo>
                      <a:pt x="0" y="674494"/>
                    </a:lnTo>
                    <a:close/>
                  </a:path>
                </a:pathLst>
              </a:custGeom>
              <a:solidFill>
                <a:srgbClr val="0070C0"/>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17" name="Freeform 16"/>
              <p:cNvSpPr/>
              <p:nvPr/>
            </p:nvSpPr>
            <p:spPr>
              <a:xfrm>
                <a:off x="2627784" y="2179168"/>
                <a:ext cx="2077094" cy="2744993"/>
              </a:xfrm>
              <a:custGeom>
                <a:avLst/>
                <a:gdLst>
                  <a:gd name="connsiteX0" fmla="*/ 974468 w 1648179"/>
                  <a:gd name="connsiteY0" fmla="*/ 0 h 2177655"/>
                  <a:gd name="connsiteX1" fmla="*/ 1648179 w 1648179"/>
                  <a:gd name="connsiteY1" fmla="*/ 673711 h 2177655"/>
                  <a:gd name="connsiteX2" fmla="*/ 144234 w 1648179"/>
                  <a:gd name="connsiteY2" fmla="*/ 2177655 h 2177655"/>
                  <a:gd name="connsiteX3" fmla="*/ 129744 w 1648179"/>
                  <a:gd name="connsiteY3" fmla="*/ 2147575 h 2177655"/>
                  <a:gd name="connsiteX4" fmla="*/ 0 w 1648179"/>
                  <a:gd name="connsiteY4" fmla="*/ 1504931 h 2177655"/>
                  <a:gd name="connsiteX5" fmla="*/ 864036 w 1648179"/>
                  <a:gd name="connsiteY5" fmla="*/ 53198 h 21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179" h="2177655">
                    <a:moveTo>
                      <a:pt x="974468" y="0"/>
                    </a:moveTo>
                    <a:lnTo>
                      <a:pt x="1648179" y="673711"/>
                    </a:lnTo>
                    <a:lnTo>
                      <a:pt x="144234" y="2177655"/>
                    </a:lnTo>
                    <a:lnTo>
                      <a:pt x="129744" y="2147575"/>
                    </a:lnTo>
                    <a:cubicBezTo>
                      <a:pt x="46199" y="1950052"/>
                      <a:pt x="0" y="1732887"/>
                      <a:pt x="0" y="1504931"/>
                    </a:cubicBezTo>
                    <a:cubicBezTo>
                      <a:pt x="0" y="878053"/>
                      <a:pt x="349377" y="332777"/>
                      <a:pt x="864036" y="53198"/>
                    </a:cubicBezTo>
                    <a:close/>
                  </a:path>
                </a:pathLst>
              </a:custGeom>
              <a:solidFill>
                <a:srgbClr val="FD8500"/>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grpSp>
        <p:sp>
          <p:nvSpPr>
            <p:cNvPr id="5125" name="TextBox 26"/>
            <p:cNvSpPr txBox="1">
              <a:spLocks noChangeArrowheads="1"/>
            </p:cNvSpPr>
            <p:nvPr/>
          </p:nvSpPr>
          <p:spPr bwMode="auto">
            <a:xfrm>
              <a:off x="11887200" y="554395"/>
              <a:ext cx="1162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solidFill>
                    <a:schemeClr val="bg1"/>
                  </a:solidFill>
                  <a:latin typeface="Calibri Light" pitchFamily="34" charset="0"/>
                </a:rPr>
                <a:t>Communities</a:t>
              </a:r>
            </a:p>
            <a:p>
              <a:pPr eaLnBrk="1" hangingPunct="1">
                <a:spcBef>
                  <a:spcPct val="0"/>
                </a:spcBef>
                <a:buFontTx/>
                <a:buNone/>
              </a:pPr>
              <a:r>
                <a:rPr lang="en-US" altLang="en-US" sz="1200" b="1" dirty="0">
                  <a:solidFill>
                    <a:schemeClr val="bg1"/>
                  </a:solidFill>
                  <a:latin typeface="Calibri Light" pitchFamily="34" charset="0"/>
                </a:rPr>
                <a:t>Transformation</a:t>
              </a:r>
            </a:p>
          </p:txBody>
        </p:sp>
        <p:sp>
          <p:nvSpPr>
            <p:cNvPr id="19" name="TextBox 27"/>
            <p:cNvSpPr txBox="1">
              <a:spLocks noChangeArrowheads="1"/>
            </p:cNvSpPr>
            <p:nvPr/>
          </p:nvSpPr>
          <p:spPr bwMode="auto">
            <a:xfrm>
              <a:off x="12201525" y="1621195"/>
              <a:ext cx="98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200" b="1" dirty="0" smtClean="0">
                  <a:solidFill>
                    <a:schemeClr val="bg1"/>
                  </a:solidFill>
                  <a:latin typeface="Calibri Light" pitchFamily="34" charset="0"/>
                </a:rPr>
                <a:t>      Accelerate </a:t>
              </a:r>
            </a:p>
            <a:p>
              <a:pPr eaLnBrk="1" hangingPunct="1">
                <a:spcBef>
                  <a:spcPct val="0"/>
                </a:spcBef>
                <a:buFontTx/>
                <a:buNone/>
                <a:defRPr/>
              </a:pPr>
              <a:r>
                <a:rPr lang="en-US" altLang="en-US" sz="1200" b="1" dirty="0" smtClean="0">
                  <a:solidFill>
                    <a:schemeClr val="bg1"/>
                  </a:solidFill>
                  <a:latin typeface="Calibri Light" pitchFamily="34" charset="0"/>
                </a:rPr>
                <a:t>     Rate of         </a:t>
              </a:r>
            </a:p>
            <a:p>
              <a:pPr eaLnBrk="1" hangingPunct="1">
                <a:spcBef>
                  <a:spcPct val="0"/>
                </a:spcBef>
                <a:buFontTx/>
                <a:buNone/>
                <a:defRPr/>
              </a:pPr>
              <a:r>
                <a:rPr lang="en-US" altLang="en-US" sz="1200" b="1" dirty="0" smtClean="0">
                  <a:solidFill>
                    <a:schemeClr val="bg1"/>
                  </a:solidFill>
                  <a:latin typeface="Calibri Light" pitchFamily="34" charset="0"/>
                </a:rPr>
                <a:t>   Change</a:t>
              </a:r>
            </a:p>
          </p:txBody>
        </p:sp>
        <p:sp>
          <p:nvSpPr>
            <p:cNvPr id="5127" name="TextBox 28"/>
            <p:cNvSpPr txBox="1">
              <a:spLocks noChangeArrowheads="1"/>
            </p:cNvSpPr>
            <p:nvPr/>
          </p:nvSpPr>
          <p:spPr bwMode="auto">
            <a:xfrm>
              <a:off x="10820400" y="207839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solidFill>
                    <a:schemeClr val="bg1"/>
                  </a:solidFill>
                  <a:latin typeface="Calibri Light" pitchFamily="34" charset="0"/>
                </a:rPr>
                <a:t>Economy </a:t>
              </a:r>
            </a:p>
            <a:p>
              <a:pPr eaLnBrk="1" hangingPunct="1">
                <a:spcBef>
                  <a:spcPct val="0"/>
                </a:spcBef>
                <a:buFontTx/>
                <a:buNone/>
              </a:pPr>
              <a:r>
                <a:rPr lang="en-US" altLang="en-US" sz="1200" b="1" dirty="0">
                  <a:solidFill>
                    <a:schemeClr val="bg1"/>
                  </a:solidFill>
                  <a:latin typeface="Calibri Light" pitchFamily="34" charset="0"/>
                </a:rPr>
                <a:t>     vs Education </a:t>
              </a:r>
            </a:p>
            <a:p>
              <a:pPr eaLnBrk="1" hangingPunct="1">
                <a:spcBef>
                  <a:spcPct val="0"/>
                </a:spcBef>
                <a:buFontTx/>
                <a:buNone/>
              </a:pPr>
              <a:r>
                <a:rPr lang="en-US" altLang="en-US" sz="1200" b="1" dirty="0">
                  <a:solidFill>
                    <a:schemeClr val="bg1"/>
                  </a:solidFill>
                  <a:latin typeface="Calibri Light" pitchFamily="34" charset="0"/>
                </a:rPr>
                <a:t>            Demand</a:t>
              </a:r>
            </a:p>
          </p:txBody>
        </p:sp>
        <p:sp>
          <p:nvSpPr>
            <p:cNvPr id="5128" name="TextBox 29"/>
            <p:cNvSpPr txBox="1">
              <a:spLocks noChangeArrowheads="1"/>
            </p:cNvSpPr>
            <p:nvPr/>
          </p:nvSpPr>
          <p:spPr bwMode="auto">
            <a:xfrm>
              <a:off x="10725997" y="746264"/>
              <a:ext cx="932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solidFill>
                    <a:schemeClr val="bg1"/>
                  </a:solidFill>
                  <a:latin typeface="Calibri Light" pitchFamily="34" charset="0"/>
                </a:rPr>
                <a:t>Closing </a:t>
              </a:r>
            </a:p>
            <a:p>
              <a:pPr eaLnBrk="1" hangingPunct="1">
                <a:spcBef>
                  <a:spcPct val="0"/>
                </a:spcBef>
                <a:buFontTx/>
                <a:buNone/>
              </a:pPr>
              <a:r>
                <a:rPr lang="en-US" altLang="en-US" sz="1200" b="1" dirty="0">
                  <a:solidFill>
                    <a:schemeClr val="bg1"/>
                  </a:solidFill>
                  <a:latin typeface="Calibri Light" pitchFamily="34" charset="0"/>
                </a:rPr>
                <a:t> </a:t>
              </a:r>
              <a:r>
                <a:rPr lang="en-US" altLang="en-US" sz="1200" b="1" dirty="0" smtClean="0">
                  <a:solidFill>
                    <a:schemeClr val="bg1"/>
                  </a:solidFill>
                  <a:latin typeface="Calibri Light" pitchFamily="34" charset="0"/>
                </a:rPr>
                <a:t>Skills        </a:t>
              </a:r>
              <a:endParaRPr lang="en-US" altLang="en-US" sz="1200" b="1" dirty="0">
                <a:solidFill>
                  <a:schemeClr val="bg1"/>
                </a:solidFill>
                <a:latin typeface="Calibri Light" pitchFamily="34" charset="0"/>
              </a:endParaRPr>
            </a:p>
            <a:p>
              <a:pPr eaLnBrk="1" hangingPunct="1">
                <a:spcBef>
                  <a:spcPct val="0"/>
                </a:spcBef>
                <a:buFontTx/>
                <a:buNone/>
              </a:pPr>
              <a:r>
                <a:rPr lang="en-US" altLang="en-US" sz="1200" b="1" dirty="0">
                  <a:solidFill>
                    <a:schemeClr val="bg1"/>
                  </a:solidFill>
                  <a:latin typeface="Calibri Light" pitchFamily="34" charset="0"/>
                </a:rPr>
                <a:t> </a:t>
              </a:r>
              <a:r>
                <a:rPr lang="en-US" altLang="en-US" sz="1200" b="1" dirty="0" smtClean="0">
                  <a:solidFill>
                    <a:schemeClr val="bg1"/>
                  </a:solidFill>
                  <a:latin typeface="Calibri Light" pitchFamily="34" charset="0"/>
                </a:rPr>
                <a:t>Gaps</a:t>
              </a:r>
              <a:endParaRPr lang="en-US" altLang="en-US" sz="1200" b="1" dirty="0">
                <a:solidFill>
                  <a:schemeClr val="bg1"/>
                </a:solidFill>
                <a:latin typeface="Calibri Light" pitchFamily="34" charset="0"/>
              </a:endParaRPr>
            </a:p>
          </p:txBody>
        </p:sp>
      </p:grpSp>
      <p:sp>
        <p:nvSpPr>
          <p:cNvPr id="20" name="Rectangle 5"/>
          <p:cNvSpPr/>
          <p:nvPr/>
        </p:nvSpPr>
        <p:spPr>
          <a:xfrm>
            <a:off x="0" y="2764040"/>
            <a:ext cx="2333629" cy="1237355"/>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gs>
              <a:gs pos="0">
                <a:schemeClr val="bg1">
                  <a:lumMod val="65000"/>
                </a:schemeClr>
              </a:gs>
              <a:gs pos="50000">
                <a:schemeClr val="bg1">
                  <a:lumMod val="65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6390" y="2764041"/>
            <a:ext cx="1204857" cy="892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Arial Black" panose="020B0A04020102020204" pitchFamily="34" charset="0"/>
              </a:rPr>
              <a:t>01</a:t>
            </a:r>
            <a:endParaRPr lang="en-US" sz="3600" dirty="0">
              <a:effectLst>
                <a:outerShdw blurRad="38100" dist="38100" dir="2700000" algn="tl">
                  <a:srgbClr val="000000">
                    <a:alpha val="43137"/>
                  </a:srgbClr>
                </a:outerShdw>
              </a:effectLst>
              <a:latin typeface="Arial Black" panose="020B0A04020102020204" pitchFamily="34" charset="0"/>
            </a:endParaRPr>
          </a:p>
        </p:txBody>
      </p:sp>
      <p:sp>
        <p:nvSpPr>
          <p:cNvPr id="22" name="Pentagon 21"/>
          <p:cNvSpPr/>
          <p:nvPr/>
        </p:nvSpPr>
        <p:spPr>
          <a:xfrm>
            <a:off x="2281084" y="3108510"/>
            <a:ext cx="3586316" cy="892885"/>
          </a:xfrm>
          <a:prstGeom prst="homePlate">
            <a:avLst>
              <a:gd name="adj" fmla="val 414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just"/>
            <a:endParaRPr lang="en-US" sz="1200" dirty="0"/>
          </a:p>
        </p:txBody>
      </p:sp>
      <p:sp>
        <p:nvSpPr>
          <p:cNvPr id="23" name="Parallelogram 22"/>
          <p:cNvSpPr/>
          <p:nvPr/>
        </p:nvSpPr>
        <p:spPr>
          <a:xfrm rot="16200000">
            <a:off x="1278762" y="2946528"/>
            <a:ext cx="1237354" cy="872380"/>
          </a:xfrm>
          <a:prstGeom prst="parallelogram">
            <a:avLst>
              <a:gd name="adj" fmla="val 396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a:off x="2281084" y="4136315"/>
            <a:ext cx="3586316" cy="892885"/>
          </a:xfrm>
          <a:prstGeom prst="homePlate">
            <a:avLst>
              <a:gd name="adj" fmla="val 41466"/>
            </a:avLst>
          </a:prstGeom>
          <a:solidFill>
            <a:srgbClr val="FE533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just"/>
            <a:endParaRPr lang="en-US" sz="1200" dirty="0">
              <a:solidFill>
                <a:schemeClr val="bg1"/>
              </a:solidFill>
            </a:endParaRPr>
          </a:p>
        </p:txBody>
      </p:sp>
      <p:sp>
        <p:nvSpPr>
          <p:cNvPr id="28" name="Rectangle 5"/>
          <p:cNvSpPr/>
          <p:nvPr/>
        </p:nvSpPr>
        <p:spPr>
          <a:xfrm>
            <a:off x="0" y="3791845"/>
            <a:ext cx="2333629" cy="1237355"/>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gs>
              <a:gs pos="0">
                <a:schemeClr val="bg1">
                  <a:lumMod val="65000"/>
                </a:schemeClr>
              </a:gs>
              <a:gs pos="50000">
                <a:schemeClr val="bg1">
                  <a:lumMod val="65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56390" y="3791846"/>
            <a:ext cx="1204857" cy="892885"/>
          </a:xfrm>
          <a:prstGeom prst="rect">
            <a:avLst/>
          </a:prstGeom>
          <a:solidFill>
            <a:srgbClr val="FE5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Arial Black" panose="020B0A04020102020204" pitchFamily="34" charset="0"/>
              </a:rPr>
              <a:t>02</a:t>
            </a:r>
            <a:endParaRPr lang="en-US" sz="3600" dirty="0">
              <a:effectLst>
                <a:outerShdw blurRad="38100" dist="38100" dir="2700000" algn="tl">
                  <a:srgbClr val="000000">
                    <a:alpha val="43137"/>
                  </a:srgbClr>
                </a:outerShdw>
              </a:effectLst>
              <a:latin typeface="Arial Black" panose="020B0A04020102020204" pitchFamily="34" charset="0"/>
            </a:endParaRPr>
          </a:p>
        </p:txBody>
      </p:sp>
      <p:sp>
        <p:nvSpPr>
          <p:cNvPr id="30" name="Parallelogram 29"/>
          <p:cNvSpPr/>
          <p:nvPr/>
        </p:nvSpPr>
        <p:spPr>
          <a:xfrm rot="16200000">
            <a:off x="1278762" y="3974333"/>
            <a:ext cx="1237354" cy="872380"/>
          </a:xfrm>
          <a:prstGeom prst="parallelogram">
            <a:avLst>
              <a:gd name="adj" fmla="val 39609"/>
            </a:avLst>
          </a:prstGeom>
          <a:solidFill>
            <a:srgbClr val="C31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4"/>
          <p:cNvSpPr>
            <a:spLocks noChangeArrowheads="1"/>
          </p:cNvSpPr>
          <p:nvPr/>
        </p:nvSpPr>
        <p:spPr bwMode="auto">
          <a:xfrm>
            <a:off x="762000" y="1743670"/>
            <a:ext cx="45251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Font typeface="Arial" charset="0"/>
              <a:buNone/>
            </a:pPr>
            <a:r>
              <a:rPr lang="en-MY" altLang="en-US" sz="1800" b="1" dirty="0" smtClean="0"/>
              <a:t>SITS </a:t>
            </a:r>
            <a:r>
              <a:rPr lang="en-MY" altLang="en-US" sz="1800" b="1" dirty="0"/>
              <a:t>Training Program is part of </a:t>
            </a:r>
            <a:r>
              <a:rPr lang="en-MY" altLang="en-US" sz="1800" b="1" dirty="0" err="1" smtClean="0"/>
              <a:t>Salihin</a:t>
            </a:r>
            <a:r>
              <a:rPr lang="en-MY" altLang="en-US" sz="1800" b="1" dirty="0" smtClean="0"/>
              <a:t> IT Solution </a:t>
            </a:r>
            <a:r>
              <a:rPr lang="en-MY" altLang="en-US" sz="1800" b="1" dirty="0" err="1" smtClean="0"/>
              <a:t>Sdn</a:t>
            </a:r>
            <a:r>
              <a:rPr lang="en-MY" altLang="en-US" sz="1800" b="1" dirty="0" smtClean="0"/>
              <a:t>. Bhd. (SITS) 5 </a:t>
            </a:r>
            <a:r>
              <a:rPr lang="en-MY" altLang="en-US" sz="1800" b="1" dirty="0"/>
              <a:t>Years Pi1M Content Empowerment </a:t>
            </a:r>
            <a:r>
              <a:rPr lang="en-MY" altLang="en-US" sz="1800" b="1" dirty="0" smtClean="0"/>
              <a:t>Proposal</a:t>
            </a:r>
            <a:endParaRPr lang="en-US" altLang="en-US" sz="1050" b="1" dirty="0"/>
          </a:p>
        </p:txBody>
      </p:sp>
      <p:sp>
        <p:nvSpPr>
          <p:cNvPr id="2" name="Rectangle 1"/>
          <p:cNvSpPr/>
          <p:nvPr/>
        </p:nvSpPr>
        <p:spPr>
          <a:xfrm>
            <a:off x="5914231" y="1418272"/>
            <a:ext cx="2848769" cy="1477328"/>
          </a:xfrm>
          <a:prstGeom prst="rect">
            <a:avLst/>
          </a:prstGeom>
        </p:spPr>
        <p:txBody>
          <a:bodyPr wrap="square">
            <a:spAutoFit/>
          </a:bodyPr>
          <a:lstStyle/>
          <a:p>
            <a:pPr algn="just">
              <a:buFont typeface="Arial" charset="0"/>
              <a:buNone/>
            </a:pPr>
            <a:r>
              <a:rPr lang="en-MY" altLang="en-US" b="1" dirty="0" smtClean="0"/>
              <a:t>To nurture </a:t>
            </a:r>
            <a:r>
              <a:rPr lang="en-MY" altLang="en-US" b="1" dirty="0"/>
              <a:t>local economies and bring about greater shared prosperity and social change </a:t>
            </a:r>
            <a:r>
              <a:rPr lang="en-MY" altLang="en-US" b="1" dirty="0" smtClean="0"/>
              <a:t>to  </a:t>
            </a:r>
            <a:r>
              <a:rPr lang="en-MY" altLang="en-US" b="1" dirty="0"/>
              <a:t>underserved </a:t>
            </a:r>
            <a:r>
              <a:rPr lang="en-MY" altLang="en-US" b="1" dirty="0" smtClean="0"/>
              <a:t>communities</a:t>
            </a:r>
            <a:endParaRPr lang="en-MY" altLang="en-US" b="1" dirty="0"/>
          </a:p>
        </p:txBody>
      </p:sp>
      <p:sp>
        <p:nvSpPr>
          <p:cNvPr id="25" name="Title 1"/>
          <p:cNvSpPr txBox="1">
            <a:spLocks/>
          </p:cNvSpPr>
          <p:nvPr/>
        </p:nvSpPr>
        <p:spPr>
          <a:xfrm>
            <a:off x="2349395" y="3086498"/>
            <a:ext cx="2984605" cy="933947"/>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1800" dirty="0" smtClean="0">
                <a:solidFill>
                  <a:schemeClr val="bg1"/>
                </a:solidFill>
                <a:latin typeface="Arial Black"/>
              </a:rPr>
              <a:t>Catalyze underserved growth</a:t>
            </a:r>
            <a:endParaRPr lang="en-MY" sz="1800" dirty="0">
              <a:solidFill>
                <a:schemeClr val="bg1"/>
              </a:solidFill>
              <a:latin typeface="Arial Black"/>
            </a:endParaRPr>
          </a:p>
        </p:txBody>
      </p:sp>
      <p:sp>
        <p:nvSpPr>
          <p:cNvPr id="26" name="Title 1"/>
          <p:cNvSpPr txBox="1">
            <a:spLocks/>
          </p:cNvSpPr>
          <p:nvPr/>
        </p:nvSpPr>
        <p:spPr>
          <a:xfrm>
            <a:off x="2349395" y="4136315"/>
            <a:ext cx="2984605" cy="777014"/>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1800" dirty="0" smtClean="0">
                <a:solidFill>
                  <a:schemeClr val="bg1"/>
                </a:solidFill>
                <a:latin typeface="Arial Black"/>
              </a:rPr>
              <a:t>Bridging skills and knowledge gap</a:t>
            </a:r>
            <a:endParaRPr lang="en-MY" sz="1800" dirty="0">
              <a:solidFill>
                <a:schemeClr val="bg1"/>
              </a:solidFill>
              <a:latin typeface="Arial Black"/>
            </a:endParaRPr>
          </a:p>
        </p:txBody>
      </p:sp>
      <p:sp>
        <p:nvSpPr>
          <p:cNvPr id="35" name="Pentagon 34"/>
          <p:cNvSpPr/>
          <p:nvPr/>
        </p:nvSpPr>
        <p:spPr>
          <a:xfrm>
            <a:off x="2281084" y="5203115"/>
            <a:ext cx="3586316" cy="892885"/>
          </a:xfrm>
          <a:prstGeom prst="homePlate">
            <a:avLst>
              <a:gd name="adj" fmla="val 414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just"/>
            <a:endParaRPr lang="en-US" sz="1200" dirty="0">
              <a:solidFill>
                <a:schemeClr val="bg1"/>
              </a:solidFill>
            </a:endParaRPr>
          </a:p>
        </p:txBody>
      </p:sp>
      <p:sp>
        <p:nvSpPr>
          <p:cNvPr id="36" name="Rectangle 5"/>
          <p:cNvSpPr/>
          <p:nvPr/>
        </p:nvSpPr>
        <p:spPr>
          <a:xfrm>
            <a:off x="0" y="4858645"/>
            <a:ext cx="2333629" cy="1237355"/>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gs>
              <a:gs pos="0">
                <a:schemeClr val="bg1">
                  <a:lumMod val="65000"/>
                </a:schemeClr>
              </a:gs>
              <a:gs pos="50000">
                <a:schemeClr val="bg1">
                  <a:lumMod val="65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6390" y="4858646"/>
            <a:ext cx="1204857" cy="892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Arial Black" panose="020B0A04020102020204" pitchFamily="34" charset="0"/>
              </a:rPr>
              <a:t>03</a:t>
            </a:r>
            <a:endParaRPr lang="en-US" sz="3600" dirty="0">
              <a:effectLst>
                <a:outerShdw blurRad="38100" dist="38100" dir="2700000" algn="tl">
                  <a:srgbClr val="000000">
                    <a:alpha val="43137"/>
                  </a:srgbClr>
                </a:outerShdw>
              </a:effectLst>
              <a:latin typeface="Arial Black" panose="020B0A04020102020204" pitchFamily="34" charset="0"/>
            </a:endParaRPr>
          </a:p>
        </p:txBody>
      </p:sp>
      <p:sp>
        <p:nvSpPr>
          <p:cNvPr id="38" name="Parallelogram 37"/>
          <p:cNvSpPr/>
          <p:nvPr/>
        </p:nvSpPr>
        <p:spPr>
          <a:xfrm rot="16200000">
            <a:off x="1278762" y="5041133"/>
            <a:ext cx="1237354" cy="872380"/>
          </a:xfrm>
          <a:prstGeom prst="parallelogram">
            <a:avLst>
              <a:gd name="adj" fmla="val 396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txBox="1">
            <a:spLocks/>
          </p:cNvSpPr>
          <p:nvPr/>
        </p:nvSpPr>
        <p:spPr>
          <a:xfrm>
            <a:off x="2349395" y="5300831"/>
            <a:ext cx="3137005" cy="777014"/>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1800" dirty="0" smtClean="0">
                <a:solidFill>
                  <a:schemeClr val="bg1"/>
                </a:solidFill>
                <a:latin typeface="Arial Black"/>
              </a:rPr>
              <a:t>Bringing industries close to communities</a:t>
            </a:r>
            <a:endParaRPr lang="en-MY" sz="1800" dirty="0">
              <a:solidFill>
                <a:schemeClr val="bg1"/>
              </a:solidFill>
              <a:latin typeface="Arial Black"/>
            </a:endParaRP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34</a:t>
            </a:fld>
            <a:endParaRPr lang="en-US" dirty="0"/>
          </a:p>
        </p:txBody>
      </p:sp>
    </p:spTree>
    <p:extLst>
      <p:ext uri="{BB962C8B-B14F-4D97-AF65-F5344CB8AC3E}">
        <p14:creationId xmlns:p14="http://schemas.microsoft.com/office/powerpoint/2010/main" val="19556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14705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SITS continuous learning</a:t>
            </a:r>
            <a:endParaRPr lang="en-MY" sz="2000" dirty="0">
              <a:solidFill>
                <a:schemeClr val="tx1"/>
              </a:solidFill>
              <a:latin typeface="Arial Black"/>
            </a:endParaRPr>
          </a:p>
        </p:txBody>
      </p:sp>
      <p:graphicFrame>
        <p:nvGraphicFramePr>
          <p:cNvPr id="6" name="Table 5"/>
          <p:cNvGraphicFramePr>
            <a:graphicFrameLocks noGrp="1"/>
          </p:cNvGraphicFramePr>
          <p:nvPr>
            <p:extLst>
              <p:ext uri="{D42A27DB-BD31-4B8C-83A1-F6EECF244321}">
                <p14:modId xmlns:p14="http://schemas.microsoft.com/office/powerpoint/2010/main" val="3043317479"/>
              </p:ext>
            </p:extLst>
          </p:nvPr>
        </p:nvGraphicFramePr>
        <p:xfrm>
          <a:off x="457200" y="914400"/>
          <a:ext cx="8147050" cy="5150838"/>
        </p:xfrm>
        <a:graphic>
          <a:graphicData uri="http://schemas.openxmlformats.org/drawingml/2006/table">
            <a:tbl>
              <a:tblPr firstRow="1" bandRow="1">
                <a:tableStyleId>{5C22544A-7EE6-4342-B048-85BDC9FD1C3A}</a:tableStyleId>
              </a:tblPr>
              <a:tblGrid>
                <a:gridCol w="750386"/>
                <a:gridCol w="2358357"/>
                <a:gridCol w="2358357"/>
                <a:gridCol w="2679950"/>
              </a:tblGrid>
              <a:tr h="269527">
                <a:tc>
                  <a:txBody>
                    <a:bodyPr/>
                    <a:lstStyle/>
                    <a:p>
                      <a:pPr algn="ctr"/>
                      <a:r>
                        <a:rPr lang="en-US" sz="1600" dirty="0" smtClean="0"/>
                        <a:t>NO.</a:t>
                      </a:r>
                      <a:endParaRPr lang="en-MY" sz="1600" dirty="0"/>
                    </a:p>
                  </a:txBody>
                  <a:tcPr marL="91423" marR="91423" marT="45673" marB="45673"/>
                </a:tc>
                <a:tc>
                  <a:txBody>
                    <a:bodyPr/>
                    <a:lstStyle/>
                    <a:p>
                      <a:pPr algn="ctr"/>
                      <a:r>
                        <a:rPr lang="en-MY" sz="1600" dirty="0" smtClean="0"/>
                        <a:t>TRAINING MODULES</a:t>
                      </a:r>
                      <a:endParaRPr lang="en-MY" sz="1600" dirty="0"/>
                    </a:p>
                  </a:txBody>
                  <a:tcPr marL="91423" marR="91423" marT="45673" marB="45673"/>
                </a:tc>
                <a:tc>
                  <a:txBody>
                    <a:bodyPr/>
                    <a:lstStyle/>
                    <a:p>
                      <a:pPr algn="ctr"/>
                      <a:r>
                        <a:rPr lang="en-US" sz="1600" dirty="0" smtClean="0"/>
                        <a:t>METHOD</a:t>
                      </a:r>
                      <a:r>
                        <a:rPr lang="en-US" sz="1600" baseline="0" dirty="0" smtClean="0"/>
                        <a:t> OF TRAINING</a:t>
                      </a:r>
                    </a:p>
                    <a:p>
                      <a:pPr algn="ctr"/>
                      <a:endParaRPr lang="en-MY" sz="1600" dirty="0"/>
                    </a:p>
                  </a:txBody>
                  <a:tcPr marL="91423" marR="91423" marT="45673" marB="45673"/>
                </a:tc>
                <a:tc>
                  <a:txBody>
                    <a:bodyPr/>
                    <a:lstStyle/>
                    <a:p>
                      <a:pPr algn="ctr"/>
                      <a:r>
                        <a:rPr lang="en-MY" sz="1600" dirty="0" smtClean="0"/>
                        <a:t>SYLLABUS</a:t>
                      </a:r>
                      <a:endParaRPr lang="en-MY" sz="1600" dirty="0"/>
                    </a:p>
                  </a:txBody>
                  <a:tcPr marL="91423" marR="91423" marT="45673" marB="45673"/>
                </a:tc>
              </a:tr>
              <a:tr h="618454">
                <a:tc rowSpan="2">
                  <a:txBody>
                    <a:bodyPr/>
                    <a:lstStyle/>
                    <a:p>
                      <a:pPr algn="ctr"/>
                      <a:r>
                        <a:rPr lang="en-US" sz="1600" dirty="0" smtClean="0"/>
                        <a:t>DAY 1</a:t>
                      </a:r>
                      <a:endParaRPr lang="en-MY" sz="1600" dirty="0"/>
                    </a:p>
                    <a:p>
                      <a:pPr algn="ctr"/>
                      <a:endParaRPr lang="en-MY" sz="1600" dirty="0"/>
                    </a:p>
                  </a:txBody>
                  <a:tcPr marL="91423" marR="91423" marT="45673" marB="45673" anchor="ctr">
                    <a:solidFill>
                      <a:schemeClr val="accent5">
                        <a:lumMod val="20000"/>
                        <a:lumOff val="80000"/>
                      </a:schemeClr>
                    </a:solidFill>
                  </a:tcPr>
                </a:tc>
                <a:tc>
                  <a:txBody>
                    <a:bodyPr/>
                    <a:lstStyle/>
                    <a:p>
                      <a:pPr algn="l"/>
                      <a:r>
                        <a:rPr lang="en-MY" sz="1600" dirty="0" smtClean="0"/>
                        <a:t>Basic Accounting &amp; Business Documentation</a:t>
                      </a:r>
                    </a:p>
                  </a:txBody>
                  <a:tcPr marL="91423" marR="91423" marT="45673" marB="45673" anchor="ctr">
                    <a:solidFill>
                      <a:schemeClr val="accent5">
                        <a:lumMod val="20000"/>
                        <a:lumOff val="80000"/>
                      </a:schemeClr>
                    </a:solidFill>
                  </a:tcPr>
                </a:tc>
                <a:tc rowSpan="4">
                  <a:txBody>
                    <a:bodyPr/>
                    <a:lstStyle/>
                    <a:p>
                      <a:pPr marL="171450" indent="-171450" algn="l">
                        <a:buFont typeface="Wingdings" panose="05000000000000000000" pitchFamily="2" charset="2"/>
                        <a:buChar char="ü"/>
                      </a:pPr>
                      <a:r>
                        <a:rPr lang="en-US" sz="1600" b="1" dirty="0" smtClean="0"/>
                        <a:t>Class</a:t>
                      </a:r>
                      <a:r>
                        <a:rPr lang="en-US" sz="1600" b="1" baseline="0" dirty="0" smtClean="0"/>
                        <a:t> Room</a:t>
                      </a:r>
                    </a:p>
                    <a:p>
                      <a:pPr marL="171450" indent="-171450" algn="l">
                        <a:buFont typeface="Wingdings" panose="05000000000000000000" pitchFamily="2" charset="2"/>
                        <a:buChar char="ü"/>
                      </a:pPr>
                      <a:r>
                        <a:rPr lang="en-US" sz="1600" baseline="0" dirty="0" smtClean="0"/>
                        <a:t>Online Seminar (Webinar)</a:t>
                      </a:r>
                    </a:p>
                    <a:p>
                      <a:pPr marL="171450" indent="-171450" algn="l">
                        <a:buFont typeface="Wingdings" panose="05000000000000000000" pitchFamily="2" charset="2"/>
                        <a:buChar char="ü"/>
                      </a:pPr>
                      <a:r>
                        <a:rPr lang="en-US" sz="1600" baseline="0" dirty="0" smtClean="0"/>
                        <a:t>Online Training Video &amp; Tutorial</a:t>
                      </a:r>
                    </a:p>
                    <a:p>
                      <a:pPr marL="171450" indent="-171450" algn="l">
                        <a:buFont typeface="Wingdings" panose="05000000000000000000" pitchFamily="2" charset="2"/>
                        <a:buChar char="ü"/>
                      </a:pPr>
                      <a:r>
                        <a:rPr lang="en-US" sz="1600" baseline="0" dirty="0" smtClean="0"/>
                        <a:t>Online Training Material</a:t>
                      </a:r>
                    </a:p>
                    <a:p>
                      <a:pPr marL="171450" indent="-171450" algn="l">
                        <a:buFont typeface="Wingdings" panose="05000000000000000000" pitchFamily="2" charset="2"/>
                        <a:buChar char="ü"/>
                      </a:pPr>
                      <a:r>
                        <a:rPr lang="en-US" sz="1600" baseline="0" dirty="0" smtClean="0"/>
                        <a:t>Online Test &amp; Examinations</a:t>
                      </a:r>
                      <a:endParaRPr lang="en-MY" sz="1600" dirty="0"/>
                    </a:p>
                  </a:txBody>
                  <a:tcPr marL="91423" marR="91423" marT="45673" marB="45673" anchor="ctr">
                    <a:solidFill>
                      <a:schemeClr val="accent5">
                        <a:lumMod val="20000"/>
                        <a:lumOff val="80000"/>
                      </a:schemeClr>
                    </a:solidFill>
                  </a:tcPr>
                </a:tc>
                <a:tc rowSpan="4">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600" u="none" strike="noStrike" baseline="0" dirty="0" smtClean="0"/>
                        <a:t>Objective: </a:t>
                      </a:r>
                      <a:r>
                        <a:rPr lang="en-MY" sz="1600" dirty="0" smtClean="0"/>
                        <a:t>To </a:t>
                      </a:r>
                      <a:r>
                        <a:rPr lang="en-US" sz="1600" dirty="0" smtClean="0"/>
                        <a:t>Maintain Systematic Records of Business Transaction in Order to Generate Various Report</a:t>
                      </a:r>
                      <a:r>
                        <a:rPr lang="en-US" sz="1600" baseline="0" dirty="0" smtClean="0"/>
                        <a:t>.</a:t>
                      </a:r>
                    </a:p>
                    <a:p>
                      <a:pPr marL="742950" lvl="1" indent="-285750" algn="l">
                        <a:buFont typeface="Wingdings" panose="05000000000000000000" pitchFamily="2" charset="2"/>
                        <a:buChar char="ü"/>
                      </a:pPr>
                      <a:r>
                        <a:rPr lang="en-MY" sz="1600" u="none" strike="noStrike" baseline="0" dirty="0" smtClean="0"/>
                        <a:t>Company Setup</a:t>
                      </a:r>
                    </a:p>
                    <a:p>
                      <a:pPr marL="742950" lvl="1" indent="-285750" algn="l">
                        <a:buFont typeface="Wingdings" panose="05000000000000000000" pitchFamily="2" charset="2"/>
                        <a:buChar char="ü"/>
                      </a:pPr>
                      <a:r>
                        <a:rPr lang="en-MY" sz="1600" u="none" strike="noStrike" baseline="0" dirty="0" smtClean="0"/>
                        <a:t>User Setup </a:t>
                      </a:r>
                    </a:p>
                    <a:p>
                      <a:pPr marL="742950" lvl="1" indent="-285750" algn="l">
                        <a:buFont typeface="Wingdings" panose="05000000000000000000" pitchFamily="2" charset="2"/>
                        <a:buChar char="ü"/>
                      </a:pPr>
                      <a:r>
                        <a:rPr lang="en-MY" sz="1600" u="none" strike="noStrike" baseline="0" dirty="0" smtClean="0"/>
                        <a:t>User Access Right </a:t>
                      </a:r>
                    </a:p>
                    <a:p>
                      <a:pPr marL="742950" lvl="1" indent="-285750" algn="l">
                        <a:buFont typeface="Wingdings" panose="05000000000000000000" pitchFamily="2" charset="2"/>
                        <a:buChar char="ü"/>
                      </a:pPr>
                      <a:r>
                        <a:rPr lang="en-MY" sz="1600" u="none" strike="noStrike" baseline="0" dirty="0" smtClean="0"/>
                        <a:t>Chart of Account </a:t>
                      </a:r>
                    </a:p>
                    <a:p>
                      <a:pPr marL="742950" lvl="1" indent="-285750" algn="l">
                        <a:buFont typeface="Wingdings" panose="05000000000000000000" pitchFamily="2" charset="2"/>
                        <a:buChar char="ü"/>
                      </a:pPr>
                      <a:r>
                        <a:rPr lang="en-MY" sz="1600" u="none" strike="noStrike" baseline="0" dirty="0" smtClean="0"/>
                        <a:t>System &amp; General Setup</a:t>
                      </a:r>
                    </a:p>
                    <a:p>
                      <a:pPr marL="742950" lvl="1" indent="-285750" algn="l">
                        <a:buFont typeface="Wingdings" panose="05000000000000000000" pitchFamily="2" charset="2"/>
                        <a:buChar char="ü"/>
                      </a:pPr>
                      <a:r>
                        <a:rPr lang="en-MY" sz="1600" u="none" strike="noStrike" baseline="0" dirty="0" smtClean="0"/>
                        <a:t>Form Setup</a:t>
                      </a:r>
                    </a:p>
                    <a:p>
                      <a:pPr marL="742950" lvl="1" indent="-285750" algn="l">
                        <a:buFont typeface="Wingdings" panose="05000000000000000000" pitchFamily="2" charset="2"/>
                        <a:buChar char="ü"/>
                      </a:pPr>
                      <a:r>
                        <a:rPr lang="en-MY" sz="1600" u="none" strike="noStrike" baseline="0" dirty="0" smtClean="0"/>
                        <a:t>Financial Year Calendar</a:t>
                      </a:r>
                      <a:endParaRPr lang="en-US" sz="1600" baseline="0" dirty="0" smtClean="0"/>
                    </a:p>
                  </a:txBody>
                  <a:tcPr marL="91423" marR="91423" marT="45673" marB="45673" anchor="ctr">
                    <a:solidFill>
                      <a:schemeClr val="accent5">
                        <a:lumMod val="20000"/>
                        <a:lumOff val="80000"/>
                      </a:schemeClr>
                    </a:solidFill>
                  </a:tcPr>
                </a:tc>
              </a:tr>
              <a:tr h="792917">
                <a:tc vMerge="1">
                  <a:txBody>
                    <a:bodyPr/>
                    <a:lstStyle/>
                    <a:p>
                      <a:pPr algn="ctr"/>
                      <a:endParaRPr lang="en-MY" sz="1200" dirty="0"/>
                    </a:p>
                  </a:txBody>
                  <a:tcPr marL="91423" marR="91423"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SPSLite Training &amp; Basic/ Advance SPSLite Website Training </a:t>
                      </a:r>
                    </a:p>
                  </a:txBody>
                  <a:tcPr marL="91423" marR="91423" marT="45673" marB="45673" anchor="ctr">
                    <a:solidFill>
                      <a:schemeClr val="accent5">
                        <a:lumMod val="20000"/>
                        <a:lumOff val="80000"/>
                      </a:schemeClr>
                    </a:solidFill>
                  </a:tcPr>
                </a:tc>
                <a:tc vMerge="1">
                  <a:txBody>
                    <a:bodyPr/>
                    <a:lstStyle/>
                    <a:p>
                      <a:pPr algn="l"/>
                      <a:endParaRPr lang="en-MY" sz="1100" dirty="0" smtClean="0"/>
                    </a:p>
                  </a:txBody>
                  <a:tcPr marL="91423" marR="91423" marT="45673" marB="45673" anchor="ctr"/>
                </a:tc>
                <a:tc vMerge="1">
                  <a:txBody>
                    <a:bodyPr/>
                    <a:lstStyle/>
                    <a:p>
                      <a:pPr algn="ctr"/>
                      <a:endParaRPr lang="en-MY" sz="1200" dirty="0" smtClean="0"/>
                    </a:p>
                  </a:txBody>
                  <a:tcPr marL="91423" marR="91423" marT="45686" marB="45686"/>
                </a:tc>
              </a:tr>
              <a:tr h="792917">
                <a:tc>
                  <a:txBody>
                    <a:bodyPr/>
                    <a:lstStyle/>
                    <a:p>
                      <a:pPr algn="ctr"/>
                      <a:endParaRPr lang="en-US" sz="1600" dirty="0" smtClean="0"/>
                    </a:p>
                    <a:p>
                      <a:pPr algn="ctr"/>
                      <a:r>
                        <a:rPr lang="en-US" sz="1600" dirty="0" smtClean="0"/>
                        <a:t>DAY 2</a:t>
                      </a:r>
                    </a:p>
                    <a:p>
                      <a:pPr algn="ctr"/>
                      <a:endParaRPr lang="en-MY" sz="1600" dirty="0"/>
                    </a:p>
                  </a:txBody>
                  <a:tcPr marL="91423" marR="91423" marT="45673" marB="45673" anchor="ctr">
                    <a:solidFill>
                      <a:schemeClr val="accent5">
                        <a:lumMod val="20000"/>
                        <a:lumOff val="80000"/>
                      </a:schemeClr>
                    </a:solidFill>
                  </a:tcPr>
                </a:tc>
                <a:tc>
                  <a:txBody>
                    <a:bodyPr/>
                    <a:lstStyle/>
                    <a:p>
                      <a:pPr algn="l"/>
                      <a:r>
                        <a:rPr lang="en-MY" sz="1600" dirty="0" smtClean="0"/>
                        <a:t>SPS Training</a:t>
                      </a:r>
                      <a:endParaRPr lang="en-MY" sz="1600" dirty="0"/>
                    </a:p>
                  </a:txBody>
                  <a:tcPr marL="91423" marR="91423" marT="45673" marB="45673" anchor="ctr">
                    <a:solidFill>
                      <a:schemeClr val="accent5">
                        <a:lumMod val="20000"/>
                        <a:lumOff val="80000"/>
                      </a:schemeClr>
                    </a:solidFill>
                  </a:tcP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569485">
                <a:tc>
                  <a:txBody>
                    <a:bodyPr/>
                    <a:lstStyle/>
                    <a:p>
                      <a:pPr algn="ctr"/>
                      <a:endParaRPr lang="en-US" sz="1600" dirty="0" smtClean="0"/>
                    </a:p>
                    <a:p>
                      <a:pPr algn="ctr"/>
                      <a:r>
                        <a:rPr lang="en-US" sz="1600" dirty="0" smtClean="0"/>
                        <a:t>DAY 3</a:t>
                      </a:r>
                    </a:p>
                    <a:p>
                      <a:pPr algn="ctr"/>
                      <a:endParaRPr lang="en-MY" sz="1600" dirty="0"/>
                    </a:p>
                  </a:txBody>
                  <a:tcPr marL="91423" marR="91423" marT="45673" marB="45673" anchor="ctr">
                    <a:solidFill>
                      <a:schemeClr val="accent5">
                        <a:lumMod val="20000"/>
                        <a:lumOff val="80000"/>
                      </a:schemeClr>
                    </a:solidFill>
                  </a:tcPr>
                </a:tc>
                <a:tc>
                  <a:txBody>
                    <a:bodyPr/>
                    <a:lstStyle/>
                    <a:p>
                      <a:pPr algn="l"/>
                      <a:r>
                        <a:rPr lang="en-US" sz="1600" dirty="0" smtClean="0"/>
                        <a:t>Revision</a:t>
                      </a:r>
                    </a:p>
                    <a:p>
                      <a:pPr algn="l"/>
                      <a:r>
                        <a:rPr lang="en-US" sz="1600" dirty="0" smtClean="0"/>
                        <a:t>Examination</a:t>
                      </a:r>
                      <a:endParaRPr lang="en-MY" sz="1600" dirty="0"/>
                    </a:p>
                  </a:txBody>
                  <a:tcPr marL="91423" marR="91423" marT="45673" marB="45673" anchor="ctr">
                    <a:solidFill>
                      <a:schemeClr val="accent5">
                        <a:lumMod val="20000"/>
                        <a:lumOff val="80000"/>
                      </a:schemeClr>
                    </a:solidFill>
                  </a:tcP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1243722">
                <a:tc gridSpan="4">
                  <a:txBody>
                    <a:bodyPr/>
                    <a:lstStyle/>
                    <a:p>
                      <a:pPr marL="285750" indent="-285750">
                        <a:buFont typeface="Arial" panose="020B0604020202020204" pitchFamily="34" charset="0"/>
                        <a:buChar char="•"/>
                      </a:pPr>
                      <a:r>
                        <a:rPr lang="en-US" altLang="en-US" sz="1600" b="1" dirty="0" smtClean="0"/>
                        <a:t>Anticipated Class Room Training for 600 PI1M</a:t>
                      </a:r>
                    </a:p>
                    <a:p>
                      <a:pPr marL="628650" lvl="1" indent="-171450">
                        <a:buFont typeface="Wingdings" panose="05000000000000000000" pitchFamily="2" charset="2"/>
                        <a:buChar char="ü"/>
                      </a:pPr>
                      <a:r>
                        <a:rPr lang="en-US" altLang="en-US" sz="1600" dirty="0" smtClean="0"/>
                        <a:t>Min 10-20 Participation Per</a:t>
                      </a:r>
                      <a:r>
                        <a:rPr lang="en-US" altLang="en-US" sz="1600" baseline="0" dirty="0" smtClean="0"/>
                        <a:t> Training</a:t>
                      </a:r>
                      <a:endParaRPr lang="en-US" altLang="en-US" sz="1600" dirty="0" smtClean="0"/>
                    </a:p>
                    <a:p>
                      <a:pPr marL="628650" lvl="1" indent="-171450">
                        <a:buFont typeface="Wingdings" panose="05000000000000000000" pitchFamily="2" charset="2"/>
                        <a:buChar char="ü"/>
                      </a:pPr>
                      <a:r>
                        <a:rPr lang="en-US" altLang="en-US" sz="1600" dirty="0" smtClean="0"/>
                        <a:t>3 Modules (SPS, </a:t>
                      </a:r>
                      <a:r>
                        <a:rPr lang="en-US" altLang="en-US" sz="1600" dirty="0" err="1" smtClean="0"/>
                        <a:t>SPSLite</a:t>
                      </a:r>
                      <a:r>
                        <a:rPr lang="en-US" altLang="en-US" sz="1600" dirty="0" smtClean="0"/>
                        <a:t> &amp; </a:t>
                      </a:r>
                      <a:r>
                        <a:rPr lang="en-US" altLang="en-US" sz="1600" dirty="0" err="1" smtClean="0"/>
                        <a:t>SPSWeb</a:t>
                      </a:r>
                      <a:r>
                        <a:rPr lang="en-US" altLang="en-US" sz="1600" dirty="0" smtClean="0"/>
                        <a:t>)</a:t>
                      </a:r>
                    </a:p>
                    <a:p>
                      <a:pPr marL="628650" lvl="1" indent="-171450">
                        <a:buFont typeface="Wingdings" panose="05000000000000000000" pitchFamily="2" charset="2"/>
                        <a:buChar char="ü"/>
                      </a:pPr>
                      <a:r>
                        <a:rPr lang="en-US" altLang="en-US" sz="1600" dirty="0" smtClean="0"/>
                        <a:t>2 Days Training + 1 Day Exam</a:t>
                      </a:r>
                    </a:p>
                    <a:p>
                      <a:pPr marL="628650" lvl="1" indent="-171450">
                        <a:buFont typeface="Wingdings" panose="05000000000000000000" pitchFamily="2" charset="2"/>
                        <a:buChar char="ü"/>
                      </a:pPr>
                      <a:r>
                        <a:rPr lang="en-US" altLang="en-US" sz="1600" dirty="0" smtClean="0"/>
                        <a:t>5 Years Continuous Learning</a:t>
                      </a:r>
                    </a:p>
                  </a:txBody>
                  <a:tcPr marL="91423" marR="91423" marT="45673" marB="45673" anchor="ctr">
                    <a:solidFill>
                      <a:schemeClr val="accent5">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ctr"/>
                      <a:endParaRPr lang="en-MY" sz="1100" dirty="0" smtClean="0"/>
                    </a:p>
                  </a:txBody>
                  <a:tcPr marL="91423" marR="91423" marT="45673" marB="45673" anchor="ctr">
                    <a:solidFill>
                      <a:schemeClr val="accent6">
                        <a:lumMod val="20000"/>
                        <a:lumOff val="80000"/>
                      </a:schemeClr>
                    </a:solidFill>
                  </a:tcPr>
                </a:tc>
              </a:tr>
            </a:tbl>
          </a:graphicData>
        </a:graphic>
      </p:graphicFrame>
      <p:pic>
        <p:nvPicPr>
          <p:cNvPr id="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2405">
            <a:off x="4942537" y="4256507"/>
            <a:ext cx="1753335" cy="17590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35</a:t>
            </a:fld>
            <a:endParaRPr lang="en-US" dirty="0"/>
          </a:p>
        </p:txBody>
      </p:sp>
    </p:spTree>
    <p:extLst>
      <p:ext uri="{BB962C8B-B14F-4D97-AF65-F5344CB8AC3E}">
        <p14:creationId xmlns:p14="http://schemas.microsoft.com/office/powerpoint/2010/main" val="3773538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14705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Trainer criteria</a:t>
            </a:r>
            <a:endParaRPr lang="en-MY" sz="2000" dirty="0">
              <a:solidFill>
                <a:schemeClr val="tx1"/>
              </a:solidFill>
              <a:latin typeface="Arial Black"/>
            </a:endParaRPr>
          </a:p>
        </p:txBody>
      </p:sp>
      <p:grpSp>
        <p:nvGrpSpPr>
          <p:cNvPr id="5" name="Group 4"/>
          <p:cNvGrpSpPr>
            <a:grpSpLocks noChangeAspect="1"/>
          </p:cNvGrpSpPr>
          <p:nvPr/>
        </p:nvGrpSpPr>
        <p:grpSpPr>
          <a:xfrm>
            <a:off x="4777327" y="1427598"/>
            <a:ext cx="854925" cy="909682"/>
            <a:chOff x="1382806" y="3668806"/>
            <a:chExt cx="3025588" cy="3025588"/>
          </a:xfrm>
        </p:grpSpPr>
        <p:sp>
          <p:nvSpPr>
            <p:cNvPr id="7" name="Rectangle 6"/>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p:cNvGrpSpPr>
            <a:grpSpLocks noChangeAspect="1"/>
          </p:cNvGrpSpPr>
          <p:nvPr/>
        </p:nvGrpSpPr>
        <p:grpSpPr>
          <a:xfrm>
            <a:off x="4777327" y="2543581"/>
            <a:ext cx="854925" cy="909682"/>
            <a:chOff x="1382807" y="174388"/>
            <a:chExt cx="3025589" cy="3025589"/>
          </a:xfrm>
        </p:grpSpPr>
        <p:sp>
          <p:nvSpPr>
            <p:cNvPr id="11" name="Rectangle 10"/>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15" name="Group 14"/>
          <p:cNvGrpSpPr>
            <a:grpSpLocks noChangeAspect="1"/>
          </p:cNvGrpSpPr>
          <p:nvPr/>
        </p:nvGrpSpPr>
        <p:grpSpPr>
          <a:xfrm>
            <a:off x="4776585" y="3659564"/>
            <a:ext cx="854925" cy="909682"/>
            <a:chOff x="1382806" y="3668806"/>
            <a:chExt cx="3025589" cy="3025588"/>
          </a:xfrm>
        </p:grpSpPr>
        <p:sp>
          <p:nvSpPr>
            <p:cNvPr id="16" name="Rectangle 15"/>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8" name="Freeform 17"/>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p:cNvGrpSpPr>
            <a:grpSpLocks noChangeAspect="1"/>
          </p:cNvGrpSpPr>
          <p:nvPr/>
        </p:nvGrpSpPr>
        <p:grpSpPr>
          <a:xfrm>
            <a:off x="4773954" y="4833442"/>
            <a:ext cx="854925" cy="909682"/>
            <a:chOff x="1382807" y="174388"/>
            <a:chExt cx="3025588" cy="3025588"/>
          </a:xfrm>
        </p:grpSpPr>
        <p:sp>
          <p:nvSpPr>
            <p:cNvPr id="20" name="Rectangle 19"/>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p:cNvSpPr txBox="1"/>
          <p:nvPr/>
        </p:nvSpPr>
        <p:spPr>
          <a:xfrm>
            <a:off x="5877031" y="1371600"/>
            <a:ext cx="2657369" cy="1015663"/>
          </a:xfrm>
          <a:prstGeom prst="rect">
            <a:avLst/>
          </a:prstGeom>
          <a:noFill/>
        </p:spPr>
        <p:txBody>
          <a:bodyPr wrap="square" lIns="0" rtlCol="0" anchor="ctr">
            <a:spAutoFit/>
          </a:bodyPr>
          <a:lstStyle/>
          <a:p>
            <a:r>
              <a:rPr lang="en-US" sz="2000" b="1" dirty="0" smtClean="0">
                <a:solidFill>
                  <a:srgbClr val="0070C0"/>
                </a:solidFill>
              </a:rPr>
              <a:t>Diploma/ Degree Holder in Accounting or </a:t>
            </a:r>
            <a:r>
              <a:rPr lang="en-US" sz="2000" b="1" dirty="0">
                <a:solidFill>
                  <a:srgbClr val="0070C0"/>
                </a:solidFill>
              </a:rPr>
              <a:t>B</a:t>
            </a:r>
            <a:r>
              <a:rPr lang="en-US" sz="2000" b="1" dirty="0" smtClean="0">
                <a:solidFill>
                  <a:srgbClr val="0070C0"/>
                </a:solidFill>
              </a:rPr>
              <a:t>usiness Management</a:t>
            </a:r>
            <a:endParaRPr lang="en-US" sz="2000" b="1" dirty="0">
              <a:solidFill>
                <a:srgbClr val="0070C0"/>
              </a:solidFill>
            </a:endParaRPr>
          </a:p>
        </p:txBody>
      </p:sp>
      <p:sp>
        <p:nvSpPr>
          <p:cNvPr id="24" name="TextBox 23"/>
          <p:cNvSpPr txBox="1"/>
          <p:nvPr/>
        </p:nvSpPr>
        <p:spPr>
          <a:xfrm>
            <a:off x="5877031" y="2800290"/>
            <a:ext cx="2657369" cy="400110"/>
          </a:xfrm>
          <a:prstGeom prst="rect">
            <a:avLst/>
          </a:prstGeom>
          <a:noFill/>
        </p:spPr>
        <p:txBody>
          <a:bodyPr wrap="square" lIns="0" rtlCol="0" anchor="ctr">
            <a:spAutoFit/>
          </a:bodyPr>
          <a:lstStyle/>
          <a:p>
            <a:r>
              <a:rPr lang="en-US" sz="2000" b="1" dirty="0" smtClean="0">
                <a:solidFill>
                  <a:srgbClr val="0070C0"/>
                </a:solidFill>
              </a:rPr>
              <a:t>Certified SPS Trainer</a:t>
            </a:r>
            <a:endParaRPr lang="en-US" sz="2000" b="1" dirty="0">
              <a:solidFill>
                <a:srgbClr val="0070C0"/>
              </a:solidFill>
            </a:endParaRPr>
          </a:p>
        </p:txBody>
      </p:sp>
      <p:sp>
        <p:nvSpPr>
          <p:cNvPr id="25" name="TextBox 24"/>
          <p:cNvSpPr txBox="1"/>
          <p:nvPr/>
        </p:nvSpPr>
        <p:spPr>
          <a:xfrm>
            <a:off x="5877031" y="3787914"/>
            <a:ext cx="2657369" cy="707886"/>
          </a:xfrm>
          <a:prstGeom prst="rect">
            <a:avLst/>
          </a:prstGeom>
          <a:noFill/>
        </p:spPr>
        <p:txBody>
          <a:bodyPr wrap="square" lIns="0" rtlCol="0" anchor="ctr">
            <a:spAutoFit/>
          </a:bodyPr>
          <a:lstStyle/>
          <a:p>
            <a:r>
              <a:rPr lang="en-US" sz="2000" b="1" dirty="0" smtClean="0">
                <a:solidFill>
                  <a:srgbClr val="0070C0"/>
                </a:solidFill>
              </a:rPr>
              <a:t>Minimal 2 Years Working Experience</a:t>
            </a:r>
            <a:endParaRPr lang="en-US" sz="2000" b="1" dirty="0">
              <a:solidFill>
                <a:srgbClr val="0070C0"/>
              </a:solidFill>
            </a:endParaRPr>
          </a:p>
        </p:txBody>
      </p:sp>
      <p:sp>
        <p:nvSpPr>
          <p:cNvPr id="26" name="TextBox 25"/>
          <p:cNvSpPr txBox="1"/>
          <p:nvPr/>
        </p:nvSpPr>
        <p:spPr>
          <a:xfrm>
            <a:off x="5853251" y="4930914"/>
            <a:ext cx="2657369" cy="707886"/>
          </a:xfrm>
          <a:prstGeom prst="rect">
            <a:avLst/>
          </a:prstGeom>
          <a:noFill/>
        </p:spPr>
        <p:txBody>
          <a:bodyPr wrap="square" lIns="0" rtlCol="0" anchor="ctr">
            <a:spAutoFit/>
          </a:bodyPr>
          <a:lstStyle/>
          <a:p>
            <a:r>
              <a:rPr lang="en-US" sz="2000" b="1" dirty="0" smtClean="0">
                <a:solidFill>
                  <a:srgbClr val="0070C0"/>
                </a:solidFill>
              </a:rPr>
              <a:t>Excellent in Public Speaking</a:t>
            </a:r>
            <a:endParaRPr lang="en-US" sz="2000" b="1" dirty="0">
              <a:solidFill>
                <a:srgbClr val="0070C0"/>
              </a:solidFill>
            </a:endParaRP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524000"/>
            <a:ext cx="4184650" cy="41846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36</a:t>
            </a:fld>
            <a:endParaRPr lang="en-US" dirty="0"/>
          </a:p>
        </p:txBody>
      </p:sp>
    </p:spTree>
    <p:extLst>
      <p:ext uri="{BB962C8B-B14F-4D97-AF65-F5344CB8AC3E}">
        <p14:creationId xmlns:p14="http://schemas.microsoft.com/office/powerpoint/2010/main" val="321428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14705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SITS Training kits</a:t>
            </a:r>
            <a:endParaRPr lang="en-MY" sz="2000" dirty="0">
              <a:solidFill>
                <a:schemeClr val="tx1"/>
              </a:solidFill>
              <a:latin typeface="Arial Black"/>
            </a:endParaRPr>
          </a:p>
        </p:txBody>
      </p:sp>
      <p:sp>
        <p:nvSpPr>
          <p:cNvPr id="6" name="Parallelogram 5"/>
          <p:cNvSpPr/>
          <p:nvPr/>
        </p:nvSpPr>
        <p:spPr>
          <a:xfrm>
            <a:off x="915797" y="1846195"/>
            <a:ext cx="5260062" cy="953071"/>
          </a:xfrm>
          <a:prstGeom prst="parallelogram">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69405" y="1876732"/>
            <a:ext cx="855195" cy="765632"/>
          </a:xfrm>
          <a:prstGeom prst="ellipse">
            <a:avLst/>
          </a:prstGeom>
          <a:solidFill>
            <a:srgbClr val="0070C0"/>
          </a:soli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solidFill>
              </a:rPr>
              <a:t>01</a:t>
            </a:r>
          </a:p>
        </p:txBody>
      </p:sp>
      <p:sp>
        <p:nvSpPr>
          <p:cNvPr id="8" name="Parallelogram 7"/>
          <p:cNvSpPr/>
          <p:nvPr/>
        </p:nvSpPr>
        <p:spPr>
          <a:xfrm>
            <a:off x="609600" y="1958016"/>
            <a:ext cx="4814835" cy="684348"/>
          </a:xfrm>
          <a:prstGeom prst="parallelogram">
            <a:avLst/>
          </a:prstGeom>
          <a:solidFill>
            <a:srgbClr val="0070C0"/>
          </a:soli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dirty="0">
              <a:solidFill>
                <a:schemeClr val="tx1"/>
              </a:solidFill>
            </a:endParaRPr>
          </a:p>
        </p:txBody>
      </p:sp>
      <p:sp>
        <p:nvSpPr>
          <p:cNvPr id="2" name="Rectangle 1"/>
          <p:cNvSpPr/>
          <p:nvPr/>
        </p:nvSpPr>
        <p:spPr>
          <a:xfrm>
            <a:off x="873125" y="1952932"/>
            <a:ext cx="4572000" cy="646331"/>
          </a:xfrm>
          <a:prstGeom prst="rect">
            <a:avLst/>
          </a:prstGeom>
        </p:spPr>
        <p:txBody>
          <a:bodyPr>
            <a:spAutoFit/>
          </a:bodyPr>
          <a:lstStyle/>
          <a:p>
            <a:pPr algn="ctr"/>
            <a:r>
              <a:rPr lang="en-US" b="1" dirty="0" err="1">
                <a:solidFill>
                  <a:schemeClr val="bg1"/>
                </a:solidFill>
              </a:rPr>
              <a:t>Softwares</a:t>
            </a:r>
            <a:r>
              <a:rPr lang="en-US" b="1" dirty="0">
                <a:solidFill>
                  <a:schemeClr val="bg1"/>
                </a:solidFill>
              </a:rPr>
              <a:t> Access</a:t>
            </a:r>
          </a:p>
          <a:p>
            <a:pPr algn="ctr"/>
            <a:r>
              <a:rPr lang="en-US" b="1" dirty="0">
                <a:solidFill>
                  <a:schemeClr val="bg1"/>
                </a:solidFill>
              </a:rPr>
              <a:t>SPS, </a:t>
            </a:r>
            <a:r>
              <a:rPr lang="en-US" b="1" dirty="0" err="1">
                <a:solidFill>
                  <a:schemeClr val="bg1"/>
                </a:solidFill>
              </a:rPr>
              <a:t>SPSLite</a:t>
            </a:r>
            <a:r>
              <a:rPr lang="en-US" b="1" dirty="0">
                <a:solidFill>
                  <a:schemeClr val="bg1"/>
                </a:solidFill>
              </a:rPr>
              <a:t> &amp; SPS Entrepreneur Web</a:t>
            </a:r>
          </a:p>
        </p:txBody>
      </p:sp>
      <p:sp>
        <p:nvSpPr>
          <p:cNvPr id="18" name="Parallelogram 17"/>
          <p:cNvSpPr/>
          <p:nvPr/>
        </p:nvSpPr>
        <p:spPr>
          <a:xfrm>
            <a:off x="458597" y="3124200"/>
            <a:ext cx="5260062" cy="953071"/>
          </a:xfrm>
          <a:prstGeom prst="parallelogram">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12205" y="3154737"/>
            <a:ext cx="855195" cy="765632"/>
          </a:xfrm>
          <a:prstGeom prst="ellipse">
            <a:avLst/>
          </a:prstGeom>
          <a:solidFill>
            <a:srgbClr val="0070C0"/>
          </a:soli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chemeClr val="bg1"/>
                </a:solidFill>
              </a:rPr>
              <a:t>02</a:t>
            </a:r>
            <a:endParaRPr lang="en-US" sz="3200" b="1" dirty="0">
              <a:solidFill>
                <a:schemeClr val="bg1"/>
              </a:solidFill>
            </a:endParaRPr>
          </a:p>
        </p:txBody>
      </p:sp>
      <p:sp>
        <p:nvSpPr>
          <p:cNvPr id="20" name="Parallelogram 19"/>
          <p:cNvSpPr/>
          <p:nvPr/>
        </p:nvSpPr>
        <p:spPr>
          <a:xfrm>
            <a:off x="152400" y="3236021"/>
            <a:ext cx="4814835" cy="684348"/>
          </a:xfrm>
          <a:prstGeom prst="parallelogram">
            <a:avLst/>
          </a:prstGeom>
          <a:solidFill>
            <a:srgbClr val="0070C0"/>
          </a:soli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dirty="0">
              <a:solidFill>
                <a:schemeClr val="tx1"/>
              </a:solidFill>
            </a:endParaRPr>
          </a:p>
        </p:txBody>
      </p:sp>
      <p:sp>
        <p:nvSpPr>
          <p:cNvPr id="21" name="Rectangle 20"/>
          <p:cNvSpPr/>
          <p:nvPr/>
        </p:nvSpPr>
        <p:spPr>
          <a:xfrm>
            <a:off x="415925" y="3364468"/>
            <a:ext cx="4572000" cy="369332"/>
          </a:xfrm>
          <a:prstGeom prst="rect">
            <a:avLst/>
          </a:prstGeom>
        </p:spPr>
        <p:txBody>
          <a:bodyPr>
            <a:spAutoFit/>
          </a:bodyPr>
          <a:lstStyle/>
          <a:p>
            <a:pPr algn="ctr"/>
            <a:r>
              <a:rPr lang="en-US" b="1" dirty="0" smtClean="0">
                <a:solidFill>
                  <a:schemeClr val="bg1"/>
                </a:solidFill>
              </a:rPr>
              <a:t>Training Hand Out &amp; Stationery</a:t>
            </a:r>
            <a:endParaRPr lang="en-US" b="1" dirty="0">
              <a:solidFill>
                <a:schemeClr val="bg1"/>
              </a:solidFill>
            </a:endParaRPr>
          </a:p>
        </p:txBody>
      </p:sp>
      <p:sp>
        <p:nvSpPr>
          <p:cNvPr id="22" name="Parallelogram 21"/>
          <p:cNvSpPr/>
          <p:nvPr/>
        </p:nvSpPr>
        <p:spPr>
          <a:xfrm>
            <a:off x="763397" y="4380929"/>
            <a:ext cx="5260062" cy="953071"/>
          </a:xfrm>
          <a:prstGeom prst="parallelogram">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17005" y="4411466"/>
            <a:ext cx="855195" cy="765632"/>
          </a:xfrm>
          <a:prstGeom prst="ellipse">
            <a:avLst/>
          </a:prstGeom>
          <a:solidFill>
            <a:srgbClr val="0070C0"/>
          </a:soli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chemeClr val="bg1"/>
                </a:solidFill>
              </a:rPr>
              <a:t>03</a:t>
            </a:r>
            <a:endParaRPr lang="en-US" sz="3200" b="1" dirty="0">
              <a:solidFill>
                <a:schemeClr val="bg1"/>
              </a:solidFill>
            </a:endParaRPr>
          </a:p>
        </p:txBody>
      </p:sp>
      <p:sp>
        <p:nvSpPr>
          <p:cNvPr id="24" name="Parallelogram 23"/>
          <p:cNvSpPr/>
          <p:nvPr/>
        </p:nvSpPr>
        <p:spPr>
          <a:xfrm>
            <a:off x="457200" y="4492750"/>
            <a:ext cx="4814835" cy="684348"/>
          </a:xfrm>
          <a:prstGeom prst="parallelogram">
            <a:avLst/>
          </a:prstGeom>
          <a:solidFill>
            <a:srgbClr val="0070C0"/>
          </a:soli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dirty="0">
              <a:solidFill>
                <a:schemeClr val="tx1"/>
              </a:solidFill>
            </a:endParaRPr>
          </a:p>
        </p:txBody>
      </p:sp>
      <p:sp>
        <p:nvSpPr>
          <p:cNvPr id="25" name="Rectangle 24"/>
          <p:cNvSpPr/>
          <p:nvPr/>
        </p:nvSpPr>
        <p:spPr>
          <a:xfrm>
            <a:off x="720725" y="4496598"/>
            <a:ext cx="4572000" cy="646331"/>
          </a:xfrm>
          <a:prstGeom prst="rect">
            <a:avLst/>
          </a:prstGeom>
        </p:spPr>
        <p:txBody>
          <a:bodyPr>
            <a:spAutoFit/>
          </a:bodyPr>
          <a:lstStyle/>
          <a:p>
            <a:pPr algn="ctr"/>
            <a:r>
              <a:rPr lang="en-US" b="1" dirty="0" smtClean="0">
                <a:solidFill>
                  <a:schemeClr val="bg1"/>
                </a:solidFill>
              </a:rPr>
              <a:t>Manual </a:t>
            </a:r>
          </a:p>
          <a:p>
            <a:pPr algn="ctr"/>
            <a:r>
              <a:rPr lang="en-US" b="1" dirty="0" smtClean="0">
                <a:solidFill>
                  <a:schemeClr val="bg1"/>
                </a:solidFill>
              </a:rPr>
              <a:t>SPS, </a:t>
            </a:r>
            <a:r>
              <a:rPr lang="en-US" b="1" dirty="0" err="1" smtClean="0">
                <a:solidFill>
                  <a:schemeClr val="bg1"/>
                </a:solidFill>
              </a:rPr>
              <a:t>SPSLite</a:t>
            </a:r>
            <a:r>
              <a:rPr lang="en-US" b="1" dirty="0" smtClean="0">
                <a:solidFill>
                  <a:schemeClr val="bg1"/>
                </a:solidFill>
              </a:rPr>
              <a:t> &amp; SPS Entrepreneur Web</a:t>
            </a:r>
            <a:endParaRPr lang="en-US"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3557">
            <a:off x="6430283" y="2307299"/>
            <a:ext cx="1590664" cy="211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37</a:t>
            </a:fld>
            <a:endParaRPr lang="en-US" dirty="0"/>
          </a:p>
        </p:txBody>
      </p:sp>
    </p:spTree>
    <p:extLst>
      <p:ext uri="{BB962C8B-B14F-4D97-AF65-F5344CB8AC3E}">
        <p14:creationId xmlns:p14="http://schemas.microsoft.com/office/powerpoint/2010/main" val="288674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14705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SITS certification</a:t>
            </a:r>
            <a:endParaRPr lang="en-MY" sz="2000" dirty="0">
              <a:solidFill>
                <a:schemeClr val="tx1"/>
              </a:solidFill>
              <a:latin typeface="Arial Black"/>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8200" y="1234788"/>
            <a:ext cx="3505200" cy="4958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13510" y="1219382"/>
            <a:ext cx="3516090" cy="49737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38</a:t>
            </a:fld>
            <a:endParaRPr lang="en-US" dirty="0"/>
          </a:p>
        </p:txBody>
      </p:sp>
    </p:spTree>
    <p:extLst>
      <p:ext uri="{BB962C8B-B14F-4D97-AF65-F5344CB8AC3E}">
        <p14:creationId xmlns:p14="http://schemas.microsoft.com/office/powerpoint/2010/main" val="142393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000" dirty="0" smtClean="0">
                <a:solidFill>
                  <a:schemeClr val="tx1"/>
                </a:solidFill>
                <a:latin typeface="Arial Black"/>
              </a:rPr>
              <a:t>ACKNOWLEDGEMENT DAY</a:t>
            </a:r>
            <a:endParaRPr lang="en-MY" sz="2000" dirty="0">
              <a:solidFill>
                <a:schemeClr val="tx1"/>
              </a:solidFill>
              <a:latin typeface="Arial Black"/>
            </a:endParaRPr>
          </a:p>
        </p:txBody>
      </p:sp>
      <p:grpSp>
        <p:nvGrpSpPr>
          <p:cNvPr id="7" name="Group 6"/>
          <p:cNvGrpSpPr/>
          <p:nvPr/>
        </p:nvGrpSpPr>
        <p:grpSpPr>
          <a:xfrm>
            <a:off x="3983752" y="1676400"/>
            <a:ext cx="5084048" cy="4307470"/>
            <a:chOff x="2026971" y="1447797"/>
            <a:chExt cx="5084048" cy="4307470"/>
          </a:xfrm>
        </p:grpSpPr>
        <p:sp>
          <p:nvSpPr>
            <p:cNvPr id="8" name="Oval 7"/>
            <p:cNvSpPr/>
            <p:nvPr/>
          </p:nvSpPr>
          <p:spPr>
            <a:xfrm>
              <a:off x="2026971" y="5117549"/>
              <a:ext cx="5084048" cy="637718"/>
            </a:xfrm>
            <a:prstGeom prst="ellipse">
              <a:avLst/>
            </a:prstGeom>
            <a:gradFill flip="none" rotWithShape="1">
              <a:gsLst>
                <a:gs pos="100000">
                  <a:srgbClr val="EAEDF2"/>
                </a:gs>
                <a:gs pos="65000">
                  <a:srgbClr val="EAEDF2"/>
                </a:gs>
                <a:gs pos="0">
                  <a:srgbClr val="C4CCD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p:cNvGrpSpPr/>
            <p:nvPr/>
          </p:nvGrpSpPr>
          <p:grpSpPr>
            <a:xfrm>
              <a:off x="2029963" y="1447797"/>
              <a:ext cx="5081056" cy="3962406"/>
              <a:chOff x="2031472" y="1447797"/>
              <a:chExt cx="5081056" cy="3962406"/>
            </a:xfrm>
          </p:grpSpPr>
          <p:sp>
            <p:nvSpPr>
              <p:cNvPr id="11" name="Freeform 10"/>
              <p:cNvSpPr/>
              <p:nvPr/>
            </p:nvSpPr>
            <p:spPr>
              <a:xfrm rot="10800000">
                <a:off x="3797291" y="1447797"/>
                <a:ext cx="2299026" cy="226906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Freeform 11"/>
              <p:cNvSpPr/>
              <p:nvPr/>
            </p:nvSpPr>
            <p:spPr>
              <a:xfrm rot="10800000">
                <a:off x="5080105" y="3141135"/>
                <a:ext cx="2032423" cy="2269068"/>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855133 h 2269068"/>
                  <a:gd name="connsiteX6" fmla="*/ 1976116 w 2032423"/>
                  <a:gd name="connsiteY6" fmla="*/ 860810 h 2269068"/>
                  <a:gd name="connsiteX7" fmla="*/ 1753023 w 2032423"/>
                  <a:gd name="connsiteY7" fmla="*/ 1134535 h 2269068"/>
                  <a:gd name="connsiteX8" fmla="*/ 1976116 w 2032423"/>
                  <a:gd name="connsiteY8" fmla="*/ 1408261 h 2269068"/>
                  <a:gd name="connsiteX9" fmla="*/ 2032423 w 2032423"/>
                  <a:gd name="connsiteY9" fmla="*/ 1413937 h 2269068"/>
                  <a:gd name="connsiteX10" fmla="*/ 2032423 w 2032423"/>
                  <a:gd name="connsiteY10" fmla="*/ 1701801 h 2269068"/>
                  <a:gd name="connsiteX11" fmla="*/ 1772490 w 2032423"/>
                  <a:gd name="connsiteY11" fmla="*/ 1846901 h 2269068"/>
                  <a:gd name="connsiteX12" fmla="*/ 1781761 w 2032423"/>
                  <a:gd name="connsiteY12" fmla="*/ 1863982 h 2269068"/>
                  <a:gd name="connsiteX13" fmla="*/ 1803718 w 2032423"/>
                  <a:gd name="connsiteY13" fmla="*/ 1972738 h 2269068"/>
                  <a:gd name="connsiteX14" fmla="*/ 1524316 w 2032423"/>
                  <a:gd name="connsiteY14" fmla="*/ 2252140 h 2269068"/>
                  <a:gd name="connsiteX15" fmla="*/ 1292632 w 2032423"/>
                  <a:gd name="connsiteY15" fmla="*/ 2128954 h 2269068"/>
                  <a:gd name="connsiteX16" fmla="*/ 1286721 w 2032423"/>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8">
                    <a:moveTo>
                      <a:pt x="1016211" y="2269068"/>
                    </a:moveTo>
                    <a:lnTo>
                      <a:pt x="0" y="1701801"/>
                    </a:lnTo>
                    <a:lnTo>
                      <a:pt x="0" y="567267"/>
                    </a:lnTo>
                    <a:lnTo>
                      <a:pt x="1016212" y="0"/>
                    </a:lnTo>
                    <a:lnTo>
                      <a:pt x="2032423" y="567267"/>
                    </a:lnTo>
                    <a:lnTo>
                      <a:pt x="2032423" y="855133"/>
                    </a:lnTo>
                    <a:lnTo>
                      <a:pt x="1976116" y="860810"/>
                    </a:lnTo>
                    <a:cubicBezTo>
                      <a:pt x="1848798" y="886863"/>
                      <a:pt x="1753023" y="999515"/>
                      <a:pt x="1753023" y="1134535"/>
                    </a:cubicBezTo>
                    <a:cubicBezTo>
                      <a:pt x="1753023" y="1269555"/>
                      <a:pt x="1848798" y="1382207"/>
                      <a:pt x="1976116" y="1408261"/>
                    </a:cubicBezTo>
                    <a:lnTo>
                      <a:pt x="2032423" y="1413937"/>
                    </a:lnTo>
                    <a:lnTo>
                      <a:pt x="2032423" y="1701801"/>
                    </a:lnTo>
                    <a:lnTo>
                      <a:pt x="1772490" y="1846901"/>
                    </a:lnTo>
                    <a:lnTo>
                      <a:pt x="1781761" y="1863982"/>
                    </a:lnTo>
                    <a:cubicBezTo>
                      <a:pt x="1795900" y="1897410"/>
                      <a:pt x="1803718" y="1934161"/>
                      <a:pt x="1803718" y="1972738"/>
                    </a:cubicBezTo>
                    <a:cubicBezTo>
                      <a:pt x="1803718" y="2127047"/>
                      <a:pt x="1678625" y="2252140"/>
                      <a:pt x="1524316" y="2252140"/>
                    </a:cubicBezTo>
                    <a:cubicBezTo>
                      <a:pt x="1427873" y="2252140"/>
                      <a:pt x="1342842" y="2203276"/>
                      <a:pt x="1292632" y="2128954"/>
                    </a:cubicBezTo>
                    <a:lnTo>
                      <a:pt x="1286721" y="2118065"/>
                    </a:lnTo>
                    <a:close/>
                  </a:path>
                </a:pathLst>
              </a:cu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Freeform 12"/>
              <p:cNvSpPr/>
              <p:nvPr/>
            </p:nvSpPr>
            <p:spPr>
              <a:xfrm rot="10800000">
                <a:off x="3047681" y="3141135"/>
                <a:ext cx="2311824" cy="226906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Freeform 13"/>
              <p:cNvSpPr/>
              <p:nvPr/>
            </p:nvSpPr>
            <p:spPr>
              <a:xfrm rot="10800000">
                <a:off x="2031472" y="1447799"/>
                <a:ext cx="2032423" cy="2269069"/>
              </a:xfrm>
              <a:custGeom>
                <a:avLst/>
                <a:gdLst>
                  <a:gd name="connsiteX0" fmla="*/ 1016211 w 2032423"/>
                  <a:gd name="connsiteY0" fmla="*/ 2269069 h 2269069"/>
                  <a:gd name="connsiteX1" fmla="*/ 0 w 2032423"/>
                  <a:gd name="connsiteY1" fmla="*/ 1701802 h 2269069"/>
                  <a:gd name="connsiteX2" fmla="*/ 0 w 2032423"/>
                  <a:gd name="connsiteY2" fmla="*/ 1412649 h 2269069"/>
                  <a:gd name="connsiteX3" fmla="*/ 43511 w 2032423"/>
                  <a:gd name="connsiteY3" fmla="*/ 1408263 h 2269069"/>
                  <a:gd name="connsiteX4" fmla="*/ 266604 w 2032423"/>
                  <a:gd name="connsiteY4" fmla="*/ 1134537 h 2269069"/>
                  <a:gd name="connsiteX5" fmla="*/ 43511 w 2032423"/>
                  <a:gd name="connsiteY5" fmla="*/ 860812 h 2269069"/>
                  <a:gd name="connsiteX6" fmla="*/ 0 w 2032423"/>
                  <a:gd name="connsiteY6" fmla="*/ 856425 h 2269069"/>
                  <a:gd name="connsiteX7" fmla="*/ 0 w 2032423"/>
                  <a:gd name="connsiteY7" fmla="*/ 567268 h 2269069"/>
                  <a:gd name="connsiteX8" fmla="*/ 266985 w 2032423"/>
                  <a:gd name="connsiteY8" fmla="*/ 418233 h 2269069"/>
                  <a:gd name="connsiteX9" fmla="*/ 250661 w 2032423"/>
                  <a:gd name="connsiteY9" fmla="*/ 388158 h 2269069"/>
                  <a:gd name="connsiteX10" fmla="*/ 228704 w 2032423"/>
                  <a:gd name="connsiteY10" fmla="*/ 279402 h 2269069"/>
                  <a:gd name="connsiteX11" fmla="*/ 508106 w 2032423"/>
                  <a:gd name="connsiteY11" fmla="*/ 0 h 2269069"/>
                  <a:gd name="connsiteX12" fmla="*/ 739791 w 2032423"/>
                  <a:gd name="connsiteY12" fmla="*/ 123186 h 2269069"/>
                  <a:gd name="connsiteX13" fmla="*/ 752754 w 2032423"/>
                  <a:gd name="connsiteY13" fmla="*/ 147068 h 2269069"/>
                  <a:gd name="connsiteX14" fmla="*/ 1016212 w 2032423"/>
                  <a:gd name="connsiteY14" fmla="*/ 1 h 2269069"/>
                  <a:gd name="connsiteX15" fmla="*/ 2032423 w 2032423"/>
                  <a:gd name="connsiteY15" fmla="*/ 567268 h 2269069"/>
                  <a:gd name="connsiteX16" fmla="*/ 2032423 w 2032423"/>
                  <a:gd name="connsiteY16" fmla="*/ 1701802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9">
                    <a:moveTo>
                      <a:pt x="1016211" y="2269069"/>
                    </a:moveTo>
                    <a:lnTo>
                      <a:pt x="0" y="1701802"/>
                    </a:lnTo>
                    <a:lnTo>
                      <a:pt x="0" y="1412649"/>
                    </a:lnTo>
                    <a:lnTo>
                      <a:pt x="43511" y="1408263"/>
                    </a:lnTo>
                    <a:cubicBezTo>
                      <a:pt x="170830" y="1382209"/>
                      <a:pt x="266604" y="1269557"/>
                      <a:pt x="266604" y="1134537"/>
                    </a:cubicBezTo>
                    <a:cubicBezTo>
                      <a:pt x="266604" y="999517"/>
                      <a:pt x="170830" y="886865"/>
                      <a:pt x="43511" y="860812"/>
                    </a:cubicBezTo>
                    <a:lnTo>
                      <a:pt x="0" y="856425"/>
                    </a:lnTo>
                    <a:lnTo>
                      <a:pt x="0" y="567268"/>
                    </a:lnTo>
                    <a:lnTo>
                      <a:pt x="266985" y="418233"/>
                    </a:lnTo>
                    <a:lnTo>
                      <a:pt x="250661" y="388158"/>
                    </a:lnTo>
                    <a:cubicBezTo>
                      <a:pt x="236523" y="354731"/>
                      <a:pt x="228704" y="317979"/>
                      <a:pt x="228704" y="279402"/>
                    </a:cubicBezTo>
                    <a:cubicBezTo>
                      <a:pt x="228704" y="125093"/>
                      <a:pt x="353797" y="0"/>
                      <a:pt x="508106" y="0"/>
                    </a:cubicBezTo>
                    <a:cubicBezTo>
                      <a:pt x="604549" y="0"/>
                      <a:pt x="689580" y="48865"/>
                      <a:pt x="739791" y="123186"/>
                    </a:cubicBezTo>
                    <a:lnTo>
                      <a:pt x="752754" y="147068"/>
                    </a:lnTo>
                    <a:lnTo>
                      <a:pt x="1016212" y="1"/>
                    </a:lnTo>
                    <a:lnTo>
                      <a:pt x="2032423" y="567268"/>
                    </a:lnTo>
                    <a:lnTo>
                      <a:pt x="2032423" y="1701802"/>
                    </a:lnTo>
                    <a:close/>
                  </a:path>
                </a:pathLst>
              </a:cu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ectangle 14"/>
              <p:cNvSpPr/>
              <p:nvPr/>
            </p:nvSpPr>
            <p:spPr>
              <a:xfrm>
                <a:off x="2076894" y="2074500"/>
                <a:ext cx="1782774" cy="1015663"/>
              </a:xfrm>
              <a:prstGeom prst="rect">
                <a:avLst/>
              </a:prstGeom>
            </p:spPr>
            <p:txBody>
              <a:bodyPr wrap="square" anchor="ctr">
                <a:spAutoFit/>
              </a:bodyPr>
              <a:lstStyle/>
              <a:p>
                <a:pPr lvl="0" algn="ctr"/>
                <a:r>
                  <a:rPr lang="en-US" sz="2000" b="1" dirty="0" smtClean="0">
                    <a:solidFill>
                      <a:schemeClr val="tx2">
                        <a:lumMod val="50000"/>
                      </a:schemeClr>
                    </a:solidFill>
                  </a:rPr>
                  <a:t>Anticipated Quarterly Event</a:t>
                </a:r>
                <a:endParaRPr lang="en-US" sz="1000" dirty="0">
                  <a:solidFill>
                    <a:schemeClr val="tx2">
                      <a:lumMod val="50000"/>
                    </a:schemeClr>
                  </a:solidFill>
                </a:endParaRPr>
              </a:p>
            </p:txBody>
          </p:sp>
          <p:sp>
            <p:nvSpPr>
              <p:cNvPr id="16" name="Rectangle 15"/>
              <p:cNvSpPr/>
              <p:nvPr/>
            </p:nvSpPr>
            <p:spPr>
              <a:xfrm>
                <a:off x="4059170" y="2074500"/>
                <a:ext cx="2030692" cy="1015663"/>
              </a:xfrm>
              <a:prstGeom prst="rect">
                <a:avLst/>
              </a:prstGeom>
            </p:spPr>
            <p:txBody>
              <a:bodyPr wrap="square" anchor="ctr">
                <a:spAutoFit/>
              </a:bodyPr>
              <a:lstStyle/>
              <a:p>
                <a:pPr lvl="0" algn="ctr"/>
                <a:r>
                  <a:rPr lang="en-US" sz="2000" b="1" dirty="0" smtClean="0"/>
                  <a:t>Anticipated 1,000++ Graduates</a:t>
                </a:r>
                <a:endParaRPr lang="en-US" sz="1000" dirty="0"/>
              </a:p>
            </p:txBody>
          </p:sp>
          <p:sp>
            <p:nvSpPr>
              <p:cNvPr id="17" name="Rectangle 16"/>
              <p:cNvSpPr/>
              <p:nvPr/>
            </p:nvSpPr>
            <p:spPr>
              <a:xfrm>
                <a:off x="3057156" y="3922959"/>
                <a:ext cx="2030691" cy="707886"/>
              </a:xfrm>
              <a:prstGeom prst="rect">
                <a:avLst/>
              </a:prstGeom>
            </p:spPr>
            <p:txBody>
              <a:bodyPr wrap="square" anchor="ctr">
                <a:spAutoFit/>
              </a:bodyPr>
              <a:lstStyle/>
              <a:p>
                <a:pPr lvl="0" algn="ctr"/>
                <a:r>
                  <a:rPr lang="en-US" sz="2000" b="1" dirty="0" smtClean="0">
                    <a:solidFill>
                      <a:schemeClr val="tx2">
                        <a:lumMod val="50000"/>
                      </a:schemeClr>
                    </a:solidFill>
                  </a:rPr>
                  <a:t>Launch by KKMM</a:t>
                </a:r>
                <a:r>
                  <a:rPr lang="en-US" sz="2000" b="1" dirty="0">
                    <a:solidFill>
                      <a:schemeClr val="tx2">
                        <a:lumMod val="50000"/>
                      </a:schemeClr>
                    </a:solidFill>
                  </a:rPr>
                  <a:t> </a:t>
                </a:r>
                <a:r>
                  <a:rPr lang="en-US" sz="2000" b="1" dirty="0" smtClean="0">
                    <a:solidFill>
                      <a:schemeClr val="tx2">
                        <a:lumMod val="50000"/>
                      </a:schemeClr>
                    </a:solidFill>
                  </a:rPr>
                  <a:t>&amp; SKMM</a:t>
                </a:r>
                <a:endParaRPr lang="en-US" sz="1000" dirty="0">
                  <a:solidFill>
                    <a:schemeClr val="tx2">
                      <a:lumMod val="50000"/>
                    </a:schemeClr>
                  </a:solidFill>
                </a:endParaRPr>
              </a:p>
            </p:txBody>
          </p:sp>
          <p:sp>
            <p:nvSpPr>
              <p:cNvPr id="18" name="Rectangle 17"/>
              <p:cNvSpPr/>
              <p:nvPr/>
            </p:nvSpPr>
            <p:spPr>
              <a:xfrm>
                <a:off x="5277294" y="3583131"/>
                <a:ext cx="1749557" cy="1323439"/>
              </a:xfrm>
              <a:prstGeom prst="rect">
                <a:avLst/>
              </a:prstGeom>
            </p:spPr>
            <p:txBody>
              <a:bodyPr wrap="square" anchor="ctr">
                <a:spAutoFit/>
              </a:bodyPr>
              <a:lstStyle/>
              <a:p>
                <a:pPr lvl="0" algn="ctr"/>
                <a:r>
                  <a:rPr lang="en-US" sz="2000" b="1" dirty="0" smtClean="0">
                    <a:solidFill>
                      <a:schemeClr val="tx2">
                        <a:lumMod val="50000"/>
                      </a:schemeClr>
                    </a:solidFill>
                  </a:rPr>
                  <a:t>Event Organized &amp; Managed by SITS</a:t>
                </a:r>
                <a:endParaRPr lang="en-US" sz="1000" dirty="0">
                  <a:solidFill>
                    <a:schemeClr val="tx2">
                      <a:lumMod val="50000"/>
                    </a:schemeClr>
                  </a:solidFill>
                </a:endParaRPr>
              </a:p>
            </p:txBody>
          </p:sp>
        </p:grpSp>
      </p:grpSp>
      <p:pic>
        <p:nvPicPr>
          <p:cNvPr id="1030" name="Picture 6"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3" y="1905000"/>
            <a:ext cx="3802822" cy="35020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39</a:t>
            </a:fld>
            <a:endParaRPr lang="en-US" dirty="0"/>
          </a:p>
        </p:txBody>
      </p:sp>
    </p:spTree>
    <p:extLst>
      <p:ext uri="{BB962C8B-B14F-4D97-AF65-F5344CB8AC3E}">
        <p14:creationId xmlns:p14="http://schemas.microsoft.com/office/powerpoint/2010/main" val="259413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2</a:t>
            </a:r>
            <a:r>
              <a:rPr lang="en-US" sz="1400" b="1" dirty="0" smtClean="0"/>
              <a:t> Hours </a:t>
            </a:r>
            <a:r>
              <a:rPr lang="en-US" sz="1400" b="1" dirty="0" smtClean="0"/>
              <a:t>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Skilling</a:t>
            </a:r>
          </a:p>
          <a:p>
            <a:pPr algn="ctr"/>
            <a:r>
              <a:rPr lang="en-US" sz="1400" b="1" dirty="0" smtClean="0"/>
              <a:t>Program</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bg1"/>
                </a:solidFill>
                <a:latin typeface="Neuropol" panose="020F0607030201010804" pitchFamily="34" charset="0"/>
              </a:rPr>
              <a:t>SPS</a:t>
            </a:r>
            <a:r>
              <a:rPr lang="en-US" sz="2400" b="1" dirty="0" smtClean="0">
                <a:solidFill>
                  <a:schemeClr val="bg1"/>
                </a:solidFill>
              </a:rPr>
              <a:t>  </a:t>
            </a:r>
            <a:r>
              <a:rPr lang="en-US" sz="2400" b="1" dirty="0" smtClean="0"/>
              <a:t>as Optional Learning Tool</a:t>
            </a:r>
            <a:endParaRPr lang="en-MY" sz="2400" b="1" dirty="0"/>
          </a:p>
        </p:txBody>
      </p:sp>
      <p:sp>
        <p:nvSpPr>
          <p:cNvPr id="25" name="TextBox 24"/>
          <p:cNvSpPr txBox="1"/>
          <p:nvPr/>
        </p:nvSpPr>
        <p:spPr>
          <a:xfrm>
            <a:off x="152400" y="1436906"/>
            <a:ext cx="3200399"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 - Summary</a:t>
            </a:r>
            <a:endParaRPr lang="en-MY" sz="2000"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89767842"/>
              </p:ext>
            </p:extLst>
          </p:nvPr>
        </p:nvGraphicFramePr>
        <p:xfrm>
          <a:off x="457200" y="2087880"/>
          <a:ext cx="8305800" cy="2286000"/>
        </p:xfrm>
        <a:graphic>
          <a:graphicData uri="http://schemas.openxmlformats.org/drawingml/2006/table">
            <a:tbl>
              <a:tblPr firstRow="1" bandRow="1">
                <a:tableStyleId>{F5AB1C69-6EDB-4FF4-983F-18BD219EF322}</a:tableStyleId>
              </a:tblPr>
              <a:tblGrid>
                <a:gridCol w="1854693"/>
                <a:gridCol w="6451107"/>
              </a:tblGrid>
              <a:tr h="227015">
                <a:tc>
                  <a:txBody>
                    <a:bodyPr/>
                    <a:lstStyle/>
                    <a:p>
                      <a:pPr algn="ctr"/>
                      <a:r>
                        <a:rPr lang="en-US" sz="1800" b="0" dirty="0" smtClean="0">
                          <a:solidFill>
                            <a:schemeClr val="tx1"/>
                          </a:solidFill>
                        </a:rPr>
                        <a:t>SPS Modules </a:t>
                      </a:r>
                      <a:endParaRPr lang="en-MY" sz="1800" b="0" dirty="0">
                        <a:solidFill>
                          <a:schemeClr val="tx1"/>
                        </a:solidFill>
                      </a:endParaRPr>
                    </a:p>
                  </a:txBody>
                  <a:tcPr anchor="ctr">
                    <a:solidFill>
                      <a:srgbClr val="92D050"/>
                    </a:solidFill>
                  </a:tcPr>
                </a:tc>
                <a:tc>
                  <a:txBody>
                    <a:bodyPr/>
                    <a:lstStyle/>
                    <a:p>
                      <a:pPr marL="342900" indent="-342900" algn="just">
                        <a:buAutoNum type="arabicPeriod"/>
                      </a:pPr>
                      <a:r>
                        <a:rPr lang="en-US" sz="1600" b="0" dirty="0" smtClean="0">
                          <a:solidFill>
                            <a:schemeClr val="tx1"/>
                          </a:solidFill>
                        </a:rPr>
                        <a:t>Setup &amp; Operate Admin</a:t>
                      </a:r>
                      <a:r>
                        <a:rPr lang="en-US" sz="1600" b="0" baseline="0" dirty="0" smtClean="0">
                          <a:solidFill>
                            <a:schemeClr val="tx1"/>
                          </a:solidFill>
                        </a:rPr>
                        <a:t> &amp; General Setup Module</a:t>
                      </a:r>
                    </a:p>
                    <a:p>
                      <a:pPr marL="342900" indent="-342900" algn="just">
                        <a:buAutoNum type="arabicPeriod"/>
                      </a:pPr>
                      <a:r>
                        <a:rPr lang="en-US" sz="1600" b="0" dirty="0" smtClean="0">
                          <a:solidFill>
                            <a:schemeClr val="tx1"/>
                          </a:solidFill>
                        </a:rPr>
                        <a:t>Setup</a:t>
                      </a:r>
                      <a:r>
                        <a:rPr lang="en-US" sz="1600" b="0" baseline="0" dirty="0" smtClean="0">
                          <a:solidFill>
                            <a:schemeClr val="tx1"/>
                          </a:solidFill>
                        </a:rPr>
                        <a:t> General Ledger Module</a:t>
                      </a:r>
                    </a:p>
                    <a:p>
                      <a:pPr marL="342900" indent="-342900" algn="just">
                        <a:buAutoNum type="arabicPeriod"/>
                      </a:pPr>
                      <a:r>
                        <a:rPr lang="en-US" sz="1600" b="0" baseline="0" dirty="0" smtClean="0">
                          <a:solidFill>
                            <a:schemeClr val="tx1"/>
                          </a:solidFill>
                        </a:rPr>
                        <a:t>Setup Account Receivables Module</a:t>
                      </a:r>
                    </a:p>
                    <a:p>
                      <a:pPr marL="342900" indent="-342900" algn="just">
                        <a:buAutoNum type="arabicPeriod"/>
                      </a:pPr>
                      <a:r>
                        <a:rPr lang="en-US" sz="1600" b="0" baseline="0" dirty="0" smtClean="0">
                          <a:solidFill>
                            <a:schemeClr val="tx1"/>
                          </a:solidFill>
                        </a:rPr>
                        <a:t>Setup Account Payables Module</a:t>
                      </a:r>
                    </a:p>
                    <a:p>
                      <a:pPr marL="342900" indent="-342900" algn="just">
                        <a:buAutoNum type="arabicPeriod"/>
                      </a:pPr>
                      <a:r>
                        <a:rPr lang="en-US" sz="1600" b="0" baseline="0" dirty="0" smtClean="0">
                          <a:solidFill>
                            <a:schemeClr val="tx1"/>
                          </a:solidFill>
                        </a:rPr>
                        <a:t>Setup &amp; Operate Sales Order Module</a:t>
                      </a:r>
                    </a:p>
                    <a:p>
                      <a:pPr marL="342900" indent="-342900" algn="just">
                        <a:buAutoNum type="arabicPeriod"/>
                      </a:pPr>
                      <a:r>
                        <a:rPr lang="en-US" sz="1600" b="0" baseline="0" dirty="0" smtClean="0">
                          <a:solidFill>
                            <a:schemeClr val="tx1"/>
                          </a:solidFill>
                        </a:rPr>
                        <a:t>Setup and Operate Purchasing Module</a:t>
                      </a:r>
                    </a:p>
                    <a:p>
                      <a:pPr marL="342900" indent="-342900" algn="just">
                        <a:buAutoNum type="arabicPeriod"/>
                      </a:pPr>
                      <a:r>
                        <a:rPr lang="en-US" sz="1600" b="0" baseline="0" dirty="0" smtClean="0">
                          <a:solidFill>
                            <a:schemeClr val="tx1"/>
                          </a:solidFill>
                        </a:rPr>
                        <a:t>Setup &amp; Operate Inventory Control Module</a:t>
                      </a:r>
                    </a:p>
                    <a:p>
                      <a:pPr marL="342900" indent="-342900" algn="just">
                        <a:buAutoNum type="arabicPeriod"/>
                      </a:pPr>
                      <a:r>
                        <a:rPr lang="en-US" sz="1600" b="0" baseline="0" dirty="0" smtClean="0">
                          <a:solidFill>
                            <a:schemeClr val="tx1"/>
                          </a:solidFill>
                        </a:rPr>
                        <a:t>Setup &amp; Operate GST Module</a:t>
                      </a:r>
                    </a:p>
                    <a:p>
                      <a:pPr marL="342900" indent="-342900" algn="just">
                        <a:buAutoNum type="arabicPeriod"/>
                      </a:pPr>
                      <a:r>
                        <a:rPr lang="en-US" sz="1600" b="0" baseline="0" dirty="0" smtClean="0">
                          <a:solidFill>
                            <a:schemeClr val="tx1"/>
                          </a:solidFill>
                        </a:rPr>
                        <a:t>Setup &amp; Operate Zakat &amp; </a:t>
                      </a:r>
                      <a:r>
                        <a:rPr lang="en-US" sz="1600" b="0" baseline="0" dirty="0" err="1" smtClean="0">
                          <a:solidFill>
                            <a:schemeClr val="tx1"/>
                          </a:solidFill>
                        </a:rPr>
                        <a:t>Waqf</a:t>
                      </a:r>
                      <a:r>
                        <a:rPr lang="en-US" sz="1600" b="0" baseline="0" dirty="0" smtClean="0">
                          <a:solidFill>
                            <a:schemeClr val="tx1"/>
                          </a:solidFill>
                        </a:rPr>
                        <a:t> Modules</a:t>
                      </a:r>
                      <a:endParaRPr lang="en-MY" sz="1600" b="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166323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489601"/>
            <a:ext cx="8088923" cy="3920599"/>
          </a:xfrm>
          <a:prstGeom prst="rect">
            <a:avLst/>
          </a:prstGeom>
          <a:noFill/>
          <a:ln>
            <a:noFill/>
          </a:ln>
        </p:spPr>
        <p:txBody>
          <a:bodyPr lIns="84392" tIns="42185" rIns="84392" bIns="42185" anchor="t" anchorCtr="0">
            <a:noAutofit/>
          </a:bodyPr>
          <a:lstStyle/>
          <a:p>
            <a:pPr marL="342900" indent="-342900" algn="just">
              <a:buAutoNum type="arabicPeriod"/>
            </a:pPr>
            <a:r>
              <a:rPr lang="en-US" sz="1600" dirty="0"/>
              <a:t>Setup &amp; Operate </a:t>
            </a:r>
            <a:r>
              <a:rPr lang="en-US" sz="1600" dirty="0" smtClean="0"/>
              <a:t>General </a:t>
            </a:r>
            <a:r>
              <a:rPr lang="en-US" sz="1600" dirty="0"/>
              <a:t>Setup </a:t>
            </a:r>
            <a:r>
              <a:rPr lang="en-US" sz="1600" dirty="0" smtClean="0"/>
              <a:t>Module</a:t>
            </a:r>
          </a:p>
          <a:p>
            <a:pPr marL="800100" lvl="1" indent="-342900" algn="just">
              <a:buFont typeface="Arial" panose="020B0604020202020204" pitchFamily="34" charset="0"/>
              <a:buChar char="•"/>
            </a:pPr>
            <a:r>
              <a:rPr lang="en-US" sz="1600" dirty="0" smtClean="0"/>
              <a:t>How to setup a company</a:t>
            </a:r>
          </a:p>
          <a:p>
            <a:pPr marL="800100" lvl="1" indent="-342900" algn="just">
              <a:buFont typeface="Arial" panose="020B0604020202020204" pitchFamily="34" charset="0"/>
              <a:buChar char="•"/>
            </a:pPr>
            <a:r>
              <a:rPr lang="en-US" sz="1600" dirty="0" smtClean="0"/>
              <a:t>How to setup employee</a:t>
            </a:r>
          </a:p>
          <a:p>
            <a:pPr marL="800100" lvl="1" indent="-342900" algn="just">
              <a:buFont typeface="Arial" panose="020B0604020202020204" pitchFamily="34" charset="0"/>
              <a:buChar char="•"/>
            </a:pPr>
            <a:r>
              <a:rPr lang="en-US" sz="1600" dirty="0" smtClean="0"/>
              <a:t>How to setup agent</a:t>
            </a:r>
          </a:p>
          <a:p>
            <a:pPr marL="800100" lvl="1" indent="-342900" algn="just">
              <a:buFont typeface="Arial" panose="020B0604020202020204" pitchFamily="34" charset="0"/>
              <a:buChar char="•"/>
            </a:pPr>
            <a:r>
              <a:rPr lang="en-US" sz="1600" dirty="0" smtClean="0"/>
              <a:t>How to setup master code</a:t>
            </a:r>
          </a:p>
          <a:p>
            <a:pPr marL="800100" lvl="1" indent="-342900" algn="just">
              <a:buFont typeface="Arial" panose="020B0604020202020204" pitchFamily="34" charset="0"/>
              <a:buChar char="•"/>
            </a:pPr>
            <a:r>
              <a:rPr lang="en-US" sz="1600" dirty="0" smtClean="0"/>
              <a:t>How to setup project</a:t>
            </a:r>
          </a:p>
          <a:p>
            <a:pPr marL="800100" lvl="1" indent="-342900" algn="just">
              <a:buFont typeface="Arial" panose="020B0604020202020204" pitchFamily="34" charset="0"/>
              <a:buChar char="•"/>
            </a:pPr>
            <a:r>
              <a:rPr lang="en-US" sz="1600" dirty="0" smtClean="0"/>
              <a:t>How to setup terms</a:t>
            </a:r>
          </a:p>
          <a:p>
            <a:pPr marL="800100" lvl="1" indent="-342900" algn="just">
              <a:buFont typeface="Arial" panose="020B0604020202020204" pitchFamily="34" charset="0"/>
              <a:buChar char="•"/>
            </a:pPr>
            <a:r>
              <a:rPr lang="en-US" sz="1600" dirty="0" smtClean="0"/>
              <a:t>How to setup bank</a:t>
            </a:r>
          </a:p>
          <a:p>
            <a:pPr marL="800100" lvl="1" indent="-342900" algn="just">
              <a:buFont typeface="Arial" panose="020B0604020202020204" pitchFamily="34" charset="0"/>
              <a:buChar char="•"/>
            </a:pPr>
            <a:r>
              <a:rPr lang="en-US" sz="1600" dirty="0" smtClean="0"/>
              <a:t>How to setup ship to (location)</a:t>
            </a:r>
          </a:p>
          <a:p>
            <a:pPr marL="800100" lvl="1" indent="-342900" algn="just">
              <a:buFont typeface="Arial" panose="020B0604020202020204" pitchFamily="34" charset="0"/>
              <a:buChar char="•"/>
            </a:pPr>
            <a:r>
              <a:rPr lang="en-US" sz="1600" dirty="0" smtClean="0"/>
              <a:t>How to setup a graph</a:t>
            </a:r>
          </a:p>
          <a:p>
            <a:pPr marL="800100" lvl="1" indent="-342900" algn="just">
              <a:buFont typeface="Arial" panose="020B0604020202020204" pitchFamily="34" charset="0"/>
              <a:buChar char="•"/>
            </a:pPr>
            <a:endParaRPr lang="en-US" sz="1600" dirty="0"/>
          </a:p>
          <a:p>
            <a:pPr marL="342900" indent="-342900" algn="just">
              <a:buAutoNum type="arabicPeriod"/>
            </a:pPr>
            <a:r>
              <a:rPr lang="en-US" sz="1600" dirty="0"/>
              <a:t>Setup </a:t>
            </a:r>
            <a:r>
              <a:rPr lang="en-US" sz="1600" dirty="0" smtClean="0"/>
              <a:t>&amp; Operate Admin Module</a:t>
            </a:r>
          </a:p>
          <a:p>
            <a:pPr marL="800100" lvl="1" indent="-342900" algn="just">
              <a:buFont typeface="Arial" panose="020B0604020202020204" pitchFamily="34" charset="0"/>
              <a:buChar char="•"/>
            </a:pPr>
            <a:r>
              <a:rPr lang="en-US" sz="1600" dirty="0" smtClean="0"/>
              <a:t>How to add/edit &amp; authorization of access for each user</a:t>
            </a:r>
          </a:p>
          <a:p>
            <a:pPr marL="800100" lvl="1" indent="-342900" algn="just">
              <a:buFont typeface="Arial" panose="020B0604020202020204" pitchFamily="34" charset="0"/>
              <a:buChar char="•"/>
            </a:pPr>
            <a:r>
              <a:rPr lang="en-US" sz="1600" dirty="0" smtClean="0"/>
              <a:t>How to search &amp; produce log report</a:t>
            </a:r>
          </a:p>
          <a:p>
            <a:pPr marL="800100" lvl="1" indent="-342900" algn="just">
              <a:buFont typeface="Arial" panose="020B0604020202020204" pitchFamily="34" charset="0"/>
              <a:buChar char="•"/>
            </a:pPr>
            <a:r>
              <a:rPr lang="en-US" sz="1600" dirty="0" smtClean="0"/>
              <a:t>How to perform a backup</a:t>
            </a:r>
          </a:p>
          <a:p>
            <a:pPr marL="800100" lvl="1" indent="-342900" algn="just">
              <a:buFont typeface="Arial" panose="020B0604020202020204" pitchFamily="34" charset="0"/>
              <a:buChar char="•"/>
            </a:pPr>
            <a:r>
              <a:rPr lang="en-US" sz="1600" dirty="0" smtClean="0"/>
              <a:t>How to upgrade license &amp; version</a:t>
            </a:r>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35149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marL="342900" indent="-342900" algn="just">
              <a:buAutoNum type="arabicPeriod" startAt="3"/>
            </a:pPr>
            <a:r>
              <a:rPr lang="en-US" sz="1600" dirty="0" smtClean="0"/>
              <a:t>Setup </a:t>
            </a:r>
            <a:r>
              <a:rPr lang="en-US" sz="1600" dirty="0"/>
              <a:t>General Ledger </a:t>
            </a:r>
            <a:r>
              <a:rPr lang="en-US" sz="1600" dirty="0" smtClean="0"/>
              <a:t>Module</a:t>
            </a:r>
          </a:p>
          <a:p>
            <a:pPr marL="742950" lvl="1" indent="-285750" algn="just">
              <a:buFont typeface="Arial" panose="020B0604020202020204" pitchFamily="34" charset="0"/>
              <a:buChar char="•"/>
            </a:pPr>
            <a:r>
              <a:rPr lang="en-US" sz="1600" dirty="0" smtClean="0"/>
              <a:t>How to setup financial year, chart of account, opening balance  &amp; other sub modules</a:t>
            </a:r>
          </a:p>
          <a:p>
            <a:pPr marL="742950" lvl="1" indent="-285750" algn="just">
              <a:buFont typeface="Arial" panose="020B0604020202020204" pitchFamily="34" charset="0"/>
              <a:buChar char="•"/>
            </a:pPr>
            <a:r>
              <a:rPr lang="en-US" sz="1600" dirty="0" smtClean="0"/>
              <a:t>How to perform transaction</a:t>
            </a:r>
          </a:p>
          <a:p>
            <a:pPr marL="742950" lvl="1" indent="-285750" algn="just">
              <a:buFont typeface="Arial" panose="020B0604020202020204" pitchFamily="34" charset="0"/>
              <a:buChar char="•"/>
            </a:pPr>
            <a:r>
              <a:rPr lang="en-US" sz="1600" dirty="0" smtClean="0"/>
              <a:t>How to generate and produce report</a:t>
            </a:r>
          </a:p>
          <a:p>
            <a:pPr marL="742950" lvl="1" indent="-285750" algn="just">
              <a:buFont typeface="Arial" panose="020B0604020202020204" pitchFamily="34" charset="0"/>
              <a:buChar char="•"/>
            </a:pPr>
            <a:endParaRPr lang="en-US" sz="1600" dirty="0"/>
          </a:p>
          <a:p>
            <a:pPr algn="just"/>
            <a:r>
              <a:rPr lang="en-US" sz="1600" dirty="0" smtClean="0"/>
              <a:t>4.    Setup </a:t>
            </a:r>
            <a:r>
              <a:rPr lang="en-US" sz="1600" dirty="0"/>
              <a:t>Account Receivables </a:t>
            </a:r>
            <a:r>
              <a:rPr lang="en-US" sz="1600" dirty="0" smtClean="0"/>
              <a:t>Module</a:t>
            </a:r>
          </a:p>
          <a:p>
            <a:pPr marL="800100" lvl="1" indent="-342900" algn="just">
              <a:buFont typeface="Arial" panose="020B0604020202020204" pitchFamily="34" charset="0"/>
              <a:buChar char="•"/>
            </a:pPr>
            <a:r>
              <a:rPr lang="en-US" sz="1600" dirty="0" smtClean="0"/>
              <a:t>How to setup customers</a:t>
            </a:r>
          </a:p>
          <a:p>
            <a:pPr marL="800100" lvl="1" indent="-342900" algn="just">
              <a:buFont typeface="Arial" panose="020B0604020202020204" pitchFamily="34" charset="0"/>
              <a:buChar char="•"/>
            </a:pPr>
            <a:r>
              <a:rPr lang="en-US" sz="1600" dirty="0" smtClean="0"/>
              <a:t>How to setup historical customer invoice</a:t>
            </a:r>
          </a:p>
          <a:p>
            <a:pPr marL="800100" lvl="1" indent="-342900" algn="just">
              <a:buFont typeface="Arial" panose="020B0604020202020204" pitchFamily="34" charset="0"/>
              <a:buChar char="•"/>
            </a:pPr>
            <a:r>
              <a:rPr lang="en-US" sz="1600" dirty="0" smtClean="0"/>
              <a:t>How to perform sales transaction</a:t>
            </a:r>
          </a:p>
          <a:p>
            <a:pPr marL="800100" lvl="1" indent="-342900" algn="just">
              <a:buFont typeface="Arial" panose="020B0604020202020204" pitchFamily="34" charset="0"/>
              <a:buChar char="•"/>
            </a:pPr>
            <a:r>
              <a:rPr lang="en-US" sz="1600" dirty="0" smtClean="0"/>
              <a:t>How to generate &amp; produce report</a:t>
            </a:r>
          </a:p>
          <a:p>
            <a:pPr marL="800100" lvl="1" indent="-342900" algn="just">
              <a:buFont typeface="Arial" panose="020B0604020202020204" pitchFamily="34" charset="0"/>
              <a:buChar char="•"/>
            </a:pPr>
            <a:endParaRPr lang="en-US" sz="1600" dirty="0"/>
          </a:p>
          <a:p>
            <a:pPr algn="just"/>
            <a:r>
              <a:rPr lang="en-US" sz="1600" dirty="0" smtClean="0"/>
              <a:t>5.    Setup </a:t>
            </a:r>
            <a:r>
              <a:rPr lang="en-US" sz="1600" dirty="0"/>
              <a:t>Account Payables </a:t>
            </a:r>
            <a:r>
              <a:rPr lang="en-US" sz="1600" dirty="0" smtClean="0"/>
              <a:t>Module</a:t>
            </a:r>
          </a:p>
          <a:p>
            <a:pPr marL="800100" lvl="1" indent="-342900" algn="just">
              <a:buFont typeface="Arial" panose="020B0604020202020204" pitchFamily="34" charset="0"/>
              <a:buChar char="•"/>
            </a:pPr>
            <a:r>
              <a:rPr lang="en-US" sz="1600" dirty="0" smtClean="0"/>
              <a:t>How to setup supplier</a:t>
            </a:r>
          </a:p>
          <a:p>
            <a:pPr marL="800100" lvl="1" indent="-342900" algn="just">
              <a:buFont typeface="Arial" panose="020B0604020202020204" pitchFamily="34" charset="0"/>
              <a:buChar char="•"/>
            </a:pPr>
            <a:r>
              <a:rPr lang="en-US" sz="1600" dirty="0" smtClean="0"/>
              <a:t>How to setup historical supplier invoice</a:t>
            </a:r>
          </a:p>
          <a:p>
            <a:pPr marL="800100" lvl="1" indent="-342900" algn="just">
              <a:buFont typeface="Arial" panose="020B0604020202020204" pitchFamily="34" charset="0"/>
              <a:buChar char="•"/>
            </a:pPr>
            <a:r>
              <a:rPr lang="en-US" sz="1600" dirty="0" smtClean="0"/>
              <a:t>How to perform  purchases transaction</a:t>
            </a:r>
          </a:p>
          <a:p>
            <a:pPr marL="800100" lvl="1" indent="-342900" algn="just">
              <a:buFont typeface="Arial" panose="020B0604020202020204" pitchFamily="34" charset="0"/>
              <a:buChar char="•"/>
            </a:pPr>
            <a:r>
              <a:rPr lang="en-US" sz="1600" dirty="0" smtClean="0"/>
              <a:t>How to generate &amp; produce report</a:t>
            </a:r>
            <a:endParaRPr lang="en-US"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575981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r>
              <a:rPr lang="en-US" sz="1600" dirty="0" smtClean="0"/>
              <a:t>6.    Setup </a:t>
            </a:r>
            <a:r>
              <a:rPr lang="en-US" sz="1600" dirty="0"/>
              <a:t>&amp; Operate Sales Order </a:t>
            </a:r>
            <a:r>
              <a:rPr lang="en-US" sz="1600" dirty="0" smtClean="0"/>
              <a:t>Module</a:t>
            </a:r>
          </a:p>
          <a:p>
            <a:pPr marL="800100" lvl="1" indent="-342900" algn="just">
              <a:buFont typeface="Arial" panose="020B0604020202020204" pitchFamily="34" charset="0"/>
              <a:buChar char="•"/>
            </a:pPr>
            <a:r>
              <a:rPr lang="en-US" sz="1600" dirty="0" smtClean="0"/>
              <a:t>How to setup sales price</a:t>
            </a:r>
          </a:p>
          <a:p>
            <a:pPr marL="800100" lvl="1" indent="-342900" algn="just">
              <a:buFont typeface="Arial" panose="020B0604020202020204" pitchFamily="34" charset="0"/>
              <a:buChar char="•"/>
            </a:pPr>
            <a:r>
              <a:rPr lang="en-US" sz="1600" dirty="0" smtClean="0"/>
              <a:t>How to perform sales quotation &amp; delivery order</a:t>
            </a:r>
          </a:p>
          <a:p>
            <a:pPr marL="800100" lvl="1" indent="-342900" algn="just">
              <a:buFont typeface="Arial" panose="020B0604020202020204" pitchFamily="34" charset="0"/>
              <a:buChar char="•"/>
            </a:pPr>
            <a:r>
              <a:rPr lang="en-US" sz="1600" dirty="0" smtClean="0"/>
              <a:t>How to generate &amp; produce report</a:t>
            </a:r>
          </a:p>
          <a:p>
            <a:pPr marL="800100" lvl="1" indent="-342900" algn="just">
              <a:buFont typeface="Arial" panose="020B0604020202020204" pitchFamily="34" charset="0"/>
              <a:buChar char="•"/>
            </a:pPr>
            <a:endParaRPr lang="en-US" sz="1600" dirty="0"/>
          </a:p>
          <a:p>
            <a:pPr marL="342900" indent="-342900" algn="just">
              <a:buAutoNum type="arabicPeriod" startAt="7"/>
            </a:pPr>
            <a:r>
              <a:rPr lang="en-US" sz="1600" dirty="0" smtClean="0"/>
              <a:t>Setup </a:t>
            </a:r>
            <a:r>
              <a:rPr lang="en-US" sz="1600" dirty="0"/>
              <a:t>and Operate Purchasing </a:t>
            </a:r>
            <a:r>
              <a:rPr lang="en-US" sz="1600" dirty="0" smtClean="0"/>
              <a:t>Module</a:t>
            </a:r>
          </a:p>
          <a:p>
            <a:pPr marL="800100" lvl="1" indent="-342900" algn="just">
              <a:buFont typeface="Arial" panose="020B0604020202020204" pitchFamily="34" charset="0"/>
              <a:buChar char="•"/>
            </a:pPr>
            <a:r>
              <a:rPr lang="en-US" sz="1600" dirty="0" smtClean="0"/>
              <a:t>How to setup purchase price &amp; supplier lists</a:t>
            </a:r>
          </a:p>
          <a:p>
            <a:pPr marL="800100" lvl="1" indent="-342900" algn="just">
              <a:buFont typeface="Arial" panose="020B0604020202020204" pitchFamily="34" charset="0"/>
              <a:buChar char="•"/>
            </a:pPr>
            <a:r>
              <a:rPr lang="en-US" sz="1600" dirty="0" smtClean="0"/>
              <a:t>How to perform purchase order &amp; purchase receive</a:t>
            </a:r>
          </a:p>
          <a:p>
            <a:pPr marL="800100" lvl="1" indent="-342900" algn="just">
              <a:buFont typeface="Arial" panose="020B0604020202020204" pitchFamily="34" charset="0"/>
              <a:buChar char="•"/>
            </a:pPr>
            <a:r>
              <a:rPr lang="en-US" sz="1600" dirty="0" smtClean="0"/>
              <a:t>How to generate &amp; produce report</a:t>
            </a:r>
          </a:p>
          <a:p>
            <a:pPr marL="800100" lvl="1" indent="-342900" algn="just">
              <a:buFont typeface="Arial" panose="020B0604020202020204" pitchFamily="34" charset="0"/>
              <a:buChar char="•"/>
            </a:pPr>
            <a:endParaRPr lang="en-US" sz="1600" dirty="0"/>
          </a:p>
          <a:p>
            <a:pPr marL="342900" indent="-342900" algn="just">
              <a:buAutoNum type="arabicPeriod" startAt="8"/>
            </a:pPr>
            <a:r>
              <a:rPr lang="en-US" sz="1600" dirty="0" smtClean="0"/>
              <a:t>Setup </a:t>
            </a:r>
            <a:r>
              <a:rPr lang="en-US" sz="1600" dirty="0"/>
              <a:t>&amp; Operate Inventory Control </a:t>
            </a:r>
            <a:r>
              <a:rPr lang="en-US" sz="1600" dirty="0" smtClean="0"/>
              <a:t>Module</a:t>
            </a:r>
          </a:p>
          <a:p>
            <a:pPr marL="800100" lvl="1" indent="-342900" algn="just">
              <a:buFont typeface="Arial" panose="020B0604020202020204" pitchFamily="34" charset="0"/>
              <a:buChar char="•"/>
            </a:pPr>
            <a:r>
              <a:rPr lang="en-US" sz="1600" dirty="0" smtClean="0"/>
              <a:t>How to setup inventory items</a:t>
            </a:r>
          </a:p>
          <a:p>
            <a:pPr marL="800100" lvl="1" indent="-342900" algn="just">
              <a:buFont typeface="Arial" panose="020B0604020202020204" pitchFamily="34" charset="0"/>
              <a:buChar char="•"/>
            </a:pPr>
            <a:r>
              <a:rPr lang="en-US" sz="1600" dirty="0" smtClean="0"/>
              <a:t>How to perform location transfer &amp; stock take</a:t>
            </a:r>
          </a:p>
          <a:p>
            <a:pPr marL="800100" lvl="1" indent="-342900" algn="just">
              <a:buFont typeface="Arial" panose="020B0604020202020204" pitchFamily="34" charset="0"/>
              <a:buChar char="•"/>
            </a:pPr>
            <a:r>
              <a:rPr lang="en-US" sz="1600" dirty="0" smtClean="0"/>
              <a:t>How to generate &amp; produce report</a:t>
            </a:r>
            <a:endParaRPr lang="en-US"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257907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marL="342900" indent="-342900" algn="just">
              <a:buAutoNum type="arabicPeriod" startAt="9"/>
            </a:pPr>
            <a:r>
              <a:rPr lang="en-US" sz="1600" dirty="0" smtClean="0"/>
              <a:t>Setup </a:t>
            </a:r>
            <a:r>
              <a:rPr lang="en-US" sz="1600" dirty="0"/>
              <a:t>&amp; Operate GST </a:t>
            </a:r>
            <a:r>
              <a:rPr lang="en-US" sz="1600" dirty="0" smtClean="0"/>
              <a:t>Module</a:t>
            </a:r>
          </a:p>
          <a:p>
            <a:pPr marL="800100" lvl="1" indent="-342900" algn="just">
              <a:buFont typeface="Arial" panose="020B0604020202020204" pitchFamily="34" charset="0"/>
              <a:buChar char="•"/>
            </a:pPr>
            <a:r>
              <a:rPr lang="en-US" sz="1600" dirty="0" smtClean="0"/>
              <a:t>How to setup GST requirement</a:t>
            </a:r>
          </a:p>
          <a:p>
            <a:pPr marL="800100" lvl="1" indent="-342900" algn="just">
              <a:buFont typeface="Arial" panose="020B0604020202020204" pitchFamily="34" charset="0"/>
              <a:buChar char="•"/>
            </a:pPr>
            <a:r>
              <a:rPr lang="en-US" sz="1600" dirty="0" smtClean="0"/>
              <a:t>How to perform GST transaction</a:t>
            </a:r>
          </a:p>
          <a:p>
            <a:pPr marL="800100" lvl="1" indent="-342900" algn="just">
              <a:buFont typeface="Arial" panose="020B0604020202020204" pitchFamily="34" charset="0"/>
              <a:buChar char="•"/>
            </a:pPr>
            <a:r>
              <a:rPr lang="en-US" sz="1600" dirty="0" smtClean="0"/>
              <a:t>How to generate &amp; produce GST report</a:t>
            </a:r>
          </a:p>
          <a:p>
            <a:pPr marL="800100" lvl="1" indent="-342900" algn="just">
              <a:buFont typeface="Arial" panose="020B0604020202020204" pitchFamily="34" charset="0"/>
              <a:buChar char="•"/>
            </a:pPr>
            <a:r>
              <a:rPr lang="en-US" sz="1600" dirty="0" smtClean="0"/>
              <a:t>How to generate &amp; submit GST-03</a:t>
            </a:r>
          </a:p>
          <a:p>
            <a:pPr marL="800100" lvl="1" indent="-342900" algn="just">
              <a:buFont typeface="Arial" panose="020B0604020202020204" pitchFamily="34" charset="0"/>
              <a:buChar char="•"/>
            </a:pPr>
            <a:endParaRPr lang="en-US" sz="1600" dirty="0"/>
          </a:p>
          <a:p>
            <a:pPr marL="342900" indent="-342900" algn="just">
              <a:buAutoNum type="arabicPeriod" startAt="10"/>
            </a:pPr>
            <a:r>
              <a:rPr lang="en-US" sz="1600" dirty="0" smtClean="0"/>
              <a:t>Setup </a:t>
            </a:r>
            <a:r>
              <a:rPr lang="en-US" sz="1600" dirty="0"/>
              <a:t>&amp; Operate Zakat &amp; </a:t>
            </a:r>
            <a:r>
              <a:rPr lang="en-US" sz="1600" dirty="0" err="1"/>
              <a:t>Waqf</a:t>
            </a:r>
            <a:r>
              <a:rPr lang="en-US" sz="1600" dirty="0"/>
              <a:t> </a:t>
            </a:r>
            <a:r>
              <a:rPr lang="en-US" sz="1600" dirty="0" smtClean="0"/>
              <a:t>Modules</a:t>
            </a:r>
          </a:p>
          <a:p>
            <a:pPr marL="800100" lvl="1" indent="-342900" algn="just">
              <a:buFont typeface="Arial" panose="020B0604020202020204" pitchFamily="34" charset="0"/>
              <a:buChar char="•"/>
            </a:pPr>
            <a:r>
              <a:rPr lang="en-US" sz="1600" dirty="0" smtClean="0"/>
              <a:t>How to setup zakat </a:t>
            </a:r>
            <a:r>
              <a:rPr lang="en-US" sz="1600" dirty="0" err="1" smtClean="0"/>
              <a:t>nisab</a:t>
            </a:r>
            <a:r>
              <a:rPr lang="en-US" sz="1600" dirty="0" smtClean="0"/>
              <a:t> &amp; </a:t>
            </a:r>
            <a:r>
              <a:rPr lang="en-US" sz="1600" dirty="0" err="1" smtClean="0"/>
              <a:t>centre</a:t>
            </a:r>
            <a:endParaRPr lang="en-US" sz="1600" dirty="0" smtClean="0"/>
          </a:p>
          <a:p>
            <a:pPr marL="800100" lvl="1" indent="-342900" algn="just">
              <a:buFont typeface="Arial" panose="020B0604020202020204" pitchFamily="34" charset="0"/>
              <a:buChar char="•"/>
            </a:pPr>
            <a:r>
              <a:rPr lang="en-US" sz="1600" dirty="0" smtClean="0"/>
              <a:t>How to setup </a:t>
            </a:r>
            <a:r>
              <a:rPr lang="en-US" sz="1600" dirty="0" err="1" smtClean="0"/>
              <a:t>waqf</a:t>
            </a:r>
            <a:r>
              <a:rPr lang="en-US" sz="1600" dirty="0" smtClean="0"/>
              <a:t> &amp; </a:t>
            </a:r>
            <a:r>
              <a:rPr lang="en-US" sz="1600" dirty="0" err="1" smtClean="0"/>
              <a:t>waqf</a:t>
            </a:r>
            <a:r>
              <a:rPr lang="en-US" sz="1600" dirty="0" smtClean="0"/>
              <a:t> </a:t>
            </a:r>
            <a:r>
              <a:rPr lang="en-US" sz="1600" dirty="0" err="1" smtClean="0"/>
              <a:t>centre</a:t>
            </a:r>
            <a:endParaRPr lang="en-US" sz="1600" dirty="0" smtClean="0"/>
          </a:p>
          <a:p>
            <a:pPr marL="800100" lvl="1" indent="-342900" algn="just">
              <a:buFont typeface="Arial" panose="020B0604020202020204" pitchFamily="34" charset="0"/>
              <a:buChar char="•"/>
            </a:pPr>
            <a:r>
              <a:rPr lang="en-US" sz="1600" dirty="0" smtClean="0"/>
              <a:t>How to perform zakat calculation</a:t>
            </a:r>
          </a:p>
          <a:p>
            <a:pPr marL="800100" lvl="1" indent="-342900" algn="just">
              <a:buFont typeface="Arial" panose="020B0604020202020204" pitchFamily="34" charset="0"/>
              <a:buChar char="•"/>
            </a:pPr>
            <a:r>
              <a:rPr lang="en-US" sz="1600" dirty="0" smtClean="0"/>
              <a:t>How to perform </a:t>
            </a:r>
            <a:r>
              <a:rPr lang="en-US" sz="1600" dirty="0" err="1" smtClean="0"/>
              <a:t>waqf</a:t>
            </a:r>
            <a:r>
              <a:rPr lang="en-US" sz="1600" dirty="0" smtClean="0"/>
              <a:t> calculation</a:t>
            </a:r>
          </a:p>
          <a:p>
            <a:pPr marL="800100" lvl="1" indent="-342900" algn="just">
              <a:buFont typeface="Arial" panose="020B0604020202020204" pitchFamily="34" charset="0"/>
              <a:buChar char="•"/>
            </a:pPr>
            <a:r>
              <a:rPr lang="en-US" sz="1600" dirty="0" smtClean="0"/>
              <a:t>How to generate &amp; produce zakat &amp; </a:t>
            </a:r>
            <a:r>
              <a:rPr lang="en-US" sz="1600" dirty="0" err="1" smtClean="0"/>
              <a:t>waqf</a:t>
            </a:r>
            <a:r>
              <a:rPr lang="en-US" sz="1600" dirty="0" smtClean="0"/>
              <a:t> report</a:t>
            </a:r>
          </a:p>
          <a:p>
            <a:pPr marL="342900" indent="-342900" algn="just">
              <a:buAutoNum type="arabicPeriod"/>
            </a:pPr>
            <a:endParaRPr lang="en-MY"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101924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3830</TotalTime>
  <Words>2195</Words>
  <Application>Microsoft Office PowerPoint</Application>
  <PresentationFormat>On-screen Show (4:3)</PresentationFormat>
  <Paragraphs>490</Paragraphs>
  <Slides>39</Slides>
  <Notes>32</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Theme2</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541</cp:revision>
  <dcterms:created xsi:type="dcterms:W3CDTF">2015-09-02T03:54:44Z</dcterms:created>
  <dcterms:modified xsi:type="dcterms:W3CDTF">2017-01-12T03:02:09Z</dcterms:modified>
</cp:coreProperties>
</file>