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8" r:id="rId2"/>
    <p:sldId id="297" r:id="rId3"/>
    <p:sldId id="275" r:id="rId4"/>
    <p:sldId id="276" r:id="rId5"/>
    <p:sldId id="277" r:id="rId6"/>
    <p:sldId id="289" r:id="rId7"/>
    <p:sldId id="302" r:id="rId8"/>
    <p:sldId id="315" r:id="rId9"/>
    <p:sldId id="313" r:id="rId10"/>
    <p:sldId id="314" r:id="rId11"/>
    <p:sldId id="300" r:id="rId12"/>
    <p:sldId id="303" r:id="rId13"/>
    <p:sldId id="304" r:id="rId14"/>
    <p:sldId id="306" r:id="rId15"/>
    <p:sldId id="307" r:id="rId16"/>
    <p:sldId id="305" r:id="rId17"/>
    <p:sldId id="311" r:id="rId18"/>
    <p:sldId id="312" r:id="rId19"/>
    <p:sldId id="316" r:id="rId20"/>
    <p:sldId id="272" r:id="rId21"/>
    <p:sldId id="273" r:id="rId2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3"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343" autoAdjust="0"/>
  </p:normalViewPr>
  <p:slideViewPr>
    <p:cSldViewPr>
      <p:cViewPr>
        <p:scale>
          <a:sx n="76" d="100"/>
          <a:sy n="76" d="100"/>
        </p:scale>
        <p:origin x="-1164" y="54"/>
      </p:cViewPr>
      <p:guideLst>
        <p:guide orient="horz" pos="2160"/>
        <p:guide pos="2880"/>
      </p:guideLst>
    </p:cSldViewPr>
  </p:slideViewPr>
  <p:notesTextViewPr>
    <p:cViewPr>
      <p:scale>
        <a:sx n="1" d="1"/>
        <a:sy n="1" d="1"/>
      </p:scale>
      <p:origin x="0" y="0"/>
    </p:cViewPr>
  </p:notesTextViewPr>
  <p:notesViewPr>
    <p:cSldViewPr>
      <p:cViewPr varScale="1">
        <p:scale>
          <a:sx n="88" d="100"/>
          <a:sy n="88" d="100"/>
        </p:scale>
        <p:origin x="-3870" y="-12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53E72-BB05-42A2-B01B-5FBA8C3D3A42}"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n-MY"/>
        </a:p>
      </dgm:t>
    </dgm:pt>
    <dgm:pt modelId="{8F49F19F-A198-452A-8A07-096B7859D00F}">
      <dgm:prSet/>
      <dgm:spPr/>
      <dgm:t>
        <a:bodyPr/>
        <a:lstStyle/>
        <a:p>
          <a:pPr rtl="0"/>
          <a:r>
            <a:rPr lang="en-US" dirty="0" smtClean="0">
              <a:effectLst>
                <a:outerShdw blurRad="38100" dist="38100" dir="2700000" algn="tl">
                  <a:srgbClr val="000000">
                    <a:alpha val="43137"/>
                  </a:srgbClr>
                </a:outerShdw>
              </a:effectLst>
              <a:latin typeface="Neuropol" panose="020B0500000000000000"/>
            </a:rPr>
            <a:t>SALIHIN</a:t>
          </a:r>
          <a:r>
            <a:rPr lang="en-US" dirty="0" smtClean="0">
              <a:solidFill>
                <a:srgbClr val="FF0000"/>
              </a:solidFill>
              <a:effectLst>
                <a:outerShdw blurRad="38100" dist="38100" dir="2700000" algn="tl">
                  <a:srgbClr val="000000">
                    <a:alpha val="43137"/>
                  </a:srgbClr>
                </a:outerShdw>
              </a:effectLst>
              <a:latin typeface="Neuropol" panose="020B0500000000000000"/>
            </a:rPr>
            <a:t> PREMIER </a:t>
          </a:r>
          <a:r>
            <a:rPr lang="en-US" dirty="0" smtClean="0">
              <a:effectLst>
                <a:outerShdw blurRad="38100" dist="38100" dir="2700000" algn="tl">
                  <a:srgbClr val="000000">
                    <a:alpha val="43137"/>
                  </a:srgbClr>
                </a:outerShdw>
              </a:effectLst>
              <a:latin typeface="Neuropol" panose="020B0500000000000000"/>
            </a:rPr>
            <a:t>SOLUTIONS (SPS)</a:t>
          </a:r>
          <a:endParaRPr lang="en-MY" dirty="0"/>
        </a:p>
      </dgm:t>
    </dgm:pt>
    <dgm:pt modelId="{62E3C829-6521-4816-AC67-3B1F10F5BB48}" type="parTrans" cxnId="{26AA4815-9345-4D54-85E2-47936981EA55}">
      <dgm:prSet/>
      <dgm:spPr/>
      <dgm:t>
        <a:bodyPr/>
        <a:lstStyle/>
        <a:p>
          <a:endParaRPr lang="en-MY"/>
        </a:p>
      </dgm:t>
    </dgm:pt>
    <dgm:pt modelId="{8747A912-B058-434F-82C7-DA6C6EA09CFA}" type="sibTrans" cxnId="{26AA4815-9345-4D54-85E2-47936981EA55}">
      <dgm:prSet/>
      <dgm:spPr/>
      <dgm:t>
        <a:bodyPr/>
        <a:lstStyle/>
        <a:p>
          <a:endParaRPr lang="en-MY"/>
        </a:p>
      </dgm:t>
    </dgm:pt>
    <dgm:pt modelId="{1FA7F48E-327E-4B38-AB22-096368853B63}" type="pres">
      <dgm:prSet presAssocID="{77F53E72-BB05-42A2-B01B-5FBA8C3D3A42}" presName="linear" presStyleCnt="0">
        <dgm:presLayoutVars>
          <dgm:animLvl val="lvl"/>
          <dgm:resizeHandles val="exact"/>
        </dgm:presLayoutVars>
      </dgm:prSet>
      <dgm:spPr/>
      <dgm:t>
        <a:bodyPr/>
        <a:lstStyle/>
        <a:p>
          <a:endParaRPr lang="en-MY"/>
        </a:p>
      </dgm:t>
    </dgm:pt>
    <dgm:pt modelId="{0BC7BC1A-DCE7-4471-B355-D40EE9356987}" type="pres">
      <dgm:prSet presAssocID="{8F49F19F-A198-452A-8A07-096B7859D00F}" presName="parentText" presStyleLbl="node1" presStyleIdx="0" presStyleCnt="1">
        <dgm:presLayoutVars>
          <dgm:chMax val="0"/>
          <dgm:bulletEnabled val="1"/>
        </dgm:presLayoutVars>
      </dgm:prSet>
      <dgm:spPr/>
      <dgm:t>
        <a:bodyPr/>
        <a:lstStyle/>
        <a:p>
          <a:endParaRPr lang="en-MY"/>
        </a:p>
      </dgm:t>
    </dgm:pt>
  </dgm:ptLst>
  <dgm:cxnLst>
    <dgm:cxn modelId="{26AA4815-9345-4D54-85E2-47936981EA55}" srcId="{77F53E72-BB05-42A2-B01B-5FBA8C3D3A42}" destId="{8F49F19F-A198-452A-8A07-096B7859D00F}" srcOrd="0" destOrd="0" parTransId="{62E3C829-6521-4816-AC67-3B1F10F5BB48}" sibTransId="{8747A912-B058-434F-82C7-DA6C6EA09CFA}"/>
    <dgm:cxn modelId="{364A0E4F-01BA-4617-9498-39F70CD737B8}" type="presOf" srcId="{8F49F19F-A198-452A-8A07-096B7859D00F}" destId="{0BC7BC1A-DCE7-4471-B355-D40EE9356987}" srcOrd="0" destOrd="0" presId="urn:microsoft.com/office/officeart/2005/8/layout/vList2"/>
    <dgm:cxn modelId="{F666C243-37D8-47AE-B3C2-47EABB84695F}" type="presOf" srcId="{77F53E72-BB05-42A2-B01B-5FBA8C3D3A42}" destId="{1FA7F48E-327E-4B38-AB22-096368853B63}" srcOrd="0" destOrd="0" presId="urn:microsoft.com/office/officeart/2005/8/layout/vList2"/>
    <dgm:cxn modelId="{2E52ACE9-3A0B-4B4B-8BA7-53C526BCCB07}" type="presParOf" srcId="{1FA7F48E-327E-4B38-AB22-096368853B63}" destId="{0BC7BC1A-DCE7-4471-B355-D40EE935698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E5271E-8516-439E-9AFD-6269FF5F91B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AA899AA-735A-45E4-A61E-54AA8FDECAAF}">
      <dgm:prSet phldrT="[Text]" custT="1"/>
      <dgm:spPr/>
      <dgm:t>
        <a:bodyPr/>
        <a:lstStyle/>
        <a:p>
          <a:r>
            <a:rPr lang="en-US" sz="1200" b="1" dirty="0" smtClean="0"/>
            <a:t>Only Muslim needs to pay zakat</a:t>
          </a:r>
          <a:endParaRPr lang="en-US" sz="1200" dirty="0"/>
        </a:p>
      </dgm:t>
    </dgm:pt>
    <dgm:pt modelId="{7557D6AF-07BC-4B15-83EF-611301329454}" type="parTrans" cxnId="{50C47802-FB61-480C-96D0-07FA5787AD36}">
      <dgm:prSet/>
      <dgm:spPr/>
      <dgm:t>
        <a:bodyPr/>
        <a:lstStyle/>
        <a:p>
          <a:endParaRPr lang="en-US"/>
        </a:p>
      </dgm:t>
    </dgm:pt>
    <dgm:pt modelId="{0A7A83C6-F8CB-4F56-9245-D15416119C91}" type="sibTrans" cxnId="{50C47802-FB61-480C-96D0-07FA5787AD36}">
      <dgm:prSet/>
      <dgm:spPr/>
      <dgm:t>
        <a:bodyPr/>
        <a:lstStyle/>
        <a:p>
          <a:endParaRPr lang="en-US"/>
        </a:p>
      </dgm:t>
    </dgm:pt>
    <dgm:pt modelId="{524675F0-ABD0-4745-9108-138341E0DEC3}">
      <dgm:prSet phldrT="[Text]" custT="1"/>
      <dgm:spPr/>
      <dgm:t>
        <a:bodyPr/>
        <a:lstStyle/>
        <a:p>
          <a:r>
            <a:rPr lang="en-US" sz="1200" b="1" dirty="0" smtClean="0"/>
            <a:t>Complete Ownership</a:t>
          </a:r>
          <a:endParaRPr lang="en-US" sz="1200" dirty="0"/>
        </a:p>
      </dgm:t>
    </dgm:pt>
    <dgm:pt modelId="{5B5F64DD-01A9-4522-9440-10B2602764BB}" type="parTrans" cxnId="{FF232D65-37F5-4637-B385-E2643FA95EFB}">
      <dgm:prSet/>
      <dgm:spPr/>
      <dgm:t>
        <a:bodyPr/>
        <a:lstStyle/>
        <a:p>
          <a:endParaRPr lang="en-US"/>
        </a:p>
      </dgm:t>
    </dgm:pt>
    <dgm:pt modelId="{F2E1E6F1-7F23-4A5B-9A92-9B16E8CCB758}" type="sibTrans" cxnId="{FF232D65-37F5-4637-B385-E2643FA95EFB}">
      <dgm:prSet/>
      <dgm:spPr/>
      <dgm:t>
        <a:bodyPr/>
        <a:lstStyle/>
        <a:p>
          <a:endParaRPr lang="en-US"/>
        </a:p>
      </dgm:t>
    </dgm:pt>
    <dgm:pt modelId="{D1C41739-A0B6-41A1-BC17-7C45C6B197DB}">
      <dgm:prSet phldrT="[Text]" custT="1"/>
      <dgm:spPr/>
      <dgm:t>
        <a:bodyPr/>
        <a:lstStyle/>
        <a:p>
          <a:r>
            <a:rPr lang="en-US" sz="1200" b="1" dirty="0" smtClean="0"/>
            <a:t>Assets Must be for business purposes </a:t>
          </a:r>
          <a:endParaRPr lang="en-US" sz="1200" dirty="0"/>
        </a:p>
      </dgm:t>
    </dgm:pt>
    <dgm:pt modelId="{4260F9C3-5A74-463C-8E8F-141E25831CCA}" type="parTrans" cxnId="{AFBBC050-7FB9-4BA8-8447-8E33E4F9DA81}">
      <dgm:prSet/>
      <dgm:spPr/>
      <dgm:t>
        <a:bodyPr/>
        <a:lstStyle/>
        <a:p>
          <a:endParaRPr lang="en-US"/>
        </a:p>
      </dgm:t>
    </dgm:pt>
    <dgm:pt modelId="{88CE645A-4930-4EA8-9ACF-5C736F215441}" type="sibTrans" cxnId="{AFBBC050-7FB9-4BA8-8447-8E33E4F9DA81}">
      <dgm:prSet/>
      <dgm:spPr/>
      <dgm:t>
        <a:bodyPr/>
        <a:lstStyle/>
        <a:p>
          <a:endParaRPr lang="en-US"/>
        </a:p>
      </dgm:t>
    </dgm:pt>
    <dgm:pt modelId="{740AACED-2DDD-47FD-BD35-70CCC276A400}">
      <dgm:prSet custT="1"/>
      <dgm:spPr/>
      <dgm:t>
        <a:bodyPr/>
        <a:lstStyle/>
        <a:p>
          <a:r>
            <a:rPr lang="en-US" sz="1200" b="1" dirty="0" smtClean="0"/>
            <a:t>Valuation</a:t>
          </a:r>
          <a:endParaRPr lang="en-US" sz="1200" dirty="0"/>
        </a:p>
      </dgm:t>
    </dgm:pt>
    <dgm:pt modelId="{CD153896-76AC-40FA-A5CA-E0BDDC0541A4}" type="parTrans" cxnId="{4165EEED-54A5-41A1-9F94-C004EC06DDD0}">
      <dgm:prSet/>
      <dgm:spPr/>
      <dgm:t>
        <a:bodyPr/>
        <a:lstStyle/>
        <a:p>
          <a:endParaRPr lang="en-US"/>
        </a:p>
      </dgm:t>
    </dgm:pt>
    <dgm:pt modelId="{71406B5F-D13D-465D-9C96-1F14ED3660F7}" type="sibTrans" cxnId="{4165EEED-54A5-41A1-9F94-C004EC06DDD0}">
      <dgm:prSet/>
      <dgm:spPr/>
      <dgm:t>
        <a:bodyPr/>
        <a:lstStyle/>
        <a:p>
          <a:endParaRPr lang="en-US"/>
        </a:p>
      </dgm:t>
    </dgm:pt>
    <dgm:pt modelId="{34709F9B-6270-41AF-A16C-32A6E8A07030}">
      <dgm:prSet custT="1"/>
      <dgm:spPr/>
      <dgm:t>
        <a:bodyPr/>
        <a:lstStyle/>
        <a:p>
          <a:r>
            <a:rPr lang="en-US" sz="1200" b="1" dirty="0" smtClean="0"/>
            <a:t>Must have complete </a:t>
          </a:r>
          <a:r>
            <a:rPr lang="en-US" sz="1200" b="1" i="1" dirty="0" smtClean="0"/>
            <a:t>haul</a:t>
          </a:r>
          <a:endParaRPr lang="en-US" sz="1200" dirty="0"/>
        </a:p>
      </dgm:t>
    </dgm:pt>
    <dgm:pt modelId="{B7626C41-D5AE-463C-891B-2D204AB05923}" type="parTrans" cxnId="{84BA9DBD-3B49-45B0-8578-A583C9F2B36E}">
      <dgm:prSet/>
      <dgm:spPr/>
      <dgm:t>
        <a:bodyPr/>
        <a:lstStyle/>
        <a:p>
          <a:endParaRPr lang="en-US"/>
        </a:p>
      </dgm:t>
    </dgm:pt>
    <dgm:pt modelId="{BE1AC14A-02CA-4477-8A59-021450FF6D6F}" type="sibTrans" cxnId="{84BA9DBD-3B49-45B0-8578-A583C9F2B36E}">
      <dgm:prSet/>
      <dgm:spPr/>
      <dgm:t>
        <a:bodyPr/>
        <a:lstStyle/>
        <a:p>
          <a:endParaRPr lang="en-US"/>
        </a:p>
      </dgm:t>
    </dgm:pt>
    <dgm:pt modelId="{3BABD90A-9B3C-4B20-AA45-3C679DEE6FA4}">
      <dgm:prSet custT="1"/>
      <dgm:spPr/>
      <dgm:t>
        <a:bodyPr/>
        <a:lstStyle/>
        <a:p>
          <a:r>
            <a:rPr lang="en-US" sz="1200" b="1" dirty="0" err="1" smtClean="0"/>
            <a:t>Nisab</a:t>
          </a:r>
          <a:r>
            <a:rPr lang="en-US" sz="1200" b="1" dirty="0" smtClean="0"/>
            <a:t>  (Minimum Amount)</a:t>
          </a:r>
          <a:endParaRPr lang="en-US" sz="1200" dirty="0"/>
        </a:p>
      </dgm:t>
    </dgm:pt>
    <dgm:pt modelId="{4B19B83B-A2B2-4D48-80E0-767DFE8EDE19}" type="parTrans" cxnId="{098AD190-195F-432C-83A7-CBC0D38C5C5A}">
      <dgm:prSet/>
      <dgm:spPr/>
      <dgm:t>
        <a:bodyPr/>
        <a:lstStyle/>
        <a:p>
          <a:endParaRPr lang="en-US"/>
        </a:p>
      </dgm:t>
    </dgm:pt>
    <dgm:pt modelId="{FC360A11-3478-422D-93FE-55E5AE5072E8}" type="sibTrans" cxnId="{098AD190-195F-432C-83A7-CBC0D38C5C5A}">
      <dgm:prSet/>
      <dgm:spPr/>
      <dgm:t>
        <a:bodyPr/>
        <a:lstStyle/>
        <a:p>
          <a:endParaRPr lang="en-US"/>
        </a:p>
      </dgm:t>
    </dgm:pt>
    <dgm:pt modelId="{0779FD1E-8A07-4459-8910-BBBE41B9E2C6}">
      <dgm:prSet custT="1"/>
      <dgm:spPr/>
      <dgm:t>
        <a:bodyPr/>
        <a:lstStyle/>
        <a:p>
          <a:r>
            <a:rPr lang="en-US" sz="1200" b="1" dirty="0" smtClean="0"/>
            <a:t>Zakat Rate</a:t>
          </a:r>
          <a:endParaRPr lang="en-US" sz="1200" dirty="0"/>
        </a:p>
      </dgm:t>
    </dgm:pt>
    <dgm:pt modelId="{34F17FB6-F9AE-4B73-B11E-B7AC195B2AC8}" type="parTrans" cxnId="{B6F8F95E-B595-49D0-8526-BF81B281AB9A}">
      <dgm:prSet/>
      <dgm:spPr/>
      <dgm:t>
        <a:bodyPr/>
        <a:lstStyle/>
        <a:p>
          <a:endParaRPr lang="en-US"/>
        </a:p>
      </dgm:t>
    </dgm:pt>
    <dgm:pt modelId="{57405862-EDE5-42C5-AFC1-65CA47A78D60}" type="sibTrans" cxnId="{B6F8F95E-B595-49D0-8526-BF81B281AB9A}">
      <dgm:prSet/>
      <dgm:spPr/>
      <dgm:t>
        <a:bodyPr/>
        <a:lstStyle/>
        <a:p>
          <a:endParaRPr lang="en-US"/>
        </a:p>
      </dgm:t>
    </dgm:pt>
    <dgm:pt modelId="{777FE6EF-D81E-4C96-B75B-A725760E3F93}">
      <dgm:prSet custT="1"/>
      <dgm:spPr/>
      <dgm:t>
        <a:bodyPr/>
        <a:lstStyle/>
        <a:p>
          <a:r>
            <a:rPr lang="en-US" sz="1200" dirty="0" smtClean="0"/>
            <a:t>Zakat is payable only on Muslim share of the business wealth. Where a company is owned by Muslim and non-Muslim, the zakat is chargeable on the Muslim’s percentage share of the business assets.</a:t>
          </a:r>
          <a:endParaRPr lang="en-US" sz="1200" dirty="0"/>
        </a:p>
      </dgm:t>
    </dgm:pt>
    <dgm:pt modelId="{56C31497-4638-464F-AC4C-C33323F0C1CB}" type="parTrans" cxnId="{5043F5B0-E871-4AB8-8698-1588124869CC}">
      <dgm:prSet/>
      <dgm:spPr/>
      <dgm:t>
        <a:bodyPr/>
        <a:lstStyle/>
        <a:p>
          <a:endParaRPr lang="en-US"/>
        </a:p>
      </dgm:t>
    </dgm:pt>
    <dgm:pt modelId="{39811C6C-799B-42CB-9C16-55F363711374}" type="sibTrans" cxnId="{5043F5B0-E871-4AB8-8698-1588124869CC}">
      <dgm:prSet/>
      <dgm:spPr/>
      <dgm:t>
        <a:bodyPr/>
        <a:lstStyle/>
        <a:p>
          <a:endParaRPr lang="en-US"/>
        </a:p>
      </dgm:t>
    </dgm:pt>
    <dgm:pt modelId="{3B476FE2-892B-44AC-A9DF-A3CE52F57D23}">
      <dgm:prSet custT="1"/>
      <dgm:spPr/>
      <dgm:t>
        <a:bodyPr/>
        <a:lstStyle/>
        <a:p>
          <a:r>
            <a:rPr lang="en-US" sz="1200" dirty="0" smtClean="0"/>
            <a:t>A substance together with benefits. The ownership must be complete. </a:t>
          </a:r>
          <a:r>
            <a:rPr lang="en-US" sz="1200" smtClean="0"/>
            <a:t>The owner(s) must have complete ownership over the property especially the power to dispose.</a:t>
          </a:r>
          <a:endParaRPr lang="en-US" sz="1200"/>
        </a:p>
      </dgm:t>
    </dgm:pt>
    <dgm:pt modelId="{16B056CB-A264-4E32-8556-2B5B76BFE68B}" type="parTrans" cxnId="{4C478F5E-143D-4020-A7EC-C1F0D9B0F9A9}">
      <dgm:prSet/>
      <dgm:spPr/>
      <dgm:t>
        <a:bodyPr/>
        <a:lstStyle/>
        <a:p>
          <a:endParaRPr lang="en-US"/>
        </a:p>
      </dgm:t>
    </dgm:pt>
    <dgm:pt modelId="{5675A361-5008-4BDD-A1B0-EE149DFB8FD2}" type="sibTrans" cxnId="{4C478F5E-143D-4020-A7EC-C1F0D9B0F9A9}">
      <dgm:prSet/>
      <dgm:spPr/>
      <dgm:t>
        <a:bodyPr/>
        <a:lstStyle/>
        <a:p>
          <a:endParaRPr lang="en-US"/>
        </a:p>
      </dgm:t>
    </dgm:pt>
    <dgm:pt modelId="{D81A336B-23D9-4F92-8181-9C1B23DA6D84}">
      <dgm:prSet custT="1"/>
      <dgm:spPr/>
      <dgm:t>
        <a:bodyPr/>
        <a:lstStyle/>
        <a:p>
          <a:r>
            <a:rPr lang="en-US" sz="1200" smtClean="0"/>
            <a:t>Property acquired with the intent and purpose of the trade is zakatable. Assets acquired for business purposes and the assets must be used in business activities. Thus, fixed assets are not zakatable unless they are sold as part of main trading activities.</a:t>
          </a:r>
          <a:endParaRPr lang="en-US" sz="1200"/>
        </a:p>
      </dgm:t>
    </dgm:pt>
    <dgm:pt modelId="{82ACE5EF-D4D2-44A4-A220-423CF2D3FAA2}" type="parTrans" cxnId="{5691FE5E-B2C0-4DE8-8986-B0BBA8F1C98E}">
      <dgm:prSet/>
      <dgm:spPr/>
      <dgm:t>
        <a:bodyPr/>
        <a:lstStyle/>
        <a:p>
          <a:endParaRPr lang="en-US"/>
        </a:p>
      </dgm:t>
    </dgm:pt>
    <dgm:pt modelId="{0D586AFE-9057-4643-8663-351B062156FD}" type="sibTrans" cxnId="{5691FE5E-B2C0-4DE8-8986-B0BBA8F1C98E}">
      <dgm:prSet/>
      <dgm:spPr/>
      <dgm:t>
        <a:bodyPr/>
        <a:lstStyle/>
        <a:p>
          <a:endParaRPr lang="en-US"/>
        </a:p>
      </dgm:t>
    </dgm:pt>
    <dgm:pt modelId="{DB9FC2F0-2E36-4B83-A797-8EF4018C5092}">
      <dgm:prSet custT="1"/>
      <dgm:spPr/>
      <dgm:t>
        <a:bodyPr/>
        <a:lstStyle/>
        <a:p>
          <a:r>
            <a:rPr lang="en-US" sz="1200" smtClean="0"/>
            <a:t>Items for zakat must be valued at their market selling prices, i.e. cash equivalent value, NOT historical cost.</a:t>
          </a:r>
          <a:endParaRPr lang="en-US" sz="1200"/>
        </a:p>
      </dgm:t>
    </dgm:pt>
    <dgm:pt modelId="{6D803B0D-31B2-475B-8CC8-E5D47A45B34D}" type="parTrans" cxnId="{BE0A329F-5A10-4AFE-9513-6988D6499F96}">
      <dgm:prSet/>
      <dgm:spPr/>
      <dgm:t>
        <a:bodyPr/>
        <a:lstStyle/>
        <a:p>
          <a:endParaRPr lang="en-US"/>
        </a:p>
      </dgm:t>
    </dgm:pt>
    <dgm:pt modelId="{8C5F5E39-2751-4CF8-A753-5E4F3759C9F9}" type="sibTrans" cxnId="{BE0A329F-5A10-4AFE-9513-6988D6499F96}">
      <dgm:prSet/>
      <dgm:spPr/>
      <dgm:t>
        <a:bodyPr/>
        <a:lstStyle/>
        <a:p>
          <a:endParaRPr lang="en-US"/>
        </a:p>
      </dgm:t>
    </dgm:pt>
    <dgm:pt modelId="{C2EE09FF-0F3E-467C-B035-06B018B4C848}">
      <dgm:prSet custT="1"/>
      <dgm:spPr/>
      <dgm:t>
        <a:bodyPr/>
        <a:lstStyle/>
        <a:p>
          <a:r>
            <a:rPr lang="en-US" sz="1200" smtClean="0"/>
            <a:t>Haul is the fiscal period of zakat based on Islamic lunar calendar.  However, businesses may follow their financial calendar.</a:t>
          </a:r>
          <a:endParaRPr lang="en-US" sz="1200"/>
        </a:p>
      </dgm:t>
    </dgm:pt>
    <dgm:pt modelId="{7995EEE4-7092-4416-A918-CB155DDC88D2}" type="parTrans" cxnId="{2E85D2EA-C9A1-4858-A6E0-4BC086F9D170}">
      <dgm:prSet/>
      <dgm:spPr/>
      <dgm:t>
        <a:bodyPr/>
        <a:lstStyle/>
        <a:p>
          <a:endParaRPr lang="en-US"/>
        </a:p>
      </dgm:t>
    </dgm:pt>
    <dgm:pt modelId="{4AE27C1E-526C-4FE8-8986-8DD947E56F5A}" type="sibTrans" cxnId="{2E85D2EA-C9A1-4858-A6E0-4BC086F9D170}">
      <dgm:prSet/>
      <dgm:spPr/>
      <dgm:t>
        <a:bodyPr/>
        <a:lstStyle/>
        <a:p>
          <a:endParaRPr lang="en-US"/>
        </a:p>
      </dgm:t>
    </dgm:pt>
    <dgm:pt modelId="{CB0F01C7-87BD-42A7-941D-F19F9909CE64}">
      <dgm:prSet custT="1"/>
      <dgm:spPr/>
      <dgm:t>
        <a:bodyPr/>
        <a:lstStyle/>
        <a:p>
          <a:r>
            <a:rPr lang="en-US" sz="1200" dirty="0" err="1" smtClean="0"/>
            <a:t>Nisab</a:t>
          </a:r>
          <a:r>
            <a:rPr lang="en-US" sz="1200" dirty="0" smtClean="0"/>
            <a:t> is the amount exceeding amount which zakat becomes payable. For business working capital, the </a:t>
          </a:r>
          <a:r>
            <a:rPr lang="en-US" sz="1200" dirty="0" err="1" smtClean="0"/>
            <a:t>nisab</a:t>
          </a:r>
          <a:r>
            <a:rPr lang="en-US" sz="1200" dirty="0" smtClean="0"/>
            <a:t> is the monetary equivalent of 85 grams of gold. The </a:t>
          </a:r>
          <a:r>
            <a:rPr lang="en-US" sz="1200" dirty="0" err="1" smtClean="0"/>
            <a:t>nisab</a:t>
          </a:r>
          <a:r>
            <a:rPr lang="en-US" sz="1200" dirty="0" smtClean="0"/>
            <a:t> is determined and published by the </a:t>
          </a:r>
          <a:r>
            <a:rPr lang="en-US" sz="1200" dirty="0" err="1" smtClean="0"/>
            <a:t>Majlis</a:t>
          </a:r>
          <a:r>
            <a:rPr lang="en-US" sz="1200" dirty="0" smtClean="0"/>
            <a:t> Agama Islam of each state.</a:t>
          </a:r>
          <a:endParaRPr lang="en-US" sz="1200" dirty="0"/>
        </a:p>
      </dgm:t>
    </dgm:pt>
    <dgm:pt modelId="{B38B82E0-B87F-4E55-A0BA-5398DC93748C}" type="parTrans" cxnId="{85EEEBE1-8F0C-4A01-B31C-E3530F011122}">
      <dgm:prSet/>
      <dgm:spPr/>
      <dgm:t>
        <a:bodyPr/>
        <a:lstStyle/>
        <a:p>
          <a:endParaRPr lang="en-US"/>
        </a:p>
      </dgm:t>
    </dgm:pt>
    <dgm:pt modelId="{1F0FF2BA-B098-462C-A759-10D533DBFA53}" type="sibTrans" cxnId="{85EEEBE1-8F0C-4A01-B31C-E3530F011122}">
      <dgm:prSet/>
      <dgm:spPr/>
      <dgm:t>
        <a:bodyPr/>
        <a:lstStyle/>
        <a:p>
          <a:endParaRPr lang="en-US"/>
        </a:p>
      </dgm:t>
    </dgm:pt>
    <dgm:pt modelId="{053762A3-A9F2-4B47-A622-C1F2BA0A1DDB}">
      <dgm:prSet custT="1"/>
      <dgm:spPr/>
      <dgm:t>
        <a:bodyPr/>
        <a:lstStyle/>
        <a:p>
          <a:r>
            <a:rPr lang="en-US" sz="1200" smtClean="0"/>
            <a:t>The zakat rate for the Islamic calendar is 2.5%. However, if the company is using its financial year, the rate is 2.5775%.</a:t>
          </a:r>
          <a:endParaRPr lang="en-US" sz="1200"/>
        </a:p>
      </dgm:t>
    </dgm:pt>
    <dgm:pt modelId="{9E3EA61A-896F-45EC-B023-2701D7907947}" type="parTrans" cxnId="{791C8B60-8367-4F00-AE16-C9D2C056D593}">
      <dgm:prSet/>
      <dgm:spPr/>
      <dgm:t>
        <a:bodyPr/>
        <a:lstStyle/>
        <a:p>
          <a:endParaRPr lang="en-US"/>
        </a:p>
      </dgm:t>
    </dgm:pt>
    <dgm:pt modelId="{5B01B18F-BD93-4FB0-A737-173077C40E5F}" type="sibTrans" cxnId="{791C8B60-8367-4F00-AE16-C9D2C056D593}">
      <dgm:prSet/>
      <dgm:spPr/>
      <dgm:t>
        <a:bodyPr/>
        <a:lstStyle/>
        <a:p>
          <a:endParaRPr lang="en-US"/>
        </a:p>
      </dgm:t>
    </dgm:pt>
    <dgm:pt modelId="{E7B44C05-1CF8-4B5D-B8B9-431DBD5AC009}" type="pres">
      <dgm:prSet presAssocID="{20E5271E-8516-439E-9AFD-6269FF5F91B9}" presName="linear" presStyleCnt="0">
        <dgm:presLayoutVars>
          <dgm:dir/>
          <dgm:animLvl val="lvl"/>
          <dgm:resizeHandles val="exact"/>
        </dgm:presLayoutVars>
      </dgm:prSet>
      <dgm:spPr/>
      <dgm:t>
        <a:bodyPr/>
        <a:lstStyle/>
        <a:p>
          <a:endParaRPr lang="en-US"/>
        </a:p>
      </dgm:t>
    </dgm:pt>
    <dgm:pt modelId="{332E4FEE-7A46-4541-88D0-CB120D1CBE01}" type="pres">
      <dgm:prSet presAssocID="{9AA899AA-735A-45E4-A61E-54AA8FDECAAF}" presName="parentLin" presStyleCnt="0"/>
      <dgm:spPr/>
    </dgm:pt>
    <dgm:pt modelId="{39B18DBF-EB0A-4007-BE62-1C7E2502C62A}" type="pres">
      <dgm:prSet presAssocID="{9AA899AA-735A-45E4-A61E-54AA8FDECAAF}" presName="parentLeftMargin" presStyleLbl="node1" presStyleIdx="0" presStyleCnt="7"/>
      <dgm:spPr/>
      <dgm:t>
        <a:bodyPr/>
        <a:lstStyle/>
        <a:p>
          <a:endParaRPr lang="en-US"/>
        </a:p>
      </dgm:t>
    </dgm:pt>
    <dgm:pt modelId="{A0055274-AE9B-4375-B674-8560DC955ADC}" type="pres">
      <dgm:prSet presAssocID="{9AA899AA-735A-45E4-A61E-54AA8FDECAAF}" presName="parentText" presStyleLbl="node1" presStyleIdx="0" presStyleCnt="7">
        <dgm:presLayoutVars>
          <dgm:chMax val="0"/>
          <dgm:bulletEnabled val="1"/>
        </dgm:presLayoutVars>
      </dgm:prSet>
      <dgm:spPr/>
      <dgm:t>
        <a:bodyPr/>
        <a:lstStyle/>
        <a:p>
          <a:endParaRPr lang="en-US"/>
        </a:p>
      </dgm:t>
    </dgm:pt>
    <dgm:pt modelId="{3313116B-6E70-4CB9-9296-EA3214C40AB0}" type="pres">
      <dgm:prSet presAssocID="{9AA899AA-735A-45E4-A61E-54AA8FDECAAF}" presName="negativeSpace" presStyleCnt="0"/>
      <dgm:spPr/>
    </dgm:pt>
    <dgm:pt modelId="{13E74056-CC41-4680-99AF-4C8FDDC45F54}" type="pres">
      <dgm:prSet presAssocID="{9AA899AA-735A-45E4-A61E-54AA8FDECAAF}" presName="childText" presStyleLbl="conFgAcc1" presStyleIdx="0" presStyleCnt="7">
        <dgm:presLayoutVars>
          <dgm:bulletEnabled val="1"/>
        </dgm:presLayoutVars>
      </dgm:prSet>
      <dgm:spPr/>
      <dgm:t>
        <a:bodyPr/>
        <a:lstStyle/>
        <a:p>
          <a:endParaRPr lang="en-US"/>
        </a:p>
      </dgm:t>
    </dgm:pt>
    <dgm:pt modelId="{3A399E76-BD08-482C-931E-7C968963BE67}" type="pres">
      <dgm:prSet presAssocID="{0A7A83C6-F8CB-4F56-9245-D15416119C91}" presName="spaceBetweenRectangles" presStyleCnt="0"/>
      <dgm:spPr/>
    </dgm:pt>
    <dgm:pt modelId="{A157C75E-335A-48F7-B733-17120EA926D9}" type="pres">
      <dgm:prSet presAssocID="{524675F0-ABD0-4745-9108-138341E0DEC3}" presName="parentLin" presStyleCnt="0"/>
      <dgm:spPr/>
    </dgm:pt>
    <dgm:pt modelId="{13386099-2CEB-4914-9145-7AB48398FE0C}" type="pres">
      <dgm:prSet presAssocID="{524675F0-ABD0-4745-9108-138341E0DEC3}" presName="parentLeftMargin" presStyleLbl="node1" presStyleIdx="0" presStyleCnt="7"/>
      <dgm:spPr/>
      <dgm:t>
        <a:bodyPr/>
        <a:lstStyle/>
        <a:p>
          <a:endParaRPr lang="en-US"/>
        </a:p>
      </dgm:t>
    </dgm:pt>
    <dgm:pt modelId="{405EB6D2-A9FE-4E81-87DB-2892F409EAC5}" type="pres">
      <dgm:prSet presAssocID="{524675F0-ABD0-4745-9108-138341E0DEC3}" presName="parentText" presStyleLbl="node1" presStyleIdx="1" presStyleCnt="7">
        <dgm:presLayoutVars>
          <dgm:chMax val="0"/>
          <dgm:bulletEnabled val="1"/>
        </dgm:presLayoutVars>
      </dgm:prSet>
      <dgm:spPr/>
      <dgm:t>
        <a:bodyPr/>
        <a:lstStyle/>
        <a:p>
          <a:endParaRPr lang="en-US"/>
        </a:p>
      </dgm:t>
    </dgm:pt>
    <dgm:pt modelId="{9E874872-90D7-451D-80FE-40E1F686CEC2}" type="pres">
      <dgm:prSet presAssocID="{524675F0-ABD0-4745-9108-138341E0DEC3}" presName="negativeSpace" presStyleCnt="0"/>
      <dgm:spPr/>
    </dgm:pt>
    <dgm:pt modelId="{6DE0DACE-20D8-4E0E-B402-B0E30DC6570A}" type="pres">
      <dgm:prSet presAssocID="{524675F0-ABD0-4745-9108-138341E0DEC3}" presName="childText" presStyleLbl="conFgAcc1" presStyleIdx="1" presStyleCnt="7">
        <dgm:presLayoutVars>
          <dgm:bulletEnabled val="1"/>
        </dgm:presLayoutVars>
      </dgm:prSet>
      <dgm:spPr/>
      <dgm:t>
        <a:bodyPr/>
        <a:lstStyle/>
        <a:p>
          <a:endParaRPr lang="en-US"/>
        </a:p>
      </dgm:t>
    </dgm:pt>
    <dgm:pt modelId="{B0918EA1-0C09-4CA4-9EC5-EBC1CAE7BA50}" type="pres">
      <dgm:prSet presAssocID="{F2E1E6F1-7F23-4A5B-9A92-9B16E8CCB758}" presName="spaceBetweenRectangles" presStyleCnt="0"/>
      <dgm:spPr/>
    </dgm:pt>
    <dgm:pt modelId="{A562DA45-1F8A-4F87-BD71-E435DDAD920C}" type="pres">
      <dgm:prSet presAssocID="{D1C41739-A0B6-41A1-BC17-7C45C6B197DB}" presName="parentLin" presStyleCnt="0"/>
      <dgm:spPr/>
    </dgm:pt>
    <dgm:pt modelId="{CD6FCB7E-3D4E-4B0E-8A9E-B067D1D4B2C4}" type="pres">
      <dgm:prSet presAssocID="{D1C41739-A0B6-41A1-BC17-7C45C6B197DB}" presName="parentLeftMargin" presStyleLbl="node1" presStyleIdx="1" presStyleCnt="7"/>
      <dgm:spPr/>
      <dgm:t>
        <a:bodyPr/>
        <a:lstStyle/>
        <a:p>
          <a:endParaRPr lang="en-US"/>
        </a:p>
      </dgm:t>
    </dgm:pt>
    <dgm:pt modelId="{C2323856-E042-43D1-82A6-AEE57A57745D}" type="pres">
      <dgm:prSet presAssocID="{D1C41739-A0B6-41A1-BC17-7C45C6B197DB}" presName="parentText" presStyleLbl="node1" presStyleIdx="2" presStyleCnt="7">
        <dgm:presLayoutVars>
          <dgm:chMax val="0"/>
          <dgm:bulletEnabled val="1"/>
        </dgm:presLayoutVars>
      </dgm:prSet>
      <dgm:spPr/>
      <dgm:t>
        <a:bodyPr/>
        <a:lstStyle/>
        <a:p>
          <a:endParaRPr lang="en-US"/>
        </a:p>
      </dgm:t>
    </dgm:pt>
    <dgm:pt modelId="{C8DE1522-14A9-4CCE-8BED-51430E2FF386}" type="pres">
      <dgm:prSet presAssocID="{D1C41739-A0B6-41A1-BC17-7C45C6B197DB}" presName="negativeSpace" presStyleCnt="0"/>
      <dgm:spPr/>
    </dgm:pt>
    <dgm:pt modelId="{2A85E7A5-834E-4EF6-8BD7-71AAB59CB48F}" type="pres">
      <dgm:prSet presAssocID="{D1C41739-A0B6-41A1-BC17-7C45C6B197DB}" presName="childText" presStyleLbl="conFgAcc1" presStyleIdx="2" presStyleCnt="7">
        <dgm:presLayoutVars>
          <dgm:bulletEnabled val="1"/>
        </dgm:presLayoutVars>
      </dgm:prSet>
      <dgm:spPr/>
      <dgm:t>
        <a:bodyPr/>
        <a:lstStyle/>
        <a:p>
          <a:endParaRPr lang="en-US"/>
        </a:p>
      </dgm:t>
    </dgm:pt>
    <dgm:pt modelId="{E22B6D7D-99F6-47F4-AAE1-5B23B70409AC}" type="pres">
      <dgm:prSet presAssocID="{88CE645A-4930-4EA8-9ACF-5C736F215441}" presName="spaceBetweenRectangles" presStyleCnt="0"/>
      <dgm:spPr/>
    </dgm:pt>
    <dgm:pt modelId="{1CD232C3-ACAB-41A3-951A-EC5EB6559442}" type="pres">
      <dgm:prSet presAssocID="{740AACED-2DDD-47FD-BD35-70CCC276A400}" presName="parentLin" presStyleCnt="0"/>
      <dgm:spPr/>
    </dgm:pt>
    <dgm:pt modelId="{403EE3F2-42A9-426F-B4B5-28CCDFBCCE15}" type="pres">
      <dgm:prSet presAssocID="{740AACED-2DDD-47FD-BD35-70CCC276A400}" presName="parentLeftMargin" presStyleLbl="node1" presStyleIdx="2" presStyleCnt="7"/>
      <dgm:spPr/>
      <dgm:t>
        <a:bodyPr/>
        <a:lstStyle/>
        <a:p>
          <a:endParaRPr lang="en-US"/>
        </a:p>
      </dgm:t>
    </dgm:pt>
    <dgm:pt modelId="{E0EBDF3D-8A3F-4D3C-BFF6-816723478942}" type="pres">
      <dgm:prSet presAssocID="{740AACED-2DDD-47FD-BD35-70CCC276A400}" presName="parentText" presStyleLbl="node1" presStyleIdx="3" presStyleCnt="7">
        <dgm:presLayoutVars>
          <dgm:chMax val="0"/>
          <dgm:bulletEnabled val="1"/>
        </dgm:presLayoutVars>
      </dgm:prSet>
      <dgm:spPr/>
      <dgm:t>
        <a:bodyPr/>
        <a:lstStyle/>
        <a:p>
          <a:endParaRPr lang="en-US"/>
        </a:p>
      </dgm:t>
    </dgm:pt>
    <dgm:pt modelId="{E6B10383-F155-4A3C-A02F-FD5DA43D46D5}" type="pres">
      <dgm:prSet presAssocID="{740AACED-2DDD-47FD-BD35-70CCC276A400}" presName="negativeSpace" presStyleCnt="0"/>
      <dgm:spPr/>
    </dgm:pt>
    <dgm:pt modelId="{3A56243D-1A1D-4580-8CCA-6A4BCCDE942E}" type="pres">
      <dgm:prSet presAssocID="{740AACED-2DDD-47FD-BD35-70CCC276A400}" presName="childText" presStyleLbl="conFgAcc1" presStyleIdx="3" presStyleCnt="7">
        <dgm:presLayoutVars>
          <dgm:bulletEnabled val="1"/>
        </dgm:presLayoutVars>
      </dgm:prSet>
      <dgm:spPr/>
      <dgm:t>
        <a:bodyPr/>
        <a:lstStyle/>
        <a:p>
          <a:endParaRPr lang="en-US"/>
        </a:p>
      </dgm:t>
    </dgm:pt>
    <dgm:pt modelId="{D57CAADF-AFE5-4168-A6C0-F4D8981B5875}" type="pres">
      <dgm:prSet presAssocID="{71406B5F-D13D-465D-9C96-1F14ED3660F7}" presName="spaceBetweenRectangles" presStyleCnt="0"/>
      <dgm:spPr/>
    </dgm:pt>
    <dgm:pt modelId="{87BC90B0-9BFA-4814-BD31-B0285AAE22B5}" type="pres">
      <dgm:prSet presAssocID="{34709F9B-6270-41AF-A16C-32A6E8A07030}" presName="parentLin" presStyleCnt="0"/>
      <dgm:spPr/>
    </dgm:pt>
    <dgm:pt modelId="{EF7A1444-4154-4EB9-AE45-309563DC18C7}" type="pres">
      <dgm:prSet presAssocID="{34709F9B-6270-41AF-A16C-32A6E8A07030}" presName="parentLeftMargin" presStyleLbl="node1" presStyleIdx="3" presStyleCnt="7"/>
      <dgm:spPr/>
      <dgm:t>
        <a:bodyPr/>
        <a:lstStyle/>
        <a:p>
          <a:endParaRPr lang="en-US"/>
        </a:p>
      </dgm:t>
    </dgm:pt>
    <dgm:pt modelId="{F83CD865-92FE-48CD-A22D-45A03CF0DBE6}" type="pres">
      <dgm:prSet presAssocID="{34709F9B-6270-41AF-A16C-32A6E8A07030}" presName="parentText" presStyleLbl="node1" presStyleIdx="4" presStyleCnt="7">
        <dgm:presLayoutVars>
          <dgm:chMax val="0"/>
          <dgm:bulletEnabled val="1"/>
        </dgm:presLayoutVars>
      </dgm:prSet>
      <dgm:spPr/>
      <dgm:t>
        <a:bodyPr/>
        <a:lstStyle/>
        <a:p>
          <a:endParaRPr lang="en-US"/>
        </a:p>
      </dgm:t>
    </dgm:pt>
    <dgm:pt modelId="{336A18CF-D20D-4811-A28E-B71B5B7CC637}" type="pres">
      <dgm:prSet presAssocID="{34709F9B-6270-41AF-A16C-32A6E8A07030}" presName="negativeSpace" presStyleCnt="0"/>
      <dgm:spPr/>
    </dgm:pt>
    <dgm:pt modelId="{FC30FCB7-D906-4B8D-A7F1-FDEF2277323D}" type="pres">
      <dgm:prSet presAssocID="{34709F9B-6270-41AF-A16C-32A6E8A07030}" presName="childText" presStyleLbl="conFgAcc1" presStyleIdx="4" presStyleCnt="7">
        <dgm:presLayoutVars>
          <dgm:bulletEnabled val="1"/>
        </dgm:presLayoutVars>
      </dgm:prSet>
      <dgm:spPr/>
      <dgm:t>
        <a:bodyPr/>
        <a:lstStyle/>
        <a:p>
          <a:endParaRPr lang="en-US"/>
        </a:p>
      </dgm:t>
    </dgm:pt>
    <dgm:pt modelId="{5176D3E8-D15C-4C2F-803F-8DFF5096BDEB}" type="pres">
      <dgm:prSet presAssocID="{BE1AC14A-02CA-4477-8A59-021450FF6D6F}" presName="spaceBetweenRectangles" presStyleCnt="0"/>
      <dgm:spPr/>
    </dgm:pt>
    <dgm:pt modelId="{B163CBBD-503C-4364-AF08-0B07F83A04DA}" type="pres">
      <dgm:prSet presAssocID="{3BABD90A-9B3C-4B20-AA45-3C679DEE6FA4}" presName="parentLin" presStyleCnt="0"/>
      <dgm:spPr/>
    </dgm:pt>
    <dgm:pt modelId="{9C9608B6-AB25-402C-881F-8A1DC668D9A2}" type="pres">
      <dgm:prSet presAssocID="{3BABD90A-9B3C-4B20-AA45-3C679DEE6FA4}" presName="parentLeftMargin" presStyleLbl="node1" presStyleIdx="4" presStyleCnt="7"/>
      <dgm:spPr/>
      <dgm:t>
        <a:bodyPr/>
        <a:lstStyle/>
        <a:p>
          <a:endParaRPr lang="en-US"/>
        </a:p>
      </dgm:t>
    </dgm:pt>
    <dgm:pt modelId="{D09A2021-F374-4D69-A6A3-44FB47080E66}" type="pres">
      <dgm:prSet presAssocID="{3BABD90A-9B3C-4B20-AA45-3C679DEE6FA4}" presName="parentText" presStyleLbl="node1" presStyleIdx="5" presStyleCnt="7">
        <dgm:presLayoutVars>
          <dgm:chMax val="0"/>
          <dgm:bulletEnabled val="1"/>
        </dgm:presLayoutVars>
      </dgm:prSet>
      <dgm:spPr/>
      <dgm:t>
        <a:bodyPr/>
        <a:lstStyle/>
        <a:p>
          <a:endParaRPr lang="en-US"/>
        </a:p>
      </dgm:t>
    </dgm:pt>
    <dgm:pt modelId="{3431A14E-5EE9-4146-A19B-2CA349B11183}" type="pres">
      <dgm:prSet presAssocID="{3BABD90A-9B3C-4B20-AA45-3C679DEE6FA4}" presName="negativeSpace" presStyleCnt="0"/>
      <dgm:spPr/>
    </dgm:pt>
    <dgm:pt modelId="{620D2C0A-9CD6-4BE8-8AEC-568E0CE313AF}" type="pres">
      <dgm:prSet presAssocID="{3BABD90A-9B3C-4B20-AA45-3C679DEE6FA4}" presName="childText" presStyleLbl="conFgAcc1" presStyleIdx="5" presStyleCnt="7">
        <dgm:presLayoutVars>
          <dgm:bulletEnabled val="1"/>
        </dgm:presLayoutVars>
      </dgm:prSet>
      <dgm:spPr/>
      <dgm:t>
        <a:bodyPr/>
        <a:lstStyle/>
        <a:p>
          <a:endParaRPr lang="en-US"/>
        </a:p>
      </dgm:t>
    </dgm:pt>
    <dgm:pt modelId="{E864E0BA-4660-49C2-8486-08955AA440A5}" type="pres">
      <dgm:prSet presAssocID="{FC360A11-3478-422D-93FE-55E5AE5072E8}" presName="spaceBetweenRectangles" presStyleCnt="0"/>
      <dgm:spPr/>
    </dgm:pt>
    <dgm:pt modelId="{16B64349-651B-48B1-A855-018DD0A5497F}" type="pres">
      <dgm:prSet presAssocID="{0779FD1E-8A07-4459-8910-BBBE41B9E2C6}" presName="parentLin" presStyleCnt="0"/>
      <dgm:spPr/>
    </dgm:pt>
    <dgm:pt modelId="{50EE62FF-752D-4AEF-98F2-58D192C8E302}" type="pres">
      <dgm:prSet presAssocID="{0779FD1E-8A07-4459-8910-BBBE41B9E2C6}" presName="parentLeftMargin" presStyleLbl="node1" presStyleIdx="5" presStyleCnt="7"/>
      <dgm:spPr/>
      <dgm:t>
        <a:bodyPr/>
        <a:lstStyle/>
        <a:p>
          <a:endParaRPr lang="en-US"/>
        </a:p>
      </dgm:t>
    </dgm:pt>
    <dgm:pt modelId="{512CD8E0-8E9F-4C9F-8C11-1F1AF046FB3D}" type="pres">
      <dgm:prSet presAssocID="{0779FD1E-8A07-4459-8910-BBBE41B9E2C6}" presName="parentText" presStyleLbl="node1" presStyleIdx="6" presStyleCnt="7">
        <dgm:presLayoutVars>
          <dgm:chMax val="0"/>
          <dgm:bulletEnabled val="1"/>
        </dgm:presLayoutVars>
      </dgm:prSet>
      <dgm:spPr/>
      <dgm:t>
        <a:bodyPr/>
        <a:lstStyle/>
        <a:p>
          <a:endParaRPr lang="en-US"/>
        </a:p>
      </dgm:t>
    </dgm:pt>
    <dgm:pt modelId="{CA79F80A-BB2F-4987-9E38-13B474D08A94}" type="pres">
      <dgm:prSet presAssocID="{0779FD1E-8A07-4459-8910-BBBE41B9E2C6}" presName="negativeSpace" presStyleCnt="0"/>
      <dgm:spPr/>
    </dgm:pt>
    <dgm:pt modelId="{BA814586-6F99-4340-A950-F816E3C21686}" type="pres">
      <dgm:prSet presAssocID="{0779FD1E-8A07-4459-8910-BBBE41B9E2C6}" presName="childText" presStyleLbl="conFgAcc1" presStyleIdx="6" presStyleCnt="7">
        <dgm:presLayoutVars>
          <dgm:bulletEnabled val="1"/>
        </dgm:presLayoutVars>
      </dgm:prSet>
      <dgm:spPr/>
      <dgm:t>
        <a:bodyPr/>
        <a:lstStyle/>
        <a:p>
          <a:endParaRPr lang="en-US"/>
        </a:p>
      </dgm:t>
    </dgm:pt>
  </dgm:ptLst>
  <dgm:cxnLst>
    <dgm:cxn modelId="{BF085C35-B1EA-4203-AED6-828A76EFF85B}" type="presOf" srcId="{20E5271E-8516-439E-9AFD-6269FF5F91B9}" destId="{E7B44C05-1CF8-4B5D-B8B9-431DBD5AC009}" srcOrd="0" destOrd="0" presId="urn:microsoft.com/office/officeart/2005/8/layout/list1"/>
    <dgm:cxn modelId="{84BA9DBD-3B49-45B0-8578-A583C9F2B36E}" srcId="{20E5271E-8516-439E-9AFD-6269FF5F91B9}" destId="{34709F9B-6270-41AF-A16C-32A6E8A07030}" srcOrd="4" destOrd="0" parTransId="{B7626C41-D5AE-463C-891B-2D204AB05923}" sibTransId="{BE1AC14A-02CA-4477-8A59-021450FF6D6F}"/>
    <dgm:cxn modelId="{BE0A329F-5A10-4AFE-9513-6988D6499F96}" srcId="{740AACED-2DDD-47FD-BD35-70CCC276A400}" destId="{DB9FC2F0-2E36-4B83-A797-8EF4018C5092}" srcOrd="0" destOrd="0" parTransId="{6D803B0D-31B2-475B-8CC8-E5D47A45B34D}" sibTransId="{8C5F5E39-2751-4CF8-A753-5E4F3759C9F9}"/>
    <dgm:cxn modelId="{CC54C6B8-0B9E-4CE8-AEA5-4F5167302CF3}" type="presOf" srcId="{0779FD1E-8A07-4459-8910-BBBE41B9E2C6}" destId="{512CD8E0-8E9F-4C9F-8C11-1F1AF046FB3D}" srcOrd="1" destOrd="0" presId="urn:microsoft.com/office/officeart/2005/8/layout/list1"/>
    <dgm:cxn modelId="{098AD190-195F-432C-83A7-CBC0D38C5C5A}" srcId="{20E5271E-8516-439E-9AFD-6269FF5F91B9}" destId="{3BABD90A-9B3C-4B20-AA45-3C679DEE6FA4}" srcOrd="5" destOrd="0" parTransId="{4B19B83B-A2B2-4D48-80E0-767DFE8EDE19}" sibTransId="{FC360A11-3478-422D-93FE-55E5AE5072E8}"/>
    <dgm:cxn modelId="{2E85D2EA-C9A1-4858-A6E0-4BC086F9D170}" srcId="{34709F9B-6270-41AF-A16C-32A6E8A07030}" destId="{C2EE09FF-0F3E-467C-B035-06B018B4C848}" srcOrd="0" destOrd="0" parTransId="{7995EEE4-7092-4416-A918-CB155DDC88D2}" sibTransId="{4AE27C1E-526C-4FE8-8986-8DD947E56F5A}"/>
    <dgm:cxn modelId="{F9142751-08EC-4FCD-88FC-4FA4AD018A0C}" type="presOf" srcId="{34709F9B-6270-41AF-A16C-32A6E8A07030}" destId="{EF7A1444-4154-4EB9-AE45-309563DC18C7}" srcOrd="0" destOrd="0" presId="urn:microsoft.com/office/officeart/2005/8/layout/list1"/>
    <dgm:cxn modelId="{9595E9DA-061E-4E58-989C-7C08226D78B7}" type="presOf" srcId="{DB9FC2F0-2E36-4B83-A797-8EF4018C5092}" destId="{3A56243D-1A1D-4580-8CCA-6A4BCCDE942E}" srcOrd="0" destOrd="0" presId="urn:microsoft.com/office/officeart/2005/8/layout/list1"/>
    <dgm:cxn modelId="{204FB1E7-B380-46A7-99E7-F3233DB60D56}" type="presOf" srcId="{9AA899AA-735A-45E4-A61E-54AA8FDECAAF}" destId="{39B18DBF-EB0A-4007-BE62-1C7E2502C62A}" srcOrd="0" destOrd="0" presId="urn:microsoft.com/office/officeart/2005/8/layout/list1"/>
    <dgm:cxn modelId="{776C03AD-EAE0-4A79-B781-B2D01E3E3D5B}" type="presOf" srcId="{CB0F01C7-87BD-42A7-941D-F19F9909CE64}" destId="{620D2C0A-9CD6-4BE8-8AEC-568E0CE313AF}" srcOrd="0" destOrd="0" presId="urn:microsoft.com/office/officeart/2005/8/layout/list1"/>
    <dgm:cxn modelId="{84CC392D-C751-4208-A820-B1ABC186615F}" type="presOf" srcId="{524675F0-ABD0-4745-9108-138341E0DEC3}" destId="{13386099-2CEB-4914-9145-7AB48398FE0C}" srcOrd="0" destOrd="0" presId="urn:microsoft.com/office/officeart/2005/8/layout/list1"/>
    <dgm:cxn modelId="{FC5B367D-FC3B-4ADA-B7D4-2CFC0753E930}" type="presOf" srcId="{D81A336B-23D9-4F92-8181-9C1B23DA6D84}" destId="{2A85E7A5-834E-4EF6-8BD7-71AAB59CB48F}" srcOrd="0" destOrd="0" presId="urn:microsoft.com/office/officeart/2005/8/layout/list1"/>
    <dgm:cxn modelId="{6D4009C1-CEBD-4DEA-BAF1-51E815F56DCD}" type="presOf" srcId="{777FE6EF-D81E-4C96-B75B-A725760E3F93}" destId="{13E74056-CC41-4680-99AF-4C8FDDC45F54}" srcOrd="0" destOrd="0" presId="urn:microsoft.com/office/officeart/2005/8/layout/list1"/>
    <dgm:cxn modelId="{5043F5B0-E871-4AB8-8698-1588124869CC}" srcId="{9AA899AA-735A-45E4-A61E-54AA8FDECAAF}" destId="{777FE6EF-D81E-4C96-B75B-A725760E3F93}" srcOrd="0" destOrd="0" parTransId="{56C31497-4638-464F-AC4C-C33323F0C1CB}" sibTransId="{39811C6C-799B-42CB-9C16-55F363711374}"/>
    <dgm:cxn modelId="{50C47802-FB61-480C-96D0-07FA5787AD36}" srcId="{20E5271E-8516-439E-9AFD-6269FF5F91B9}" destId="{9AA899AA-735A-45E4-A61E-54AA8FDECAAF}" srcOrd="0" destOrd="0" parTransId="{7557D6AF-07BC-4B15-83EF-611301329454}" sibTransId="{0A7A83C6-F8CB-4F56-9245-D15416119C91}"/>
    <dgm:cxn modelId="{123696BC-C298-4901-A0AE-DB1F977A2560}" type="presOf" srcId="{524675F0-ABD0-4745-9108-138341E0DEC3}" destId="{405EB6D2-A9FE-4E81-87DB-2892F409EAC5}" srcOrd="1" destOrd="0" presId="urn:microsoft.com/office/officeart/2005/8/layout/list1"/>
    <dgm:cxn modelId="{C2F0ECF4-15A3-48A5-BDF3-7CD75E93B839}" type="presOf" srcId="{3BABD90A-9B3C-4B20-AA45-3C679DEE6FA4}" destId="{D09A2021-F374-4D69-A6A3-44FB47080E66}" srcOrd="1" destOrd="0" presId="urn:microsoft.com/office/officeart/2005/8/layout/list1"/>
    <dgm:cxn modelId="{84288D22-0437-4639-B90A-853448A856FA}" type="presOf" srcId="{740AACED-2DDD-47FD-BD35-70CCC276A400}" destId="{E0EBDF3D-8A3F-4D3C-BFF6-816723478942}" srcOrd="1" destOrd="0" presId="urn:microsoft.com/office/officeart/2005/8/layout/list1"/>
    <dgm:cxn modelId="{AB37D4E3-8919-41D2-B7B8-C2F623798FEF}" type="presOf" srcId="{0779FD1E-8A07-4459-8910-BBBE41B9E2C6}" destId="{50EE62FF-752D-4AEF-98F2-58D192C8E302}" srcOrd="0" destOrd="0" presId="urn:microsoft.com/office/officeart/2005/8/layout/list1"/>
    <dgm:cxn modelId="{5691FE5E-B2C0-4DE8-8986-B0BBA8F1C98E}" srcId="{D1C41739-A0B6-41A1-BC17-7C45C6B197DB}" destId="{D81A336B-23D9-4F92-8181-9C1B23DA6D84}" srcOrd="0" destOrd="0" parTransId="{82ACE5EF-D4D2-44A4-A220-423CF2D3FAA2}" sibTransId="{0D586AFE-9057-4643-8663-351B062156FD}"/>
    <dgm:cxn modelId="{4165EEED-54A5-41A1-9F94-C004EC06DDD0}" srcId="{20E5271E-8516-439E-9AFD-6269FF5F91B9}" destId="{740AACED-2DDD-47FD-BD35-70CCC276A400}" srcOrd="3" destOrd="0" parTransId="{CD153896-76AC-40FA-A5CA-E0BDDC0541A4}" sibTransId="{71406B5F-D13D-465D-9C96-1F14ED3660F7}"/>
    <dgm:cxn modelId="{2E046138-3E26-4753-A6E2-4849B742E9B5}" type="presOf" srcId="{34709F9B-6270-41AF-A16C-32A6E8A07030}" destId="{F83CD865-92FE-48CD-A22D-45A03CF0DBE6}" srcOrd="1" destOrd="0" presId="urn:microsoft.com/office/officeart/2005/8/layout/list1"/>
    <dgm:cxn modelId="{FF232D65-37F5-4637-B385-E2643FA95EFB}" srcId="{20E5271E-8516-439E-9AFD-6269FF5F91B9}" destId="{524675F0-ABD0-4745-9108-138341E0DEC3}" srcOrd="1" destOrd="0" parTransId="{5B5F64DD-01A9-4522-9440-10B2602764BB}" sibTransId="{F2E1E6F1-7F23-4A5B-9A92-9B16E8CCB758}"/>
    <dgm:cxn modelId="{2F44C0BB-171A-4870-9633-8C96061DD54A}" type="presOf" srcId="{053762A3-A9F2-4B47-A622-C1F2BA0A1DDB}" destId="{BA814586-6F99-4340-A950-F816E3C21686}" srcOrd="0" destOrd="0" presId="urn:microsoft.com/office/officeart/2005/8/layout/list1"/>
    <dgm:cxn modelId="{C4AA93B6-01B4-4F78-AD63-3D940EB07594}" type="presOf" srcId="{D1C41739-A0B6-41A1-BC17-7C45C6B197DB}" destId="{CD6FCB7E-3D4E-4B0E-8A9E-B067D1D4B2C4}" srcOrd="0" destOrd="0" presId="urn:microsoft.com/office/officeart/2005/8/layout/list1"/>
    <dgm:cxn modelId="{AED6B21A-C7BC-46B9-A0B7-7CA4B3DED858}" type="presOf" srcId="{740AACED-2DDD-47FD-BD35-70CCC276A400}" destId="{403EE3F2-42A9-426F-B4B5-28CCDFBCCE15}" srcOrd="0" destOrd="0" presId="urn:microsoft.com/office/officeart/2005/8/layout/list1"/>
    <dgm:cxn modelId="{85EEEBE1-8F0C-4A01-B31C-E3530F011122}" srcId="{3BABD90A-9B3C-4B20-AA45-3C679DEE6FA4}" destId="{CB0F01C7-87BD-42A7-941D-F19F9909CE64}" srcOrd="0" destOrd="0" parTransId="{B38B82E0-B87F-4E55-A0BA-5398DC93748C}" sibTransId="{1F0FF2BA-B098-462C-A759-10D533DBFA53}"/>
    <dgm:cxn modelId="{068DB6F3-86EA-4C0C-B453-114AE5600868}" type="presOf" srcId="{9AA899AA-735A-45E4-A61E-54AA8FDECAAF}" destId="{A0055274-AE9B-4375-B674-8560DC955ADC}" srcOrd="1" destOrd="0" presId="urn:microsoft.com/office/officeart/2005/8/layout/list1"/>
    <dgm:cxn modelId="{240F1312-5514-415B-8021-273AAC6F846C}" type="presOf" srcId="{3BABD90A-9B3C-4B20-AA45-3C679DEE6FA4}" destId="{9C9608B6-AB25-402C-881F-8A1DC668D9A2}" srcOrd="0" destOrd="0" presId="urn:microsoft.com/office/officeart/2005/8/layout/list1"/>
    <dgm:cxn modelId="{4C478F5E-143D-4020-A7EC-C1F0D9B0F9A9}" srcId="{524675F0-ABD0-4745-9108-138341E0DEC3}" destId="{3B476FE2-892B-44AC-A9DF-A3CE52F57D23}" srcOrd="0" destOrd="0" parTransId="{16B056CB-A264-4E32-8556-2B5B76BFE68B}" sibTransId="{5675A361-5008-4BDD-A1B0-EE149DFB8FD2}"/>
    <dgm:cxn modelId="{C22E1B06-BC6D-4E86-A71B-54B16B67EADB}" type="presOf" srcId="{C2EE09FF-0F3E-467C-B035-06B018B4C848}" destId="{FC30FCB7-D906-4B8D-A7F1-FDEF2277323D}" srcOrd="0" destOrd="0" presId="urn:microsoft.com/office/officeart/2005/8/layout/list1"/>
    <dgm:cxn modelId="{B1FB3C9E-5D54-4337-9282-DC24967D298A}" type="presOf" srcId="{3B476FE2-892B-44AC-A9DF-A3CE52F57D23}" destId="{6DE0DACE-20D8-4E0E-B402-B0E30DC6570A}" srcOrd="0" destOrd="0" presId="urn:microsoft.com/office/officeart/2005/8/layout/list1"/>
    <dgm:cxn modelId="{791C8B60-8367-4F00-AE16-C9D2C056D593}" srcId="{0779FD1E-8A07-4459-8910-BBBE41B9E2C6}" destId="{053762A3-A9F2-4B47-A622-C1F2BA0A1DDB}" srcOrd="0" destOrd="0" parTransId="{9E3EA61A-896F-45EC-B023-2701D7907947}" sibTransId="{5B01B18F-BD93-4FB0-A737-173077C40E5F}"/>
    <dgm:cxn modelId="{7CA65204-7C91-41E1-8A08-8FA291E1ECDE}" type="presOf" srcId="{D1C41739-A0B6-41A1-BC17-7C45C6B197DB}" destId="{C2323856-E042-43D1-82A6-AEE57A57745D}" srcOrd="1" destOrd="0" presId="urn:microsoft.com/office/officeart/2005/8/layout/list1"/>
    <dgm:cxn modelId="{AFBBC050-7FB9-4BA8-8447-8E33E4F9DA81}" srcId="{20E5271E-8516-439E-9AFD-6269FF5F91B9}" destId="{D1C41739-A0B6-41A1-BC17-7C45C6B197DB}" srcOrd="2" destOrd="0" parTransId="{4260F9C3-5A74-463C-8E8F-141E25831CCA}" sibTransId="{88CE645A-4930-4EA8-9ACF-5C736F215441}"/>
    <dgm:cxn modelId="{B6F8F95E-B595-49D0-8526-BF81B281AB9A}" srcId="{20E5271E-8516-439E-9AFD-6269FF5F91B9}" destId="{0779FD1E-8A07-4459-8910-BBBE41B9E2C6}" srcOrd="6" destOrd="0" parTransId="{34F17FB6-F9AE-4B73-B11E-B7AC195B2AC8}" sibTransId="{57405862-EDE5-42C5-AFC1-65CA47A78D60}"/>
    <dgm:cxn modelId="{29D4307A-CFC3-4AF1-96FB-08FA17842FDF}" type="presParOf" srcId="{E7B44C05-1CF8-4B5D-B8B9-431DBD5AC009}" destId="{332E4FEE-7A46-4541-88D0-CB120D1CBE01}" srcOrd="0" destOrd="0" presId="urn:microsoft.com/office/officeart/2005/8/layout/list1"/>
    <dgm:cxn modelId="{A14AC58A-C0B3-4BC1-B9D9-D409A2493EEF}" type="presParOf" srcId="{332E4FEE-7A46-4541-88D0-CB120D1CBE01}" destId="{39B18DBF-EB0A-4007-BE62-1C7E2502C62A}" srcOrd="0" destOrd="0" presId="urn:microsoft.com/office/officeart/2005/8/layout/list1"/>
    <dgm:cxn modelId="{A0D0BA0E-C61E-4F30-B067-FA7EF908F757}" type="presParOf" srcId="{332E4FEE-7A46-4541-88D0-CB120D1CBE01}" destId="{A0055274-AE9B-4375-B674-8560DC955ADC}" srcOrd="1" destOrd="0" presId="urn:microsoft.com/office/officeart/2005/8/layout/list1"/>
    <dgm:cxn modelId="{CBAB939C-1D0F-45F3-A0BE-2BF25AD78192}" type="presParOf" srcId="{E7B44C05-1CF8-4B5D-B8B9-431DBD5AC009}" destId="{3313116B-6E70-4CB9-9296-EA3214C40AB0}" srcOrd="1" destOrd="0" presId="urn:microsoft.com/office/officeart/2005/8/layout/list1"/>
    <dgm:cxn modelId="{55342782-FB3D-42A7-A791-E9C011025AFB}" type="presParOf" srcId="{E7B44C05-1CF8-4B5D-B8B9-431DBD5AC009}" destId="{13E74056-CC41-4680-99AF-4C8FDDC45F54}" srcOrd="2" destOrd="0" presId="urn:microsoft.com/office/officeart/2005/8/layout/list1"/>
    <dgm:cxn modelId="{FA4A6BB4-64EA-4A42-AF1C-8D0FCA673B9D}" type="presParOf" srcId="{E7B44C05-1CF8-4B5D-B8B9-431DBD5AC009}" destId="{3A399E76-BD08-482C-931E-7C968963BE67}" srcOrd="3" destOrd="0" presId="urn:microsoft.com/office/officeart/2005/8/layout/list1"/>
    <dgm:cxn modelId="{2E8416E2-CB3D-488A-8F23-D2BE92D78139}" type="presParOf" srcId="{E7B44C05-1CF8-4B5D-B8B9-431DBD5AC009}" destId="{A157C75E-335A-48F7-B733-17120EA926D9}" srcOrd="4" destOrd="0" presId="urn:microsoft.com/office/officeart/2005/8/layout/list1"/>
    <dgm:cxn modelId="{1FFDF11C-4C6F-42FF-B472-278C16C94230}" type="presParOf" srcId="{A157C75E-335A-48F7-B733-17120EA926D9}" destId="{13386099-2CEB-4914-9145-7AB48398FE0C}" srcOrd="0" destOrd="0" presId="urn:microsoft.com/office/officeart/2005/8/layout/list1"/>
    <dgm:cxn modelId="{7A7A9FFC-996B-4880-8A63-02E13FE0EBB7}" type="presParOf" srcId="{A157C75E-335A-48F7-B733-17120EA926D9}" destId="{405EB6D2-A9FE-4E81-87DB-2892F409EAC5}" srcOrd="1" destOrd="0" presId="urn:microsoft.com/office/officeart/2005/8/layout/list1"/>
    <dgm:cxn modelId="{5510F30F-B9B3-4C00-B90F-5FAE4D700C4A}" type="presParOf" srcId="{E7B44C05-1CF8-4B5D-B8B9-431DBD5AC009}" destId="{9E874872-90D7-451D-80FE-40E1F686CEC2}" srcOrd="5" destOrd="0" presId="urn:microsoft.com/office/officeart/2005/8/layout/list1"/>
    <dgm:cxn modelId="{9B7813D7-EDD6-4AC6-890D-D43056E01B43}" type="presParOf" srcId="{E7B44C05-1CF8-4B5D-B8B9-431DBD5AC009}" destId="{6DE0DACE-20D8-4E0E-B402-B0E30DC6570A}" srcOrd="6" destOrd="0" presId="urn:microsoft.com/office/officeart/2005/8/layout/list1"/>
    <dgm:cxn modelId="{FCF24CD2-F3BC-4B44-8314-F84DB2CD8D52}" type="presParOf" srcId="{E7B44C05-1CF8-4B5D-B8B9-431DBD5AC009}" destId="{B0918EA1-0C09-4CA4-9EC5-EBC1CAE7BA50}" srcOrd="7" destOrd="0" presId="urn:microsoft.com/office/officeart/2005/8/layout/list1"/>
    <dgm:cxn modelId="{E4FCF20B-81D7-42B8-9F8F-201FA64AAD13}" type="presParOf" srcId="{E7B44C05-1CF8-4B5D-B8B9-431DBD5AC009}" destId="{A562DA45-1F8A-4F87-BD71-E435DDAD920C}" srcOrd="8" destOrd="0" presId="urn:microsoft.com/office/officeart/2005/8/layout/list1"/>
    <dgm:cxn modelId="{33CBD0CE-BFF6-4F20-A4D0-58A35CFD2D10}" type="presParOf" srcId="{A562DA45-1F8A-4F87-BD71-E435DDAD920C}" destId="{CD6FCB7E-3D4E-4B0E-8A9E-B067D1D4B2C4}" srcOrd="0" destOrd="0" presId="urn:microsoft.com/office/officeart/2005/8/layout/list1"/>
    <dgm:cxn modelId="{79BFE440-D6E1-4DA9-9518-3217D900B089}" type="presParOf" srcId="{A562DA45-1F8A-4F87-BD71-E435DDAD920C}" destId="{C2323856-E042-43D1-82A6-AEE57A57745D}" srcOrd="1" destOrd="0" presId="urn:microsoft.com/office/officeart/2005/8/layout/list1"/>
    <dgm:cxn modelId="{476E538F-7D8F-41FD-9BB1-89FE993DB3D1}" type="presParOf" srcId="{E7B44C05-1CF8-4B5D-B8B9-431DBD5AC009}" destId="{C8DE1522-14A9-4CCE-8BED-51430E2FF386}" srcOrd="9" destOrd="0" presId="urn:microsoft.com/office/officeart/2005/8/layout/list1"/>
    <dgm:cxn modelId="{D948A145-F36D-447D-85A5-662BD4F33F52}" type="presParOf" srcId="{E7B44C05-1CF8-4B5D-B8B9-431DBD5AC009}" destId="{2A85E7A5-834E-4EF6-8BD7-71AAB59CB48F}" srcOrd="10" destOrd="0" presId="urn:microsoft.com/office/officeart/2005/8/layout/list1"/>
    <dgm:cxn modelId="{60AD614A-DF94-4C44-89C7-3C25C492C80F}" type="presParOf" srcId="{E7B44C05-1CF8-4B5D-B8B9-431DBD5AC009}" destId="{E22B6D7D-99F6-47F4-AAE1-5B23B70409AC}" srcOrd="11" destOrd="0" presId="urn:microsoft.com/office/officeart/2005/8/layout/list1"/>
    <dgm:cxn modelId="{423FBFDF-34D7-4C3B-82C9-3B4F0A13123A}" type="presParOf" srcId="{E7B44C05-1CF8-4B5D-B8B9-431DBD5AC009}" destId="{1CD232C3-ACAB-41A3-951A-EC5EB6559442}" srcOrd="12" destOrd="0" presId="urn:microsoft.com/office/officeart/2005/8/layout/list1"/>
    <dgm:cxn modelId="{936782F0-ED46-4678-8507-A8C8083E217E}" type="presParOf" srcId="{1CD232C3-ACAB-41A3-951A-EC5EB6559442}" destId="{403EE3F2-42A9-426F-B4B5-28CCDFBCCE15}" srcOrd="0" destOrd="0" presId="urn:microsoft.com/office/officeart/2005/8/layout/list1"/>
    <dgm:cxn modelId="{99A3BAED-015A-4CF2-82E2-C6627B0DAC0E}" type="presParOf" srcId="{1CD232C3-ACAB-41A3-951A-EC5EB6559442}" destId="{E0EBDF3D-8A3F-4D3C-BFF6-816723478942}" srcOrd="1" destOrd="0" presId="urn:microsoft.com/office/officeart/2005/8/layout/list1"/>
    <dgm:cxn modelId="{CA2E48E9-ECC3-495B-8710-952A507FF8FD}" type="presParOf" srcId="{E7B44C05-1CF8-4B5D-B8B9-431DBD5AC009}" destId="{E6B10383-F155-4A3C-A02F-FD5DA43D46D5}" srcOrd="13" destOrd="0" presId="urn:microsoft.com/office/officeart/2005/8/layout/list1"/>
    <dgm:cxn modelId="{C7C3356C-50DE-4F39-8138-EAB68B93EF35}" type="presParOf" srcId="{E7B44C05-1CF8-4B5D-B8B9-431DBD5AC009}" destId="{3A56243D-1A1D-4580-8CCA-6A4BCCDE942E}" srcOrd="14" destOrd="0" presId="urn:microsoft.com/office/officeart/2005/8/layout/list1"/>
    <dgm:cxn modelId="{FE0BAACE-6C8D-4038-B5AA-4A7B828A1772}" type="presParOf" srcId="{E7B44C05-1CF8-4B5D-B8B9-431DBD5AC009}" destId="{D57CAADF-AFE5-4168-A6C0-F4D8981B5875}" srcOrd="15" destOrd="0" presId="urn:microsoft.com/office/officeart/2005/8/layout/list1"/>
    <dgm:cxn modelId="{BC26FF92-581F-4208-B2A9-1008AC7B1921}" type="presParOf" srcId="{E7B44C05-1CF8-4B5D-B8B9-431DBD5AC009}" destId="{87BC90B0-9BFA-4814-BD31-B0285AAE22B5}" srcOrd="16" destOrd="0" presId="urn:microsoft.com/office/officeart/2005/8/layout/list1"/>
    <dgm:cxn modelId="{65586FCB-0B2E-4D45-9120-B1ACC6C99FC9}" type="presParOf" srcId="{87BC90B0-9BFA-4814-BD31-B0285AAE22B5}" destId="{EF7A1444-4154-4EB9-AE45-309563DC18C7}" srcOrd="0" destOrd="0" presId="urn:microsoft.com/office/officeart/2005/8/layout/list1"/>
    <dgm:cxn modelId="{9F4A2060-11CE-44CD-B390-C1BCB002FF21}" type="presParOf" srcId="{87BC90B0-9BFA-4814-BD31-B0285AAE22B5}" destId="{F83CD865-92FE-48CD-A22D-45A03CF0DBE6}" srcOrd="1" destOrd="0" presId="urn:microsoft.com/office/officeart/2005/8/layout/list1"/>
    <dgm:cxn modelId="{E11CA95E-4DBE-440B-A140-8144A916C94C}" type="presParOf" srcId="{E7B44C05-1CF8-4B5D-B8B9-431DBD5AC009}" destId="{336A18CF-D20D-4811-A28E-B71B5B7CC637}" srcOrd="17" destOrd="0" presId="urn:microsoft.com/office/officeart/2005/8/layout/list1"/>
    <dgm:cxn modelId="{AAEB4EEB-13CD-4FFB-BC23-C5D19F5D92BF}" type="presParOf" srcId="{E7B44C05-1CF8-4B5D-B8B9-431DBD5AC009}" destId="{FC30FCB7-D906-4B8D-A7F1-FDEF2277323D}" srcOrd="18" destOrd="0" presId="urn:microsoft.com/office/officeart/2005/8/layout/list1"/>
    <dgm:cxn modelId="{53156EEC-E929-40C1-9D01-3663FAEBED84}" type="presParOf" srcId="{E7B44C05-1CF8-4B5D-B8B9-431DBD5AC009}" destId="{5176D3E8-D15C-4C2F-803F-8DFF5096BDEB}" srcOrd="19" destOrd="0" presId="urn:microsoft.com/office/officeart/2005/8/layout/list1"/>
    <dgm:cxn modelId="{28F03B63-4050-4F30-AD96-2D7B4A69A3B8}" type="presParOf" srcId="{E7B44C05-1CF8-4B5D-B8B9-431DBD5AC009}" destId="{B163CBBD-503C-4364-AF08-0B07F83A04DA}" srcOrd="20" destOrd="0" presId="urn:microsoft.com/office/officeart/2005/8/layout/list1"/>
    <dgm:cxn modelId="{CA07847C-04FD-427A-BD12-507340D4E260}" type="presParOf" srcId="{B163CBBD-503C-4364-AF08-0B07F83A04DA}" destId="{9C9608B6-AB25-402C-881F-8A1DC668D9A2}" srcOrd="0" destOrd="0" presId="urn:microsoft.com/office/officeart/2005/8/layout/list1"/>
    <dgm:cxn modelId="{35AA0020-1F59-4AE0-98E9-51FAA9F5677F}" type="presParOf" srcId="{B163CBBD-503C-4364-AF08-0B07F83A04DA}" destId="{D09A2021-F374-4D69-A6A3-44FB47080E66}" srcOrd="1" destOrd="0" presId="urn:microsoft.com/office/officeart/2005/8/layout/list1"/>
    <dgm:cxn modelId="{653F1DC1-A2BE-44FF-867F-567DBA07E92F}" type="presParOf" srcId="{E7B44C05-1CF8-4B5D-B8B9-431DBD5AC009}" destId="{3431A14E-5EE9-4146-A19B-2CA349B11183}" srcOrd="21" destOrd="0" presId="urn:microsoft.com/office/officeart/2005/8/layout/list1"/>
    <dgm:cxn modelId="{FF6C8EFD-CF6C-496B-9FF9-85BF61631438}" type="presParOf" srcId="{E7B44C05-1CF8-4B5D-B8B9-431DBD5AC009}" destId="{620D2C0A-9CD6-4BE8-8AEC-568E0CE313AF}" srcOrd="22" destOrd="0" presId="urn:microsoft.com/office/officeart/2005/8/layout/list1"/>
    <dgm:cxn modelId="{5D8490AA-BA96-49E8-A6A5-FF8BACF21255}" type="presParOf" srcId="{E7B44C05-1CF8-4B5D-B8B9-431DBD5AC009}" destId="{E864E0BA-4660-49C2-8486-08955AA440A5}" srcOrd="23" destOrd="0" presId="urn:microsoft.com/office/officeart/2005/8/layout/list1"/>
    <dgm:cxn modelId="{81C042AF-1A0B-45BF-9DD7-3750D491BB25}" type="presParOf" srcId="{E7B44C05-1CF8-4B5D-B8B9-431DBD5AC009}" destId="{16B64349-651B-48B1-A855-018DD0A5497F}" srcOrd="24" destOrd="0" presId="urn:microsoft.com/office/officeart/2005/8/layout/list1"/>
    <dgm:cxn modelId="{40B3132A-C648-4A5C-A391-FB9D30B2E351}" type="presParOf" srcId="{16B64349-651B-48B1-A855-018DD0A5497F}" destId="{50EE62FF-752D-4AEF-98F2-58D192C8E302}" srcOrd="0" destOrd="0" presId="urn:microsoft.com/office/officeart/2005/8/layout/list1"/>
    <dgm:cxn modelId="{E1555D63-D6F7-4EF6-BDF3-3C3024E86961}" type="presParOf" srcId="{16B64349-651B-48B1-A855-018DD0A5497F}" destId="{512CD8E0-8E9F-4C9F-8C11-1F1AF046FB3D}" srcOrd="1" destOrd="0" presId="urn:microsoft.com/office/officeart/2005/8/layout/list1"/>
    <dgm:cxn modelId="{3D63F7F7-6DCA-476B-9516-56619AE00E06}" type="presParOf" srcId="{E7B44C05-1CF8-4B5D-B8B9-431DBD5AC009}" destId="{CA79F80A-BB2F-4987-9E38-13B474D08A94}" srcOrd="25" destOrd="0" presId="urn:microsoft.com/office/officeart/2005/8/layout/list1"/>
    <dgm:cxn modelId="{306E98FD-9BD9-496B-9BA0-EE9180FFB36A}" type="presParOf" srcId="{E7B44C05-1CF8-4B5D-B8B9-431DBD5AC009}" destId="{BA814586-6F99-4340-A950-F816E3C21686}"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smtClean="0"/>
            <a:t>GENERAL SETUP</a:t>
          </a:r>
          <a:endParaRPr lang="en-MY" dirty="0"/>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dirty="0" smtClean="0"/>
            <a:t>COMPANY SETUP</a:t>
          </a:r>
          <a:endParaRPr lang="en-MY" dirty="0"/>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dirty="0" smtClean="0"/>
            <a:t>LIST</a:t>
          </a:r>
          <a:endParaRPr lang="en-MY" dirty="0"/>
        </a:p>
      </dgm:t>
    </dgm:pt>
    <dgm:pt modelId="{E28C8818-0BE5-48CF-822E-2333F6844EBB}" type="sibTrans" cxnId="{76742489-6FB2-484B-A0B9-41B1B264080A}">
      <dgm:prSet/>
      <dgm:spPr/>
      <dgm:t>
        <a:bodyPr/>
        <a:lstStyle/>
        <a:p>
          <a:endParaRPr lang="en-MY"/>
        </a:p>
      </dgm:t>
    </dgm:pt>
    <dgm:pt modelId="{B42EBFC5-F27F-4C10-90A6-9FA56320B78E}" type="parTrans" cxnId="{76742489-6FB2-484B-A0B9-41B1B264080A}">
      <dgm:prSet/>
      <dgm:spPr/>
      <dgm:t>
        <a:bodyPr/>
        <a:lstStyle/>
        <a:p>
          <a:endParaRPr lang="en-MY"/>
        </a:p>
      </dgm:t>
    </dgm:pt>
    <dgm:pt modelId="{F9BC6A4C-2A66-4E41-B6AF-E7E68CC0F110}">
      <dgm:prSet/>
      <dgm:spPr/>
      <dgm:t>
        <a:bodyPr/>
        <a:lstStyle/>
        <a:p>
          <a:r>
            <a:rPr lang="en-US" dirty="0" smtClean="0"/>
            <a:t>COMPANY MASTER</a:t>
          </a:r>
          <a:endParaRPr lang="en-US" dirty="0"/>
        </a:p>
      </dgm:t>
    </dgm:pt>
    <dgm:pt modelId="{0B314330-5549-4E2E-9438-033B818BD78A}" type="parTrans" cxnId="{A461207D-9703-443F-BC90-DD0F34835A54}">
      <dgm:prSet/>
      <dgm:spPr/>
      <dgm:t>
        <a:bodyPr/>
        <a:lstStyle/>
        <a:p>
          <a:endParaRPr lang="en-US"/>
        </a:p>
      </dgm:t>
    </dgm:pt>
    <dgm:pt modelId="{A6F9E586-9F66-4882-8AD6-75BBB04A8C62}" type="sibTrans" cxnId="{A461207D-9703-443F-BC90-DD0F34835A54}">
      <dgm:prSet/>
      <dgm:spPr/>
      <dgm:t>
        <a:bodyPr/>
        <a:lstStyle/>
        <a:p>
          <a:endParaRPr lang="en-US"/>
        </a:p>
      </dgm:t>
    </dgm:pt>
    <dgm:pt modelId="{F172C220-3A87-4D2A-B24E-E1415A3D2093}">
      <dgm:prSet/>
      <dgm:spPr/>
      <dgm:t>
        <a:bodyPr/>
        <a:lstStyle/>
        <a:p>
          <a:r>
            <a:rPr lang="en-US" dirty="0" smtClean="0"/>
            <a:t>ZAKAT &amp; WAKAF</a:t>
          </a:r>
          <a:endParaRPr lang="en-US" dirty="0"/>
        </a:p>
      </dgm:t>
    </dgm:pt>
    <dgm:pt modelId="{E3F48CCA-C80A-4984-A1E3-1588808C529B}" type="parTrans" cxnId="{81A56484-D7AE-4927-8761-EC9A5D908DAC}">
      <dgm:prSet/>
      <dgm:spPr/>
      <dgm:t>
        <a:bodyPr/>
        <a:lstStyle/>
        <a:p>
          <a:endParaRPr lang="en-US"/>
        </a:p>
      </dgm:t>
    </dgm:pt>
    <dgm:pt modelId="{10DED68D-3500-4164-A195-72A5F369E856}" type="sibTrans" cxnId="{81A56484-D7AE-4927-8761-EC9A5D908DAC}">
      <dgm:prSet/>
      <dgm:spPr/>
      <dgm:t>
        <a:bodyPr/>
        <a:lstStyle/>
        <a:p>
          <a:endParaRPr lang="en-US"/>
        </a:p>
      </dgm:t>
    </dgm:pt>
    <dgm:pt modelId="{F05CD72C-D825-4ED2-84ED-FAA2C5DA9A93}">
      <dgm:prSet/>
      <dgm:spPr/>
      <dgm:t>
        <a:bodyPr/>
        <a:lstStyle/>
        <a:p>
          <a:r>
            <a:rPr lang="en-US" dirty="0" smtClean="0"/>
            <a:t>MUSLIM SHARE (%)</a:t>
          </a:r>
          <a:endParaRPr lang="en-US" dirty="0"/>
        </a:p>
      </dgm:t>
    </dgm:pt>
    <dgm:pt modelId="{3A9CC732-03CA-42BB-B563-416AAB4A0CAA}" type="parTrans" cxnId="{95072F3D-BF93-4168-9399-F87B39160C22}">
      <dgm:prSet/>
      <dgm:spPr/>
      <dgm:t>
        <a:bodyPr/>
        <a:lstStyle/>
        <a:p>
          <a:endParaRPr lang="en-US"/>
        </a:p>
      </dgm:t>
    </dgm:pt>
    <dgm:pt modelId="{1324FE7A-6A4F-4439-B778-59CD1955E4F6}" type="sibTrans" cxnId="{95072F3D-BF93-4168-9399-F87B39160C22}">
      <dgm:prSet/>
      <dgm:spPr/>
      <dgm:t>
        <a:bodyPr/>
        <a:lstStyle/>
        <a:p>
          <a:endParaRPr lang="en-US"/>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6" custLinFactNeighborX="6419">
        <dgm:presLayoutVars>
          <dgm:bulletEnabled val="1"/>
        </dgm:presLayoutVars>
      </dgm:prSet>
      <dgm:spPr/>
      <dgm:t>
        <a:bodyPr/>
        <a:lstStyle/>
        <a:p>
          <a:endParaRPr lang="en-MY"/>
        </a:p>
      </dgm:t>
    </dgm:pt>
    <dgm:pt modelId="{5F887E26-3506-44EF-89BE-0988FC4B6ED1}" type="pres">
      <dgm:prSet presAssocID="{F616DDB8-E042-4776-B033-C4825C28EC5A}" presName="sibTrans" presStyleLbl="sibTrans2D1" presStyleIdx="0" presStyleCnt="5"/>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6"/>
      <dgm:spPr/>
    </dgm:pt>
    <dgm:pt modelId="{DC2EF4F2-E895-4848-8805-384DDEAC3E50}" type="pres">
      <dgm:prSet presAssocID="{FD691B8E-FB5C-4340-ABD4-38FE56819A9B}" presName="shape" presStyleLbl="node1" presStyleIdx="1" presStyleCnt="6" custScaleX="165590" custScaleY="152297" custLinFactNeighborX="9624">
        <dgm:presLayoutVars>
          <dgm:bulletEnabled val="1"/>
        </dgm:presLayoutVars>
      </dgm:prSet>
      <dgm:spPr/>
      <dgm:t>
        <a:bodyPr/>
        <a:lstStyle/>
        <a:p>
          <a:endParaRPr lang="en-US"/>
        </a:p>
      </dgm:t>
    </dgm:pt>
    <dgm:pt modelId="{C5329B68-5F26-43AF-8BA5-84807A471510}" type="pres">
      <dgm:prSet presAssocID="{DB5EF88C-5870-4278-AC02-A78A3DD99651}" presName="sibTrans" presStyleLbl="sibTrans2D1" presStyleIdx="1" presStyleCnt="5" custLinFactNeighborX="5003"/>
      <dgm:spPr/>
      <dgm:t>
        <a:bodyPr/>
        <a:lstStyle/>
        <a:p>
          <a:endParaRPr lang="en-US"/>
        </a:p>
      </dgm:t>
    </dgm:pt>
    <dgm:pt modelId="{015CC01E-D8B2-499F-A2A1-6CBB4C18FD64}" type="pres">
      <dgm:prSet presAssocID="{A69751AE-A066-4C03-B296-E7CC7D51F54F}" presName="middleNode" presStyleCnt="0"/>
      <dgm:spPr/>
    </dgm:pt>
    <dgm:pt modelId="{EE654F8E-4069-4032-B91E-1A4678E23CC5}" type="pres">
      <dgm:prSet presAssocID="{A69751AE-A066-4C03-B296-E7CC7D51F54F}" presName="padding" presStyleLbl="node1" presStyleIdx="1" presStyleCnt="6"/>
      <dgm:spPr/>
    </dgm:pt>
    <dgm:pt modelId="{A0ED19E2-2BF1-4F61-A8B4-1C4EFF1E2459}" type="pres">
      <dgm:prSet presAssocID="{A69751AE-A066-4C03-B296-E7CC7D51F54F}" presName="shape" presStyleLbl="node1" presStyleIdx="2" presStyleCnt="6" custScaleX="134136" custScaleY="130164" custLinFactNeighborX="2466" custLinFactNeighborY="-7398">
        <dgm:presLayoutVars>
          <dgm:bulletEnabled val="1"/>
        </dgm:presLayoutVars>
      </dgm:prSet>
      <dgm:spPr/>
      <dgm:t>
        <a:bodyPr/>
        <a:lstStyle/>
        <a:p>
          <a:endParaRPr lang="en-US"/>
        </a:p>
      </dgm:t>
    </dgm:pt>
    <dgm:pt modelId="{6621654A-E58A-4C98-91D9-AF8AB65CA3F2}" type="pres">
      <dgm:prSet presAssocID="{E28C8818-0BE5-48CF-822E-2333F6844EBB}" presName="sibTrans" presStyleLbl="sibTrans2D1" presStyleIdx="2" presStyleCnt="5" custAng="50570"/>
      <dgm:spPr/>
      <dgm:t>
        <a:bodyPr/>
        <a:lstStyle/>
        <a:p>
          <a:endParaRPr lang="en-US"/>
        </a:p>
      </dgm:t>
    </dgm:pt>
    <dgm:pt modelId="{4030C2DD-4FAD-4110-A17F-8DDBC1C1A170}" type="pres">
      <dgm:prSet presAssocID="{F9BC6A4C-2A66-4E41-B6AF-E7E68CC0F110}" presName="middleNode" presStyleCnt="0"/>
      <dgm:spPr/>
    </dgm:pt>
    <dgm:pt modelId="{760D2E4B-038D-4C7E-89EF-C0C792DCF743}" type="pres">
      <dgm:prSet presAssocID="{F9BC6A4C-2A66-4E41-B6AF-E7E68CC0F110}" presName="padding" presStyleLbl="node1" presStyleIdx="2" presStyleCnt="6"/>
      <dgm:spPr/>
    </dgm:pt>
    <dgm:pt modelId="{69DD8240-60DE-452E-8F14-66A0285888E4}" type="pres">
      <dgm:prSet presAssocID="{F9BC6A4C-2A66-4E41-B6AF-E7E68CC0F110}" presName="shape" presStyleLbl="node1" presStyleIdx="3" presStyleCnt="6" custScaleX="141166" custScaleY="134908">
        <dgm:presLayoutVars>
          <dgm:bulletEnabled val="1"/>
        </dgm:presLayoutVars>
      </dgm:prSet>
      <dgm:spPr/>
      <dgm:t>
        <a:bodyPr/>
        <a:lstStyle/>
        <a:p>
          <a:endParaRPr lang="en-US"/>
        </a:p>
      </dgm:t>
    </dgm:pt>
    <dgm:pt modelId="{9458DFCE-C72F-499A-B9E8-94E28B0D202B}" type="pres">
      <dgm:prSet presAssocID="{A6F9E586-9F66-4882-8AD6-75BBB04A8C62}" presName="sibTrans" presStyleLbl="sibTrans2D1" presStyleIdx="3" presStyleCnt="5"/>
      <dgm:spPr/>
      <dgm:t>
        <a:bodyPr/>
        <a:lstStyle/>
        <a:p>
          <a:endParaRPr lang="en-US"/>
        </a:p>
      </dgm:t>
    </dgm:pt>
    <dgm:pt modelId="{3D7BB013-E239-40A0-B26D-018DA95AB818}" type="pres">
      <dgm:prSet presAssocID="{F172C220-3A87-4D2A-B24E-E1415A3D2093}" presName="middleNode" presStyleCnt="0"/>
      <dgm:spPr/>
    </dgm:pt>
    <dgm:pt modelId="{EEC4ACB2-AEAD-4A83-B354-490CD681419A}" type="pres">
      <dgm:prSet presAssocID="{F172C220-3A87-4D2A-B24E-E1415A3D2093}" presName="padding" presStyleLbl="node1" presStyleIdx="3" presStyleCnt="6"/>
      <dgm:spPr/>
    </dgm:pt>
    <dgm:pt modelId="{73662DC8-6A5C-425F-9E41-E4F6DDF891A9}" type="pres">
      <dgm:prSet presAssocID="{F172C220-3A87-4D2A-B24E-E1415A3D2093}" presName="shape" presStyleLbl="node1" presStyleIdx="4" presStyleCnt="6" custScaleX="148323" custScaleY="134908">
        <dgm:presLayoutVars>
          <dgm:bulletEnabled val="1"/>
        </dgm:presLayoutVars>
      </dgm:prSet>
      <dgm:spPr/>
      <dgm:t>
        <a:bodyPr/>
        <a:lstStyle/>
        <a:p>
          <a:endParaRPr lang="en-US"/>
        </a:p>
      </dgm:t>
    </dgm:pt>
    <dgm:pt modelId="{4FC25118-166E-4BBD-AFAA-C209059619E9}" type="pres">
      <dgm:prSet presAssocID="{10DED68D-3500-4164-A195-72A5F369E856}" presName="sibTrans" presStyleLbl="sibTrans2D1" presStyleIdx="4" presStyleCnt="5"/>
      <dgm:spPr/>
      <dgm:t>
        <a:bodyPr/>
        <a:lstStyle/>
        <a:p>
          <a:endParaRPr lang="en-US"/>
        </a:p>
      </dgm:t>
    </dgm:pt>
    <dgm:pt modelId="{BBE90E06-AF1E-42E8-A67E-E0F74DE7A0B6}" type="pres">
      <dgm:prSet presAssocID="{F05CD72C-D825-4ED2-84ED-FAA2C5DA9A93}" presName="lastNode" presStyleLbl="node1" presStyleIdx="5" presStyleCnt="6">
        <dgm:presLayoutVars>
          <dgm:bulletEnabled val="1"/>
        </dgm:presLayoutVars>
      </dgm:prSet>
      <dgm:spPr/>
      <dgm:t>
        <a:bodyPr/>
        <a:lstStyle/>
        <a:p>
          <a:endParaRPr lang="en-US"/>
        </a:p>
      </dgm:t>
    </dgm:pt>
  </dgm:ptLst>
  <dgm:cxnLst>
    <dgm:cxn modelId="{B5D63D9B-1B6A-4F78-80B4-0C919B4282D4}" type="presOf" srcId="{E28C8818-0BE5-48CF-822E-2333F6844EBB}" destId="{6621654A-E58A-4C98-91D9-AF8AB65CA3F2}" srcOrd="0" destOrd="0" presId="urn:microsoft.com/office/officeart/2005/8/layout/bProcess2"/>
    <dgm:cxn modelId="{4FE4B802-2B00-4B4F-92FF-7941DFF2EA09}" type="presOf" srcId="{A69751AE-A066-4C03-B296-E7CC7D51F54F}" destId="{A0ED19E2-2BF1-4F61-A8B4-1C4EFF1E2459}" srcOrd="0" destOrd="0" presId="urn:microsoft.com/office/officeart/2005/8/layout/bProcess2"/>
    <dgm:cxn modelId="{9CC90951-BEE1-4700-A5AE-CE4C8B4441B9}" type="presOf" srcId="{F616DDB8-E042-4776-B033-C4825C28EC5A}" destId="{5F887E26-3506-44EF-89BE-0988FC4B6ED1}" srcOrd="0" destOrd="0" presId="urn:microsoft.com/office/officeart/2005/8/layout/bProcess2"/>
    <dgm:cxn modelId="{018264FE-61D5-405E-946D-ACCAFAB9D9EB}" type="presOf" srcId="{FD691B8E-FB5C-4340-ABD4-38FE56819A9B}" destId="{DC2EF4F2-E895-4848-8805-384DDEAC3E50}" srcOrd="0" destOrd="0" presId="urn:microsoft.com/office/officeart/2005/8/layout/bProcess2"/>
    <dgm:cxn modelId="{95072F3D-BF93-4168-9399-F87B39160C22}" srcId="{81992F9D-77BF-4BFD-A4E0-5CAC6ECBFF53}" destId="{F05CD72C-D825-4ED2-84ED-FAA2C5DA9A93}" srcOrd="5" destOrd="0" parTransId="{3A9CC732-03CA-42BB-B563-416AAB4A0CAA}" sibTransId="{1324FE7A-6A4F-4439-B778-59CD1955E4F6}"/>
    <dgm:cxn modelId="{BF32D1A4-F8CF-49B2-9DB0-279F370FCAB6}" type="presOf" srcId="{81992F9D-77BF-4BFD-A4E0-5CAC6ECBFF53}" destId="{8995A4AD-71E0-435B-A3B4-F7340008F3D5}" srcOrd="0" destOrd="0" presId="urn:microsoft.com/office/officeart/2005/8/layout/bProcess2"/>
    <dgm:cxn modelId="{A44C7D6A-4C8A-463D-BC8B-1172FC3A01A1}" type="presOf" srcId="{F05CD72C-D825-4ED2-84ED-FAA2C5DA9A93}" destId="{BBE90E06-AF1E-42E8-A67E-E0F74DE7A0B6}" srcOrd="0" destOrd="0" presId="urn:microsoft.com/office/officeart/2005/8/layout/bProcess2"/>
    <dgm:cxn modelId="{276C6F9C-A0D0-4CBF-A82C-7E316970FFB6}" type="presOf" srcId="{A6F9E586-9F66-4882-8AD6-75BBB04A8C62}" destId="{9458DFCE-C72F-499A-B9E8-94E28B0D202B}" srcOrd="0" destOrd="0" presId="urn:microsoft.com/office/officeart/2005/8/layout/bProcess2"/>
    <dgm:cxn modelId="{76742489-6FB2-484B-A0B9-41B1B264080A}" srcId="{81992F9D-77BF-4BFD-A4E0-5CAC6ECBFF53}" destId="{A69751AE-A066-4C03-B296-E7CC7D51F54F}" srcOrd="2" destOrd="0" parTransId="{B42EBFC5-F27F-4C10-90A6-9FA56320B78E}" sibTransId="{E28C8818-0BE5-48CF-822E-2333F6844EBB}"/>
    <dgm:cxn modelId="{D36C19A5-93DA-4FEB-8A1C-662367A8038F}" type="presOf" srcId="{F172C220-3A87-4D2A-B24E-E1415A3D2093}" destId="{73662DC8-6A5C-425F-9E41-E4F6DDF891A9}"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A5E3D5DB-907D-477B-B27C-20D66FBDC764}" type="presOf" srcId="{DB5EF88C-5870-4278-AC02-A78A3DD99651}" destId="{C5329B68-5F26-43AF-8BA5-84807A471510}" srcOrd="0" destOrd="0" presId="urn:microsoft.com/office/officeart/2005/8/layout/bProcess2"/>
    <dgm:cxn modelId="{A4D2AF21-712E-45BB-AC04-61A22168A0A9}" type="presOf" srcId="{F9BC6A4C-2A66-4E41-B6AF-E7E68CC0F110}" destId="{69DD8240-60DE-452E-8F14-66A0285888E4}" srcOrd="0" destOrd="0" presId="urn:microsoft.com/office/officeart/2005/8/layout/bProcess2"/>
    <dgm:cxn modelId="{81A56484-D7AE-4927-8761-EC9A5D908DAC}" srcId="{81992F9D-77BF-4BFD-A4E0-5CAC6ECBFF53}" destId="{F172C220-3A87-4D2A-B24E-E1415A3D2093}" srcOrd="4" destOrd="0" parTransId="{E3F48CCA-C80A-4984-A1E3-1588808C529B}" sibTransId="{10DED68D-3500-4164-A195-72A5F369E856}"/>
    <dgm:cxn modelId="{2C232D50-DD24-497A-A74A-29E4D61B4562}" srcId="{81992F9D-77BF-4BFD-A4E0-5CAC6ECBFF53}" destId="{FD691B8E-FB5C-4340-ABD4-38FE56819A9B}" srcOrd="1" destOrd="0" parTransId="{C9C8F7D1-DFD0-43CC-8250-27B62455D896}" sibTransId="{DB5EF88C-5870-4278-AC02-A78A3DD99651}"/>
    <dgm:cxn modelId="{2C38B68F-21BC-4F20-BC77-06BAB6B3A8CB}" type="presOf" srcId="{10DED68D-3500-4164-A195-72A5F369E856}" destId="{4FC25118-166E-4BBD-AFAA-C209059619E9}" srcOrd="0" destOrd="0" presId="urn:microsoft.com/office/officeart/2005/8/layout/bProcess2"/>
    <dgm:cxn modelId="{A461207D-9703-443F-BC90-DD0F34835A54}" srcId="{81992F9D-77BF-4BFD-A4E0-5CAC6ECBFF53}" destId="{F9BC6A4C-2A66-4E41-B6AF-E7E68CC0F110}" srcOrd="3" destOrd="0" parTransId="{0B314330-5549-4E2E-9438-033B818BD78A}" sibTransId="{A6F9E586-9F66-4882-8AD6-75BBB04A8C62}"/>
    <dgm:cxn modelId="{259B5EA2-31EE-43FD-B222-BB43574C6460}" type="presOf" srcId="{CEDEBE62-3E01-449C-877E-04A7ECEA92EC}" destId="{EFEB6616-2E01-4A2C-B2BB-44D450E29608}" srcOrd="0" destOrd="0" presId="urn:microsoft.com/office/officeart/2005/8/layout/bProcess2"/>
    <dgm:cxn modelId="{1D43CEE1-CC4E-4990-81B8-64322D6EEA09}" type="presParOf" srcId="{8995A4AD-71E0-435B-A3B4-F7340008F3D5}" destId="{EFEB6616-2E01-4A2C-B2BB-44D450E29608}" srcOrd="0" destOrd="0" presId="urn:microsoft.com/office/officeart/2005/8/layout/bProcess2"/>
    <dgm:cxn modelId="{7CD62BDD-8A6B-4326-B7B0-173F93BA1650}" type="presParOf" srcId="{8995A4AD-71E0-435B-A3B4-F7340008F3D5}" destId="{5F887E26-3506-44EF-89BE-0988FC4B6ED1}" srcOrd="1" destOrd="0" presId="urn:microsoft.com/office/officeart/2005/8/layout/bProcess2"/>
    <dgm:cxn modelId="{22C01A3C-9A86-469A-8365-DA857B17930F}" type="presParOf" srcId="{8995A4AD-71E0-435B-A3B4-F7340008F3D5}" destId="{452C7BC0-C448-4E07-91B9-952796F683EC}" srcOrd="2" destOrd="0" presId="urn:microsoft.com/office/officeart/2005/8/layout/bProcess2"/>
    <dgm:cxn modelId="{C6EBA56E-1001-41D2-ABB4-034F2EC01306}" type="presParOf" srcId="{452C7BC0-C448-4E07-91B9-952796F683EC}" destId="{95A677D7-317E-45A2-A125-BEEBACA55926}" srcOrd="0" destOrd="0" presId="urn:microsoft.com/office/officeart/2005/8/layout/bProcess2"/>
    <dgm:cxn modelId="{EB8BC086-200B-4AA0-A9F3-1FF93A29926C}" type="presParOf" srcId="{452C7BC0-C448-4E07-91B9-952796F683EC}" destId="{DC2EF4F2-E895-4848-8805-384DDEAC3E50}" srcOrd="1" destOrd="0" presId="urn:microsoft.com/office/officeart/2005/8/layout/bProcess2"/>
    <dgm:cxn modelId="{35BB715E-5A2D-488F-B11C-AD955D2711A7}" type="presParOf" srcId="{8995A4AD-71E0-435B-A3B4-F7340008F3D5}" destId="{C5329B68-5F26-43AF-8BA5-84807A471510}" srcOrd="3" destOrd="0" presId="urn:microsoft.com/office/officeart/2005/8/layout/bProcess2"/>
    <dgm:cxn modelId="{40835705-AE07-4DD2-B12B-509E4259D976}" type="presParOf" srcId="{8995A4AD-71E0-435B-A3B4-F7340008F3D5}" destId="{015CC01E-D8B2-499F-A2A1-6CBB4C18FD64}" srcOrd="4" destOrd="0" presId="urn:microsoft.com/office/officeart/2005/8/layout/bProcess2"/>
    <dgm:cxn modelId="{3DC19626-2C54-4DC6-813B-EAB23AF48467}" type="presParOf" srcId="{015CC01E-D8B2-499F-A2A1-6CBB4C18FD64}" destId="{EE654F8E-4069-4032-B91E-1A4678E23CC5}" srcOrd="0" destOrd="0" presId="urn:microsoft.com/office/officeart/2005/8/layout/bProcess2"/>
    <dgm:cxn modelId="{7A708DDC-6048-412F-94E2-8F4BA88AD2D4}" type="presParOf" srcId="{015CC01E-D8B2-499F-A2A1-6CBB4C18FD64}" destId="{A0ED19E2-2BF1-4F61-A8B4-1C4EFF1E2459}" srcOrd="1" destOrd="0" presId="urn:microsoft.com/office/officeart/2005/8/layout/bProcess2"/>
    <dgm:cxn modelId="{BF5B5470-7F79-4112-9535-76CCBA9F859C}" type="presParOf" srcId="{8995A4AD-71E0-435B-A3B4-F7340008F3D5}" destId="{6621654A-E58A-4C98-91D9-AF8AB65CA3F2}" srcOrd="5" destOrd="0" presId="urn:microsoft.com/office/officeart/2005/8/layout/bProcess2"/>
    <dgm:cxn modelId="{036AF9C9-65A2-477B-A153-2F5159584FE5}" type="presParOf" srcId="{8995A4AD-71E0-435B-A3B4-F7340008F3D5}" destId="{4030C2DD-4FAD-4110-A17F-8DDBC1C1A170}" srcOrd="6" destOrd="0" presId="urn:microsoft.com/office/officeart/2005/8/layout/bProcess2"/>
    <dgm:cxn modelId="{588FFEFD-2A68-41BE-AD0F-8C782E4A5BAD}" type="presParOf" srcId="{4030C2DD-4FAD-4110-A17F-8DDBC1C1A170}" destId="{760D2E4B-038D-4C7E-89EF-C0C792DCF743}" srcOrd="0" destOrd="0" presId="urn:microsoft.com/office/officeart/2005/8/layout/bProcess2"/>
    <dgm:cxn modelId="{FB36D939-092D-4BE5-9D1D-0A72D84631F3}" type="presParOf" srcId="{4030C2DD-4FAD-4110-A17F-8DDBC1C1A170}" destId="{69DD8240-60DE-452E-8F14-66A0285888E4}" srcOrd="1" destOrd="0" presId="urn:microsoft.com/office/officeart/2005/8/layout/bProcess2"/>
    <dgm:cxn modelId="{F2156CF5-0152-480E-A105-BD9CD140CB8B}" type="presParOf" srcId="{8995A4AD-71E0-435B-A3B4-F7340008F3D5}" destId="{9458DFCE-C72F-499A-B9E8-94E28B0D202B}" srcOrd="7" destOrd="0" presId="urn:microsoft.com/office/officeart/2005/8/layout/bProcess2"/>
    <dgm:cxn modelId="{66E95FE9-65C5-4248-B982-87771B0C766A}" type="presParOf" srcId="{8995A4AD-71E0-435B-A3B4-F7340008F3D5}" destId="{3D7BB013-E239-40A0-B26D-018DA95AB818}" srcOrd="8" destOrd="0" presId="urn:microsoft.com/office/officeart/2005/8/layout/bProcess2"/>
    <dgm:cxn modelId="{394322DF-59CC-4E93-85AA-8A151233CDAC}" type="presParOf" srcId="{3D7BB013-E239-40A0-B26D-018DA95AB818}" destId="{EEC4ACB2-AEAD-4A83-B354-490CD681419A}" srcOrd="0" destOrd="0" presId="urn:microsoft.com/office/officeart/2005/8/layout/bProcess2"/>
    <dgm:cxn modelId="{CC57E518-0C02-4BA2-BFE4-53BC4734F854}" type="presParOf" srcId="{3D7BB013-E239-40A0-B26D-018DA95AB818}" destId="{73662DC8-6A5C-425F-9E41-E4F6DDF891A9}" srcOrd="1" destOrd="0" presId="urn:microsoft.com/office/officeart/2005/8/layout/bProcess2"/>
    <dgm:cxn modelId="{49E37EE1-B0DE-4A37-B3EC-C713D1276FF2}" type="presParOf" srcId="{8995A4AD-71E0-435B-A3B4-F7340008F3D5}" destId="{4FC25118-166E-4BBD-AFAA-C209059619E9}" srcOrd="9" destOrd="0" presId="urn:microsoft.com/office/officeart/2005/8/layout/bProcess2"/>
    <dgm:cxn modelId="{2BF0F363-81AC-4F82-950A-06156CB1A142}" type="presParOf" srcId="{8995A4AD-71E0-435B-A3B4-F7340008F3D5}" destId="{BBE90E06-AF1E-42E8-A67E-E0F74DE7A0B6}" srcOrd="10"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smtClean="0"/>
            <a:t>ZAKAT &amp; WAKAF</a:t>
          </a:r>
          <a:endParaRPr lang="en-MY" dirty="0"/>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dirty="0" smtClean="0"/>
            <a:t>SETUP</a:t>
          </a:r>
          <a:endParaRPr lang="en-MY" dirty="0"/>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US" dirty="0" smtClean="0"/>
            <a:t>ZAKAT NISAB/CENTRE</a:t>
          </a:r>
          <a:endParaRPr lang="en-MY" dirty="0"/>
        </a:p>
      </dgm:t>
    </dgm:pt>
    <dgm:pt modelId="{E28C8818-0BE5-48CF-822E-2333F6844EBB}" type="sibTrans" cxnId="{76742489-6FB2-484B-A0B9-41B1B264080A}">
      <dgm:prSet/>
      <dgm:spPr/>
      <dgm:t>
        <a:bodyPr/>
        <a:lstStyle/>
        <a:p>
          <a:endParaRPr lang="en-MY"/>
        </a:p>
      </dgm:t>
    </dgm:pt>
    <dgm:pt modelId="{B42EBFC5-F27F-4C10-90A6-9FA56320B78E}" type="parTrans" cxnId="{76742489-6FB2-484B-A0B9-41B1B264080A}">
      <dgm:prSet/>
      <dgm:spPr/>
      <dgm:t>
        <a:bodyPr/>
        <a:lstStyle/>
        <a:p>
          <a:endParaRPr lang="en-MY"/>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3" custLinFactNeighborX="31034" custLinFactNeighborY="-1652">
        <dgm:presLayoutVars>
          <dgm:bulletEnabled val="1"/>
        </dgm:presLayoutVars>
      </dgm:prSet>
      <dgm:spPr/>
      <dgm:t>
        <a:bodyPr/>
        <a:lstStyle/>
        <a:p>
          <a:endParaRPr lang="en-MY"/>
        </a:p>
      </dgm:t>
    </dgm:pt>
    <dgm:pt modelId="{5F887E26-3506-44EF-89BE-0988FC4B6ED1}" type="pres">
      <dgm:prSet presAssocID="{F616DDB8-E042-4776-B033-C4825C28EC5A}" presName="sibTrans" presStyleLbl="sibTrans2D1" presStyleIdx="0" presStyleCnt="2"/>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3"/>
      <dgm:spPr/>
    </dgm:pt>
    <dgm:pt modelId="{DC2EF4F2-E895-4848-8805-384DDEAC3E50}" type="pres">
      <dgm:prSet presAssocID="{FD691B8E-FB5C-4340-ABD4-38FE56819A9B}" presName="shape" presStyleLbl="node1" presStyleIdx="1" presStyleCnt="3" custScaleX="165590" custScaleY="152297" custLinFactNeighborX="45299" custLinFactNeighborY="-5328">
        <dgm:presLayoutVars>
          <dgm:bulletEnabled val="1"/>
        </dgm:presLayoutVars>
      </dgm:prSet>
      <dgm:spPr/>
      <dgm:t>
        <a:bodyPr/>
        <a:lstStyle/>
        <a:p>
          <a:endParaRPr lang="en-US"/>
        </a:p>
      </dgm:t>
    </dgm:pt>
    <dgm:pt modelId="{C5329B68-5F26-43AF-8BA5-84807A471510}" type="pres">
      <dgm:prSet presAssocID="{DB5EF88C-5870-4278-AC02-A78A3DD99651}" presName="sibTrans" presStyleLbl="sibTrans2D1" presStyleIdx="1" presStyleCnt="2" custLinFactNeighborX="5003"/>
      <dgm:spPr/>
      <dgm:t>
        <a:bodyPr/>
        <a:lstStyle/>
        <a:p>
          <a:endParaRPr lang="en-US"/>
        </a:p>
      </dgm:t>
    </dgm:pt>
    <dgm:pt modelId="{215DBEF0-3C31-4834-BF63-08F6725C260D}" type="pres">
      <dgm:prSet presAssocID="{A69751AE-A066-4C03-B296-E7CC7D51F54F}" presName="lastNode" presStyleLbl="node1" presStyleIdx="2" presStyleCnt="3">
        <dgm:presLayoutVars>
          <dgm:bulletEnabled val="1"/>
        </dgm:presLayoutVars>
      </dgm:prSet>
      <dgm:spPr/>
      <dgm:t>
        <a:bodyPr/>
        <a:lstStyle/>
        <a:p>
          <a:endParaRPr lang="en-MY"/>
        </a:p>
      </dgm:t>
    </dgm:pt>
  </dgm:ptLst>
  <dgm:cxnLst>
    <dgm:cxn modelId="{CA68EBC5-A6FA-474F-AABE-6998035160DA}" type="presOf" srcId="{A69751AE-A066-4C03-B296-E7CC7D51F54F}" destId="{215DBEF0-3C31-4834-BF63-08F6725C260D}" srcOrd="0" destOrd="0" presId="urn:microsoft.com/office/officeart/2005/8/layout/bProcess2"/>
    <dgm:cxn modelId="{3A02C1A3-B226-457F-8BCB-B1D08D73A258}" type="presOf" srcId="{CEDEBE62-3E01-449C-877E-04A7ECEA92EC}" destId="{EFEB6616-2E01-4A2C-B2BB-44D450E29608}" srcOrd="0" destOrd="0" presId="urn:microsoft.com/office/officeart/2005/8/layout/bProcess2"/>
    <dgm:cxn modelId="{A5B841A7-6A2F-4F01-A714-643A456D243D}" type="presOf" srcId="{F616DDB8-E042-4776-B033-C4825C28EC5A}" destId="{5F887E26-3506-44EF-89BE-0988FC4B6ED1}"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4629EDF0-BBEA-4483-B606-199DFB81C518}" type="presOf" srcId="{FD691B8E-FB5C-4340-ABD4-38FE56819A9B}" destId="{DC2EF4F2-E895-4848-8805-384DDEAC3E50}" srcOrd="0" destOrd="0" presId="urn:microsoft.com/office/officeart/2005/8/layout/bProcess2"/>
    <dgm:cxn modelId="{76742489-6FB2-484B-A0B9-41B1B264080A}" srcId="{81992F9D-77BF-4BFD-A4E0-5CAC6ECBFF53}" destId="{A69751AE-A066-4C03-B296-E7CC7D51F54F}" srcOrd="2" destOrd="0" parTransId="{B42EBFC5-F27F-4C10-90A6-9FA56320B78E}" sibTransId="{E28C8818-0BE5-48CF-822E-2333F6844EBB}"/>
    <dgm:cxn modelId="{BE09BE63-04DC-4197-8214-CEF8FD362AC5}" type="presOf" srcId="{81992F9D-77BF-4BFD-A4E0-5CAC6ECBFF53}" destId="{8995A4AD-71E0-435B-A3B4-F7340008F3D5}" srcOrd="0" destOrd="0" presId="urn:microsoft.com/office/officeart/2005/8/layout/bProcess2"/>
    <dgm:cxn modelId="{2C232D50-DD24-497A-A74A-29E4D61B4562}" srcId="{81992F9D-77BF-4BFD-A4E0-5CAC6ECBFF53}" destId="{FD691B8E-FB5C-4340-ABD4-38FE56819A9B}" srcOrd="1" destOrd="0" parTransId="{C9C8F7D1-DFD0-43CC-8250-27B62455D896}" sibTransId="{DB5EF88C-5870-4278-AC02-A78A3DD99651}"/>
    <dgm:cxn modelId="{F0C3370F-B783-44A3-916F-E0F1E0E69941}" type="presOf" srcId="{DB5EF88C-5870-4278-AC02-A78A3DD99651}" destId="{C5329B68-5F26-43AF-8BA5-84807A471510}" srcOrd="0" destOrd="0" presId="urn:microsoft.com/office/officeart/2005/8/layout/bProcess2"/>
    <dgm:cxn modelId="{908359D3-4B64-4B9F-8201-6E41252ED6F7}" type="presParOf" srcId="{8995A4AD-71E0-435B-A3B4-F7340008F3D5}" destId="{EFEB6616-2E01-4A2C-B2BB-44D450E29608}" srcOrd="0" destOrd="0" presId="urn:microsoft.com/office/officeart/2005/8/layout/bProcess2"/>
    <dgm:cxn modelId="{FC300710-1E18-478C-B0A1-6E7AC4F629C3}" type="presParOf" srcId="{8995A4AD-71E0-435B-A3B4-F7340008F3D5}" destId="{5F887E26-3506-44EF-89BE-0988FC4B6ED1}" srcOrd="1" destOrd="0" presId="urn:microsoft.com/office/officeart/2005/8/layout/bProcess2"/>
    <dgm:cxn modelId="{D65CC8CB-2BCE-4B3D-8E03-91E5E7538658}" type="presParOf" srcId="{8995A4AD-71E0-435B-A3B4-F7340008F3D5}" destId="{452C7BC0-C448-4E07-91B9-952796F683EC}" srcOrd="2" destOrd="0" presId="urn:microsoft.com/office/officeart/2005/8/layout/bProcess2"/>
    <dgm:cxn modelId="{A84B9B00-3688-4E1F-938A-AB69A3539038}" type="presParOf" srcId="{452C7BC0-C448-4E07-91B9-952796F683EC}" destId="{95A677D7-317E-45A2-A125-BEEBACA55926}" srcOrd="0" destOrd="0" presId="urn:microsoft.com/office/officeart/2005/8/layout/bProcess2"/>
    <dgm:cxn modelId="{D2CAEB57-3F7A-49B8-A485-042F16AEA1A6}" type="presParOf" srcId="{452C7BC0-C448-4E07-91B9-952796F683EC}" destId="{DC2EF4F2-E895-4848-8805-384DDEAC3E50}" srcOrd="1" destOrd="0" presId="urn:microsoft.com/office/officeart/2005/8/layout/bProcess2"/>
    <dgm:cxn modelId="{396950C7-EEE2-4B26-BD84-88CF87C34AB7}" type="presParOf" srcId="{8995A4AD-71E0-435B-A3B4-F7340008F3D5}" destId="{C5329B68-5F26-43AF-8BA5-84807A471510}" srcOrd="3" destOrd="0" presId="urn:microsoft.com/office/officeart/2005/8/layout/bProcess2"/>
    <dgm:cxn modelId="{9D622083-0E0D-4C9E-B3DE-E0756207B8C0}" type="presParOf" srcId="{8995A4AD-71E0-435B-A3B4-F7340008F3D5}" destId="{215DBEF0-3C31-4834-BF63-08F6725C260D}" srcOrd="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smtClean="0"/>
            <a:t>ZAKAT &amp; WAKAF</a:t>
          </a:r>
          <a:endParaRPr lang="en-MY" dirty="0"/>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A69751AE-A066-4C03-B296-E7CC7D51F54F}">
      <dgm:prSet phldrT="[Text]"/>
      <dgm:spPr/>
      <dgm:t>
        <a:bodyPr/>
        <a:lstStyle/>
        <a:p>
          <a:r>
            <a:rPr lang="en-US" dirty="0" smtClean="0"/>
            <a:t>ZAKAT CALCULATION</a:t>
          </a:r>
          <a:endParaRPr lang="en-MY" dirty="0"/>
        </a:p>
      </dgm:t>
    </dgm:pt>
    <dgm:pt modelId="{E28C8818-0BE5-48CF-822E-2333F6844EBB}" type="sibTrans" cxnId="{76742489-6FB2-484B-A0B9-41B1B264080A}">
      <dgm:prSet/>
      <dgm:spPr/>
      <dgm:t>
        <a:bodyPr/>
        <a:lstStyle/>
        <a:p>
          <a:endParaRPr lang="en-MY"/>
        </a:p>
      </dgm:t>
    </dgm:pt>
    <dgm:pt modelId="{B42EBFC5-F27F-4C10-90A6-9FA56320B78E}" type="parTrans" cxnId="{76742489-6FB2-484B-A0B9-41B1B264080A}">
      <dgm:prSet/>
      <dgm:spPr/>
      <dgm:t>
        <a:bodyPr/>
        <a:lstStyle/>
        <a:p>
          <a:endParaRPr lang="en-MY"/>
        </a:p>
      </dgm:t>
    </dgm:pt>
    <dgm:pt modelId="{FD691B8E-FB5C-4340-ABD4-38FE56819A9B}">
      <dgm:prSet phldrT="[Text]"/>
      <dgm:spPr/>
      <dgm:t>
        <a:bodyPr/>
        <a:lstStyle/>
        <a:p>
          <a:r>
            <a:rPr lang="en-MY" dirty="0" smtClean="0"/>
            <a:t>TRANSACTION</a:t>
          </a:r>
          <a:endParaRPr lang="en-MY" dirty="0"/>
        </a:p>
      </dgm:t>
    </dgm:pt>
    <dgm:pt modelId="{DB5EF88C-5870-4278-AC02-A78A3DD99651}" type="sibTrans" cxnId="{2C232D50-DD24-497A-A74A-29E4D61B4562}">
      <dgm:prSet/>
      <dgm:spPr/>
      <dgm:t>
        <a:bodyPr/>
        <a:lstStyle/>
        <a:p>
          <a:endParaRPr lang="en-MY"/>
        </a:p>
      </dgm:t>
    </dgm:pt>
    <dgm:pt modelId="{C9C8F7D1-DFD0-43CC-8250-27B62455D896}" type="parTrans" cxnId="{2C232D50-DD24-497A-A74A-29E4D61B4562}">
      <dgm:prSet/>
      <dgm:spPr/>
      <dgm:t>
        <a:bodyPr/>
        <a:lstStyle/>
        <a:p>
          <a:endParaRPr lang="en-MY"/>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3" custLinFactNeighborX="15024" custLinFactNeighborY="-1652">
        <dgm:presLayoutVars>
          <dgm:bulletEnabled val="1"/>
        </dgm:presLayoutVars>
      </dgm:prSet>
      <dgm:spPr/>
      <dgm:t>
        <a:bodyPr/>
        <a:lstStyle/>
        <a:p>
          <a:endParaRPr lang="en-MY"/>
        </a:p>
      </dgm:t>
    </dgm:pt>
    <dgm:pt modelId="{5F887E26-3506-44EF-89BE-0988FC4B6ED1}" type="pres">
      <dgm:prSet presAssocID="{F616DDB8-E042-4776-B033-C4825C28EC5A}" presName="sibTrans" presStyleLbl="sibTrans2D1" presStyleIdx="0" presStyleCnt="2"/>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3"/>
      <dgm:spPr/>
    </dgm:pt>
    <dgm:pt modelId="{DC2EF4F2-E895-4848-8805-384DDEAC3E50}" type="pres">
      <dgm:prSet presAssocID="{FD691B8E-FB5C-4340-ABD4-38FE56819A9B}" presName="shape" presStyleLbl="node1" presStyleIdx="1" presStyleCnt="3" custScaleX="165590" custScaleY="152297" custLinFactNeighborX="21297" custLinFactNeighborY="-5328">
        <dgm:presLayoutVars>
          <dgm:bulletEnabled val="1"/>
        </dgm:presLayoutVars>
      </dgm:prSet>
      <dgm:spPr/>
      <dgm:t>
        <a:bodyPr/>
        <a:lstStyle/>
        <a:p>
          <a:endParaRPr lang="en-US"/>
        </a:p>
      </dgm:t>
    </dgm:pt>
    <dgm:pt modelId="{C5329B68-5F26-43AF-8BA5-84807A471510}" type="pres">
      <dgm:prSet presAssocID="{DB5EF88C-5870-4278-AC02-A78A3DD99651}" presName="sibTrans" presStyleLbl="sibTrans2D1" presStyleIdx="1" presStyleCnt="2" custLinFactNeighborX="5003"/>
      <dgm:spPr/>
      <dgm:t>
        <a:bodyPr/>
        <a:lstStyle/>
        <a:p>
          <a:endParaRPr lang="en-US"/>
        </a:p>
      </dgm:t>
    </dgm:pt>
    <dgm:pt modelId="{C79400A4-E65E-4CA2-B701-C15B25D50D10}" type="pres">
      <dgm:prSet presAssocID="{A69751AE-A066-4C03-B296-E7CC7D51F54F}" presName="lastNode" presStyleLbl="node1" presStyleIdx="2" presStyleCnt="3" custLinFactNeighborX="-16010">
        <dgm:presLayoutVars>
          <dgm:bulletEnabled val="1"/>
        </dgm:presLayoutVars>
      </dgm:prSet>
      <dgm:spPr/>
      <dgm:t>
        <a:bodyPr/>
        <a:lstStyle/>
        <a:p>
          <a:endParaRPr lang="en-MY"/>
        </a:p>
      </dgm:t>
    </dgm:pt>
  </dgm:ptLst>
  <dgm:cxnLst>
    <dgm:cxn modelId="{24B53885-104A-43CF-A70F-618B45BF0255}" type="presOf" srcId="{FD691B8E-FB5C-4340-ABD4-38FE56819A9B}" destId="{DC2EF4F2-E895-4848-8805-384DDEAC3E50}" srcOrd="0" destOrd="0" presId="urn:microsoft.com/office/officeart/2005/8/layout/bProcess2"/>
    <dgm:cxn modelId="{4F897C85-6E06-426A-8D95-216EE59A9F52}" type="presOf" srcId="{F616DDB8-E042-4776-B033-C4825C28EC5A}" destId="{5F887E26-3506-44EF-89BE-0988FC4B6ED1}"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4D97BF8D-74D2-46B5-8C21-881EF7B7D33F}" type="presOf" srcId="{A69751AE-A066-4C03-B296-E7CC7D51F54F}" destId="{C79400A4-E65E-4CA2-B701-C15B25D50D10}" srcOrd="0" destOrd="0" presId="urn:microsoft.com/office/officeart/2005/8/layout/bProcess2"/>
    <dgm:cxn modelId="{76742489-6FB2-484B-A0B9-41B1B264080A}" srcId="{81992F9D-77BF-4BFD-A4E0-5CAC6ECBFF53}" destId="{A69751AE-A066-4C03-B296-E7CC7D51F54F}" srcOrd="2" destOrd="0" parTransId="{B42EBFC5-F27F-4C10-90A6-9FA56320B78E}" sibTransId="{E28C8818-0BE5-48CF-822E-2333F6844EBB}"/>
    <dgm:cxn modelId="{F59B39E4-59F8-45B8-A6AD-79FF44C14BAE}" type="presOf" srcId="{CEDEBE62-3E01-449C-877E-04A7ECEA92EC}" destId="{EFEB6616-2E01-4A2C-B2BB-44D450E29608}" srcOrd="0" destOrd="0" presId="urn:microsoft.com/office/officeart/2005/8/layout/bProcess2"/>
    <dgm:cxn modelId="{2C232D50-DD24-497A-A74A-29E4D61B4562}" srcId="{81992F9D-77BF-4BFD-A4E0-5CAC6ECBFF53}" destId="{FD691B8E-FB5C-4340-ABD4-38FE56819A9B}" srcOrd="1" destOrd="0" parTransId="{C9C8F7D1-DFD0-43CC-8250-27B62455D896}" sibTransId="{DB5EF88C-5870-4278-AC02-A78A3DD99651}"/>
    <dgm:cxn modelId="{15C807B7-229E-4A14-9601-9E717BF58043}" type="presOf" srcId="{81992F9D-77BF-4BFD-A4E0-5CAC6ECBFF53}" destId="{8995A4AD-71E0-435B-A3B4-F7340008F3D5}" srcOrd="0" destOrd="0" presId="urn:microsoft.com/office/officeart/2005/8/layout/bProcess2"/>
    <dgm:cxn modelId="{06E364E7-E326-4BBB-B09C-F5904366B5CE}" type="presOf" srcId="{DB5EF88C-5870-4278-AC02-A78A3DD99651}" destId="{C5329B68-5F26-43AF-8BA5-84807A471510}" srcOrd="0" destOrd="0" presId="urn:microsoft.com/office/officeart/2005/8/layout/bProcess2"/>
    <dgm:cxn modelId="{1479A919-0D3E-4F58-BE7B-4B6E877C45F5}" type="presParOf" srcId="{8995A4AD-71E0-435B-A3B4-F7340008F3D5}" destId="{EFEB6616-2E01-4A2C-B2BB-44D450E29608}" srcOrd="0" destOrd="0" presId="urn:microsoft.com/office/officeart/2005/8/layout/bProcess2"/>
    <dgm:cxn modelId="{027D8E61-E52B-442C-9E3B-B91B5CFE37E0}" type="presParOf" srcId="{8995A4AD-71E0-435B-A3B4-F7340008F3D5}" destId="{5F887E26-3506-44EF-89BE-0988FC4B6ED1}" srcOrd="1" destOrd="0" presId="urn:microsoft.com/office/officeart/2005/8/layout/bProcess2"/>
    <dgm:cxn modelId="{44F4BDD4-EF5D-4B43-9903-FEAF85283712}" type="presParOf" srcId="{8995A4AD-71E0-435B-A3B4-F7340008F3D5}" destId="{452C7BC0-C448-4E07-91B9-952796F683EC}" srcOrd="2" destOrd="0" presId="urn:microsoft.com/office/officeart/2005/8/layout/bProcess2"/>
    <dgm:cxn modelId="{721F3C26-514F-42F2-80AA-C0221B73F5B7}" type="presParOf" srcId="{452C7BC0-C448-4E07-91B9-952796F683EC}" destId="{95A677D7-317E-45A2-A125-BEEBACA55926}" srcOrd="0" destOrd="0" presId="urn:microsoft.com/office/officeart/2005/8/layout/bProcess2"/>
    <dgm:cxn modelId="{29820BC0-5746-4775-A10B-81FAFBAE50C6}" type="presParOf" srcId="{452C7BC0-C448-4E07-91B9-952796F683EC}" destId="{DC2EF4F2-E895-4848-8805-384DDEAC3E50}" srcOrd="1" destOrd="0" presId="urn:microsoft.com/office/officeart/2005/8/layout/bProcess2"/>
    <dgm:cxn modelId="{4AE46F37-DE99-4A82-822F-D06F9280CF42}" type="presParOf" srcId="{8995A4AD-71E0-435B-A3B4-F7340008F3D5}" destId="{C5329B68-5F26-43AF-8BA5-84807A471510}" srcOrd="3" destOrd="0" presId="urn:microsoft.com/office/officeart/2005/8/layout/bProcess2"/>
    <dgm:cxn modelId="{F5004E65-8AEF-4D00-ACB1-1F2070D205CE}" type="presParOf" srcId="{8995A4AD-71E0-435B-A3B4-F7340008F3D5}" destId="{C79400A4-E65E-4CA2-B701-C15B25D50D10}" srcOrd="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1992F9D-77BF-4BFD-A4E0-5CAC6ECBFF53}" type="doc">
      <dgm:prSet loTypeId="urn:microsoft.com/office/officeart/2005/8/layout/bProcess2" loCatId="process" qsTypeId="urn:microsoft.com/office/officeart/2005/8/quickstyle/3d2" qsCatId="3D" csTypeId="urn:microsoft.com/office/officeart/2005/8/colors/colorful2" csCatId="colorful" phldr="1"/>
      <dgm:spPr/>
      <dgm:t>
        <a:bodyPr/>
        <a:lstStyle/>
        <a:p>
          <a:endParaRPr lang="en-MY"/>
        </a:p>
      </dgm:t>
    </dgm:pt>
    <dgm:pt modelId="{CEDEBE62-3E01-449C-877E-04A7ECEA92EC}">
      <dgm:prSet phldrT="[Text]"/>
      <dgm:spPr/>
      <dgm:t>
        <a:bodyPr/>
        <a:lstStyle/>
        <a:p>
          <a:r>
            <a:rPr lang="en-MY" dirty="0" smtClean="0"/>
            <a:t>ZAKAT &amp; WAKAF</a:t>
          </a:r>
          <a:endParaRPr lang="en-MY" dirty="0"/>
        </a:p>
      </dgm:t>
    </dgm:pt>
    <dgm:pt modelId="{C77FACD0-A056-4431-BD86-DA0A90013476}" type="parTrans" cxnId="{F9AA0208-0D0F-4DF3-A705-FE1F1B890098}">
      <dgm:prSet/>
      <dgm:spPr/>
      <dgm:t>
        <a:bodyPr/>
        <a:lstStyle/>
        <a:p>
          <a:endParaRPr lang="en-MY"/>
        </a:p>
      </dgm:t>
    </dgm:pt>
    <dgm:pt modelId="{F616DDB8-E042-4776-B033-C4825C28EC5A}" type="sibTrans" cxnId="{F9AA0208-0D0F-4DF3-A705-FE1F1B890098}">
      <dgm:prSet/>
      <dgm:spPr/>
      <dgm:t>
        <a:bodyPr/>
        <a:lstStyle/>
        <a:p>
          <a:endParaRPr lang="en-MY"/>
        </a:p>
      </dgm:t>
    </dgm:pt>
    <dgm:pt modelId="{FD691B8E-FB5C-4340-ABD4-38FE56819A9B}">
      <dgm:prSet phldrT="[Text]"/>
      <dgm:spPr/>
      <dgm:t>
        <a:bodyPr/>
        <a:lstStyle/>
        <a:p>
          <a:r>
            <a:rPr lang="en-MY" dirty="0" smtClean="0"/>
            <a:t>REPORT</a:t>
          </a:r>
          <a:endParaRPr lang="en-MY" dirty="0"/>
        </a:p>
      </dgm:t>
    </dgm:pt>
    <dgm:pt modelId="{C9C8F7D1-DFD0-43CC-8250-27B62455D896}" type="parTrans" cxnId="{2C232D50-DD24-497A-A74A-29E4D61B4562}">
      <dgm:prSet/>
      <dgm:spPr/>
      <dgm:t>
        <a:bodyPr/>
        <a:lstStyle/>
        <a:p>
          <a:endParaRPr lang="en-MY"/>
        </a:p>
      </dgm:t>
    </dgm:pt>
    <dgm:pt modelId="{DB5EF88C-5870-4278-AC02-A78A3DD99651}" type="sibTrans" cxnId="{2C232D50-DD24-497A-A74A-29E4D61B4562}">
      <dgm:prSet/>
      <dgm:spPr/>
      <dgm:t>
        <a:bodyPr/>
        <a:lstStyle/>
        <a:p>
          <a:endParaRPr lang="en-MY"/>
        </a:p>
      </dgm:t>
    </dgm:pt>
    <dgm:pt modelId="{A69751AE-A066-4C03-B296-E7CC7D51F54F}">
      <dgm:prSet phldrT="[Text]"/>
      <dgm:spPr/>
      <dgm:t>
        <a:bodyPr/>
        <a:lstStyle/>
        <a:p>
          <a:r>
            <a:rPr lang="en-MY" dirty="0" smtClean="0"/>
            <a:t>ZAKAT </a:t>
          </a:r>
          <a:r>
            <a:rPr lang="en-MY" dirty="0" smtClean="0"/>
            <a:t>SUMMARY</a:t>
          </a:r>
          <a:endParaRPr lang="en-MY" dirty="0"/>
        </a:p>
      </dgm:t>
    </dgm:pt>
    <dgm:pt modelId="{E28C8818-0BE5-48CF-822E-2333F6844EBB}" type="sibTrans" cxnId="{76742489-6FB2-484B-A0B9-41B1B264080A}">
      <dgm:prSet/>
      <dgm:spPr/>
      <dgm:t>
        <a:bodyPr/>
        <a:lstStyle/>
        <a:p>
          <a:endParaRPr lang="en-MY"/>
        </a:p>
      </dgm:t>
    </dgm:pt>
    <dgm:pt modelId="{B42EBFC5-F27F-4C10-90A6-9FA56320B78E}" type="parTrans" cxnId="{76742489-6FB2-484B-A0B9-41B1B264080A}">
      <dgm:prSet/>
      <dgm:spPr/>
      <dgm:t>
        <a:bodyPr/>
        <a:lstStyle/>
        <a:p>
          <a:endParaRPr lang="en-MY"/>
        </a:p>
      </dgm:t>
    </dgm:pt>
    <dgm:pt modelId="{8995A4AD-71E0-435B-A3B4-F7340008F3D5}" type="pres">
      <dgm:prSet presAssocID="{81992F9D-77BF-4BFD-A4E0-5CAC6ECBFF53}" presName="diagram" presStyleCnt="0">
        <dgm:presLayoutVars>
          <dgm:dir/>
          <dgm:resizeHandles/>
        </dgm:presLayoutVars>
      </dgm:prSet>
      <dgm:spPr/>
      <dgm:t>
        <a:bodyPr/>
        <a:lstStyle/>
        <a:p>
          <a:endParaRPr lang="en-US"/>
        </a:p>
      </dgm:t>
    </dgm:pt>
    <dgm:pt modelId="{EFEB6616-2E01-4A2C-B2BB-44D450E29608}" type="pres">
      <dgm:prSet presAssocID="{CEDEBE62-3E01-449C-877E-04A7ECEA92EC}" presName="firstNode" presStyleLbl="node1" presStyleIdx="0" presStyleCnt="3" custLinFactNeighborX="11111" custLinFactNeighborY="-1524">
        <dgm:presLayoutVars>
          <dgm:bulletEnabled val="1"/>
        </dgm:presLayoutVars>
      </dgm:prSet>
      <dgm:spPr/>
      <dgm:t>
        <a:bodyPr/>
        <a:lstStyle/>
        <a:p>
          <a:endParaRPr lang="en-MY"/>
        </a:p>
      </dgm:t>
    </dgm:pt>
    <dgm:pt modelId="{5F887E26-3506-44EF-89BE-0988FC4B6ED1}" type="pres">
      <dgm:prSet presAssocID="{F616DDB8-E042-4776-B033-C4825C28EC5A}" presName="sibTrans" presStyleLbl="sibTrans2D1" presStyleIdx="0" presStyleCnt="2"/>
      <dgm:spPr/>
      <dgm:t>
        <a:bodyPr/>
        <a:lstStyle/>
        <a:p>
          <a:endParaRPr lang="en-US"/>
        </a:p>
      </dgm:t>
    </dgm:pt>
    <dgm:pt modelId="{452C7BC0-C448-4E07-91B9-952796F683EC}" type="pres">
      <dgm:prSet presAssocID="{FD691B8E-FB5C-4340-ABD4-38FE56819A9B}" presName="middleNode" presStyleCnt="0"/>
      <dgm:spPr/>
    </dgm:pt>
    <dgm:pt modelId="{95A677D7-317E-45A2-A125-BEEBACA55926}" type="pres">
      <dgm:prSet presAssocID="{FD691B8E-FB5C-4340-ABD4-38FE56819A9B}" presName="padding" presStyleLbl="node1" presStyleIdx="0" presStyleCnt="3"/>
      <dgm:spPr/>
    </dgm:pt>
    <dgm:pt modelId="{DC2EF4F2-E895-4848-8805-384DDEAC3E50}" type="pres">
      <dgm:prSet presAssocID="{FD691B8E-FB5C-4340-ABD4-38FE56819A9B}" presName="shape" presStyleLbl="node1" presStyleIdx="1" presStyleCnt="3" custScaleX="146126" custScaleY="152297" custLinFactNeighborX="11982" custLinFactNeighborY="-5466">
        <dgm:presLayoutVars>
          <dgm:bulletEnabled val="1"/>
        </dgm:presLayoutVars>
      </dgm:prSet>
      <dgm:spPr/>
      <dgm:t>
        <a:bodyPr/>
        <a:lstStyle/>
        <a:p>
          <a:endParaRPr lang="en-US"/>
        </a:p>
      </dgm:t>
    </dgm:pt>
    <dgm:pt modelId="{C5329B68-5F26-43AF-8BA5-84807A471510}" type="pres">
      <dgm:prSet presAssocID="{DB5EF88C-5870-4278-AC02-A78A3DD99651}" presName="sibTrans" presStyleLbl="sibTrans2D1" presStyleIdx="1" presStyleCnt="2" custLinFactNeighborX="5003"/>
      <dgm:spPr/>
      <dgm:t>
        <a:bodyPr/>
        <a:lstStyle/>
        <a:p>
          <a:endParaRPr lang="en-US"/>
        </a:p>
      </dgm:t>
    </dgm:pt>
    <dgm:pt modelId="{F904FED6-9F98-4E19-8708-A02198D75C81}" type="pres">
      <dgm:prSet presAssocID="{A69751AE-A066-4C03-B296-E7CC7D51F54F}" presName="lastNode" presStyleLbl="node1" presStyleIdx="2" presStyleCnt="3">
        <dgm:presLayoutVars>
          <dgm:bulletEnabled val="1"/>
        </dgm:presLayoutVars>
      </dgm:prSet>
      <dgm:spPr/>
      <dgm:t>
        <a:bodyPr/>
        <a:lstStyle/>
        <a:p>
          <a:endParaRPr lang="en-US"/>
        </a:p>
      </dgm:t>
    </dgm:pt>
  </dgm:ptLst>
  <dgm:cxnLst>
    <dgm:cxn modelId="{3E769B53-AF8F-454D-AD29-C53C505B49FF}" type="presOf" srcId="{F616DDB8-E042-4776-B033-C4825C28EC5A}" destId="{5F887E26-3506-44EF-89BE-0988FC4B6ED1}" srcOrd="0" destOrd="0" presId="urn:microsoft.com/office/officeart/2005/8/layout/bProcess2"/>
    <dgm:cxn modelId="{07FC20C4-F46E-400F-BCD4-4100C99518AE}" type="presOf" srcId="{CEDEBE62-3E01-449C-877E-04A7ECEA92EC}" destId="{EFEB6616-2E01-4A2C-B2BB-44D450E29608}" srcOrd="0" destOrd="0" presId="urn:microsoft.com/office/officeart/2005/8/layout/bProcess2"/>
    <dgm:cxn modelId="{77332030-7712-4AC9-9182-748548DCDC0D}" type="presOf" srcId="{A69751AE-A066-4C03-B296-E7CC7D51F54F}" destId="{F904FED6-9F98-4E19-8708-A02198D75C81}" srcOrd="0" destOrd="0" presId="urn:microsoft.com/office/officeart/2005/8/layout/bProcess2"/>
    <dgm:cxn modelId="{76742489-6FB2-484B-A0B9-41B1B264080A}" srcId="{81992F9D-77BF-4BFD-A4E0-5CAC6ECBFF53}" destId="{A69751AE-A066-4C03-B296-E7CC7D51F54F}" srcOrd="2" destOrd="0" parTransId="{B42EBFC5-F27F-4C10-90A6-9FA56320B78E}" sibTransId="{E28C8818-0BE5-48CF-822E-2333F6844EBB}"/>
    <dgm:cxn modelId="{3CF89CD1-B9B0-4DE2-ABEF-39A08CA47421}" type="presOf" srcId="{81992F9D-77BF-4BFD-A4E0-5CAC6ECBFF53}" destId="{8995A4AD-71E0-435B-A3B4-F7340008F3D5}" srcOrd="0" destOrd="0" presId="urn:microsoft.com/office/officeart/2005/8/layout/bProcess2"/>
    <dgm:cxn modelId="{F9AA0208-0D0F-4DF3-A705-FE1F1B890098}" srcId="{81992F9D-77BF-4BFD-A4E0-5CAC6ECBFF53}" destId="{CEDEBE62-3E01-449C-877E-04A7ECEA92EC}" srcOrd="0" destOrd="0" parTransId="{C77FACD0-A056-4431-BD86-DA0A90013476}" sibTransId="{F616DDB8-E042-4776-B033-C4825C28EC5A}"/>
    <dgm:cxn modelId="{C45CF553-9036-46C9-97A6-A8BC0A7DBDF1}" type="presOf" srcId="{DB5EF88C-5870-4278-AC02-A78A3DD99651}" destId="{C5329B68-5F26-43AF-8BA5-84807A471510}" srcOrd="0" destOrd="0" presId="urn:microsoft.com/office/officeart/2005/8/layout/bProcess2"/>
    <dgm:cxn modelId="{2241504C-874A-4F08-9C02-28D4B10585D1}" type="presOf" srcId="{FD691B8E-FB5C-4340-ABD4-38FE56819A9B}" destId="{DC2EF4F2-E895-4848-8805-384DDEAC3E50}" srcOrd="0" destOrd="0" presId="urn:microsoft.com/office/officeart/2005/8/layout/bProcess2"/>
    <dgm:cxn modelId="{2C232D50-DD24-497A-A74A-29E4D61B4562}" srcId="{81992F9D-77BF-4BFD-A4E0-5CAC6ECBFF53}" destId="{FD691B8E-FB5C-4340-ABD4-38FE56819A9B}" srcOrd="1" destOrd="0" parTransId="{C9C8F7D1-DFD0-43CC-8250-27B62455D896}" sibTransId="{DB5EF88C-5870-4278-AC02-A78A3DD99651}"/>
    <dgm:cxn modelId="{80378836-BCF9-4A54-BF26-A2487BBBC506}" type="presParOf" srcId="{8995A4AD-71E0-435B-A3B4-F7340008F3D5}" destId="{EFEB6616-2E01-4A2C-B2BB-44D450E29608}" srcOrd="0" destOrd="0" presId="urn:microsoft.com/office/officeart/2005/8/layout/bProcess2"/>
    <dgm:cxn modelId="{879323C8-348A-49C3-926B-87975D4A6BCD}" type="presParOf" srcId="{8995A4AD-71E0-435B-A3B4-F7340008F3D5}" destId="{5F887E26-3506-44EF-89BE-0988FC4B6ED1}" srcOrd="1" destOrd="0" presId="urn:microsoft.com/office/officeart/2005/8/layout/bProcess2"/>
    <dgm:cxn modelId="{0A72FE07-6DC7-4255-A4B3-793FB39B41A7}" type="presParOf" srcId="{8995A4AD-71E0-435B-A3B4-F7340008F3D5}" destId="{452C7BC0-C448-4E07-91B9-952796F683EC}" srcOrd="2" destOrd="0" presId="urn:microsoft.com/office/officeart/2005/8/layout/bProcess2"/>
    <dgm:cxn modelId="{FD5D3806-9BF9-4F53-B472-3556EDD14464}" type="presParOf" srcId="{452C7BC0-C448-4E07-91B9-952796F683EC}" destId="{95A677D7-317E-45A2-A125-BEEBACA55926}" srcOrd="0" destOrd="0" presId="urn:microsoft.com/office/officeart/2005/8/layout/bProcess2"/>
    <dgm:cxn modelId="{DF513B0C-6856-45F6-8B6C-34D674BAB5DF}" type="presParOf" srcId="{452C7BC0-C448-4E07-91B9-952796F683EC}" destId="{DC2EF4F2-E895-4848-8805-384DDEAC3E50}" srcOrd="1" destOrd="0" presId="urn:microsoft.com/office/officeart/2005/8/layout/bProcess2"/>
    <dgm:cxn modelId="{4DED7E5B-62EE-40A1-B998-42C767EDB40E}" type="presParOf" srcId="{8995A4AD-71E0-435B-A3B4-F7340008F3D5}" destId="{C5329B68-5F26-43AF-8BA5-84807A471510}" srcOrd="3" destOrd="0" presId="urn:microsoft.com/office/officeart/2005/8/layout/bProcess2"/>
    <dgm:cxn modelId="{23A95A4E-5BF7-432C-BC74-840448FEC513}" type="presParOf" srcId="{8995A4AD-71E0-435B-A3B4-F7340008F3D5}" destId="{F904FED6-9F98-4E19-8708-A02198D75C81}" srcOrd="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C7BC1A-DCE7-4471-B355-D40EE9356987}">
      <dsp:nvSpPr>
        <dsp:cNvPr id="0" name=""/>
        <dsp:cNvSpPr/>
      </dsp:nvSpPr>
      <dsp:spPr>
        <a:xfrm>
          <a:off x="0" y="7275"/>
          <a:ext cx="6858000" cy="143325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rtl="0">
            <a:lnSpc>
              <a:spcPct val="90000"/>
            </a:lnSpc>
            <a:spcBef>
              <a:spcPct val="0"/>
            </a:spcBef>
            <a:spcAft>
              <a:spcPct val="35000"/>
            </a:spcAft>
          </a:pPr>
          <a:r>
            <a:rPr lang="en-US" sz="3500" kern="1200" dirty="0" smtClean="0">
              <a:effectLst>
                <a:outerShdw blurRad="38100" dist="38100" dir="2700000" algn="tl">
                  <a:srgbClr val="000000">
                    <a:alpha val="43137"/>
                  </a:srgbClr>
                </a:outerShdw>
              </a:effectLst>
              <a:latin typeface="Neuropol" panose="020B0500000000000000"/>
            </a:rPr>
            <a:t>SALIHIN</a:t>
          </a:r>
          <a:r>
            <a:rPr lang="en-US" sz="3500" kern="1200" dirty="0" smtClean="0">
              <a:solidFill>
                <a:srgbClr val="FF0000"/>
              </a:solidFill>
              <a:effectLst>
                <a:outerShdw blurRad="38100" dist="38100" dir="2700000" algn="tl">
                  <a:srgbClr val="000000">
                    <a:alpha val="43137"/>
                  </a:srgbClr>
                </a:outerShdw>
              </a:effectLst>
              <a:latin typeface="Neuropol" panose="020B0500000000000000"/>
            </a:rPr>
            <a:t> PREMIER </a:t>
          </a:r>
          <a:r>
            <a:rPr lang="en-US" sz="3500" kern="1200" dirty="0" smtClean="0">
              <a:effectLst>
                <a:outerShdw blurRad="38100" dist="38100" dir="2700000" algn="tl">
                  <a:srgbClr val="000000">
                    <a:alpha val="43137"/>
                  </a:srgbClr>
                </a:outerShdw>
              </a:effectLst>
              <a:latin typeface="Neuropol" panose="020B0500000000000000"/>
            </a:rPr>
            <a:t>SOLUTIONS (SPS)</a:t>
          </a:r>
          <a:endParaRPr lang="en-MY" sz="3500" kern="1200" dirty="0"/>
        </a:p>
      </dsp:txBody>
      <dsp:txXfrm>
        <a:off x="69965" y="77240"/>
        <a:ext cx="6718070" cy="1293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74056-CC41-4680-99AF-4C8FDDC45F54}">
      <dsp:nvSpPr>
        <dsp:cNvPr id="0" name=""/>
        <dsp:cNvSpPr/>
      </dsp:nvSpPr>
      <dsp:spPr>
        <a:xfrm>
          <a:off x="0" y="195037"/>
          <a:ext cx="8382000" cy="573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145796" rIns="65053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Zakat is payable only on Muslim share of the business wealth. Where a company is owned by Muslim and non-Muslim, the zakat is chargeable on the Muslim’s percentage share of the business assets.</a:t>
          </a:r>
          <a:endParaRPr lang="en-US" sz="1200" kern="1200" dirty="0"/>
        </a:p>
      </dsp:txBody>
      <dsp:txXfrm>
        <a:off x="0" y="195037"/>
        <a:ext cx="8382000" cy="573300"/>
      </dsp:txXfrm>
    </dsp:sp>
    <dsp:sp modelId="{A0055274-AE9B-4375-B674-8560DC955ADC}">
      <dsp:nvSpPr>
        <dsp:cNvPr id="0" name=""/>
        <dsp:cNvSpPr/>
      </dsp:nvSpPr>
      <dsp:spPr>
        <a:xfrm>
          <a:off x="419100" y="91717"/>
          <a:ext cx="5867400"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533400">
            <a:lnSpc>
              <a:spcPct val="90000"/>
            </a:lnSpc>
            <a:spcBef>
              <a:spcPct val="0"/>
            </a:spcBef>
            <a:spcAft>
              <a:spcPct val="35000"/>
            </a:spcAft>
          </a:pPr>
          <a:r>
            <a:rPr lang="en-US" sz="1200" b="1" kern="1200" dirty="0" smtClean="0"/>
            <a:t>Only Muslim needs to pay zakat</a:t>
          </a:r>
          <a:endParaRPr lang="en-US" sz="1200" kern="1200" dirty="0"/>
        </a:p>
      </dsp:txBody>
      <dsp:txXfrm>
        <a:off x="429187" y="101804"/>
        <a:ext cx="5847226" cy="186466"/>
      </dsp:txXfrm>
    </dsp:sp>
    <dsp:sp modelId="{6DE0DACE-20D8-4E0E-B402-B0E30DC6570A}">
      <dsp:nvSpPr>
        <dsp:cNvPr id="0" name=""/>
        <dsp:cNvSpPr/>
      </dsp:nvSpPr>
      <dsp:spPr>
        <a:xfrm>
          <a:off x="0" y="909457"/>
          <a:ext cx="8382000" cy="573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145796" rIns="65053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 substance together with benefits. The ownership must be complete. </a:t>
          </a:r>
          <a:r>
            <a:rPr lang="en-US" sz="1200" kern="1200" smtClean="0"/>
            <a:t>The owner(s) must have complete ownership over the property especially the power to dispose.</a:t>
          </a:r>
          <a:endParaRPr lang="en-US" sz="1200" kern="1200"/>
        </a:p>
      </dsp:txBody>
      <dsp:txXfrm>
        <a:off x="0" y="909457"/>
        <a:ext cx="8382000" cy="573300"/>
      </dsp:txXfrm>
    </dsp:sp>
    <dsp:sp modelId="{405EB6D2-A9FE-4E81-87DB-2892F409EAC5}">
      <dsp:nvSpPr>
        <dsp:cNvPr id="0" name=""/>
        <dsp:cNvSpPr/>
      </dsp:nvSpPr>
      <dsp:spPr>
        <a:xfrm>
          <a:off x="419100" y="806137"/>
          <a:ext cx="5867400"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533400">
            <a:lnSpc>
              <a:spcPct val="90000"/>
            </a:lnSpc>
            <a:spcBef>
              <a:spcPct val="0"/>
            </a:spcBef>
            <a:spcAft>
              <a:spcPct val="35000"/>
            </a:spcAft>
          </a:pPr>
          <a:r>
            <a:rPr lang="en-US" sz="1200" b="1" kern="1200" dirty="0" smtClean="0"/>
            <a:t>Complete Ownership</a:t>
          </a:r>
          <a:endParaRPr lang="en-US" sz="1200" kern="1200" dirty="0"/>
        </a:p>
      </dsp:txBody>
      <dsp:txXfrm>
        <a:off x="429187" y="816224"/>
        <a:ext cx="5847226" cy="186466"/>
      </dsp:txXfrm>
    </dsp:sp>
    <dsp:sp modelId="{2A85E7A5-834E-4EF6-8BD7-71AAB59CB48F}">
      <dsp:nvSpPr>
        <dsp:cNvPr id="0" name=""/>
        <dsp:cNvSpPr/>
      </dsp:nvSpPr>
      <dsp:spPr>
        <a:xfrm>
          <a:off x="0" y="1623877"/>
          <a:ext cx="8382000" cy="749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145796" rIns="65053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Property acquired with the intent and purpose of the trade is zakatable. Assets acquired for business purposes and the assets must be used in business activities. Thus, fixed assets are not zakatable unless they are sold as part of main trading activities.</a:t>
          </a:r>
          <a:endParaRPr lang="en-US" sz="1200" kern="1200"/>
        </a:p>
      </dsp:txBody>
      <dsp:txXfrm>
        <a:off x="0" y="1623877"/>
        <a:ext cx="8382000" cy="749700"/>
      </dsp:txXfrm>
    </dsp:sp>
    <dsp:sp modelId="{C2323856-E042-43D1-82A6-AEE57A57745D}">
      <dsp:nvSpPr>
        <dsp:cNvPr id="0" name=""/>
        <dsp:cNvSpPr/>
      </dsp:nvSpPr>
      <dsp:spPr>
        <a:xfrm>
          <a:off x="419100" y="1520557"/>
          <a:ext cx="5867400"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533400">
            <a:lnSpc>
              <a:spcPct val="90000"/>
            </a:lnSpc>
            <a:spcBef>
              <a:spcPct val="0"/>
            </a:spcBef>
            <a:spcAft>
              <a:spcPct val="35000"/>
            </a:spcAft>
          </a:pPr>
          <a:r>
            <a:rPr lang="en-US" sz="1200" b="1" kern="1200" dirty="0" smtClean="0"/>
            <a:t>Assets Must be for business purposes </a:t>
          </a:r>
          <a:endParaRPr lang="en-US" sz="1200" kern="1200" dirty="0"/>
        </a:p>
      </dsp:txBody>
      <dsp:txXfrm>
        <a:off x="429187" y="1530644"/>
        <a:ext cx="5847226" cy="186466"/>
      </dsp:txXfrm>
    </dsp:sp>
    <dsp:sp modelId="{3A56243D-1A1D-4580-8CCA-6A4BCCDE942E}">
      <dsp:nvSpPr>
        <dsp:cNvPr id="0" name=""/>
        <dsp:cNvSpPr/>
      </dsp:nvSpPr>
      <dsp:spPr>
        <a:xfrm>
          <a:off x="0" y="2514697"/>
          <a:ext cx="8382000" cy="407925"/>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145796" rIns="65053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Items for zakat must be valued at their market selling prices, i.e. cash equivalent value, NOT historical cost.</a:t>
          </a:r>
          <a:endParaRPr lang="en-US" sz="1200" kern="1200"/>
        </a:p>
      </dsp:txBody>
      <dsp:txXfrm>
        <a:off x="0" y="2514697"/>
        <a:ext cx="8382000" cy="407925"/>
      </dsp:txXfrm>
    </dsp:sp>
    <dsp:sp modelId="{E0EBDF3D-8A3F-4D3C-BFF6-816723478942}">
      <dsp:nvSpPr>
        <dsp:cNvPr id="0" name=""/>
        <dsp:cNvSpPr/>
      </dsp:nvSpPr>
      <dsp:spPr>
        <a:xfrm>
          <a:off x="419100" y="2411377"/>
          <a:ext cx="5867400"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533400">
            <a:lnSpc>
              <a:spcPct val="90000"/>
            </a:lnSpc>
            <a:spcBef>
              <a:spcPct val="0"/>
            </a:spcBef>
            <a:spcAft>
              <a:spcPct val="35000"/>
            </a:spcAft>
          </a:pPr>
          <a:r>
            <a:rPr lang="en-US" sz="1200" b="1" kern="1200" dirty="0" smtClean="0"/>
            <a:t>Valuation</a:t>
          </a:r>
          <a:endParaRPr lang="en-US" sz="1200" kern="1200" dirty="0"/>
        </a:p>
      </dsp:txBody>
      <dsp:txXfrm>
        <a:off x="429187" y="2421464"/>
        <a:ext cx="5847226" cy="186466"/>
      </dsp:txXfrm>
    </dsp:sp>
    <dsp:sp modelId="{FC30FCB7-D906-4B8D-A7F1-FDEF2277323D}">
      <dsp:nvSpPr>
        <dsp:cNvPr id="0" name=""/>
        <dsp:cNvSpPr/>
      </dsp:nvSpPr>
      <dsp:spPr>
        <a:xfrm>
          <a:off x="0" y="3063742"/>
          <a:ext cx="8382000" cy="573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145796" rIns="65053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Haul is the fiscal period of zakat based on Islamic lunar calendar.  However, businesses may follow their financial calendar.</a:t>
          </a:r>
          <a:endParaRPr lang="en-US" sz="1200" kern="1200"/>
        </a:p>
      </dsp:txBody>
      <dsp:txXfrm>
        <a:off x="0" y="3063742"/>
        <a:ext cx="8382000" cy="573300"/>
      </dsp:txXfrm>
    </dsp:sp>
    <dsp:sp modelId="{F83CD865-92FE-48CD-A22D-45A03CF0DBE6}">
      <dsp:nvSpPr>
        <dsp:cNvPr id="0" name=""/>
        <dsp:cNvSpPr/>
      </dsp:nvSpPr>
      <dsp:spPr>
        <a:xfrm>
          <a:off x="419100" y="2960422"/>
          <a:ext cx="5867400"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533400">
            <a:lnSpc>
              <a:spcPct val="90000"/>
            </a:lnSpc>
            <a:spcBef>
              <a:spcPct val="0"/>
            </a:spcBef>
            <a:spcAft>
              <a:spcPct val="35000"/>
            </a:spcAft>
          </a:pPr>
          <a:r>
            <a:rPr lang="en-US" sz="1200" b="1" kern="1200" dirty="0" smtClean="0"/>
            <a:t>Must have complete </a:t>
          </a:r>
          <a:r>
            <a:rPr lang="en-US" sz="1200" b="1" i="1" kern="1200" dirty="0" smtClean="0"/>
            <a:t>haul</a:t>
          </a:r>
          <a:endParaRPr lang="en-US" sz="1200" kern="1200" dirty="0"/>
        </a:p>
      </dsp:txBody>
      <dsp:txXfrm>
        <a:off x="429187" y="2970509"/>
        <a:ext cx="5847226" cy="186466"/>
      </dsp:txXfrm>
    </dsp:sp>
    <dsp:sp modelId="{620D2C0A-9CD6-4BE8-8AEC-568E0CE313AF}">
      <dsp:nvSpPr>
        <dsp:cNvPr id="0" name=""/>
        <dsp:cNvSpPr/>
      </dsp:nvSpPr>
      <dsp:spPr>
        <a:xfrm>
          <a:off x="0" y="3778162"/>
          <a:ext cx="8382000" cy="7497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145796" rIns="65053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err="1" smtClean="0"/>
            <a:t>Nisab</a:t>
          </a:r>
          <a:r>
            <a:rPr lang="en-US" sz="1200" kern="1200" dirty="0" smtClean="0"/>
            <a:t> is the amount exceeding amount which zakat becomes payable. For business working capital, the </a:t>
          </a:r>
          <a:r>
            <a:rPr lang="en-US" sz="1200" kern="1200" dirty="0" err="1" smtClean="0"/>
            <a:t>nisab</a:t>
          </a:r>
          <a:r>
            <a:rPr lang="en-US" sz="1200" kern="1200" dirty="0" smtClean="0"/>
            <a:t> is the monetary equivalent of 85 grams of gold. The </a:t>
          </a:r>
          <a:r>
            <a:rPr lang="en-US" sz="1200" kern="1200" dirty="0" err="1" smtClean="0"/>
            <a:t>nisab</a:t>
          </a:r>
          <a:r>
            <a:rPr lang="en-US" sz="1200" kern="1200" dirty="0" smtClean="0"/>
            <a:t> is determined and published by the </a:t>
          </a:r>
          <a:r>
            <a:rPr lang="en-US" sz="1200" kern="1200" dirty="0" err="1" smtClean="0"/>
            <a:t>Majlis</a:t>
          </a:r>
          <a:r>
            <a:rPr lang="en-US" sz="1200" kern="1200" dirty="0" smtClean="0"/>
            <a:t> Agama Islam of each state.</a:t>
          </a:r>
          <a:endParaRPr lang="en-US" sz="1200" kern="1200" dirty="0"/>
        </a:p>
      </dsp:txBody>
      <dsp:txXfrm>
        <a:off x="0" y="3778162"/>
        <a:ext cx="8382000" cy="749700"/>
      </dsp:txXfrm>
    </dsp:sp>
    <dsp:sp modelId="{D09A2021-F374-4D69-A6A3-44FB47080E66}">
      <dsp:nvSpPr>
        <dsp:cNvPr id="0" name=""/>
        <dsp:cNvSpPr/>
      </dsp:nvSpPr>
      <dsp:spPr>
        <a:xfrm>
          <a:off x="419100" y="3674842"/>
          <a:ext cx="5867400"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533400">
            <a:lnSpc>
              <a:spcPct val="90000"/>
            </a:lnSpc>
            <a:spcBef>
              <a:spcPct val="0"/>
            </a:spcBef>
            <a:spcAft>
              <a:spcPct val="35000"/>
            </a:spcAft>
          </a:pPr>
          <a:r>
            <a:rPr lang="en-US" sz="1200" b="1" kern="1200" dirty="0" err="1" smtClean="0"/>
            <a:t>Nisab</a:t>
          </a:r>
          <a:r>
            <a:rPr lang="en-US" sz="1200" b="1" kern="1200" dirty="0" smtClean="0"/>
            <a:t>  (Minimum Amount)</a:t>
          </a:r>
          <a:endParaRPr lang="en-US" sz="1200" kern="1200" dirty="0"/>
        </a:p>
      </dsp:txBody>
      <dsp:txXfrm>
        <a:off x="429187" y="3684929"/>
        <a:ext cx="5847226" cy="186466"/>
      </dsp:txXfrm>
    </dsp:sp>
    <dsp:sp modelId="{BA814586-6F99-4340-A950-F816E3C21686}">
      <dsp:nvSpPr>
        <dsp:cNvPr id="0" name=""/>
        <dsp:cNvSpPr/>
      </dsp:nvSpPr>
      <dsp:spPr>
        <a:xfrm>
          <a:off x="0" y="4668982"/>
          <a:ext cx="8382000" cy="5733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50536" tIns="145796" rIns="650536"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smtClean="0"/>
            <a:t>The zakat rate for the Islamic calendar is 2.5%. However, if the company is using its financial year, the rate is 2.5775%.</a:t>
          </a:r>
          <a:endParaRPr lang="en-US" sz="1200" kern="1200"/>
        </a:p>
      </dsp:txBody>
      <dsp:txXfrm>
        <a:off x="0" y="4668982"/>
        <a:ext cx="8382000" cy="573300"/>
      </dsp:txXfrm>
    </dsp:sp>
    <dsp:sp modelId="{512CD8E0-8E9F-4C9F-8C11-1F1AF046FB3D}">
      <dsp:nvSpPr>
        <dsp:cNvPr id="0" name=""/>
        <dsp:cNvSpPr/>
      </dsp:nvSpPr>
      <dsp:spPr>
        <a:xfrm>
          <a:off x="419100" y="4565662"/>
          <a:ext cx="5867400" cy="2066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774" tIns="0" rIns="221774" bIns="0" numCol="1" spcCol="1270" anchor="ctr" anchorCtr="0">
          <a:noAutofit/>
        </a:bodyPr>
        <a:lstStyle/>
        <a:p>
          <a:pPr lvl="0" algn="l" defTabSz="533400">
            <a:lnSpc>
              <a:spcPct val="90000"/>
            </a:lnSpc>
            <a:spcBef>
              <a:spcPct val="0"/>
            </a:spcBef>
            <a:spcAft>
              <a:spcPct val="35000"/>
            </a:spcAft>
          </a:pPr>
          <a:r>
            <a:rPr lang="en-US" sz="1200" b="1" kern="1200" dirty="0" smtClean="0"/>
            <a:t>Zakat Rate</a:t>
          </a:r>
          <a:endParaRPr lang="en-US" sz="1200" kern="1200" dirty="0"/>
        </a:p>
      </dsp:txBody>
      <dsp:txXfrm>
        <a:off x="429187" y="4575749"/>
        <a:ext cx="5847226" cy="186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226065" y="26517"/>
          <a:ext cx="1910104" cy="1910104"/>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MY" sz="2600" kern="1200" dirty="0" smtClean="0"/>
            <a:t>GENERAL SETUP</a:t>
          </a:r>
          <a:endParaRPr lang="en-MY" sz="2600" kern="1200" dirty="0"/>
        </a:p>
      </dsp:txBody>
      <dsp:txXfrm>
        <a:off x="505793" y="306245"/>
        <a:ext cx="1350648" cy="1350648"/>
      </dsp:txXfrm>
    </dsp:sp>
    <dsp:sp modelId="{5F887E26-3506-44EF-89BE-0988FC4B6ED1}">
      <dsp:nvSpPr>
        <dsp:cNvPr id="0" name=""/>
        <dsp:cNvSpPr/>
      </dsp:nvSpPr>
      <dsp:spPr>
        <a:xfrm rot="10799995">
          <a:off x="846851" y="2103755"/>
          <a:ext cx="668536" cy="354324"/>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126280" y="2605158"/>
          <a:ext cx="2109682" cy="1940324"/>
        </a:xfrm>
        <a:prstGeom prst="ellipse">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MY" sz="2200" kern="1200" dirty="0" smtClean="0"/>
            <a:t>COMPANY SETUP</a:t>
          </a:r>
          <a:endParaRPr lang="en-MY" sz="2200" kern="1200" dirty="0"/>
        </a:p>
      </dsp:txBody>
      <dsp:txXfrm>
        <a:off x="435236" y="2889312"/>
        <a:ext cx="1491770" cy="1372016"/>
      </dsp:txXfrm>
    </dsp:sp>
    <dsp:sp modelId="{C5329B68-5F26-43AF-8BA5-84807A471510}">
      <dsp:nvSpPr>
        <dsp:cNvPr id="0" name=""/>
        <dsp:cNvSpPr/>
      </dsp:nvSpPr>
      <dsp:spPr>
        <a:xfrm rot="5305348">
          <a:off x="2411599" y="3355553"/>
          <a:ext cx="668536" cy="354324"/>
        </a:xfrm>
        <a:prstGeom prst="triangle">
          <a:avLst/>
        </a:prstGeom>
        <a:solidFill>
          <a:schemeClr val="accent2">
            <a:hueOff val="1170380"/>
            <a:satOff val="-1460"/>
            <a:lumOff val="34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A0ED19E2-2BF1-4F61-A8B4-1C4EFF1E2459}">
      <dsp:nvSpPr>
        <dsp:cNvPr id="0" name=""/>
        <dsp:cNvSpPr/>
      </dsp:nvSpPr>
      <dsp:spPr>
        <a:xfrm>
          <a:off x="3200398" y="2667006"/>
          <a:ext cx="1708945" cy="1658341"/>
        </a:xfrm>
        <a:prstGeom prst="ellipse">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MY" sz="2200" kern="1200" dirty="0" smtClean="0"/>
            <a:t>LIST</a:t>
          </a:r>
          <a:endParaRPr lang="en-MY" sz="2200" kern="1200" dirty="0"/>
        </a:p>
      </dsp:txBody>
      <dsp:txXfrm>
        <a:off x="3450667" y="2909864"/>
        <a:ext cx="1208407" cy="1172625"/>
      </dsp:txXfrm>
    </dsp:sp>
    <dsp:sp modelId="{6621654A-E58A-4C98-91D9-AF8AB65CA3F2}">
      <dsp:nvSpPr>
        <dsp:cNvPr id="0" name=""/>
        <dsp:cNvSpPr/>
      </dsp:nvSpPr>
      <dsp:spPr>
        <a:xfrm rot="7098">
          <a:off x="3704958" y="2081903"/>
          <a:ext cx="668536" cy="354324"/>
        </a:xfrm>
        <a:prstGeom prst="triangle">
          <a:avLst/>
        </a:prstGeom>
        <a:solidFill>
          <a:schemeClr val="accent2">
            <a:hueOff val="2340759"/>
            <a:satOff val="-2919"/>
            <a:lumOff val="68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69DD8240-60DE-452E-8F14-66A0285888E4}">
      <dsp:nvSpPr>
        <dsp:cNvPr id="0" name=""/>
        <dsp:cNvSpPr/>
      </dsp:nvSpPr>
      <dsp:spPr>
        <a:xfrm>
          <a:off x="3124198" y="152398"/>
          <a:ext cx="1798510" cy="1718781"/>
        </a:xfrm>
        <a:prstGeom prst="ellipse">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COMPANY MASTER</a:t>
          </a:r>
          <a:endParaRPr lang="en-US" sz="2200" kern="1200" dirty="0"/>
        </a:p>
      </dsp:txBody>
      <dsp:txXfrm>
        <a:off x="3387584" y="404108"/>
        <a:ext cx="1271738" cy="1215361"/>
      </dsp:txXfrm>
    </dsp:sp>
    <dsp:sp modelId="{9458DFCE-C72F-499A-B9E8-94E28B0D202B}">
      <dsp:nvSpPr>
        <dsp:cNvPr id="0" name=""/>
        <dsp:cNvSpPr/>
      </dsp:nvSpPr>
      <dsp:spPr>
        <a:xfrm rot="5400000">
          <a:off x="5108996" y="834627"/>
          <a:ext cx="668536" cy="354324"/>
        </a:xfrm>
        <a:prstGeom prst="triangle">
          <a:avLst/>
        </a:prstGeom>
        <a:solidFill>
          <a:schemeClr val="accent2">
            <a:hueOff val="3511139"/>
            <a:satOff val="-4379"/>
            <a:lumOff val="103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3662DC8-6A5C-425F-9E41-E4F6DDF891A9}">
      <dsp:nvSpPr>
        <dsp:cNvPr id="0" name=""/>
        <dsp:cNvSpPr/>
      </dsp:nvSpPr>
      <dsp:spPr>
        <a:xfrm>
          <a:off x="5943763" y="152398"/>
          <a:ext cx="1889693" cy="1718781"/>
        </a:xfrm>
        <a:prstGeom prst="ellipse">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ZAKAT &amp; WAKAF</a:t>
          </a:r>
          <a:endParaRPr lang="en-US" sz="2200" kern="1200" dirty="0"/>
        </a:p>
      </dsp:txBody>
      <dsp:txXfrm>
        <a:off x="6220502" y="404108"/>
        <a:ext cx="1336215" cy="1215361"/>
      </dsp:txXfrm>
    </dsp:sp>
    <dsp:sp modelId="{4FC25118-166E-4BBD-AFAA-C209059619E9}">
      <dsp:nvSpPr>
        <dsp:cNvPr id="0" name=""/>
        <dsp:cNvSpPr/>
      </dsp:nvSpPr>
      <dsp:spPr>
        <a:xfrm rot="10800000">
          <a:off x="6554342" y="2086144"/>
          <a:ext cx="668536" cy="354324"/>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BE90E06-AF1E-42E8-A67E-E0F74DE7A0B6}">
      <dsp:nvSpPr>
        <dsp:cNvPr id="0" name=""/>
        <dsp:cNvSpPr/>
      </dsp:nvSpPr>
      <dsp:spPr>
        <a:xfrm>
          <a:off x="5933558" y="2635378"/>
          <a:ext cx="1910104" cy="1910104"/>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dirty="0" smtClean="0"/>
            <a:t>MUSLIM SHARE (%)</a:t>
          </a:r>
          <a:endParaRPr lang="en-US" sz="2600" kern="1200" dirty="0"/>
        </a:p>
      </dsp:txBody>
      <dsp:txXfrm>
        <a:off x="6213286" y="2915106"/>
        <a:ext cx="1350648" cy="13506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625503" y="1244159"/>
          <a:ext cx="2003152" cy="200315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MY" sz="1700" kern="1200" smtClean="0"/>
            <a:t>ZAKAT &amp; WAKAF</a:t>
          </a:r>
          <a:endParaRPr lang="en-MY" sz="1700" kern="1200" dirty="0"/>
        </a:p>
      </dsp:txBody>
      <dsp:txXfrm>
        <a:off x="918858" y="1537514"/>
        <a:ext cx="1416442" cy="1416442"/>
      </dsp:txXfrm>
    </dsp:sp>
    <dsp:sp modelId="{5F887E26-3506-44EF-89BE-0988FC4B6ED1}">
      <dsp:nvSpPr>
        <dsp:cNvPr id="0" name=""/>
        <dsp:cNvSpPr/>
      </dsp:nvSpPr>
      <dsp:spPr>
        <a:xfrm rot="5340052">
          <a:off x="2776661" y="2114369"/>
          <a:ext cx="701103" cy="210407"/>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3613815" y="1174371"/>
          <a:ext cx="2212452" cy="2034843"/>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MY" sz="1700" kern="1200" dirty="0" smtClean="0"/>
            <a:t>SETUP</a:t>
          </a:r>
          <a:endParaRPr lang="en-MY" sz="1700" kern="1200" dirty="0"/>
        </a:p>
      </dsp:txBody>
      <dsp:txXfrm>
        <a:off x="3937821" y="1472367"/>
        <a:ext cx="1564440" cy="1438851"/>
      </dsp:txXfrm>
    </dsp:sp>
    <dsp:sp modelId="{C5329B68-5F26-43AF-8BA5-84807A471510}">
      <dsp:nvSpPr>
        <dsp:cNvPr id="0" name=""/>
        <dsp:cNvSpPr/>
      </dsp:nvSpPr>
      <dsp:spPr>
        <a:xfrm rot="5475962">
          <a:off x="5690325" y="2115548"/>
          <a:ext cx="701103" cy="210407"/>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215DBEF0-3C31-4834-BF63-08F6725C260D}">
      <dsp:nvSpPr>
        <dsp:cNvPr id="0" name=""/>
        <dsp:cNvSpPr/>
      </dsp:nvSpPr>
      <dsp:spPr>
        <a:xfrm>
          <a:off x="6222602" y="1245559"/>
          <a:ext cx="2003152" cy="2003152"/>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ZAKAT NISAB/CENTRE</a:t>
          </a:r>
          <a:endParaRPr lang="en-MY" sz="1700" kern="1200" dirty="0"/>
        </a:p>
      </dsp:txBody>
      <dsp:txXfrm>
        <a:off x="6515957" y="1538914"/>
        <a:ext cx="1416442" cy="1416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304799" y="1244159"/>
          <a:ext cx="2003152" cy="2003152"/>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MY" sz="1900" kern="1200" dirty="0" smtClean="0"/>
            <a:t>ZAKAT &amp; WAKAF</a:t>
          </a:r>
          <a:endParaRPr lang="en-MY" sz="1900" kern="1200" dirty="0"/>
        </a:p>
      </dsp:txBody>
      <dsp:txXfrm>
        <a:off x="598154" y="1537514"/>
        <a:ext cx="1416442" cy="1416442"/>
      </dsp:txXfrm>
    </dsp:sp>
    <dsp:sp modelId="{5F887E26-3506-44EF-89BE-0988FC4B6ED1}">
      <dsp:nvSpPr>
        <dsp:cNvPr id="0" name=""/>
        <dsp:cNvSpPr/>
      </dsp:nvSpPr>
      <dsp:spPr>
        <a:xfrm rot="5340052">
          <a:off x="2455963" y="2114372"/>
          <a:ext cx="701103" cy="210400"/>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3293123" y="1174371"/>
          <a:ext cx="2212452" cy="2034843"/>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MY" sz="1900" kern="1200" dirty="0" smtClean="0"/>
            <a:t>TRANSACTION</a:t>
          </a:r>
          <a:endParaRPr lang="en-MY" sz="1900" kern="1200" dirty="0"/>
        </a:p>
      </dsp:txBody>
      <dsp:txXfrm>
        <a:off x="3617129" y="1472367"/>
        <a:ext cx="1564440" cy="1438851"/>
      </dsp:txXfrm>
    </dsp:sp>
    <dsp:sp modelId="{C5329B68-5F26-43AF-8BA5-84807A471510}">
      <dsp:nvSpPr>
        <dsp:cNvPr id="0" name=""/>
        <dsp:cNvSpPr/>
      </dsp:nvSpPr>
      <dsp:spPr>
        <a:xfrm rot="5475962">
          <a:off x="5369627" y="2115551"/>
          <a:ext cx="701103" cy="210400"/>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79400A4-E65E-4CA2-B701-C15B25D50D10}">
      <dsp:nvSpPr>
        <dsp:cNvPr id="0" name=""/>
        <dsp:cNvSpPr/>
      </dsp:nvSpPr>
      <dsp:spPr>
        <a:xfrm>
          <a:off x="5901897" y="1245559"/>
          <a:ext cx="2003152" cy="2003152"/>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smtClean="0"/>
            <a:t>ZAKAT CALCULATION</a:t>
          </a:r>
          <a:endParaRPr lang="en-MY" sz="1900" kern="1200" dirty="0"/>
        </a:p>
      </dsp:txBody>
      <dsp:txXfrm>
        <a:off x="6195252" y="1538914"/>
        <a:ext cx="1416442" cy="141644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B6616-2E01-4A2C-B2BB-44D450E29608}">
      <dsp:nvSpPr>
        <dsp:cNvPr id="0" name=""/>
        <dsp:cNvSpPr/>
      </dsp:nvSpPr>
      <dsp:spPr>
        <a:xfrm>
          <a:off x="228597" y="1219201"/>
          <a:ext cx="2057399" cy="205739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MY" sz="2400" kern="1200" dirty="0" smtClean="0"/>
            <a:t>ZAKAT &amp; WAKAF</a:t>
          </a:r>
          <a:endParaRPr lang="en-MY" sz="2400" kern="1200" dirty="0"/>
        </a:p>
      </dsp:txBody>
      <dsp:txXfrm>
        <a:off x="529896" y="1520500"/>
        <a:ext cx="1454801" cy="1454801"/>
      </dsp:txXfrm>
    </dsp:sp>
    <dsp:sp modelId="{5F887E26-3506-44EF-89BE-0988FC4B6ED1}">
      <dsp:nvSpPr>
        <dsp:cNvPr id="0" name=""/>
        <dsp:cNvSpPr/>
      </dsp:nvSpPr>
      <dsp:spPr>
        <a:xfrm rot="5331833">
          <a:off x="2434601" y="1981321"/>
          <a:ext cx="720090" cy="472184"/>
        </a:xfrm>
        <a:prstGeom prst="triangle">
          <a:avLst/>
        </a:prstGeom>
        <a:solidFill>
          <a:schemeClr val="accent2">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DC2EF4F2-E895-4848-8805-384DDEAC3E50}">
      <dsp:nvSpPr>
        <dsp:cNvPr id="0" name=""/>
        <dsp:cNvSpPr/>
      </dsp:nvSpPr>
      <dsp:spPr>
        <a:xfrm>
          <a:off x="3276594" y="1142997"/>
          <a:ext cx="2005266" cy="2089950"/>
        </a:xfrm>
        <a:prstGeom prst="ellipse">
          <a:avLst/>
        </a:prstGeom>
        <a:gradFill rotWithShape="0">
          <a:gsLst>
            <a:gs pos="0">
              <a:schemeClr val="accent2">
                <a:hueOff val="2340759"/>
                <a:satOff val="-2919"/>
                <a:lumOff val="686"/>
                <a:alphaOff val="0"/>
                <a:shade val="51000"/>
                <a:satMod val="130000"/>
              </a:schemeClr>
            </a:gs>
            <a:gs pos="80000">
              <a:schemeClr val="accent2">
                <a:hueOff val="2340759"/>
                <a:satOff val="-2919"/>
                <a:lumOff val="686"/>
                <a:alphaOff val="0"/>
                <a:shade val="93000"/>
                <a:satMod val="130000"/>
              </a:schemeClr>
            </a:gs>
            <a:gs pos="100000">
              <a:schemeClr val="accent2">
                <a:hueOff val="2340759"/>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MY" sz="2400" kern="1200" dirty="0" smtClean="0"/>
            <a:t>REPORT</a:t>
          </a:r>
          <a:endParaRPr lang="en-MY" sz="2400" kern="1200" dirty="0"/>
        </a:p>
      </dsp:txBody>
      <dsp:txXfrm>
        <a:off x="3570258" y="1449063"/>
        <a:ext cx="1417938" cy="1477818"/>
      </dsp:txXfrm>
    </dsp:sp>
    <dsp:sp modelId="{C5329B68-5F26-43AF-8BA5-84807A471510}">
      <dsp:nvSpPr>
        <dsp:cNvPr id="0" name=""/>
        <dsp:cNvSpPr/>
      </dsp:nvSpPr>
      <dsp:spPr>
        <a:xfrm rot="5469099">
          <a:off x="5403980" y="1981254"/>
          <a:ext cx="720090" cy="472184"/>
        </a:xfrm>
        <a:prstGeom prst="triangle">
          <a:avLst/>
        </a:prstGeom>
        <a:solidFill>
          <a:schemeClr val="accent2">
            <a:hueOff val="4681519"/>
            <a:satOff val="-5839"/>
            <a:lumOff val="1373"/>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F904FED6-9F98-4E19-8708-A02198D75C81}">
      <dsp:nvSpPr>
        <dsp:cNvPr id="0" name=""/>
        <dsp:cNvSpPr/>
      </dsp:nvSpPr>
      <dsp:spPr>
        <a:xfrm>
          <a:off x="6172200" y="1218006"/>
          <a:ext cx="2057399" cy="2057399"/>
        </a:xfrm>
        <a:prstGeom prst="ellipse">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MY" sz="2400" kern="1200" dirty="0" smtClean="0"/>
            <a:t>ZAKAT </a:t>
          </a:r>
          <a:r>
            <a:rPr lang="en-MY" sz="2400" kern="1200" dirty="0" smtClean="0"/>
            <a:t>SUMMARY</a:t>
          </a:r>
          <a:endParaRPr lang="en-MY" sz="2400" kern="1200" dirty="0"/>
        </a:p>
      </dsp:txBody>
      <dsp:txXfrm>
        <a:off x="6473499" y="1519305"/>
        <a:ext cx="1454801" cy="145480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0992" tIns="45496" rIns="90992" bIns="45496"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0992" tIns="45496" rIns="90992" bIns="45496" rtlCol="0"/>
          <a:lstStyle>
            <a:lvl1pPr algn="r">
              <a:defRPr sz="1200"/>
            </a:lvl1pPr>
          </a:lstStyle>
          <a:p>
            <a:fld id="{18CE0CDF-C16C-4B6D-96CC-4EBCD24C6A90}" type="datetimeFigureOut">
              <a:rPr lang="en-US" smtClean="0"/>
              <a:t>2/17/2016</a:t>
            </a:fld>
            <a:endParaRPr lang="en-US"/>
          </a:p>
        </p:txBody>
      </p:sp>
      <p:sp>
        <p:nvSpPr>
          <p:cNvPr id="4" name="Footer Placeholder 3"/>
          <p:cNvSpPr>
            <a:spLocks noGrp="1"/>
          </p:cNvSpPr>
          <p:nvPr>
            <p:ph type="ftr" sz="quarter" idx="2"/>
          </p:nvPr>
        </p:nvSpPr>
        <p:spPr>
          <a:xfrm>
            <a:off x="0" y="9428584"/>
            <a:ext cx="2945659" cy="496332"/>
          </a:xfrm>
          <a:prstGeom prst="rect">
            <a:avLst/>
          </a:prstGeom>
        </p:spPr>
        <p:txBody>
          <a:bodyPr vert="horz" lIns="90992" tIns="45496" rIns="90992" bIns="45496"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0992" tIns="45496" rIns="90992" bIns="45496" rtlCol="0" anchor="b"/>
          <a:lstStyle>
            <a:lvl1pPr algn="r">
              <a:defRPr sz="1200"/>
            </a:lvl1pPr>
          </a:lstStyle>
          <a:p>
            <a:fld id="{DCCB4D0E-2C5D-468A-92BC-53DCE99ECB5E}" type="slidenum">
              <a:rPr lang="en-US" smtClean="0"/>
              <a:t>‹#›</a:t>
            </a:fld>
            <a:endParaRPr lang="en-US"/>
          </a:p>
        </p:txBody>
      </p:sp>
    </p:spTree>
    <p:extLst>
      <p:ext uri="{BB962C8B-B14F-4D97-AF65-F5344CB8AC3E}">
        <p14:creationId xmlns:p14="http://schemas.microsoft.com/office/powerpoint/2010/main" val="2964635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0992" tIns="45496" rIns="90992" bIns="45496" rtlCol="0"/>
          <a:lstStyle>
            <a:lvl1pPr algn="l">
              <a:defRPr sz="1200"/>
            </a:lvl1pPr>
          </a:lstStyle>
          <a:p>
            <a:endParaRPr lang="en-MY"/>
          </a:p>
        </p:txBody>
      </p:sp>
      <p:sp>
        <p:nvSpPr>
          <p:cNvPr id="3" name="Date Placeholder 2"/>
          <p:cNvSpPr>
            <a:spLocks noGrp="1"/>
          </p:cNvSpPr>
          <p:nvPr>
            <p:ph type="dt" idx="1"/>
          </p:nvPr>
        </p:nvSpPr>
        <p:spPr>
          <a:xfrm>
            <a:off x="3850443" y="0"/>
            <a:ext cx="2945659" cy="498056"/>
          </a:xfrm>
          <a:prstGeom prst="rect">
            <a:avLst/>
          </a:prstGeom>
        </p:spPr>
        <p:txBody>
          <a:bodyPr vert="horz" lIns="90992" tIns="45496" rIns="90992" bIns="45496" rtlCol="0"/>
          <a:lstStyle>
            <a:lvl1pPr algn="r">
              <a:defRPr sz="1200"/>
            </a:lvl1pPr>
          </a:lstStyle>
          <a:p>
            <a:fld id="{974E6916-0CC1-4814-943B-FAE3C21F430C}" type="datetimeFigureOut">
              <a:rPr lang="en-MY" smtClean="0"/>
              <a:t>17/2/2016</a:t>
            </a:fld>
            <a:endParaRPr lang="en-MY"/>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0992" tIns="45496" rIns="90992" bIns="45496" rtlCol="0" anchor="ctr"/>
          <a:lstStyle/>
          <a:p>
            <a:endParaRPr lang="en-MY"/>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0992" tIns="45496" rIns="90992" bIns="4549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6" name="Footer Placeholder 5"/>
          <p:cNvSpPr>
            <a:spLocks noGrp="1"/>
          </p:cNvSpPr>
          <p:nvPr>
            <p:ph type="ftr" sz="quarter" idx="4"/>
          </p:nvPr>
        </p:nvSpPr>
        <p:spPr>
          <a:xfrm>
            <a:off x="0" y="9428583"/>
            <a:ext cx="2945659" cy="498055"/>
          </a:xfrm>
          <a:prstGeom prst="rect">
            <a:avLst/>
          </a:prstGeom>
        </p:spPr>
        <p:txBody>
          <a:bodyPr vert="horz" lIns="90992" tIns="45496" rIns="90992" bIns="45496" rtlCol="0" anchor="b"/>
          <a:lstStyle>
            <a:lvl1pPr algn="l">
              <a:defRPr sz="1200"/>
            </a:lvl1pPr>
          </a:lstStyle>
          <a:p>
            <a:endParaRPr lang="en-MY"/>
          </a:p>
        </p:txBody>
      </p:sp>
      <p:sp>
        <p:nvSpPr>
          <p:cNvPr id="7" name="Slide Number Placeholder 6"/>
          <p:cNvSpPr>
            <a:spLocks noGrp="1"/>
          </p:cNvSpPr>
          <p:nvPr>
            <p:ph type="sldNum" sz="quarter" idx="5"/>
          </p:nvPr>
        </p:nvSpPr>
        <p:spPr>
          <a:xfrm>
            <a:off x="3850443" y="9428583"/>
            <a:ext cx="2945659" cy="498055"/>
          </a:xfrm>
          <a:prstGeom prst="rect">
            <a:avLst/>
          </a:prstGeom>
        </p:spPr>
        <p:txBody>
          <a:bodyPr vert="horz" lIns="90992" tIns="45496" rIns="90992" bIns="45496" rtlCol="0" anchor="b"/>
          <a:lstStyle>
            <a:lvl1pPr algn="r">
              <a:defRPr sz="1200"/>
            </a:lvl1pPr>
          </a:lstStyle>
          <a:p>
            <a:fld id="{6D5CB45E-DA69-42DD-A31D-6186A5D0C705}" type="slidenum">
              <a:rPr lang="en-MY" smtClean="0"/>
              <a:t>‹#›</a:t>
            </a:fld>
            <a:endParaRPr lang="en-MY"/>
          </a:p>
        </p:txBody>
      </p:sp>
    </p:spTree>
    <p:extLst>
      <p:ext uri="{BB962C8B-B14F-4D97-AF65-F5344CB8AC3E}">
        <p14:creationId xmlns:p14="http://schemas.microsoft.com/office/powerpoint/2010/main" val="342200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919">
              <a:defRPr/>
            </a:pPr>
            <a:r>
              <a:rPr lang="en-MY" dirty="0"/>
              <a:t>Auto generate installation code</a:t>
            </a:r>
          </a:p>
          <a:p>
            <a:endParaRPr lang="en-MY" dirty="0"/>
          </a:p>
        </p:txBody>
      </p:sp>
      <p:sp>
        <p:nvSpPr>
          <p:cNvPr id="4" name="Slide Number Placeholder 3"/>
          <p:cNvSpPr>
            <a:spLocks noGrp="1"/>
          </p:cNvSpPr>
          <p:nvPr>
            <p:ph type="sldNum" sz="quarter" idx="10"/>
          </p:nvPr>
        </p:nvSpPr>
        <p:spPr/>
        <p:txBody>
          <a:bodyPr/>
          <a:lstStyle/>
          <a:p>
            <a:fld id="{6D5CB45E-DA69-42DD-A31D-6186A5D0C705}" type="slidenum">
              <a:rPr lang="en-MY" smtClean="0"/>
              <a:t>6</a:t>
            </a:fld>
            <a:endParaRPr lang="en-MY"/>
          </a:p>
        </p:txBody>
      </p:sp>
    </p:spTree>
    <p:extLst>
      <p:ext uri="{BB962C8B-B14F-4D97-AF65-F5344CB8AC3E}">
        <p14:creationId xmlns:p14="http://schemas.microsoft.com/office/powerpoint/2010/main" val="6333212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717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4162" r="10865" b="33566"/>
          <a:stretch/>
        </p:blipFill>
        <p:spPr bwMode="auto">
          <a:xfrm rot="5400000">
            <a:off x="-3278189" y="3278188"/>
            <a:ext cx="6858003" cy="3016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IT\Work\Audry\Desktop\Printing Item\Salihin Premier\stationery\slide6.pn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8091" t="15622" r="32030" b="16255"/>
          <a:stretch/>
        </p:blipFill>
        <p:spPr bwMode="auto">
          <a:xfrm>
            <a:off x="1" y="1600200"/>
            <a:ext cx="9147176" cy="5257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2053" name="Picture 5" descr="D:\IT\Work\Audry\Desktop\Printing Item\Salihin Premier\stationery\slide5.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062477" y="304800"/>
            <a:ext cx="3776723" cy="76200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Tree>
    <p:extLst>
      <p:ext uri="{BB962C8B-B14F-4D97-AF65-F5344CB8AC3E}">
        <p14:creationId xmlns:p14="http://schemas.microsoft.com/office/powerpoint/2010/main" val="33864687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361054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3855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BCCFCF-26A9-4D7A-970A-2239FACBBEE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14" name="Picture 2" descr="D:\IT\Work\Audry\Desktop\Printing Item\Salihin Premier\stationery\label3.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743201" y="679971"/>
            <a:ext cx="6403976" cy="457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2" descr="D:\IT\Work\Audry\Desktop\Printing Item\MIA 2015\MIA - Sponsorship logo-01.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T\Work\Audry\Desktop\Printing Item\Salihin Premier\Design\slide3.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745162" y="6094434"/>
            <a:ext cx="3398838" cy="76212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3"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253758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2" descr="D:\IT\Work\Audry\Desktop\Printing Item\Salihin Premier\stationery\bg-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2990" b="2928"/>
          <a:stretch/>
        </p:blipFill>
        <p:spPr bwMode="auto">
          <a:xfrm>
            <a:off x="0" y="205099"/>
            <a:ext cx="9144000" cy="64520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BCCFCF-26A9-4D7A-970A-2239FACBBEE9}" type="datetimeFigureOut">
              <a:rPr lang="en-US" smtClean="0"/>
              <a:t>2/17/2016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656640-CBAE-40A4-AF00-960698FEEE04}" type="slidenum">
              <a:rPr lang="en-US" smtClean="0"/>
              <a:t>‹#›</a:t>
            </a:fld>
            <a:endParaRPr lang="en-US"/>
          </a:p>
        </p:txBody>
      </p:sp>
      <p:pic>
        <p:nvPicPr>
          <p:cNvPr id="7" name="Picture 2" descr="D:\IT\Work\Audry\Desktop\Printing Item\Salihin Premier\stationery\label3.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33566"/>
          <a:stretch/>
        </p:blipFill>
        <p:spPr bwMode="auto">
          <a:xfrm>
            <a:off x="0" y="6556375"/>
            <a:ext cx="9147176" cy="3016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T\Work\Audry\Desktop\Printing Item\MIA 2015\MIA - Sponsorship logo-0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304800"/>
            <a:ext cx="2810809" cy="556901"/>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IT\Work\Audry\Desktop\Printing Item\Salihin Premier\stationery\slide7.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733800" y="97536"/>
            <a:ext cx="5318199" cy="485546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302096" y="6591771"/>
            <a:ext cx="2664296" cy="230832"/>
          </a:xfrm>
          <a:prstGeom prst="rect">
            <a:avLst/>
          </a:prstGeom>
          <a:noFill/>
        </p:spPr>
        <p:txBody>
          <a:bodyPr wrap="square" rtlCol="0">
            <a:spAutoFit/>
          </a:bodyPr>
          <a:lstStyle/>
          <a:p>
            <a:pPr algn="r"/>
            <a:r>
              <a:rPr lang="en-US" sz="900" dirty="0" smtClean="0"/>
              <a:t>© </a:t>
            </a:r>
            <a:r>
              <a:rPr lang="en-US" sz="900" dirty="0" smtClean="0">
                <a:solidFill>
                  <a:srgbClr val="FF0000"/>
                </a:solidFill>
                <a:latin typeface="Neuropol" pitchFamily="34" charset="0"/>
              </a:rPr>
              <a:t>SPS </a:t>
            </a:r>
            <a:r>
              <a:rPr lang="en-US" sz="900" dirty="0" smtClean="0">
                <a:solidFill>
                  <a:srgbClr val="FF0000"/>
                </a:solidFill>
              </a:rPr>
              <a:t> </a:t>
            </a:r>
            <a:r>
              <a:rPr lang="en-US" sz="900" dirty="0" smtClean="0"/>
              <a:t>2015. Strictly Private &amp; Confidential</a:t>
            </a:r>
            <a:endParaRPr lang="en-SG" sz="900" dirty="0"/>
          </a:p>
        </p:txBody>
      </p:sp>
      <p:sp>
        <p:nvSpPr>
          <p:cNvPr id="12" name="Slide Number Placeholder 3"/>
          <p:cNvSpPr txBox="1">
            <a:spLocks/>
          </p:cNvSpPr>
          <p:nvPr userDrawn="1"/>
        </p:nvSpPr>
        <p:spPr>
          <a:xfrm>
            <a:off x="8681566" y="6515100"/>
            <a:ext cx="367184"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F45E794-307C-49D3-8CE5-47BF882ED0AE}" type="slidenum">
              <a:rPr lang="en-MY" sz="900" smtClean="0">
                <a:solidFill>
                  <a:schemeClr val="tx1"/>
                </a:solidFill>
              </a:rPr>
              <a:pPr/>
              <a:t>‹#›</a:t>
            </a:fld>
            <a:endParaRPr lang="en-MY" sz="1100" dirty="0">
              <a:solidFill>
                <a:schemeClr val="tx1"/>
              </a:solidFill>
            </a:endParaRPr>
          </a:p>
        </p:txBody>
      </p:sp>
    </p:spTree>
    <p:extLst>
      <p:ext uri="{BB962C8B-B14F-4D97-AF65-F5344CB8AC3E}">
        <p14:creationId xmlns:p14="http://schemas.microsoft.com/office/powerpoint/2010/main" val="1871034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BCCFCF-26A9-4D7A-970A-2239FACBBEE9}"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399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BCCFCF-26A9-4D7A-970A-2239FACBBEE9}" type="datetimeFigureOut">
              <a:rPr lang="en-US" smtClean="0"/>
              <a:t>2/17/2016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1273932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BCCFCF-26A9-4D7A-970A-2239FACBBEE9}" type="datetimeFigureOut">
              <a:rPr lang="en-US" smtClean="0"/>
              <a:t>2/17/2016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643241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BCCFCF-26A9-4D7A-970A-2239FACBBEE9}" type="datetimeFigureOut">
              <a:rPr lang="en-US" smtClean="0"/>
              <a:t>2/17/2016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036189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679715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BCCFCF-26A9-4D7A-970A-2239FACBBEE9}" type="datetimeFigureOut">
              <a:rPr lang="en-US" smtClean="0"/>
              <a:t>2/17/2016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656640-CBAE-40A4-AF00-960698FEEE04}" type="slidenum">
              <a:rPr lang="en-US" smtClean="0"/>
              <a:t>‹#›</a:t>
            </a:fld>
            <a:endParaRPr lang="en-US"/>
          </a:p>
        </p:txBody>
      </p:sp>
    </p:spTree>
    <p:extLst>
      <p:ext uri="{BB962C8B-B14F-4D97-AF65-F5344CB8AC3E}">
        <p14:creationId xmlns:p14="http://schemas.microsoft.com/office/powerpoint/2010/main" val="376097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BCCFCF-26A9-4D7A-970A-2239FACBBEE9}" type="datetimeFigureOut">
              <a:rPr lang="en-US" smtClean="0"/>
              <a:t>2/17/2016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656640-CBAE-40A4-AF00-960698FEEE04}" type="slidenum">
              <a:rPr lang="en-US" smtClean="0"/>
              <a:t>‹#›</a:t>
            </a:fld>
            <a:endParaRPr lang="en-US"/>
          </a:p>
        </p:txBody>
      </p:sp>
    </p:spTree>
    <p:extLst>
      <p:ext uri="{BB962C8B-B14F-4D97-AF65-F5344CB8AC3E}">
        <p14:creationId xmlns:p14="http://schemas.microsoft.com/office/powerpoint/2010/main" val="217461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86647109"/>
              </p:ext>
            </p:extLst>
          </p:nvPr>
        </p:nvGraphicFramePr>
        <p:xfrm>
          <a:off x="0" y="2438400"/>
          <a:ext cx="6858000" cy="144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ubtitle 2"/>
          <p:cNvSpPr txBox="1">
            <a:spLocks/>
          </p:cNvSpPr>
          <p:nvPr/>
        </p:nvSpPr>
        <p:spPr>
          <a:xfrm>
            <a:off x="762000" y="6667500"/>
            <a:ext cx="8001000" cy="381000"/>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r>
              <a:rPr lang="en-US" sz="2800" dirty="0" smtClean="0">
                <a:solidFill>
                  <a:srgbClr val="FF0000"/>
                </a:solidFill>
                <a:effectLst>
                  <a:outerShdw blurRad="38100" dist="38100" dir="2700000" algn="tl">
                    <a:srgbClr val="000000">
                      <a:alpha val="43137"/>
                    </a:srgbClr>
                  </a:outerShdw>
                </a:effectLst>
                <a:latin typeface="Neuropol" panose="020B0500000000000000" pitchFamily="34" charset="0"/>
              </a:rPr>
              <a:t>BY ACCOUNTANTS FOR ACCOUNTANTS</a:t>
            </a:r>
          </a:p>
          <a:p>
            <a:endParaRPr lang="en-US" sz="3600" dirty="0">
              <a:solidFill>
                <a:srgbClr val="21FF3B"/>
              </a:solidFill>
              <a:effectLst>
                <a:outerShdw blurRad="38100" dist="38100" dir="2700000" algn="tl">
                  <a:srgbClr val="000000">
                    <a:alpha val="43137"/>
                  </a:srgbClr>
                </a:outerShdw>
              </a:effectLst>
              <a:latin typeface="Neuropol" panose="020B0500000000000000" pitchFamily="34" charset="0"/>
            </a:endParaRPr>
          </a:p>
        </p:txBody>
      </p:sp>
    </p:spTree>
    <p:extLst>
      <p:ext uri="{BB962C8B-B14F-4D97-AF65-F5344CB8AC3E}">
        <p14:creationId xmlns:p14="http://schemas.microsoft.com/office/powerpoint/2010/main" val="19278659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7372350" cy="4057650"/>
          </a:xfrm>
          <a:prstGeom prst="rect">
            <a:avLst/>
          </a:prstGeom>
          <a:ln>
            <a:noFill/>
          </a:ln>
          <a:effectLst>
            <a:outerShdw blurRad="190500" algn="tl" rotWithShape="0">
              <a:srgbClr val="000000">
                <a:alpha val="70000"/>
              </a:srgbClr>
            </a:outerShdw>
          </a:effectLst>
        </p:spPr>
      </p:pic>
      <p:sp>
        <p:nvSpPr>
          <p:cNvPr id="5" name="TextBox 4"/>
          <p:cNvSpPr txBox="1"/>
          <p:nvPr/>
        </p:nvSpPr>
        <p:spPr>
          <a:xfrm>
            <a:off x="3048000" y="5172486"/>
            <a:ext cx="3293337" cy="369332"/>
          </a:xfrm>
          <a:prstGeom prst="rect">
            <a:avLst/>
          </a:prstGeom>
          <a:noFill/>
        </p:spPr>
        <p:txBody>
          <a:bodyPr wrap="none" rtlCol="0">
            <a:spAutoFit/>
          </a:bodyPr>
          <a:lstStyle/>
          <a:p>
            <a:r>
              <a:rPr lang="en-US" dirty="0" smtClean="0">
                <a:solidFill>
                  <a:srgbClr val="0070C0"/>
                </a:solidFill>
              </a:rPr>
              <a:t>Figure 8: Zakat Centre List Report</a:t>
            </a:r>
            <a:endParaRPr lang="en-US" dirty="0">
              <a:solidFill>
                <a:srgbClr val="0070C0"/>
              </a:solidFill>
            </a:endParaRPr>
          </a:p>
        </p:txBody>
      </p:sp>
      <p:sp>
        <p:nvSpPr>
          <p:cNvPr id="6" name="TextBox 5"/>
          <p:cNvSpPr txBox="1"/>
          <p:nvPr/>
        </p:nvSpPr>
        <p:spPr>
          <a:xfrm>
            <a:off x="6773855" y="152400"/>
            <a:ext cx="2113527" cy="523220"/>
          </a:xfrm>
          <a:prstGeom prst="rect">
            <a:avLst/>
          </a:prstGeom>
          <a:noFill/>
        </p:spPr>
        <p:txBody>
          <a:bodyPr wrap="none" rtlCol="0">
            <a:spAutoFit/>
          </a:bodyPr>
          <a:lstStyle/>
          <a:p>
            <a:r>
              <a:rPr lang="en-MY" sz="2800" dirty="0" smtClean="0"/>
              <a:t>ZAKAT </a:t>
            </a:r>
            <a:r>
              <a:rPr lang="en-MY" sz="2800" dirty="0" smtClean="0"/>
              <a:t>SETUP</a:t>
            </a:r>
            <a:endParaRPr lang="en-MY" sz="2800" dirty="0"/>
          </a:p>
        </p:txBody>
      </p:sp>
    </p:spTree>
    <p:extLst>
      <p:ext uri="{BB962C8B-B14F-4D97-AF65-F5344CB8AC3E}">
        <p14:creationId xmlns:p14="http://schemas.microsoft.com/office/powerpoint/2010/main" val="404336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4657808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836742" y="152400"/>
            <a:ext cx="3288208" cy="523220"/>
          </a:xfrm>
          <a:prstGeom prst="rect">
            <a:avLst/>
          </a:prstGeom>
          <a:noFill/>
        </p:spPr>
        <p:txBody>
          <a:bodyPr wrap="none" rtlCol="0">
            <a:spAutoFit/>
          </a:bodyPr>
          <a:lstStyle/>
          <a:p>
            <a:r>
              <a:rPr lang="en-MY" sz="2800" dirty="0" smtClean="0"/>
              <a:t>ZAKAT TRANSACTION</a:t>
            </a:r>
            <a:endParaRPr lang="en-MY" sz="2800" dirty="0"/>
          </a:p>
        </p:txBody>
      </p:sp>
    </p:spTree>
    <p:extLst>
      <p:ext uri="{BB962C8B-B14F-4D97-AF65-F5344CB8AC3E}">
        <p14:creationId xmlns:p14="http://schemas.microsoft.com/office/powerpoint/2010/main" val="668812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09600" y="914400"/>
            <a:ext cx="7848600" cy="52578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3706611" y="6172200"/>
            <a:ext cx="2684902" cy="369332"/>
          </a:xfrm>
          <a:prstGeom prst="rect">
            <a:avLst/>
          </a:prstGeom>
          <a:noFill/>
        </p:spPr>
        <p:txBody>
          <a:bodyPr wrap="none" rtlCol="0">
            <a:spAutoFit/>
          </a:bodyPr>
          <a:lstStyle/>
          <a:p>
            <a:r>
              <a:rPr lang="en-US" dirty="0" smtClean="0">
                <a:solidFill>
                  <a:srgbClr val="0070C0"/>
                </a:solidFill>
              </a:rPr>
              <a:t>Figure 2: Zakat Transaction</a:t>
            </a:r>
            <a:endParaRPr lang="en-US" dirty="0">
              <a:solidFill>
                <a:srgbClr val="0070C0"/>
              </a:solidFill>
            </a:endParaRPr>
          </a:p>
        </p:txBody>
      </p:sp>
      <p:sp>
        <p:nvSpPr>
          <p:cNvPr id="6" name="TextBox 5"/>
          <p:cNvSpPr txBox="1"/>
          <p:nvPr/>
        </p:nvSpPr>
        <p:spPr>
          <a:xfrm>
            <a:off x="5836742" y="152400"/>
            <a:ext cx="3288208" cy="523220"/>
          </a:xfrm>
          <a:prstGeom prst="rect">
            <a:avLst/>
          </a:prstGeom>
          <a:noFill/>
        </p:spPr>
        <p:txBody>
          <a:bodyPr wrap="none" rtlCol="0">
            <a:spAutoFit/>
          </a:bodyPr>
          <a:lstStyle/>
          <a:p>
            <a:r>
              <a:rPr lang="en-MY" sz="2800" dirty="0" smtClean="0"/>
              <a:t>ZAKAT TRANSACTION</a:t>
            </a:r>
            <a:endParaRPr lang="en-MY" sz="2800" dirty="0"/>
          </a:p>
        </p:txBody>
      </p:sp>
    </p:spTree>
    <p:extLst>
      <p:ext uri="{BB962C8B-B14F-4D97-AF65-F5344CB8AC3E}">
        <p14:creationId xmlns:p14="http://schemas.microsoft.com/office/powerpoint/2010/main" val="2543845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990600" y="914400"/>
            <a:ext cx="7162800" cy="50292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3276600" y="6063734"/>
            <a:ext cx="2878993" cy="369332"/>
          </a:xfrm>
          <a:prstGeom prst="rect">
            <a:avLst/>
          </a:prstGeom>
          <a:noFill/>
        </p:spPr>
        <p:txBody>
          <a:bodyPr wrap="none" rtlCol="0">
            <a:spAutoFit/>
          </a:bodyPr>
          <a:lstStyle/>
          <a:p>
            <a:r>
              <a:rPr lang="en-US" dirty="0" smtClean="0">
                <a:solidFill>
                  <a:srgbClr val="0070C0"/>
                </a:solidFill>
              </a:rPr>
              <a:t>Figure 3: List Of Zakat Centre</a:t>
            </a:r>
            <a:endParaRPr lang="en-US" dirty="0">
              <a:solidFill>
                <a:srgbClr val="0070C0"/>
              </a:solidFill>
            </a:endParaRPr>
          </a:p>
        </p:txBody>
      </p:sp>
      <p:sp>
        <p:nvSpPr>
          <p:cNvPr id="6" name="TextBox 5"/>
          <p:cNvSpPr txBox="1"/>
          <p:nvPr/>
        </p:nvSpPr>
        <p:spPr>
          <a:xfrm>
            <a:off x="5836742" y="152400"/>
            <a:ext cx="3288208" cy="523220"/>
          </a:xfrm>
          <a:prstGeom prst="rect">
            <a:avLst/>
          </a:prstGeom>
          <a:noFill/>
        </p:spPr>
        <p:txBody>
          <a:bodyPr wrap="none" rtlCol="0">
            <a:spAutoFit/>
          </a:bodyPr>
          <a:lstStyle/>
          <a:p>
            <a:r>
              <a:rPr lang="en-MY" sz="2800" dirty="0" smtClean="0"/>
              <a:t>ZAKAT TRANSACTION</a:t>
            </a:r>
            <a:endParaRPr lang="en-MY" sz="2800" dirty="0"/>
          </a:p>
        </p:txBody>
      </p:sp>
    </p:spTree>
    <p:extLst>
      <p:ext uri="{BB962C8B-B14F-4D97-AF65-F5344CB8AC3E}">
        <p14:creationId xmlns:p14="http://schemas.microsoft.com/office/powerpoint/2010/main" val="2716360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33400" y="914400"/>
            <a:ext cx="7924800" cy="5149334"/>
          </a:xfrm>
          <a:prstGeom prst="rect">
            <a:avLst/>
          </a:prstGeom>
          <a:ln>
            <a:noFill/>
          </a:ln>
          <a:effectLst>
            <a:outerShdw blurRad="190500" algn="tl" rotWithShape="0">
              <a:srgbClr val="000000">
                <a:alpha val="70000"/>
              </a:srgbClr>
            </a:outerShdw>
          </a:effectLst>
        </p:spPr>
      </p:pic>
      <p:sp>
        <p:nvSpPr>
          <p:cNvPr id="5" name="TextBox 4"/>
          <p:cNvSpPr txBox="1"/>
          <p:nvPr/>
        </p:nvSpPr>
        <p:spPr>
          <a:xfrm>
            <a:off x="3447115" y="6063734"/>
            <a:ext cx="2097369" cy="369332"/>
          </a:xfrm>
          <a:prstGeom prst="rect">
            <a:avLst/>
          </a:prstGeom>
          <a:noFill/>
        </p:spPr>
        <p:txBody>
          <a:bodyPr wrap="none" rtlCol="0">
            <a:spAutoFit/>
          </a:bodyPr>
          <a:lstStyle/>
          <a:p>
            <a:r>
              <a:rPr lang="en-US" dirty="0" smtClean="0">
                <a:solidFill>
                  <a:srgbClr val="0070C0"/>
                </a:solidFill>
              </a:rPr>
              <a:t>Figure 4: List Of Year</a:t>
            </a:r>
            <a:endParaRPr lang="en-US" dirty="0">
              <a:solidFill>
                <a:srgbClr val="0070C0"/>
              </a:solidFill>
            </a:endParaRPr>
          </a:p>
        </p:txBody>
      </p:sp>
      <p:sp>
        <p:nvSpPr>
          <p:cNvPr id="6" name="TextBox 5"/>
          <p:cNvSpPr txBox="1"/>
          <p:nvPr/>
        </p:nvSpPr>
        <p:spPr>
          <a:xfrm>
            <a:off x="5836742" y="152400"/>
            <a:ext cx="3288208" cy="523220"/>
          </a:xfrm>
          <a:prstGeom prst="rect">
            <a:avLst/>
          </a:prstGeom>
          <a:noFill/>
        </p:spPr>
        <p:txBody>
          <a:bodyPr wrap="none" rtlCol="0">
            <a:spAutoFit/>
          </a:bodyPr>
          <a:lstStyle/>
          <a:p>
            <a:r>
              <a:rPr lang="en-MY" sz="2800" dirty="0" smtClean="0"/>
              <a:t>ZAKAT TRANSACTION</a:t>
            </a:r>
            <a:endParaRPr lang="en-MY" sz="2800" dirty="0"/>
          </a:p>
        </p:txBody>
      </p:sp>
    </p:spTree>
    <p:extLst>
      <p:ext uri="{BB962C8B-B14F-4D97-AF65-F5344CB8AC3E}">
        <p14:creationId xmlns:p14="http://schemas.microsoft.com/office/powerpoint/2010/main" val="2193100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6803" y="6063734"/>
            <a:ext cx="3338991" cy="369332"/>
          </a:xfrm>
          <a:prstGeom prst="rect">
            <a:avLst/>
          </a:prstGeom>
          <a:noFill/>
        </p:spPr>
        <p:txBody>
          <a:bodyPr wrap="none" rtlCol="0">
            <a:spAutoFit/>
          </a:bodyPr>
          <a:lstStyle/>
          <a:p>
            <a:r>
              <a:rPr lang="en-US" dirty="0" smtClean="0">
                <a:solidFill>
                  <a:srgbClr val="0070C0"/>
                </a:solidFill>
              </a:rPr>
              <a:t>Figure 5: Zakat Calculation Details</a:t>
            </a:r>
            <a:endParaRPr lang="en-US" dirty="0">
              <a:solidFill>
                <a:srgbClr val="0070C0"/>
              </a:solidFill>
            </a:endParaRPr>
          </a:p>
        </p:txBody>
      </p:sp>
      <p:sp>
        <p:nvSpPr>
          <p:cNvPr id="6" name="TextBox 5"/>
          <p:cNvSpPr txBox="1"/>
          <p:nvPr/>
        </p:nvSpPr>
        <p:spPr>
          <a:xfrm>
            <a:off x="5836742" y="152400"/>
            <a:ext cx="3288208" cy="523220"/>
          </a:xfrm>
          <a:prstGeom prst="rect">
            <a:avLst/>
          </a:prstGeom>
          <a:noFill/>
        </p:spPr>
        <p:txBody>
          <a:bodyPr wrap="none" rtlCol="0">
            <a:spAutoFit/>
          </a:bodyPr>
          <a:lstStyle/>
          <a:p>
            <a:r>
              <a:rPr lang="en-MY" sz="2800" dirty="0" smtClean="0"/>
              <a:t>ZAKAT TRANSACTION</a:t>
            </a:r>
            <a:endParaRPr lang="en-MY"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295400"/>
            <a:ext cx="7798070" cy="460477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8244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5301734"/>
            <a:ext cx="3594254" cy="369332"/>
          </a:xfrm>
          <a:prstGeom prst="rect">
            <a:avLst/>
          </a:prstGeom>
          <a:noFill/>
        </p:spPr>
        <p:txBody>
          <a:bodyPr wrap="none" rtlCol="0">
            <a:spAutoFit/>
          </a:bodyPr>
          <a:lstStyle/>
          <a:p>
            <a:r>
              <a:rPr lang="en-US" dirty="0" smtClean="0">
                <a:solidFill>
                  <a:srgbClr val="0070C0"/>
                </a:solidFill>
              </a:rPr>
              <a:t>Figure 6: Zakat Calculation Summary</a:t>
            </a:r>
            <a:endParaRPr lang="en-US" dirty="0">
              <a:solidFill>
                <a:srgbClr val="0070C0"/>
              </a:solidFill>
            </a:endParaRPr>
          </a:p>
        </p:txBody>
      </p:sp>
      <p:sp>
        <p:nvSpPr>
          <p:cNvPr id="6" name="TextBox 5"/>
          <p:cNvSpPr txBox="1"/>
          <p:nvPr/>
        </p:nvSpPr>
        <p:spPr>
          <a:xfrm>
            <a:off x="5836742" y="152400"/>
            <a:ext cx="3288208" cy="523220"/>
          </a:xfrm>
          <a:prstGeom prst="rect">
            <a:avLst/>
          </a:prstGeom>
          <a:noFill/>
        </p:spPr>
        <p:txBody>
          <a:bodyPr wrap="none" rtlCol="0">
            <a:spAutoFit/>
          </a:bodyPr>
          <a:lstStyle/>
          <a:p>
            <a:r>
              <a:rPr lang="en-MY" sz="2800" dirty="0" smtClean="0"/>
              <a:t>ZAKAT TRANSACTION</a:t>
            </a:r>
            <a:endParaRPr lang="en-MY" sz="28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411" y="1821624"/>
            <a:ext cx="8534400" cy="300043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675653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2532558"/>
              </p:ext>
            </p:extLst>
          </p:nvPr>
        </p:nvGraphicFramePr>
        <p:xfrm>
          <a:off x="3048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01564" y="152400"/>
            <a:ext cx="2342436" cy="523220"/>
          </a:xfrm>
          <a:prstGeom prst="rect">
            <a:avLst/>
          </a:prstGeom>
          <a:noFill/>
        </p:spPr>
        <p:txBody>
          <a:bodyPr wrap="none" rtlCol="0">
            <a:spAutoFit/>
          </a:bodyPr>
          <a:lstStyle/>
          <a:p>
            <a:r>
              <a:rPr lang="en-MY" sz="2800" dirty="0" smtClean="0"/>
              <a:t>ZAKAT REPORT</a:t>
            </a:r>
            <a:endParaRPr lang="en-MY" sz="2800" dirty="0"/>
          </a:p>
        </p:txBody>
      </p:sp>
    </p:spTree>
    <p:extLst>
      <p:ext uri="{BB962C8B-B14F-4D97-AF65-F5344CB8AC3E}">
        <p14:creationId xmlns:p14="http://schemas.microsoft.com/office/powerpoint/2010/main" val="3706181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04800" y="1150915"/>
            <a:ext cx="8458200" cy="3321921"/>
          </a:xfrm>
          <a:prstGeom prst="rect">
            <a:avLst/>
          </a:prstGeom>
          <a:ln>
            <a:noFill/>
          </a:ln>
          <a:effectLst>
            <a:outerShdw blurRad="190500" algn="tl" rotWithShape="0">
              <a:srgbClr val="000000">
                <a:alpha val="70000"/>
              </a:srgbClr>
            </a:outerShdw>
          </a:effectLst>
        </p:spPr>
      </p:pic>
      <p:sp>
        <p:nvSpPr>
          <p:cNvPr id="5" name="TextBox 4"/>
          <p:cNvSpPr txBox="1"/>
          <p:nvPr/>
        </p:nvSpPr>
        <p:spPr>
          <a:xfrm>
            <a:off x="2900779" y="4495800"/>
            <a:ext cx="3557705" cy="369332"/>
          </a:xfrm>
          <a:prstGeom prst="rect">
            <a:avLst/>
          </a:prstGeom>
          <a:noFill/>
        </p:spPr>
        <p:txBody>
          <a:bodyPr wrap="none" rtlCol="0">
            <a:spAutoFit/>
          </a:bodyPr>
          <a:lstStyle/>
          <a:p>
            <a:r>
              <a:rPr lang="en-US" dirty="0" smtClean="0">
                <a:solidFill>
                  <a:srgbClr val="0070C0"/>
                </a:solidFill>
              </a:rPr>
              <a:t>Figure 9: Zakat Summary List Report</a:t>
            </a:r>
            <a:endParaRPr lang="en-US" dirty="0">
              <a:solidFill>
                <a:srgbClr val="0070C0"/>
              </a:solidFill>
            </a:endParaRPr>
          </a:p>
        </p:txBody>
      </p:sp>
      <p:sp>
        <p:nvSpPr>
          <p:cNvPr id="6" name="TextBox 5"/>
          <p:cNvSpPr txBox="1"/>
          <p:nvPr/>
        </p:nvSpPr>
        <p:spPr>
          <a:xfrm>
            <a:off x="6773855" y="152400"/>
            <a:ext cx="2342436" cy="523220"/>
          </a:xfrm>
          <a:prstGeom prst="rect">
            <a:avLst/>
          </a:prstGeom>
          <a:noFill/>
        </p:spPr>
        <p:txBody>
          <a:bodyPr wrap="none" rtlCol="0">
            <a:spAutoFit/>
          </a:bodyPr>
          <a:lstStyle/>
          <a:p>
            <a:r>
              <a:rPr lang="en-MY" sz="2800" dirty="0" smtClean="0"/>
              <a:t>ZAKAT REPORT</a:t>
            </a:r>
            <a:endParaRPr lang="en-MY" sz="2800" dirty="0"/>
          </a:p>
        </p:txBody>
      </p:sp>
    </p:spTree>
    <p:extLst>
      <p:ext uri="{BB962C8B-B14F-4D97-AF65-F5344CB8AC3E}">
        <p14:creationId xmlns:p14="http://schemas.microsoft.com/office/powerpoint/2010/main" val="19266134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990600"/>
            <a:ext cx="4432189" cy="5361245"/>
          </a:xfrm>
          <a:prstGeom prst="rect">
            <a:avLst/>
          </a:prstGeom>
          <a:ln>
            <a:noFill/>
          </a:ln>
          <a:effectLst>
            <a:outerShdw blurRad="190500" algn="tl" rotWithShape="0">
              <a:srgbClr val="000000">
                <a:alpha val="70000"/>
              </a:srgbClr>
            </a:outerShdw>
          </a:effectLst>
        </p:spPr>
      </p:pic>
      <p:sp>
        <p:nvSpPr>
          <p:cNvPr id="9" name="TextBox 8"/>
          <p:cNvSpPr txBox="1"/>
          <p:nvPr/>
        </p:nvSpPr>
        <p:spPr>
          <a:xfrm>
            <a:off x="6773855" y="152400"/>
            <a:ext cx="2342436" cy="523220"/>
          </a:xfrm>
          <a:prstGeom prst="rect">
            <a:avLst/>
          </a:prstGeom>
          <a:noFill/>
        </p:spPr>
        <p:txBody>
          <a:bodyPr wrap="none" rtlCol="0">
            <a:spAutoFit/>
          </a:bodyPr>
          <a:lstStyle/>
          <a:p>
            <a:r>
              <a:rPr lang="en-MY" sz="2800" dirty="0" smtClean="0"/>
              <a:t>ZAKAT REPORT</a:t>
            </a:r>
            <a:endParaRPr lang="en-MY" sz="2800" dirty="0"/>
          </a:p>
        </p:txBody>
      </p:sp>
    </p:spTree>
    <p:extLst>
      <p:ext uri="{BB962C8B-B14F-4D97-AF65-F5344CB8AC3E}">
        <p14:creationId xmlns:p14="http://schemas.microsoft.com/office/powerpoint/2010/main" val="1669744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Autofit/>
          </a:bodyPr>
          <a:lstStyle/>
          <a:p>
            <a:r>
              <a:rPr lang="en-US" sz="8000" b="1" dirty="0" smtClean="0">
                <a:solidFill>
                  <a:srgbClr val="92D050"/>
                </a:solidFill>
              </a:rPr>
              <a:t>ZAKAT</a:t>
            </a:r>
            <a:endParaRPr lang="en-US" sz="8000" b="1" dirty="0">
              <a:solidFill>
                <a:srgbClr val="92D050"/>
              </a:solidFill>
            </a:endParaRPr>
          </a:p>
        </p:txBody>
      </p:sp>
    </p:spTree>
    <p:extLst>
      <p:ext uri="{BB962C8B-B14F-4D97-AF65-F5344CB8AC3E}">
        <p14:creationId xmlns:p14="http://schemas.microsoft.com/office/powerpoint/2010/main" val="36342592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600312" y="152400"/>
            <a:ext cx="2341090" cy="584775"/>
          </a:xfrm>
          <a:prstGeom prst="rect">
            <a:avLst/>
          </a:prstGeom>
          <a:noFill/>
        </p:spPr>
        <p:txBody>
          <a:bodyPr wrap="none" rtlCol="0">
            <a:spAutoFit/>
          </a:bodyPr>
          <a:lstStyle/>
          <a:p>
            <a:r>
              <a:rPr lang="en-MY" sz="3200" b="1" dirty="0" smtClean="0"/>
              <a:t>CONTACT US</a:t>
            </a:r>
            <a:endParaRPr lang="en-MY" sz="3200" b="1" dirty="0"/>
          </a:p>
        </p:txBody>
      </p:sp>
      <p:sp>
        <p:nvSpPr>
          <p:cNvPr id="4" name="Shape 427"/>
          <p:cNvSpPr/>
          <p:nvPr/>
        </p:nvSpPr>
        <p:spPr>
          <a:xfrm>
            <a:off x="2667000" y="5879078"/>
            <a:ext cx="3919666" cy="307777"/>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a:solidFill>
                  <a:srgbClr val="FF0000"/>
                </a:solidFill>
                <a:latin typeface="Calibri"/>
                <a:ea typeface="Calibri"/>
                <a:cs typeface="Calibri"/>
                <a:sym typeface="Calibri"/>
              </a:rPr>
              <a:t>Careline : 1 300 88 5678</a:t>
            </a:r>
          </a:p>
        </p:txBody>
      </p:sp>
      <p:sp>
        <p:nvSpPr>
          <p:cNvPr id="5" name="Shape 428"/>
          <p:cNvSpPr/>
          <p:nvPr/>
        </p:nvSpPr>
        <p:spPr>
          <a:xfrm>
            <a:off x="2251391" y="5157592"/>
            <a:ext cx="4750884"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Official Website : www.</a:t>
            </a:r>
            <a:r>
              <a:rPr lang="en-US" sz="1400" b="0" i="0" u="none" strike="noStrike" cap="none" baseline="0" dirty="0">
                <a:solidFill>
                  <a:srgbClr val="FF0000"/>
                </a:solidFill>
                <a:latin typeface="Arial"/>
                <a:ea typeface="Arial"/>
                <a:cs typeface="Arial"/>
                <a:sym typeface="Arial"/>
              </a:rPr>
              <a:t>salihin</a:t>
            </a:r>
            <a:r>
              <a:rPr lang="en-US" sz="1400" b="1" i="0" u="none" strike="noStrike" cap="none" baseline="0" dirty="0">
                <a:solidFill>
                  <a:srgbClr val="000000"/>
                </a:solidFill>
                <a:latin typeface="Calibri"/>
                <a:ea typeface="Calibri"/>
                <a:cs typeface="Calibri"/>
                <a:sym typeface="Calibri"/>
              </a:rPr>
              <a:t>.com.my</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Customer Service : www.salihinpremier.com</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E-mail : </a:t>
            </a:r>
            <a:r>
              <a:rPr lang="en-US" sz="1400" b="1" dirty="0" smtClean="0">
                <a:solidFill>
                  <a:srgbClr val="000000"/>
                </a:solidFill>
                <a:latin typeface="Calibri"/>
                <a:ea typeface="Calibri"/>
                <a:cs typeface="Calibri"/>
                <a:sym typeface="Calibri"/>
              </a:rPr>
              <a:t>sales</a:t>
            </a:r>
            <a:r>
              <a:rPr lang="en-US" sz="1400" b="1" i="0" u="none" strike="noStrike" cap="none" baseline="0" dirty="0" smtClean="0">
                <a:solidFill>
                  <a:srgbClr val="000000"/>
                </a:solidFill>
                <a:latin typeface="Calibri"/>
                <a:ea typeface="Calibri"/>
                <a:cs typeface="Calibri"/>
                <a:sym typeface="Calibri"/>
              </a:rPr>
              <a:t>@</a:t>
            </a:r>
            <a:r>
              <a:rPr lang="en-US" sz="1400" b="0" i="0" u="none" strike="noStrike" cap="none" baseline="0" dirty="0" smtClean="0">
                <a:solidFill>
                  <a:srgbClr val="FF0000"/>
                </a:solidFill>
                <a:latin typeface="Arial"/>
                <a:ea typeface="Arial"/>
                <a:cs typeface="Arial"/>
                <a:sym typeface="Arial"/>
              </a:rPr>
              <a:t>salihinpremier</a:t>
            </a:r>
            <a:r>
              <a:rPr lang="en-US" sz="1400" b="1" i="0" u="none" strike="noStrike" cap="none" baseline="0" dirty="0" smtClean="0">
                <a:solidFill>
                  <a:srgbClr val="000000"/>
                </a:solidFill>
                <a:latin typeface="Calibri"/>
                <a:ea typeface="Calibri"/>
                <a:cs typeface="Calibri"/>
                <a:sym typeface="Calibri"/>
              </a:rPr>
              <a:t>.com</a:t>
            </a:r>
            <a:endParaRPr lang="en-US" sz="1400" b="1" i="0" u="none" strike="noStrike" cap="none" baseline="0" dirty="0">
              <a:solidFill>
                <a:srgbClr val="000000"/>
              </a:solidFill>
              <a:latin typeface="Calibri"/>
              <a:ea typeface="Calibri"/>
              <a:cs typeface="Calibri"/>
              <a:sym typeface="Calibri"/>
            </a:endParaRPr>
          </a:p>
        </p:txBody>
      </p:sp>
      <p:cxnSp>
        <p:nvCxnSpPr>
          <p:cNvPr id="7" name="Shape 429"/>
          <p:cNvCxnSpPr/>
          <p:nvPr/>
        </p:nvCxnSpPr>
        <p:spPr>
          <a:xfrm>
            <a:off x="609600" y="5138685"/>
            <a:ext cx="8255000" cy="0"/>
          </a:xfrm>
          <a:prstGeom prst="straightConnector1">
            <a:avLst/>
          </a:prstGeom>
          <a:noFill/>
          <a:ln w="38100" cap="flat" cmpd="sng">
            <a:solidFill>
              <a:schemeClr val="accent2"/>
            </a:solidFill>
            <a:prstDash val="solid"/>
            <a:round/>
            <a:headEnd type="none" w="med" len="med"/>
            <a:tailEnd type="none" w="med" len="med"/>
          </a:ln>
        </p:spPr>
      </p:cxnSp>
      <p:sp>
        <p:nvSpPr>
          <p:cNvPr id="10" name="Shape 433"/>
          <p:cNvSpPr/>
          <p:nvPr/>
        </p:nvSpPr>
        <p:spPr>
          <a:xfrm>
            <a:off x="609600" y="1643246"/>
            <a:ext cx="4953000" cy="336717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600" b="1" i="0" u="none" strike="noStrike" cap="none" baseline="0" dirty="0">
                <a:solidFill>
                  <a:srgbClr val="0F243E"/>
                </a:solidFill>
                <a:latin typeface="Century Gothic"/>
                <a:ea typeface="Century Gothic"/>
                <a:cs typeface="Century Gothic"/>
                <a:sym typeface="Century Gothic"/>
              </a:rPr>
              <a:t>CORPORATE CENTRE:</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Office</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Unit 2A-1, Level 1</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Tower 2A, Plaza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err="1">
                <a:solidFill>
                  <a:srgbClr val="0F243E"/>
                </a:solidFill>
                <a:latin typeface="Century Gothic"/>
                <a:ea typeface="Century Gothic"/>
                <a:cs typeface="Century Gothic"/>
                <a:sym typeface="Century Gothic"/>
              </a:rPr>
              <a:t>Jalan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Stesen</a:t>
            </a:r>
            <a:r>
              <a:rPr lang="en-US" sz="1600" b="0" i="0" u="none" strike="noStrike" cap="none" baseline="0" dirty="0">
                <a:solidFill>
                  <a:srgbClr val="0F243E"/>
                </a:solidFill>
                <a:latin typeface="Century Gothic"/>
                <a:ea typeface="Century Gothic"/>
                <a:cs typeface="Century Gothic"/>
                <a:sym typeface="Century Gothic"/>
              </a:rPr>
              <a:t> </a:t>
            </a:r>
            <a:r>
              <a:rPr lang="en-US" sz="1600" b="0" i="0" u="none" strike="noStrike" cap="none" baseline="0" dirty="0" err="1">
                <a:solidFill>
                  <a:srgbClr val="0F243E"/>
                </a:solidFill>
                <a:latin typeface="Century Gothic"/>
                <a:ea typeface="Century Gothic"/>
                <a:cs typeface="Century Gothic"/>
                <a:sym typeface="Century Gothic"/>
              </a:rPr>
              <a:t>Sentral</a:t>
            </a:r>
            <a:r>
              <a:rPr lang="en-US" sz="1600" b="0" i="0" u="none" strike="noStrike" cap="none" baseline="0" dirty="0">
                <a:solidFill>
                  <a:srgbClr val="0F243E"/>
                </a:solidFill>
                <a:latin typeface="Century Gothic"/>
                <a:ea typeface="Century Gothic"/>
                <a:cs typeface="Century Gothic"/>
                <a:sym typeface="Century Gothic"/>
              </a:rPr>
              <a:t> 5</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KL </a:t>
            </a:r>
            <a:r>
              <a:rPr lang="en-US" sz="1600" b="0" i="0" u="none" strike="noStrike" cap="none" baseline="0" dirty="0" err="1">
                <a:solidFill>
                  <a:srgbClr val="0F243E"/>
                </a:solidFill>
                <a:latin typeface="Century Gothic"/>
                <a:ea typeface="Century Gothic"/>
                <a:cs typeface="Century Gothic"/>
                <a:sym typeface="Century Gothic"/>
              </a:rPr>
              <a:t>Sentral</a:t>
            </a:r>
            <a:endParaRPr lang="en-US" sz="16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50470, Kuala Lumpur</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Tel: +603 2261 4180</a:t>
            </a:r>
          </a:p>
          <a:p>
            <a:pPr marL="0" marR="0" lvl="0" indent="0" algn="l" rtl="0">
              <a:spcBef>
                <a:spcPts val="0"/>
              </a:spcBef>
              <a:buSzPct val="25000"/>
              <a:buNone/>
            </a:pPr>
            <a:r>
              <a:rPr lang="en-US" sz="1600" b="0" i="0" u="none" strike="noStrike" cap="none" baseline="0" dirty="0">
                <a:solidFill>
                  <a:srgbClr val="0F243E"/>
                </a:solidFill>
                <a:latin typeface="Century Gothic"/>
                <a:ea typeface="Century Gothic"/>
                <a:cs typeface="Century Gothic"/>
                <a:sym typeface="Century Gothic"/>
              </a:rPr>
              <a:t>Fax: +603 2261 4182</a:t>
            </a:r>
          </a:p>
          <a:p>
            <a:pPr marL="0" marR="0" lvl="0" indent="0" algn="l" rtl="0">
              <a:spcBef>
                <a:spcPts val="0"/>
              </a:spcBef>
              <a:buNone/>
            </a:pPr>
            <a:endParaRPr sz="1400" b="0" i="0" u="none" strike="noStrike" cap="none" baseline="0" dirty="0">
              <a:solidFill>
                <a:srgbClr val="0F243E"/>
              </a:solidFill>
              <a:latin typeface="Century Gothic"/>
              <a:ea typeface="Century Gothic"/>
              <a:cs typeface="Century Gothic"/>
              <a:sym typeface="Century Gothic"/>
            </a:endParaRPr>
          </a:p>
          <a:p>
            <a:pPr marL="0" marR="0" lvl="0" indent="0" algn="l" rtl="0">
              <a:spcBef>
                <a:spcPts val="0"/>
              </a:spcBef>
              <a:buSzPct val="25000"/>
              <a:buNone/>
            </a:pPr>
            <a:r>
              <a:rPr lang="en-US" sz="1400" b="0" i="0" u="none" strike="noStrike" cap="none" baseline="0" dirty="0">
                <a:solidFill>
                  <a:srgbClr val="FF0000"/>
                </a:solidFill>
                <a:latin typeface="Century Gothic"/>
                <a:ea typeface="Century Gothic"/>
                <a:cs typeface="Century Gothic"/>
                <a:sym typeface="Century Gothic"/>
              </a:rPr>
              <a:t>CONSULTANT: </a:t>
            </a:r>
            <a:r>
              <a:rPr lang="en-US" sz="1400" dirty="0" smtClean="0">
                <a:solidFill>
                  <a:srgbClr val="FF0000"/>
                </a:solidFill>
                <a:latin typeface="Century Gothic"/>
                <a:ea typeface="Century Gothic"/>
                <a:cs typeface="Century Gothic"/>
                <a:sym typeface="Century Gothic"/>
              </a:rPr>
              <a:t>FARHANA BT ZAHARI</a:t>
            </a:r>
            <a:r>
              <a:rPr lang="en-US" sz="1400" b="0" i="0" u="none" strike="noStrike" cap="none" baseline="0" dirty="0">
                <a:solidFill>
                  <a:srgbClr val="FF0000"/>
                </a:solidFill>
                <a:latin typeface="Century Gothic"/>
                <a:ea typeface="Century Gothic"/>
                <a:cs typeface="Century Gothic"/>
                <a:sym typeface="Century Gothic"/>
              </a:rPr>
              <a:t>	</a:t>
            </a:r>
          </a:p>
          <a:p>
            <a:pPr marL="0" marR="0" lvl="0" indent="0" algn="l" rtl="0">
              <a:spcBef>
                <a:spcPts val="0"/>
              </a:spcBef>
              <a:buSzPct val="25000"/>
              <a:buNone/>
            </a:pPr>
            <a:r>
              <a:rPr lang="en-US" sz="1400" b="0" i="0" u="none" strike="noStrike" cap="none" baseline="0" dirty="0">
                <a:solidFill>
                  <a:srgbClr val="FF0000"/>
                </a:solidFill>
                <a:latin typeface="Century Gothic"/>
                <a:ea typeface="Century Gothic"/>
                <a:cs typeface="Century Gothic"/>
                <a:sym typeface="Century Gothic"/>
              </a:rPr>
              <a:t>EMAIL: </a:t>
            </a:r>
            <a:r>
              <a:rPr lang="en-US" sz="1400" dirty="0" smtClean="0">
                <a:solidFill>
                  <a:srgbClr val="FF0000"/>
                </a:solidFill>
                <a:latin typeface="Century Gothic"/>
                <a:ea typeface="Century Gothic"/>
                <a:cs typeface="Century Gothic"/>
                <a:sym typeface="Century Gothic"/>
              </a:rPr>
              <a:t>farhana@salihin.com.m</a:t>
            </a:r>
            <a:r>
              <a:rPr lang="en-US" sz="1400" b="0" i="0" u="none" strike="noStrike" cap="none" baseline="0" dirty="0" smtClean="0">
                <a:solidFill>
                  <a:srgbClr val="FF0000"/>
                </a:solidFill>
                <a:latin typeface="Century Gothic"/>
                <a:ea typeface="Century Gothic"/>
                <a:cs typeface="Century Gothic"/>
                <a:sym typeface="Century Gothic"/>
              </a:rPr>
              <a:t>y</a:t>
            </a:r>
            <a:r>
              <a:rPr lang="en-US" sz="1400" b="0" i="0" u="none" strike="noStrike" cap="none" baseline="0" dirty="0">
                <a:solidFill>
                  <a:srgbClr val="FF0000"/>
                </a:solidFill>
                <a:latin typeface="Century Gothic"/>
                <a:ea typeface="Century Gothic"/>
                <a:cs typeface="Century Gothic"/>
                <a:sym typeface="Century Gothic"/>
              </a:rPr>
              <a: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062" y="1453218"/>
            <a:ext cx="4036826" cy="2938133"/>
          </a:xfrm>
          <a:prstGeom prst="rect">
            <a:avLst/>
          </a:prstGeom>
        </p:spPr>
      </p:pic>
    </p:spTree>
    <p:extLst>
      <p:ext uri="{BB962C8B-B14F-4D97-AF65-F5344CB8AC3E}">
        <p14:creationId xmlns:p14="http://schemas.microsoft.com/office/powerpoint/2010/main" val="3081747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428"/>
          <p:cNvSpPr/>
          <p:nvPr/>
        </p:nvSpPr>
        <p:spPr>
          <a:xfrm>
            <a:off x="2327648" y="5410200"/>
            <a:ext cx="4750884"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Official Website : www.</a:t>
            </a:r>
            <a:r>
              <a:rPr lang="en-US" sz="1400" b="0" i="0" u="none" strike="noStrike" cap="none" baseline="0" dirty="0">
                <a:solidFill>
                  <a:srgbClr val="FF0000"/>
                </a:solidFill>
                <a:latin typeface="Arial"/>
                <a:ea typeface="Arial"/>
                <a:cs typeface="Arial"/>
                <a:sym typeface="Arial"/>
              </a:rPr>
              <a:t>salihin</a:t>
            </a:r>
            <a:r>
              <a:rPr lang="en-US" sz="1400" b="1" i="0" u="none" strike="noStrike" cap="none" baseline="0" dirty="0">
                <a:solidFill>
                  <a:srgbClr val="000000"/>
                </a:solidFill>
                <a:latin typeface="Calibri"/>
                <a:ea typeface="Calibri"/>
                <a:cs typeface="Calibri"/>
                <a:sym typeface="Calibri"/>
              </a:rPr>
              <a:t>.com.my</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Customer Service : www.salihinpremier.com</a:t>
            </a:r>
          </a:p>
          <a:p>
            <a:pPr marL="0" marR="0" lvl="0" indent="0" algn="ctr" rtl="0">
              <a:spcBef>
                <a:spcPts val="0"/>
              </a:spcBef>
              <a:buSzPct val="25000"/>
              <a:buNone/>
            </a:pPr>
            <a:r>
              <a:rPr lang="en-US" sz="1400" b="1" i="0" u="none" strike="noStrike" cap="none" baseline="0" dirty="0">
                <a:solidFill>
                  <a:srgbClr val="000000"/>
                </a:solidFill>
                <a:latin typeface="Calibri"/>
                <a:ea typeface="Calibri"/>
                <a:cs typeface="Calibri"/>
                <a:sym typeface="Calibri"/>
              </a:rPr>
              <a:t>E-mail : </a:t>
            </a:r>
            <a:r>
              <a:rPr lang="en-US" sz="1400" b="1" dirty="0" smtClean="0">
                <a:solidFill>
                  <a:srgbClr val="000000"/>
                </a:solidFill>
                <a:latin typeface="Calibri"/>
                <a:ea typeface="Calibri"/>
                <a:cs typeface="Calibri"/>
                <a:sym typeface="Calibri"/>
              </a:rPr>
              <a:t>sales</a:t>
            </a:r>
            <a:r>
              <a:rPr lang="en-US" sz="1400" b="1" i="0" u="none" strike="noStrike" cap="none" baseline="0" dirty="0" smtClean="0">
                <a:solidFill>
                  <a:srgbClr val="000000"/>
                </a:solidFill>
                <a:latin typeface="Calibri"/>
                <a:ea typeface="Calibri"/>
                <a:cs typeface="Calibri"/>
                <a:sym typeface="Calibri"/>
              </a:rPr>
              <a:t>@</a:t>
            </a:r>
            <a:r>
              <a:rPr lang="en-US" sz="1400" b="0" i="0" u="none" strike="noStrike" cap="none" baseline="0" dirty="0" smtClean="0">
                <a:solidFill>
                  <a:srgbClr val="FF0000"/>
                </a:solidFill>
                <a:latin typeface="Arial"/>
                <a:ea typeface="Arial"/>
                <a:cs typeface="Arial"/>
                <a:sym typeface="Arial"/>
              </a:rPr>
              <a:t>salihinpremier</a:t>
            </a:r>
            <a:r>
              <a:rPr lang="en-US" sz="1400" b="1" i="0" u="none" strike="noStrike" cap="none" baseline="0" dirty="0" smtClean="0">
                <a:solidFill>
                  <a:srgbClr val="000000"/>
                </a:solidFill>
                <a:latin typeface="Calibri"/>
                <a:ea typeface="Calibri"/>
                <a:cs typeface="Calibri"/>
                <a:sym typeface="Calibri"/>
              </a:rPr>
              <a:t>.com</a:t>
            </a:r>
            <a:endParaRPr lang="en-US" sz="1400" b="1" i="0" u="none" strike="noStrike" cap="none" baseline="0" dirty="0">
              <a:solidFill>
                <a:srgbClr val="000000"/>
              </a:solidFill>
              <a:latin typeface="Calibri"/>
              <a:ea typeface="Calibri"/>
              <a:cs typeface="Calibri"/>
              <a:sym typeface="Calibri"/>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971800"/>
            <a:ext cx="2548181" cy="1015319"/>
          </a:xfrm>
          <a:prstGeom prst="rect">
            <a:avLst/>
          </a:prstGeom>
        </p:spPr>
      </p:pic>
    </p:spTree>
    <p:extLst>
      <p:ext uri="{BB962C8B-B14F-4D97-AF65-F5344CB8AC3E}">
        <p14:creationId xmlns:p14="http://schemas.microsoft.com/office/powerpoint/2010/main" val="2697340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19496" y="121920"/>
            <a:ext cx="5428858" cy="461665"/>
          </a:xfrm>
          <a:prstGeom prst="rect">
            <a:avLst/>
          </a:prstGeom>
          <a:noFill/>
        </p:spPr>
        <p:txBody>
          <a:bodyPr wrap="none" rtlCol="0">
            <a:spAutoFit/>
          </a:bodyPr>
          <a:lstStyle/>
          <a:p>
            <a:pPr algn="ctr"/>
            <a:r>
              <a:rPr lang="en-US" sz="2400" b="1" dirty="0"/>
              <a:t>CONDITIONS OF ZAKAT BUSINESS ASSETS</a:t>
            </a:r>
            <a:endParaRPr lang="en-US" sz="2400" dirty="0"/>
          </a:p>
        </p:txBody>
      </p:sp>
      <p:graphicFrame>
        <p:nvGraphicFramePr>
          <p:cNvPr id="5" name="Diagram 4"/>
          <p:cNvGraphicFramePr/>
          <p:nvPr>
            <p:extLst>
              <p:ext uri="{D42A27DB-BD31-4B8C-83A1-F6EECF244321}">
                <p14:modId xmlns:p14="http://schemas.microsoft.com/office/powerpoint/2010/main" val="2611477952"/>
              </p:ext>
            </p:extLst>
          </p:nvPr>
        </p:nvGraphicFramePr>
        <p:xfrm>
          <a:off x="381000" y="9906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405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025424" y="133350"/>
            <a:ext cx="4080476" cy="461665"/>
          </a:xfrm>
          <a:prstGeom prst="rect">
            <a:avLst/>
          </a:prstGeom>
          <a:noFill/>
        </p:spPr>
        <p:txBody>
          <a:bodyPr wrap="none" rtlCol="0">
            <a:spAutoFit/>
          </a:bodyPr>
          <a:lstStyle/>
          <a:p>
            <a:r>
              <a:rPr lang="en-US" sz="2400" b="1" dirty="0"/>
              <a:t>ZAKAT CALCULATION METHOD</a:t>
            </a:r>
            <a:endParaRPr lang="en-US" sz="2400" dirty="0"/>
          </a:p>
        </p:txBody>
      </p:sp>
      <p:sp>
        <p:nvSpPr>
          <p:cNvPr id="5" name="Content Placeholder 10"/>
          <p:cNvSpPr>
            <a:spLocks noGrp="1"/>
          </p:cNvSpPr>
          <p:nvPr>
            <p:ph idx="1"/>
          </p:nvPr>
        </p:nvSpPr>
        <p:spPr>
          <a:xfrm>
            <a:off x="533400" y="990600"/>
            <a:ext cx="8153400" cy="5334000"/>
          </a:xfrm>
        </p:spPr>
        <p:txBody>
          <a:bodyPr>
            <a:noAutofit/>
          </a:bodyPr>
          <a:lstStyle/>
          <a:p>
            <a:pPr marL="0" indent="0">
              <a:buNone/>
            </a:pPr>
            <a:r>
              <a:rPr lang="en-US" sz="1200" dirty="0"/>
              <a:t>There are two main methods of zakat calculation, the Capital Growth Method and the Working Capital Method. Thus, the current version of SPS uses the working </a:t>
            </a:r>
            <a:r>
              <a:rPr lang="en-US" sz="1200" dirty="0" smtClean="0"/>
              <a:t>capital </a:t>
            </a:r>
            <a:r>
              <a:rPr lang="en-US" sz="1200" dirty="0"/>
              <a:t>approach</a:t>
            </a:r>
            <a:r>
              <a:rPr lang="en-US" sz="1200" dirty="0" smtClean="0"/>
              <a:t>.</a:t>
            </a:r>
          </a:p>
          <a:p>
            <a:pPr marL="0" indent="0">
              <a:buNone/>
            </a:pPr>
            <a:endParaRPr lang="en-US" sz="1200" dirty="0"/>
          </a:p>
          <a:p>
            <a:pPr marL="0" indent="0">
              <a:buNone/>
            </a:pPr>
            <a:r>
              <a:rPr lang="en-US" sz="1200" b="1" dirty="0" smtClean="0"/>
              <a:t>	Working </a:t>
            </a:r>
            <a:r>
              <a:rPr lang="en-US" sz="1200" b="1" dirty="0"/>
              <a:t>Capital = Current Assets minus Current Liabilities </a:t>
            </a:r>
            <a:endParaRPr lang="en-US" sz="1200" dirty="0"/>
          </a:p>
          <a:p>
            <a:pPr marL="0" indent="0">
              <a:buNone/>
            </a:pPr>
            <a:r>
              <a:rPr lang="en-US" sz="1200" b="1" dirty="0" smtClean="0"/>
              <a:t>	Zakat </a:t>
            </a:r>
            <a:r>
              <a:rPr lang="en-US" sz="1200" b="1" dirty="0"/>
              <a:t>on Working Capital = Working Capital +/- Adjustment x% Muslim Share x 2.5775%</a:t>
            </a:r>
            <a:endParaRPr lang="en-US" sz="1200" dirty="0"/>
          </a:p>
          <a:p>
            <a:pPr marL="0" indent="0">
              <a:buNone/>
            </a:pPr>
            <a:endParaRPr lang="en-US" sz="1200" dirty="0" smtClean="0"/>
          </a:p>
          <a:p>
            <a:pPr marL="0" indent="0">
              <a:buNone/>
            </a:pPr>
            <a:r>
              <a:rPr lang="en-US" sz="1200" b="1" dirty="0"/>
              <a:t>Adjustments:</a:t>
            </a:r>
          </a:p>
          <a:p>
            <a:pPr marL="0" indent="0">
              <a:buNone/>
            </a:pPr>
            <a:r>
              <a:rPr lang="en-US" sz="1200" dirty="0"/>
              <a:t>These are adjustments needed in the current assets and current liabilities.</a:t>
            </a:r>
          </a:p>
          <a:p>
            <a:pPr marL="400050" lvl="1" indent="0">
              <a:buNone/>
            </a:pPr>
            <a:r>
              <a:rPr lang="en-US" sz="1200" b="1" u="sng" dirty="0" smtClean="0"/>
              <a:t>Items </a:t>
            </a:r>
            <a:r>
              <a:rPr lang="en-US" sz="1200" b="1" u="sng" dirty="0"/>
              <a:t>Deducted from Current Assets </a:t>
            </a:r>
            <a:r>
              <a:rPr lang="en-US" sz="1200" b="1" u="sng" dirty="0" smtClean="0"/>
              <a:t>(-):</a:t>
            </a:r>
            <a:endParaRPr lang="en-US" sz="1200" u="sng" dirty="0" smtClean="0"/>
          </a:p>
          <a:p>
            <a:pPr marL="400050" lvl="1" indent="0">
              <a:buNone/>
            </a:pPr>
            <a:r>
              <a:rPr lang="en-US" sz="1200" b="1" dirty="0" smtClean="0"/>
              <a:t>Items </a:t>
            </a:r>
            <a:r>
              <a:rPr lang="en-US" sz="1200" b="1" dirty="0"/>
              <a:t>that are not Zakat obligated</a:t>
            </a:r>
            <a:endParaRPr lang="en-US" sz="1200" dirty="0"/>
          </a:p>
          <a:p>
            <a:pPr lvl="1"/>
            <a:r>
              <a:rPr lang="en-US" sz="1200" dirty="0" smtClean="0"/>
              <a:t>Items </a:t>
            </a:r>
            <a:r>
              <a:rPr lang="en-US" sz="1200" dirty="0"/>
              <a:t>such as interest, gambling and liquor are to be excluded from the zakat calculations because they are items </a:t>
            </a:r>
            <a:r>
              <a:rPr lang="en-US" sz="1200" dirty="0" smtClean="0"/>
              <a:t>or </a:t>
            </a:r>
            <a:r>
              <a:rPr lang="en-US" sz="1200" dirty="0"/>
              <a:t>products that are non-permissible i.e. ‘haram’.</a:t>
            </a:r>
          </a:p>
          <a:p>
            <a:pPr marL="400050" lvl="1" indent="0">
              <a:buNone/>
            </a:pPr>
            <a:r>
              <a:rPr lang="en-US" sz="1200" b="1" dirty="0" smtClean="0"/>
              <a:t>Limited </a:t>
            </a:r>
            <a:r>
              <a:rPr lang="en-US" sz="1200" b="1" dirty="0"/>
              <a:t>Ownership</a:t>
            </a:r>
            <a:endParaRPr lang="en-US" sz="1200" dirty="0"/>
          </a:p>
          <a:p>
            <a:pPr lvl="1"/>
            <a:r>
              <a:rPr lang="en-US" sz="1200" dirty="0" smtClean="0"/>
              <a:t>Water</a:t>
            </a:r>
            <a:r>
              <a:rPr lang="en-US" sz="1200" dirty="0"/>
              <a:t>, telephone, electrical and its similar kinds of deposit shall be deducted as it does not comply with the requirements of full rights</a:t>
            </a:r>
            <a:r>
              <a:rPr lang="en-US" sz="1200" dirty="0" smtClean="0"/>
              <a:t>.</a:t>
            </a:r>
          </a:p>
          <a:p>
            <a:pPr marL="457200" lvl="1" indent="0">
              <a:buNone/>
            </a:pPr>
            <a:endParaRPr lang="en-US" sz="1200" dirty="0"/>
          </a:p>
          <a:p>
            <a:pPr marL="0" indent="0">
              <a:buNone/>
            </a:pPr>
            <a:r>
              <a:rPr lang="en-US" sz="1200" b="1" dirty="0"/>
              <a:t>Loan Receivable</a:t>
            </a:r>
            <a:endParaRPr lang="en-US" sz="1200" dirty="0"/>
          </a:p>
          <a:p>
            <a:pPr marL="0" indent="0">
              <a:buNone/>
            </a:pPr>
            <a:r>
              <a:rPr lang="en-US" sz="1200" dirty="0"/>
              <a:t>The money on loan to a borrower is based on the characteristics of full ownership that has been transferred to the borrower. The borrower then possesses the full right and freedom to exploit and manage the loaned financial resources for his own interest and gain. Thus the borrower is obligated to perform Zakat on the amount of money loaned and NOT the Company.</a:t>
            </a:r>
          </a:p>
          <a:p>
            <a:pPr marL="0" indent="0">
              <a:buNone/>
            </a:pPr>
            <a:r>
              <a:rPr lang="en-US" sz="1200" dirty="0"/>
              <a:t> </a:t>
            </a:r>
          </a:p>
          <a:p>
            <a:pPr marL="0" indent="0">
              <a:buNone/>
            </a:pPr>
            <a:r>
              <a:rPr lang="en-US" sz="1200" b="1" dirty="0"/>
              <a:t>No items are to be paid Zakat for, twice.</a:t>
            </a:r>
            <a:endParaRPr lang="en-US" sz="1200" dirty="0"/>
          </a:p>
          <a:p>
            <a:pPr marL="0" indent="0">
              <a:buNone/>
            </a:pPr>
            <a:r>
              <a:rPr lang="en-US" sz="1200" dirty="0"/>
              <a:t>The dividend income that has already been deducted for Zakat may be zakat exempted</a:t>
            </a:r>
            <a:r>
              <a:rPr lang="en-US" sz="1200" dirty="0" smtClean="0"/>
              <a:t>.</a:t>
            </a:r>
          </a:p>
          <a:p>
            <a:pPr marL="0" indent="0">
              <a:buNone/>
            </a:pPr>
            <a:endParaRPr lang="en-US" sz="1200" dirty="0"/>
          </a:p>
          <a:p>
            <a:pPr marL="0" indent="0">
              <a:buNone/>
            </a:pPr>
            <a:r>
              <a:rPr lang="en-US" sz="1200" b="1" dirty="0"/>
              <a:t>Current Assets must be productive</a:t>
            </a:r>
            <a:endParaRPr lang="en-US" sz="1200" dirty="0"/>
          </a:p>
          <a:p>
            <a:pPr marL="0" indent="0">
              <a:buNone/>
            </a:pPr>
            <a:r>
              <a:rPr lang="en-US" sz="1200" dirty="0"/>
              <a:t>Bad Debts, expired stocks and depreciation that is permanent are exempted.</a:t>
            </a:r>
          </a:p>
          <a:p>
            <a:pPr marL="0" indent="0">
              <a:buNone/>
            </a:pPr>
            <a:endParaRPr lang="en-US" sz="1200" dirty="0" smtClean="0"/>
          </a:p>
        </p:txBody>
      </p:sp>
    </p:spTree>
    <p:extLst>
      <p:ext uri="{BB962C8B-B14F-4D97-AF65-F5344CB8AC3E}">
        <p14:creationId xmlns:p14="http://schemas.microsoft.com/office/powerpoint/2010/main" val="16992584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05652" y="127379"/>
            <a:ext cx="4738348" cy="523220"/>
          </a:xfrm>
          <a:prstGeom prst="rect">
            <a:avLst/>
          </a:prstGeom>
          <a:noFill/>
        </p:spPr>
        <p:txBody>
          <a:bodyPr wrap="none" rtlCol="0">
            <a:spAutoFit/>
          </a:bodyPr>
          <a:lstStyle/>
          <a:p>
            <a:r>
              <a:rPr lang="en-US" sz="2800" b="1" dirty="0"/>
              <a:t>ZAKAT CALCULATION METHOD</a:t>
            </a:r>
            <a:endParaRPr lang="en-US" sz="2800" dirty="0"/>
          </a:p>
        </p:txBody>
      </p:sp>
      <p:sp>
        <p:nvSpPr>
          <p:cNvPr id="2" name="TextBox 1"/>
          <p:cNvSpPr txBox="1"/>
          <p:nvPr/>
        </p:nvSpPr>
        <p:spPr>
          <a:xfrm>
            <a:off x="192207" y="914399"/>
            <a:ext cx="8763000" cy="5078313"/>
          </a:xfrm>
          <a:prstGeom prst="rect">
            <a:avLst/>
          </a:prstGeom>
          <a:noFill/>
        </p:spPr>
        <p:txBody>
          <a:bodyPr wrap="square" rtlCol="0">
            <a:spAutoFit/>
          </a:bodyPr>
          <a:lstStyle/>
          <a:p>
            <a:r>
              <a:rPr lang="en-US" sz="1200" b="1" dirty="0"/>
              <a:t>Charitable Funds</a:t>
            </a:r>
            <a:endParaRPr lang="en-US" sz="1200" dirty="0"/>
          </a:p>
          <a:p>
            <a:r>
              <a:rPr lang="en-US" sz="1200" dirty="0"/>
              <a:t>Charitable funds such as </a:t>
            </a:r>
            <a:r>
              <a:rPr lang="en-US" sz="1200" dirty="0" err="1"/>
              <a:t>khairat</a:t>
            </a:r>
            <a:r>
              <a:rPr lang="en-US" sz="1200" dirty="0"/>
              <a:t> and education funds in current assets may be exempted from Zakat. Nevertheless, charitable funds that are business in nature such as a </a:t>
            </a:r>
            <a:r>
              <a:rPr lang="en-US" sz="1200" dirty="0" err="1"/>
              <a:t>Qardhul</a:t>
            </a:r>
            <a:r>
              <a:rPr lang="en-US" sz="1200" dirty="0"/>
              <a:t> Hassan loan, the amount exempted from Zakat is the principal value while funds that are charitable in nature such as donations and </a:t>
            </a:r>
            <a:r>
              <a:rPr lang="en-US" sz="1200" dirty="0" err="1"/>
              <a:t>khairat</a:t>
            </a:r>
            <a:r>
              <a:rPr lang="en-US" sz="1200" dirty="0"/>
              <a:t>, only the balance amount is exempted.</a:t>
            </a:r>
          </a:p>
          <a:p>
            <a:r>
              <a:rPr lang="en-US" sz="1200" dirty="0"/>
              <a:t> </a:t>
            </a:r>
          </a:p>
          <a:p>
            <a:r>
              <a:rPr lang="en-US" sz="1200" b="1" dirty="0"/>
              <a:t>Inventory / Stock category</a:t>
            </a:r>
            <a:endParaRPr lang="en-US" sz="1200" dirty="0"/>
          </a:p>
          <a:p>
            <a:r>
              <a:rPr lang="en-US" sz="1200" dirty="0"/>
              <a:t>Only the end product is subjected to Zakat. Raw materials or any work-in-progress items are exempted from Zakat.</a:t>
            </a:r>
          </a:p>
          <a:p>
            <a:r>
              <a:rPr lang="en-US" sz="1200" dirty="0"/>
              <a:t> </a:t>
            </a:r>
          </a:p>
          <a:p>
            <a:r>
              <a:rPr lang="en-US" sz="1200" b="1" u="sng" dirty="0"/>
              <a:t>Items Added to Current Assets (+):</a:t>
            </a:r>
            <a:endParaRPr lang="en-US" sz="1200" dirty="0"/>
          </a:p>
          <a:p>
            <a:r>
              <a:rPr lang="en-US" sz="1200" dirty="0"/>
              <a:t>All contributions, donations and alms made by any of the business entity at the end of financial year (the last quarter) shall be added again (with the assumption that the donations made will not affect the company’s liquidity) into the current assets. This is because any amount channeled for charitable purposes, are still obligatory to Zakat unless the source is from a charitable fund.</a:t>
            </a:r>
          </a:p>
          <a:p>
            <a:r>
              <a:rPr lang="en-US" sz="1200" dirty="0"/>
              <a:t> </a:t>
            </a:r>
          </a:p>
          <a:p>
            <a:r>
              <a:rPr lang="en-US" sz="1200" b="1" u="sng" dirty="0"/>
              <a:t>Items Added to Current Liabilities (+):</a:t>
            </a:r>
            <a:endParaRPr lang="en-US" sz="1200" dirty="0"/>
          </a:p>
          <a:p>
            <a:r>
              <a:rPr lang="en-US" sz="1200" dirty="0"/>
              <a:t>According to Imam </a:t>
            </a:r>
            <a:r>
              <a:rPr lang="en-US" sz="1200" dirty="0" err="1"/>
              <a:t>Shafie</a:t>
            </a:r>
            <a:r>
              <a:rPr lang="en-US" sz="1200" dirty="0"/>
              <a:t>, there are no debt requirements that pre-determine on whether the assets are qualified for the </a:t>
            </a:r>
            <a:r>
              <a:rPr lang="en-US" sz="1200" dirty="0" err="1"/>
              <a:t>nisab</a:t>
            </a:r>
            <a:r>
              <a:rPr lang="en-US" sz="1200" dirty="0"/>
              <a:t> or not. Imam </a:t>
            </a:r>
            <a:r>
              <a:rPr lang="en-US" sz="1200" dirty="0" err="1"/>
              <a:t>Shafii’s</a:t>
            </a:r>
            <a:r>
              <a:rPr lang="en-US" sz="1200" dirty="0"/>
              <a:t> opinion is that financial loans (not commercial liabilities) do not affect the obligations of Zakat.</a:t>
            </a:r>
          </a:p>
          <a:p>
            <a:r>
              <a:rPr lang="en-US" sz="1200" dirty="0"/>
              <a:t> </a:t>
            </a:r>
          </a:p>
          <a:p>
            <a:pPr lvl="1"/>
            <a:r>
              <a:rPr lang="en-US" sz="1200" dirty="0" smtClean="0"/>
              <a:t>Thus</a:t>
            </a:r>
            <a:r>
              <a:rPr lang="en-US" sz="1200" dirty="0"/>
              <a:t>, adjustments only involve those items that are not deductible such as: </a:t>
            </a:r>
            <a:endParaRPr lang="en-US" sz="1200" dirty="0" smtClean="0"/>
          </a:p>
          <a:p>
            <a:pPr marL="628650" lvl="1" indent="-171450">
              <a:buFont typeface="Arial" panose="020B0604020202020204" pitchFamily="34" charset="0"/>
              <a:buChar char="•"/>
            </a:pPr>
            <a:r>
              <a:rPr lang="en-US" sz="1200" dirty="0" smtClean="0"/>
              <a:t>Those </a:t>
            </a:r>
            <a:r>
              <a:rPr lang="en-US" sz="1200" dirty="0"/>
              <a:t>not in the form of business operations such as financial loans and the classifications of scheduled </a:t>
            </a:r>
            <a:r>
              <a:rPr lang="en-US" sz="1200" dirty="0" smtClean="0"/>
              <a:t>refinance.</a:t>
            </a:r>
          </a:p>
          <a:p>
            <a:pPr marL="628650" lvl="1" indent="-171450">
              <a:buFont typeface="Arial" panose="020B0604020202020204" pitchFamily="34" charset="0"/>
              <a:buChar char="•"/>
            </a:pPr>
            <a:r>
              <a:rPr lang="en-US" sz="1200" dirty="0" smtClean="0"/>
              <a:t>Dividends payable</a:t>
            </a:r>
          </a:p>
          <a:p>
            <a:pPr marL="628650" lvl="1" indent="-171450">
              <a:buFont typeface="Arial" panose="020B0604020202020204" pitchFamily="34" charset="0"/>
              <a:buChar char="•"/>
            </a:pPr>
            <a:r>
              <a:rPr lang="en-US" sz="1200" dirty="0" smtClean="0"/>
              <a:t>Overdraft</a:t>
            </a:r>
          </a:p>
          <a:p>
            <a:pPr marL="628650" lvl="1" indent="-171450">
              <a:buFont typeface="Arial" panose="020B0604020202020204" pitchFamily="34" charset="0"/>
              <a:buChar char="•"/>
            </a:pPr>
            <a:r>
              <a:rPr lang="en-US" sz="1200" dirty="0" smtClean="0"/>
              <a:t>Financial </a:t>
            </a:r>
            <a:r>
              <a:rPr lang="en-US" sz="1200" dirty="0"/>
              <a:t>/ Capital Lease</a:t>
            </a:r>
          </a:p>
          <a:p>
            <a:r>
              <a:rPr lang="en-US" sz="1200" dirty="0"/>
              <a:t> </a:t>
            </a:r>
          </a:p>
          <a:p>
            <a:pPr lvl="1"/>
            <a:r>
              <a:rPr lang="en-US" sz="1200" dirty="0" smtClean="0"/>
              <a:t>To </a:t>
            </a:r>
            <a:r>
              <a:rPr lang="en-US" sz="1200" dirty="0"/>
              <a:t>qualify for </a:t>
            </a:r>
            <a:r>
              <a:rPr lang="en-US" sz="1200" dirty="0" err="1"/>
              <a:t>nisab</a:t>
            </a:r>
            <a:r>
              <a:rPr lang="en-US" sz="1200" dirty="0"/>
              <a:t>, the current liabilities that can be deducted are those operational in nature that includes:</a:t>
            </a:r>
          </a:p>
          <a:p>
            <a:pPr marL="628650" lvl="1" indent="-171450">
              <a:buFont typeface="Arial" panose="020B0604020202020204" pitchFamily="34" charset="0"/>
              <a:buChar char="•"/>
            </a:pPr>
            <a:r>
              <a:rPr lang="en-US" sz="1200" dirty="0"/>
              <a:t>Trade creditors</a:t>
            </a:r>
          </a:p>
          <a:p>
            <a:pPr marL="628650" lvl="1" indent="-171450">
              <a:buFont typeface="Arial" panose="020B0604020202020204" pitchFamily="34" charset="0"/>
              <a:buChar char="•"/>
            </a:pPr>
            <a:r>
              <a:rPr lang="en-US" sz="1200" dirty="0"/>
              <a:t>Operating payables such as salaries, electrical and phone bills </a:t>
            </a:r>
            <a:r>
              <a:rPr lang="en-US" sz="1200" dirty="0" err="1"/>
              <a:t>etc</a:t>
            </a:r>
            <a:endParaRPr lang="en-US" sz="1200" dirty="0"/>
          </a:p>
          <a:p>
            <a:pPr marL="628650" lvl="1" indent="-171450">
              <a:buFont typeface="Arial" panose="020B0604020202020204" pitchFamily="34" charset="0"/>
              <a:buChar char="•"/>
            </a:pPr>
            <a:r>
              <a:rPr lang="en-US" sz="1200" dirty="0"/>
              <a:t>Taxes based on current </a:t>
            </a:r>
            <a:r>
              <a:rPr lang="en-US" sz="1200" dirty="0" smtClean="0"/>
              <a:t>assessment</a:t>
            </a:r>
            <a:endParaRPr lang="en-US" sz="1200" dirty="0"/>
          </a:p>
        </p:txBody>
      </p:sp>
      <p:sp>
        <p:nvSpPr>
          <p:cNvPr id="3" name="Rounded Rectangle 2"/>
          <p:cNvSpPr/>
          <p:nvPr/>
        </p:nvSpPr>
        <p:spPr>
          <a:xfrm>
            <a:off x="916107" y="5973586"/>
            <a:ext cx="7315200" cy="457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rPr>
              <a:t>[Current Assets - Current Liabilities] * x % Shares owned by Muslim x 2.5%</a:t>
            </a:r>
            <a:endParaRPr lang="en-US" dirty="0">
              <a:solidFill>
                <a:schemeClr val="tx1"/>
              </a:solidFill>
            </a:endParaRPr>
          </a:p>
        </p:txBody>
      </p:sp>
    </p:spTree>
    <p:extLst>
      <p:ext uri="{BB962C8B-B14F-4D97-AF65-F5344CB8AC3E}">
        <p14:creationId xmlns:p14="http://schemas.microsoft.com/office/powerpoint/2010/main" val="2021087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34018065"/>
              </p:ext>
            </p:extLst>
          </p:nvPr>
        </p:nvGraphicFramePr>
        <p:xfrm>
          <a:off x="685800" y="1371600"/>
          <a:ext cx="784733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943600" y="152400"/>
            <a:ext cx="3041345" cy="523220"/>
          </a:xfrm>
          <a:prstGeom prst="rect">
            <a:avLst/>
          </a:prstGeom>
          <a:noFill/>
        </p:spPr>
        <p:txBody>
          <a:bodyPr wrap="none" rtlCol="0">
            <a:spAutoFit/>
          </a:bodyPr>
          <a:lstStyle/>
          <a:p>
            <a:r>
              <a:rPr lang="en-MY" sz="2800" dirty="0" smtClean="0"/>
              <a:t>BASIC ZAKAT SETUP</a:t>
            </a:r>
            <a:endParaRPr lang="en-MY" sz="2800" dirty="0"/>
          </a:p>
        </p:txBody>
      </p:sp>
    </p:spTree>
    <p:extLst>
      <p:ext uri="{BB962C8B-B14F-4D97-AF65-F5344CB8AC3E}">
        <p14:creationId xmlns:p14="http://schemas.microsoft.com/office/powerpoint/2010/main" val="3316027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1005840"/>
            <a:ext cx="7382990" cy="5166360"/>
          </a:xfrm>
          <a:prstGeom prst="rect">
            <a:avLst/>
          </a:prstGeom>
          <a:ln>
            <a:noFill/>
          </a:ln>
          <a:effectLst>
            <a:outerShdw blurRad="190500" algn="tl" rotWithShape="0">
              <a:srgbClr val="000000">
                <a:alpha val="70000"/>
              </a:srgbClr>
            </a:outerShdw>
          </a:effectLst>
        </p:spPr>
      </p:pic>
      <p:sp>
        <p:nvSpPr>
          <p:cNvPr id="5" name="TextBox 4"/>
          <p:cNvSpPr txBox="1"/>
          <p:nvPr/>
        </p:nvSpPr>
        <p:spPr>
          <a:xfrm>
            <a:off x="3706611" y="6172200"/>
            <a:ext cx="2148089" cy="369332"/>
          </a:xfrm>
          <a:prstGeom prst="rect">
            <a:avLst/>
          </a:prstGeom>
          <a:noFill/>
        </p:spPr>
        <p:txBody>
          <a:bodyPr wrap="none" rtlCol="0">
            <a:spAutoFit/>
          </a:bodyPr>
          <a:lstStyle/>
          <a:p>
            <a:r>
              <a:rPr lang="en-US" dirty="0" smtClean="0">
                <a:solidFill>
                  <a:srgbClr val="0070C0"/>
                </a:solidFill>
              </a:rPr>
              <a:t>Figure 1: Zakat Setup</a:t>
            </a:r>
            <a:endParaRPr lang="en-US" dirty="0">
              <a:solidFill>
                <a:srgbClr val="0070C0"/>
              </a:solidFill>
            </a:endParaRPr>
          </a:p>
        </p:txBody>
      </p:sp>
      <p:sp>
        <p:nvSpPr>
          <p:cNvPr id="9" name="Rectangle 8"/>
          <p:cNvSpPr/>
          <p:nvPr/>
        </p:nvSpPr>
        <p:spPr>
          <a:xfrm>
            <a:off x="2743200" y="5638800"/>
            <a:ext cx="2743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90600" y="990600"/>
            <a:ext cx="1676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219200"/>
            <a:ext cx="16764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90600" y="1447800"/>
            <a:ext cx="16764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04800" y="990600"/>
            <a:ext cx="215900" cy="20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a:t>
            </a:r>
          </a:p>
        </p:txBody>
      </p:sp>
      <p:sp>
        <p:nvSpPr>
          <p:cNvPr id="17" name="Oval 16"/>
          <p:cNvSpPr/>
          <p:nvPr/>
        </p:nvSpPr>
        <p:spPr>
          <a:xfrm>
            <a:off x="5715000" y="5674519"/>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4</a:t>
            </a:r>
            <a:endParaRPr lang="en-US" dirty="0">
              <a:solidFill>
                <a:schemeClr val="tx1"/>
              </a:solidFill>
            </a:endParaRPr>
          </a:p>
        </p:txBody>
      </p:sp>
      <p:sp>
        <p:nvSpPr>
          <p:cNvPr id="18" name="Oval 17"/>
          <p:cNvSpPr/>
          <p:nvPr/>
        </p:nvSpPr>
        <p:spPr>
          <a:xfrm>
            <a:off x="381000" y="1219200"/>
            <a:ext cx="215900" cy="20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2</a:t>
            </a:r>
            <a:endParaRPr lang="en-US" dirty="0">
              <a:solidFill>
                <a:schemeClr val="tx1"/>
              </a:solidFill>
            </a:endParaRPr>
          </a:p>
        </p:txBody>
      </p:sp>
      <p:sp>
        <p:nvSpPr>
          <p:cNvPr id="19" name="Oval 18"/>
          <p:cNvSpPr/>
          <p:nvPr/>
        </p:nvSpPr>
        <p:spPr>
          <a:xfrm>
            <a:off x="457200" y="1447800"/>
            <a:ext cx="215900" cy="203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3</a:t>
            </a:r>
            <a:endParaRPr lang="en-US" dirty="0">
              <a:solidFill>
                <a:schemeClr val="tx1"/>
              </a:solidFill>
            </a:endParaRPr>
          </a:p>
        </p:txBody>
      </p:sp>
      <p:cxnSp>
        <p:nvCxnSpPr>
          <p:cNvPr id="21" name="Straight Arrow Connector 20"/>
          <p:cNvCxnSpPr/>
          <p:nvPr/>
        </p:nvCxnSpPr>
        <p:spPr>
          <a:xfrm>
            <a:off x="565150" y="11049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35000" y="1320800"/>
            <a:ext cx="3111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95325" y="1544637"/>
            <a:ext cx="25082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5512594" y="5788819"/>
            <a:ext cx="152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152400"/>
            <a:ext cx="3041345" cy="523220"/>
          </a:xfrm>
          <a:prstGeom prst="rect">
            <a:avLst/>
          </a:prstGeom>
          <a:noFill/>
        </p:spPr>
        <p:txBody>
          <a:bodyPr wrap="none" rtlCol="0">
            <a:spAutoFit/>
          </a:bodyPr>
          <a:lstStyle/>
          <a:p>
            <a:r>
              <a:rPr lang="en-MY" sz="2800" dirty="0" smtClean="0"/>
              <a:t>BASIC ZAKAT SETUP</a:t>
            </a:r>
            <a:endParaRPr lang="en-MY" sz="2800" dirty="0"/>
          </a:p>
        </p:txBody>
      </p:sp>
    </p:spTree>
    <p:extLst>
      <p:ext uri="{BB962C8B-B14F-4D97-AF65-F5344CB8AC3E}">
        <p14:creationId xmlns:p14="http://schemas.microsoft.com/office/powerpoint/2010/main" val="40064773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3562095"/>
              </p:ext>
            </p:extLst>
          </p:nvPr>
        </p:nvGraphicFramePr>
        <p:xfrm>
          <a:off x="2286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836742" y="152400"/>
            <a:ext cx="2113527" cy="523220"/>
          </a:xfrm>
          <a:prstGeom prst="rect">
            <a:avLst/>
          </a:prstGeom>
          <a:noFill/>
        </p:spPr>
        <p:txBody>
          <a:bodyPr wrap="none" rtlCol="0">
            <a:spAutoFit/>
          </a:bodyPr>
          <a:lstStyle/>
          <a:p>
            <a:r>
              <a:rPr lang="en-MY" sz="2800" dirty="0" smtClean="0"/>
              <a:t>ZAKAT </a:t>
            </a:r>
            <a:r>
              <a:rPr lang="en-MY" sz="2800" dirty="0" smtClean="0"/>
              <a:t>SETUP</a:t>
            </a:r>
            <a:endParaRPr lang="en-MY" sz="2800" dirty="0"/>
          </a:p>
        </p:txBody>
      </p:sp>
    </p:spTree>
    <p:extLst>
      <p:ext uri="{BB962C8B-B14F-4D97-AF65-F5344CB8AC3E}">
        <p14:creationId xmlns:p14="http://schemas.microsoft.com/office/powerpoint/2010/main" val="3566358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7999" y="5126366"/>
            <a:ext cx="3189463" cy="369332"/>
          </a:xfrm>
          <a:prstGeom prst="rect">
            <a:avLst/>
          </a:prstGeom>
          <a:noFill/>
        </p:spPr>
        <p:txBody>
          <a:bodyPr wrap="none" rtlCol="0">
            <a:spAutoFit/>
          </a:bodyPr>
          <a:lstStyle/>
          <a:p>
            <a:r>
              <a:rPr lang="en-US" dirty="0" smtClean="0">
                <a:solidFill>
                  <a:srgbClr val="0070C0"/>
                </a:solidFill>
              </a:rPr>
              <a:t>Figure 7: Zakat </a:t>
            </a:r>
            <a:r>
              <a:rPr lang="en-US" dirty="0" err="1" smtClean="0">
                <a:solidFill>
                  <a:srgbClr val="0070C0"/>
                </a:solidFill>
              </a:rPr>
              <a:t>Nisab</a:t>
            </a:r>
            <a:r>
              <a:rPr lang="en-US" dirty="0" smtClean="0">
                <a:solidFill>
                  <a:srgbClr val="0070C0"/>
                </a:solidFill>
              </a:rPr>
              <a:t> List Report</a:t>
            </a:r>
            <a:endParaRPr lang="en-US" dirty="0">
              <a:solidFill>
                <a:srgbClr val="0070C0"/>
              </a:solidFill>
            </a:endParaRPr>
          </a:p>
        </p:txBody>
      </p:sp>
      <p:sp>
        <p:nvSpPr>
          <p:cNvPr id="6" name="TextBox 5"/>
          <p:cNvSpPr txBox="1"/>
          <p:nvPr/>
        </p:nvSpPr>
        <p:spPr>
          <a:xfrm>
            <a:off x="6773855" y="152400"/>
            <a:ext cx="2113527" cy="523220"/>
          </a:xfrm>
          <a:prstGeom prst="rect">
            <a:avLst/>
          </a:prstGeom>
          <a:noFill/>
        </p:spPr>
        <p:txBody>
          <a:bodyPr wrap="none" rtlCol="0">
            <a:spAutoFit/>
          </a:bodyPr>
          <a:lstStyle/>
          <a:p>
            <a:r>
              <a:rPr lang="en-MY" sz="2800" dirty="0" smtClean="0"/>
              <a:t>ZAKAT </a:t>
            </a:r>
            <a:r>
              <a:rPr lang="en-MY" sz="2800" dirty="0" smtClean="0"/>
              <a:t>SETUP</a:t>
            </a:r>
            <a:endParaRPr lang="en-MY" sz="2800"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9039" y="2590800"/>
            <a:ext cx="8887382" cy="171733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07676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1690</TotalTime>
  <Words>583</Words>
  <Application>Microsoft Office PowerPoint</Application>
  <PresentationFormat>On-screen Show (4:3)</PresentationFormat>
  <Paragraphs>130</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ZAKAT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SCG-IT</dc:creator>
  <cp:lastModifiedBy>User</cp:lastModifiedBy>
  <cp:revision>91</cp:revision>
  <cp:lastPrinted>2015-09-22T02:02:06Z</cp:lastPrinted>
  <dcterms:created xsi:type="dcterms:W3CDTF">2015-09-02T03:54:44Z</dcterms:created>
  <dcterms:modified xsi:type="dcterms:W3CDTF">2016-02-17T08:36:59Z</dcterms:modified>
</cp:coreProperties>
</file>