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69" r:id="rId4"/>
    <p:sldId id="270" r:id="rId5"/>
    <p:sldId id="271" r:id="rId6"/>
    <p:sldId id="273" r:id="rId7"/>
    <p:sldId id="274" r:id="rId8"/>
    <p:sldId id="281" r:id="rId9"/>
    <p:sldId id="276" r:id="rId10"/>
    <p:sldId id="278" r:id="rId11"/>
    <p:sldId id="284" r:id="rId12"/>
    <p:sldId id="279" r:id="rId13"/>
    <p:sldId id="280" r:id="rId14"/>
    <p:sldId id="275" r:id="rId15"/>
    <p:sldId id="265" r:id="rId1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8AC"/>
    <a:srgbClr val="7E078B"/>
    <a:srgbClr val="873D89"/>
    <a:srgbClr val="61056B"/>
    <a:srgbClr val="EE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16" autoAdjust="0"/>
  </p:normalViewPr>
  <p:slideViewPr>
    <p:cSldViewPr>
      <p:cViewPr>
        <p:scale>
          <a:sx n="75" d="100"/>
          <a:sy n="75" d="100"/>
        </p:scale>
        <p:origin x="-1044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7CA6D-B5BC-42A9-BDEB-3C13CD2F47E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71B10F-C2A3-4E44-9640-83EE78E9E182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Introduction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85296B-9D64-4CC3-8F6F-E30393F084F9}" type="parTrans" cxnId="{9914657B-D52F-4C71-9213-8735A627EC3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7268F6-104F-4695-B170-4B207808F361}" type="sibTrans" cxnId="{9914657B-D52F-4C71-9213-8735A627EC3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44CD9-AA7D-4E05-A6C2-9C643B5A8C7B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Business Zakat Computation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1518D-8215-426F-8D6A-7A13F0236667}" type="parTrans" cxnId="{86BF407E-8F7D-45AE-90B3-478B38C64D0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46C3C-0D34-4C31-ACAD-E48B1AD333FE}" type="sibTrans" cxnId="{86BF407E-8F7D-45AE-90B3-478B38C64D0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8521F-F184-4F68-8BB1-E48C7107C274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Issues and Challenges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5909B-D45C-460C-B3BC-312B13FC8285}" type="parTrans" cxnId="{A6A7CE21-6A51-45FE-BE00-4A2091BF798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2FCB75-7765-44E6-8A8D-DDCF3BCD6304}" type="sibTrans" cxnId="{A6A7CE21-6A51-45FE-BE00-4A2091BF798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8B161-5D90-488F-9FEC-956B45934DE9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The Way Forward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FC96A-D79A-4B92-A0FD-785D2BECBA0D}" type="parTrans" cxnId="{70411A87-E2D8-492C-8EA1-A6EB00C73D74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F4595-C292-40DB-9511-FE3BEAD73D87}" type="sibTrans" cxnId="{70411A87-E2D8-492C-8EA1-A6EB00C73D74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31E4A-130D-4D47-93D9-A6903BE2A8CC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Salihin</a:t>
          </a:r>
          <a:r>
            <a: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Premier Solution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77450-F646-41B9-93AB-66956B127FA2}" type="parTrans" cxnId="{685474FC-5DA5-4AE0-8933-928B978F94C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EA5393-5F38-4F73-88D7-08C42CABFD49}" type="sibTrans" cxnId="{685474FC-5DA5-4AE0-8933-928B978F94C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0D10B-0D22-4CD0-A4BD-7833969D3A45}" type="pres">
      <dgm:prSet presAssocID="{6DC7CA6D-B5BC-42A9-BDEB-3C13CD2F47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5FE72-949C-4000-9186-2205B4327D74}" type="pres">
      <dgm:prSet presAssocID="{4871B10F-C2A3-4E44-9640-83EE78E9E182}" presName="parentLin" presStyleCnt="0"/>
      <dgm:spPr/>
    </dgm:pt>
    <dgm:pt modelId="{AA7C85E9-6FF1-464B-ADC2-70FA9002895C}" type="pres">
      <dgm:prSet presAssocID="{4871B10F-C2A3-4E44-9640-83EE78E9E18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3017E9D-B0AD-46FC-BB78-E5057CE2E25F}" type="pres">
      <dgm:prSet presAssocID="{4871B10F-C2A3-4E44-9640-83EE78E9E18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A4DEA-0F3D-41B9-A895-AE26074D540F}" type="pres">
      <dgm:prSet presAssocID="{4871B10F-C2A3-4E44-9640-83EE78E9E182}" presName="negativeSpace" presStyleCnt="0"/>
      <dgm:spPr/>
    </dgm:pt>
    <dgm:pt modelId="{20656348-A950-4DBB-891E-397FE6CCBBE7}" type="pres">
      <dgm:prSet presAssocID="{4871B10F-C2A3-4E44-9640-83EE78E9E182}" presName="childText" presStyleLbl="conFgAcc1" presStyleIdx="0" presStyleCnt="5">
        <dgm:presLayoutVars>
          <dgm:bulletEnabled val="1"/>
        </dgm:presLayoutVars>
      </dgm:prSet>
      <dgm:spPr/>
    </dgm:pt>
    <dgm:pt modelId="{006D8EB5-E555-4C40-BD81-E5215DE1B3E9}" type="pres">
      <dgm:prSet presAssocID="{607268F6-104F-4695-B170-4B207808F361}" presName="spaceBetweenRectangles" presStyleCnt="0"/>
      <dgm:spPr/>
    </dgm:pt>
    <dgm:pt modelId="{58311B70-AB1A-425B-9184-F2A3B25522E2}" type="pres">
      <dgm:prSet presAssocID="{47444CD9-AA7D-4E05-A6C2-9C643B5A8C7B}" presName="parentLin" presStyleCnt="0"/>
      <dgm:spPr/>
    </dgm:pt>
    <dgm:pt modelId="{6CA697ED-4914-4C22-964F-F335F9BF1E77}" type="pres">
      <dgm:prSet presAssocID="{47444CD9-AA7D-4E05-A6C2-9C643B5A8C7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31FA012-E890-4A6D-BB82-D2C5A39D326B}" type="pres">
      <dgm:prSet presAssocID="{47444CD9-AA7D-4E05-A6C2-9C643B5A8C7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4FBE3-D77B-4C85-9932-1C8EC5EEFF43}" type="pres">
      <dgm:prSet presAssocID="{47444CD9-AA7D-4E05-A6C2-9C643B5A8C7B}" presName="negativeSpace" presStyleCnt="0"/>
      <dgm:spPr/>
    </dgm:pt>
    <dgm:pt modelId="{AF2CEC30-26F8-4916-B764-E877787F4455}" type="pres">
      <dgm:prSet presAssocID="{47444CD9-AA7D-4E05-A6C2-9C643B5A8C7B}" presName="childText" presStyleLbl="conFgAcc1" presStyleIdx="1" presStyleCnt="5">
        <dgm:presLayoutVars>
          <dgm:bulletEnabled val="1"/>
        </dgm:presLayoutVars>
      </dgm:prSet>
      <dgm:spPr/>
    </dgm:pt>
    <dgm:pt modelId="{6D4225E6-3C6C-40A5-B550-7DFDE1C75B4D}" type="pres">
      <dgm:prSet presAssocID="{CAC46C3C-0D34-4C31-ACAD-E48B1AD333FE}" presName="spaceBetweenRectangles" presStyleCnt="0"/>
      <dgm:spPr/>
    </dgm:pt>
    <dgm:pt modelId="{5EC72D69-AF72-44CB-941A-AE824B407231}" type="pres">
      <dgm:prSet presAssocID="{F3E8521F-F184-4F68-8BB1-E48C7107C274}" presName="parentLin" presStyleCnt="0"/>
      <dgm:spPr/>
    </dgm:pt>
    <dgm:pt modelId="{0C6E002A-DA42-4928-BBCC-C2DD65D96B7D}" type="pres">
      <dgm:prSet presAssocID="{F3E8521F-F184-4F68-8BB1-E48C7107C27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4E0F904-535C-411A-8A91-7AE7B0EBB1B1}" type="pres">
      <dgm:prSet presAssocID="{F3E8521F-F184-4F68-8BB1-E48C7107C27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307A1-7F36-47FC-A26B-0E3826C15468}" type="pres">
      <dgm:prSet presAssocID="{F3E8521F-F184-4F68-8BB1-E48C7107C274}" presName="negativeSpace" presStyleCnt="0"/>
      <dgm:spPr/>
    </dgm:pt>
    <dgm:pt modelId="{681127E4-4620-47B9-9BC7-E574FECC5810}" type="pres">
      <dgm:prSet presAssocID="{F3E8521F-F184-4F68-8BB1-E48C7107C274}" presName="childText" presStyleLbl="conFgAcc1" presStyleIdx="2" presStyleCnt="5">
        <dgm:presLayoutVars>
          <dgm:bulletEnabled val="1"/>
        </dgm:presLayoutVars>
      </dgm:prSet>
      <dgm:spPr/>
    </dgm:pt>
    <dgm:pt modelId="{15D96FD9-4C13-4499-9433-C8A353E5B42D}" type="pres">
      <dgm:prSet presAssocID="{A42FCB75-7765-44E6-8A8D-DDCF3BCD6304}" presName="spaceBetweenRectangles" presStyleCnt="0"/>
      <dgm:spPr/>
    </dgm:pt>
    <dgm:pt modelId="{C9B85A5D-87C6-41A9-99CF-7D2CC29BA3EA}" type="pres">
      <dgm:prSet presAssocID="{8C08B161-5D90-488F-9FEC-956B45934DE9}" presName="parentLin" presStyleCnt="0"/>
      <dgm:spPr/>
    </dgm:pt>
    <dgm:pt modelId="{4FC8FDC7-0104-4994-A7DC-0359B488A31B}" type="pres">
      <dgm:prSet presAssocID="{8C08B161-5D90-488F-9FEC-956B45934DE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3512CC6-DB0A-4DC9-9EA5-E5BA79911CE6}" type="pres">
      <dgm:prSet presAssocID="{8C08B161-5D90-488F-9FEC-956B45934DE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ACB85-BCF1-4B44-A561-6D0A3C715905}" type="pres">
      <dgm:prSet presAssocID="{8C08B161-5D90-488F-9FEC-956B45934DE9}" presName="negativeSpace" presStyleCnt="0"/>
      <dgm:spPr/>
    </dgm:pt>
    <dgm:pt modelId="{6497F30A-D29B-4389-8ACA-7F15252E959E}" type="pres">
      <dgm:prSet presAssocID="{8C08B161-5D90-488F-9FEC-956B45934DE9}" presName="childText" presStyleLbl="conFgAcc1" presStyleIdx="3" presStyleCnt="5">
        <dgm:presLayoutVars>
          <dgm:bulletEnabled val="1"/>
        </dgm:presLayoutVars>
      </dgm:prSet>
      <dgm:spPr/>
    </dgm:pt>
    <dgm:pt modelId="{22E1D75E-FAB1-4B6D-A615-F6DD7E2767B4}" type="pres">
      <dgm:prSet presAssocID="{26DF4595-C292-40DB-9511-FE3BEAD73D87}" presName="spaceBetweenRectangles" presStyleCnt="0"/>
      <dgm:spPr/>
    </dgm:pt>
    <dgm:pt modelId="{960C769E-8C46-428E-9BD8-F74C30971B4B}" type="pres">
      <dgm:prSet presAssocID="{68831E4A-130D-4D47-93D9-A6903BE2A8CC}" presName="parentLin" presStyleCnt="0"/>
      <dgm:spPr/>
    </dgm:pt>
    <dgm:pt modelId="{CCAD1097-7834-4211-A9CF-A066B05DA10D}" type="pres">
      <dgm:prSet presAssocID="{68831E4A-130D-4D47-93D9-A6903BE2A8C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993C6EA-C966-4D11-8395-0283B1921C25}" type="pres">
      <dgm:prSet presAssocID="{68831E4A-130D-4D47-93D9-A6903BE2A8C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EA69C-9D66-4D13-BD97-E612A3E4F12F}" type="pres">
      <dgm:prSet presAssocID="{68831E4A-130D-4D47-93D9-A6903BE2A8CC}" presName="negativeSpace" presStyleCnt="0"/>
      <dgm:spPr/>
    </dgm:pt>
    <dgm:pt modelId="{A09A60A3-8DC3-490E-88F9-661ED1F9148E}" type="pres">
      <dgm:prSet presAssocID="{68831E4A-130D-4D47-93D9-A6903BE2A8C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78962F4-2F1A-4DC1-85B2-A1ED61D9BDCC}" type="presOf" srcId="{4871B10F-C2A3-4E44-9640-83EE78E9E182}" destId="{13017E9D-B0AD-46FC-BB78-E5057CE2E25F}" srcOrd="1" destOrd="0" presId="urn:microsoft.com/office/officeart/2005/8/layout/list1"/>
    <dgm:cxn modelId="{86BF407E-8F7D-45AE-90B3-478B38C64D06}" srcId="{6DC7CA6D-B5BC-42A9-BDEB-3C13CD2F47E4}" destId="{47444CD9-AA7D-4E05-A6C2-9C643B5A8C7B}" srcOrd="1" destOrd="0" parTransId="{B1F1518D-8215-426F-8D6A-7A13F0236667}" sibTransId="{CAC46C3C-0D34-4C31-ACAD-E48B1AD333FE}"/>
    <dgm:cxn modelId="{682DBE0D-99AC-4459-9221-3A102D8D3A26}" type="presOf" srcId="{68831E4A-130D-4D47-93D9-A6903BE2A8CC}" destId="{CCAD1097-7834-4211-A9CF-A066B05DA10D}" srcOrd="0" destOrd="0" presId="urn:microsoft.com/office/officeart/2005/8/layout/list1"/>
    <dgm:cxn modelId="{A46E2ADC-9269-4055-81E3-83950E26E4C8}" type="presOf" srcId="{68831E4A-130D-4D47-93D9-A6903BE2A8CC}" destId="{6993C6EA-C966-4D11-8395-0283B1921C25}" srcOrd="1" destOrd="0" presId="urn:microsoft.com/office/officeart/2005/8/layout/list1"/>
    <dgm:cxn modelId="{E402FC58-5DCD-4454-AC73-3909D1B8EEC1}" type="presOf" srcId="{47444CD9-AA7D-4E05-A6C2-9C643B5A8C7B}" destId="{6CA697ED-4914-4C22-964F-F335F9BF1E77}" srcOrd="0" destOrd="0" presId="urn:microsoft.com/office/officeart/2005/8/layout/list1"/>
    <dgm:cxn modelId="{B636E52C-02F9-4E5B-AA9C-67C5BF2DF3E5}" type="presOf" srcId="{8C08B161-5D90-488F-9FEC-956B45934DE9}" destId="{33512CC6-DB0A-4DC9-9EA5-E5BA79911CE6}" srcOrd="1" destOrd="0" presId="urn:microsoft.com/office/officeart/2005/8/layout/list1"/>
    <dgm:cxn modelId="{685474FC-5DA5-4AE0-8933-928B978F94C9}" srcId="{6DC7CA6D-B5BC-42A9-BDEB-3C13CD2F47E4}" destId="{68831E4A-130D-4D47-93D9-A6903BE2A8CC}" srcOrd="4" destOrd="0" parTransId="{F2377450-F646-41B9-93AB-66956B127FA2}" sibTransId="{C5EA5393-5F38-4F73-88D7-08C42CABFD49}"/>
    <dgm:cxn modelId="{1641FDF5-F228-43F8-BD92-1135A227D60E}" type="presOf" srcId="{F3E8521F-F184-4F68-8BB1-E48C7107C274}" destId="{74E0F904-535C-411A-8A91-7AE7B0EBB1B1}" srcOrd="1" destOrd="0" presId="urn:microsoft.com/office/officeart/2005/8/layout/list1"/>
    <dgm:cxn modelId="{219E1437-7574-4F59-B266-81C9031B4C16}" type="presOf" srcId="{6DC7CA6D-B5BC-42A9-BDEB-3C13CD2F47E4}" destId="{6CF0D10B-0D22-4CD0-A4BD-7833969D3A45}" srcOrd="0" destOrd="0" presId="urn:microsoft.com/office/officeart/2005/8/layout/list1"/>
    <dgm:cxn modelId="{DD94E6AD-02CD-4C19-94B5-0A8E0D9F0499}" type="presOf" srcId="{47444CD9-AA7D-4E05-A6C2-9C643B5A8C7B}" destId="{631FA012-E890-4A6D-BB82-D2C5A39D326B}" srcOrd="1" destOrd="0" presId="urn:microsoft.com/office/officeart/2005/8/layout/list1"/>
    <dgm:cxn modelId="{5F751795-81CF-477A-A666-D074D52C2002}" type="presOf" srcId="{F3E8521F-F184-4F68-8BB1-E48C7107C274}" destId="{0C6E002A-DA42-4928-BBCC-C2DD65D96B7D}" srcOrd="0" destOrd="0" presId="urn:microsoft.com/office/officeart/2005/8/layout/list1"/>
    <dgm:cxn modelId="{12BAA28D-4B82-4367-81BB-67346C22CD50}" type="presOf" srcId="{8C08B161-5D90-488F-9FEC-956B45934DE9}" destId="{4FC8FDC7-0104-4994-A7DC-0359B488A31B}" srcOrd="0" destOrd="0" presId="urn:microsoft.com/office/officeart/2005/8/layout/list1"/>
    <dgm:cxn modelId="{9914657B-D52F-4C71-9213-8735A627EC3D}" srcId="{6DC7CA6D-B5BC-42A9-BDEB-3C13CD2F47E4}" destId="{4871B10F-C2A3-4E44-9640-83EE78E9E182}" srcOrd="0" destOrd="0" parTransId="{DA85296B-9D64-4CC3-8F6F-E30393F084F9}" sibTransId="{607268F6-104F-4695-B170-4B207808F361}"/>
    <dgm:cxn modelId="{CD2B457C-A9FD-4169-8CA6-A651713739B7}" type="presOf" srcId="{4871B10F-C2A3-4E44-9640-83EE78E9E182}" destId="{AA7C85E9-6FF1-464B-ADC2-70FA9002895C}" srcOrd="0" destOrd="0" presId="urn:microsoft.com/office/officeart/2005/8/layout/list1"/>
    <dgm:cxn modelId="{70411A87-E2D8-492C-8EA1-A6EB00C73D74}" srcId="{6DC7CA6D-B5BC-42A9-BDEB-3C13CD2F47E4}" destId="{8C08B161-5D90-488F-9FEC-956B45934DE9}" srcOrd="3" destOrd="0" parTransId="{514FC96A-D79A-4B92-A0FD-785D2BECBA0D}" sibTransId="{26DF4595-C292-40DB-9511-FE3BEAD73D87}"/>
    <dgm:cxn modelId="{A6A7CE21-6A51-45FE-BE00-4A2091BF798E}" srcId="{6DC7CA6D-B5BC-42A9-BDEB-3C13CD2F47E4}" destId="{F3E8521F-F184-4F68-8BB1-E48C7107C274}" srcOrd="2" destOrd="0" parTransId="{E635909B-D45C-460C-B3BC-312B13FC8285}" sibTransId="{A42FCB75-7765-44E6-8A8D-DDCF3BCD6304}"/>
    <dgm:cxn modelId="{9D346EB5-4D0B-40A6-AF68-1B275D124DB0}" type="presParOf" srcId="{6CF0D10B-0D22-4CD0-A4BD-7833969D3A45}" destId="{96F5FE72-949C-4000-9186-2205B4327D74}" srcOrd="0" destOrd="0" presId="urn:microsoft.com/office/officeart/2005/8/layout/list1"/>
    <dgm:cxn modelId="{CE78A7C6-4C2B-489A-A6DB-8FA7651D2FE6}" type="presParOf" srcId="{96F5FE72-949C-4000-9186-2205B4327D74}" destId="{AA7C85E9-6FF1-464B-ADC2-70FA9002895C}" srcOrd="0" destOrd="0" presId="urn:microsoft.com/office/officeart/2005/8/layout/list1"/>
    <dgm:cxn modelId="{ECB672B2-80B8-4E6D-815A-65A34C98465B}" type="presParOf" srcId="{96F5FE72-949C-4000-9186-2205B4327D74}" destId="{13017E9D-B0AD-46FC-BB78-E5057CE2E25F}" srcOrd="1" destOrd="0" presId="urn:microsoft.com/office/officeart/2005/8/layout/list1"/>
    <dgm:cxn modelId="{00DE900C-A162-4A33-A311-0E3FA055FE00}" type="presParOf" srcId="{6CF0D10B-0D22-4CD0-A4BD-7833969D3A45}" destId="{A01A4DEA-0F3D-41B9-A895-AE26074D540F}" srcOrd="1" destOrd="0" presId="urn:microsoft.com/office/officeart/2005/8/layout/list1"/>
    <dgm:cxn modelId="{231FCA91-0B4B-47B0-AD3D-7EF347E66ABE}" type="presParOf" srcId="{6CF0D10B-0D22-4CD0-A4BD-7833969D3A45}" destId="{20656348-A950-4DBB-891E-397FE6CCBBE7}" srcOrd="2" destOrd="0" presId="urn:microsoft.com/office/officeart/2005/8/layout/list1"/>
    <dgm:cxn modelId="{4FA6A218-97F3-4257-8FFE-93F0563A7C4C}" type="presParOf" srcId="{6CF0D10B-0D22-4CD0-A4BD-7833969D3A45}" destId="{006D8EB5-E555-4C40-BD81-E5215DE1B3E9}" srcOrd="3" destOrd="0" presId="urn:microsoft.com/office/officeart/2005/8/layout/list1"/>
    <dgm:cxn modelId="{B8210B0A-6C7C-4AE5-87C1-510F295AB6AF}" type="presParOf" srcId="{6CF0D10B-0D22-4CD0-A4BD-7833969D3A45}" destId="{58311B70-AB1A-425B-9184-F2A3B25522E2}" srcOrd="4" destOrd="0" presId="urn:microsoft.com/office/officeart/2005/8/layout/list1"/>
    <dgm:cxn modelId="{91D43A35-C48C-4027-8D11-9266E215011E}" type="presParOf" srcId="{58311B70-AB1A-425B-9184-F2A3B25522E2}" destId="{6CA697ED-4914-4C22-964F-F335F9BF1E77}" srcOrd="0" destOrd="0" presId="urn:microsoft.com/office/officeart/2005/8/layout/list1"/>
    <dgm:cxn modelId="{654F20A0-5F84-4E20-8554-E4F38D067A81}" type="presParOf" srcId="{58311B70-AB1A-425B-9184-F2A3B25522E2}" destId="{631FA012-E890-4A6D-BB82-D2C5A39D326B}" srcOrd="1" destOrd="0" presId="urn:microsoft.com/office/officeart/2005/8/layout/list1"/>
    <dgm:cxn modelId="{3D0758BA-2C65-4B8D-9AB1-D9AE656490BC}" type="presParOf" srcId="{6CF0D10B-0D22-4CD0-A4BD-7833969D3A45}" destId="{B7D4FBE3-D77B-4C85-9932-1C8EC5EEFF43}" srcOrd="5" destOrd="0" presId="urn:microsoft.com/office/officeart/2005/8/layout/list1"/>
    <dgm:cxn modelId="{AE0A6899-6FDE-49A8-AE9D-F112FE478143}" type="presParOf" srcId="{6CF0D10B-0D22-4CD0-A4BD-7833969D3A45}" destId="{AF2CEC30-26F8-4916-B764-E877787F4455}" srcOrd="6" destOrd="0" presId="urn:microsoft.com/office/officeart/2005/8/layout/list1"/>
    <dgm:cxn modelId="{B5F26061-F791-48E4-8662-D7271F4610C8}" type="presParOf" srcId="{6CF0D10B-0D22-4CD0-A4BD-7833969D3A45}" destId="{6D4225E6-3C6C-40A5-B550-7DFDE1C75B4D}" srcOrd="7" destOrd="0" presId="urn:microsoft.com/office/officeart/2005/8/layout/list1"/>
    <dgm:cxn modelId="{C949640C-0002-42A9-8775-0719466C4819}" type="presParOf" srcId="{6CF0D10B-0D22-4CD0-A4BD-7833969D3A45}" destId="{5EC72D69-AF72-44CB-941A-AE824B407231}" srcOrd="8" destOrd="0" presId="urn:microsoft.com/office/officeart/2005/8/layout/list1"/>
    <dgm:cxn modelId="{1A6AE513-3F9F-4422-A89F-06ACD4F1FF92}" type="presParOf" srcId="{5EC72D69-AF72-44CB-941A-AE824B407231}" destId="{0C6E002A-DA42-4928-BBCC-C2DD65D96B7D}" srcOrd="0" destOrd="0" presId="urn:microsoft.com/office/officeart/2005/8/layout/list1"/>
    <dgm:cxn modelId="{4707B757-EA34-490F-900D-446115740310}" type="presParOf" srcId="{5EC72D69-AF72-44CB-941A-AE824B407231}" destId="{74E0F904-535C-411A-8A91-7AE7B0EBB1B1}" srcOrd="1" destOrd="0" presId="urn:microsoft.com/office/officeart/2005/8/layout/list1"/>
    <dgm:cxn modelId="{176D697D-8775-4F07-B5EA-6815AE89BF52}" type="presParOf" srcId="{6CF0D10B-0D22-4CD0-A4BD-7833969D3A45}" destId="{0FB307A1-7F36-47FC-A26B-0E3826C15468}" srcOrd="9" destOrd="0" presId="urn:microsoft.com/office/officeart/2005/8/layout/list1"/>
    <dgm:cxn modelId="{8F070A99-7351-442C-A9E5-E81D76335FED}" type="presParOf" srcId="{6CF0D10B-0D22-4CD0-A4BD-7833969D3A45}" destId="{681127E4-4620-47B9-9BC7-E574FECC5810}" srcOrd="10" destOrd="0" presId="urn:microsoft.com/office/officeart/2005/8/layout/list1"/>
    <dgm:cxn modelId="{CBD609B5-EA77-4F90-9F4F-D8ECBBEF32D9}" type="presParOf" srcId="{6CF0D10B-0D22-4CD0-A4BD-7833969D3A45}" destId="{15D96FD9-4C13-4499-9433-C8A353E5B42D}" srcOrd="11" destOrd="0" presId="urn:microsoft.com/office/officeart/2005/8/layout/list1"/>
    <dgm:cxn modelId="{F43B290B-C61F-4F91-9C2C-37840E14D702}" type="presParOf" srcId="{6CF0D10B-0D22-4CD0-A4BD-7833969D3A45}" destId="{C9B85A5D-87C6-41A9-99CF-7D2CC29BA3EA}" srcOrd="12" destOrd="0" presId="urn:microsoft.com/office/officeart/2005/8/layout/list1"/>
    <dgm:cxn modelId="{7C02B628-468E-4714-B4FC-661D6D351F5F}" type="presParOf" srcId="{C9B85A5D-87C6-41A9-99CF-7D2CC29BA3EA}" destId="{4FC8FDC7-0104-4994-A7DC-0359B488A31B}" srcOrd="0" destOrd="0" presId="urn:microsoft.com/office/officeart/2005/8/layout/list1"/>
    <dgm:cxn modelId="{61ADDA08-B8B9-4876-BC5A-4CC1824B4C26}" type="presParOf" srcId="{C9B85A5D-87C6-41A9-99CF-7D2CC29BA3EA}" destId="{33512CC6-DB0A-4DC9-9EA5-E5BA79911CE6}" srcOrd="1" destOrd="0" presId="urn:microsoft.com/office/officeart/2005/8/layout/list1"/>
    <dgm:cxn modelId="{42162EC1-2EF4-4642-BB6B-98C783DA7B9E}" type="presParOf" srcId="{6CF0D10B-0D22-4CD0-A4BD-7833969D3A45}" destId="{081ACB85-BCF1-4B44-A561-6D0A3C715905}" srcOrd="13" destOrd="0" presId="urn:microsoft.com/office/officeart/2005/8/layout/list1"/>
    <dgm:cxn modelId="{BB175339-DE36-41FF-A467-C0FC08BA8A13}" type="presParOf" srcId="{6CF0D10B-0D22-4CD0-A4BD-7833969D3A45}" destId="{6497F30A-D29B-4389-8ACA-7F15252E959E}" srcOrd="14" destOrd="0" presId="urn:microsoft.com/office/officeart/2005/8/layout/list1"/>
    <dgm:cxn modelId="{D4F4C34D-F83C-4AC5-9519-774004626079}" type="presParOf" srcId="{6CF0D10B-0D22-4CD0-A4BD-7833969D3A45}" destId="{22E1D75E-FAB1-4B6D-A615-F6DD7E2767B4}" srcOrd="15" destOrd="0" presId="urn:microsoft.com/office/officeart/2005/8/layout/list1"/>
    <dgm:cxn modelId="{2AACEAE4-9DBF-404A-A78C-577B4A3D178E}" type="presParOf" srcId="{6CF0D10B-0D22-4CD0-A4BD-7833969D3A45}" destId="{960C769E-8C46-428E-9BD8-F74C30971B4B}" srcOrd="16" destOrd="0" presId="urn:microsoft.com/office/officeart/2005/8/layout/list1"/>
    <dgm:cxn modelId="{DE48DE95-C04C-462F-92EA-F9B572B2C457}" type="presParOf" srcId="{960C769E-8C46-428E-9BD8-F74C30971B4B}" destId="{CCAD1097-7834-4211-A9CF-A066B05DA10D}" srcOrd="0" destOrd="0" presId="urn:microsoft.com/office/officeart/2005/8/layout/list1"/>
    <dgm:cxn modelId="{9C512E0A-8906-4D88-8FD6-ABB7A537A737}" type="presParOf" srcId="{960C769E-8C46-428E-9BD8-F74C30971B4B}" destId="{6993C6EA-C966-4D11-8395-0283B1921C25}" srcOrd="1" destOrd="0" presId="urn:microsoft.com/office/officeart/2005/8/layout/list1"/>
    <dgm:cxn modelId="{C7D25588-0F7D-4AE7-B6ED-0613226AD393}" type="presParOf" srcId="{6CF0D10B-0D22-4CD0-A4BD-7833969D3A45}" destId="{52FEA69C-9D66-4D13-BD97-E612A3E4F12F}" srcOrd="17" destOrd="0" presId="urn:microsoft.com/office/officeart/2005/8/layout/list1"/>
    <dgm:cxn modelId="{A0117CEB-98B1-4511-B83C-788201339AB5}" type="presParOf" srcId="{6CF0D10B-0D22-4CD0-A4BD-7833969D3A45}" destId="{A09A60A3-8DC3-490E-88F9-661ED1F914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56348-A950-4DBB-891E-397FE6CCBBE7}">
      <dsp:nvSpPr>
        <dsp:cNvPr id="0" name=""/>
        <dsp:cNvSpPr/>
      </dsp:nvSpPr>
      <dsp:spPr>
        <a:xfrm>
          <a:off x="0" y="380900"/>
          <a:ext cx="7112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17E9D-B0AD-46FC-BB78-E5057CE2E25F}">
      <dsp:nvSpPr>
        <dsp:cNvPr id="0" name=""/>
        <dsp:cNvSpPr/>
      </dsp:nvSpPr>
      <dsp:spPr>
        <a:xfrm>
          <a:off x="355600" y="56180"/>
          <a:ext cx="497840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Introduction</a:t>
          </a:r>
          <a:endParaRPr lang="en-U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303" y="87883"/>
        <a:ext cx="4914994" cy="586034"/>
      </dsp:txXfrm>
    </dsp:sp>
    <dsp:sp modelId="{AF2CEC30-26F8-4916-B764-E877787F4455}">
      <dsp:nvSpPr>
        <dsp:cNvPr id="0" name=""/>
        <dsp:cNvSpPr/>
      </dsp:nvSpPr>
      <dsp:spPr>
        <a:xfrm>
          <a:off x="0" y="1378820"/>
          <a:ext cx="7112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44320"/>
              <a:satOff val="-1963"/>
              <a:lumOff val="-14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FA012-E890-4A6D-BB82-D2C5A39D326B}">
      <dsp:nvSpPr>
        <dsp:cNvPr id="0" name=""/>
        <dsp:cNvSpPr/>
      </dsp:nvSpPr>
      <dsp:spPr>
        <a:xfrm>
          <a:off x="355600" y="1054101"/>
          <a:ext cx="4978400" cy="649440"/>
        </a:xfrm>
        <a:prstGeom prst="roundRect">
          <a:avLst/>
        </a:prstGeom>
        <a:solidFill>
          <a:schemeClr val="accent4">
            <a:hueOff val="-1144320"/>
            <a:satOff val="-1963"/>
            <a:lumOff val="-14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Business Zakat Computation</a:t>
          </a:r>
          <a:endParaRPr lang="en-U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303" y="1085804"/>
        <a:ext cx="4914994" cy="586034"/>
      </dsp:txXfrm>
    </dsp:sp>
    <dsp:sp modelId="{681127E4-4620-47B9-9BC7-E574FECC5810}">
      <dsp:nvSpPr>
        <dsp:cNvPr id="0" name=""/>
        <dsp:cNvSpPr/>
      </dsp:nvSpPr>
      <dsp:spPr>
        <a:xfrm>
          <a:off x="0" y="2376741"/>
          <a:ext cx="7112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88640"/>
              <a:satOff val="-3925"/>
              <a:lumOff val="-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0F904-535C-411A-8A91-7AE7B0EBB1B1}">
      <dsp:nvSpPr>
        <dsp:cNvPr id="0" name=""/>
        <dsp:cNvSpPr/>
      </dsp:nvSpPr>
      <dsp:spPr>
        <a:xfrm>
          <a:off x="355600" y="2052020"/>
          <a:ext cx="4978400" cy="649440"/>
        </a:xfrm>
        <a:prstGeom prst="roundRect">
          <a:avLst/>
        </a:prstGeom>
        <a:solidFill>
          <a:schemeClr val="accent4">
            <a:hueOff val="-2288640"/>
            <a:satOff val="-3925"/>
            <a:lumOff val="-2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Issues and Challenges</a:t>
          </a:r>
          <a:endParaRPr lang="en-U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303" y="2083723"/>
        <a:ext cx="4914994" cy="586034"/>
      </dsp:txXfrm>
    </dsp:sp>
    <dsp:sp modelId="{6497F30A-D29B-4389-8ACA-7F15252E959E}">
      <dsp:nvSpPr>
        <dsp:cNvPr id="0" name=""/>
        <dsp:cNvSpPr/>
      </dsp:nvSpPr>
      <dsp:spPr>
        <a:xfrm>
          <a:off x="0" y="3374661"/>
          <a:ext cx="7112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432960"/>
              <a:satOff val="-5888"/>
              <a:lumOff val="-4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12CC6-DB0A-4DC9-9EA5-E5BA79911CE6}">
      <dsp:nvSpPr>
        <dsp:cNvPr id="0" name=""/>
        <dsp:cNvSpPr/>
      </dsp:nvSpPr>
      <dsp:spPr>
        <a:xfrm>
          <a:off x="355600" y="3049941"/>
          <a:ext cx="4978400" cy="649440"/>
        </a:xfrm>
        <a:prstGeom prst="roundRect">
          <a:avLst/>
        </a:prstGeom>
        <a:solidFill>
          <a:schemeClr val="accent4">
            <a:hueOff val="-3432960"/>
            <a:satOff val="-5888"/>
            <a:lumOff val="-42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The Way Forward</a:t>
          </a:r>
          <a:endParaRPr lang="en-U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303" y="3081644"/>
        <a:ext cx="4914994" cy="586034"/>
      </dsp:txXfrm>
    </dsp:sp>
    <dsp:sp modelId="{A09A60A3-8DC3-490E-88F9-661ED1F9148E}">
      <dsp:nvSpPr>
        <dsp:cNvPr id="0" name=""/>
        <dsp:cNvSpPr/>
      </dsp:nvSpPr>
      <dsp:spPr>
        <a:xfrm>
          <a:off x="0" y="4372581"/>
          <a:ext cx="7112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577280"/>
              <a:satOff val="-7851"/>
              <a:lumOff val="-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3C6EA-C966-4D11-8395-0283B1921C25}">
      <dsp:nvSpPr>
        <dsp:cNvPr id="0" name=""/>
        <dsp:cNvSpPr/>
      </dsp:nvSpPr>
      <dsp:spPr>
        <a:xfrm>
          <a:off x="355600" y="4047861"/>
          <a:ext cx="4978400" cy="649440"/>
        </a:xfrm>
        <a:prstGeom prst="roundRect">
          <a:avLst/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172" tIns="0" rIns="18817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Salihin</a:t>
          </a:r>
          <a:r>
            <a:rPr lang="en-US" sz="2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Premier Solution</a:t>
          </a:r>
          <a:endParaRPr lang="en-US" sz="2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303" y="4079564"/>
        <a:ext cx="491499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20DAF-DC50-4245-A485-EBECBB9A18D2}" type="datetimeFigureOut">
              <a:rPr lang="en-MY" smtClean="0"/>
              <a:t>17/2/2016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15063-09C8-4A5C-9238-27E2311DA4C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7083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>
              <a:defRPr sz="1200"/>
            </a:lvl1pPr>
          </a:lstStyle>
          <a:p>
            <a:fld id="{9A88614F-C2A0-4E2E-BF8A-633E3BD6E688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3" tIns="45331" rIns="90663" bIns="45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0663" tIns="45331" rIns="90663" bIns="45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>
              <a:defRPr sz="1200"/>
            </a:lvl1pPr>
          </a:lstStyle>
          <a:p>
            <a:fld id="{59E549BD-A814-45F2-8681-AA32A2770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4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 algn="just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Capital Growth Method relies on accounts prepared based on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 costs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(fixed assets)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instead of the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desired current values.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account is usually not ready to warrant timely determination of zakat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Insufficient information to determine full ownership of assets of the company</a:t>
            </a:r>
          </a:p>
          <a:p>
            <a:pPr marL="457200" lvl="1" indent="0" algn="just">
              <a:buFont typeface="+mj-lt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Adjustments for Tax Planning/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Minimisation</a:t>
            </a:r>
            <a:endParaRPr lang="en-US" sz="2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Tax payers are unwilling to pay higher tax, higher tendency for accounts adjustment</a:t>
            </a:r>
          </a:p>
          <a:p>
            <a:pPr lvl="1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Low zakat payable amount</a:t>
            </a:r>
          </a:p>
          <a:p>
            <a:pPr marL="685800" lvl="1" indent="-228600" algn="just">
              <a:buFont typeface="+mj-lt"/>
              <a:buAutoNum type="arabicPeriod"/>
            </a:pPr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Time constraint impacting compliance</a:t>
            </a:r>
          </a:p>
          <a:p>
            <a:pPr lvl="1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Inputting data as per the formula of the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Majlis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Getting the right zakat agents/accountants </a:t>
            </a:r>
          </a:p>
          <a:p>
            <a:pPr lvl="1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Payers lack knowledge on zakat determination, need assistance</a:t>
            </a:r>
          </a:p>
          <a:p>
            <a:pPr marL="457200" lvl="1" indent="0" algn="just">
              <a:buNone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549BD-A814-45F2-8681-AA32A2770F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Low incentive in inhibiting compliance</a:t>
            </a:r>
          </a:p>
          <a:p>
            <a:pPr marL="857250" lvl="1" indent="-457200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tend to ignore zakat as the rebate given by IRBM is only 2.5% from aggregate income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Payment of business zakat often exceeds the haul year </a:t>
            </a:r>
          </a:p>
          <a:p>
            <a:pPr marL="857250" lvl="1" indent="-457200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account is usually not ready yet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 enforcement</a:t>
            </a:r>
          </a:p>
          <a:p>
            <a:pPr marL="857250" lvl="1" indent="-457200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compulsion for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zakat return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</a:p>
          <a:p>
            <a:pPr marL="857250" lvl="1" indent="-457200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punishment nor penalty for zakat evasion </a:t>
            </a:r>
          </a:p>
          <a:p>
            <a:pPr marL="857250" lvl="1" indent="-457200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zakat audit and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549BD-A814-45F2-8681-AA32A2770F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8002" r="10342" b="41878"/>
          <a:stretch/>
        </p:blipFill>
        <p:spPr>
          <a:xfrm rot="10800000">
            <a:off x="-1461" y="-101440"/>
            <a:ext cx="9906000" cy="435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31236"/>
          <a:stretch/>
        </p:blipFill>
        <p:spPr>
          <a:xfrm rot="10800000" flipH="1">
            <a:off x="0" y="3339986"/>
            <a:ext cx="5484176" cy="3518015"/>
          </a:xfrm>
          <a:prstGeom prst="rect">
            <a:avLst/>
          </a:prstGeom>
        </p:spPr>
      </p:pic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3581400" y="6553200"/>
            <a:ext cx="2743200" cy="168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b="1" dirty="0" smtClean="0">
                <a:solidFill>
                  <a:schemeClr val="tx1"/>
                </a:solidFill>
              </a:rPr>
              <a:t>© 2016 </a:t>
            </a:r>
            <a:r>
              <a:rPr lang="en-MY" b="1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MY" b="1" dirty="0" smtClean="0">
                <a:solidFill>
                  <a:schemeClr val="tx1"/>
                </a:solidFill>
              </a:rPr>
              <a:t>. All Rights Reserved</a:t>
            </a:r>
            <a:endParaRPr lang="en-M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9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4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8002" r="10342" b="41878"/>
          <a:stretch/>
        </p:blipFill>
        <p:spPr>
          <a:xfrm>
            <a:off x="0" y="6528988"/>
            <a:ext cx="9906000" cy="435835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763000" y="449965"/>
            <a:ext cx="762000" cy="792346"/>
          </a:xfrm>
          <a:prstGeom prst="roundRect">
            <a:avLst>
              <a:gd name="adj" fmla="val 6854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"/>
          <p:cNvSpPr txBox="1">
            <a:spLocks/>
          </p:cNvSpPr>
          <p:nvPr userDrawn="1"/>
        </p:nvSpPr>
        <p:spPr>
          <a:xfrm>
            <a:off x="3581400" y="6553200"/>
            <a:ext cx="27432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b="1" dirty="0" smtClean="0">
                <a:solidFill>
                  <a:schemeClr val="tx1"/>
                </a:solidFill>
              </a:rPr>
              <a:t>© 2016 </a:t>
            </a:r>
            <a:r>
              <a:rPr lang="en-MY" b="1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MY" b="1" dirty="0" smtClean="0">
                <a:solidFill>
                  <a:schemeClr val="tx1"/>
                </a:solidFill>
              </a:rPr>
              <a:t>. All Rights Reserved</a:t>
            </a:r>
            <a:endParaRPr lang="en-MY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5300" y="1417638"/>
            <a:ext cx="8915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97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9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6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9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0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A74B-DC87-421D-8C00-2446AF914CC6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2989-2F73-4C73-AB4B-4A099844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udigazette.com.s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2050" y="4468922"/>
            <a:ext cx="7016750" cy="1474678"/>
            <a:chOff x="2278802" y="3999191"/>
            <a:chExt cx="7016750" cy="1474678"/>
          </a:xfrm>
        </p:grpSpPr>
        <p:sp>
          <p:nvSpPr>
            <p:cNvPr id="8" name="Rounded Rectangle 7"/>
            <p:cNvSpPr/>
            <p:nvPr/>
          </p:nvSpPr>
          <p:spPr>
            <a:xfrm>
              <a:off x="2278802" y="3999191"/>
              <a:ext cx="7016750" cy="1474678"/>
            </a:xfrm>
            <a:prstGeom prst="roundRect">
              <a:avLst>
                <a:gd name="adj" fmla="val 6854"/>
              </a:avLst>
            </a:prstGeom>
            <a:solidFill>
              <a:srgbClr val="7E078B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2347" y="4102269"/>
              <a:ext cx="66578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Presenter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: </a:t>
              </a:r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SALIHIN ABANG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Venue	: 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College of Business Management and </a:t>
              </a:r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Accounting</a:t>
              </a:r>
            </a:p>
            <a:p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</a:t>
              </a:r>
              <a:r>
                <a:rPr lang="en-US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Universiti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Tenaga Nasional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Sultan 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Haji Ahmad Shah </a:t>
              </a:r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Campus, Pahang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	: </a:t>
              </a:r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Friday, February 19, 2016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70587" y="2133600"/>
            <a:ext cx="641560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ZAKAT ASSESSMENT </a:t>
            </a:r>
          </a:p>
          <a:p>
            <a:pPr algn="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COURSE</a:t>
            </a:r>
          </a:p>
          <a:p>
            <a:pPr algn="r"/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Sharing: Zakat Software </a:t>
            </a:r>
          </a:p>
          <a:p>
            <a:pPr algn="r"/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Salihin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Premier Solutions (SPS)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14400"/>
            <a:ext cx="3732952" cy="731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2133600"/>
            <a:ext cx="25844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The Way Forward:-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Z</a:t>
            </a:r>
            <a:r>
              <a:rPr lang="en-US" i="1" dirty="0" smtClean="0"/>
              <a:t>akat Audit &amp; Investigation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876799"/>
          </a:xfrm>
        </p:spPr>
        <p:txBody>
          <a:bodyPr>
            <a:noAutofit/>
          </a:bodyPr>
          <a:lstStyle/>
          <a:p>
            <a:pPr algn="just"/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Lessons from Saudi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Arabia</a:t>
            </a:r>
          </a:p>
          <a:p>
            <a:pPr marL="457200" lvl="1" indent="0" algn="just">
              <a:buNone/>
            </a:pPr>
            <a:endParaRPr lang="en-US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example is the case of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Rajhi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</a:p>
          <a:p>
            <a:pPr marL="457200" lvl="1" indent="0" algn="just">
              <a:buNone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zakat assessments for the years through 1997 have been finalized with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Department of Zakat &amp; Income Tax (“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DZIT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”).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DZIT issued assessments for the years 1998 through 2006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were appealed by the Bank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Bank submitted the zakat assessment for the years from 2007 till 2010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paid the zakat due accordingly.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DZIT did not yet issue the final zakat assessments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these years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Rajhi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Bank, Annual Report 2011, Note 22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The Way Forward:-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Z</a:t>
            </a:r>
            <a:r>
              <a:rPr lang="en-US" i="1" dirty="0" smtClean="0"/>
              <a:t>akat Audit &amp; Investigation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876799"/>
          </a:xfrm>
        </p:spPr>
        <p:txBody>
          <a:bodyPr>
            <a:noAutofit/>
          </a:bodyPr>
          <a:lstStyle/>
          <a:p>
            <a:pPr algn="just"/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Lessons from Saudi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Arabia</a:t>
            </a:r>
          </a:p>
          <a:p>
            <a:pPr marL="457200" lvl="1" indent="0" algn="just">
              <a:buNone/>
            </a:pPr>
            <a:endParaRPr lang="en-US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example is the case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Abdullah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Abdul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Mohsin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Al-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Khodary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Sons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Company:-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civil engineering, oil and gas, railway, bridges, etc.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Zakat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assessments have been agreed with the Department of Zakat and Income Tax (DZIT)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assessments for the years 2005 to 2009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yet been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raised.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(Abdullah Abdul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Mohsin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Al-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Khodary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Sons Company, Annual Report 2011, Note 22)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The Way Forward:-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Enforcement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876799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Lessons from Saudi Arabia- penalties for zakat evasion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US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</a:p>
          <a:p>
            <a:pPr marL="1314450" lvl="2" indent="-457200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Freezing of company accounts</a:t>
            </a:r>
          </a:p>
          <a:p>
            <a:pPr marL="1314450" lvl="2" indent="-457200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Owners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ban from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marL="857250" lvl="2" indent="0" algn="just">
              <a:buNone/>
            </a:pP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Lesser penalties</a:t>
            </a:r>
          </a:p>
          <a:p>
            <a:pPr marL="1314450" lvl="2" indent="-457200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Suspension of government transactions with the company</a:t>
            </a:r>
          </a:p>
          <a:p>
            <a:pPr marL="1314450" lvl="2" indent="-457200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Company cannot bid for government project</a:t>
            </a:r>
          </a:p>
          <a:p>
            <a:pPr marL="1314450" lvl="2" indent="-457200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Company cannot collect money owed by the government</a:t>
            </a:r>
          </a:p>
          <a:p>
            <a:pPr marL="1314450" lvl="2" indent="-457200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Company will not be issued work visas</a:t>
            </a:r>
          </a:p>
          <a:p>
            <a:pPr marL="1314450" lvl="2" indent="-457200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Company cannot renew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license</a:t>
            </a:r>
          </a:p>
          <a:p>
            <a:pPr marL="857250" lvl="2" indent="0" algn="just">
              <a:buNone/>
            </a:pPr>
            <a:endParaRPr lang="en-US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indent="0" algn="r">
              <a:buNone/>
            </a:pPr>
            <a:r>
              <a:rPr lang="en-US" sz="2000" dirty="0">
                <a:hlinkClick r:id="rId2"/>
              </a:rPr>
              <a:t>http://www.saudigazette.com.sa</a:t>
            </a:r>
            <a:endParaRPr lang="en-US" sz="2000" b="1" dirty="0">
              <a:solidFill>
                <a:prstClr val="black"/>
              </a:solidFill>
            </a:endParaRPr>
          </a:p>
          <a:p>
            <a:pPr marL="1314450" lvl="2" indent="-457200" algn="just"/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The Way Forward:-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Enforcement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876799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Zakat evaders in MALAYSIA should be penalize/punished</a:t>
            </a:r>
          </a:p>
          <a:p>
            <a:pPr marL="0" indent="0" algn="just">
              <a:buNone/>
            </a:pP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instance in Selangor;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Majlis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should exercise its power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to create penalties and provide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punishments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for matters in relation to the collection and delivery of all proceeds of zakat and 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fitrah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just">
              <a:buNone/>
            </a:pPr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(S.87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Enactment No. 1, Administration Of The Religion Of Islam (State Of Selangor) Enactment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2003)</a:t>
            </a:r>
          </a:p>
          <a:p>
            <a:pPr marL="457200" lvl="1" indent="0" algn="just">
              <a:buNone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buFont typeface="+mj-lt"/>
              <a:buAutoNum type="arabicPeriod" startAt="2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IRB</a:t>
            </a:r>
          </a:p>
          <a:p>
            <a:pPr marL="857250" lvl="2" indent="-457200" algn="just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Zakat should be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treated in a similar way as tax</a:t>
            </a:r>
          </a:p>
          <a:p>
            <a:pPr marL="1314450" lvl="2" indent="-457200" algn="just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The Way Forward:-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Others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800599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Move Towards fair/current value accounting </a:t>
            </a:r>
          </a:p>
          <a:p>
            <a:pPr algn="just"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Encourage proper book-keeping</a:t>
            </a:r>
          </a:p>
          <a:p>
            <a:pPr algn="just"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Zakat incentives</a:t>
            </a:r>
          </a:p>
          <a:p>
            <a:pPr lvl="1" algn="just">
              <a:spcAft>
                <a:spcPts val="600"/>
              </a:spcAft>
            </a:pP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business zakat payment should be 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100%/full rebate instead of the 2.5% on the aggregate 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income or </a:t>
            </a:r>
          </a:p>
          <a:p>
            <a:pPr lvl="1" algn="just">
              <a:spcAft>
                <a:spcPts val="600"/>
              </a:spcAft>
            </a:pP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rebate be increased to 10% of aggregate income</a:t>
            </a:r>
            <a:endParaRPr lang="en-US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Duty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Zakat: for zakat recovery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zakat as the 3rd Pillar of Islam needs to be more aggressive and productive</a:t>
            </a:r>
          </a:p>
          <a:p>
            <a:pPr algn="just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Contact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3706518"/>
            <a:ext cx="9906000" cy="1475082"/>
          </a:xfrm>
          <a:prstGeom prst="rect">
            <a:avLst/>
          </a:prstGeom>
          <a:solidFill>
            <a:srgbClr val="9C0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555, </a:t>
            </a:r>
            <a:r>
              <a:rPr lang="en-US" sz="2400" dirty="0" err="1" smtClean="0">
                <a:solidFill>
                  <a:schemeClr val="bg1"/>
                </a:solidFill>
              </a:rPr>
              <a:t>Jalan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Samudra</a:t>
            </a:r>
            <a:r>
              <a:rPr lang="en-US" sz="2400" dirty="0" smtClean="0">
                <a:solidFill>
                  <a:schemeClr val="bg1"/>
                </a:solidFill>
              </a:rPr>
              <a:t> Utara 1, Taman </a:t>
            </a:r>
            <a:r>
              <a:rPr lang="en-US" sz="2400" dirty="0" err="1" smtClean="0">
                <a:solidFill>
                  <a:schemeClr val="bg1"/>
                </a:solidFill>
              </a:rPr>
              <a:t>Samudra</a:t>
            </a:r>
            <a:r>
              <a:rPr lang="en-US" sz="2400" dirty="0" smtClean="0">
                <a:solidFill>
                  <a:schemeClr val="bg1"/>
                </a:solidFill>
              </a:rPr>
              <a:t>, 68100 </a:t>
            </a:r>
            <a:r>
              <a:rPr lang="en-US" sz="2400" dirty="0" err="1" smtClean="0">
                <a:solidFill>
                  <a:schemeClr val="bg1"/>
                </a:solidFill>
              </a:rPr>
              <a:t>Batu</a:t>
            </a:r>
            <a:r>
              <a:rPr lang="en-US" sz="2400" dirty="0" smtClean="0">
                <a:solidFill>
                  <a:schemeClr val="bg1"/>
                </a:solidFill>
              </a:rPr>
              <a:t> Caves, Selangor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Tel: +603 6185 9970   Fax: +603 6184 2524 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Email: info@salihin.com.my     W: www.salihin.com.my</a:t>
            </a:r>
            <a:endParaRPr lang="en-SG" sz="24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2066778"/>
            <a:ext cx="6096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Bradley Hand ITC" panose="03070402050302030203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544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Outline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1672703"/>
              </p:ext>
            </p:extLst>
          </p:nvPr>
        </p:nvGraphicFramePr>
        <p:xfrm>
          <a:off x="1397000" y="1417639"/>
          <a:ext cx="71120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0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Introduction- About 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724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Salihin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Consulting Group is an approved zakat agent for both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Majlis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Agama Islam Selangor and Wilayah Persekutuan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(Federal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Territory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Roles as business zakat agent:</a:t>
            </a:r>
          </a:p>
          <a:p>
            <a:pPr lvl="1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Advising clients on zakat matters: zakat computation</a:t>
            </a:r>
          </a:p>
          <a:p>
            <a:pPr lvl="1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Zakat planning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:-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Utilization of 2.5% rebate from aggregate income for corporate tax </a:t>
            </a:r>
          </a:p>
          <a:p>
            <a:pPr lvl="2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Determination of haul</a:t>
            </a:r>
          </a:p>
          <a:p>
            <a:pPr lvl="2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Synchronization of zakat payment with business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cashflow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Reminding clients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fulfill their 3rd Pillars of Islam</a:t>
            </a:r>
          </a:p>
          <a:p>
            <a:pPr lvl="1"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Collecting zakat from businesses on behalf of the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Majlis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Introduction- Awards</a:t>
            </a:r>
            <a:endParaRPr lang="en-US" b="1" dirty="0"/>
          </a:p>
        </p:txBody>
      </p:sp>
      <p:pic>
        <p:nvPicPr>
          <p:cNvPr id="7" name="Picture 2" descr="C:\Users\Fadhirul\Desktop\im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3898"/>
            <a:ext cx="2971800" cy="4507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Fadhirul\Desktop\im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883898"/>
            <a:ext cx="2971800" cy="4507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08298" y="321414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Highest Zakat Collector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2009-2011</a:t>
            </a:r>
          </a:p>
        </p:txBody>
      </p:sp>
    </p:spTree>
    <p:extLst>
      <p:ext uri="{BB962C8B-B14F-4D97-AF65-F5344CB8AC3E}">
        <p14:creationId xmlns:p14="http://schemas.microsoft.com/office/powerpoint/2010/main" val="41581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Business Zakat </a:t>
            </a:r>
            <a:r>
              <a:rPr lang="en-US" b="1" dirty="0" smtClean="0"/>
              <a:t>Computation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there are 3 methods of computing business zakat; </a:t>
            </a:r>
          </a:p>
          <a:p>
            <a:pPr marL="228600" indent="-228600" algn="just">
              <a:buFont typeface="+mj-lt"/>
              <a:buAutoNum type="arabicPeriod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93700" algn="just">
              <a:buFont typeface="+mj-lt"/>
              <a:buAutoNum type="alphaLcParenR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Incomplete record (for small businesses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93700" algn="just">
              <a:buFont typeface="+mj-lt"/>
              <a:buAutoNum type="alphaLcParenR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93700" algn="just">
              <a:buFont typeface="+mj-lt"/>
              <a:buAutoNum type="alphaLcParenR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Capital growth.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just">
              <a:buFont typeface="+mj-lt"/>
              <a:buAutoNum type="arabicPeriod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Most often the last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 methods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are used since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have their accounting records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there are significant issues and challenges to consider.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Issues and Challenges-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Z</a:t>
            </a:r>
            <a:r>
              <a:rPr lang="en-US" i="1" dirty="0" smtClean="0"/>
              <a:t>akat Computation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74837"/>
            <a:ext cx="8915400" cy="39925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Zakat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Determination v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aluation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Determining Ownership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Adjustments for Tax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Planning/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Minimisation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Time constraint impacting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 system/zakat software, except SPS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Issues and Challenges-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Z</a:t>
            </a:r>
            <a:r>
              <a:rPr lang="en-US" i="1" dirty="0" smtClean="0"/>
              <a:t>akat Payment &amp; Collection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52601"/>
            <a:ext cx="8915400" cy="434339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Low religious morale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Low knowledge and education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ncentive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in inhibiting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of business zakat often exceeds the haul year </a:t>
            </a:r>
            <a:endParaRPr lang="en-US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 enforcement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The Way Forward:-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Provide facilitation tool - </a:t>
            </a:r>
            <a:r>
              <a:rPr lang="en-US" b="1" i="1" dirty="0" smtClean="0"/>
              <a:t>SPS</a:t>
            </a:r>
            <a:endParaRPr lang="en-US" b="1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8915400" cy="434339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Salihin</a:t>
            </a:r>
            <a:r>
              <a:rPr lang="en-US" sz="2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Premier Solutions (SPS)</a:t>
            </a:r>
            <a:endParaRPr lang="en-US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 algn="just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Zakat calculation made easier </a:t>
            </a:r>
          </a:p>
          <a:p>
            <a:pPr marL="857250" lvl="1" indent="-457200" algn="just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It is now a mouse click</a:t>
            </a:r>
          </a:p>
          <a:p>
            <a:pPr marL="857250" lvl="1" indent="-457200" algn="just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Standardized zakat calculation method – </a:t>
            </a:r>
          </a:p>
          <a:p>
            <a:pPr marL="1257300" lvl="2" indent="-230188" algn="just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orking capital method – applicable to all states and businesses.</a:t>
            </a:r>
          </a:p>
          <a:p>
            <a:pPr marL="857250" lvl="1" indent="-457200" algn="just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All zakat institutions and details addresses embedded</a:t>
            </a:r>
          </a:p>
          <a:p>
            <a:pPr marL="857250" lvl="1" indent="-457200" algn="just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Easy zakat adjustment</a:t>
            </a:r>
          </a:p>
          <a:p>
            <a:pPr marL="857250" lvl="1" indent="-457200" algn="just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Auto-journal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posting</a:t>
            </a:r>
          </a:p>
          <a:p>
            <a:pPr marL="857250" lvl="1" indent="-457200" algn="just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Zakat Statement/Report </a:t>
            </a:r>
          </a:p>
          <a:p>
            <a:pPr marL="857250" lvl="1" indent="-457200" algn="just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user guide</a:t>
            </a:r>
          </a:p>
          <a:p>
            <a:pPr marL="857250" lvl="1" indent="-457200" algn="just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and Training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 algn="just"/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The Way Forward:-</a:t>
            </a:r>
            <a:br>
              <a:rPr lang="en-US" b="1" dirty="0" smtClean="0"/>
            </a:br>
            <a:r>
              <a:rPr lang="en-US" dirty="0" smtClean="0"/>
              <a:t>Z</a:t>
            </a:r>
            <a:r>
              <a:rPr lang="en-US" i="1" dirty="0" smtClean="0"/>
              <a:t>akat Audit &amp; Investigation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876799"/>
          </a:xfrm>
        </p:spPr>
        <p:txBody>
          <a:bodyPr>
            <a:noAutofit/>
          </a:bodyPr>
          <a:lstStyle/>
          <a:p>
            <a:pPr algn="just"/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Lessons from Saudi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Arabia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Zakatable companies are required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file their zakat returns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Zakat &amp; Income Tax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(“DZIT”) during the first month of the year following the zakat year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just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DZIT will then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review or audit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filed by the companies and will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 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zakatpayer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(companies)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amount zakat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payable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just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zakatpayer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may object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amount of zakat within 15 days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receipt date by a registered-mailed memorandum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stating reasons for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objection</a:t>
            </a:r>
          </a:p>
          <a:p>
            <a:pPr marL="457200" lvl="1" indent="0" algn="just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Otherwise,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zakatpayer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loses the right to object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is required to pay the amount as stated in the received notice.</a:t>
            </a:r>
          </a:p>
          <a:p>
            <a:pPr marL="0" indent="0" algn="just">
              <a:buNone/>
            </a:pPr>
            <a:endParaRPr lang="en-US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Zakat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By-Law, Ministerial Resolution number 393, dated 6/8/1370 H (corresponding to 13/5/1950).</a:t>
            </a:r>
          </a:p>
          <a:p>
            <a:pPr algn="just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933</Words>
  <Application>Microsoft Office PowerPoint</Application>
  <PresentationFormat>A4 Paper (210x297 mm)</PresentationFormat>
  <Paragraphs>158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Outline</vt:lpstr>
      <vt:lpstr>Introduction- About Us</vt:lpstr>
      <vt:lpstr>Introduction- Awards</vt:lpstr>
      <vt:lpstr>Business Zakat Computation</vt:lpstr>
      <vt:lpstr>Issues and Challenges-  Zakat Computation</vt:lpstr>
      <vt:lpstr>Issues and Challenges-  Zakat Payment &amp; Collection</vt:lpstr>
      <vt:lpstr>The Way Forward:- Provide facilitation tool - SPS</vt:lpstr>
      <vt:lpstr>The Way Forward:- Zakat Audit &amp; Investigation</vt:lpstr>
      <vt:lpstr>The Way Forward:- Zakat Audit &amp; Investigation</vt:lpstr>
      <vt:lpstr>The Way Forward:- Zakat Audit &amp; Investigation</vt:lpstr>
      <vt:lpstr>The Way Forward:- Enforcement</vt:lpstr>
      <vt:lpstr>The Way Forward:- Enforcement</vt:lpstr>
      <vt:lpstr>The Way Forward:- Others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SCG-IT</dc:creator>
  <cp:lastModifiedBy>User</cp:lastModifiedBy>
  <cp:revision>88</cp:revision>
  <cp:lastPrinted>2016-02-17T08:38:01Z</cp:lastPrinted>
  <dcterms:created xsi:type="dcterms:W3CDTF">2013-10-03T00:42:02Z</dcterms:created>
  <dcterms:modified xsi:type="dcterms:W3CDTF">2016-02-17T08:38:01Z</dcterms:modified>
</cp:coreProperties>
</file>