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364" r:id="rId2"/>
    <p:sldId id="342" r:id="rId3"/>
    <p:sldId id="443" r:id="rId4"/>
    <p:sldId id="433" r:id="rId5"/>
    <p:sldId id="421" r:id="rId6"/>
    <p:sldId id="454" r:id="rId7"/>
    <p:sldId id="459" r:id="rId8"/>
    <p:sldId id="462" r:id="rId9"/>
    <p:sldId id="456" r:id="rId10"/>
    <p:sldId id="439" r:id="rId11"/>
    <p:sldId id="444" r:id="rId12"/>
    <p:sldId id="463" r:id="rId13"/>
    <p:sldId id="460" r:id="rId14"/>
    <p:sldId id="461" r:id="rId15"/>
    <p:sldId id="452" r:id="rId16"/>
    <p:sldId id="453" r:id="rId17"/>
  </p:sldIdLst>
  <p:sldSz cx="24387175" cy="13716000"/>
  <p:notesSz cx="6735763" cy="9866313"/>
  <p:defaultTextStyle>
    <a:defPPr>
      <a:defRPr lang="en-US"/>
    </a:defPPr>
    <a:lvl1pPr marL="0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1pPr>
    <a:lvl2pPr marL="1087444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2pPr>
    <a:lvl3pPr marL="2174887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3pPr>
    <a:lvl4pPr marL="3262338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4pPr>
    <a:lvl5pPr marL="4349779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5pPr>
    <a:lvl6pPr marL="5437225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6pPr>
    <a:lvl7pPr marL="6524671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7pPr>
    <a:lvl8pPr marL="7612115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8pPr>
    <a:lvl9pPr marL="8699558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4312">
          <p15:clr>
            <a:srgbClr val="A4A3A4"/>
          </p15:clr>
        </p15:guide>
        <p15:guide id="2" pos="768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8B00"/>
    <a:srgbClr val="A80000"/>
    <a:srgbClr val="1A9172"/>
    <a:srgbClr val="C7A927"/>
    <a:srgbClr val="6929A2"/>
    <a:srgbClr val="F8D00B"/>
    <a:srgbClr val="22C299"/>
    <a:srgbClr val="4D7096"/>
    <a:srgbClr val="212F3F"/>
    <a:srgbClr val="216B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15" autoAdjust="0"/>
    <p:restoredTop sz="95382" autoAdjust="0"/>
  </p:normalViewPr>
  <p:slideViewPr>
    <p:cSldViewPr snapToGrid="0" snapToObjects="1">
      <p:cViewPr>
        <p:scale>
          <a:sx n="50" d="100"/>
          <a:sy n="50" d="100"/>
        </p:scale>
        <p:origin x="-858" y="-456"/>
      </p:cViewPr>
      <p:guideLst>
        <p:guide orient="horz" pos="4312"/>
        <p:guide pos="768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7" d="100"/>
        <a:sy n="37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Open Sans Ligh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157C50-CCBC-2A42-B4C4-22B7CB18877D}" type="datetimeFigureOut">
              <a:rPr lang="en-US" smtClean="0">
                <a:latin typeface="Open Sans Light"/>
              </a:rPr>
              <a:t>1/4/2017</a:t>
            </a:fld>
            <a:endParaRPr lang="en-US" dirty="0">
              <a:latin typeface="Open Sans Ligh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Open Sans Ligh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373154-D89E-B24F-ACC1-E214AA320E62}" type="slidenum">
              <a:rPr lang="en-US" smtClean="0">
                <a:latin typeface="Open Sans Light"/>
              </a:rPr>
              <a:t>‹#›</a:t>
            </a:fld>
            <a:endParaRPr lang="en-US" dirty="0">
              <a:latin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36193213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Open Sans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Open Sans Light"/>
              </a:defRPr>
            </a:lvl1pPr>
          </a:lstStyle>
          <a:p>
            <a:fld id="{4777BE1B-B234-614A-B080-4D121D4DF535}" type="datetimeFigureOut">
              <a:rPr lang="en-US" smtClean="0"/>
              <a:pPr/>
              <a:t>1/4/2017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Open Sans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Open Sans Light"/>
              </a:defRPr>
            </a:lvl1pPr>
          </a:lstStyle>
          <a:p>
            <a:fld id="{C94E8D62-D41F-6042-BCDF-79D228EFA10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5445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6697" rtl="0" eaLnBrk="1" latinLnBrk="0" hangingPunct="1">
      <a:defRPr sz="1200" kern="1200">
        <a:solidFill>
          <a:schemeClr val="tx1"/>
        </a:solidFill>
        <a:latin typeface="Open Sans Light"/>
        <a:ea typeface="+mn-ea"/>
        <a:cs typeface="+mn-cs"/>
      </a:defRPr>
    </a:lvl1pPr>
    <a:lvl2pPr marL="456697" algn="l" defTabSz="456697" rtl="0" eaLnBrk="1" latinLnBrk="0" hangingPunct="1">
      <a:defRPr sz="1200" kern="1200">
        <a:solidFill>
          <a:schemeClr val="tx1"/>
        </a:solidFill>
        <a:latin typeface="Open Sans Light"/>
        <a:ea typeface="+mn-ea"/>
        <a:cs typeface="+mn-cs"/>
      </a:defRPr>
    </a:lvl2pPr>
    <a:lvl3pPr marL="913395" algn="l" defTabSz="456697" rtl="0" eaLnBrk="1" latinLnBrk="0" hangingPunct="1">
      <a:defRPr sz="1200" kern="1200">
        <a:solidFill>
          <a:schemeClr val="tx1"/>
        </a:solidFill>
        <a:latin typeface="Open Sans Light"/>
        <a:ea typeface="+mn-ea"/>
        <a:cs typeface="+mn-cs"/>
      </a:defRPr>
    </a:lvl3pPr>
    <a:lvl4pPr marL="1370094" algn="l" defTabSz="456697" rtl="0" eaLnBrk="1" latinLnBrk="0" hangingPunct="1">
      <a:defRPr sz="1200" kern="1200">
        <a:solidFill>
          <a:schemeClr val="tx1"/>
        </a:solidFill>
        <a:latin typeface="Open Sans Light"/>
        <a:ea typeface="+mn-ea"/>
        <a:cs typeface="+mn-cs"/>
      </a:defRPr>
    </a:lvl4pPr>
    <a:lvl5pPr marL="1826797" algn="l" defTabSz="456697" rtl="0" eaLnBrk="1" latinLnBrk="0" hangingPunct="1">
      <a:defRPr sz="1200" kern="1200">
        <a:solidFill>
          <a:schemeClr val="tx1"/>
        </a:solidFill>
        <a:latin typeface="Open Sans Light"/>
        <a:ea typeface="+mn-ea"/>
        <a:cs typeface="+mn-cs"/>
      </a:defRPr>
    </a:lvl5pPr>
    <a:lvl6pPr marL="2283492" algn="l" defTabSz="4566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0191" algn="l" defTabSz="4566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6889" algn="l" defTabSz="4566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3588" algn="l" defTabSz="4566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 Open Sans</a:t>
            </a:r>
          </a:p>
          <a:p>
            <a:r>
              <a:rPr lang="en-US" dirty="0"/>
              <a:t>Font Size: Proposal Title (60),</a:t>
            </a:r>
            <a:r>
              <a:rPr lang="en-US" baseline="0" dirty="0"/>
              <a:t> Proposal Details (40)</a:t>
            </a:r>
          </a:p>
          <a:p>
            <a:endParaRPr lang="en-US" baseline="0" dirty="0"/>
          </a:p>
          <a:p>
            <a:r>
              <a:rPr lang="en-US" baseline="0" dirty="0"/>
              <a:t>Business unit &amp; Client logo: Small size</a:t>
            </a:r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3417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 Open Sans &amp; 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 The Proposal (60), Content (36)</a:t>
            </a:r>
            <a:endParaRPr lang="en-US" sz="1200" baseline="0" dirty="0"/>
          </a:p>
          <a:p>
            <a:pPr marL="0" indent="0">
              <a:buNone/>
            </a:pPr>
            <a:endParaRPr lang="en-US" sz="1200" baseline="0" dirty="0"/>
          </a:p>
          <a:p>
            <a:pPr marL="0" indent="0">
              <a:buNone/>
            </a:pPr>
            <a:r>
              <a:rPr lang="en-US" sz="1200" baseline="0" dirty="0"/>
              <a:t>Proposal Title’s Example (at the right-top of the red box) : Audit Proposal (For Audit Dept.) or GST Proposal (For GST Dept.)</a:t>
            </a:r>
          </a:p>
          <a:p>
            <a:pPr marL="0" indent="0">
              <a:buNone/>
            </a:pPr>
            <a:endParaRPr lang="en-US" sz="120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9513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 Open Sans &amp; 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 The Proposal (60), Content (36)</a:t>
            </a:r>
            <a:endParaRPr lang="en-US" sz="1200" baseline="0" dirty="0"/>
          </a:p>
          <a:p>
            <a:pPr marL="0" indent="0">
              <a:buNone/>
            </a:pPr>
            <a:endParaRPr lang="en-US" sz="1200" baseline="0" dirty="0"/>
          </a:p>
          <a:p>
            <a:pPr marL="0" indent="0">
              <a:buNone/>
            </a:pPr>
            <a:r>
              <a:rPr lang="en-US" sz="1200" baseline="0" dirty="0"/>
              <a:t>Proposal Title’s Example (at the right-top of the red box) : Audit Proposal (For Audit Dept.) or GST Proposal (For GST Dept.)</a:t>
            </a:r>
          </a:p>
          <a:p>
            <a:pPr marL="0" indent="0">
              <a:buNone/>
            </a:pPr>
            <a:endParaRPr lang="en-US" sz="120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9513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(28)</a:t>
            </a:r>
            <a:endParaRPr lang="en-US" sz="1200" baseline="0" dirty="0"/>
          </a:p>
          <a:p>
            <a:pPr marL="0" indent="0">
              <a:buNone/>
            </a:pPr>
            <a:endParaRPr lang="en-US" sz="1200" baseline="0" dirty="0"/>
          </a:p>
          <a:p>
            <a:pPr marL="0" indent="0">
              <a:buNone/>
            </a:pPr>
            <a:r>
              <a:rPr lang="en-US" sz="1200" baseline="0" dirty="0"/>
              <a:t>Attention: You may add / edit this section.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14896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Attention: Please don’t change any content here</a:t>
            </a:r>
            <a:r>
              <a:rPr lang="en-US" baseline="0" dirty="0"/>
              <a:t>. Thank you very much </a:t>
            </a:r>
            <a:r>
              <a:rPr lang="en-US" baseline="0" dirty="0">
                <a:sym typeface="Wingdings" panose="05000000000000000000" pitchFamily="2" charset="2"/>
              </a:rPr>
              <a:t></a:t>
            </a:r>
            <a:endParaRPr lang="en-MY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1027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 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 Table</a:t>
            </a:r>
            <a:r>
              <a:rPr lang="en-US" baseline="0" dirty="0"/>
              <a:t> of Content </a:t>
            </a:r>
            <a:r>
              <a:rPr lang="en-US" dirty="0"/>
              <a:t>(44)</a:t>
            </a:r>
            <a:endParaRPr lang="en-US" baseline="0" dirty="0"/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MY" dirty="0"/>
          </a:p>
          <a:p>
            <a:r>
              <a:rPr lang="en-US" dirty="0"/>
              <a:t>Attention: Please change the</a:t>
            </a:r>
            <a:r>
              <a:rPr lang="en-US" baseline="0" dirty="0"/>
              <a:t> table of content and page numbering accordingly. Thank you very much </a:t>
            </a:r>
            <a:r>
              <a:rPr lang="en-US" baseline="0" dirty="0">
                <a:sym typeface="Wingdings" panose="05000000000000000000" pitchFamily="2" charset="2"/>
              </a:rPr>
              <a:t></a:t>
            </a:r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2499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 Open Sans &amp; 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 The Proposal (60), Content (36)</a:t>
            </a:r>
            <a:endParaRPr lang="en-US" sz="1200" baseline="0" dirty="0"/>
          </a:p>
          <a:p>
            <a:pPr marL="0" indent="0">
              <a:buNone/>
            </a:pPr>
            <a:endParaRPr lang="en-US" sz="1200" baseline="0" dirty="0"/>
          </a:p>
          <a:p>
            <a:pPr marL="0" indent="0">
              <a:buNone/>
            </a:pPr>
            <a:r>
              <a:rPr lang="en-US" sz="1200" baseline="0" dirty="0"/>
              <a:t>Proposal Title’s Example (at the right-top of the red box) : Audit Proposal (For Audit Dept.) or GST Proposal (For GST Dept.)</a:t>
            </a:r>
          </a:p>
          <a:p>
            <a:pPr marL="0" indent="0">
              <a:buNone/>
            </a:pPr>
            <a:endParaRPr lang="en-US" sz="120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9513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1151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 Open Sans &amp; 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 The Proposal (60), Content (36)</a:t>
            </a:r>
            <a:endParaRPr lang="en-US" sz="1200" baseline="0" dirty="0"/>
          </a:p>
          <a:p>
            <a:pPr marL="0" indent="0">
              <a:buNone/>
            </a:pPr>
            <a:endParaRPr lang="en-US" sz="1200" baseline="0" dirty="0"/>
          </a:p>
          <a:p>
            <a:pPr marL="0" indent="0">
              <a:buNone/>
            </a:pPr>
            <a:r>
              <a:rPr lang="en-US" sz="1200" baseline="0" dirty="0"/>
              <a:t>Proposal Title’s Example (at the right-top of the red box) : Audit Proposal (For Audit Dept.) or GST Proposal (For GST Dept.)</a:t>
            </a:r>
          </a:p>
          <a:p>
            <a:pPr marL="0" indent="0">
              <a:buNone/>
            </a:pPr>
            <a:endParaRPr lang="en-US" sz="120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9513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1151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1151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 Open Sans &amp; 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 The Proposal (60), Content (36)</a:t>
            </a:r>
            <a:endParaRPr lang="en-US" sz="1200" baseline="0" dirty="0"/>
          </a:p>
          <a:p>
            <a:pPr marL="0" indent="0">
              <a:buNone/>
            </a:pPr>
            <a:endParaRPr lang="en-US" sz="1200" baseline="0" dirty="0"/>
          </a:p>
          <a:p>
            <a:pPr marL="0" indent="0">
              <a:buNone/>
            </a:pPr>
            <a:r>
              <a:rPr lang="en-US" sz="1200" baseline="0" dirty="0"/>
              <a:t>Proposal Title’s Example (at the right-top of the red box) : Audit Proposal (For Audit Dept.) or GST Proposal (For GST Dept.)</a:t>
            </a:r>
          </a:p>
          <a:p>
            <a:pPr marL="0" indent="0">
              <a:buNone/>
            </a:pPr>
            <a:endParaRPr lang="en-US" sz="120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9513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1151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58076" y="5414843"/>
            <a:ext cx="17071023" cy="3505200"/>
          </a:xfrm>
        </p:spPr>
        <p:txBody>
          <a:bodyPr>
            <a:normAutofit/>
          </a:bodyPr>
          <a:lstStyle>
            <a:lvl1pPr marL="0" indent="0" algn="ctr">
              <a:lnSpc>
                <a:spcPct val="120000"/>
              </a:lnSpc>
              <a:buNone/>
              <a:defRPr sz="400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10874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1748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2623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3497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437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5246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6121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6995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Proposal Details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658076" y="3567460"/>
            <a:ext cx="17071023" cy="1825542"/>
          </a:xfrm>
        </p:spPr>
        <p:txBody>
          <a:bodyPr/>
          <a:lstStyle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PROPOSAL TITLE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62367" y="13007259"/>
            <a:ext cx="824808" cy="462198"/>
          </a:xfrm>
          <a:prstGeom prst="rect">
            <a:avLst/>
          </a:prstGeom>
          <a:solidFill>
            <a:srgbClr val="C00000"/>
          </a:solidFill>
        </p:spPr>
        <p:txBody>
          <a:bodyPr vert="horz" lIns="0" tIns="182680" rIns="0" bIns="182680" rtlCol="0" anchor="ctr">
            <a:spAutoFit/>
          </a:bodyPr>
          <a:lstStyle>
            <a:lvl1pPr algn="ctr">
              <a:defRPr sz="2000">
                <a:ln>
                  <a:noFill/>
                </a:ln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741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lcome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2193588" y="6858000"/>
            <a:ext cx="12193588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3588" cy="6858000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793029" y="461432"/>
            <a:ext cx="1058318" cy="1408605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62367" y="13007259"/>
            <a:ext cx="824808" cy="462198"/>
          </a:xfrm>
          <a:prstGeom prst="rect">
            <a:avLst/>
          </a:prstGeom>
          <a:solidFill>
            <a:srgbClr val="C00000"/>
          </a:solidFill>
        </p:spPr>
        <p:txBody>
          <a:bodyPr vert="horz" lIns="0" tIns="182680" rIns="0" bIns="182680" rtlCol="0" anchor="ctr">
            <a:spAutoFit/>
          </a:bodyPr>
          <a:lstStyle>
            <a:lvl1pPr algn="ctr">
              <a:defRPr sz="2000">
                <a:ln>
                  <a:noFill/>
                </a:ln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ubtitle 2"/>
          <p:cNvSpPr txBox="1">
            <a:spLocks/>
          </p:cNvSpPr>
          <p:nvPr userDrawn="1"/>
        </p:nvSpPr>
        <p:spPr>
          <a:xfrm>
            <a:off x="10539661" y="13188976"/>
            <a:ext cx="3320716" cy="708741"/>
          </a:xfrm>
          <a:prstGeom prst="rect">
            <a:avLst/>
          </a:prstGeom>
        </p:spPr>
        <p:txBody>
          <a:bodyPr vert="horz" lIns="217490" tIns="108745" rIns="217490" bIns="108745" rtlCol="0">
            <a:noAutofit/>
          </a:bodyPr>
          <a:lstStyle>
            <a:lvl1pPr marL="0" indent="0" algn="ctr" defTabSz="1087444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444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4887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338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49779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722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4671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211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699558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Private &amp; Confidential</a:t>
            </a:r>
          </a:p>
        </p:txBody>
      </p:sp>
    </p:spTree>
    <p:extLst>
      <p:ext uri="{BB962C8B-B14F-4D97-AF65-F5344CB8AC3E}">
        <p14:creationId xmlns:p14="http://schemas.microsoft.com/office/powerpoint/2010/main" val="2251567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Welcome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-1" y="0"/>
            <a:ext cx="24387175" cy="4876800"/>
          </a:xfrm>
        </p:spPr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793029" y="461432"/>
            <a:ext cx="1058318" cy="1408605"/>
          </a:xfrm>
          <a:prstGeom prst="rect">
            <a:avLst/>
          </a:prstGeom>
        </p:spPr>
      </p:pic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62367" y="13007259"/>
            <a:ext cx="824808" cy="462198"/>
          </a:xfrm>
          <a:prstGeom prst="rect">
            <a:avLst/>
          </a:prstGeom>
          <a:solidFill>
            <a:srgbClr val="C00000"/>
          </a:solidFill>
        </p:spPr>
        <p:txBody>
          <a:bodyPr vert="horz" lIns="0" tIns="182680" rIns="0" bIns="182680" rtlCol="0" anchor="ctr">
            <a:spAutoFit/>
          </a:bodyPr>
          <a:lstStyle>
            <a:lvl1pPr algn="ctr">
              <a:defRPr sz="2000">
                <a:ln>
                  <a:noFill/>
                </a:ln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2"/>
          <p:cNvSpPr txBox="1">
            <a:spLocks/>
          </p:cNvSpPr>
          <p:nvPr userDrawn="1"/>
        </p:nvSpPr>
        <p:spPr>
          <a:xfrm>
            <a:off x="10539661" y="13188976"/>
            <a:ext cx="3320716" cy="708741"/>
          </a:xfrm>
          <a:prstGeom prst="rect">
            <a:avLst/>
          </a:prstGeom>
        </p:spPr>
        <p:txBody>
          <a:bodyPr vert="horz" lIns="217490" tIns="108745" rIns="217490" bIns="108745" rtlCol="0">
            <a:noAutofit/>
          </a:bodyPr>
          <a:lstStyle>
            <a:lvl1pPr marL="0" indent="0" algn="ctr" defTabSz="1087444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444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4887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338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49779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722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4671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211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699558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Private &amp; Confidential</a:t>
            </a:r>
          </a:p>
        </p:txBody>
      </p:sp>
    </p:spTree>
    <p:extLst>
      <p:ext uri="{BB962C8B-B14F-4D97-AF65-F5344CB8AC3E}">
        <p14:creationId xmlns:p14="http://schemas.microsoft.com/office/powerpoint/2010/main" val="859963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4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24387175" cy="1371600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Drag / Drop / Send to Back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793029" y="461432"/>
            <a:ext cx="1058318" cy="1408605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62367" y="13007259"/>
            <a:ext cx="824808" cy="462198"/>
          </a:xfrm>
          <a:prstGeom prst="rect">
            <a:avLst/>
          </a:prstGeom>
          <a:solidFill>
            <a:srgbClr val="C00000"/>
          </a:solidFill>
        </p:spPr>
        <p:txBody>
          <a:bodyPr vert="horz" lIns="0" tIns="182680" rIns="0" bIns="182680" rtlCol="0" anchor="ctr">
            <a:spAutoFit/>
          </a:bodyPr>
          <a:lstStyle>
            <a:lvl1pPr algn="ctr">
              <a:defRPr sz="2000">
                <a:ln>
                  <a:noFill/>
                </a:ln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ubtitle 2"/>
          <p:cNvSpPr txBox="1">
            <a:spLocks/>
          </p:cNvSpPr>
          <p:nvPr userDrawn="1"/>
        </p:nvSpPr>
        <p:spPr>
          <a:xfrm>
            <a:off x="10539661" y="13188976"/>
            <a:ext cx="3320716" cy="708741"/>
          </a:xfrm>
          <a:prstGeom prst="rect">
            <a:avLst/>
          </a:prstGeom>
        </p:spPr>
        <p:txBody>
          <a:bodyPr vert="horz" lIns="217490" tIns="108745" rIns="217490" bIns="108745" rtlCol="0">
            <a:noAutofit/>
          </a:bodyPr>
          <a:lstStyle>
            <a:lvl1pPr marL="0" indent="0" algn="ctr" defTabSz="1087444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444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4887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338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49779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722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4671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211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699558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Private &amp; Confidential</a:t>
            </a:r>
          </a:p>
        </p:txBody>
      </p:sp>
    </p:spTree>
    <p:extLst>
      <p:ext uri="{BB962C8B-B14F-4D97-AF65-F5344CB8AC3E}">
        <p14:creationId xmlns:p14="http://schemas.microsoft.com/office/powerpoint/2010/main" val="3004368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2043799" y="3667381"/>
            <a:ext cx="4823726" cy="3657600"/>
          </a:xfrm>
        </p:spPr>
        <p:txBody>
          <a:bodyPr/>
          <a:lstStyle/>
          <a:p>
            <a:endParaRPr lang="en-US"/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7243796" y="3667381"/>
            <a:ext cx="4823726" cy="365760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12450926" y="3667381"/>
            <a:ext cx="4823726" cy="365760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7650923" y="3667381"/>
            <a:ext cx="4823726" cy="3657600"/>
          </a:xfrm>
        </p:spPr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793029" y="461432"/>
            <a:ext cx="1058318" cy="1408605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62367" y="13007259"/>
            <a:ext cx="824808" cy="462198"/>
          </a:xfrm>
          <a:prstGeom prst="rect">
            <a:avLst/>
          </a:prstGeom>
          <a:solidFill>
            <a:srgbClr val="C00000"/>
          </a:solidFill>
        </p:spPr>
        <p:txBody>
          <a:bodyPr vert="horz" lIns="0" tIns="182680" rIns="0" bIns="182680" rtlCol="0" anchor="ctr">
            <a:spAutoFit/>
          </a:bodyPr>
          <a:lstStyle>
            <a:lvl1pPr algn="ctr">
              <a:defRPr sz="2000">
                <a:ln>
                  <a:noFill/>
                </a:ln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Subtitle 2"/>
          <p:cNvSpPr txBox="1">
            <a:spLocks/>
          </p:cNvSpPr>
          <p:nvPr userDrawn="1"/>
        </p:nvSpPr>
        <p:spPr>
          <a:xfrm>
            <a:off x="10539661" y="13188976"/>
            <a:ext cx="3320716" cy="708741"/>
          </a:xfrm>
          <a:prstGeom prst="rect">
            <a:avLst/>
          </a:prstGeom>
        </p:spPr>
        <p:txBody>
          <a:bodyPr vert="horz" lIns="217490" tIns="108745" rIns="217490" bIns="108745" rtlCol="0">
            <a:noAutofit/>
          </a:bodyPr>
          <a:lstStyle>
            <a:lvl1pPr marL="0" indent="0" algn="ctr" defTabSz="1087444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444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4887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338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49779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722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4671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211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699558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Private &amp; Confidential</a:t>
            </a:r>
          </a:p>
        </p:txBody>
      </p:sp>
    </p:spTree>
    <p:extLst>
      <p:ext uri="{BB962C8B-B14F-4D97-AF65-F5344CB8AC3E}">
        <p14:creationId xmlns:p14="http://schemas.microsoft.com/office/powerpoint/2010/main" val="4242595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1822450" y="3197225"/>
            <a:ext cx="3659188" cy="3657600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Picture Placeholder 6"/>
          <p:cNvSpPr>
            <a:spLocks noGrp="1"/>
          </p:cNvSpPr>
          <p:nvPr>
            <p:ph type="pic" sz="quarter" idx="11"/>
          </p:nvPr>
        </p:nvSpPr>
        <p:spPr>
          <a:xfrm>
            <a:off x="5639534" y="3197225"/>
            <a:ext cx="3659188" cy="3657600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Picture Placeholder 6"/>
          <p:cNvSpPr>
            <a:spLocks noGrp="1"/>
          </p:cNvSpPr>
          <p:nvPr>
            <p:ph type="pic" sz="quarter" idx="12"/>
          </p:nvPr>
        </p:nvSpPr>
        <p:spPr>
          <a:xfrm>
            <a:off x="1822450" y="7063669"/>
            <a:ext cx="3659188" cy="365760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5639534" y="7063669"/>
            <a:ext cx="3659188" cy="3657600"/>
          </a:xfrm>
        </p:spPr>
        <p:txBody>
          <a:bodyPr/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793029" y="461432"/>
            <a:ext cx="1058318" cy="1408605"/>
          </a:xfrm>
          <a:prstGeom prst="rect">
            <a:avLst/>
          </a:prstGeom>
        </p:spPr>
      </p:pic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62367" y="13007259"/>
            <a:ext cx="824808" cy="462198"/>
          </a:xfrm>
          <a:prstGeom prst="rect">
            <a:avLst/>
          </a:prstGeom>
          <a:solidFill>
            <a:srgbClr val="C00000"/>
          </a:solidFill>
        </p:spPr>
        <p:txBody>
          <a:bodyPr vert="horz" lIns="0" tIns="182680" rIns="0" bIns="182680" rtlCol="0" anchor="ctr">
            <a:spAutoFit/>
          </a:bodyPr>
          <a:lstStyle>
            <a:lvl1pPr algn="ctr">
              <a:defRPr sz="2000">
                <a:ln>
                  <a:noFill/>
                </a:ln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Subtitle 2"/>
          <p:cNvSpPr txBox="1">
            <a:spLocks/>
          </p:cNvSpPr>
          <p:nvPr userDrawn="1"/>
        </p:nvSpPr>
        <p:spPr>
          <a:xfrm>
            <a:off x="10539661" y="13188976"/>
            <a:ext cx="3320716" cy="708741"/>
          </a:xfrm>
          <a:prstGeom prst="rect">
            <a:avLst/>
          </a:prstGeom>
        </p:spPr>
        <p:txBody>
          <a:bodyPr vert="horz" lIns="217490" tIns="108745" rIns="217490" bIns="108745" rtlCol="0">
            <a:noAutofit/>
          </a:bodyPr>
          <a:lstStyle>
            <a:lvl1pPr marL="0" indent="0" algn="ctr" defTabSz="1087444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444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4887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338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49779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722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4671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211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699558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Private &amp; Confidential</a:t>
            </a:r>
          </a:p>
        </p:txBody>
      </p:sp>
    </p:spTree>
    <p:extLst>
      <p:ext uri="{BB962C8B-B14F-4D97-AF65-F5344CB8AC3E}">
        <p14:creationId xmlns:p14="http://schemas.microsoft.com/office/powerpoint/2010/main" val="3069069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359" y="549278"/>
            <a:ext cx="21948458" cy="2286000"/>
          </a:xfrm>
          <a:prstGeom prst="rect">
            <a:avLst/>
          </a:prstGeom>
        </p:spPr>
        <p:txBody>
          <a:bodyPr vert="horz" lIns="217490" tIns="108745" rIns="217490" bIns="108745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359" y="3200413"/>
            <a:ext cx="21948458" cy="9051926"/>
          </a:xfrm>
          <a:prstGeom prst="rect">
            <a:avLst/>
          </a:prstGeom>
        </p:spPr>
        <p:txBody>
          <a:bodyPr vert="horz" lIns="217490" tIns="108745" rIns="217490" bIns="108745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62367" y="13007259"/>
            <a:ext cx="824808" cy="462198"/>
          </a:xfrm>
          <a:prstGeom prst="rect">
            <a:avLst/>
          </a:prstGeom>
          <a:solidFill>
            <a:srgbClr val="C00000"/>
          </a:solidFill>
        </p:spPr>
        <p:txBody>
          <a:bodyPr vert="horz" lIns="0" tIns="182680" rIns="0" bIns="182680" rtlCol="0" anchor="ctr">
            <a:spAutoFit/>
          </a:bodyPr>
          <a:lstStyle>
            <a:lvl1pPr algn="ctr">
              <a:defRPr sz="2000">
                <a:ln>
                  <a:noFill/>
                </a:ln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151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83" r:id="rId3"/>
    <p:sldLayoutId id="2147483661" r:id="rId4"/>
    <p:sldLayoutId id="2147483663" r:id="rId5"/>
    <p:sldLayoutId id="2147483665" r:id="rId6"/>
  </p:sldLayoutIdLst>
  <p:hf hdr="0" ftr="0" dt="0"/>
  <p:txStyles>
    <p:titleStyle>
      <a:lvl1pPr algn="ctr" defTabSz="1087444" rtl="0" eaLnBrk="1" latinLnBrk="0" hangingPunct="1">
        <a:spcBef>
          <a:spcPct val="0"/>
        </a:spcBef>
        <a:buNone/>
        <a:defRPr sz="6000" kern="1200">
          <a:solidFill>
            <a:schemeClr val="bg2"/>
          </a:solidFill>
          <a:latin typeface="Open Sans"/>
          <a:ea typeface="+mj-ea"/>
          <a:cs typeface="Open Sans"/>
        </a:defRPr>
      </a:lvl1pPr>
    </p:titleStyle>
    <p:bodyStyle>
      <a:lvl1pPr marL="0" indent="0" algn="ctr" defTabSz="1087444" rtl="0" eaLnBrk="1" latinLnBrk="0" hangingPunct="1">
        <a:lnSpc>
          <a:spcPct val="130000"/>
        </a:lnSpc>
        <a:spcBef>
          <a:spcPct val="20000"/>
        </a:spcBef>
        <a:buFont typeface="Arial"/>
        <a:buNone/>
        <a:defRPr sz="2400" kern="1200">
          <a:solidFill>
            <a:schemeClr val="tx2"/>
          </a:solidFill>
          <a:latin typeface="Open Sans Light"/>
          <a:ea typeface="+mn-ea"/>
          <a:cs typeface="Open Sans Light"/>
        </a:defRPr>
      </a:lvl1pPr>
      <a:lvl2pPr marL="1087444" indent="0" algn="ctr" defTabSz="1087444" rtl="0" eaLnBrk="1" latinLnBrk="0" hangingPunct="1">
        <a:lnSpc>
          <a:spcPct val="130000"/>
        </a:lnSpc>
        <a:spcBef>
          <a:spcPct val="20000"/>
        </a:spcBef>
        <a:buFont typeface="Arial"/>
        <a:buNone/>
        <a:defRPr sz="3100" kern="1200">
          <a:solidFill>
            <a:schemeClr val="tx2"/>
          </a:solidFill>
          <a:latin typeface="Open Sans"/>
          <a:ea typeface="+mn-ea"/>
          <a:cs typeface="Open Sans"/>
        </a:defRPr>
      </a:lvl2pPr>
      <a:lvl3pPr marL="2174887" indent="0" algn="ctr" defTabSz="1087444" rtl="0" eaLnBrk="1" latinLnBrk="0" hangingPunct="1">
        <a:lnSpc>
          <a:spcPct val="130000"/>
        </a:lnSpc>
        <a:spcBef>
          <a:spcPct val="20000"/>
        </a:spcBef>
        <a:buFont typeface="Arial"/>
        <a:buNone/>
        <a:defRPr sz="3100" kern="1200">
          <a:solidFill>
            <a:schemeClr val="tx2"/>
          </a:solidFill>
          <a:latin typeface="Open Sans"/>
          <a:ea typeface="+mn-ea"/>
          <a:cs typeface="Open Sans"/>
        </a:defRPr>
      </a:lvl3pPr>
      <a:lvl4pPr marL="3262338" indent="0" algn="ctr" defTabSz="1087444" rtl="0" eaLnBrk="1" latinLnBrk="0" hangingPunct="1">
        <a:lnSpc>
          <a:spcPct val="130000"/>
        </a:lnSpc>
        <a:spcBef>
          <a:spcPct val="20000"/>
        </a:spcBef>
        <a:buFont typeface="Arial"/>
        <a:buNone/>
        <a:defRPr sz="3100" kern="1200">
          <a:solidFill>
            <a:schemeClr val="tx2"/>
          </a:solidFill>
          <a:latin typeface="Open Sans"/>
          <a:ea typeface="+mn-ea"/>
          <a:cs typeface="Open Sans"/>
        </a:defRPr>
      </a:lvl4pPr>
      <a:lvl5pPr marL="4349779" indent="0" algn="ctr" defTabSz="1087444" rtl="0" eaLnBrk="1" latinLnBrk="0" hangingPunct="1">
        <a:lnSpc>
          <a:spcPct val="130000"/>
        </a:lnSpc>
        <a:spcBef>
          <a:spcPct val="20000"/>
        </a:spcBef>
        <a:buFont typeface="Arial"/>
        <a:buNone/>
        <a:defRPr sz="3100" kern="1200">
          <a:solidFill>
            <a:schemeClr val="tx2"/>
          </a:solidFill>
          <a:latin typeface="Open Sans"/>
          <a:ea typeface="+mn-ea"/>
          <a:cs typeface="Open Sans"/>
        </a:defRPr>
      </a:lvl5pPr>
      <a:lvl6pPr marL="5980947" indent="-543724" algn="l" defTabSz="1087444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6pPr>
      <a:lvl7pPr marL="7068393" indent="-543724" algn="l" defTabSz="1087444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7pPr>
      <a:lvl8pPr marL="8155841" indent="-543724" algn="l" defTabSz="1087444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8pPr>
      <a:lvl9pPr marL="9243285" indent="-543724" algn="l" defTabSz="1087444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1087444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2pPr>
      <a:lvl3pPr marL="2174887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3262338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4pPr>
      <a:lvl5pPr marL="4349779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5pPr>
      <a:lvl6pPr marL="5437225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6pPr>
      <a:lvl7pPr marL="6524671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7pPr>
      <a:lvl8pPr marL="7612115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8pPr>
      <a:lvl9pPr marL="8699558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3658076" y="3567459"/>
            <a:ext cx="17071023" cy="4662141"/>
          </a:xfrm>
        </p:spPr>
        <p:txBody>
          <a:bodyPr/>
          <a:lstStyle/>
          <a:p>
            <a:r>
              <a:rPr lang="en-MY" dirty="0" smtClean="0">
                <a:latin typeface="Century Gothic" panose="020B0502020202020204" pitchFamily="34" charset="0"/>
              </a:rPr>
              <a:t>LAPORAN PENAMBAHBAIKAN DAN VERIFIKASI TERHADAP PENGUJIAN SISTEM </a:t>
            </a:r>
            <a:r>
              <a:rPr lang="en-MY" i="1" dirty="0" smtClean="0">
                <a:latin typeface="Century Gothic" panose="020B0502020202020204" pitchFamily="34" charset="0"/>
              </a:rPr>
              <a:t>E-VOTING</a:t>
            </a:r>
            <a:r>
              <a:rPr lang="en-MY" dirty="0" smtClean="0">
                <a:latin typeface="Century Gothic" panose="020B0502020202020204" pitchFamily="34" charset="0"/>
              </a:rPr>
              <a:t> PEKEMA</a:t>
            </a:r>
            <a:endParaRPr lang="en-MY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77249" y="962467"/>
            <a:ext cx="7432431" cy="1545195"/>
          </a:xfrm>
          <a:prstGeom prst="rect">
            <a:avLst/>
          </a:prstGeom>
        </p:spPr>
      </p:pic>
      <p:sp>
        <p:nvSpPr>
          <p:cNvPr id="8" name="Subtitle 5"/>
          <p:cNvSpPr txBox="1">
            <a:spLocks/>
          </p:cNvSpPr>
          <p:nvPr/>
        </p:nvSpPr>
        <p:spPr>
          <a:xfrm>
            <a:off x="3658076" y="9695791"/>
            <a:ext cx="4876323" cy="3505200"/>
          </a:xfrm>
          <a:prstGeom prst="rect">
            <a:avLst/>
          </a:prstGeom>
        </p:spPr>
        <p:txBody>
          <a:bodyPr vert="horz" lIns="217490" tIns="108745" rIns="217490" bIns="108745" rtlCol="0">
            <a:normAutofit/>
          </a:bodyPr>
          <a:lstStyle>
            <a:lvl1pPr marL="0" indent="0" algn="ctr" defTabSz="1087444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4000" kern="120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1087444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4887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338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49779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722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4671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211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699558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chemeClr val="tx1"/>
                </a:solidFill>
              </a:rPr>
              <a:t>DISEDIAKAN OLEH:</a:t>
            </a:r>
          </a:p>
          <a:p>
            <a:endParaRPr lang="en-MY" sz="2400" i="1" dirty="0">
              <a:solidFill>
                <a:schemeClr val="tx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9" name="Subtitle 5"/>
          <p:cNvSpPr txBox="1">
            <a:spLocks/>
          </p:cNvSpPr>
          <p:nvPr/>
        </p:nvSpPr>
        <p:spPr>
          <a:xfrm>
            <a:off x="15966830" y="9680025"/>
            <a:ext cx="4876323" cy="3505200"/>
          </a:xfrm>
          <a:prstGeom prst="rect">
            <a:avLst/>
          </a:prstGeom>
        </p:spPr>
        <p:txBody>
          <a:bodyPr vert="horz" lIns="217490" tIns="108745" rIns="217490" bIns="108745" rtlCol="0">
            <a:normAutofit/>
          </a:bodyPr>
          <a:lstStyle>
            <a:lvl1pPr marL="0" indent="0" algn="ctr" defTabSz="1087444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444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4887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338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49779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722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4671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211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699558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DISERAHKAN KEPADA:</a:t>
            </a:r>
          </a:p>
          <a:p>
            <a:endParaRPr lang="en-MY" i="1" dirty="0">
              <a:solidFill>
                <a:schemeClr val="tx1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83646" y="11288247"/>
            <a:ext cx="3753103" cy="780265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2848213" y="3567458"/>
            <a:ext cx="609601" cy="5371635"/>
          </a:xfrm>
          <a:prstGeom prst="rect">
            <a:avLst/>
          </a:prstGeom>
          <a:solidFill>
            <a:srgbClr val="A8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>
              <a:latin typeface="Open Sans Ligh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08365" y="10266061"/>
            <a:ext cx="2793251" cy="2824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9366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8533389" y="-94944"/>
            <a:ext cx="5352782" cy="6519749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3852" tIns="121926" rIns="243852" bIns="121926" rtlCol="0" anchor="ctr"/>
          <a:lstStyle/>
          <a:p>
            <a:pPr algn="ctr"/>
            <a:endParaRPr lang="en-US" dirty="0">
              <a:latin typeface="Open Sans Ligh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10</a:t>
            </a:fld>
            <a:endParaRPr lang="en-US" dirty="0"/>
          </a:p>
        </p:txBody>
      </p:sp>
      <p:sp>
        <p:nvSpPr>
          <p:cNvPr id="16" name="Shape 2041"/>
          <p:cNvSpPr/>
          <p:nvPr/>
        </p:nvSpPr>
        <p:spPr>
          <a:xfrm>
            <a:off x="20458343" y="585921"/>
            <a:ext cx="1508623" cy="186225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9921" y="90048"/>
                </a:moveTo>
                <a:lnTo>
                  <a:pt x="30000" y="90048"/>
                </a:lnTo>
                <a:cubicBezTo>
                  <a:pt x="27992" y="90048"/>
                  <a:pt x="26692" y="91111"/>
                  <a:pt x="26692" y="92753"/>
                </a:cubicBezTo>
                <a:cubicBezTo>
                  <a:pt x="26692" y="94396"/>
                  <a:pt x="27992" y="95458"/>
                  <a:pt x="30000" y="95458"/>
                </a:cubicBezTo>
                <a:lnTo>
                  <a:pt x="69921" y="95458"/>
                </a:lnTo>
                <a:cubicBezTo>
                  <a:pt x="71929" y="95458"/>
                  <a:pt x="73346" y="94396"/>
                  <a:pt x="73346" y="92753"/>
                </a:cubicBezTo>
                <a:cubicBezTo>
                  <a:pt x="73346" y="91111"/>
                  <a:pt x="71929" y="90048"/>
                  <a:pt x="69921" y="90048"/>
                </a:cubicBezTo>
                <a:close/>
                <a:moveTo>
                  <a:pt x="30000" y="30048"/>
                </a:moveTo>
                <a:lnTo>
                  <a:pt x="46653" y="30048"/>
                </a:lnTo>
                <a:cubicBezTo>
                  <a:pt x="48661" y="30048"/>
                  <a:pt x="49960" y="28985"/>
                  <a:pt x="49960" y="27342"/>
                </a:cubicBezTo>
                <a:cubicBezTo>
                  <a:pt x="49960" y="25700"/>
                  <a:pt x="48661" y="24541"/>
                  <a:pt x="46653" y="24541"/>
                </a:cubicBezTo>
                <a:lnTo>
                  <a:pt x="30000" y="24541"/>
                </a:lnTo>
                <a:cubicBezTo>
                  <a:pt x="27992" y="24541"/>
                  <a:pt x="26692" y="25700"/>
                  <a:pt x="26692" y="27342"/>
                </a:cubicBezTo>
                <a:cubicBezTo>
                  <a:pt x="26692" y="28985"/>
                  <a:pt x="27992" y="30048"/>
                  <a:pt x="30000" y="30048"/>
                </a:cubicBezTo>
                <a:close/>
                <a:moveTo>
                  <a:pt x="90000" y="68212"/>
                </a:moveTo>
                <a:lnTo>
                  <a:pt x="30000" y="68212"/>
                </a:lnTo>
                <a:cubicBezTo>
                  <a:pt x="27992" y="68212"/>
                  <a:pt x="26692" y="69275"/>
                  <a:pt x="26692" y="70917"/>
                </a:cubicBezTo>
                <a:cubicBezTo>
                  <a:pt x="26692" y="72560"/>
                  <a:pt x="27992" y="73623"/>
                  <a:pt x="30000" y="73623"/>
                </a:cubicBezTo>
                <a:lnTo>
                  <a:pt x="90000" y="73623"/>
                </a:lnTo>
                <a:cubicBezTo>
                  <a:pt x="92007" y="73623"/>
                  <a:pt x="93307" y="72560"/>
                  <a:pt x="93307" y="70917"/>
                </a:cubicBezTo>
                <a:cubicBezTo>
                  <a:pt x="93307" y="69275"/>
                  <a:pt x="92007" y="68212"/>
                  <a:pt x="90000" y="68212"/>
                </a:cubicBezTo>
                <a:close/>
                <a:moveTo>
                  <a:pt x="26692" y="49082"/>
                </a:moveTo>
                <a:cubicBezTo>
                  <a:pt x="26692" y="50724"/>
                  <a:pt x="27992" y="51884"/>
                  <a:pt x="30000" y="51884"/>
                </a:cubicBezTo>
                <a:lnTo>
                  <a:pt x="90000" y="51884"/>
                </a:lnTo>
                <a:cubicBezTo>
                  <a:pt x="92007" y="51884"/>
                  <a:pt x="93307" y="50724"/>
                  <a:pt x="93307" y="49082"/>
                </a:cubicBezTo>
                <a:cubicBezTo>
                  <a:pt x="93307" y="47536"/>
                  <a:pt x="92007" y="46376"/>
                  <a:pt x="90000" y="46376"/>
                </a:cubicBezTo>
                <a:lnTo>
                  <a:pt x="30000" y="46376"/>
                </a:lnTo>
                <a:cubicBezTo>
                  <a:pt x="27992" y="46376"/>
                  <a:pt x="26692" y="47536"/>
                  <a:pt x="26692" y="49082"/>
                </a:cubicBezTo>
                <a:close/>
                <a:moveTo>
                  <a:pt x="86692" y="0"/>
                </a:moveTo>
                <a:lnTo>
                  <a:pt x="13346" y="0"/>
                </a:lnTo>
                <a:cubicBezTo>
                  <a:pt x="6023" y="0"/>
                  <a:pt x="0" y="4927"/>
                  <a:pt x="0" y="10917"/>
                </a:cubicBezTo>
                <a:lnTo>
                  <a:pt x="0" y="109082"/>
                </a:lnTo>
                <a:cubicBezTo>
                  <a:pt x="0" y="115072"/>
                  <a:pt x="6023" y="120000"/>
                  <a:pt x="13346" y="120000"/>
                </a:cubicBezTo>
                <a:lnTo>
                  <a:pt x="106653" y="120000"/>
                </a:lnTo>
                <a:cubicBezTo>
                  <a:pt x="113976" y="120000"/>
                  <a:pt x="120000" y="115072"/>
                  <a:pt x="120000" y="109082"/>
                </a:cubicBezTo>
                <a:lnTo>
                  <a:pt x="120000" y="30048"/>
                </a:lnTo>
                <a:lnTo>
                  <a:pt x="86692" y="0"/>
                </a:lnTo>
                <a:close/>
                <a:moveTo>
                  <a:pt x="113267" y="109082"/>
                </a:moveTo>
                <a:cubicBezTo>
                  <a:pt x="113267" y="112077"/>
                  <a:pt x="110314" y="114589"/>
                  <a:pt x="106653" y="114589"/>
                </a:cubicBezTo>
                <a:lnTo>
                  <a:pt x="13346" y="114589"/>
                </a:lnTo>
                <a:cubicBezTo>
                  <a:pt x="9685" y="114589"/>
                  <a:pt x="6614" y="112077"/>
                  <a:pt x="6614" y="109082"/>
                </a:cubicBezTo>
                <a:lnTo>
                  <a:pt x="6614" y="10917"/>
                </a:lnTo>
                <a:cubicBezTo>
                  <a:pt x="6614" y="7922"/>
                  <a:pt x="9685" y="5507"/>
                  <a:pt x="13346" y="5507"/>
                </a:cubicBezTo>
                <a:lnTo>
                  <a:pt x="73346" y="5507"/>
                </a:lnTo>
                <a:lnTo>
                  <a:pt x="73346" y="32753"/>
                </a:lnTo>
                <a:cubicBezTo>
                  <a:pt x="73346" y="35748"/>
                  <a:pt x="76299" y="38260"/>
                  <a:pt x="79960" y="38260"/>
                </a:cubicBezTo>
                <a:lnTo>
                  <a:pt x="113267" y="38260"/>
                </a:lnTo>
                <a:lnTo>
                  <a:pt x="113267" y="109082"/>
                </a:lnTo>
                <a:close/>
                <a:moveTo>
                  <a:pt x="79960" y="32753"/>
                </a:moveTo>
                <a:lnTo>
                  <a:pt x="79960" y="5507"/>
                </a:lnTo>
                <a:lnTo>
                  <a:pt x="83267" y="5507"/>
                </a:lnTo>
                <a:lnTo>
                  <a:pt x="113267" y="32753"/>
                </a:lnTo>
                <a:lnTo>
                  <a:pt x="79960" y="3275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51561" y="5372052"/>
            <a:ext cx="2383554" cy="145507"/>
          </a:xfrm>
          <a:prstGeom prst="rect">
            <a:avLst/>
          </a:prstGeom>
        </p:spPr>
      </p:pic>
      <p:sp>
        <p:nvSpPr>
          <p:cNvPr id="18" name="Title 4"/>
          <p:cNvSpPr txBox="1">
            <a:spLocks/>
          </p:cNvSpPr>
          <p:nvPr/>
        </p:nvSpPr>
        <p:spPr>
          <a:xfrm>
            <a:off x="2247098" y="6892068"/>
            <a:ext cx="16754017" cy="2142550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Title 4"/>
          <p:cNvSpPr txBox="1">
            <a:spLocks/>
          </p:cNvSpPr>
          <p:nvPr/>
        </p:nvSpPr>
        <p:spPr>
          <a:xfrm>
            <a:off x="4149390" y="5382105"/>
            <a:ext cx="16754017" cy="2142550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pPr algn="l"/>
            <a:r>
              <a:rPr lang="en-MY" b="1" dirty="0" smtClean="0">
                <a:solidFill>
                  <a:schemeClr val="tx1"/>
                </a:solidFill>
                <a:latin typeface="Century Gothic" panose="020B0502020202020204" pitchFamily="34" charset="0"/>
                <a:cs typeface="Open Sans" panose="020B0606030504020204" pitchFamily="34" charset="0"/>
              </a:rPr>
              <a:t>4.0 LAMPIRAN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9804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8533389" y="-94944"/>
            <a:ext cx="5352782" cy="6519749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3852" tIns="121926" rIns="243852" bIns="121926" rtlCol="0" anchor="ctr"/>
          <a:lstStyle/>
          <a:p>
            <a:pPr algn="ctr"/>
            <a:endParaRPr lang="en-US" dirty="0">
              <a:latin typeface="Open Sans Ligh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11</a:t>
            </a:fld>
            <a:endParaRPr lang="en-US" dirty="0"/>
          </a:p>
        </p:txBody>
      </p:sp>
      <p:sp>
        <p:nvSpPr>
          <p:cNvPr id="16" name="Shape 2041"/>
          <p:cNvSpPr/>
          <p:nvPr/>
        </p:nvSpPr>
        <p:spPr>
          <a:xfrm>
            <a:off x="20458343" y="585921"/>
            <a:ext cx="1508623" cy="186225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9921" y="90048"/>
                </a:moveTo>
                <a:lnTo>
                  <a:pt x="30000" y="90048"/>
                </a:lnTo>
                <a:cubicBezTo>
                  <a:pt x="27992" y="90048"/>
                  <a:pt x="26692" y="91111"/>
                  <a:pt x="26692" y="92753"/>
                </a:cubicBezTo>
                <a:cubicBezTo>
                  <a:pt x="26692" y="94396"/>
                  <a:pt x="27992" y="95458"/>
                  <a:pt x="30000" y="95458"/>
                </a:cubicBezTo>
                <a:lnTo>
                  <a:pt x="69921" y="95458"/>
                </a:lnTo>
                <a:cubicBezTo>
                  <a:pt x="71929" y="95458"/>
                  <a:pt x="73346" y="94396"/>
                  <a:pt x="73346" y="92753"/>
                </a:cubicBezTo>
                <a:cubicBezTo>
                  <a:pt x="73346" y="91111"/>
                  <a:pt x="71929" y="90048"/>
                  <a:pt x="69921" y="90048"/>
                </a:cubicBezTo>
                <a:close/>
                <a:moveTo>
                  <a:pt x="30000" y="30048"/>
                </a:moveTo>
                <a:lnTo>
                  <a:pt x="46653" y="30048"/>
                </a:lnTo>
                <a:cubicBezTo>
                  <a:pt x="48661" y="30048"/>
                  <a:pt x="49960" y="28985"/>
                  <a:pt x="49960" y="27342"/>
                </a:cubicBezTo>
                <a:cubicBezTo>
                  <a:pt x="49960" y="25700"/>
                  <a:pt x="48661" y="24541"/>
                  <a:pt x="46653" y="24541"/>
                </a:cubicBezTo>
                <a:lnTo>
                  <a:pt x="30000" y="24541"/>
                </a:lnTo>
                <a:cubicBezTo>
                  <a:pt x="27992" y="24541"/>
                  <a:pt x="26692" y="25700"/>
                  <a:pt x="26692" y="27342"/>
                </a:cubicBezTo>
                <a:cubicBezTo>
                  <a:pt x="26692" y="28985"/>
                  <a:pt x="27992" y="30048"/>
                  <a:pt x="30000" y="30048"/>
                </a:cubicBezTo>
                <a:close/>
                <a:moveTo>
                  <a:pt x="90000" y="68212"/>
                </a:moveTo>
                <a:lnTo>
                  <a:pt x="30000" y="68212"/>
                </a:lnTo>
                <a:cubicBezTo>
                  <a:pt x="27992" y="68212"/>
                  <a:pt x="26692" y="69275"/>
                  <a:pt x="26692" y="70917"/>
                </a:cubicBezTo>
                <a:cubicBezTo>
                  <a:pt x="26692" y="72560"/>
                  <a:pt x="27992" y="73623"/>
                  <a:pt x="30000" y="73623"/>
                </a:cubicBezTo>
                <a:lnTo>
                  <a:pt x="90000" y="73623"/>
                </a:lnTo>
                <a:cubicBezTo>
                  <a:pt x="92007" y="73623"/>
                  <a:pt x="93307" y="72560"/>
                  <a:pt x="93307" y="70917"/>
                </a:cubicBezTo>
                <a:cubicBezTo>
                  <a:pt x="93307" y="69275"/>
                  <a:pt x="92007" y="68212"/>
                  <a:pt x="90000" y="68212"/>
                </a:cubicBezTo>
                <a:close/>
                <a:moveTo>
                  <a:pt x="26692" y="49082"/>
                </a:moveTo>
                <a:cubicBezTo>
                  <a:pt x="26692" y="50724"/>
                  <a:pt x="27992" y="51884"/>
                  <a:pt x="30000" y="51884"/>
                </a:cubicBezTo>
                <a:lnTo>
                  <a:pt x="90000" y="51884"/>
                </a:lnTo>
                <a:cubicBezTo>
                  <a:pt x="92007" y="51884"/>
                  <a:pt x="93307" y="50724"/>
                  <a:pt x="93307" y="49082"/>
                </a:cubicBezTo>
                <a:cubicBezTo>
                  <a:pt x="93307" y="47536"/>
                  <a:pt x="92007" y="46376"/>
                  <a:pt x="90000" y="46376"/>
                </a:cubicBezTo>
                <a:lnTo>
                  <a:pt x="30000" y="46376"/>
                </a:lnTo>
                <a:cubicBezTo>
                  <a:pt x="27992" y="46376"/>
                  <a:pt x="26692" y="47536"/>
                  <a:pt x="26692" y="49082"/>
                </a:cubicBezTo>
                <a:close/>
                <a:moveTo>
                  <a:pt x="86692" y="0"/>
                </a:moveTo>
                <a:lnTo>
                  <a:pt x="13346" y="0"/>
                </a:lnTo>
                <a:cubicBezTo>
                  <a:pt x="6023" y="0"/>
                  <a:pt x="0" y="4927"/>
                  <a:pt x="0" y="10917"/>
                </a:cubicBezTo>
                <a:lnTo>
                  <a:pt x="0" y="109082"/>
                </a:lnTo>
                <a:cubicBezTo>
                  <a:pt x="0" y="115072"/>
                  <a:pt x="6023" y="120000"/>
                  <a:pt x="13346" y="120000"/>
                </a:cubicBezTo>
                <a:lnTo>
                  <a:pt x="106653" y="120000"/>
                </a:lnTo>
                <a:cubicBezTo>
                  <a:pt x="113976" y="120000"/>
                  <a:pt x="120000" y="115072"/>
                  <a:pt x="120000" y="109082"/>
                </a:cubicBezTo>
                <a:lnTo>
                  <a:pt x="120000" y="30048"/>
                </a:lnTo>
                <a:lnTo>
                  <a:pt x="86692" y="0"/>
                </a:lnTo>
                <a:close/>
                <a:moveTo>
                  <a:pt x="113267" y="109082"/>
                </a:moveTo>
                <a:cubicBezTo>
                  <a:pt x="113267" y="112077"/>
                  <a:pt x="110314" y="114589"/>
                  <a:pt x="106653" y="114589"/>
                </a:cubicBezTo>
                <a:lnTo>
                  <a:pt x="13346" y="114589"/>
                </a:lnTo>
                <a:cubicBezTo>
                  <a:pt x="9685" y="114589"/>
                  <a:pt x="6614" y="112077"/>
                  <a:pt x="6614" y="109082"/>
                </a:cubicBezTo>
                <a:lnTo>
                  <a:pt x="6614" y="10917"/>
                </a:lnTo>
                <a:cubicBezTo>
                  <a:pt x="6614" y="7922"/>
                  <a:pt x="9685" y="5507"/>
                  <a:pt x="13346" y="5507"/>
                </a:cubicBezTo>
                <a:lnTo>
                  <a:pt x="73346" y="5507"/>
                </a:lnTo>
                <a:lnTo>
                  <a:pt x="73346" y="32753"/>
                </a:lnTo>
                <a:cubicBezTo>
                  <a:pt x="73346" y="35748"/>
                  <a:pt x="76299" y="38260"/>
                  <a:pt x="79960" y="38260"/>
                </a:cubicBezTo>
                <a:lnTo>
                  <a:pt x="113267" y="38260"/>
                </a:lnTo>
                <a:lnTo>
                  <a:pt x="113267" y="109082"/>
                </a:lnTo>
                <a:close/>
                <a:moveTo>
                  <a:pt x="79960" y="32753"/>
                </a:moveTo>
                <a:lnTo>
                  <a:pt x="79960" y="5507"/>
                </a:lnTo>
                <a:lnTo>
                  <a:pt x="83267" y="5507"/>
                </a:lnTo>
                <a:lnTo>
                  <a:pt x="113267" y="32753"/>
                </a:lnTo>
                <a:lnTo>
                  <a:pt x="79960" y="3275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51561" y="5372052"/>
            <a:ext cx="2383554" cy="145507"/>
          </a:xfrm>
          <a:prstGeom prst="rect">
            <a:avLst/>
          </a:prstGeom>
        </p:spPr>
      </p:pic>
      <p:sp>
        <p:nvSpPr>
          <p:cNvPr id="18" name="Title 4"/>
          <p:cNvSpPr txBox="1">
            <a:spLocks/>
          </p:cNvSpPr>
          <p:nvPr/>
        </p:nvSpPr>
        <p:spPr>
          <a:xfrm>
            <a:off x="2247098" y="6892068"/>
            <a:ext cx="16754017" cy="2142550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Title 4"/>
          <p:cNvSpPr txBox="1">
            <a:spLocks/>
          </p:cNvSpPr>
          <p:nvPr/>
        </p:nvSpPr>
        <p:spPr>
          <a:xfrm>
            <a:off x="2394486" y="5407571"/>
            <a:ext cx="16754017" cy="2142550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pPr marL="1143000" indent="-1143000">
              <a:buFont typeface="+mj-lt"/>
              <a:buAutoNum type="romanUcPeriod"/>
            </a:pPr>
            <a:r>
              <a:rPr lang="en-US" b="1" dirty="0" err="1" smtClean="0">
                <a:solidFill>
                  <a:schemeClr val="tx1"/>
                </a:solidFill>
                <a:latin typeface="Century Gothic" panose="020B0502020202020204" pitchFamily="34" charset="0"/>
              </a:rPr>
              <a:t>Perbanding</a:t>
            </a:r>
            <a:r>
              <a:rPr lang="en-US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Century Gothic" panose="020B0502020202020204" pitchFamily="34" charset="0"/>
              </a:rPr>
              <a:t>Laporan</a:t>
            </a:r>
            <a:r>
              <a:rPr lang="en-US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Century Gothic" panose="020B0502020202020204" pitchFamily="34" charset="0"/>
              </a:rPr>
              <a:t>Keputusan</a:t>
            </a:r>
            <a:r>
              <a:rPr lang="en-US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 Antara </a:t>
            </a:r>
            <a:r>
              <a:rPr lang="en-US" b="1" dirty="0" err="1" smtClean="0">
                <a:solidFill>
                  <a:schemeClr val="tx1"/>
                </a:solidFill>
                <a:latin typeface="Century Gothic" panose="020B0502020202020204" pitchFamily="34" charset="0"/>
              </a:rPr>
              <a:t>Sistem</a:t>
            </a:r>
            <a:r>
              <a:rPr lang="en-US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 Dan Manual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1127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9468CE9-3F3D-1446-A027-4B4CDD3883B0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8966" y="2633919"/>
            <a:ext cx="16979462" cy="1017953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8" name="Rectangle 7"/>
          <p:cNvSpPr/>
          <p:nvPr/>
        </p:nvSpPr>
        <p:spPr>
          <a:xfrm>
            <a:off x="4946445" y="876300"/>
            <a:ext cx="137971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Contoh</a:t>
            </a:r>
            <a:r>
              <a:rPr lang="en-US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Data yang </a:t>
            </a:r>
            <a:r>
              <a:rPr lang="en-US" sz="54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Digunakan</a:t>
            </a:r>
            <a:r>
              <a:rPr lang="en-US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semasa</a:t>
            </a:r>
            <a:r>
              <a:rPr lang="en-US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Pengujian</a:t>
            </a:r>
            <a:endParaRPr lang="en-US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344059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9468CE9-3F3D-1446-A027-4B4CDD3883B0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7845" y="3184636"/>
            <a:ext cx="11977177" cy="897057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35234" y="3184635"/>
            <a:ext cx="7216227" cy="897057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9" name="Rectangle 8"/>
          <p:cNvSpPr/>
          <p:nvPr/>
        </p:nvSpPr>
        <p:spPr>
          <a:xfrm>
            <a:off x="8725996" y="876300"/>
            <a:ext cx="62379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Keputusan</a:t>
            </a:r>
            <a:r>
              <a:rPr lang="en-US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Pengujian</a:t>
            </a:r>
            <a:endParaRPr lang="en-US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067503" y="12361510"/>
            <a:ext cx="6241196" cy="7540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endParaRPr lang="en-MY" dirty="0"/>
          </a:p>
        </p:txBody>
      </p:sp>
      <p:sp>
        <p:nvSpPr>
          <p:cNvPr id="11" name="TextBox 10"/>
          <p:cNvSpPr txBox="1"/>
          <p:nvPr/>
        </p:nvSpPr>
        <p:spPr>
          <a:xfrm>
            <a:off x="14861627" y="12310373"/>
            <a:ext cx="6471323" cy="7540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manual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8098162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9468CE9-3F3D-1446-A027-4B4CDD3883B0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4082" y="2668137"/>
            <a:ext cx="9438683" cy="978743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82440" y="2668137"/>
            <a:ext cx="7141178" cy="978743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9" name="TextBox 8"/>
          <p:cNvSpPr txBox="1"/>
          <p:nvPr/>
        </p:nvSpPr>
        <p:spPr>
          <a:xfrm>
            <a:off x="4067503" y="12361510"/>
            <a:ext cx="6241196" cy="7540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14861627" y="12310373"/>
            <a:ext cx="6471323" cy="7540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manual</a:t>
            </a:r>
            <a:endParaRPr lang="en-MY" dirty="0"/>
          </a:p>
        </p:txBody>
      </p:sp>
      <p:sp>
        <p:nvSpPr>
          <p:cNvPr id="11" name="Rectangle 10"/>
          <p:cNvSpPr/>
          <p:nvPr/>
        </p:nvSpPr>
        <p:spPr>
          <a:xfrm>
            <a:off x="8725996" y="876300"/>
            <a:ext cx="62379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Keputusan</a:t>
            </a:r>
            <a:r>
              <a:rPr lang="en-US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Pengujian</a:t>
            </a:r>
            <a:endParaRPr lang="en-US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050559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9073662" y="3507416"/>
            <a:ext cx="6213229" cy="7184030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3852" tIns="121926" rIns="243852" bIns="121926" rtlCol="0" anchor="ctr"/>
          <a:lstStyle/>
          <a:p>
            <a:pPr algn="ctr"/>
            <a:endParaRPr lang="en-US" dirty="0">
              <a:latin typeface="Open Sans Light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689000" y="5383888"/>
            <a:ext cx="4988295" cy="4862880"/>
          </a:xfrm>
          <a:prstGeom prst="rect">
            <a:avLst/>
          </a:prstGeom>
        </p:spPr>
        <p:txBody>
          <a:bodyPr wrap="square" lIns="182889" tIns="91445" rIns="182889" bIns="91445">
            <a:spAutoFit/>
          </a:bodyPr>
          <a:lstStyle/>
          <a:p>
            <a:pPr algn="ctr"/>
            <a:r>
              <a:rPr lang="en-US" dirty="0" err="1" smtClean="0">
                <a:solidFill>
                  <a:schemeClr val="bg1"/>
                </a:solidFill>
                <a:latin typeface="Open Sans Light"/>
                <a:ea typeface="Open Sans Light"/>
                <a:cs typeface="Open Sans Light"/>
              </a:rPr>
              <a:t>Ibu</a:t>
            </a:r>
            <a:r>
              <a:rPr lang="en-US" dirty="0" smtClean="0">
                <a:solidFill>
                  <a:schemeClr val="bg1"/>
                </a:solidFill>
                <a:latin typeface="Open Sans Light"/>
                <a:ea typeface="Open Sans Light"/>
                <a:cs typeface="Open Sans Light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Open Sans Light"/>
                <a:ea typeface="Open Sans Light"/>
                <a:cs typeface="Open Sans Light"/>
              </a:rPr>
              <a:t>Pejabat</a:t>
            </a:r>
            <a:endParaRPr lang="en-US" sz="4300" dirty="0">
              <a:solidFill>
                <a:schemeClr val="bg1"/>
              </a:solidFill>
              <a:latin typeface="Open Sans Light"/>
              <a:ea typeface="Open Sans Light"/>
              <a:cs typeface="Open Sans Light"/>
            </a:endParaRPr>
          </a:p>
          <a:p>
            <a:pPr algn="ctr"/>
            <a:r>
              <a:rPr lang="en-US" sz="3700" dirty="0">
                <a:solidFill>
                  <a:schemeClr val="bg1"/>
                </a:solidFill>
                <a:latin typeface="Open Sans Light"/>
                <a:ea typeface="Open Sans Light"/>
                <a:cs typeface="Open Sans Light"/>
              </a:rPr>
              <a:t>—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Open Sans Light"/>
                <a:cs typeface="Open Sans Light"/>
              </a:rPr>
              <a:t>555, </a:t>
            </a:r>
            <a:r>
              <a:rPr lang="en-US" sz="2800" dirty="0" err="1">
                <a:solidFill>
                  <a:schemeClr val="bg1"/>
                </a:solidFill>
                <a:latin typeface="Open Sans Light"/>
                <a:cs typeface="Open Sans Light"/>
              </a:rPr>
              <a:t>Jalan</a:t>
            </a:r>
            <a:r>
              <a:rPr lang="en-US" sz="2800" dirty="0">
                <a:solidFill>
                  <a:schemeClr val="bg1"/>
                </a:solidFill>
                <a:latin typeface="Open Sans Light"/>
                <a:cs typeface="Open Sans Light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Open Sans Light"/>
                <a:cs typeface="Open Sans Light"/>
              </a:rPr>
              <a:t>Samudra</a:t>
            </a:r>
            <a:r>
              <a:rPr lang="en-US" sz="2800" dirty="0">
                <a:solidFill>
                  <a:schemeClr val="bg1"/>
                </a:solidFill>
                <a:latin typeface="Open Sans Light"/>
                <a:cs typeface="Open Sans Light"/>
              </a:rPr>
              <a:t> Utara 1,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Open Sans Light"/>
                <a:cs typeface="Open Sans Light"/>
              </a:rPr>
              <a:t>Taman </a:t>
            </a:r>
            <a:r>
              <a:rPr lang="en-US" sz="2800" dirty="0" err="1">
                <a:solidFill>
                  <a:schemeClr val="bg1"/>
                </a:solidFill>
                <a:latin typeface="Open Sans Light"/>
                <a:cs typeface="Open Sans Light"/>
              </a:rPr>
              <a:t>Samudra</a:t>
            </a:r>
            <a:r>
              <a:rPr lang="en-US" sz="2800" dirty="0">
                <a:solidFill>
                  <a:schemeClr val="bg1"/>
                </a:solidFill>
                <a:latin typeface="Open Sans Light"/>
                <a:cs typeface="Open Sans Light"/>
              </a:rPr>
              <a:t>,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Open Sans Light"/>
                <a:cs typeface="Open Sans Light"/>
              </a:rPr>
              <a:t>68100 </a:t>
            </a:r>
            <a:r>
              <a:rPr lang="en-US" sz="2800" dirty="0" err="1">
                <a:solidFill>
                  <a:schemeClr val="bg1"/>
                </a:solidFill>
                <a:latin typeface="Open Sans Light"/>
                <a:cs typeface="Open Sans Light"/>
              </a:rPr>
              <a:t>Batu</a:t>
            </a:r>
            <a:r>
              <a:rPr lang="en-US" sz="2800" dirty="0">
                <a:solidFill>
                  <a:schemeClr val="bg1"/>
                </a:solidFill>
                <a:latin typeface="Open Sans Light"/>
                <a:cs typeface="Open Sans Light"/>
              </a:rPr>
              <a:t> Caves,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Open Sans Light"/>
                <a:cs typeface="Open Sans Light"/>
              </a:rPr>
              <a:t>Selangor, Malaysia.</a:t>
            </a:r>
          </a:p>
          <a:p>
            <a:pPr algn="ctr"/>
            <a:endParaRPr lang="en-US" sz="2800" dirty="0">
              <a:solidFill>
                <a:schemeClr val="bg1"/>
              </a:solidFill>
              <a:latin typeface="Open Sans Light"/>
              <a:cs typeface="Open Sans Light"/>
            </a:endParaRP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Open Sans Light"/>
                <a:cs typeface="Open Sans Light"/>
              </a:rPr>
              <a:t>Tel: +603-6185 9970</a:t>
            </a:r>
          </a:p>
          <a:p>
            <a:pPr algn="ctr"/>
            <a:r>
              <a:rPr lang="en-US" sz="2800" dirty="0" err="1" smtClean="0">
                <a:solidFill>
                  <a:schemeClr val="bg1"/>
                </a:solidFill>
                <a:latin typeface="Open Sans Light"/>
                <a:cs typeface="Open Sans Light"/>
              </a:rPr>
              <a:t>Faks</a:t>
            </a:r>
            <a:r>
              <a:rPr lang="en-US" sz="2800" dirty="0" smtClean="0">
                <a:solidFill>
                  <a:schemeClr val="bg1"/>
                </a:solidFill>
                <a:latin typeface="Open Sans Light"/>
                <a:cs typeface="Open Sans Light"/>
              </a:rPr>
              <a:t>: </a:t>
            </a:r>
            <a:r>
              <a:rPr lang="en-US" sz="2800" dirty="0">
                <a:solidFill>
                  <a:schemeClr val="bg1"/>
                </a:solidFill>
                <a:latin typeface="Open Sans Light"/>
                <a:cs typeface="Open Sans Light"/>
              </a:rPr>
              <a:t>+603-6184 2524</a:t>
            </a:r>
          </a:p>
          <a:p>
            <a:pPr algn="ctr"/>
            <a:r>
              <a:rPr lang="en-US" sz="2800" dirty="0" err="1" smtClean="0">
                <a:solidFill>
                  <a:schemeClr val="bg1"/>
                </a:solidFill>
                <a:latin typeface="Open Sans Light"/>
                <a:cs typeface="Open Sans Light"/>
              </a:rPr>
              <a:t>Emel</a:t>
            </a:r>
            <a:r>
              <a:rPr lang="en-US" sz="2800" dirty="0">
                <a:solidFill>
                  <a:schemeClr val="bg1"/>
                </a:solidFill>
                <a:latin typeface="Open Sans Light"/>
                <a:cs typeface="Open Sans Light"/>
              </a:rPr>
              <a:t>: info@salihin.com.my</a:t>
            </a:r>
          </a:p>
        </p:txBody>
      </p:sp>
      <p:grpSp>
        <p:nvGrpSpPr>
          <p:cNvPr id="24" name="Group 1"/>
          <p:cNvGrpSpPr>
            <a:grpSpLocks/>
          </p:cNvGrpSpPr>
          <p:nvPr/>
        </p:nvGrpSpPr>
        <p:grpSpPr bwMode="auto">
          <a:xfrm>
            <a:off x="11823279" y="4409102"/>
            <a:ext cx="804438" cy="508000"/>
            <a:chOff x="2228" y="4141"/>
            <a:chExt cx="190" cy="120"/>
          </a:xfrm>
          <a:solidFill>
            <a:schemeClr val="bg1"/>
          </a:solidFill>
        </p:grpSpPr>
        <p:sp>
          <p:nvSpPr>
            <p:cNvPr id="25" name="Freeform 2"/>
            <p:cNvSpPr>
              <a:spLocks noChangeArrowheads="1"/>
            </p:cNvSpPr>
            <p:nvPr/>
          </p:nvSpPr>
          <p:spPr bwMode="auto">
            <a:xfrm>
              <a:off x="2228" y="4141"/>
              <a:ext cx="190" cy="121"/>
            </a:xfrm>
            <a:custGeom>
              <a:avLst/>
              <a:gdLst>
                <a:gd name="T0" fmla="*/ 815 w 844"/>
                <a:gd name="T1" fmla="*/ 535 h 536"/>
                <a:gd name="T2" fmla="*/ 815 w 844"/>
                <a:gd name="T3" fmla="*/ 535 h 536"/>
                <a:gd name="T4" fmla="*/ 36 w 844"/>
                <a:gd name="T5" fmla="*/ 535 h 536"/>
                <a:gd name="T6" fmla="*/ 0 w 844"/>
                <a:gd name="T7" fmla="*/ 517 h 536"/>
                <a:gd name="T8" fmla="*/ 0 w 844"/>
                <a:gd name="T9" fmla="*/ 27 h 536"/>
                <a:gd name="T10" fmla="*/ 36 w 844"/>
                <a:gd name="T11" fmla="*/ 0 h 536"/>
                <a:gd name="T12" fmla="*/ 815 w 844"/>
                <a:gd name="T13" fmla="*/ 0 h 536"/>
                <a:gd name="T14" fmla="*/ 843 w 844"/>
                <a:gd name="T15" fmla="*/ 27 h 536"/>
                <a:gd name="T16" fmla="*/ 843 w 844"/>
                <a:gd name="T17" fmla="*/ 517 h 536"/>
                <a:gd name="T18" fmla="*/ 815 w 844"/>
                <a:gd name="T19" fmla="*/ 535 h 536"/>
                <a:gd name="T20" fmla="*/ 36 w 844"/>
                <a:gd name="T21" fmla="*/ 517 h 536"/>
                <a:gd name="T22" fmla="*/ 36 w 844"/>
                <a:gd name="T23" fmla="*/ 517 h 536"/>
                <a:gd name="T24" fmla="*/ 797 w 844"/>
                <a:gd name="T25" fmla="*/ 517 h 536"/>
                <a:gd name="T26" fmla="*/ 797 w 844"/>
                <a:gd name="T27" fmla="*/ 36 h 536"/>
                <a:gd name="T28" fmla="*/ 36 w 844"/>
                <a:gd name="T29" fmla="*/ 36 h 536"/>
                <a:gd name="T30" fmla="*/ 36 w 844"/>
                <a:gd name="T31" fmla="*/ 517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44" h="536">
                  <a:moveTo>
                    <a:pt x="815" y="535"/>
                  </a:moveTo>
                  <a:lnTo>
                    <a:pt x="815" y="535"/>
                  </a:lnTo>
                  <a:cubicBezTo>
                    <a:pt x="36" y="535"/>
                    <a:pt x="36" y="535"/>
                    <a:pt x="36" y="535"/>
                  </a:cubicBezTo>
                  <a:cubicBezTo>
                    <a:pt x="9" y="535"/>
                    <a:pt x="0" y="526"/>
                    <a:pt x="0" y="517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9"/>
                    <a:pt x="9" y="0"/>
                    <a:pt x="36" y="0"/>
                  </a:cubicBezTo>
                  <a:cubicBezTo>
                    <a:pt x="815" y="0"/>
                    <a:pt x="815" y="0"/>
                    <a:pt x="815" y="0"/>
                  </a:cubicBezTo>
                  <a:cubicBezTo>
                    <a:pt x="824" y="0"/>
                    <a:pt x="843" y="9"/>
                    <a:pt x="843" y="27"/>
                  </a:cubicBezTo>
                  <a:cubicBezTo>
                    <a:pt x="843" y="517"/>
                    <a:pt x="843" y="517"/>
                    <a:pt x="843" y="517"/>
                  </a:cubicBezTo>
                  <a:cubicBezTo>
                    <a:pt x="843" y="526"/>
                    <a:pt x="824" y="535"/>
                    <a:pt x="815" y="535"/>
                  </a:cubicBezTo>
                  <a:close/>
                  <a:moveTo>
                    <a:pt x="36" y="517"/>
                  </a:moveTo>
                  <a:lnTo>
                    <a:pt x="36" y="517"/>
                  </a:lnTo>
                  <a:cubicBezTo>
                    <a:pt x="797" y="517"/>
                    <a:pt x="797" y="517"/>
                    <a:pt x="797" y="517"/>
                  </a:cubicBezTo>
                  <a:cubicBezTo>
                    <a:pt x="797" y="36"/>
                    <a:pt x="797" y="36"/>
                    <a:pt x="797" y="36"/>
                  </a:cubicBezTo>
                  <a:cubicBezTo>
                    <a:pt x="36" y="36"/>
                    <a:pt x="36" y="36"/>
                    <a:pt x="36" y="36"/>
                  </a:cubicBezTo>
                  <a:lnTo>
                    <a:pt x="36" y="517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Freeform 3"/>
            <p:cNvSpPr>
              <a:spLocks noChangeArrowheads="1"/>
            </p:cNvSpPr>
            <p:nvPr/>
          </p:nvSpPr>
          <p:spPr bwMode="auto">
            <a:xfrm>
              <a:off x="2228" y="4197"/>
              <a:ext cx="190" cy="65"/>
            </a:xfrm>
            <a:custGeom>
              <a:avLst/>
              <a:gdLst>
                <a:gd name="T0" fmla="*/ 815 w 844"/>
                <a:gd name="T1" fmla="*/ 290 h 291"/>
                <a:gd name="T2" fmla="*/ 815 w 844"/>
                <a:gd name="T3" fmla="*/ 290 h 291"/>
                <a:gd name="T4" fmla="*/ 36 w 844"/>
                <a:gd name="T5" fmla="*/ 290 h 291"/>
                <a:gd name="T6" fmla="*/ 9 w 844"/>
                <a:gd name="T7" fmla="*/ 290 h 291"/>
                <a:gd name="T8" fmla="*/ 0 w 844"/>
                <a:gd name="T9" fmla="*/ 281 h 291"/>
                <a:gd name="T10" fmla="*/ 272 w 844"/>
                <a:gd name="T11" fmla="*/ 0 h 291"/>
                <a:gd name="T12" fmla="*/ 417 w 844"/>
                <a:gd name="T13" fmla="*/ 145 h 291"/>
                <a:gd name="T14" fmla="*/ 562 w 844"/>
                <a:gd name="T15" fmla="*/ 0 h 291"/>
                <a:gd name="T16" fmla="*/ 843 w 844"/>
                <a:gd name="T17" fmla="*/ 281 h 291"/>
                <a:gd name="T18" fmla="*/ 824 w 844"/>
                <a:gd name="T19" fmla="*/ 290 h 291"/>
                <a:gd name="T20" fmla="*/ 815 w 844"/>
                <a:gd name="T21" fmla="*/ 290 h 291"/>
                <a:gd name="T22" fmla="*/ 272 w 844"/>
                <a:gd name="T23" fmla="*/ 54 h 291"/>
                <a:gd name="T24" fmla="*/ 272 w 844"/>
                <a:gd name="T25" fmla="*/ 54 h 291"/>
                <a:gd name="T26" fmla="*/ 63 w 844"/>
                <a:gd name="T27" fmla="*/ 272 h 291"/>
                <a:gd name="T28" fmla="*/ 779 w 844"/>
                <a:gd name="T29" fmla="*/ 272 h 291"/>
                <a:gd name="T30" fmla="*/ 562 w 844"/>
                <a:gd name="T31" fmla="*/ 54 h 291"/>
                <a:gd name="T32" fmla="*/ 444 w 844"/>
                <a:gd name="T33" fmla="*/ 172 h 291"/>
                <a:gd name="T34" fmla="*/ 408 w 844"/>
                <a:gd name="T35" fmla="*/ 172 h 291"/>
                <a:gd name="T36" fmla="*/ 272 w 844"/>
                <a:gd name="T37" fmla="*/ 54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44" h="291">
                  <a:moveTo>
                    <a:pt x="815" y="290"/>
                  </a:moveTo>
                  <a:lnTo>
                    <a:pt x="815" y="290"/>
                  </a:lnTo>
                  <a:cubicBezTo>
                    <a:pt x="36" y="290"/>
                    <a:pt x="36" y="290"/>
                    <a:pt x="36" y="290"/>
                  </a:cubicBezTo>
                  <a:cubicBezTo>
                    <a:pt x="27" y="290"/>
                    <a:pt x="27" y="290"/>
                    <a:pt x="9" y="290"/>
                  </a:cubicBezTo>
                  <a:cubicBezTo>
                    <a:pt x="0" y="281"/>
                    <a:pt x="0" y="281"/>
                    <a:pt x="0" y="281"/>
                  </a:cubicBezTo>
                  <a:cubicBezTo>
                    <a:pt x="272" y="0"/>
                    <a:pt x="272" y="0"/>
                    <a:pt x="272" y="0"/>
                  </a:cubicBezTo>
                  <a:cubicBezTo>
                    <a:pt x="417" y="145"/>
                    <a:pt x="417" y="145"/>
                    <a:pt x="417" y="145"/>
                  </a:cubicBezTo>
                  <a:cubicBezTo>
                    <a:pt x="562" y="0"/>
                    <a:pt x="562" y="0"/>
                    <a:pt x="562" y="0"/>
                  </a:cubicBezTo>
                  <a:cubicBezTo>
                    <a:pt x="843" y="281"/>
                    <a:pt x="843" y="281"/>
                    <a:pt x="843" y="281"/>
                  </a:cubicBezTo>
                  <a:cubicBezTo>
                    <a:pt x="824" y="290"/>
                    <a:pt x="824" y="290"/>
                    <a:pt x="824" y="290"/>
                  </a:cubicBezTo>
                  <a:lnTo>
                    <a:pt x="815" y="290"/>
                  </a:lnTo>
                  <a:close/>
                  <a:moveTo>
                    <a:pt x="272" y="54"/>
                  </a:moveTo>
                  <a:lnTo>
                    <a:pt x="272" y="54"/>
                  </a:lnTo>
                  <a:cubicBezTo>
                    <a:pt x="63" y="272"/>
                    <a:pt x="63" y="272"/>
                    <a:pt x="63" y="272"/>
                  </a:cubicBezTo>
                  <a:cubicBezTo>
                    <a:pt x="779" y="272"/>
                    <a:pt x="779" y="272"/>
                    <a:pt x="779" y="272"/>
                  </a:cubicBezTo>
                  <a:cubicBezTo>
                    <a:pt x="562" y="54"/>
                    <a:pt x="562" y="54"/>
                    <a:pt x="562" y="54"/>
                  </a:cubicBezTo>
                  <a:cubicBezTo>
                    <a:pt x="444" y="172"/>
                    <a:pt x="444" y="172"/>
                    <a:pt x="444" y="172"/>
                  </a:cubicBezTo>
                  <a:cubicBezTo>
                    <a:pt x="435" y="190"/>
                    <a:pt x="408" y="190"/>
                    <a:pt x="408" y="172"/>
                  </a:cubicBezTo>
                  <a:lnTo>
                    <a:pt x="272" y="54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Freeform 4"/>
            <p:cNvSpPr>
              <a:spLocks noChangeArrowheads="1"/>
            </p:cNvSpPr>
            <p:nvPr/>
          </p:nvSpPr>
          <p:spPr bwMode="auto">
            <a:xfrm>
              <a:off x="2228" y="4141"/>
              <a:ext cx="190" cy="98"/>
            </a:xfrm>
            <a:custGeom>
              <a:avLst/>
              <a:gdLst>
                <a:gd name="T0" fmla="*/ 417 w 844"/>
                <a:gd name="T1" fmla="*/ 435 h 436"/>
                <a:gd name="T2" fmla="*/ 417 w 844"/>
                <a:gd name="T3" fmla="*/ 435 h 436"/>
                <a:gd name="T4" fmla="*/ 408 w 844"/>
                <a:gd name="T5" fmla="*/ 417 h 436"/>
                <a:gd name="T6" fmla="*/ 0 w 844"/>
                <a:gd name="T7" fmla="*/ 27 h 436"/>
                <a:gd name="T8" fmla="*/ 9 w 844"/>
                <a:gd name="T9" fmla="*/ 9 h 436"/>
                <a:gd name="T10" fmla="*/ 36 w 844"/>
                <a:gd name="T11" fmla="*/ 0 h 436"/>
                <a:gd name="T12" fmla="*/ 815 w 844"/>
                <a:gd name="T13" fmla="*/ 0 h 436"/>
                <a:gd name="T14" fmla="*/ 824 w 844"/>
                <a:gd name="T15" fmla="*/ 9 h 436"/>
                <a:gd name="T16" fmla="*/ 843 w 844"/>
                <a:gd name="T17" fmla="*/ 27 h 436"/>
                <a:gd name="T18" fmla="*/ 444 w 844"/>
                <a:gd name="T19" fmla="*/ 417 h 436"/>
                <a:gd name="T20" fmla="*/ 417 w 844"/>
                <a:gd name="T21" fmla="*/ 435 h 436"/>
                <a:gd name="T22" fmla="*/ 63 w 844"/>
                <a:gd name="T23" fmla="*/ 36 h 436"/>
                <a:gd name="T24" fmla="*/ 63 w 844"/>
                <a:gd name="T25" fmla="*/ 36 h 436"/>
                <a:gd name="T26" fmla="*/ 417 w 844"/>
                <a:gd name="T27" fmla="*/ 390 h 436"/>
                <a:gd name="T28" fmla="*/ 779 w 844"/>
                <a:gd name="T29" fmla="*/ 36 h 436"/>
                <a:gd name="T30" fmla="*/ 63 w 844"/>
                <a:gd name="T31" fmla="*/ 36 h 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44" h="436">
                  <a:moveTo>
                    <a:pt x="417" y="435"/>
                  </a:moveTo>
                  <a:lnTo>
                    <a:pt x="417" y="435"/>
                  </a:lnTo>
                  <a:lnTo>
                    <a:pt x="408" y="417"/>
                  </a:lnTo>
                  <a:cubicBezTo>
                    <a:pt x="0" y="27"/>
                    <a:pt x="0" y="27"/>
                    <a:pt x="0" y="2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27" y="0"/>
                    <a:pt x="27" y="0"/>
                    <a:pt x="36" y="0"/>
                  </a:cubicBezTo>
                  <a:cubicBezTo>
                    <a:pt x="815" y="0"/>
                    <a:pt x="815" y="0"/>
                    <a:pt x="815" y="0"/>
                  </a:cubicBezTo>
                  <a:cubicBezTo>
                    <a:pt x="815" y="0"/>
                    <a:pt x="824" y="0"/>
                    <a:pt x="824" y="9"/>
                  </a:cubicBezTo>
                  <a:cubicBezTo>
                    <a:pt x="843" y="27"/>
                    <a:pt x="843" y="27"/>
                    <a:pt x="843" y="27"/>
                  </a:cubicBezTo>
                  <a:cubicBezTo>
                    <a:pt x="444" y="417"/>
                    <a:pt x="444" y="417"/>
                    <a:pt x="444" y="417"/>
                  </a:cubicBezTo>
                  <a:cubicBezTo>
                    <a:pt x="435" y="417"/>
                    <a:pt x="435" y="435"/>
                    <a:pt x="417" y="435"/>
                  </a:cubicBezTo>
                  <a:close/>
                  <a:moveTo>
                    <a:pt x="63" y="36"/>
                  </a:moveTo>
                  <a:lnTo>
                    <a:pt x="63" y="36"/>
                  </a:lnTo>
                  <a:cubicBezTo>
                    <a:pt x="417" y="390"/>
                    <a:pt x="417" y="390"/>
                    <a:pt x="417" y="390"/>
                  </a:cubicBezTo>
                  <a:cubicBezTo>
                    <a:pt x="779" y="36"/>
                    <a:pt x="779" y="36"/>
                    <a:pt x="779" y="36"/>
                  </a:cubicBezTo>
                  <a:lnTo>
                    <a:pt x="63" y="36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9" name="Picture 8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57305" y="11640175"/>
            <a:ext cx="4045941" cy="1124329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10043005" y="11317748"/>
            <a:ext cx="4988295" cy="492453"/>
          </a:xfrm>
          <a:prstGeom prst="rect">
            <a:avLst/>
          </a:prstGeom>
        </p:spPr>
        <p:txBody>
          <a:bodyPr wrap="square" lIns="182889" tIns="91445" rIns="182889" bIns="91445">
            <a:spAutoFit/>
          </a:bodyPr>
          <a:lstStyle/>
          <a:p>
            <a:r>
              <a:rPr lang="en-US" sz="20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Ikuti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Kami di Media </a:t>
            </a:r>
            <a:r>
              <a:rPr lang="en-US" sz="20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Sosial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15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400414" y="953164"/>
            <a:ext cx="21586688" cy="1231118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400" dirty="0" err="1" smtClean="0">
                <a:solidFill>
                  <a:srgbClr val="C00000"/>
                </a:solidFill>
                <a:latin typeface="Open Sans Light"/>
                <a:cs typeface="Open Sans Light"/>
              </a:rPr>
              <a:t>Hubungi</a:t>
            </a:r>
            <a:r>
              <a:rPr lang="en-US" sz="64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 Kami</a:t>
            </a:r>
            <a:endParaRPr lang="en-US" sz="6400" dirty="0">
              <a:solidFill>
                <a:srgbClr val="C00000"/>
              </a:solidFill>
              <a:latin typeface="Open Sans Light"/>
              <a:cs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1282537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77249" y="5751004"/>
            <a:ext cx="7432431" cy="154519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424183" y="7486502"/>
            <a:ext cx="21586688" cy="1446562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www.salihin.com.my | www.salihinpremier.com</a:t>
            </a:r>
          </a:p>
          <a:p>
            <a:pPr algn="ctr"/>
            <a:endParaRPr lang="en-US" sz="2600" dirty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2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Care line</a:t>
            </a:r>
            <a:r>
              <a:rPr lang="en-US" sz="2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</a:t>
            </a: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1 300 88 5678 </a:t>
            </a:r>
          </a:p>
        </p:txBody>
      </p:sp>
    </p:spTree>
    <p:extLst>
      <p:ext uri="{BB962C8B-B14F-4D97-AF65-F5344CB8AC3E}">
        <p14:creationId xmlns:p14="http://schemas.microsoft.com/office/powerpoint/2010/main" val="642699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400414" y="953164"/>
            <a:ext cx="21586688" cy="1231107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4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Isi </a:t>
            </a:r>
            <a:r>
              <a:rPr lang="en-US" sz="6400" dirty="0" err="1" smtClean="0">
                <a:solidFill>
                  <a:srgbClr val="C00000"/>
                </a:solidFill>
                <a:latin typeface="Open Sans Light"/>
                <a:cs typeface="Open Sans Light"/>
              </a:rPr>
              <a:t>Kandungan</a:t>
            </a:r>
            <a:endParaRPr lang="en-US" sz="6400" dirty="0">
              <a:solidFill>
                <a:srgbClr val="C00000"/>
              </a:solidFill>
              <a:latin typeface="Open Sans Light"/>
              <a:cs typeface="Open Sans Ligh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3562819" y="12985026"/>
            <a:ext cx="697802" cy="615149"/>
          </a:xfrm>
        </p:spPr>
        <p:txBody>
          <a:bodyPr/>
          <a:lstStyle/>
          <a:p>
            <a:fld id="{C9468CE9-3F3D-1446-A027-4B4CDD3883B0}" type="slidenum">
              <a:rPr lang="en-US" sz="1600" smtClean="0"/>
              <a:t>2</a:t>
            </a:fld>
            <a:endParaRPr lang="en-US" sz="1600"/>
          </a:p>
        </p:txBody>
      </p:sp>
      <p:grpSp>
        <p:nvGrpSpPr>
          <p:cNvPr id="5" name="Group 4"/>
          <p:cNvGrpSpPr/>
          <p:nvPr/>
        </p:nvGrpSpPr>
        <p:grpSpPr>
          <a:xfrm>
            <a:off x="2182310" y="2794142"/>
            <a:ext cx="18286182" cy="992953"/>
            <a:chOff x="1372684" y="2936195"/>
            <a:chExt cx="21614418" cy="1208769"/>
          </a:xfrm>
        </p:grpSpPr>
        <p:sp>
          <p:nvSpPr>
            <p:cNvPr id="24" name="Shape 305"/>
            <p:cNvSpPr/>
            <p:nvPr/>
          </p:nvSpPr>
          <p:spPr>
            <a:xfrm>
              <a:off x="1372684" y="2936195"/>
              <a:ext cx="1208769" cy="1208769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sz="3600"/>
            </a:p>
          </p:txBody>
        </p:sp>
        <p:sp>
          <p:nvSpPr>
            <p:cNvPr id="25" name="Shape 308"/>
            <p:cNvSpPr txBox="1"/>
            <p:nvPr/>
          </p:nvSpPr>
          <p:spPr>
            <a:xfrm>
              <a:off x="1403610" y="3138924"/>
              <a:ext cx="1129717" cy="816152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>
                <a:spcBef>
                  <a:spcPts val="0"/>
                </a:spcBef>
                <a:buNone/>
              </a:pPr>
              <a:r>
                <a:rPr lang="en" sz="3600" dirty="0">
                  <a:solidFill>
                    <a:srgbClr val="FFFFFF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  <a:sym typeface="Dosis"/>
                </a:rPr>
                <a:t>1.0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476034" y="3039974"/>
              <a:ext cx="20511068" cy="974159"/>
            </a:xfrm>
            <a:prstGeom prst="rect">
              <a:avLst/>
            </a:prstGeom>
            <a:noFill/>
          </p:spPr>
          <p:txBody>
            <a:bodyPr wrap="square" lIns="243852" tIns="121926" rIns="243852" bIns="121926" rtlCol="0">
              <a:spAutoFit/>
            </a:bodyPr>
            <a:lstStyle/>
            <a:p>
              <a:r>
                <a:rPr lang="en-US" sz="36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Open Sans Light"/>
                  <a:cs typeface="Open Sans Light"/>
                </a:rPr>
                <a:t>Objektif</a:t>
              </a:r>
              <a:r>
                <a:rPr lang="en-US" sz="36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Open Sans Light"/>
                  <a:cs typeface="Open Sans Light"/>
                </a:rPr>
                <a:t> </a:t>
              </a:r>
              <a:r>
                <a:rPr lang="en-US" sz="3600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Open Sans Light"/>
                  <a:cs typeface="Open Sans Light"/>
                </a:rPr>
                <a:t>Pengujian</a:t>
              </a:r>
              <a:r>
                <a:rPr lang="en-US" sz="36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Open Sans Light"/>
                  <a:cs typeface="Open Sans Light"/>
                </a:rPr>
                <a:t>		</a:t>
              </a:r>
              <a:r>
                <a:rPr lang="en-US" sz="36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Open Sans Light"/>
                  <a:cs typeface="Open Sans Light"/>
                </a:rPr>
                <a:t>									</a:t>
              </a:r>
              <a:r>
                <a:rPr lang="en-US" sz="36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Open Sans Light"/>
                  <a:cs typeface="Open Sans Light"/>
                </a:rPr>
                <a:t>	3</a:t>
              </a:r>
              <a:endPara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2174291" y="4254462"/>
            <a:ext cx="18286182" cy="994857"/>
            <a:chOff x="1372684" y="5212017"/>
            <a:chExt cx="21614418" cy="1211086"/>
          </a:xfrm>
        </p:grpSpPr>
        <p:sp>
          <p:nvSpPr>
            <p:cNvPr id="26" name="Shape 305"/>
            <p:cNvSpPr/>
            <p:nvPr/>
          </p:nvSpPr>
          <p:spPr>
            <a:xfrm>
              <a:off x="1372684" y="5212017"/>
              <a:ext cx="1208769" cy="1208769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sz="3600"/>
            </a:p>
          </p:txBody>
        </p:sp>
        <p:sp>
          <p:nvSpPr>
            <p:cNvPr id="27" name="Shape 308"/>
            <p:cNvSpPr txBox="1"/>
            <p:nvPr/>
          </p:nvSpPr>
          <p:spPr>
            <a:xfrm>
              <a:off x="1403610" y="5414746"/>
              <a:ext cx="1129717" cy="816152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>
                <a:spcBef>
                  <a:spcPts val="0"/>
                </a:spcBef>
                <a:buNone/>
              </a:pPr>
              <a:r>
                <a:rPr lang="en" sz="3600" dirty="0">
                  <a:solidFill>
                    <a:srgbClr val="FFFFFF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  <a:sym typeface="Dosis"/>
                </a:rPr>
                <a:t>2.0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2476034" y="5448944"/>
              <a:ext cx="20511068" cy="974159"/>
            </a:xfrm>
            <a:prstGeom prst="rect">
              <a:avLst/>
            </a:prstGeom>
            <a:noFill/>
          </p:spPr>
          <p:txBody>
            <a:bodyPr wrap="square" lIns="243852" tIns="121926" rIns="243852" bIns="121926" rtlCol="0">
              <a:spAutoFit/>
            </a:bodyPr>
            <a:lstStyle/>
            <a:p>
              <a:r>
                <a:rPr lang="en-US" sz="3600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Open Sans Light"/>
                  <a:cs typeface="Open Sans Light"/>
                </a:rPr>
                <a:t>Laporan</a:t>
              </a:r>
              <a:r>
                <a:rPr lang="en-US" sz="36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Open Sans Light"/>
                  <a:cs typeface="Open Sans Light"/>
                </a:rPr>
                <a:t> </a:t>
              </a:r>
              <a:r>
                <a:rPr lang="en-US" sz="3600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Open Sans Light"/>
                  <a:cs typeface="Open Sans Light"/>
                </a:rPr>
                <a:t>Penambaikan</a:t>
              </a:r>
              <a:r>
                <a:rPr lang="en-US" sz="36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Open Sans Light"/>
                  <a:cs typeface="Open Sans Light"/>
                </a:rPr>
                <a:t> </a:t>
              </a:r>
              <a:r>
                <a:rPr lang="en-US" sz="3600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Open Sans Light"/>
                  <a:cs typeface="Open Sans Light"/>
                </a:rPr>
                <a:t>Sistem</a:t>
              </a:r>
              <a:r>
                <a:rPr lang="en-US" sz="36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Open Sans Light"/>
                  <a:cs typeface="Open Sans Light"/>
                </a:rPr>
                <a:t>										5</a:t>
              </a:r>
              <a:endPara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2182310" y="5832696"/>
            <a:ext cx="18286182" cy="1033082"/>
            <a:chOff x="1372684" y="7720256"/>
            <a:chExt cx="21614418" cy="1257619"/>
          </a:xfrm>
        </p:grpSpPr>
        <p:sp>
          <p:nvSpPr>
            <p:cNvPr id="30" name="Shape 305"/>
            <p:cNvSpPr/>
            <p:nvPr/>
          </p:nvSpPr>
          <p:spPr>
            <a:xfrm>
              <a:off x="1372684" y="7720256"/>
              <a:ext cx="1208769" cy="1208769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sz="3600"/>
            </a:p>
          </p:txBody>
        </p:sp>
        <p:sp>
          <p:nvSpPr>
            <p:cNvPr id="31" name="Shape 308"/>
            <p:cNvSpPr txBox="1"/>
            <p:nvPr/>
          </p:nvSpPr>
          <p:spPr>
            <a:xfrm>
              <a:off x="1403610" y="7928897"/>
              <a:ext cx="1129717" cy="816152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>
                <a:spcBef>
                  <a:spcPts val="0"/>
                </a:spcBef>
                <a:buNone/>
              </a:pPr>
              <a:r>
                <a:rPr lang="en" sz="3600" dirty="0">
                  <a:solidFill>
                    <a:srgbClr val="FFFFFF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  <a:sym typeface="Dosis"/>
                </a:rPr>
                <a:t>3.0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2476034" y="8002563"/>
              <a:ext cx="20511068" cy="975312"/>
            </a:xfrm>
            <a:prstGeom prst="rect">
              <a:avLst/>
            </a:prstGeom>
            <a:noFill/>
          </p:spPr>
          <p:txBody>
            <a:bodyPr wrap="square" lIns="243852" tIns="121926" rIns="243852" bIns="121926" rtlCol="0">
              <a:spAutoFit/>
            </a:bodyPr>
            <a:lstStyle/>
            <a:p>
              <a:r>
                <a:rPr lang="en-US" sz="3600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Open Sans Light"/>
                  <a:cs typeface="Open Sans Light"/>
                </a:rPr>
                <a:t>Laporan</a:t>
              </a:r>
              <a:r>
                <a:rPr lang="en-US" sz="36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Open Sans Light"/>
                  <a:cs typeface="Open Sans Light"/>
                </a:rPr>
                <a:t> </a:t>
              </a:r>
              <a:r>
                <a:rPr lang="en-US" sz="3600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Open Sans Light"/>
                  <a:cs typeface="Open Sans Light"/>
                </a:rPr>
                <a:t>Pengujian</a:t>
              </a:r>
              <a:r>
                <a:rPr lang="en-US" sz="36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Open Sans Light"/>
                  <a:cs typeface="Open Sans Light"/>
                </a:rPr>
                <a:t> </a:t>
              </a:r>
              <a:r>
                <a:rPr lang="en-US" sz="3600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Open Sans Light"/>
                  <a:cs typeface="Open Sans Light"/>
                </a:rPr>
                <a:t>Sistem</a:t>
              </a:r>
              <a:r>
                <a:rPr lang="en-US" sz="36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Open Sans Light"/>
                  <a:cs typeface="Open Sans Light"/>
                </a:rPr>
                <a:t>											8</a:t>
              </a:r>
              <a:endPara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172785" y="7489760"/>
            <a:ext cx="18286182" cy="1032136"/>
            <a:chOff x="1372684" y="7720256"/>
            <a:chExt cx="21614418" cy="1256467"/>
          </a:xfrm>
        </p:grpSpPr>
        <p:sp>
          <p:nvSpPr>
            <p:cNvPr id="15" name="Shape 305"/>
            <p:cNvSpPr/>
            <p:nvPr/>
          </p:nvSpPr>
          <p:spPr>
            <a:xfrm>
              <a:off x="1372684" y="7720256"/>
              <a:ext cx="1208769" cy="1208769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sz="3600"/>
            </a:p>
          </p:txBody>
        </p:sp>
        <p:sp>
          <p:nvSpPr>
            <p:cNvPr id="16" name="Shape 308"/>
            <p:cNvSpPr txBox="1"/>
            <p:nvPr/>
          </p:nvSpPr>
          <p:spPr>
            <a:xfrm>
              <a:off x="1403610" y="7928897"/>
              <a:ext cx="1129717" cy="816152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>
                <a:spcBef>
                  <a:spcPts val="0"/>
                </a:spcBef>
                <a:buNone/>
              </a:pPr>
              <a:r>
                <a:rPr lang="en" sz="3600" dirty="0">
                  <a:solidFill>
                    <a:srgbClr val="FFFFFF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  <a:sym typeface="Dosis"/>
                </a:rPr>
                <a:t>4</a:t>
              </a:r>
              <a:r>
                <a:rPr lang="en" sz="3600" dirty="0" smtClean="0">
                  <a:solidFill>
                    <a:srgbClr val="FFFFFF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  <a:sym typeface="Dosis"/>
                </a:rPr>
                <a:t>.0</a:t>
              </a:r>
              <a:endParaRPr lang="en" sz="3600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Dosis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476034" y="8002564"/>
              <a:ext cx="20511068" cy="974159"/>
            </a:xfrm>
            <a:prstGeom prst="rect">
              <a:avLst/>
            </a:prstGeom>
            <a:noFill/>
          </p:spPr>
          <p:txBody>
            <a:bodyPr wrap="square" lIns="243852" tIns="121926" rIns="243852" bIns="121926" rtlCol="0">
              <a:spAutoFit/>
            </a:bodyPr>
            <a:lstStyle/>
            <a:p>
              <a:r>
                <a:rPr lang="en-US" sz="3600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Open Sans Light"/>
                  <a:cs typeface="Open Sans Light"/>
                </a:rPr>
                <a:t>Lampiran</a:t>
              </a:r>
              <a:r>
                <a:rPr lang="en-US" sz="36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Open Sans Light"/>
                  <a:cs typeface="Open Sans Light"/>
                </a:rPr>
                <a:t>														10</a:t>
              </a:r>
              <a:endPara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57030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8533389" y="-94944"/>
            <a:ext cx="5352782" cy="6519749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3852" tIns="121926" rIns="243852" bIns="121926" rtlCol="0" anchor="ctr"/>
          <a:lstStyle/>
          <a:p>
            <a:pPr algn="ctr"/>
            <a:endParaRPr lang="en-US" dirty="0">
              <a:latin typeface="Open Sans Ligh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3</a:t>
            </a:fld>
            <a:endParaRPr lang="en-US" dirty="0"/>
          </a:p>
        </p:txBody>
      </p:sp>
      <p:sp>
        <p:nvSpPr>
          <p:cNvPr id="16" name="Shape 2041"/>
          <p:cNvSpPr/>
          <p:nvPr/>
        </p:nvSpPr>
        <p:spPr>
          <a:xfrm>
            <a:off x="20458343" y="585921"/>
            <a:ext cx="1508623" cy="186225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9921" y="90048"/>
                </a:moveTo>
                <a:lnTo>
                  <a:pt x="30000" y="90048"/>
                </a:lnTo>
                <a:cubicBezTo>
                  <a:pt x="27992" y="90048"/>
                  <a:pt x="26692" y="91111"/>
                  <a:pt x="26692" y="92753"/>
                </a:cubicBezTo>
                <a:cubicBezTo>
                  <a:pt x="26692" y="94396"/>
                  <a:pt x="27992" y="95458"/>
                  <a:pt x="30000" y="95458"/>
                </a:cubicBezTo>
                <a:lnTo>
                  <a:pt x="69921" y="95458"/>
                </a:lnTo>
                <a:cubicBezTo>
                  <a:pt x="71929" y="95458"/>
                  <a:pt x="73346" y="94396"/>
                  <a:pt x="73346" y="92753"/>
                </a:cubicBezTo>
                <a:cubicBezTo>
                  <a:pt x="73346" y="91111"/>
                  <a:pt x="71929" y="90048"/>
                  <a:pt x="69921" y="90048"/>
                </a:cubicBezTo>
                <a:close/>
                <a:moveTo>
                  <a:pt x="30000" y="30048"/>
                </a:moveTo>
                <a:lnTo>
                  <a:pt x="46653" y="30048"/>
                </a:lnTo>
                <a:cubicBezTo>
                  <a:pt x="48661" y="30048"/>
                  <a:pt x="49960" y="28985"/>
                  <a:pt x="49960" y="27342"/>
                </a:cubicBezTo>
                <a:cubicBezTo>
                  <a:pt x="49960" y="25700"/>
                  <a:pt x="48661" y="24541"/>
                  <a:pt x="46653" y="24541"/>
                </a:cubicBezTo>
                <a:lnTo>
                  <a:pt x="30000" y="24541"/>
                </a:lnTo>
                <a:cubicBezTo>
                  <a:pt x="27992" y="24541"/>
                  <a:pt x="26692" y="25700"/>
                  <a:pt x="26692" y="27342"/>
                </a:cubicBezTo>
                <a:cubicBezTo>
                  <a:pt x="26692" y="28985"/>
                  <a:pt x="27992" y="30048"/>
                  <a:pt x="30000" y="30048"/>
                </a:cubicBezTo>
                <a:close/>
                <a:moveTo>
                  <a:pt x="90000" y="68212"/>
                </a:moveTo>
                <a:lnTo>
                  <a:pt x="30000" y="68212"/>
                </a:lnTo>
                <a:cubicBezTo>
                  <a:pt x="27992" y="68212"/>
                  <a:pt x="26692" y="69275"/>
                  <a:pt x="26692" y="70917"/>
                </a:cubicBezTo>
                <a:cubicBezTo>
                  <a:pt x="26692" y="72560"/>
                  <a:pt x="27992" y="73623"/>
                  <a:pt x="30000" y="73623"/>
                </a:cubicBezTo>
                <a:lnTo>
                  <a:pt x="90000" y="73623"/>
                </a:lnTo>
                <a:cubicBezTo>
                  <a:pt x="92007" y="73623"/>
                  <a:pt x="93307" y="72560"/>
                  <a:pt x="93307" y="70917"/>
                </a:cubicBezTo>
                <a:cubicBezTo>
                  <a:pt x="93307" y="69275"/>
                  <a:pt x="92007" y="68212"/>
                  <a:pt x="90000" y="68212"/>
                </a:cubicBezTo>
                <a:close/>
                <a:moveTo>
                  <a:pt x="26692" y="49082"/>
                </a:moveTo>
                <a:cubicBezTo>
                  <a:pt x="26692" y="50724"/>
                  <a:pt x="27992" y="51884"/>
                  <a:pt x="30000" y="51884"/>
                </a:cubicBezTo>
                <a:lnTo>
                  <a:pt x="90000" y="51884"/>
                </a:lnTo>
                <a:cubicBezTo>
                  <a:pt x="92007" y="51884"/>
                  <a:pt x="93307" y="50724"/>
                  <a:pt x="93307" y="49082"/>
                </a:cubicBezTo>
                <a:cubicBezTo>
                  <a:pt x="93307" y="47536"/>
                  <a:pt x="92007" y="46376"/>
                  <a:pt x="90000" y="46376"/>
                </a:cubicBezTo>
                <a:lnTo>
                  <a:pt x="30000" y="46376"/>
                </a:lnTo>
                <a:cubicBezTo>
                  <a:pt x="27992" y="46376"/>
                  <a:pt x="26692" y="47536"/>
                  <a:pt x="26692" y="49082"/>
                </a:cubicBezTo>
                <a:close/>
                <a:moveTo>
                  <a:pt x="86692" y="0"/>
                </a:moveTo>
                <a:lnTo>
                  <a:pt x="13346" y="0"/>
                </a:lnTo>
                <a:cubicBezTo>
                  <a:pt x="6023" y="0"/>
                  <a:pt x="0" y="4927"/>
                  <a:pt x="0" y="10917"/>
                </a:cubicBezTo>
                <a:lnTo>
                  <a:pt x="0" y="109082"/>
                </a:lnTo>
                <a:cubicBezTo>
                  <a:pt x="0" y="115072"/>
                  <a:pt x="6023" y="120000"/>
                  <a:pt x="13346" y="120000"/>
                </a:cubicBezTo>
                <a:lnTo>
                  <a:pt x="106653" y="120000"/>
                </a:lnTo>
                <a:cubicBezTo>
                  <a:pt x="113976" y="120000"/>
                  <a:pt x="120000" y="115072"/>
                  <a:pt x="120000" y="109082"/>
                </a:cubicBezTo>
                <a:lnTo>
                  <a:pt x="120000" y="30048"/>
                </a:lnTo>
                <a:lnTo>
                  <a:pt x="86692" y="0"/>
                </a:lnTo>
                <a:close/>
                <a:moveTo>
                  <a:pt x="113267" y="109082"/>
                </a:moveTo>
                <a:cubicBezTo>
                  <a:pt x="113267" y="112077"/>
                  <a:pt x="110314" y="114589"/>
                  <a:pt x="106653" y="114589"/>
                </a:cubicBezTo>
                <a:lnTo>
                  <a:pt x="13346" y="114589"/>
                </a:lnTo>
                <a:cubicBezTo>
                  <a:pt x="9685" y="114589"/>
                  <a:pt x="6614" y="112077"/>
                  <a:pt x="6614" y="109082"/>
                </a:cubicBezTo>
                <a:lnTo>
                  <a:pt x="6614" y="10917"/>
                </a:lnTo>
                <a:cubicBezTo>
                  <a:pt x="6614" y="7922"/>
                  <a:pt x="9685" y="5507"/>
                  <a:pt x="13346" y="5507"/>
                </a:cubicBezTo>
                <a:lnTo>
                  <a:pt x="73346" y="5507"/>
                </a:lnTo>
                <a:lnTo>
                  <a:pt x="73346" y="32753"/>
                </a:lnTo>
                <a:cubicBezTo>
                  <a:pt x="73346" y="35748"/>
                  <a:pt x="76299" y="38260"/>
                  <a:pt x="79960" y="38260"/>
                </a:cubicBezTo>
                <a:lnTo>
                  <a:pt x="113267" y="38260"/>
                </a:lnTo>
                <a:lnTo>
                  <a:pt x="113267" y="109082"/>
                </a:lnTo>
                <a:close/>
                <a:moveTo>
                  <a:pt x="79960" y="32753"/>
                </a:moveTo>
                <a:lnTo>
                  <a:pt x="79960" y="5507"/>
                </a:lnTo>
                <a:lnTo>
                  <a:pt x="83267" y="5507"/>
                </a:lnTo>
                <a:lnTo>
                  <a:pt x="113267" y="32753"/>
                </a:lnTo>
                <a:lnTo>
                  <a:pt x="79960" y="3275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51561" y="5372052"/>
            <a:ext cx="2383554" cy="145507"/>
          </a:xfrm>
          <a:prstGeom prst="rect">
            <a:avLst/>
          </a:prstGeom>
        </p:spPr>
      </p:pic>
      <p:sp>
        <p:nvSpPr>
          <p:cNvPr id="18" name="Title 4"/>
          <p:cNvSpPr txBox="1">
            <a:spLocks/>
          </p:cNvSpPr>
          <p:nvPr/>
        </p:nvSpPr>
        <p:spPr>
          <a:xfrm>
            <a:off x="4155405" y="5353530"/>
            <a:ext cx="16754017" cy="2142550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pPr algn="l"/>
            <a:r>
              <a:rPr lang="en-MY" b="1" dirty="0" smtClean="0">
                <a:solidFill>
                  <a:schemeClr val="tx1"/>
                </a:solidFill>
                <a:latin typeface="Century Gothic" panose="020B0502020202020204" pitchFamily="34" charset="0"/>
                <a:cs typeface="Open Sans" panose="020B0606030504020204" pitchFamily="34" charset="0"/>
              </a:rPr>
              <a:t>1.0 OBJEKTIF PENGUJIAN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4908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231107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4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1.0 </a:t>
            </a:r>
            <a:r>
              <a:rPr lang="en-US" sz="6400" dirty="0">
                <a:solidFill>
                  <a:srgbClr val="C00000"/>
                </a:solidFill>
                <a:latin typeface="Open Sans Light"/>
                <a:cs typeface="Open Sans Light"/>
              </a:rPr>
              <a:t>OBJEKTIF </a:t>
            </a:r>
            <a:r>
              <a:rPr lang="en-US" sz="64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PENGUJIAN</a:t>
            </a:r>
            <a:endParaRPr lang="en-US" sz="6400" dirty="0">
              <a:solidFill>
                <a:srgbClr val="C00000"/>
              </a:solidFill>
              <a:latin typeface="Open Sans Light"/>
              <a:cs typeface="Open Sans Ligh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4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431945" y="3807051"/>
            <a:ext cx="21586688" cy="4401217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en-US" sz="3600" dirty="0" err="1" smtClean="0">
                <a:latin typeface="Century Gothic" pitchFamily="34" charset="0"/>
                <a:ea typeface="Calibri" pitchFamily="34" charset="0"/>
                <a:cs typeface="Times New Roman" pitchFamily="18" charset="0"/>
              </a:rPr>
              <a:t>Objektif</a:t>
            </a:r>
            <a:r>
              <a:rPr lang="en-US" altLang="en-US" sz="3600" dirty="0" smtClean="0">
                <a:latin typeface="Century Gothic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latin typeface="Century Gothic" pitchFamily="34" charset="0"/>
                <a:ea typeface="Calibri" pitchFamily="34" charset="0"/>
                <a:cs typeface="Times New Roman" pitchFamily="18" charset="0"/>
              </a:rPr>
              <a:t>pengujian</a:t>
            </a:r>
            <a:r>
              <a:rPr lang="en-US" altLang="en-US" sz="3600" dirty="0" smtClean="0">
                <a:latin typeface="Century Gothic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latin typeface="Century Gothic" pitchFamily="34" charset="0"/>
                <a:ea typeface="Calibri" pitchFamily="34" charset="0"/>
                <a:cs typeface="Times New Roman" pitchFamily="18" charset="0"/>
              </a:rPr>
              <a:t>adalah</a:t>
            </a:r>
            <a:r>
              <a:rPr lang="en-US" altLang="en-US" sz="3600" dirty="0" smtClean="0">
                <a:latin typeface="Century Gothic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latin typeface="Century Gothic" pitchFamily="34" charset="0"/>
                <a:ea typeface="Calibri" pitchFamily="34" charset="0"/>
                <a:cs typeface="Times New Roman" pitchFamily="18" charset="0"/>
              </a:rPr>
              <a:t>untuk</a:t>
            </a:r>
            <a:r>
              <a:rPr lang="en-US" altLang="en-US" sz="3600" dirty="0" smtClean="0">
                <a:latin typeface="Century Gothic" pitchFamily="34" charset="0"/>
                <a:ea typeface="Calibri" pitchFamily="34" charset="0"/>
                <a:cs typeface="Times New Roman" pitchFamily="18" charset="0"/>
              </a:rPr>
              <a:t>;</a:t>
            </a:r>
            <a:endParaRPr lang="en-US" altLang="en-US" sz="3600" dirty="0">
              <a:latin typeface="Century Gothic" pitchFamily="34" charset="0"/>
              <a:ea typeface="Calibri" pitchFamily="34" charset="0"/>
              <a:cs typeface="Times New Roman" pitchFamily="18" charset="0"/>
            </a:endParaRPr>
          </a:p>
          <a:p>
            <a:pPr algn="just" fontAlgn="t"/>
            <a:endParaRPr lang="en-MY" sz="3600" dirty="0">
              <a:latin typeface="Century Gothic" panose="020B0502020202020204" pitchFamily="34" charset="0"/>
            </a:endParaRPr>
          </a:p>
          <a:p>
            <a:pPr marL="571500" indent="-571500" algn="just" fontAlgn="t">
              <a:buFont typeface="+mj-lt"/>
              <a:buAutoNum type="romanLcPeriod"/>
            </a:pPr>
            <a:r>
              <a:rPr lang="en-US" altLang="en-US" sz="3600" dirty="0" err="1" smtClean="0">
                <a:latin typeface="Century Gothic" pitchFamily="34" charset="0"/>
                <a:ea typeface="Calibri" pitchFamily="34" charset="0"/>
                <a:cs typeface="Times New Roman" pitchFamily="18" charset="0"/>
              </a:rPr>
              <a:t>Melakukan</a:t>
            </a:r>
            <a:r>
              <a:rPr lang="en-US" altLang="en-US" sz="3600" dirty="0" smtClean="0">
                <a:latin typeface="Century Gothic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Century Gothic" pitchFamily="34" charset="0"/>
                <a:ea typeface="Calibri" pitchFamily="34" charset="0"/>
                <a:cs typeface="Times New Roman" pitchFamily="18" charset="0"/>
              </a:rPr>
              <a:t>p</a:t>
            </a:r>
            <a:r>
              <a:rPr lang="en-US" altLang="en-US" sz="3600" dirty="0" err="1" smtClean="0">
                <a:latin typeface="Century Gothic" pitchFamily="34" charset="0"/>
                <a:ea typeface="Calibri" pitchFamily="34" charset="0"/>
                <a:cs typeface="Times New Roman" pitchFamily="18" charset="0"/>
              </a:rPr>
              <a:t>enambahbaikan</a:t>
            </a:r>
            <a:r>
              <a:rPr lang="en-US" altLang="en-US" sz="3600" dirty="0" smtClean="0">
                <a:latin typeface="Century Gothic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latin typeface="Century Gothic" pitchFamily="34" charset="0"/>
                <a:ea typeface="Calibri" pitchFamily="34" charset="0"/>
                <a:cs typeface="Times New Roman" pitchFamily="18" charset="0"/>
              </a:rPr>
              <a:t>terhadap</a:t>
            </a:r>
            <a:r>
              <a:rPr lang="en-US" altLang="en-US" sz="3600" dirty="0" smtClean="0">
                <a:latin typeface="Century Gothic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latin typeface="Century Gothic" pitchFamily="34" charset="0"/>
                <a:ea typeface="Calibri" pitchFamily="34" charset="0"/>
                <a:cs typeface="Times New Roman" pitchFamily="18" charset="0"/>
              </a:rPr>
              <a:t>sistem</a:t>
            </a:r>
            <a:r>
              <a:rPr lang="en-US" altLang="en-US" sz="3600" dirty="0" smtClean="0">
                <a:latin typeface="Century Gothic" pitchFamily="34" charset="0"/>
                <a:ea typeface="Calibri" pitchFamily="34" charset="0"/>
                <a:cs typeface="Times New Roman" pitchFamily="18" charset="0"/>
              </a:rPr>
              <a:t> yang </a:t>
            </a:r>
            <a:r>
              <a:rPr lang="en-US" altLang="en-US" sz="3600" dirty="0" err="1" smtClean="0">
                <a:latin typeface="Century Gothic" pitchFamily="34" charset="0"/>
                <a:ea typeface="Calibri" pitchFamily="34" charset="0"/>
                <a:cs typeface="Times New Roman" pitchFamily="18" charset="0"/>
              </a:rPr>
              <a:t>sedia</a:t>
            </a:r>
            <a:r>
              <a:rPr lang="en-US" altLang="en-US" sz="3600" dirty="0" smtClean="0">
                <a:latin typeface="Century Gothic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Century Gothic" pitchFamily="34" charset="0"/>
                <a:ea typeface="Calibri" pitchFamily="34" charset="0"/>
                <a:cs typeface="Times New Roman" pitchFamily="18" charset="0"/>
              </a:rPr>
              <a:t>ada</a:t>
            </a:r>
            <a:r>
              <a:rPr lang="en-US" altLang="en-US" sz="3600" dirty="0">
                <a:latin typeface="Century Gothic" pitchFamily="34" charset="0"/>
                <a:ea typeface="Calibri" pitchFamily="34" charset="0"/>
                <a:cs typeface="Times New Roman" pitchFamily="18" charset="0"/>
              </a:rPr>
              <a:t> (</a:t>
            </a:r>
            <a:r>
              <a:rPr lang="en-US" altLang="en-US" sz="3600" i="1" dirty="0" smtClean="0">
                <a:latin typeface="Century Gothic" pitchFamily="34" charset="0"/>
                <a:ea typeface="Calibri" pitchFamily="34" charset="0"/>
                <a:cs typeface="Times New Roman" pitchFamily="18" charset="0"/>
              </a:rPr>
              <a:t>e-Voting</a:t>
            </a:r>
            <a:r>
              <a:rPr lang="en-US" altLang="en-US" sz="3600" dirty="0" smtClean="0">
                <a:latin typeface="Century Gothic" pitchFamily="34" charset="0"/>
                <a:ea typeface="Calibri" pitchFamily="34" charset="0"/>
                <a:cs typeface="Times New Roman" pitchFamily="18" charset="0"/>
              </a:rPr>
              <a:t>) </a:t>
            </a:r>
            <a:r>
              <a:rPr lang="en-US" altLang="en-US" sz="3600" dirty="0" err="1" smtClean="0">
                <a:latin typeface="Century Gothic" pitchFamily="34" charset="0"/>
                <a:ea typeface="Calibri" pitchFamily="34" charset="0"/>
                <a:cs typeface="Times New Roman" pitchFamily="18" charset="0"/>
              </a:rPr>
              <a:t>berdasarkan</a:t>
            </a:r>
            <a:r>
              <a:rPr lang="en-US" altLang="en-US" sz="3600" dirty="0">
                <a:latin typeface="Century Gothic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latin typeface="Century Gothic" pitchFamily="34" charset="0"/>
                <a:ea typeface="Calibri" pitchFamily="34" charset="0"/>
                <a:cs typeface="Times New Roman" pitchFamily="18" charset="0"/>
              </a:rPr>
              <a:t>keperluan</a:t>
            </a:r>
            <a:r>
              <a:rPr lang="en-US" altLang="en-US" sz="3600" dirty="0" smtClean="0">
                <a:latin typeface="Century Gothic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latin typeface="Century Gothic" pitchFamily="34" charset="0"/>
                <a:ea typeface="Calibri" pitchFamily="34" charset="0"/>
                <a:cs typeface="Times New Roman" pitchFamily="18" charset="0"/>
              </a:rPr>
              <a:t>dan</a:t>
            </a:r>
            <a:r>
              <a:rPr lang="en-US" altLang="en-US" sz="3600" dirty="0" smtClean="0">
                <a:latin typeface="Century Gothic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latin typeface="Century Gothic" pitchFamily="34" charset="0"/>
                <a:ea typeface="Calibri" pitchFamily="34" charset="0"/>
                <a:cs typeface="Times New Roman" pitchFamily="18" charset="0"/>
              </a:rPr>
              <a:t>kehendak</a:t>
            </a:r>
            <a:r>
              <a:rPr lang="en-US" altLang="en-US" sz="3600" dirty="0" smtClean="0">
                <a:latin typeface="Century Gothic" pitchFamily="34" charset="0"/>
                <a:ea typeface="Calibri" pitchFamily="34" charset="0"/>
                <a:cs typeface="Times New Roman" pitchFamily="18" charset="0"/>
              </a:rPr>
              <a:t> PEKEMA</a:t>
            </a:r>
            <a:r>
              <a:rPr lang="en-US" altLang="en-US" sz="3600" dirty="0" smtClean="0">
                <a:latin typeface="Century Gothic" pitchFamily="34" charset="0"/>
                <a:ea typeface="Calibri" pitchFamily="34" charset="0"/>
                <a:cs typeface="Times New Roman" pitchFamily="18" charset="0"/>
              </a:rPr>
              <a:t>; </a:t>
            </a:r>
            <a:r>
              <a:rPr lang="en-US" altLang="en-US" sz="3600" dirty="0" err="1" smtClean="0">
                <a:latin typeface="Century Gothic" pitchFamily="34" charset="0"/>
                <a:ea typeface="Calibri" pitchFamily="34" charset="0"/>
                <a:cs typeface="Times New Roman" pitchFamily="18" charset="0"/>
              </a:rPr>
              <a:t>dan</a:t>
            </a:r>
            <a:endParaRPr lang="en-US" altLang="en-US" sz="3600" dirty="0">
              <a:latin typeface="Century Gothic" pitchFamily="34" charset="0"/>
              <a:ea typeface="Calibri" pitchFamily="34" charset="0"/>
              <a:cs typeface="Times New Roman" pitchFamily="18" charset="0"/>
            </a:endParaRPr>
          </a:p>
          <a:p>
            <a:pPr marL="571500" indent="-571500" algn="just" fontAlgn="t">
              <a:buFont typeface="+mj-lt"/>
              <a:buAutoNum type="romanLcPeriod"/>
            </a:pPr>
            <a:endParaRPr lang="en-US" altLang="en-US" sz="3600" dirty="0">
              <a:latin typeface="Century Gothic" pitchFamily="34" charset="0"/>
              <a:ea typeface="Calibri" pitchFamily="34" charset="0"/>
              <a:cs typeface="Times New Roman" pitchFamily="18" charset="0"/>
            </a:endParaRPr>
          </a:p>
          <a:p>
            <a:pPr marL="571500" indent="-571500" algn="just" fontAlgn="t">
              <a:buFont typeface="+mj-lt"/>
              <a:buAutoNum type="romanLcPeriod"/>
            </a:pPr>
            <a:r>
              <a:rPr lang="en-US" altLang="en-US" sz="3600" dirty="0" err="1" smtClean="0">
                <a:latin typeface="Century Gothic" pitchFamily="34" charset="0"/>
                <a:ea typeface="Calibri" pitchFamily="34" charset="0"/>
                <a:cs typeface="Times New Roman" pitchFamily="18" charset="0"/>
              </a:rPr>
              <a:t>Memastikan</a:t>
            </a:r>
            <a:r>
              <a:rPr lang="en-US" altLang="en-US" sz="3600" dirty="0" smtClean="0">
                <a:latin typeface="Century Gothic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latin typeface="Century Gothic" pitchFamily="34" charset="0"/>
                <a:ea typeface="Calibri" pitchFamily="34" charset="0"/>
                <a:cs typeface="Times New Roman" pitchFamily="18" charset="0"/>
              </a:rPr>
              <a:t>laporan</a:t>
            </a:r>
            <a:r>
              <a:rPr lang="en-US" altLang="en-US" sz="3600" dirty="0" smtClean="0">
                <a:latin typeface="Century Gothic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latin typeface="Century Gothic" pitchFamily="34" charset="0"/>
                <a:ea typeface="Calibri" pitchFamily="34" charset="0"/>
                <a:cs typeface="Times New Roman" pitchFamily="18" charset="0"/>
              </a:rPr>
              <a:t>akhir</a:t>
            </a:r>
            <a:r>
              <a:rPr lang="en-US" altLang="en-US" sz="3600" dirty="0" smtClean="0">
                <a:latin typeface="Century Gothic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latin typeface="Century Gothic" pitchFamily="34" charset="0"/>
                <a:ea typeface="Calibri" pitchFamily="34" charset="0"/>
                <a:cs typeface="Times New Roman" pitchFamily="18" charset="0"/>
              </a:rPr>
              <a:t>pilihanraya</a:t>
            </a:r>
            <a:r>
              <a:rPr lang="en-US" altLang="en-US" sz="3600" dirty="0" smtClean="0">
                <a:latin typeface="Century Gothic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latin typeface="Century Gothic" pitchFamily="34" charset="0"/>
                <a:ea typeface="Calibri" pitchFamily="34" charset="0"/>
                <a:cs typeface="Times New Roman" pitchFamily="18" charset="0"/>
              </a:rPr>
              <a:t>adalah</a:t>
            </a:r>
            <a:r>
              <a:rPr lang="en-US" altLang="en-US" sz="3600" dirty="0" smtClean="0">
                <a:latin typeface="Century Gothic" pitchFamily="34" charset="0"/>
                <a:ea typeface="Calibri" pitchFamily="34" charset="0"/>
                <a:cs typeface="Times New Roman" pitchFamily="18" charset="0"/>
              </a:rPr>
              <a:t> BENAR </a:t>
            </a:r>
            <a:r>
              <a:rPr lang="en-US" altLang="en-US" sz="3600" dirty="0" err="1" smtClean="0">
                <a:latin typeface="Century Gothic" pitchFamily="34" charset="0"/>
                <a:ea typeface="Calibri" pitchFamily="34" charset="0"/>
                <a:cs typeface="Times New Roman" pitchFamily="18" charset="0"/>
              </a:rPr>
              <a:t>dan</a:t>
            </a:r>
            <a:r>
              <a:rPr lang="en-US" altLang="en-US" sz="3600" dirty="0" smtClean="0">
                <a:latin typeface="Century Gothic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altLang="en-US" sz="3600" dirty="0" smtClean="0">
                <a:latin typeface="Century Gothic" pitchFamily="34" charset="0"/>
                <a:ea typeface="Calibri" pitchFamily="34" charset="0"/>
                <a:cs typeface="Times New Roman" pitchFamily="18" charset="0"/>
              </a:rPr>
              <a:t>TULEN</a:t>
            </a:r>
            <a:r>
              <a:rPr lang="en-US" altLang="en-US" sz="3600" dirty="0">
                <a:latin typeface="Century Gothic" pitchFamily="34" charset="0"/>
                <a:ea typeface="Calibri" pitchFamily="34" charset="0"/>
                <a:cs typeface="Times New Roman" pitchFamily="18" charset="0"/>
              </a:rPr>
              <a:t>.</a:t>
            </a:r>
            <a:endParaRPr lang="en-US" altLang="en-US" sz="3600" dirty="0" smtClean="0">
              <a:latin typeface="Century Gothic" pitchFamily="34" charset="0"/>
              <a:ea typeface="Calibri" pitchFamily="34" charset="0"/>
              <a:cs typeface="Times New Roman" pitchFamily="18" charset="0"/>
            </a:endParaRPr>
          </a:p>
          <a:p>
            <a:pPr algn="just" fontAlgn="t"/>
            <a:endParaRPr lang="en-US" altLang="en-US" sz="3600" dirty="0">
              <a:latin typeface="Century Gothic" pitchFamily="34" charset="0"/>
              <a:ea typeface="Calibri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7164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8533389" y="-94944"/>
            <a:ext cx="5352782" cy="6519749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3852" tIns="121926" rIns="243852" bIns="121926" rtlCol="0" anchor="ctr"/>
          <a:lstStyle/>
          <a:p>
            <a:pPr algn="ctr"/>
            <a:endParaRPr lang="en-US" dirty="0">
              <a:latin typeface="Open Sans Ligh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5</a:t>
            </a:fld>
            <a:endParaRPr lang="en-US" dirty="0"/>
          </a:p>
        </p:txBody>
      </p:sp>
      <p:sp>
        <p:nvSpPr>
          <p:cNvPr id="16" name="Shape 2041"/>
          <p:cNvSpPr/>
          <p:nvPr/>
        </p:nvSpPr>
        <p:spPr>
          <a:xfrm>
            <a:off x="20458343" y="585921"/>
            <a:ext cx="1508623" cy="186225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9921" y="90048"/>
                </a:moveTo>
                <a:lnTo>
                  <a:pt x="30000" y="90048"/>
                </a:lnTo>
                <a:cubicBezTo>
                  <a:pt x="27992" y="90048"/>
                  <a:pt x="26692" y="91111"/>
                  <a:pt x="26692" y="92753"/>
                </a:cubicBezTo>
                <a:cubicBezTo>
                  <a:pt x="26692" y="94396"/>
                  <a:pt x="27992" y="95458"/>
                  <a:pt x="30000" y="95458"/>
                </a:cubicBezTo>
                <a:lnTo>
                  <a:pt x="69921" y="95458"/>
                </a:lnTo>
                <a:cubicBezTo>
                  <a:pt x="71929" y="95458"/>
                  <a:pt x="73346" y="94396"/>
                  <a:pt x="73346" y="92753"/>
                </a:cubicBezTo>
                <a:cubicBezTo>
                  <a:pt x="73346" y="91111"/>
                  <a:pt x="71929" y="90048"/>
                  <a:pt x="69921" y="90048"/>
                </a:cubicBezTo>
                <a:close/>
                <a:moveTo>
                  <a:pt x="30000" y="30048"/>
                </a:moveTo>
                <a:lnTo>
                  <a:pt x="46653" y="30048"/>
                </a:lnTo>
                <a:cubicBezTo>
                  <a:pt x="48661" y="30048"/>
                  <a:pt x="49960" y="28985"/>
                  <a:pt x="49960" y="27342"/>
                </a:cubicBezTo>
                <a:cubicBezTo>
                  <a:pt x="49960" y="25700"/>
                  <a:pt x="48661" y="24541"/>
                  <a:pt x="46653" y="24541"/>
                </a:cubicBezTo>
                <a:lnTo>
                  <a:pt x="30000" y="24541"/>
                </a:lnTo>
                <a:cubicBezTo>
                  <a:pt x="27992" y="24541"/>
                  <a:pt x="26692" y="25700"/>
                  <a:pt x="26692" y="27342"/>
                </a:cubicBezTo>
                <a:cubicBezTo>
                  <a:pt x="26692" y="28985"/>
                  <a:pt x="27992" y="30048"/>
                  <a:pt x="30000" y="30048"/>
                </a:cubicBezTo>
                <a:close/>
                <a:moveTo>
                  <a:pt x="90000" y="68212"/>
                </a:moveTo>
                <a:lnTo>
                  <a:pt x="30000" y="68212"/>
                </a:lnTo>
                <a:cubicBezTo>
                  <a:pt x="27992" y="68212"/>
                  <a:pt x="26692" y="69275"/>
                  <a:pt x="26692" y="70917"/>
                </a:cubicBezTo>
                <a:cubicBezTo>
                  <a:pt x="26692" y="72560"/>
                  <a:pt x="27992" y="73623"/>
                  <a:pt x="30000" y="73623"/>
                </a:cubicBezTo>
                <a:lnTo>
                  <a:pt x="90000" y="73623"/>
                </a:lnTo>
                <a:cubicBezTo>
                  <a:pt x="92007" y="73623"/>
                  <a:pt x="93307" y="72560"/>
                  <a:pt x="93307" y="70917"/>
                </a:cubicBezTo>
                <a:cubicBezTo>
                  <a:pt x="93307" y="69275"/>
                  <a:pt x="92007" y="68212"/>
                  <a:pt x="90000" y="68212"/>
                </a:cubicBezTo>
                <a:close/>
                <a:moveTo>
                  <a:pt x="26692" y="49082"/>
                </a:moveTo>
                <a:cubicBezTo>
                  <a:pt x="26692" y="50724"/>
                  <a:pt x="27992" y="51884"/>
                  <a:pt x="30000" y="51884"/>
                </a:cubicBezTo>
                <a:lnTo>
                  <a:pt x="90000" y="51884"/>
                </a:lnTo>
                <a:cubicBezTo>
                  <a:pt x="92007" y="51884"/>
                  <a:pt x="93307" y="50724"/>
                  <a:pt x="93307" y="49082"/>
                </a:cubicBezTo>
                <a:cubicBezTo>
                  <a:pt x="93307" y="47536"/>
                  <a:pt x="92007" y="46376"/>
                  <a:pt x="90000" y="46376"/>
                </a:cubicBezTo>
                <a:lnTo>
                  <a:pt x="30000" y="46376"/>
                </a:lnTo>
                <a:cubicBezTo>
                  <a:pt x="27992" y="46376"/>
                  <a:pt x="26692" y="47536"/>
                  <a:pt x="26692" y="49082"/>
                </a:cubicBezTo>
                <a:close/>
                <a:moveTo>
                  <a:pt x="86692" y="0"/>
                </a:moveTo>
                <a:lnTo>
                  <a:pt x="13346" y="0"/>
                </a:lnTo>
                <a:cubicBezTo>
                  <a:pt x="6023" y="0"/>
                  <a:pt x="0" y="4927"/>
                  <a:pt x="0" y="10917"/>
                </a:cubicBezTo>
                <a:lnTo>
                  <a:pt x="0" y="109082"/>
                </a:lnTo>
                <a:cubicBezTo>
                  <a:pt x="0" y="115072"/>
                  <a:pt x="6023" y="120000"/>
                  <a:pt x="13346" y="120000"/>
                </a:cubicBezTo>
                <a:lnTo>
                  <a:pt x="106653" y="120000"/>
                </a:lnTo>
                <a:cubicBezTo>
                  <a:pt x="113976" y="120000"/>
                  <a:pt x="120000" y="115072"/>
                  <a:pt x="120000" y="109082"/>
                </a:cubicBezTo>
                <a:lnTo>
                  <a:pt x="120000" y="30048"/>
                </a:lnTo>
                <a:lnTo>
                  <a:pt x="86692" y="0"/>
                </a:lnTo>
                <a:close/>
                <a:moveTo>
                  <a:pt x="113267" y="109082"/>
                </a:moveTo>
                <a:cubicBezTo>
                  <a:pt x="113267" y="112077"/>
                  <a:pt x="110314" y="114589"/>
                  <a:pt x="106653" y="114589"/>
                </a:cubicBezTo>
                <a:lnTo>
                  <a:pt x="13346" y="114589"/>
                </a:lnTo>
                <a:cubicBezTo>
                  <a:pt x="9685" y="114589"/>
                  <a:pt x="6614" y="112077"/>
                  <a:pt x="6614" y="109082"/>
                </a:cubicBezTo>
                <a:lnTo>
                  <a:pt x="6614" y="10917"/>
                </a:lnTo>
                <a:cubicBezTo>
                  <a:pt x="6614" y="7922"/>
                  <a:pt x="9685" y="5507"/>
                  <a:pt x="13346" y="5507"/>
                </a:cubicBezTo>
                <a:lnTo>
                  <a:pt x="73346" y="5507"/>
                </a:lnTo>
                <a:lnTo>
                  <a:pt x="73346" y="32753"/>
                </a:lnTo>
                <a:cubicBezTo>
                  <a:pt x="73346" y="35748"/>
                  <a:pt x="76299" y="38260"/>
                  <a:pt x="79960" y="38260"/>
                </a:cubicBezTo>
                <a:lnTo>
                  <a:pt x="113267" y="38260"/>
                </a:lnTo>
                <a:lnTo>
                  <a:pt x="113267" y="109082"/>
                </a:lnTo>
                <a:close/>
                <a:moveTo>
                  <a:pt x="79960" y="32753"/>
                </a:moveTo>
                <a:lnTo>
                  <a:pt x="79960" y="5507"/>
                </a:lnTo>
                <a:lnTo>
                  <a:pt x="83267" y="5507"/>
                </a:lnTo>
                <a:lnTo>
                  <a:pt x="113267" y="32753"/>
                </a:lnTo>
                <a:lnTo>
                  <a:pt x="79960" y="3275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51561" y="5372052"/>
            <a:ext cx="2383554" cy="145507"/>
          </a:xfrm>
          <a:prstGeom prst="rect">
            <a:avLst/>
          </a:prstGeom>
        </p:spPr>
      </p:pic>
      <p:sp>
        <p:nvSpPr>
          <p:cNvPr id="18" name="Title 4"/>
          <p:cNvSpPr txBox="1">
            <a:spLocks/>
          </p:cNvSpPr>
          <p:nvPr/>
        </p:nvSpPr>
        <p:spPr>
          <a:xfrm>
            <a:off x="4235115" y="5396885"/>
            <a:ext cx="14218408" cy="2142550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r>
              <a:rPr lang="en-MY" b="1" dirty="0" smtClean="0">
                <a:solidFill>
                  <a:schemeClr val="tx1"/>
                </a:solidFill>
                <a:latin typeface="Century Gothic" panose="020B0502020202020204" pitchFamily="34" charset="0"/>
                <a:cs typeface="Open Sans" panose="020B0606030504020204" pitchFamily="34" charset="0"/>
              </a:rPr>
              <a:t>2.0 LAPORAN PENAMBAHBAIKAN SISTEM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234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231107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4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2.0 LAPORAN PENAMBAHBAIKAN SISTEM</a:t>
            </a:r>
            <a:endParaRPr lang="en-US" sz="6400" dirty="0">
              <a:solidFill>
                <a:srgbClr val="C00000"/>
              </a:solidFill>
              <a:latin typeface="Open Sans Light"/>
              <a:cs typeface="Open Sans Ligh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6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8312854"/>
              </p:ext>
            </p:extLst>
          </p:nvPr>
        </p:nvGraphicFramePr>
        <p:xfrm>
          <a:off x="2001266" y="2314411"/>
          <a:ext cx="20741502" cy="95707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8690180"/>
                <a:gridCol w="1205132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+mn-lt"/>
                        </a:rPr>
                        <a:t>PERMASALAH</a:t>
                      </a:r>
                      <a:r>
                        <a:rPr lang="en-US" sz="3200" baseline="0" dirty="0" smtClean="0">
                          <a:latin typeface="+mn-lt"/>
                        </a:rPr>
                        <a:t> SISTEM</a:t>
                      </a:r>
                      <a:endParaRPr lang="en-MY" sz="3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latin typeface="+mn-lt"/>
                        </a:rPr>
                        <a:t>PENERANGAN</a:t>
                      </a:r>
                      <a:endParaRPr lang="en-MY" sz="3200" dirty="0" smtClean="0">
                        <a:latin typeface="+mn-lt"/>
                      </a:endParaRPr>
                    </a:p>
                    <a:p>
                      <a:pPr algn="ctr"/>
                      <a:endParaRPr lang="en-MY" sz="320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514350" indent="-514350" algn="just" fontAlgn="t">
                        <a:buFont typeface="+mj-lt"/>
                        <a:buAutoNum type="arabicPeriod"/>
                      </a:pPr>
                      <a:r>
                        <a:rPr lang="en-US" sz="2400" dirty="0" err="1" smtClean="0">
                          <a:latin typeface="Century Gothic" panose="020B0502020202020204" pitchFamily="34" charset="0"/>
                        </a:rPr>
                        <a:t>Maklumat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syarikat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tidak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boleh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diubah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dibuang</a:t>
                      </a:r>
                      <a:endParaRPr lang="en-US" sz="2400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514350" indent="-514350" algn="just" fontAlgn="t">
                        <a:buFont typeface="+mj-lt"/>
                        <a:buAutoNum type="arabicPeriod"/>
                      </a:pPr>
                      <a:endParaRPr lang="en-US" sz="2400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514350" indent="-514350" algn="just" fontAlgn="t">
                        <a:buFont typeface="+mj-lt"/>
                        <a:buAutoNum type="arabicPeriod"/>
                      </a:pPr>
                      <a:endParaRPr lang="en-US" sz="2400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514350" indent="-514350" algn="just" fontAlgn="t">
                        <a:buFont typeface="+mj-lt"/>
                        <a:buAutoNum type="arabicPeriod"/>
                      </a:pPr>
                      <a:endParaRPr lang="en-US" sz="2400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514350" indent="-514350" algn="just" fontAlgn="t">
                        <a:buFont typeface="+mj-lt"/>
                        <a:buAutoNum type="arabicPeriod"/>
                      </a:pP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Menu ‘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Tukar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Kata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Laluan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’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untuk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ADMIN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tidak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berfungsi</a:t>
                      </a:r>
                      <a:endParaRPr lang="en-US" sz="2400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514350" indent="-514350" algn="just" fontAlgn="t">
                        <a:buFont typeface="+mj-lt"/>
                        <a:buAutoNum type="arabicPeriod"/>
                      </a:pPr>
                      <a:endParaRPr lang="en-US" sz="2400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514350" indent="-514350" algn="just" fontAlgn="t">
                        <a:buFont typeface="+mj-lt"/>
                        <a:buAutoNum type="arabicPeriod"/>
                      </a:pPr>
                      <a:endParaRPr lang="en-US" sz="2400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514350" indent="-514350" algn="just" fontAlgn="t">
                        <a:buFont typeface="+mj-lt"/>
                        <a:buAutoNum type="arabicPeriod"/>
                      </a:pPr>
                      <a:endParaRPr lang="en-US" sz="2400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514350" indent="-514350" algn="just" fontAlgn="t">
                        <a:buFont typeface="+mj-lt"/>
                        <a:buAutoNum type="arabicPeriod"/>
                      </a:pP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Menu </a:t>
                      </a:r>
                      <a:r>
                        <a:rPr lang="en-US" sz="2400" i="1" baseline="0" dirty="0" smtClean="0">
                          <a:latin typeface="Century Gothic" panose="020B0502020202020204" pitchFamily="34" charset="0"/>
                        </a:rPr>
                        <a:t>Candidate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dibahagian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ubah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padam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tambah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tidak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berfungsi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. </a:t>
                      </a:r>
                    </a:p>
                    <a:p>
                      <a:pPr marL="514350" indent="-514350" algn="just" fontAlgn="t">
                        <a:buFont typeface="+mj-lt"/>
                        <a:buAutoNum type="arabicPeriod"/>
                      </a:pPr>
                      <a:endParaRPr lang="en-US" sz="2400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514350" indent="-514350" algn="just" fontAlgn="t">
                        <a:buFont typeface="+mj-lt"/>
                        <a:buAutoNum type="arabicPeriod"/>
                      </a:pP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Menu ‘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Kemaskini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Profail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’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tidak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berfungsi</a:t>
                      </a:r>
                      <a:endParaRPr lang="en-US" sz="2400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0" indent="0" algn="just" fontAlgn="t">
                        <a:buFont typeface="+mj-lt"/>
                        <a:buNone/>
                      </a:pPr>
                      <a:endParaRPr lang="en-US" sz="2400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0" indent="0" algn="just" fontAlgn="t">
                        <a:buFont typeface="+mj-lt"/>
                        <a:buNone/>
                      </a:pPr>
                      <a:endParaRPr lang="en-US" sz="2400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0" indent="0" algn="just" fontAlgn="t">
                        <a:buFont typeface="+mj-lt"/>
                        <a:buNone/>
                      </a:pPr>
                      <a:endParaRPr lang="en-US" sz="2400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514350" indent="-514350" algn="just" fontAlgn="t">
                        <a:buFont typeface="+mj-lt"/>
                        <a:buAutoNum type="arabicPeriod" startAt="5"/>
                      </a:pP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Menu ‘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Bantuan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’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tidak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berfungsi</a:t>
                      </a:r>
                      <a:endParaRPr lang="en-US" sz="2400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514350" indent="-514350" algn="just" fontAlgn="t">
                        <a:buFont typeface="+mj-lt"/>
                        <a:buAutoNum type="arabicPeriod" startAt="5"/>
                      </a:pPr>
                      <a:endParaRPr lang="en-US" sz="2400" dirty="0" smtClean="0">
                        <a:latin typeface="Century Gothic" panose="020B0502020202020204" pitchFamily="34" charset="0"/>
                      </a:endParaRPr>
                    </a:p>
                    <a:p>
                      <a:pPr marL="514350" indent="-514350" algn="just" fontAlgn="t">
                        <a:buFont typeface="+mj-lt"/>
                        <a:buAutoNum type="arabicPeriod" startAt="5"/>
                      </a:pPr>
                      <a:r>
                        <a:rPr lang="en-US" sz="2400" dirty="0" err="1" smtClean="0">
                          <a:latin typeface="Century Gothic" panose="020B0502020202020204" pitchFamily="34" charset="0"/>
                        </a:rPr>
                        <a:t>Laporan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didalam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‘View Vote’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tidak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tersusun</a:t>
                      </a:r>
                      <a:endParaRPr lang="en-US" sz="2400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514350" indent="-514350" algn="just" fontAlgn="t">
                        <a:buFont typeface="+mj-lt"/>
                        <a:buAutoNum type="arabicPeriod" startAt="5"/>
                      </a:pPr>
                      <a:endParaRPr lang="en-US" sz="2400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0" indent="0" algn="just" fontAlgn="t">
                        <a:buFont typeface="+mj-lt"/>
                        <a:buNone/>
                      </a:pPr>
                      <a:endParaRPr lang="en-US" sz="2400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514350" indent="-514350" algn="just" fontAlgn="t">
                        <a:buFont typeface="+mj-lt"/>
                        <a:buAutoNum type="arabicPeriod" startAt="7"/>
                      </a:pP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Tiada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butang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‘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kembali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’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semasa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proses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pengundian</a:t>
                      </a:r>
                      <a:endParaRPr lang="en-MY" sz="24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l">
                        <a:buFont typeface="+mj-lt"/>
                        <a:buAutoNum type="arabicPeriod"/>
                      </a:pPr>
                      <a:r>
                        <a:rPr lang="en-US" sz="2400" dirty="0" err="1" smtClean="0">
                          <a:latin typeface="Century Gothic" panose="020B0502020202020204" pitchFamily="34" charset="0"/>
                        </a:rPr>
                        <a:t>Ini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akan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menyukarkan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pengguna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untuk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membuat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sebarang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nama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syarikat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.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Buat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masa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ini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hanya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boleh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dilakukan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oleh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programmer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melalui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i="1" baseline="0" dirty="0" smtClean="0">
                          <a:latin typeface="Century Gothic" panose="020B0502020202020204" pitchFamily="34" charset="0"/>
                        </a:rPr>
                        <a:t>back door.</a:t>
                      </a:r>
                    </a:p>
                    <a:p>
                      <a:pPr marL="514350" indent="-514350" algn="l">
                        <a:buFont typeface="+mj-lt"/>
                        <a:buAutoNum type="arabicPeriod"/>
                      </a:pPr>
                      <a:endParaRPr lang="en-US" sz="2400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514350" marR="0" indent="-514350" algn="l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2400" dirty="0" err="1" smtClean="0">
                          <a:latin typeface="Century Gothic" panose="020B0502020202020204" pitchFamily="34" charset="0"/>
                        </a:rPr>
                        <a:t>Ini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akan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menyukarkan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pengguna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untuk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membuat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sebarang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nama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pengguna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kata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laluan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.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Buat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masa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ini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hanya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boleh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dilakukan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oleh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programmer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melalui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i="1" baseline="0" dirty="0" smtClean="0">
                          <a:latin typeface="Century Gothic" panose="020B0502020202020204" pitchFamily="34" charset="0"/>
                        </a:rPr>
                        <a:t>back door.</a:t>
                      </a:r>
                    </a:p>
                    <a:p>
                      <a:pPr marL="514350" marR="0" indent="-514350" algn="l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endParaRPr lang="en-US" sz="2400" i="1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514350" marR="0" indent="-514350" algn="l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2400" dirty="0" err="1" smtClean="0">
                          <a:latin typeface="Century Gothic" panose="020B0502020202020204" pitchFamily="34" charset="0"/>
                        </a:rPr>
                        <a:t>Ini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akan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menyukarkan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pengguna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untuk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membuat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sebarang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nama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calon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.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Buat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masa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ini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hanya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boleh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dilakukan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di menu </a:t>
                      </a:r>
                      <a:r>
                        <a:rPr lang="en-US" sz="2400" i="1" baseline="0" dirty="0" smtClean="0">
                          <a:latin typeface="Century Gothic" panose="020B0502020202020204" pitchFamily="34" charset="0"/>
                        </a:rPr>
                        <a:t>Position</a:t>
                      </a:r>
                    </a:p>
                    <a:p>
                      <a:pPr marL="514350" marR="0" indent="-514350" algn="l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endParaRPr lang="en-US" sz="2400" i="1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514350" marR="0" indent="-514350" algn="l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2400" dirty="0" err="1" smtClean="0">
                          <a:latin typeface="Century Gothic" panose="020B0502020202020204" pitchFamily="34" charset="0"/>
                        </a:rPr>
                        <a:t>Ini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akan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menyukarkan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pengguna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untuk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membuat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sebarang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profail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.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Buat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masa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ini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hanya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boleh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dilakukan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oleh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programmer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melalui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i="1" baseline="0" dirty="0" smtClean="0">
                          <a:latin typeface="Century Gothic" panose="020B0502020202020204" pitchFamily="34" charset="0"/>
                        </a:rPr>
                        <a:t>back door.</a:t>
                      </a:r>
                    </a:p>
                    <a:p>
                      <a:pPr marL="514350" marR="0" indent="-514350" algn="l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endParaRPr lang="en-US" sz="2400" i="1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514350" marR="0" indent="-514350" algn="l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2400" b="0" i="0" baseline="0" dirty="0" err="1" smtClean="0">
                          <a:latin typeface="Century Gothic" panose="020B0502020202020204" pitchFamily="34" charset="0"/>
                        </a:rPr>
                        <a:t>Tidak</a:t>
                      </a:r>
                      <a:r>
                        <a:rPr lang="en-US" sz="2400" b="0" i="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="0" i="0" baseline="0" dirty="0" err="1" smtClean="0">
                          <a:latin typeface="Century Gothic" panose="020B0502020202020204" pitchFamily="34" charset="0"/>
                        </a:rPr>
                        <a:t>pasti</a:t>
                      </a:r>
                      <a:endParaRPr lang="en-US" sz="2400" b="0" i="0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514350" marR="0" indent="-514350" algn="l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endParaRPr lang="en-US" sz="2400" b="0" i="0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514350" marR="0" indent="-514350" algn="l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2400" b="0" i="0" baseline="0" dirty="0" err="1" smtClean="0">
                          <a:latin typeface="Century Gothic" panose="020B0502020202020204" pitchFamily="34" charset="0"/>
                        </a:rPr>
                        <a:t>Susunan</a:t>
                      </a:r>
                      <a:r>
                        <a:rPr lang="en-US" sz="2400" b="0" i="0" baseline="0" dirty="0" smtClean="0">
                          <a:latin typeface="Century Gothic" panose="020B0502020202020204" pitchFamily="34" charset="0"/>
                        </a:rPr>
                        <a:t> yang </a:t>
                      </a:r>
                      <a:r>
                        <a:rPr lang="en-US" sz="2400" b="0" i="0" baseline="0" dirty="0" err="1" smtClean="0">
                          <a:latin typeface="Century Gothic" panose="020B0502020202020204" pitchFamily="34" charset="0"/>
                        </a:rPr>
                        <a:t>terhasil</a:t>
                      </a:r>
                      <a:r>
                        <a:rPr lang="en-US" sz="2400" b="0" i="0" baseline="0" dirty="0" smtClean="0">
                          <a:latin typeface="Century Gothic" panose="020B0502020202020204" pitchFamily="34" charset="0"/>
                        </a:rPr>
                        <a:t> di </a:t>
                      </a:r>
                      <a:r>
                        <a:rPr lang="en-US" sz="2400" b="0" i="0" baseline="0" dirty="0" err="1" smtClean="0">
                          <a:latin typeface="Century Gothic" panose="020B0502020202020204" pitchFamily="34" charset="0"/>
                        </a:rPr>
                        <a:t>dalam</a:t>
                      </a:r>
                      <a:r>
                        <a:rPr lang="en-US" sz="2400" b="0" i="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="0" i="0" baseline="0" dirty="0" err="1" smtClean="0">
                          <a:latin typeface="Century Gothic" panose="020B0502020202020204" pitchFamily="34" charset="0"/>
                        </a:rPr>
                        <a:t>sistem</a:t>
                      </a:r>
                      <a:r>
                        <a:rPr lang="en-US" sz="2400" b="0" i="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="0" i="0" baseline="0" dirty="0" err="1" smtClean="0">
                          <a:latin typeface="Century Gothic" panose="020B0502020202020204" pitchFamily="34" charset="0"/>
                        </a:rPr>
                        <a:t>tidak</a:t>
                      </a:r>
                      <a:r>
                        <a:rPr lang="en-US" sz="2400" b="0" i="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="0" i="0" baseline="0" dirty="0" err="1" smtClean="0">
                          <a:latin typeface="Century Gothic" panose="020B0502020202020204" pitchFamily="34" charset="0"/>
                        </a:rPr>
                        <a:t>tersusun</a:t>
                      </a:r>
                      <a:r>
                        <a:rPr lang="en-US" sz="2400" b="0" i="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="0" i="0" baseline="0" dirty="0" err="1" smtClean="0">
                          <a:latin typeface="Century Gothic" panose="020B0502020202020204" pitchFamily="34" charset="0"/>
                        </a:rPr>
                        <a:t>mengikut</a:t>
                      </a:r>
                      <a:r>
                        <a:rPr lang="en-US" sz="2400" b="0" i="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="0" i="0" baseline="0" dirty="0" err="1" smtClean="0">
                          <a:latin typeface="Century Gothic" panose="020B0502020202020204" pitchFamily="34" charset="0"/>
                        </a:rPr>
                        <a:t>kedudukan</a:t>
                      </a:r>
                      <a:r>
                        <a:rPr lang="en-US" sz="2400" b="0" i="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="0" i="0" baseline="0" dirty="0" err="1" smtClean="0">
                          <a:latin typeface="Century Gothic" panose="020B0502020202020204" pitchFamily="34" charset="0"/>
                        </a:rPr>
                        <a:t>jawatan</a:t>
                      </a:r>
                      <a:r>
                        <a:rPr lang="en-US" sz="2400" b="0" i="0" baseline="0" dirty="0" smtClean="0"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marL="0" marR="0" indent="0" algn="l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US" sz="2400" b="0" i="0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514350" marR="0" indent="-514350" algn="l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 startAt="7"/>
                        <a:tabLst/>
                        <a:defRPr/>
                      </a:pPr>
                      <a:r>
                        <a:rPr lang="en-US" sz="2400" dirty="0" err="1" smtClean="0">
                          <a:latin typeface="Century Gothic" panose="020B0502020202020204" pitchFamily="34" charset="0"/>
                        </a:rPr>
                        <a:t>Ini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akan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menyukarkan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pengundi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untuk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membuat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sebarang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bagi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pilihan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sebelumnya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.</a:t>
                      </a:r>
                      <a:endParaRPr lang="en-US" sz="2400" b="0" i="0" baseline="0" dirty="0" smtClean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3879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7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8331740"/>
              </p:ext>
            </p:extLst>
          </p:nvPr>
        </p:nvGraphicFramePr>
        <p:xfrm>
          <a:off x="2001266" y="2314411"/>
          <a:ext cx="20741502" cy="40843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8690180"/>
                <a:gridCol w="1205132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+mn-lt"/>
                        </a:rPr>
                        <a:t>PERMASALAH</a:t>
                      </a:r>
                      <a:r>
                        <a:rPr lang="en-US" sz="3200" baseline="0" dirty="0" smtClean="0">
                          <a:latin typeface="+mn-lt"/>
                        </a:rPr>
                        <a:t> SISTEM</a:t>
                      </a:r>
                      <a:endParaRPr lang="en-MY" sz="3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latin typeface="+mn-lt"/>
                        </a:rPr>
                        <a:t>PENERANGAN</a:t>
                      </a:r>
                      <a:endParaRPr lang="en-MY" sz="3200" dirty="0" smtClean="0">
                        <a:latin typeface="+mn-lt"/>
                      </a:endParaRPr>
                    </a:p>
                    <a:p>
                      <a:pPr algn="ctr"/>
                      <a:endParaRPr lang="en-MY" sz="320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457200" indent="-457200" algn="just" fontAlgn="t">
                        <a:buFont typeface="+mj-lt"/>
                        <a:buAutoNum type="arabicPeriod" startAt="8"/>
                      </a:pPr>
                      <a:r>
                        <a:rPr lang="en-US" sz="2400" dirty="0" smtClean="0">
                          <a:latin typeface="Century Gothic" panose="020B0502020202020204" pitchFamily="34" charset="0"/>
                        </a:rPr>
                        <a:t>‘Position’,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‘Candidate’ &amp; ‘Voter’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dibenarkan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untuk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dipadam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walaupun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proses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pengundian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sedang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berjalan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.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Tiada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kawalan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dibuat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marL="457200" indent="-457200" algn="just" fontAlgn="t">
                        <a:buFont typeface="+mj-lt"/>
                        <a:buAutoNum type="arabicPeriod" startAt="8"/>
                      </a:pPr>
                      <a:endParaRPr lang="en-US" sz="2400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457200" indent="-457200" algn="just" fontAlgn="t">
                        <a:buFont typeface="+mj-lt"/>
                        <a:buAutoNum type="arabicPeriod" startAt="8"/>
                      </a:pP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Status 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‘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sudah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mengundi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’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berlaku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apabila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selesai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memilih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ahli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jawatankuasa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.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Sepatutnya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pertukaran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status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berlaku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apabila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pengundi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menekan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butang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“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Calon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Yang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Dipilih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Adalah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Benar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”.  </a:t>
                      </a:r>
                      <a:endParaRPr lang="en-MY" sz="24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l">
                        <a:buFont typeface="+mj-lt"/>
                        <a:buAutoNum type="arabicPeriod" startAt="8"/>
                      </a:pPr>
                      <a:r>
                        <a:rPr lang="en-US" sz="2400" b="0" i="0" baseline="0" dirty="0" err="1" smtClean="0">
                          <a:latin typeface="Century Gothic" panose="020B0502020202020204" pitchFamily="34" charset="0"/>
                        </a:rPr>
                        <a:t>Keputusan</a:t>
                      </a:r>
                      <a:r>
                        <a:rPr lang="en-US" sz="2400" b="0" i="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="0" i="0" baseline="0" dirty="0" err="1" smtClean="0">
                          <a:latin typeface="Century Gothic" panose="020B0502020202020204" pitchFamily="34" charset="0"/>
                        </a:rPr>
                        <a:t>menjadi</a:t>
                      </a:r>
                      <a:r>
                        <a:rPr lang="en-US" sz="2400" b="0" i="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="0" i="0" baseline="0" dirty="0" err="1" smtClean="0">
                          <a:latin typeface="Century Gothic" panose="020B0502020202020204" pitchFamily="34" charset="0"/>
                        </a:rPr>
                        <a:t>tidak</a:t>
                      </a:r>
                      <a:r>
                        <a:rPr lang="en-US" sz="2400" b="0" i="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="0" i="0" baseline="0" dirty="0" err="1" smtClean="0">
                          <a:latin typeface="Century Gothic" panose="020B0502020202020204" pitchFamily="34" charset="0"/>
                        </a:rPr>
                        <a:t>betul</a:t>
                      </a:r>
                      <a:r>
                        <a:rPr lang="en-US" sz="2400" b="0" i="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="0" i="0" baseline="0" dirty="0" err="1" smtClean="0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US" sz="2400" b="0" i="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="0" i="0" baseline="0" dirty="0" err="1" smtClean="0">
                          <a:latin typeface="Century Gothic" panose="020B0502020202020204" pitchFamily="34" charset="0"/>
                        </a:rPr>
                        <a:t>sukar</a:t>
                      </a:r>
                      <a:r>
                        <a:rPr lang="en-US" sz="2400" b="0" i="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="0" i="0" baseline="0" dirty="0" err="1" smtClean="0">
                          <a:latin typeface="Century Gothic" panose="020B0502020202020204" pitchFamily="34" charset="0"/>
                        </a:rPr>
                        <a:t>untuk</a:t>
                      </a:r>
                      <a:r>
                        <a:rPr lang="en-US" sz="2400" b="0" i="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="0" i="0" baseline="0" dirty="0" err="1" smtClean="0">
                          <a:latin typeface="Century Gothic" panose="020B0502020202020204" pitchFamily="34" charset="0"/>
                        </a:rPr>
                        <a:t>mengenalpasti</a:t>
                      </a:r>
                      <a:r>
                        <a:rPr lang="en-US" sz="2400" b="0" i="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="0" i="0" baseline="0" dirty="0" err="1" smtClean="0">
                          <a:latin typeface="Century Gothic" panose="020B0502020202020204" pitchFamily="34" charset="0"/>
                        </a:rPr>
                        <a:t>masalah</a:t>
                      </a:r>
                      <a:r>
                        <a:rPr lang="en-US" sz="2400" b="0" i="0" baseline="0" dirty="0" smtClean="0">
                          <a:latin typeface="Century Gothic" panose="020B0502020202020204" pitchFamily="34" charset="0"/>
                        </a:rPr>
                        <a:t> yang </a:t>
                      </a:r>
                      <a:r>
                        <a:rPr lang="en-US" sz="2400" b="0" i="0" baseline="0" dirty="0" err="1" smtClean="0">
                          <a:latin typeface="Century Gothic" panose="020B0502020202020204" pitchFamily="34" charset="0"/>
                        </a:rPr>
                        <a:t>akan</a:t>
                      </a:r>
                      <a:r>
                        <a:rPr lang="en-US" sz="2400" b="0" i="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="0" i="0" baseline="0" dirty="0" err="1" smtClean="0">
                          <a:latin typeface="Century Gothic" panose="020B0502020202020204" pitchFamily="34" charset="0"/>
                        </a:rPr>
                        <a:t>timbul</a:t>
                      </a:r>
                      <a:r>
                        <a:rPr lang="en-US" sz="2400" b="0" i="0" baseline="0" dirty="0" smtClean="0"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marL="514350" indent="-514350" algn="l">
                        <a:buFont typeface="+mj-lt"/>
                        <a:buAutoNum type="arabicPeriod" startAt="8"/>
                      </a:pPr>
                      <a:endParaRPr lang="en-US" sz="2400" b="0" i="0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514350" indent="-514350" algn="l">
                        <a:buFont typeface="+mj-lt"/>
                        <a:buAutoNum type="arabicPeriod" startAt="8"/>
                      </a:pPr>
                      <a:endParaRPr lang="en-US" sz="2400" b="0" i="0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514350" indent="-514350" algn="l">
                        <a:buFont typeface="+mj-lt"/>
                        <a:buAutoNum type="arabicPeriod" startAt="8"/>
                      </a:pPr>
                      <a:r>
                        <a:rPr lang="en-US" sz="2400" b="0" i="0" baseline="0" dirty="0" err="1" smtClean="0">
                          <a:latin typeface="Century Gothic" panose="020B0502020202020204" pitchFamily="34" charset="0"/>
                        </a:rPr>
                        <a:t>Jika</a:t>
                      </a:r>
                      <a:r>
                        <a:rPr lang="en-US" sz="2400" b="0" i="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="0" i="0" baseline="0" dirty="0" err="1" smtClean="0">
                          <a:latin typeface="Century Gothic" panose="020B0502020202020204" pitchFamily="34" charset="0"/>
                        </a:rPr>
                        <a:t>berlaku</a:t>
                      </a:r>
                      <a:r>
                        <a:rPr lang="en-US" sz="2400" b="0" i="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="0" i="0" baseline="0" dirty="0" err="1" smtClean="0">
                          <a:latin typeface="Century Gothic" panose="020B0502020202020204" pitchFamily="34" charset="0"/>
                        </a:rPr>
                        <a:t>masalah</a:t>
                      </a:r>
                      <a:r>
                        <a:rPr lang="en-US" sz="2400" b="0" i="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="0" i="0" baseline="0" dirty="0" err="1" smtClean="0">
                          <a:latin typeface="Century Gothic" panose="020B0502020202020204" pitchFamily="34" charset="0"/>
                        </a:rPr>
                        <a:t>sistem</a:t>
                      </a:r>
                      <a:r>
                        <a:rPr lang="en-US" sz="2400" b="0" i="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="0" i="0" baseline="0" dirty="0" err="1" smtClean="0">
                          <a:latin typeface="Century Gothic" panose="020B0502020202020204" pitchFamily="34" charset="0"/>
                        </a:rPr>
                        <a:t>akan</a:t>
                      </a:r>
                      <a:r>
                        <a:rPr lang="en-US" sz="2400" b="0" i="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="0" i="0" baseline="0" dirty="0" err="1" smtClean="0">
                          <a:latin typeface="Century Gothic" panose="020B0502020202020204" pitchFamily="34" charset="0"/>
                        </a:rPr>
                        <a:t>menyebabkan</a:t>
                      </a:r>
                      <a:r>
                        <a:rPr lang="en-US" sz="2400" b="0" i="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="0" i="0" baseline="0" dirty="0" err="1" smtClean="0">
                          <a:latin typeface="Century Gothic" panose="020B0502020202020204" pitchFamily="34" charset="0"/>
                        </a:rPr>
                        <a:t>pengundi</a:t>
                      </a:r>
                      <a:r>
                        <a:rPr lang="en-US" sz="2400" b="0" i="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="0" i="0" baseline="0" dirty="0" err="1" smtClean="0">
                          <a:latin typeface="Century Gothic" panose="020B0502020202020204" pitchFamily="34" charset="0"/>
                        </a:rPr>
                        <a:t>tidak</a:t>
                      </a:r>
                      <a:r>
                        <a:rPr lang="en-US" sz="2400" b="0" i="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="0" i="0" baseline="0" dirty="0" err="1" smtClean="0">
                          <a:latin typeface="Century Gothic" panose="020B0502020202020204" pitchFamily="34" charset="0"/>
                        </a:rPr>
                        <a:t>boleh</a:t>
                      </a:r>
                      <a:r>
                        <a:rPr lang="en-US" sz="2400" b="0" i="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="0" i="0" baseline="0" dirty="0" err="1" smtClean="0">
                          <a:latin typeface="Century Gothic" panose="020B0502020202020204" pitchFamily="34" charset="0"/>
                        </a:rPr>
                        <a:t>mengundi</a:t>
                      </a:r>
                      <a:r>
                        <a:rPr lang="en-US" sz="2400" b="0" i="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="0" i="0" baseline="0" dirty="0" err="1" smtClean="0">
                          <a:latin typeface="Century Gothic" panose="020B0502020202020204" pitchFamily="34" charset="0"/>
                        </a:rPr>
                        <a:t>semula</a:t>
                      </a:r>
                      <a:r>
                        <a:rPr lang="en-US" sz="2400" b="0" i="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="0" i="0" baseline="0" dirty="0" err="1" smtClean="0">
                          <a:latin typeface="Century Gothic" panose="020B0502020202020204" pitchFamily="34" charset="0"/>
                        </a:rPr>
                        <a:t>walaupun</a:t>
                      </a:r>
                      <a:r>
                        <a:rPr lang="en-US" sz="2400" b="0" i="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="0" i="0" baseline="0" dirty="0" err="1" smtClean="0">
                          <a:latin typeface="Century Gothic" panose="020B0502020202020204" pitchFamily="34" charset="0"/>
                        </a:rPr>
                        <a:t>butang</a:t>
                      </a:r>
                      <a:r>
                        <a:rPr lang="en-US" sz="2400" b="0" i="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“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Calon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Yang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Dipilih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Adalah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Benar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”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masih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belum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ditekan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.</a:t>
                      </a:r>
                      <a:endParaRPr lang="en-US" sz="2400" b="0" i="0" baseline="0" dirty="0" smtClean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400414" y="953164"/>
            <a:ext cx="21586688" cy="1231107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4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2.0 LAPORAN PENAMBAHBAIKAN SISTEM</a:t>
            </a:r>
            <a:endParaRPr lang="en-US" sz="6400" dirty="0">
              <a:solidFill>
                <a:srgbClr val="C00000"/>
              </a:solidFill>
              <a:latin typeface="Open Sans Light"/>
              <a:cs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931235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8533389" y="-94944"/>
            <a:ext cx="5352782" cy="6519749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3852" tIns="121926" rIns="243852" bIns="121926" rtlCol="0" anchor="ctr"/>
          <a:lstStyle/>
          <a:p>
            <a:pPr algn="ctr"/>
            <a:endParaRPr lang="en-US" dirty="0">
              <a:latin typeface="Open Sans Ligh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8</a:t>
            </a:fld>
            <a:endParaRPr lang="en-US" dirty="0"/>
          </a:p>
        </p:txBody>
      </p:sp>
      <p:sp>
        <p:nvSpPr>
          <p:cNvPr id="16" name="Shape 2041"/>
          <p:cNvSpPr/>
          <p:nvPr/>
        </p:nvSpPr>
        <p:spPr>
          <a:xfrm>
            <a:off x="20458343" y="585921"/>
            <a:ext cx="1508623" cy="186225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9921" y="90048"/>
                </a:moveTo>
                <a:lnTo>
                  <a:pt x="30000" y="90048"/>
                </a:lnTo>
                <a:cubicBezTo>
                  <a:pt x="27992" y="90048"/>
                  <a:pt x="26692" y="91111"/>
                  <a:pt x="26692" y="92753"/>
                </a:cubicBezTo>
                <a:cubicBezTo>
                  <a:pt x="26692" y="94396"/>
                  <a:pt x="27992" y="95458"/>
                  <a:pt x="30000" y="95458"/>
                </a:cubicBezTo>
                <a:lnTo>
                  <a:pt x="69921" y="95458"/>
                </a:lnTo>
                <a:cubicBezTo>
                  <a:pt x="71929" y="95458"/>
                  <a:pt x="73346" y="94396"/>
                  <a:pt x="73346" y="92753"/>
                </a:cubicBezTo>
                <a:cubicBezTo>
                  <a:pt x="73346" y="91111"/>
                  <a:pt x="71929" y="90048"/>
                  <a:pt x="69921" y="90048"/>
                </a:cubicBezTo>
                <a:close/>
                <a:moveTo>
                  <a:pt x="30000" y="30048"/>
                </a:moveTo>
                <a:lnTo>
                  <a:pt x="46653" y="30048"/>
                </a:lnTo>
                <a:cubicBezTo>
                  <a:pt x="48661" y="30048"/>
                  <a:pt x="49960" y="28985"/>
                  <a:pt x="49960" y="27342"/>
                </a:cubicBezTo>
                <a:cubicBezTo>
                  <a:pt x="49960" y="25700"/>
                  <a:pt x="48661" y="24541"/>
                  <a:pt x="46653" y="24541"/>
                </a:cubicBezTo>
                <a:lnTo>
                  <a:pt x="30000" y="24541"/>
                </a:lnTo>
                <a:cubicBezTo>
                  <a:pt x="27992" y="24541"/>
                  <a:pt x="26692" y="25700"/>
                  <a:pt x="26692" y="27342"/>
                </a:cubicBezTo>
                <a:cubicBezTo>
                  <a:pt x="26692" y="28985"/>
                  <a:pt x="27992" y="30048"/>
                  <a:pt x="30000" y="30048"/>
                </a:cubicBezTo>
                <a:close/>
                <a:moveTo>
                  <a:pt x="90000" y="68212"/>
                </a:moveTo>
                <a:lnTo>
                  <a:pt x="30000" y="68212"/>
                </a:lnTo>
                <a:cubicBezTo>
                  <a:pt x="27992" y="68212"/>
                  <a:pt x="26692" y="69275"/>
                  <a:pt x="26692" y="70917"/>
                </a:cubicBezTo>
                <a:cubicBezTo>
                  <a:pt x="26692" y="72560"/>
                  <a:pt x="27992" y="73623"/>
                  <a:pt x="30000" y="73623"/>
                </a:cubicBezTo>
                <a:lnTo>
                  <a:pt x="90000" y="73623"/>
                </a:lnTo>
                <a:cubicBezTo>
                  <a:pt x="92007" y="73623"/>
                  <a:pt x="93307" y="72560"/>
                  <a:pt x="93307" y="70917"/>
                </a:cubicBezTo>
                <a:cubicBezTo>
                  <a:pt x="93307" y="69275"/>
                  <a:pt x="92007" y="68212"/>
                  <a:pt x="90000" y="68212"/>
                </a:cubicBezTo>
                <a:close/>
                <a:moveTo>
                  <a:pt x="26692" y="49082"/>
                </a:moveTo>
                <a:cubicBezTo>
                  <a:pt x="26692" y="50724"/>
                  <a:pt x="27992" y="51884"/>
                  <a:pt x="30000" y="51884"/>
                </a:cubicBezTo>
                <a:lnTo>
                  <a:pt x="90000" y="51884"/>
                </a:lnTo>
                <a:cubicBezTo>
                  <a:pt x="92007" y="51884"/>
                  <a:pt x="93307" y="50724"/>
                  <a:pt x="93307" y="49082"/>
                </a:cubicBezTo>
                <a:cubicBezTo>
                  <a:pt x="93307" y="47536"/>
                  <a:pt x="92007" y="46376"/>
                  <a:pt x="90000" y="46376"/>
                </a:cubicBezTo>
                <a:lnTo>
                  <a:pt x="30000" y="46376"/>
                </a:lnTo>
                <a:cubicBezTo>
                  <a:pt x="27992" y="46376"/>
                  <a:pt x="26692" y="47536"/>
                  <a:pt x="26692" y="49082"/>
                </a:cubicBezTo>
                <a:close/>
                <a:moveTo>
                  <a:pt x="86692" y="0"/>
                </a:moveTo>
                <a:lnTo>
                  <a:pt x="13346" y="0"/>
                </a:lnTo>
                <a:cubicBezTo>
                  <a:pt x="6023" y="0"/>
                  <a:pt x="0" y="4927"/>
                  <a:pt x="0" y="10917"/>
                </a:cubicBezTo>
                <a:lnTo>
                  <a:pt x="0" y="109082"/>
                </a:lnTo>
                <a:cubicBezTo>
                  <a:pt x="0" y="115072"/>
                  <a:pt x="6023" y="120000"/>
                  <a:pt x="13346" y="120000"/>
                </a:cubicBezTo>
                <a:lnTo>
                  <a:pt x="106653" y="120000"/>
                </a:lnTo>
                <a:cubicBezTo>
                  <a:pt x="113976" y="120000"/>
                  <a:pt x="120000" y="115072"/>
                  <a:pt x="120000" y="109082"/>
                </a:cubicBezTo>
                <a:lnTo>
                  <a:pt x="120000" y="30048"/>
                </a:lnTo>
                <a:lnTo>
                  <a:pt x="86692" y="0"/>
                </a:lnTo>
                <a:close/>
                <a:moveTo>
                  <a:pt x="113267" y="109082"/>
                </a:moveTo>
                <a:cubicBezTo>
                  <a:pt x="113267" y="112077"/>
                  <a:pt x="110314" y="114589"/>
                  <a:pt x="106653" y="114589"/>
                </a:cubicBezTo>
                <a:lnTo>
                  <a:pt x="13346" y="114589"/>
                </a:lnTo>
                <a:cubicBezTo>
                  <a:pt x="9685" y="114589"/>
                  <a:pt x="6614" y="112077"/>
                  <a:pt x="6614" y="109082"/>
                </a:cubicBezTo>
                <a:lnTo>
                  <a:pt x="6614" y="10917"/>
                </a:lnTo>
                <a:cubicBezTo>
                  <a:pt x="6614" y="7922"/>
                  <a:pt x="9685" y="5507"/>
                  <a:pt x="13346" y="5507"/>
                </a:cubicBezTo>
                <a:lnTo>
                  <a:pt x="73346" y="5507"/>
                </a:lnTo>
                <a:lnTo>
                  <a:pt x="73346" y="32753"/>
                </a:lnTo>
                <a:cubicBezTo>
                  <a:pt x="73346" y="35748"/>
                  <a:pt x="76299" y="38260"/>
                  <a:pt x="79960" y="38260"/>
                </a:cubicBezTo>
                <a:lnTo>
                  <a:pt x="113267" y="38260"/>
                </a:lnTo>
                <a:lnTo>
                  <a:pt x="113267" y="109082"/>
                </a:lnTo>
                <a:close/>
                <a:moveTo>
                  <a:pt x="79960" y="32753"/>
                </a:moveTo>
                <a:lnTo>
                  <a:pt x="79960" y="5507"/>
                </a:lnTo>
                <a:lnTo>
                  <a:pt x="83267" y="5507"/>
                </a:lnTo>
                <a:lnTo>
                  <a:pt x="113267" y="32753"/>
                </a:lnTo>
                <a:lnTo>
                  <a:pt x="79960" y="3275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51561" y="5372052"/>
            <a:ext cx="2383554" cy="145507"/>
          </a:xfrm>
          <a:prstGeom prst="rect">
            <a:avLst/>
          </a:prstGeom>
        </p:spPr>
      </p:pic>
      <p:sp>
        <p:nvSpPr>
          <p:cNvPr id="18" name="Title 4"/>
          <p:cNvSpPr txBox="1">
            <a:spLocks/>
          </p:cNvSpPr>
          <p:nvPr/>
        </p:nvSpPr>
        <p:spPr>
          <a:xfrm>
            <a:off x="1778336" y="5412651"/>
            <a:ext cx="16754017" cy="2142550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r>
              <a:rPr lang="en-MY" b="1" dirty="0">
                <a:solidFill>
                  <a:schemeClr val="tx1"/>
                </a:solidFill>
                <a:latin typeface="Century Gothic" panose="020B0502020202020204" pitchFamily="34" charset="0"/>
                <a:cs typeface="Open Sans" panose="020B0606030504020204" pitchFamily="34" charset="0"/>
              </a:rPr>
              <a:t>3</a:t>
            </a:r>
            <a:r>
              <a:rPr lang="en-MY" b="1" dirty="0" smtClean="0">
                <a:solidFill>
                  <a:schemeClr val="tx1"/>
                </a:solidFill>
                <a:latin typeface="Century Gothic" panose="020B0502020202020204" pitchFamily="34" charset="0"/>
                <a:cs typeface="Open Sans" panose="020B0606030504020204" pitchFamily="34" charset="0"/>
              </a:rPr>
              <a:t>.0 LAPORAN PENGUJIAN SISTEM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0495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231107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400" dirty="0">
                <a:solidFill>
                  <a:srgbClr val="C00000"/>
                </a:solidFill>
                <a:latin typeface="Open Sans Light"/>
                <a:cs typeface="Open Sans Light"/>
              </a:rPr>
              <a:t>3</a:t>
            </a:r>
            <a:r>
              <a:rPr lang="en-US" sz="64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.0 LAPORAN PENGUJIAN SISTEM</a:t>
            </a:r>
            <a:endParaRPr lang="en-US" sz="6400" dirty="0">
              <a:solidFill>
                <a:srgbClr val="C00000"/>
              </a:solidFill>
              <a:latin typeface="Open Sans Light"/>
              <a:cs typeface="Open Sans Ligh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9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7277232"/>
              </p:ext>
            </p:extLst>
          </p:nvPr>
        </p:nvGraphicFramePr>
        <p:xfrm>
          <a:off x="2001268" y="2572317"/>
          <a:ext cx="20985834" cy="86563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0492917"/>
                <a:gridCol w="1049291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PROSES</a:t>
                      </a:r>
                      <a:r>
                        <a:rPr lang="en-US" sz="2800" baseline="0" dirty="0" smtClean="0"/>
                        <a:t> PENGUJIAN</a:t>
                      </a:r>
                      <a:endParaRPr lang="en-MY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latin typeface="+mn-lt"/>
                        </a:rPr>
                        <a:t>KEPUTUSAN</a:t>
                      </a:r>
                      <a:r>
                        <a:rPr lang="en-US" sz="2800" baseline="0" dirty="0" smtClean="0">
                          <a:latin typeface="+mn-lt"/>
                        </a:rPr>
                        <a:t> PENGUJIAN</a:t>
                      </a:r>
                      <a:endParaRPr lang="en-MY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457200" lvl="0" indent="-457200" algn="just">
                        <a:buFont typeface="+mj-lt"/>
                        <a:buAutoNum type="arabicPeriod"/>
                      </a:pPr>
                      <a:r>
                        <a:rPr lang="en-US" sz="2400" dirty="0" err="1" smtClean="0">
                          <a:latin typeface="Century Gothic" panose="020B0502020202020204" pitchFamily="34" charset="0"/>
                        </a:rPr>
                        <a:t>Contoh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percalonan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adalah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s</a:t>
                      </a:r>
                      <a:r>
                        <a:rPr lang="en-US" sz="2400" dirty="0" err="1" smtClean="0">
                          <a:latin typeface="Century Gothic" panose="020B0502020202020204" pitchFamily="34" charset="0"/>
                        </a:rPr>
                        <a:t>eperti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berikut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;-</a:t>
                      </a:r>
                    </a:p>
                    <a:p>
                      <a:pPr marL="0" lvl="0" indent="0" algn="just">
                        <a:buFont typeface="+mj-lt"/>
                        <a:buNone/>
                      </a:pP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    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i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)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Presiden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                         -  2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percalonan</a:t>
                      </a:r>
                      <a:endParaRPr lang="en-US" sz="2400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0" lvl="0" indent="0" algn="just">
                        <a:buFont typeface="+mj-lt"/>
                        <a:buNone/>
                      </a:pP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     ii)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Timbalan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presiden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        - 4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percalonan</a:t>
                      </a:r>
                      <a:endParaRPr lang="en-US" sz="2400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0" lvl="0" indent="0" algn="just">
                        <a:buFont typeface="+mj-lt"/>
                        <a:buNone/>
                      </a:pP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     iii) Naib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presiden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Pusat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    – 4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percalonan</a:t>
                      </a:r>
                      <a:endParaRPr lang="en-US" sz="2400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0" lvl="0" indent="0" algn="just">
                        <a:buFont typeface="+mj-lt"/>
                        <a:buNone/>
                      </a:pP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     iv) Ahli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jawatan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kuasa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     – 30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percalonan</a:t>
                      </a:r>
                      <a:endParaRPr lang="en-US" sz="2400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0" lvl="0" indent="0" algn="just">
                        <a:buFont typeface="+mj-lt"/>
                        <a:buNone/>
                      </a:pPr>
                      <a:endParaRPr lang="en-US" sz="2400" dirty="0" smtClean="0">
                        <a:latin typeface="Century Gothic" panose="020B0502020202020204" pitchFamily="34" charset="0"/>
                      </a:endParaRPr>
                    </a:p>
                    <a:p>
                      <a:pPr marL="457200" lvl="0" indent="-457200" algn="just">
                        <a:buFont typeface="+mj-lt"/>
                        <a:buAutoNum type="arabicPeriod" startAt="2"/>
                      </a:pP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Sebanyak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208 data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pengundi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digunakan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di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dalam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proses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pengujian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marL="457200" lvl="0" indent="-457200" algn="just">
                        <a:buFont typeface="+mj-lt"/>
                        <a:buAutoNum type="arabicPeriod" startAt="2"/>
                      </a:pPr>
                      <a:endParaRPr lang="en-US" sz="2400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457200" lvl="0" indent="-457200" algn="just">
                        <a:buFont typeface="+mj-lt"/>
                        <a:buAutoNum type="arabicPeriod" startAt="2"/>
                      </a:pP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Pengujian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melibatkan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10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pegawai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firma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10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komputer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.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Dilakukan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secara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serentak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proses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pengundian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mengambil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masa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selama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satu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(1) jam 30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minit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marL="457200" lvl="0" indent="-457200" algn="just">
                        <a:buFont typeface="+mj-lt"/>
                        <a:buAutoNum type="arabicPeriod" startAt="2"/>
                      </a:pPr>
                      <a:endParaRPr lang="en-US" sz="2400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457200" lvl="0" indent="-457200" algn="just">
                        <a:buFont typeface="+mj-lt"/>
                        <a:buAutoNum type="arabicPeriod" startAt="2"/>
                      </a:pPr>
                      <a:r>
                        <a:rPr lang="en-US" sz="2400" dirty="0" smtClean="0">
                          <a:latin typeface="Century Gothic" panose="020B0502020202020204" pitchFamily="34" charset="0"/>
                        </a:rPr>
                        <a:t>Proses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pengundian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dilakukan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secara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manual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terlebih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dahulu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kemudian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pengundian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dilakukan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menggunakan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sistem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.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Keputusan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yang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dihasilkan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secara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manual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sistem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akan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dibandingkan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bagi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memastikan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kedua-dua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keputusan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adalah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sama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marL="457200" lvl="0" indent="-457200" algn="just">
                        <a:buFont typeface="+mj-lt"/>
                        <a:buAutoNum type="arabicPeriod" startAt="2"/>
                      </a:pPr>
                      <a:endParaRPr lang="en-US" sz="2400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457200" lvl="0" indent="-457200" algn="just">
                        <a:buFont typeface="+mj-lt"/>
                        <a:buAutoNum type="arabicPeriod" startAt="2"/>
                      </a:pPr>
                      <a:r>
                        <a:rPr lang="en-US" sz="2400" dirty="0" err="1" smtClean="0">
                          <a:latin typeface="Century Gothic" panose="020B0502020202020204" pitchFamily="34" charset="0"/>
                        </a:rPr>
                        <a:t>Memadam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nama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c</a:t>
                      </a:r>
                      <a:r>
                        <a:rPr lang="en-US" sz="2400" dirty="0" err="1" smtClean="0">
                          <a:latin typeface="Century Gothic" panose="020B0502020202020204" pitchFamily="34" charset="0"/>
                        </a:rPr>
                        <a:t>alon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yang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telah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dipilih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. Proses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ini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bagi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memastikan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keberangkalian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yang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akan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berlaku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kepada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keputusan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atau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kestabilan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Century Gothic" panose="020B0502020202020204" pitchFamily="34" charset="0"/>
                        </a:rPr>
                        <a:t>sistem</a:t>
                      </a:r>
                      <a:r>
                        <a:rPr lang="en-US" sz="2400" baseline="0" dirty="0" smtClean="0">
                          <a:latin typeface="Century Gothic" panose="020B0502020202020204" pitchFamily="34" charset="0"/>
                        </a:rPr>
                        <a:t>. </a:t>
                      </a:r>
                      <a:endParaRPr lang="en-US" sz="2400" dirty="0" smtClean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l">
                        <a:buFont typeface="+mj-lt"/>
                        <a:buAutoNum type="arabicPeriod"/>
                      </a:pPr>
                      <a:r>
                        <a:rPr lang="en-US" sz="2400" b="0" dirty="0" err="1" smtClean="0">
                          <a:latin typeface="Century Gothic" panose="020B0502020202020204" pitchFamily="34" charset="0"/>
                        </a:rPr>
                        <a:t>Keputusan</a:t>
                      </a:r>
                      <a:r>
                        <a:rPr lang="en-US" sz="2400" b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="0" dirty="0" err="1" smtClean="0">
                          <a:latin typeface="Century Gothic" panose="020B0502020202020204" pitchFamily="34" charset="0"/>
                        </a:rPr>
                        <a:t>menunjukkan</a:t>
                      </a:r>
                      <a:r>
                        <a:rPr lang="en-US" sz="2400" b="0" dirty="0" smtClean="0">
                          <a:latin typeface="Century Gothic" panose="020B0502020202020204" pitchFamily="34" charset="0"/>
                        </a:rPr>
                        <a:t> data yang </a:t>
                      </a:r>
                      <a:r>
                        <a:rPr lang="en-US" sz="2400" b="0" dirty="0" err="1" smtClean="0">
                          <a:latin typeface="Century Gothic" panose="020B0502020202020204" pitchFamily="34" charset="0"/>
                        </a:rPr>
                        <a:t>dihasilkan</a:t>
                      </a:r>
                      <a:r>
                        <a:rPr lang="en-US" sz="2400" b="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="0" baseline="0" dirty="0" err="1" smtClean="0">
                          <a:latin typeface="Century Gothic" panose="020B0502020202020204" pitchFamily="34" charset="0"/>
                        </a:rPr>
                        <a:t>oleh</a:t>
                      </a:r>
                      <a:r>
                        <a:rPr lang="en-US" sz="2400" b="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="0" baseline="0" dirty="0" err="1" smtClean="0">
                          <a:latin typeface="Century Gothic" panose="020B0502020202020204" pitchFamily="34" charset="0"/>
                        </a:rPr>
                        <a:t>sistem</a:t>
                      </a:r>
                      <a:r>
                        <a:rPr lang="en-US" sz="2400" b="0" baseline="0" dirty="0" smtClean="0">
                          <a:latin typeface="Century Gothic" panose="020B0502020202020204" pitchFamily="34" charset="0"/>
                        </a:rPr>
                        <a:t> e-voting </a:t>
                      </a:r>
                      <a:r>
                        <a:rPr lang="en-US" sz="2400" b="0" baseline="0" dirty="0" err="1" smtClean="0">
                          <a:latin typeface="Century Gothic" panose="020B0502020202020204" pitchFamily="34" charset="0"/>
                        </a:rPr>
                        <a:t>adalah</a:t>
                      </a:r>
                      <a:r>
                        <a:rPr lang="en-US" sz="2400" b="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="0" baseline="0" dirty="0" err="1" smtClean="0">
                          <a:latin typeface="Century Gothic" panose="020B0502020202020204" pitchFamily="34" charset="0"/>
                        </a:rPr>
                        <a:t>benar</a:t>
                      </a:r>
                      <a:r>
                        <a:rPr lang="en-US" sz="2400" b="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="0" baseline="0" dirty="0" err="1" smtClean="0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US" sz="2400" b="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="0" baseline="0" dirty="0" err="1" smtClean="0">
                          <a:latin typeface="Century Gothic" panose="020B0502020202020204" pitchFamily="34" charset="0"/>
                        </a:rPr>
                        <a:t>betul</a:t>
                      </a:r>
                      <a:r>
                        <a:rPr lang="en-US" sz="2400" b="0" baseline="0" dirty="0" smtClean="0"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marL="514350" indent="-514350" algn="l">
                        <a:buFont typeface="+mj-lt"/>
                        <a:buAutoNum type="arabicPeriod"/>
                      </a:pPr>
                      <a:endParaRPr lang="en-US" sz="2400" b="0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514350" indent="-514350" algn="l">
                        <a:buFont typeface="+mj-lt"/>
                        <a:buAutoNum type="arabicPeriod"/>
                      </a:pPr>
                      <a:r>
                        <a:rPr lang="en-US" sz="2400" b="0" baseline="0" dirty="0" err="1" smtClean="0">
                          <a:latin typeface="Century Gothic" panose="020B0502020202020204" pitchFamily="34" charset="0"/>
                        </a:rPr>
                        <a:t>Tiada</a:t>
                      </a:r>
                      <a:r>
                        <a:rPr lang="en-US" sz="2400" b="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="0" baseline="0" dirty="0" err="1" smtClean="0">
                          <a:latin typeface="Century Gothic" panose="020B0502020202020204" pitchFamily="34" charset="0"/>
                        </a:rPr>
                        <a:t>kesalahan</a:t>
                      </a:r>
                      <a:r>
                        <a:rPr lang="en-US" sz="2400" b="0" baseline="0" dirty="0" smtClean="0">
                          <a:latin typeface="Century Gothic" panose="020B0502020202020204" pitchFamily="34" charset="0"/>
                        </a:rPr>
                        <a:t> data </a:t>
                      </a:r>
                      <a:r>
                        <a:rPr lang="en-US" sz="2400" b="0" baseline="0" dirty="0" err="1" smtClean="0">
                          <a:latin typeface="Century Gothic" panose="020B0502020202020204" pitchFamily="34" charset="0"/>
                        </a:rPr>
                        <a:t>daripada</a:t>
                      </a:r>
                      <a:r>
                        <a:rPr lang="en-US" sz="2400" b="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="0" baseline="0" dirty="0" err="1" smtClean="0">
                          <a:latin typeface="Century Gothic" panose="020B0502020202020204" pitchFamily="34" charset="0"/>
                        </a:rPr>
                        <a:t>sistem</a:t>
                      </a:r>
                      <a:r>
                        <a:rPr lang="en-US" sz="2400" b="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="0" baseline="0" dirty="0" err="1" smtClean="0">
                          <a:latin typeface="Century Gothic" panose="020B0502020202020204" pitchFamily="34" charset="0"/>
                        </a:rPr>
                        <a:t>atau</a:t>
                      </a:r>
                      <a:r>
                        <a:rPr lang="en-US" sz="2400" b="0" baseline="0" dirty="0" smtClean="0">
                          <a:latin typeface="Century Gothic" panose="020B0502020202020204" pitchFamily="34" charset="0"/>
                        </a:rPr>
                        <a:t> data </a:t>
                      </a:r>
                      <a:r>
                        <a:rPr lang="en-US" sz="2400" b="0" baseline="0" dirty="0" err="1" smtClean="0">
                          <a:latin typeface="Century Gothic" panose="020B0502020202020204" pitchFamily="34" charset="0"/>
                        </a:rPr>
                        <a:t>tertindih</a:t>
                      </a:r>
                      <a:r>
                        <a:rPr lang="en-US" sz="2400" b="0" baseline="0" dirty="0" smtClean="0"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marL="514350" indent="-514350" algn="l">
                        <a:buFont typeface="+mj-lt"/>
                        <a:buAutoNum type="arabicPeriod"/>
                      </a:pPr>
                      <a:endParaRPr lang="en-US" sz="2400" b="0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514350" indent="-514350" algn="l">
                        <a:buFont typeface="+mj-lt"/>
                        <a:buAutoNum type="arabicPeriod"/>
                      </a:pPr>
                      <a:r>
                        <a:rPr lang="en-US" sz="2400" b="0" baseline="0" dirty="0" err="1" smtClean="0">
                          <a:latin typeface="Century Gothic" panose="020B0502020202020204" pitchFamily="34" charset="0"/>
                        </a:rPr>
                        <a:t>Sistem</a:t>
                      </a:r>
                      <a:r>
                        <a:rPr lang="en-US" sz="2400" b="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="0" baseline="0" dirty="0" err="1" smtClean="0">
                          <a:latin typeface="Century Gothic" panose="020B0502020202020204" pitchFamily="34" charset="0"/>
                        </a:rPr>
                        <a:t>dalam</a:t>
                      </a:r>
                      <a:r>
                        <a:rPr lang="en-US" sz="2400" b="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="0" baseline="0" dirty="0" err="1" smtClean="0">
                          <a:latin typeface="Century Gothic" panose="020B0502020202020204" pitchFamily="34" charset="0"/>
                        </a:rPr>
                        <a:t>keadaan</a:t>
                      </a:r>
                      <a:r>
                        <a:rPr lang="en-US" sz="2400" b="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="0" baseline="0" dirty="0" err="1" smtClean="0">
                          <a:latin typeface="Century Gothic" panose="020B0502020202020204" pitchFamily="34" charset="0"/>
                        </a:rPr>
                        <a:t>stabil</a:t>
                      </a:r>
                      <a:r>
                        <a:rPr lang="en-US" sz="2400" b="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="0" baseline="0" dirty="0" err="1" smtClean="0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US" sz="2400" b="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="0" baseline="0" dirty="0" err="1" smtClean="0">
                          <a:latin typeface="Century Gothic" panose="020B0502020202020204" pitchFamily="34" charset="0"/>
                        </a:rPr>
                        <a:t>lancar</a:t>
                      </a:r>
                      <a:r>
                        <a:rPr lang="en-US" sz="2400" b="0" baseline="0" dirty="0" smtClean="0"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marL="514350" indent="-514350" algn="l">
                        <a:buFont typeface="+mj-lt"/>
                        <a:buAutoNum type="arabicPeriod"/>
                      </a:pPr>
                      <a:endParaRPr lang="en-US" sz="2400" b="0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514350" indent="-514350" algn="l">
                        <a:buFont typeface="+mj-lt"/>
                        <a:buAutoNum type="arabicPeriod"/>
                      </a:pPr>
                      <a:r>
                        <a:rPr lang="en-US" sz="2400" b="0" baseline="0" dirty="0" err="1" smtClean="0">
                          <a:latin typeface="Century Gothic" panose="020B0502020202020204" pitchFamily="34" charset="0"/>
                        </a:rPr>
                        <a:t>Mempunyai</a:t>
                      </a:r>
                      <a:r>
                        <a:rPr lang="en-US" sz="2400" b="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="0" baseline="0" dirty="0" err="1" smtClean="0">
                          <a:latin typeface="Century Gothic" panose="020B0502020202020204" pitchFamily="34" charset="0"/>
                        </a:rPr>
                        <a:t>ciri-ciri</a:t>
                      </a:r>
                      <a:r>
                        <a:rPr lang="en-US" sz="2400" b="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="0" baseline="0" dirty="0" err="1" smtClean="0">
                          <a:latin typeface="Century Gothic" panose="020B0502020202020204" pitchFamily="34" charset="0"/>
                        </a:rPr>
                        <a:t>keselematan</a:t>
                      </a:r>
                      <a:r>
                        <a:rPr lang="en-US" sz="2400" b="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="0" baseline="0" dirty="0" err="1" smtClean="0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US" sz="2400" b="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="0" baseline="0" dirty="0" err="1" smtClean="0">
                          <a:latin typeface="Century Gothic" panose="020B0502020202020204" pitchFamily="34" charset="0"/>
                        </a:rPr>
                        <a:t>kerahsiaan</a:t>
                      </a:r>
                      <a:r>
                        <a:rPr lang="en-US" sz="2400" b="0" baseline="0" dirty="0" smtClean="0"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marL="514350" indent="-514350" algn="l">
                        <a:buFont typeface="+mj-lt"/>
                        <a:buAutoNum type="arabicPeriod"/>
                      </a:pPr>
                      <a:endParaRPr lang="en-US" sz="2400" b="0" baseline="0" dirty="0" smtClean="0">
                        <a:latin typeface="Century Gothic" panose="020B0502020202020204" pitchFamily="34" charset="0"/>
                      </a:endParaRPr>
                    </a:p>
                    <a:p>
                      <a:pPr marL="514350" indent="-514350" algn="l">
                        <a:buFont typeface="+mj-lt"/>
                        <a:buAutoNum type="arabicPeriod"/>
                      </a:pPr>
                      <a:r>
                        <a:rPr lang="en-US" sz="2400" b="0" baseline="0" dirty="0" smtClean="0">
                          <a:latin typeface="Century Gothic" panose="020B0502020202020204" pitchFamily="34" charset="0"/>
                        </a:rPr>
                        <a:t>Nama </a:t>
                      </a:r>
                      <a:r>
                        <a:rPr lang="en-US" sz="2400" b="0" baseline="0" dirty="0" err="1" smtClean="0">
                          <a:latin typeface="Century Gothic" panose="020B0502020202020204" pitchFamily="34" charset="0"/>
                        </a:rPr>
                        <a:t>pengundi</a:t>
                      </a:r>
                      <a:r>
                        <a:rPr lang="en-US" sz="2400" b="0" baseline="0" dirty="0" smtClean="0"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US" sz="2400" b="0" baseline="0" dirty="0" err="1" smtClean="0">
                          <a:latin typeface="Century Gothic" panose="020B0502020202020204" pitchFamily="34" charset="0"/>
                        </a:rPr>
                        <a:t>calon</a:t>
                      </a:r>
                      <a:r>
                        <a:rPr lang="en-US" sz="2400" b="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="0" baseline="0" dirty="0" err="1" smtClean="0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US" sz="2400" b="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="0" baseline="0" dirty="0" err="1" smtClean="0">
                          <a:latin typeface="Century Gothic" panose="020B0502020202020204" pitchFamily="34" charset="0"/>
                        </a:rPr>
                        <a:t>jawatan</a:t>
                      </a:r>
                      <a:r>
                        <a:rPr lang="en-US" sz="2400" b="0" baseline="0" dirty="0" smtClean="0">
                          <a:latin typeface="Century Gothic" panose="020B0502020202020204" pitchFamily="34" charset="0"/>
                        </a:rPr>
                        <a:t> yang </a:t>
                      </a:r>
                      <a:r>
                        <a:rPr lang="en-US" sz="2400" b="0" baseline="0" dirty="0" err="1" smtClean="0">
                          <a:latin typeface="Century Gothic" panose="020B0502020202020204" pitchFamily="34" charset="0"/>
                        </a:rPr>
                        <a:t>bertanding</a:t>
                      </a:r>
                      <a:r>
                        <a:rPr lang="en-US" sz="2400" b="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="0" baseline="0" dirty="0" err="1" smtClean="0">
                          <a:latin typeface="Century Gothic" panose="020B0502020202020204" pitchFamily="34" charset="0"/>
                        </a:rPr>
                        <a:t>boleh</a:t>
                      </a:r>
                      <a:r>
                        <a:rPr lang="en-US" sz="2400" b="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="0" baseline="0" dirty="0" err="1" smtClean="0">
                          <a:latin typeface="Century Gothic" panose="020B0502020202020204" pitchFamily="34" charset="0"/>
                        </a:rPr>
                        <a:t>dipadam</a:t>
                      </a:r>
                      <a:r>
                        <a:rPr lang="en-US" sz="2400" b="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="0" baseline="0" dirty="0" err="1" smtClean="0">
                          <a:latin typeface="Century Gothic" panose="020B0502020202020204" pitchFamily="34" charset="0"/>
                        </a:rPr>
                        <a:t>walaupun</a:t>
                      </a:r>
                      <a:r>
                        <a:rPr lang="en-US" sz="2400" b="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="0" baseline="0" dirty="0" err="1" smtClean="0">
                          <a:latin typeface="Century Gothic" panose="020B0502020202020204" pitchFamily="34" charset="0"/>
                        </a:rPr>
                        <a:t>pengundian</a:t>
                      </a:r>
                      <a:r>
                        <a:rPr lang="en-US" sz="2400" b="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="0" baseline="0" dirty="0" err="1" smtClean="0">
                          <a:latin typeface="Century Gothic" panose="020B0502020202020204" pitchFamily="34" charset="0"/>
                        </a:rPr>
                        <a:t>telah</a:t>
                      </a:r>
                      <a:r>
                        <a:rPr lang="en-US" sz="2400" b="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400" b="0" baseline="0" dirty="0" err="1" smtClean="0">
                          <a:latin typeface="Century Gothic" panose="020B0502020202020204" pitchFamily="34" charset="0"/>
                        </a:rPr>
                        <a:t>dilakukan</a:t>
                      </a:r>
                      <a:r>
                        <a:rPr lang="en-US" sz="2400" b="0" baseline="0" dirty="0" smtClean="0">
                          <a:latin typeface="Century Gothic" panose="020B0502020202020204" pitchFamily="34" charset="0"/>
                        </a:rPr>
                        <a:t>.</a:t>
                      </a:r>
                      <a:endParaRPr lang="en-US" sz="2400" b="0" baseline="0" dirty="0" smtClean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7944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ster">
  <a:themeElements>
    <a:clrScheme name="Custom 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1BAAAA"/>
      </a:accent2>
      <a:accent3>
        <a:srgbClr val="3A5270"/>
      </a:accent3>
      <a:accent4>
        <a:srgbClr val="1D8EEA"/>
      </a:accent4>
      <a:accent5>
        <a:srgbClr val="5F5F80"/>
      </a:accent5>
      <a:accent6>
        <a:srgbClr val="CCCDC8"/>
      </a:accent6>
      <a:hlink>
        <a:srgbClr val="69E2DE"/>
      </a:hlink>
      <a:folHlink>
        <a:srgbClr val="4EAA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  <a:effectLst/>
      </a:spPr>
      <a:bodyPr rtlCol="0" anchor="ctr"/>
      <a:lstStyle>
        <a:defPPr algn="ctr">
          <a:defRPr dirty="0">
            <a:latin typeface="Open Sans Ligh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6406</TotalTime>
  <Words>1041</Words>
  <Application>Microsoft Office PowerPoint</Application>
  <PresentationFormat>Custom</PresentationFormat>
  <Paragraphs>184</Paragraphs>
  <Slides>16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Master</vt:lpstr>
      <vt:lpstr>LAPORAN PENAMBAHBAIKAN DAN VERIFIKASI TERHADAP PENGUJIAN SISTEM E-VOTING PEKEMA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Louis Twelve Design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Louis Twelve</dc:creator>
  <cp:lastModifiedBy>User</cp:lastModifiedBy>
  <cp:revision>1316</cp:revision>
  <cp:lastPrinted>2016-12-20T07:37:15Z</cp:lastPrinted>
  <dcterms:created xsi:type="dcterms:W3CDTF">2014-12-02T17:36:54Z</dcterms:created>
  <dcterms:modified xsi:type="dcterms:W3CDTF">2017-01-04T01:16:40Z</dcterms:modified>
</cp:coreProperties>
</file>