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364" r:id="rId2"/>
    <p:sldId id="342" r:id="rId3"/>
    <p:sldId id="420" r:id="rId4"/>
    <p:sldId id="431" r:id="rId5"/>
    <p:sldId id="432" r:id="rId6"/>
    <p:sldId id="434" r:id="rId7"/>
    <p:sldId id="435" r:id="rId8"/>
    <p:sldId id="436" r:id="rId9"/>
    <p:sldId id="437" r:id="rId10"/>
    <p:sldId id="443" r:id="rId11"/>
    <p:sldId id="433" r:id="rId12"/>
    <p:sldId id="421" r:id="rId13"/>
    <p:sldId id="455" r:id="rId14"/>
    <p:sldId id="454" r:id="rId15"/>
    <p:sldId id="456" r:id="rId16"/>
    <p:sldId id="427" r:id="rId17"/>
    <p:sldId id="429" r:id="rId18"/>
    <p:sldId id="430" r:id="rId19"/>
    <p:sldId id="422" r:id="rId20"/>
    <p:sldId id="351" r:id="rId21"/>
    <p:sldId id="458" r:id="rId22"/>
    <p:sldId id="457" r:id="rId23"/>
    <p:sldId id="452" r:id="rId24"/>
    <p:sldId id="453" r:id="rId25"/>
    <p:sldId id="460" r:id="rId26"/>
    <p:sldId id="459" r:id="rId27"/>
    <p:sldId id="439" r:id="rId28"/>
    <p:sldId id="444" r:id="rId29"/>
    <p:sldId id="445" r:id="rId30"/>
    <p:sldId id="446" r:id="rId31"/>
    <p:sldId id="447" r:id="rId32"/>
    <p:sldId id="448" r:id="rId33"/>
    <p:sldId id="449" r:id="rId34"/>
    <p:sldId id="450" r:id="rId35"/>
    <p:sldId id="451" r:id="rId36"/>
  </p:sldIdLst>
  <p:sldSz cx="24387175" cy="13716000"/>
  <p:notesSz cx="6735763" cy="9866313"/>
  <p:defaultTextStyle>
    <a:defPPr>
      <a:defRPr lang="en-US"/>
    </a:defPPr>
    <a:lvl1pPr marL="0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7444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4887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2338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49779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37225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24671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12115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699558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2">
          <p15:clr>
            <a:srgbClr val="A4A3A4"/>
          </p15:clr>
        </p15:guide>
        <p15:guide id="2" pos="76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8B00"/>
    <a:srgbClr val="A80000"/>
    <a:srgbClr val="1A9172"/>
    <a:srgbClr val="C7A927"/>
    <a:srgbClr val="6929A2"/>
    <a:srgbClr val="F8D00B"/>
    <a:srgbClr val="22C299"/>
    <a:srgbClr val="4D7096"/>
    <a:srgbClr val="212F3F"/>
    <a:srgbClr val="216B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15" autoAdjust="0"/>
    <p:restoredTop sz="95382" autoAdjust="0"/>
  </p:normalViewPr>
  <p:slideViewPr>
    <p:cSldViewPr snapToGrid="0" snapToObjects="1">
      <p:cViewPr varScale="1">
        <p:scale>
          <a:sx n="41" d="100"/>
          <a:sy n="41" d="100"/>
        </p:scale>
        <p:origin x="614" y="72"/>
      </p:cViewPr>
      <p:guideLst>
        <p:guide orient="horz" pos="4312"/>
        <p:guide pos="768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7" d="100"/>
        <a:sy n="3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Open Sans Ligh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57C50-CCBC-2A42-B4C4-22B7CB18877D}" type="datetimeFigureOut">
              <a:rPr lang="en-US" smtClean="0">
                <a:latin typeface="Open Sans Light"/>
              </a:rPr>
              <a:t>12/13/2018</a:t>
            </a:fld>
            <a:endParaRPr lang="en-US" dirty="0">
              <a:latin typeface="Open Sans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Open Sans 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73154-D89E-B24F-ACC1-E214AA320E62}" type="slidenum">
              <a:rPr lang="en-US" smtClean="0">
                <a:latin typeface="Open Sans Light"/>
              </a:rPr>
              <a:t>‹#›</a:t>
            </a:fld>
            <a:endParaRPr lang="en-US" dirty="0"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6193213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en Sans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en Sans Light"/>
              </a:defRPr>
            </a:lvl1pPr>
          </a:lstStyle>
          <a:p>
            <a:fld id="{4777BE1B-B234-614A-B080-4D121D4DF535}" type="datetimeFigureOut">
              <a:rPr lang="en-US" smtClean="0"/>
              <a:pPr/>
              <a:t>12/13/2018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en Sans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en Sans Light"/>
              </a:defRPr>
            </a:lvl1pPr>
          </a:lstStyle>
          <a:p>
            <a:fld id="{C94E8D62-D41F-6042-BCDF-79D228EFA1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5445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6697" rtl="0" eaLnBrk="1" latinLnBrk="0" hangingPunct="1">
      <a:defRPr sz="1200" kern="1200">
        <a:solidFill>
          <a:schemeClr val="tx1"/>
        </a:solidFill>
        <a:latin typeface="Open Sans Light"/>
        <a:ea typeface="+mn-ea"/>
        <a:cs typeface="+mn-cs"/>
      </a:defRPr>
    </a:lvl1pPr>
    <a:lvl2pPr marL="456697" algn="l" defTabSz="456697" rtl="0" eaLnBrk="1" latinLnBrk="0" hangingPunct="1">
      <a:defRPr sz="1200" kern="1200">
        <a:solidFill>
          <a:schemeClr val="tx1"/>
        </a:solidFill>
        <a:latin typeface="Open Sans Light"/>
        <a:ea typeface="+mn-ea"/>
        <a:cs typeface="+mn-cs"/>
      </a:defRPr>
    </a:lvl2pPr>
    <a:lvl3pPr marL="913395" algn="l" defTabSz="456697" rtl="0" eaLnBrk="1" latinLnBrk="0" hangingPunct="1">
      <a:defRPr sz="1200" kern="1200">
        <a:solidFill>
          <a:schemeClr val="tx1"/>
        </a:solidFill>
        <a:latin typeface="Open Sans Light"/>
        <a:ea typeface="+mn-ea"/>
        <a:cs typeface="+mn-cs"/>
      </a:defRPr>
    </a:lvl3pPr>
    <a:lvl4pPr marL="1370094" algn="l" defTabSz="456697" rtl="0" eaLnBrk="1" latinLnBrk="0" hangingPunct="1">
      <a:defRPr sz="1200" kern="1200">
        <a:solidFill>
          <a:schemeClr val="tx1"/>
        </a:solidFill>
        <a:latin typeface="Open Sans Light"/>
        <a:ea typeface="+mn-ea"/>
        <a:cs typeface="+mn-cs"/>
      </a:defRPr>
    </a:lvl4pPr>
    <a:lvl5pPr marL="1826797" algn="l" defTabSz="456697" rtl="0" eaLnBrk="1" latinLnBrk="0" hangingPunct="1">
      <a:defRPr sz="1200" kern="1200">
        <a:solidFill>
          <a:schemeClr val="tx1"/>
        </a:solidFill>
        <a:latin typeface="Open Sans Light"/>
        <a:ea typeface="+mn-ea"/>
        <a:cs typeface="+mn-cs"/>
      </a:defRPr>
    </a:lvl5pPr>
    <a:lvl6pPr marL="2283492" algn="l" defTabSz="4566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191" algn="l" defTabSz="4566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889" algn="l" defTabSz="4566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588" algn="l" defTabSz="4566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Font Type: Open Sans</a:t>
            </a:r>
          </a:p>
          <a:p>
            <a:r>
              <a:rPr lang="en-US" dirty="0"/>
              <a:t>Font Size: Proposal Title (60),</a:t>
            </a:r>
            <a:r>
              <a:rPr lang="en-US" baseline="0" dirty="0"/>
              <a:t> Proposal Details (40)</a:t>
            </a:r>
          </a:p>
          <a:p>
            <a:endParaRPr lang="en-US" baseline="0" dirty="0"/>
          </a:p>
          <a:p>
            <a:r>
              <a:rPr lang="en-US" baseline="0" dirty="0"/>
              <a:t>Business unit &amp; Client logo: Small size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341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Font Type: Open Sans &amp; Open Sans Light</a:t>
            </a:r>
          </a:p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Font Size: The Proposal (60), Content (36)</a:t>
            </a:r>
            <a:endParaRPr lang="en-US" sz="1200" baseline="0" dirty="0"/>
          </a:p>
          <a:p>
            <a:pPr marL="0" indent="0">
              <a:buNone/>
            </a:pPr>
            <a:endParaRPr lang="en-US" sz="1200" baseline="0" dirty="0"/>
          </a:p>
          <a:p>
            <a:pPr marL="0" indent="0">
              <a:buNone/>
            </a:pPr>
            <a:r>
              <a:rPr lang="en-US" sz="1200" baseline="0" dirty="0"/>
              <a:t>Proposal Title’s Example (at the right-top of the red box) : Audit Proposal (For Audit Dept.) or GST Proposal (For GST Dept.)</a:t>
            </a:r>
          </a:p>
          <a:p>
            <a:pPr marL="0" indent="0">
              <a:buNone/>
            </a:pPr>
            <a:endParaRPr lang="en-US" sz="12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9513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Font Type:</a:t>
            </a:r>
            <a:r>
              <a:rPr lang="en-US" baseline="0" dirty="0"/>
              <a:t> </a:t>
            </a:r>
            <a:r>
              <a:rPr lang="en-US" dirty="0"/>
              <a:t>Open Sans Light</a:t>
            </a:r>
          </a:p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Font Size:</a:t>
            </a:r>
            <a:r>
              <a:rPr lang="en-US" baseline="0" dirty="0"/>
              <a:t> </a:t>
            </a:r>
            <a:r>
              <a:rPr lang="en-US" dirty="0"/>
              <a:t>Content (36)</a:t>
            </a:r>
            <a:endParaRPr lang="en-US" sz="12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1151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Font Type: Open Sans &amp; Open Sans Light</a:t>
            </a:r>
          </a:p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Font Size: The Proposal (60), Content (36)</a:t>
            </a:r>
            <a:endParaRPr lang="en-US" sz="1200" baseline="0" dirty="0"/>
          </a:p>
          <a:p>
            <a:pPr marL="0" indent="0">
              <a:buNone/>
            </a:pPr>
            <a:endParaRPr lang="en-US" sz="1200" baseline="0" dirty="0"/>
          </a:p>
          <a:p>
            <a:pPr marL="0" indent="0">
              <a:buNone/>
            </a:pPr>
            <a:r>
              <a:rPr lang="en-US" sz="1200" baseline="0" dirty="0"/>
              <a:t>Proposal Title’s Example (at the right-top of the red box) : Audit Proposal (For Audit Dept.) or GST Proposal (For GST Dept.)</a:t>
            </a:r>
          </a:p>
          <a:p>
            <a:pPr marL="0" indent="0">
              <a:buNone/>
            </a:pPr>
            <a:endParaRPr lang="en-US" sz="12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9513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Font Type:</a:t>
            </a:r>
            <a:r>
              <a:rPr lang="en-US" baseline="0" dirty="0"/>
              <a:t> </a:t>
            </a:r>
            <a:r>
              <a:rPr lang="en-US" dirty="0"/>
              <a:t>Open Sans Light</a:t>
            </a:r>
          </a:p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Font Size:</a:t>
            </a:r>
            <a:r>
              <a:rPr lang="en-US" baseline="0" dirty="0"/>
              <a:t> </a:t>
            </a:r>
            <a:r>
              <a:rPr lang="en-US" dirty="0"/>
              <a:t>Content (36)</a:t>
            </a:r>
            <a:endParaRPr lang="en-US" sz="12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1151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Font Type:</a:t>
            </a:r>
            <a:r>
              <a:rPr lang="en-US" baseline="0" dirty="0"/>
              <a:t> </a:t>
            </a:r>
            <a:r>
              <a:rPr lang="en-US" dirty="0"/>
              <a:t>Open Sans Light</a:t>
            </a:r>
          </a:p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Font Size:</a:t>
            </a:r>
            <a:r>
              <a:rPr lang="en-US" baseline="0" dirty="0"/>
              <a:t> </a:t>
            </a:r>
            <a:r>
              <a:rPr lang="en-US" dirty="0"/>
              <a:t>Content (36)</a:t>
            </a:r>
            <a:endParaRPr lang="en-US" sz="12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1151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Font Type:</a:t>
            </a:r>
            <a:r>
              <a:rPr lang="en-US" baseline="0" dirty="0"/>
              <a:t> </a:t>
            </a:r>
            <a:r>
              <a:rPr lang="en-US" dirty="0"/>
              <a:t>Open Sans Light</a:t>
            </a:r>
          </a:p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Font Size:</a:t>
            </a:r>
            <a:r>
              <a:rPr lang="en-US" baseline="0" dirty="0"/>
              <a:t> </a:t>
            </a:r>
            <a:r>
              <a:rPr lang="en-US" dirty="0"/>
              <a:t>Content (36)</a:t>
            </a:r>
            <a:endParaRPr lang="en-US" sz="12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1151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Font Type:</a:t>
            </a:r>
            <a:r>
              <a:rPr lang="en-US" baseline="0" dirty="0"/>
              <a:t> </a:t>
            </a:r>
            <a:r>
              <a:rPr lang="en-US" dirty="0"/>
              <a:t>Open Sans Light</a:t>
            </a:r>
          </a:p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Font Size:</a:t>
            </a:r>
            <a:r>
              <a:rPr lang="en-US" baseline="0" dirty="0"/>
              <a:t> </a:t>
            </a:r>
            <a:r>
              <a:rPr lang="en-US" dirty="0"/>
              <a:t>Content (36)</a:t>
            </a:r>
            <a:endParaRPr lang="en-US" sz="1200" baseline="0" dirty="0"/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3588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Font Type: Open Sans &amp; Open Sans Light</a:t>
            </a:r>
          </a:p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Font Size: The Proposal (60), Content (36)</a:t>
            </a:r>
            <a:endParaRPr lang="en-US" sz="1200" baseline="0" dirty="0"/>
          </a:p>
          <a:p>
            <a:pPr marL="0" indent="0">
              <a:buNone/>
            </a:pPr>
            <a:endParaRPr lang="en-US" sz="1200" baseline="0" dirty="0"/>
          </a:p>
          <a:p>
            <a:pPr marL="0" indent="0">
              <a:buNone/>
            </a:pPr>
            <a:r>
              <a:rPr lang="en-US" sz="1200" baseline="0" dirty="0"/>
              <a:t>Proposal Title’s Example (at the right-top of the red box) : Audit Proposal (For Audit Dept.) or GST Proposal (For GST Dept.)</a:t>
            </a:r>
          </a:p>
          <a:p>
            <a:pPr marL="0" indent="0">
              <a:buNone/>
            </a:pPr>
            <a:endParaRPr lang="en-US" sz="12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9513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Font Type:</a:t>
            </a:r>
            <a:r>
              <a:rPr lang="en-US" baseline="0" dirty="0"/>
              <a:t> </a:t>
            </a:r>
            <a:r>
              <a:rPr lang="en-US" dirty="0"/>
              <a:t>Open Sans Light</a:t>
            </a:r>
          </a:p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Font Size:</a:t>
            </a:r>
            <a:r>
              <a:rPr lang="en-US" baseline="0" dirty="0"/>
              <a:t> </a:t>
            </a:r>
            <a:r>
              <a:rPr lang="en-US" dirty="0"/>
              <a:t>Content (36)</a:t>
            </a:r>
            <a:endParaRPr lang="en-US" sz="1200" baseline="0" dirty="0"/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3588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Font Type: Open Sans &amp; Open Sans Light</a:t>
            </a:r>
          </a:p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Font Size: The Proposal (60), Content (36)</a:t>
            </a:r>
            <a:endParaRPr lang="en-US" sz="1200" baseline="0" dirty="0"/>
          </a:p>
          <a:p>
            <a:pPr marL="0" indent="0">
              <a:buNone/>
            </a:pPr>
            <a:endParaRPr lang="en-US" sz="1200" baseline="0" dirty="0"/>
          </a:p>
          <a:p>
            <a:pPr marL="0" indent="0">
              <a:buNone/>
            </a:pPr>
            <a:r>
              <a:rPr lang="en-US" sz="1200" baseline="0" dirty="0"/>
              <a:t>Proposal Title’s Example (at the right-top of the red box) : Audit Proposal (For Audit Dept.) or GST Proposal (For GST Dept.)</a:t>
            </a:r>
          </a:p>
          <a:p>
            <a:pPr marL="0" indent="0">
              <a:buNone/>
            </a:pPr>
            <a:endParaRPr lang="en-US" sz="12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951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Font Type: Open Sans Light</a:t>
            </a:r>
          </a:p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Font Size: Table</a:t>
            </a:r>
            <a:r>
              <a:rPr lang="en-US" baseline="0" dirty="0"/>
              <a:t> of Content </a:t>
            </a:r>
            <a:r>
              <a:rPr lang="en-US" dirty="0"/>
              <a:t>(44)</a:t>
            </a:r>
            <a:endParaRPr lang="en-US" baseline="0" dirty="0"/>
          </a:p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MY" dirty="0"/>
          </a:p>
          <a:p>
            <a:r>
              <a:rPr lang="en-US" dirty="0"/>
              <a:t>Attention: Please change the</a:t>
            </a:r>
            <a:r>
              <a:rPr lang="en-US" baseline="0" dirty="0"/>
              <a:t> table of content and page numbering accordingly. Thank you very much </a:t>
            </a:r>
            <a:r>
              <a:rPr lang="en-US" baseline="0" dirty="0">
                <a:sym typeface="Wingdings" panose="05000000000000000000" pitchFamily="2" charset="2"/>
              </a:rPr>
              <a:t>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2499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Font Type:</a:t>
            </a:r>
            <a:r>
              <a:rPr lang="en-US" baseline="0" dirty="0"/>
              <a:t> </a:t>
            </a:r>
            <a:r>
              <a:rPr lang="en-US" dirty="0"/>
              <a:t>Open Sans Light</a:t>
            </a:r>
          </a:p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Font Size:</a:t>
            </a:r>
            <a:r>
              <a:rPr lang="en-US" baseline="0" dirty="0"/>
              <a:t> </a:t>
            </a:r>
            <a:r>
              <a:rPr lang="en-US" dirty="0"/>
              <a:t>Content (36)</a:t>
            </a:r>
            <a:endParaRPr lang="en-US" sz="12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269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Font Type: Open Sans &amp; Open Sans Light</a:t>
            </a:r>
          </a:p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Font Size: The Proposal (60), Content (36)</a:t>
            </a:r>
            <a:endParaRPr lang="en-US" sz="1200" baseline="0" dirty="0"/>
          </a:p>
          <a:p>
            <a:pPr marL="0" indent="0">
              <a:buNone/>
            </a:pPr>
            <a:endParaRPr lang="en-US" sz="1200" baseline="0" dirty="0"/>
          </a:p>
          <a:p>
            <a:pPr marL="0" indent="0">
              <a:buNone/>
            </a:pPr>
            <a:r>
              <a:rPr lang="en-US" sz="1200" baseline="0" dirty="0"/>
              <a:t>Proposal Title’s Example (at the right-top of the red box) : Audit Proposal (For Audit Dept.) or GST Proposal (For GST Dept.)</a:t>
            </a:r>
          </a:p>
          <a:p>
            <a:pPr marL="0" indent="0">
              <a:buNone/>
            </a:pPr>
            <a:endParaRPr lang="en-US" sz="12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9513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Font Type:</a:t>
            </a:r>
            <a:r>
              <a:rPr lang="en-US" baseline="0" dirty="0"/>
              <a:t> </a:t>
            </a:r>
            <a:r>
              <a:rPr lang="en-US" dirty="0"/>
              <a:t>Open Sans Light</a:t>
            </a:r>
          </a:p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Font Size:</a:t>
            </a:r>
            <a:r>
              <a:rPr lang="en-US" baseline="0" dirty="0"/>
              <a:t> </a:t>
            </a:r>
            <a:r>
              <a:rPr lang="en-US" dirty="0"/>
              <a:t>Content (36)</a:t>
            </a:r>
            <a:endParaRPr lang="en-US" sz="12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269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Font Type:</a:t>
            </a:r>
            <a:r>
              <a:rPr lang="en-US" baseline="0" dirty="0"/>
              <a:t> </a:t>
            </a:r>
            <a:r>
              <a:rPr lang="en-US" dirty="0"/>
              <a:t>Open Sans Light</a:t>
            </a:r>
          </a:p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Font Size:</a:t>
            </a:r>
            <a:r>
              <a:rPr lang="en-US" baseline="0" dirty="0"/>
              <a:t> </a:t>
            </a:r>
            <a:r>
              <a:rPr lang="en-US" dirty="0"/>
              <a:t>Content (28)</a:t>
            </a:r>
            <a:endParaRPr lang="en-US" sz="1200" baseline="0" dirty="0"/>
          </a:p>
          <a:p>
            <a:pPr marL="0" indent="0">
              <a:buNone/>
            </a:pPr>
            <a:endParaRPr lang="en-US" sz="1200" baseline="0" dirty="0"/>
          </a:p>
          <a:p>
            <a:pPr marL="0" indent="0">
              <a:buNone/>
            </a:pPr>
            <a:r>
              <a:rPr lang="en-US" sz="1200" baseline="0" dirty="0"/>
              <a:t>Attention: You may add / edit this section.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4896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Attention: Please don’t change any content here</a:t>
            </a:r>
            <a:r>
              <a:rPr lang="en-US" baseline="0" dirty="0"/>
              <a:t>. Thank you very much </a:t>
            </a:r>
            <a:r>
              <a:rPr lang="en-US" baseline="0" dirty="0">
                <a:sym typeface="Wingdings" panose="05000000000000000000" pitchFamily="2" charset="2"/>
              </a:rPr>
              <a:t></a:t>
            </a:r>
            <a:endParaRPr lang="en-MY" dirty="0"/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1027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Font Type:</a:t>
            </a:r>
            <a:r>
              <a:rPr lang="en-US" baseline="0" dirty="0"/>
              <a:t> </a:t>
            </a:r>
            <a:r>
              <a:rPr lang="en-US" dirty="0"/>
              <a:t>Open Sans Light</a:t>
            </a:r>
          </a:p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Font Size:</a:t>
            </a:r>
            <a:r>
              <a:rPr lang="en-US" baseline="0" dirty="0"/>
              <a:t> </a:t>
            </a:r>
            <a:r>
              <a:rPr lang="en-US" dirty="0"/>
              <a:t>Content (36)</a:t>
            </a:r>
            <a:endParaRPr lang="en-US" sz="12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1163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Font Type:</a:t>
            </a:r>
            <a:r>
              <a:rPr lang="en-US" baseline="0" dirty="0"/>
              <a:t> </a:t>
            </a:r>
            <a:r>
              <a:rPr lang="en-US" dirty="0"/>
              <a:t>Open Sans Light</a:t>
            </a:r>
          </a:p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Font Size:</a:t>
            </a:r>
            <a:r>
              <a:rPr lang="en-US" baseline="0" dirty="0"/>
              <a:t> </a:t>
            </a:r>
            <a:r>
              <a:rPr lang="en-US" dirty="0"/>
              <a:t>Content (36)</a:t>
            </a:r>
            <a:endParaRPr lang="en-US" sz="12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2247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Font Type: Open Sans &amp; Open Sans Light</a:t>
            </a:r>
          </a:p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Font Size: The Proposal (60), Content (36)</a:t>
            </a:r>
            <a:endParaRPr lang="en-US" sz="1200" baseline="0" dirty="0"/>
          </a:p>
          <a:p>
            <a:pPr marL="0" indent="0">
              <a:buNone/>
            </a:pPr>
            <a:endParaRPr lang="en-US" sz="1200" baseline="0" dirty="0"/>
          </a:p>
          <a:p>
            <a:pPr marL="0" indent="0">
              <a:buNone/>
            </a:pPr>
            <a:r>
              <a:rPr lang="en-US" sz="1200" baseline="0" dirty="0"/>
              <a:t>Proposal Title’s Example (at the right-top of the red box) : Audit Proposal (For Audit Dept.) or GST Proposal (For GST Dept.)</a:t>
            </a:r>
          </a:p>
          <a:p>
            <a:pPr marL="0" indent="0">
              <a:buNone/>
            </a:pPr>
            <a:endParaRPr lang="en-US" sz="12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9513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Font Type: Open Sans &amp; Open Sans Light</a:t>
            </a:r>
          </a:p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Font Size: The Proposal (60), Content (36)</a:t>
            </a:r>
            <a:endParaRPr lang="en-US" sz="1200" baseline="0" dirty="0"/>
          </a:p>
          <a:p>
            <a:pPr marL="0" indent="0">
              <a:buNone/>
            </a:pPr>
            <a:endParaRPr lang="en-US" sz="1200" baseline="0" dirty="0"/>
          </a:p>
          <a:p>
            <a:pPr marL="0" indent="0">
              <a:buNone/>
            </a:pPr>
            <a:r>
              <a:rPr lang="en-US" sz="1200" baseline="0" dirty="0"/>
              <a:t>Proposal Title’s Example (at the right-top of the red box) : Audit Proposal (For Audit Dept.) or GST Proposal (For GST Dept.)</a:t>
            </a:r>
          </a:p>
          <a:p>
            <a:pPr marL="0" indent="0">
              <a:buNone/>
            </a:pPr>
            <a:endParaRPr lang="en-US" sz="12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9513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Font Type: Open Sans &amp; Open Sans Light</a:t>
            </a:r>
          </a:p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Font Size: The Proposal (60), Content (36)</a:t>
            </a:r>
            <a:endParaRPr lang="en-US" sz="1200" baseline="0" dirty="0"/>
          </a:p>
          <a:p>
            <a:pPr marL="0" indent="0">
              <a:buNone/>
            </a:pPr>
            <a:endParaRPr lang="en-US" sz="1200" baseline="0" dirty="0"/>
          </a:p>
          <a:p>
            <a:pPr marL="0" indent="0">
              <a:buNone/>
            </a:pPr>
            <a:r>
              <a:rPr lang="en-US" sz="1200" baseline="0" dirty="0"/>
              <a:t>Proposal Title’s Example (at the right-top of the red box) : Audit Proposal (For Audit Dept.) or GST Proposal (For GST Dept.)</a:t>
            </a:r>
          </a:p>
          <a:p>
            <a:pPr marL="0" indent="0">
              <a:buNone/>
            </a:pPr>
            <a:endParaRPr lang="en-US" sz="12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951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Font Type: Open Sans &amp; Open Sans Light</a:t>
            </a:r>
          </a:p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Font Size: The Proposal (60), Content (36)</a:t>
            </a:r>
            <a:endParaRPr lang="en-US" sz="1200" baseline="0" dirty="0"/>
          </a:p>
          <a:p>
            <a:pPr marL="0" indent="0">
              <a:buNone/>
            </a:pPr>
            <a:endParaRPr lang="en-US" sz="1200" baseline="0" dirty="0"/>
          </a:p>
          <a:p>
            <a:pPr marL="0" indent="0">
              <a:buNone/>
            </a:pPr>
            <a:r>
              <a:rPr lang="en-US" sz="1200" baseline="0" dirty="0"/>
              <a:t>Proposal Title’s Example (at the right-top of the red box) : Audit Proposal (For Audit Dept.) or GST Proposal (For GST Dept.)</a:t>
            </a:r>
          </a:p>
          <a:p>
            <a:pPr marL="0" indent="0">
              <a:buNone/>
            </a:pPr>
            <a:endParaRPr lang="en-US" sz="12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951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Attention: Please don’t change any content here</a:t>
            </a:r>
            <a:r>
              <a:rPr lang="en-US" baseline="0" dirty="0"/>
              <a:t>. Thank you very much </a:t>
            </a:r>
            <a:r>
              <a:rPr lang="en-US" baseline="0" dirty="0">
                <a:sym typeface="Wingdings" panose="05000000000000000000" pitchFamily="2" charset="2"/>
              </a:rPr>
              <a:t>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09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Attention: Please don’t change any content here</a:t>
            </a:r>
            <a:r>
              <a:rPr lang="en-US" baseline="0" dirty="0"/>
              <a:t>. Thank you very </a:t>
            </a:r>
            <a:r>
              <a:rPr lang="en-US" baseline="0"/>
              <a:t>much </a:t>
            </a:r>
            <a:r>
              <a:rPr lang="en-US" baseline="0">
                <a:sym typeface="Wingdings" panose="05000000000000000000" pitchFamily="2" charset="2"/>
              </a:rPr>
              <a:t>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93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Attention: Please don’t change any content here</a:t>
            </a:r>
            <a:r>
              <a:rPr lang="en-US" baseline="0" dirty="0"/>
              <a:t>. Thank you very much </a:t>
            </a:r>
            <a:r>
              <a:rPr lang="en-US" baseline="0" dirty="0">
                <a:sym typeface="Wingdings" panose="05000000000000000000" pitchFamily="2" charset="2"/>
              </a:rPr>
              <a:t></a:t>
            </a:r>
            <a:endParaRPr lang="en-MY" dirty="0"/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81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Attention: Please don’t change any content here</a:t>
            </a:r>
            <a:r>
              <a:rPr lang="en-US" baseline="0" dirty="0"/>
              <a:t>. Thank you very much </a:t>
            </a:r>
            <a:r>
              <a:rPr lang="en-US" baseline="0" dirty="0">
                <a:sym typeface="Wingdings" panose="05000000000000000000" pitchFamily="2" charset="2"/>
              </a:rPr>
              <a:t>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81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Attention: Please don’t change any content here</a:t>
            </a:r>
            <a:r>
              <a:rPr lang="en-US" baseline="0" dirty="0"/>
              <a:t>. Thank you very much </a:t>
            </a:r>
            <a:r>
              <a:rPr lang="en-US" baseline="0" dirty="0">
                <a:sym typeface="Wingdings" panose="05000000000000000000" pitchFamily="2" charset="2"/>
              </a:rPr>
              <a:t></a:t>
            </a:r>
            <a:endParaRPr lang="en-MY" dirty="0"/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997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Attention: Please don’t change any content here</a:t>
            </a:r>
            <a:r>
              <a:rPr lang="en-US" baseline="0" dirty="0"/>
              <a:t>. Thank you very much </a:t>
            </a:r>
            <a:r>
              <a:rPr lang="en-US" baseline="0" dirty="0">
                <a:sym typeface="Wingdings" panose="05000000000000000000" pitchFamily="2" charset="2"/>
              </a:rPr>
              <a:t>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079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8076" y="5414843"/>
            <a:ext cx="17071023" cy="3505200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40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087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4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2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49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37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24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2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99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Proposal Details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8076" y="3567460"/>
            <a:ext cx="17071023" cy="1825542"/>
          </a:xfrm>
        </p:spPr>
        <p:txBody>
          <a:bodyPr/>
          <a:lstStyle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PROPOSAL TITLE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62367" y="13007259"/>
            <a:ext cx="824808" cy="462198"/>
          </a:xfrm>
          <a:prstGeom prst="rect">
            <a:avLst/>
          </a:prstGeom>
          <a:solidFill>
            <a:srgbClr val="C00000"/>
          </a:solidFill>
        </p:spPr>
        <p:txBody>
          <a:bodyPr vert="horz" lIns="0" tIns="182680" rIns="0" bIns="182680" rtlCol="0" anchor="ctr">
            <a:spAutoFit/>
          </a:bodyPr>
          <a:lstStyle>
            <a:lvl1pPr algn="ctr">
              <a:defRPr sz="2000">
                <a:ln>
                  <a:noFill/>
                </a:ln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fld id="{C9468CE9-3F3D-1446-A027-4B4CDD3883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741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2193588" y="6858000"/>
            <a:ext cx="12193588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3588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93029" y="461432"/>
            <a:ext cx="1058318" cy="140860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62367" y="13007259"/>
            <a:ext cx="824808" cy="462198"/>
          </a:xfrm>
          <a:prstGeom prst="rect">
            <a:avLst/>
          </a:prstGeom>
          <a:solidFill>
            <a:srgbClr val="C00000"/>
          </a:solidFill>
        </p:spPr>
        <p:txBody>
          <a:bodyPr vert="horz" lIns="0" tIns="182680" rIns="0" bIns="182680" rtlCol="0" anchor="ctr">
            <a:spAutoFit/>
          </a:bodyPr>
          <a:lstStyle>
            <a:lvl1pPr algn="ctr">
              <a:defRPr sz="2000">
                <a:ln>
                  <a:noFill/>
                </a:ln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fld id="{C9468CE9-3F3D-1446-A027-4B4CDD3883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10539661" y="13188976"/>
            <a:ext cx="3320716" cy="708741"/>
          </a:xfrm>
          <a:prstGeom prst="rect">
            <a:avLst/>
          </a:prstGeom>
        </p:spPr>
        <p:txBody>
          <a:bodyPr vert="horz" lIns="217490" tIns="108745" rIns="217490" bIns="108745" rtlCol="0">
            <a:noAutofit/>
          </a:bodyPr>
          <a:lstStyle>
            <a:lvl1pPr marL="0" indent="0" algn="ctr" defTabSz="1087444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444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4887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338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49779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7225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4671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2115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699558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2251567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4387175" cy="48768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93029" y="461432"/>
            <a:ext cx="1058318" cy="1408605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62367" y="13007259"/>
            <a:ext cx="824808" cy="462198"/>
          </a:xfrm>
          <a:prstGeom prst="rect">
            <a:avLst/>
          </a:prstGeom>
          <a:solidFill>
            <a:srgbClr val="C00000"/>
          </a:solidFill>
        </p:spPr>
        <p:txBody>
          <a:bodyPr vert="horz" lIns="0" tIns="182680" rIns="0" bIns="182680" rtlCol="0" anchor="ctr">
            <a:spAutoFit/>
          </a:bodyPr>
          <a:lstStyle>
            <a:lvl1pPr algn="ctr">
              <a:defRPr sz="2000">
                <a:ln>
                  <a:noFill/>
                </a:ln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fld id="{C9468CE9-3F3D-1446-A027-4B4CDD3883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10539661" y="13188976"/>
            <a:ext cx="3320716" cy="708741"/>
          </a:xfrm>
          <a:prstGeom prst="rect">
            <a:avLst/>
          </a:prstGeom>
        </p:spPr>
        <p:txBody>
          <a:bodyPr vert="horz" lIns="217490" tIns="108745" rIns="217490" bIns="108745" rtlCol="0">
            <a:noAutofit/>
          </a:bodyPr>
          <a:lstStyle>
            <a:lvl1pPr marL="0" indent="0" algn="ctr" defTabSz="1087444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444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4887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338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49779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7225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4671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2115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699558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859963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24387175" cy="13716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Drag / Drop / Send to Back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93029" y="461432"/>
            <a:ext cx="1058318" cy="140860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62367" y="13007259"/>
            <a:ext cx="824808" cy="462198"/>
          </a:xfrm>
          <a:prstGeom prst="rect">
            <a:avLst/>
          </a:prstGeom>
          <a:solidFill>
            <a:srgbClr val="C00000"/>
          </a:solidFill>
        </p:spPr>
        <p:txBody>
          <a:bodyPr vert="horz" lIns="0" tIns="182680" rIns="0" bIns="182680" rtlCol="0" anchor="ctr">
            <a:spAutoFit/>
          </a:bodyPr>
          <a:lstStyle>
            <a:lvl1pPr algn="ctr">
              <a:defRPr sz="2000">
                <a:ln>
                  <a:noFill/>
                </a:ln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fld id="{C9468CE9-3F3D-1446-A027-4B4CDD3883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10539661" y="13188976"/>
            <a:ext cx="3320716" cy="708741"/>
          </a:xfrm>
          <a:prstGeom prst="rect">
            <a:avLst/>
          </a:prstGeom>
        </p:spPr>
        <p:txBody>
          <a:bodyPr vert="horz" lIns="217490" tIns="108745" rIns="217490" bIns="108745" rtlCol="0">
            <a:noAutofit/>
          </a:bodyPr>
          <a:lstStyle>
            <a:lvl1pPr marL="0" indent="0" algn="ctr" defTabSz="1087444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444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4887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338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49779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7225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4671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2115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699558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3004368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043799" y="3667381"/>
            <a:ext cx="4823726" cy="365760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243796" y="3667381"/>
            <a:ext cx="4823726" cy="36576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2450926" y="3667381"/>
            <a:ext cx="4823726" cy="36576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7650923" y="3667381"/>
            <a:ext cx="4823726" cy="3657600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93029" y="461432"/>
            <a:ext cx="1058318" cy="1408605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62367" y="13007259"/>
            <a:ext cx="824808" cy="462198"/>
          </a:xfrm>
          <a:prstGeom prst="rect">
            <a:avLst/>
          </a:prstGeom>
          <a:solidFill>
            <a:srgbClr val="C00000"/>
          </a:solidFill>
        </p:spPr>
        <p:txBody>
          <a:bodyPr vert="horz" lIns="0" tIns="182680" rIns="0" bIns="182680" rtlCol="0" anchor="ctr">
            <a:spAutoFit/>
          </a:bodyPr>
          <a:lstStyle>
            <a:lvl1pPr algn="ctr">
              <a:defRPr sz="2000">
                <a:ln>
                  <a:noFill/>
                </a:ln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fld id="{C9468CE9-3F3D-1446-A027-4B4CDD3883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Subtitle 2"/>
          <p:cNvSpPr txBox="1">
            <a:spLocks/>
          </p:cNvSpPr>
          <p:nvPr userDrawn="1"/>
        </p:nvSpPr>
        <p:spPr>
          <a:xfrm>
            <a:off x="10539661" y="13188976"/>
            <a:ext cx="3320716" cy="708741"/>
          </a:xfrm>
          <a:prstGeom prst="rect">
            <a:avLst/>
          </a:prstGeom>
        </p:spPr>
        <p:txBody>
          <a:bodyPr vert="horz" lIns="217490" tIns="108745" rIns="217490" bIns="108745" rtlCol="0">
            <a:noAutofit/>
          </a:bodyPr>
          <a:lstStyle>
            <a:lvl1pPr marL="0" indent="0" algn="ctr" defTabSz="1087444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444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4887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338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49779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7225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4671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2115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699558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4242595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822450" y="3197225"/>
            <a:ext cx="3659188" cy="36576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5639534" y="3197225"/>
            <a:ext cx="3659188" cy="36576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822450" y="7063669"/>
            <a:ext cx="3659188" cy="36576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639534" y="7063669"/>
            <a:ext cx="3659188" cy="3657600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93029" y="461432"/>
            <a:ext cx="1058318" cy="1408605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62367" y="13007259"/>
            <a:ext cx="824808" cy="462198"/>
          </a:xfrm>
          <a:prstGeom prst="rect">
            <a:avLst/>
          </a:prstGeom>
          <a:solidFill>
            <a:srgbClr val="C00000"/>
          </a:solidFill>
        </p:spPr>
        <p:txBody>
          <a:bodyPr vert="horz" lIns="0" tIns="182680" rIns="0" bIns="182680" rtlCol="0" anchor="ctr">
            <a:spAutoFit/>
          </a:bodyPr>
          <a:lstStyle>
            <a:lvl1pPr algn="ctr">
              <a:defRPr sz="2000">
                <a:ln>
                  <a:noFill/>
                </a:ln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fld id="{C9468CE9-3F3D-1446-A027-4B4CDD3883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Subtitle 2"/>
          <p:cNvSpPr txBox="1">
            <a:spLocks/>
          </p:cNvSpPr>
          <p:nvPr userDrawn="1"/>
        </p:nvSpPr>
        <p:spPr>
          <a:xfrm>
            <a:off x="10539661" y="13188976"/>
            <a:ext cx="3320716" cy="708741"/>
          </a:xfrm>
          <a:prstGeom prst="rect">
            <a:avLst/>
          </a:prstGeom>
        </p:spPr>
        <p:txBody>
          <a:bodyPr vert="horz" lIns="217490" tIns="108745" rIns="217490" bIns="108745" rtlCol="0">
            <a:noAutofit/>
          </a:bodyPr>
          <a:lstStyle>
            <a:lvl1pPr marL="0" indent="0" algn="ctr" defTabSz="1087444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444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4887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338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49779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7225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4671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2115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699558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3069069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359" y="549278"/>
            <a:ext cx="21948458" cy="2286000"/>
          </a:xfrm>
          <a:prstGeom prst="rect">
            <a:avLst/>
          </a:prstGeom>
        </p:spPr>
        <p:txBody>
          <a:bodyPr vert="horz" lIns="217490" tIns="108745" rIns="217490" bIns="108745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200413"/>
            <a:ext cx="21948458" cy="9051926"/>
          </a:xfrm>
          <a:prstGeom prst="rect">
            <a:avLst/>
          </a:prstGeom>
        </p:spPr>
        <p:txBody>
          <a:bodyPr vert="horz" lIns="217490" tIns="108745" rIns="217490" bIns="108745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62367" y="13007259"/>
            <a:ext cx="824808" cy="462198"/>
          </a:xfrm>
          <a:prstGeom prst="rect">
            <a:avLst/>
          </a:prstGeom>
          <a:solidFill>
            <a:srgbClr val="C00000"/>
          </a:solidFill>
        </p:spPr>
        <p:txBody>
          <a:bodyPr vert="horz" lIns="0" tIns="182680" rIns="0" bIns="182680" rtlCol="0" anchor="ctr">
            <a:spAutoFit/>
          </a:bodyPr>
          <a:lstStyle>
            <a:lvl1pPr algn="ctr">
              <a:defRPr sz="2000">
                <a:ln>
                  <a:noFill/>
                </a:ln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fld id="{C9468CE9-3F3D-1446-A027-4B4CDD3883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151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83" r:id="rId3"/>
    <p:sldLayoutId id="2147483661" r:id="rId4"/>
    <p:sldLayoutId id="2147483663" r:id="rId5"/>
    <p:sldLayoutId id="2147483665" r:id="rId6"/>
  </p:sldLayoutIdLst>
  <p:hf hdr="0" ftr="0" dt="0"/>
  <p:txStyles>
    <p:titleStyle>
      <a:lvl1pPr algn="ctr" defTabSz="1087444" rtl="0" eaLnBrk="1" latinLnBrk="0" hangingPunct="1">
        <a:spcBef>
          <a:spcPct val="0"/>
        </a:spcBef>
        <a:buNone/>
        <a:defRPr sz="6000" kern="1200">
          <a:solidFill>
            <a:schemeClr val="bg2"/>
          </a:solidFill>
          <a:latin typeface="Open Sans"/>
          <a:ea typeface="+mj-ea"/>
          <a:cs typeface="Open Sans"/>
        </a:defRPr>
      </a:lvl1pPr>
    </p:titleStyle>
    <p:bodyStyle>
      <a:lvl1pPr marL="0" indent="0" algn="ctr" defTabSz="1087444" rtl="0" eaLnBrk="1" latinLnBrk="0" hangingPunct="1">
        <a:lnSpc>
          <a:spcPct val="130000"/>
        </a:lnSpc>
        <a:spcBef>
          <a:spcPct val="20000"/>
        </a:spcBef>
        <a:buFont typeface="Arial"/>
        <a:buNone/>
        <a:defRPr sz="2400" kern="1200">
          <a:solidFill>
            <a:schemeClr val="tx2"/>
          </a:solidFill>
          <a:latin typeface="Open Sans Light"/>
          <a:ea typeface="+mn-ea"/>
          <a:cs typeface="Open Sans Light"/>
        </a:defRPr>
      </a:lvl1pPr>
      <a:lvl2pPr marL="1087444" indent="0" algn="ctr" defTabSz="1087444" rtl="0" eaLnBrk="1" latinLnBrk="0" hangingPunct="1">
        <a:lnSpc>
          <a:spcPct val="130000"/>
        </a:lnSpc>
        <a:spcBef>
          <a:spcPct val="20000"/>
        </a:spcBef>
        <a:buFont typeface="Arial"/>
        <a:buNone/>
        <a:defRPr sz="3100" kern="1200">
          <a:solidFill>
            <a:schemeClr val="tx2"/>
          </a:solidFill>
          <a:latin typeface="Open Sans"/>
          <a:ea typeface="+mn-ea"/>
          <a:cs typeface="Open Sans"/>
        </a:defRPr>
      </a:lvl2pPr>
      <a:lvl3pPr marL="2174887" indent="0" algn="ctr" defTabSz="1087444" rtl="0" eaLnBrk="1" latinLnBrk="0" hangingPunct="1">
        <a:lnSpc>
          <a:spcPct val="130000"/>
        </a:lnSpc>
        <a:spcBef>
          <a:spcPct val="20000"/>
        </a:spcBef>
        <a:buFont typeface="Arial"/>
        <a:buNone/>
        <a:defRPr sz="3100" kern="1200">
          <a:solidFill>
            <a:schemeClr val="tx2"/>
          </a:solidFill>
          <a:latin typeface="Open Sans"/>
          <a:ea typeface="+mn-ea"/>
          <a:cs typeface="Open Sans"/>
        </a:defRPr>
      </a:lvl3pPr>
      <a:lvl4pPr marL="3262338" indent="0" algn="ctr" defTabSz="1087444" rtl="0" eaLnBrk="1" latinLnBrk="0" hangingPunct="1">
        <a:lnSpc>
          <a:spcPct val="130000"/>
        </a:lnSpc>
        <a:spcBef>
          <a:spcPct val="20000"/>
        </a:spcBef>
        <a:buFont typeface="Arial"/>
        <a:buNone/>
        <a:defRPr sz="3100" kern="1200">
          <a:solidFill>
            <a:schemeClr val="tx2"/>
          </a:solidFill>
          <a:latin typeface="Open Sans"/>
          <a:ea typeface="+mn-ea"/>
          <a:cs typeface="Open Sans"/>
        </a:defRPr>
      </a:lvl4pPr>
      <a:lvl5pPr marL="4349779" indent="0" algn="ctr" defTabSz="1087444" rtl="0" eaLnBrk="1" latinLnBrk="0" hangingPunct="1">
        <a:lnSpc>
          <a:spcPct val="130000"/>
        </a:lnSpc>
        <a:spcBef>
          <a:spcPct val="20000"/>
        </a:spcBef>
        <a:buFont typeface="Arial"/>
        <a:buNone/>
        <a:defRPr sz="3100" kern="1200">
          <a:solidFill>
            <a:schemeClr val="tx2"/>
          </a:solidFill>
          <a:latin typeface="Open Sans"/>
          <a:ea typeface="+mn-ea"/>
          <a:cs typeface="Open Sans"/>
        </a:defRPr>
      </a:lvl5pPr>
      <a:lvl6pPr marL="5980947" indent="-543724" algn="l" defTabSz="1087444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68393" indent="-543724" algn="l" defTabSz="1087444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55841" indent="-543724" algn="l" defTabSz="1087444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43285" indent="-543724" algn="l" defTabSz="1087444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7444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4887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2338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49779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37225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24671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2115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699558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4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9" Type="http://schemas.openxmlformats.org/officeDocument/2006/relationships/image" Target="../media/image50.png"/><Relationship Id="rId3" Type="http://schemas.openxmlformats.org/officeDocument/2006/relationships/image" Target="../media/image14.png"/><Relationship Id="rId21" Type="http://schemas.openxmlformats.org/officeDocument/2006/relationships/image" Target="../media/image32.png"/><Relationship Id="rId34" Type="http://schemas.openxmlformats.org/officeDocument/2006/relationships/image" Target="../media/image45.png"/><Relationship Id="rId42" Type="http://schemas.openxmlformats.org/officeDocument/2006/relationships/image" Target="../media/image53.jp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33" Type="http://schemas.openxmlformats.org/officeDocument/2006/relationships/image" Target="../media/image44.png"/><Relationship Id="rId38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image" Target="../media/image40.png"/><Relationship Id="rId41" Type="http://schemas.openxmlformats.org/officeDocument/2006/relationships/image" Target="../media/image5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32" Type="http://schemas.openxmlformats.org/officeDocument/2006/relationships/image" Target="../media/image43.png"/><Relationship Id="rId37" Type="http://schemas.openxmlformats.org/officeDocument/2006/relationships/image" Target="../media/image48.png"/><Relationship Id="rId40" Type="http://schemas.openxmlformats.org/officeDocument/2006/relationships/image" Target="../media/image51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36" Type="http://schemas.openxmlformats.org/officeDocument/2006/relationships/image" Target="../media/image47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31" Type="http://schemas.openxmlformats.org/officeDocument/2006/relationships/image" Target="../media/image42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image" Target="../media/image41.png"/><Relationship Id="rId35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658076" y="3567459"/>
            <a:ext cx="17071023" cy="4662141"/>
          </a:xfrm>
        </p:spPr>
        <p:txBody>
          <a:bodyPr/>
          <a:lstStyle/>
          <a:p>
            <a:r>
              <a:rPr lang="en-MY" dirty="0">
                <a:latin typeface="Century Gothic" panose="020B0502020202020204" pitchFamily="34" charset="0"/>
              </a:rPr>
              <a:t>CADANGAN PENGUJIAN SISTEM </a:t>
            </a:r>
            <a:r>
              <a:rPr lang="en-MY" i="1" dirty="0">
                <a:latin typeface="Century Gothic" panose="020B0502020202020204" pitchFamily="34" charset="0"/>
              </a:rPr>
              <a:t>E-VOTING</a:t>
            </a:r>
            <a:r>
              <a:rPr lang="en-MY" dirty="0">
                <a:latin typeface="Century Gothic" panose="020B0502020202020204" pitchFamily="34" charset="0"/>
              </a:rPr>
              <a:t> DAN PEMANTAUAN PROSES PENGUNDIAN PEKEMA</a:t>
            </a:r>
            <a:endParaRPr lang="en-MY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7249" y="962467"/>
            <a:ext cx="7432431" cy="1545195"/>
          </a:xfrm>
          <a:prstGeom prst="rect">
            <a:avLst/>
          </a:prstGeom>
        </p:spPr>
      </p:pic>
      <p:sp>
        <p:nvSpPr>
          <p:cNvPr id="8" name="Subtitle 5"/>
          <p:cNvSpPr txBox="1">
            <a:spLocks/>
          </p:cNvSpPr>
          <p:nvPr/>
        </p:nvSpPr>
        <p:spPr>
          <a:xfrm>
            <a:off x="3658076" y="9695791"/>
            <a:ext cx="4876323" cy="3505200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444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087444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4887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338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49779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7225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4671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2115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699558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</a:rPr>
              <a:t>DISEDIAKAN OLEH:</a:t>
            </a:r>
          </a:p>
          <a:p>
            <a:endParaRPr lang="en-MY" sz="2400" i="1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Subtitle 5"/>
          <p:cNvSpPr txBox="1">
            <a:spLocks/>
          </p:cNvSpPr>
          <p:nvPr/>
        </p:nvSpPr>
        <p:spPr>
          <a:xfrm>
            <a:off x="15966830" y="9680025"/>
            <a:ext cx="4876323" cy="3505200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444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444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4887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338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49779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7225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4671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2115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699558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DISERAHKAN KEPADA:</a:t>
            </a:r>
          </a:p>
          <a:p>
            <a:endParaRPr lang="en-MY" i="1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646" y="11288247"/>
            <a:ext cx="3753103" cy="78026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848213" y="3567458"/>
            <a:ext cx="609601" cy="5371635"/>
          </a:xfrm>
          <a:prstGeom prst="rect">
            <a:avLst/>
          </a:prstGeom>
          <a:solidFill>
            <a:srgbClr val="A8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latin typeface="Open Sans Ligh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8365" y="10266061"/>
            <a:ext cx="2793251" cy="282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366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8533389" y="-94944"/>
            <a:ext cx="5352782" cy="651974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852" tIns="121926" rIns="243852" bIns="121926" rtlCol="0" anchor="ctr"/>
          <a:lstStyle/>
          <a:p>
            <a:pPr algn="ctr"/>
            <a:endParaRPr lang="en-US" dirty="0">
              <a:latin typeface="Open Sans 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3562818" y="13011887"/>
            <a:ext cx="824808" cy="462198"/>
          </a:xfrm>
        </p:spPr>
        <p:txBody>
          <a:bodyPr/>
          <a:lstStyle/>
          <a:p>
            <a:fld id="{C9468CE9-3F3D-1446-A027-4B4CDD3883B0}" type="slidenum">
              <a:rPr lang="en-US" smtClean="0"/>
              <a:t>10</a:t>
            </a:fld>
            <a:endParaRPr lang="en-US" dirty="0"/>
          </a:p>
        </p:txBody>
      </p:sp>
      <p:sp>
        <p:nvSpPr>
          <p:cNvPr id="16" name="Shape 2041"/>
          <p:cNvSpPr/>
          <p:nvPr/>
        </p:nvSpPr>
        <p:spPr>
          <a:xfrm>
            <a:off x="20458343" y="585921"/>
            <a:ext cx="1508623" cy="186225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9921" y="90048"/>
                </a:moveTo>
                <a:lnTo>
                  <a:pt x="30000" y="90048"/>
                </a:lnTo>
                <a:cubicBezTo>
                  <a:pt x="27992" y="90048"/>
                  <a:pt x="26692" y="91111"/>
                  <a:pt x="26692" y="92753"/>
                </a:cubicBezTo>
                <a:cubicBezTo>
                  <a:pt x="26692" y="94396"/>
                  <a:pt x="27992" y="95458"/>
                  <a:pt x="30000" y="95458"/>
                </a:cubicBezTo>
                <a:lnTo>
                  <a:pt x="69921" y="95458"/>
                </a:lnTo>
                <a:cubicBezTo>
                  <a:pt x="71929" y="95458"/>
                  <a:pt x="73346" y="94396"/>
                  <a:pt x="73346" y="92753"/>
                </a:cubicBezTo>
                <a:cubicBezTo>
                  <a:pt x="73346" y="91111"/>
                  <a:pt x="71929" y="90048"/>
                  <a:pt x="69921" y="90048"/>
                </a:cubicBezTo>
                <a:close/>
                <a:moveTo>
                  <a:pt x="30000" y="30048"/>
                </a:moveTo>
                <a:lnTo>
                  <a:pt x="46653" y="30048"/>
                </a:lnTo>
                <a:cubicBezTo>
                  <a:pt x="48661" y="30048"/>
                  <a:pt x="49960" y="28985"/>
                  <a:pt x="49960" y="27342"/>
                </a:cubicBezTo>
                <a:cubicBezTo>
                  <a:pt x="49960" y="25700"/>
                  <a:pt x="48661" y="24541"/>
                  <a:pt x="46653" y="24541"/>
                </a:cubicBezTo>
                <a:lnTo>
                  <a:pt x="30000" y="24541"/>
                </a:lnTo>
                <a:cubicBezTo>
                  <a:pt x="27992" y="24541"/>
                  <a:pt x="26692" y="25700"/>
                  <a:pt x="26692" y="27342"/>
                </a:cubicBezTo>
                <a:cubicBezTo>
                  <a:pt x="26692" y="28985"/>
                  <a:pt x="27992" y="30048"/>
                  <a:pt x="30000" y="30048"/>
                </a:cubicBezTo>
                <a:close/>
                <a:moveTo>
                  <a:pt x="90000" y="68212"/>
                </a:moveTo>
                <a:lnTo>
                  <a:pt x="30000" y="68212"/>
                </a:lnTo>
                <a:cubicBezTo>
                  <a:pt x="27992" y="68212"/>
                  <a:pt x="26692" y="69275"/>
                  <a:pt x="26692" y="70917"/>
                </a:cubicBezTo>
                <a:cubicBezTo>
                  <a:pt x="26692" y="72560"/>
                  <a:pt x="27992" y="73623"/>
                  <a:pt x="30000" y="73623"/>
                </a:cubicBezTo>
                <a:lnTo>
                  <a:pt x="90000" y="73623"/>
                </a:lnTo>
                <a:cubicBezTo>
                  <a:pt x="92007" y="73623"/>
                  <a:pt x="93307" y="72560"/>
                  <a:pt x="93307" y="70917"/>
                </a:cubicBezTo>
                <a:cubicBezTo>
                  <a:pt x="93307" y="69275"/>
                  <a:pt x="92007" y="68212"/>
                  <a:pt x="90000" y="68212"/>
                </a:cubicBezTo>
                <a:close/>
                <a:moveTo>
                  <a:pt x="26692" y="49082"/>
                </a:moveTo>
                <a:cubicBezTo>
                  <a:pt x="26692" y="50724"/>
                  <a:pt x="27992" y="51884"/>
                  <a:pt x="30000" y="51884"/>
                </a:cubicBezTo>
                <a:lnTo>
                  <a:pt x="90000" y="51884"/>
                </a:lnTo>
                <a:cubicBezTo>
                  <a:pt x="92007" y="51884"/>
                  <a:pt x="93307" y="50724"/>
                  <a:pt x="93307" y="49082"/>
                </a:cubicBezTo>
                <a:cubicBezTo>
                  <a:pt x="93307" y="47536"/>
                  <a:pt x="92007" y="46376"/>
                  <a:pt x="90000" y="46376"/>
                </a:cubicBezTo>
                <a:lnTo>
                  <a:pt x="30000" y="46376"/>
                </a:lnTo>
                <a:cubicBezTo>
                  <a:pt x="27992" y="46376"/>
                  <a:pt x="26692" y="47536"/>
                  <a:pt x="26692" y="49082"/>
                </a:cubicBezTo>
                <a:close/>
                <a:moveTo>
                  <a:pt x="86692" y="0"/>
                </a:moveTo>
                <a:lnTo>
                  <a:pt x="13346" y="0"/>
                </a:lnTo>
                <a:cubicBezTo>
                  <a:pt x="6023" y="0"/>
                  <a:pt x="0" y="4927"/>
                  <a:pt x="0" y="10917"/>
                </a:cubicBezTo>
                <a:lnTo>
                  <a:pt x="0" y="109082"/>
                </a:lnTo>
                <a:cubicBezTo>
                  <a:pt x="0" y="115072"/>
                  <a:pt x="6023" y="120000"/>
                  <a:pt x="13346" y="120000"/>
                </a:cubicBezTo>
                <a:lnTo>
                  <a:pt x="106653" y="120000"/>
                </a:lnTo>
                <a:cubicBezTo>
                  <a:pt x="113976" y="120000"/>
                  <a:pt x="120000" y="115072"/>
                  <a:pt x="120000" y="109082"/>
                </a:cubicBezTo>
                <a:lnTo>
                  <a:pt x="120000" y="30048"/>
                </a:lnTo>
                <a:lnTo>
                  <a:pt x="86692" y="0"/>
                </a:lnTo>
                <a:close/>
                <a:moveTo>
                  <a:pt x="113267" y="109082"/>
                </a:moveTo>
                <a:cubicBezTo>
                  <a:pt x="113267" y="112077"/>
                  <a:pt x="110314" y="114589"/>
                  <a:pt x="106653" y="114589"/>
                </a:cubicBezTo>
                <a:lnTo>
                  <a:pt x="13346" y="114589"/>
                </a:lnTo>
                <a:cubicBezTo>
                  <a:pt x="9685" y="114589"/>
                  <a:pt x="6614" y="112077"/>
                  <a:pt x="6614" y="109082"/>
                </a:cubicBezTo>
                <a:lnTo>
                  <a:pt x="6614" y="10917"/>
                </a:lnTo>
                <a:cubicBezTo>
                  <a:pt x="6614" y="7922"/>
                  <a:pt x="9685" y="5507"/>
                  <a:pt x="13346" y="5507"/>
                </a:cubicBezTo>
                <a:lnTo>
                  <a:pt x="73346" y="5507"/>
                </a:lnTo>
                <a:lnTo>
                  <a:pt x="73346" y="32753"/>
                </a:lnTo>
                <a:cubicBezTo>
                  <a:pt x="73346" y="35748"/>
                  <a:pt x="76299" y="38260"/>
                  <a:pt x="79960" y="38260"/>
                </a:cubicBezTo>
                <a:lnTo>
                  <a:pt x="113267" y="38260"/>
                </a:lnTo>
                <a:lnTo>
                  <a:pt x="113267" y="109082"/>
                </a:lnTo>
                <a:close/>
                <a:moveTo>
                  <a:pt x="79960" y="32753"/>
                </a:moveTo>
                <a:lnTo>
                  <a:pt x="79960" y="5507"/>
                </a:lnTo>
                <a:lnTo>
                  <a:pt x="83267" y="5507"/>
                </a:lnTo>
                <a:lnTo>
                  <a:pt x="113267" y="32753"/>
                </a:lnTo>
                <a:lnTo>
                  <a:pt x="79960" y="327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1561" y="5372052"/>
            <a:ext cx="2383554" cy="145507"/>
          </a:xfrm>
          <a:prstGeom prst="rect">
            <a:avLst/>
          </a:prstGeom>
        </p:spPr>
      </p:pic>
      <p:sp>
        <p:nvSpPr>
          <p:cNvPr id="18" name="Title 4"/>
          <p:cNvSpPr txBox="1">
            <a:spLocks/>
          </p:cNvSpPr>
          <p:nvPr/>
        </p:nvSpPr>
        <p:spPr>
          <a:xfrm>
            <a:off x="4155405" y="5353530"/>
            <a:ext cx="16754017" cy="2142550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algn="l"/>
            <a:r>
              <a:rPr lang="en-MY" b="1" dirty="0">
                <a:solidFill>
                  <a:schemeClr val="tx1"/>
                </a:solidFill>
                <a:latin typeface="Century Gothic" panose="020B0502020202020204" pitchFamily="34" charset="0"/>
                <a:cs typeface="Open Sans" panose="020B0606030504020204" pitchFamily="34" charset="0"/>
              </a:rPr>
              <a:t>2.0 OBJEKTIF PELAKSANAAN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908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1545259" y="1192050"/>
            <a:ext cx="20729099" cy="1825542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endParaRPr lang="en-MY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0414" y="953164"/>
            <a:ext cx="21586688" cy="1231107"/>
          </a:xfrm>
          <a:prstGeom prst="rect">
            <a:avLst/>
          </a:prstGeom>
          <a:noFill/>
        </p:spPr>
        <p:txBody>
          <a:bodyPr wrap="square" lIns="243852" tIns="121926" rIns="243852" bIns="121926" rtlCol="0">
            <a:spAutoFit/>
          </a:bodyPr>
          <a:lstStyle/>
          <a:p>
            <a:pPr algn="ctr"/>
            <a:r>
              <a:rPr lang="en-US" sz="6400" dirty="0">
                <a:solidFill>
                  <a:srgbClr val="C00000"/>
                </a:solidFill>
                <a:latin typeface="Open Sans Light"/>
                <a:cs typeface="Open Sans Light"/>
              </a:rPr>
              <a:t>2.0 OBJEKTIF PELAKSANAAN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3562818" y="13011887"/>
            <a:ext cx="824808" cy="462198"/>
          </a:xfrm>
        </p:spPr>
        <p:txBody>
          <a:bodyPr/>
          <a:lstStyle/>
          <a:p>
            <a:fld id="{C9468CE9-3F3D-1446-A027-4B4CDD3883B0}" type="slidenum">
              <a:rPr lang="en-US" smtClean="0"/>
              <a:t>11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31945" y="3807051"/>
            <a:ext cx="21586688" cy="5509213"/>
          </a:xfrm>
          <a:prstGeom prst="rect">
            <a:avLst/>
          </a:prstGeom>
          <a:noFill/>
        </p:spPr>
        <p:txBody>
          <a:bodyPr wrap="square" lIns="243852" tIns="121926" rIns="243852" bIns="12192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600" dirty="0" err="1">
                <a:latin typeface="Century Gothic" pitchFamily="34" charset="0"/>
                <a:ea typeface="Calibri" pitchFamily="34" charset="0"/>
                <a:cs typeface="Times New Roman" pitchFamily="18" charset="0"/>
              </a:rPr>
              <a:t>Objektif</a:t>
            </a:r>
            <a:r>
              <a:rPr lang="en-US" altLang="en-US" sz="3600" dirty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Century Gothic" pitchFamily="34" charset="0"/>
                <a:ea typeface="Calibri" pitchFamily="34" charset="0"/>
                <a:cs typeface="Times New Roman" pitchFamily="18" charset="0"/>
              </a:rPr>
              <a:t>pelaksanaan</a:t>
            </a:r>
            <a:r>
              <a:rPr lang="en-US" altLang="en-US" sz="3600" dirty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Century Gothic" pitchFamily="34" charset="0"/>
                <a:ea typeface="Calibri" pitchFamily="34" charset="0"/>
                <a:cs typeface="Times New Roman" pitchFamily="18" charset="0"/>
              </a:rPr>
              <a:t>adalah</a:t>
            </a:r>
            <a:r>
              <a:rPr lang="en-US" altLang="en-US" sz="3600" dirty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Century Gothic" pitchFamily="34" charset="0"/>
                <a:ea typeface="Calibri" pitchFamily="34" charset="0"/>
                <a:cs typeface="Times New Roman" pitchFamily="18" charset="0"/>
              </a:rPr>
              <a:t>untuk</a:t>
            </a:r>
            <a:r>
              <a:rPr lang="en-US" altLang="en-US" sz="3600" dirty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;</a:t>
            </a:r>
          </a:p>
          <a:p>
            <a:pPr algn="just" fontAlgn="t"/>
            <a:endParaRPr lang="en-US" altLang="en-US" sz="3600" dirty="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  <a:p>
            <a:pPr marL="571500" indent="-571500" algn="just" fontAlgn="t">
              <a:buFont typeface="+mj-lt"/>
              <a:buAutoNum type="romanLcPeriod"/>
            </a:pPr>
            <a:r>
              <a:rPr lang="en-US" altLang="en-US" sz="3600" dirty="0" err="1">
                <a:latin typeface="Century Gothic" pitchFamily="34" charset="0"/>
                <a:ea typeface="Calibri" pitchFamily="34" charset="0"/>
                <a:cs typeface="Times New Roman" pitchFamily="18" charset="0"/>
              </a:rPr>
              <a:t>Memantau</a:t>
            </a:r>
            <a:r>
              <a:rPr lang="en-US" altLang="en-US" sz="3600" dirty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 proses </a:t>
            </a:r>
            <a:r>
              <a:rPr lang="en-US" altLang="en-US" sz="3600" dirty="0" err="1">
                <a:latin typeface="Century Gothic" pitchFamily="34" charset="0"/>
                <a:ea typeface="Calibri" pitchFamily="34" charset="0"/>
                <a:cs typeface="Times New Roman" pitchFamily="18" charset="0"/>
              </a:rPr>
              <a:t>pengundian</a:t>
            </a:r>
            <a:r>
              <a:rPr lang="en-US" altLang="en-US" sz="3600" dirty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Century Gothic" pitchFamily="34" charset="0"/>
                <a:ea typeface="Calibri" pitchFamily="34" charset="0"/>
                <a:cs typeface="Times New Roman" pitchFamily="18" charset="0"/>
              </a:rPr>
              <a:t>supaya</a:t>
            </a:r>
            <a:r>
              <a:rPr lang="en-US" altLang="en-US" sz="3600" dirty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Century Gothic" pitchFamily="34" charset="0"/>
                <a:ea typeface="Calibri" pitchFamily="34" charset="0"/>
                <a:cs typeface="Times New Roman" pitchFamily="18" charset="0"/>
              </a:rPr>
              <a:t>memenuhi</a:t>
            </a:r>
            <a:r>
              <a:rPr lang="en-US" altLang="en-US" sz="3600" dirty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Century Gothic" pitchFamily="34" charset="0"/>
                <a:ea typeface="Calibri" pitchFamily="34" charset="0"/>
                <a:cs typeface="Times New Roman" pitchFamily="18" charset="0"/>
              </a:rPr>
              <a:t>keperluan</a:t>
            </a:r>
            <a:r>
              <a:rPr lang="en-US" altLang="en-US" sz="3600" dirty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Century Gothic" pitchFamily="34" charset="0"/>
                <a:ea typeface="Calibri" pitchFamily="34" charset="0"/>
                <a:cs typeface="Times New Roman" pitchFamily="18" charset="0"/>
              </a:rPr>
              <a:t>dan</a:t>
            </a:r>
            <a:r>
              <a:rPr lang="en-US" altLang="en-US" sz="3600" dirty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Century Gothic" pitchFamily="34" charset="0"/>
                <a:ea typeface="Calibri" pitchFamily="34" charset="0"/>
                <a:cs typeface="Times New Roman" pitchFamily="18" charset="0"/>
              </a:rPr>
              <a:t>mematuhi</a:t>
            </a:r>
            <a:r>
              <a:rPr lang="en-US" altLang="en-US" sz="3600" dirty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Century Gothic" pitchFamily="34" charset="0"/>
                <a:ea typeface="Calibri" pitchFamily="34" charset="0"/>
                <a:cs typeface="Times New Roman" pitchFamily="18" charset="0"/>
              </a:rPr>
              <a:t>syarat-syarat</a:t>
            </a:r>
            <a:r>
              <a:rPr lang="en-US" altLang="en-US" sz="3600" dirty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Century Gothic" pitchFamily="34" charset="0"/>
                <a:ea typeface="Calibri" pitchFamily="34" charset="0"/>
                <a:cs typeface="Times New Roman" pitchFamily="18" charset="0"/>
              </a:rPr>
              <a:t>pengundian</a:t>
            </a:r>
            <a:r>
              <a:rPr lang="en-US" altLang="en-US" sz="3600" dirty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;</a:t>
            </a:r>
          </a:p>
          <a:p>
            <a:pPr marL="571500" indent="-571500" algn="just" fontAlgn="t">
              <a:buFont typeface="+mj-lt"/>
              <a:buAutoNum type="romanLcPeriod"/>
            </a:pPr>
            <a:endParaRPr lang="en-US" altLang="en-US" sz="3600" dirty="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  <a:p>
            <a:pPr marL="571500" indent="-571500" algn="just" fontAlgn="t">
              <a:buFont typeface="+mj-lt"/>
              <a:buAutoNum type="romanLcPeriod"/>
            </a:pPr>
            <a:r>
              <a:rPr lang="en-US" altLang="en-US" sz="3600" dirty="0" err="1">
                <a:latin typeface="Century Gothic" pitchFamily="34" charset="0"/>
                <a:ea typeface="Calibri" pitchFamily="34" charset="0"/>
                <a:cs typeface="Times New Roman" pitchFamily="18" charset="0"/>
              </a:rPr>
              <a:t>Memastikan</a:t>
            </a:r>
            <a:r>
              <a:rPr lang="en-US" altLang="en-US" sz="3600" dirty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Century Gothic" pitchFamily="34" charset="0"/>
                <a:ea typeface="Calibri" pitchFamily="34" charset="0"/>
                <a:cs typeface="Times New Roman" pitchFamily="18" charset="0"/>
              </a:rPr>
              <a:t>laporan</a:t>
            </a:r>
            <a:r>
              <a:rPr lang="en-US" altLang="en-US" sz="3600" dirty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Century Gothic" pitchFamily="34" charset="0"/>
                <a:ea typeface="Calibri" pitchFamily="34" charset="0"/>
                <a:cs typeface="Times New Roman" pitchFamily="18" charset="0"/>
              </a:rPr>
              <a:t>akhir</a:t>
            </a:r>
            <a:r>
              <a:rPr lang="en-US" altLang="en-US" sz="3600" dirty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Century Gothic" pitchFamily="34" charset="0"/>
                <a:ea typeface="Calibri" pitchFamily="34" charset="0"/>
                <a:cs typeface="Times New Roman" pitchFamily="18" charset="0"/>
              </a:rPr>
              <a:t>pilihanraya</a:t>
            </a:r>
            <a:r>
              <a:rPr lang="en-US" altLang="en-US" sz="3600" dirty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Century Gothic" pitchFamily="34" charset="0"/>
                <a:ea typeface="Calibri" pitchFamily="34" charset="0"/>
                <a:cs typeface="Times New Roman" pitchFamily="18" charset="0"/>
              </a:rPr>
              <a:t>adalah</a:t>
            </a:r>
            <a:r>
              <a:rPr lang="en-US" altLang="en-US" sz="3600" dirty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 BENAR </a:t>
            </a:r>
            <a:r>
              <a:rPr lang="en-US" altLang="en-US" sz="3600" dirty="0" err="1">
                <a:latin typeface="Century Gothic" pitchFamily="34" charset="0"/>
                <a:ea typeface="Calibri" pitchFamily="34" charset="0"/>
                <a:cs typeface="Times New Roman" pitchFamily="18" charset="0"/>
              </a:rPr>
              <a:t>dan</a:t>
            </a:r>
            <a:r>
              <a:rPr lang="en-US" altLang="en-US" sz="3600" dirty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 TULEN; </a:t>
            </a:r>
            <a:r>
              <a:rPr lang="en-US" altLang="en-US" sz="3600" dirty="0" err="1">
                <a:latin typeface="Century Gothic" pitchFamily="34" charset="0"/>
                <a:ea typeface="Calibri" pitchFamily="34" charset="0"/>
                <a:cs typeface="Times New Roman" pitchFamily="18" charset="0"/>
              </a:rPr>
              <a:t>dan</a:t>
            </a:r>
            <a:endParaRPr lang="en-US" altLang="en-US" sz="3600" dirty="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  <a:p>
            <a:pPr marL="571500" indent="-571500" algn="just" fontAlgn="t">
              <a:buFont typeface="+mj-lt"/>
              <a:buAutoNum type="romanLcPeriod"/>
            </a:pPr>
            <a:endParaRPr lang="en-US" altLang="en-US" sz="3600" dirty="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  <a:p>
            <a:pPr marL="571500" indent="-571500" algn="just" fontAlgn="t">
              <a:buFont typeface="+mj-lt"/>
              <a:buAutoNum type="romanLcPeriod"/>
            </a:pPr>
            <a:r>
              <a:rPr lang="en-US" altLang="en-US" sz="3600" dirty="0" err="1">
                <a:latin typeface="Century Gothic" pitchFamily="34" charset="0"/>
                <a:ea typeface="Calibri" pitchFamily="34" charset="0"/>
                <a:cs typeface="Times New Roman" pitchFamily="18" charset="0"/>
              </a:rPr>
              <a:t>Memastikan</a:t>
            </a:r>
            <a:r>
              <a:rPr lang="en-US" altLang="en-US" sz="3600" dirty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Century Gothic" pitchFamily="34" charset="0"/>
                <a:ea typeface="Calibri" pitchFamily="34" charset="0"/>
                <a:cs typeface="Times New Roman" pitchFamily="18" charset="0"/>
              </a:rPr>
              <a:t>tiada</a:t>
            </a:r>
            <a:r>
              <a:rPr lang="en-US" altLang="en-US" sz="3600" dirty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Century Gothic" pitchFamily="34" charset="0"/>
                <a:ea typeface="Calibri" pitchFamily="34" charset="0"/>
                <a:cs typeface="Times New Roman" pitchFamily="18" charset="0"/>
              </a:rPr>
              <a:t>perlibatan</a:t>
            </a:r>
            <a:r>
              <a:rPr lang="en-US" altLang="en-US" sz="3600" dirty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Century Gothic" pitchFamily="34" charset="0"/>
                <a:ea typeface="Calibri" pitchFamily="34" charset="0"/>
                <a:cs typeface="Times New Roman" pitchFamily="18" charset="0"/>
              </a:rPr>
              <a:t>daripada</a:t>
            </a:r>
            <a:r>
              <a:rPr lang="en-US" altLang="en-US" sz="3600" dirty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Century Gothic" pitchFamily="34" charset="0"/>
                <a:ea typeface="Calibri" pitchFamily="34" charset="0"/>
                <a:cs typeface="Times New Roman" pitchFamily="18" charset="0"/>
              </a:rPr>
              <a:t>pihak</a:t>
            </a:r>
            <a:r>
              <a:rPr lang="en-US" altLang="en-US" sz="3600" dirty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Century Gothic" pitchFamily="34" charset="0"/>
                <a:ea typeface="Calibri" pitchFamily="34" charset="0"/>
                <a:cs typeface="Times New Roman" pitchFamily="18" charset="0"/>
              </a:rPr>
              <a:t>berkepentingan</a:t>
            </a:r>
            <a:r>
              <a:rPr lang="en-US" altLang="en-US" sz="3600" dirty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Century Gothic" pitchFamily="34" charset="0"/>
                <a:ea typeface="Calibri" pitchFamily="34" charset="0"/>
                <a:cs typeface="Times New Roman" pitchFamily="18" charset="0"/>
              </a:rPr>
              <a:t>sebelum</a:t>
            </a:r>
            <a:r>
              <a:rPr lang="en-US" altLang="en-US" sz="3600" dirty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Century Gothic" pitchFamily="34" charset="0"/>
                <a:ea typeface="Calibri" pitchFamily="34" charset="0"/>
                <a:cs typeface="Times New Roman" pitchFamily="18" charset="0"/>
              </a:rPr>
              <a:t>atau</a:t>
            </a:r>
            <a:r>
              <a:rPr lang="en-US" altLang="en-US" sz="3600" dirty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Century Gothic" pitchFamily="34" charset="0"/>
                <a:ea typeface="Calibri" pitchFamily="34" charset="0"/>
                <a:cs typeface="Times New Roman" pitchFamily="18" charset="0"/>
              </a:rPr>
              <a:t>semasa</a:t>
            </a:r>
            <a:r>
              <a:rPr lang="en-US" altLang="en-US" sz="3600" dirty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 proses </a:t>
            </a:r>
            <a:r>
              <a:rPr lang="en-US" altLang="en-US" sz="3600" dirty="0" err="1">
                <a:latin typeface="Century Gothic" pitchFamily="34" charset="0"/>
                <a:ea typeface="Calibri" pitchFamily="34" charset="0"/>
                <a:cs typeface="Times New Roman" pitchFamily="18" charset="0"/>
              </a:rPr>
              <a:t>pengundian</a:t>
            </a:r>
            <a:r>
              <a:rPr lang="en-US" altLang="en-US" sz="3600" dirty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7164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8533389" y="-94944"/>
            <a:ext cx="5352782" cy="651974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852" tIns="121926" rIns="243852" bIns="121926" rtlCol="0" anchor="ctr"/>
          <a:lstStyle/>
          <a:p>
            <a:pPr algn="ctr"/>
            <a:endParaRPr lang="en-US" dirty="0">
              <a:latin typeface="Open Sans 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3562818" y="13011887"/>
            <a:ext cx="824808" cy="462198"/>
          </a:xfrm>
        </p:spPr>
        <p:txBody>
          <a:bodyPr/>
          <a:lstStyle/>
          <a:p>
            <a:fld id="{C9468CE9-3F3D-1446-A027-4B4CDD3883B0}" type="slidenum">
              <a:rPr lang="en-US" smtClean="0"/>
              <a:t>12</a:t>
            </a:fld>
            <a:endParaRPr lang="en-US" dirty="0"/>
          </a:p>
        </p:txBody>
      </p:sp>
      <p:sp>
        <p:nvSpPr>
          <p:cNvPr id="16" name="Shape 2041"/>
          <p:cNvSpPr/>
          <p:nvPr/>
        </p:nvSpPr>
        <p:spPr>
          <a:xfrm>
            <a:off x="20458343" y="585921"/>
            <a:ext cx="1508623" cy="186225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9921" y="90048"/>
                </a:moveTo>
                <a:lnTo>
                  <a:pt x="30000" y="90048"/>
                </a:lnTo>
                <a:cubicBezTo>
                  <a:pt x="27992" y="90048"/>
                  <a:pt x="26692" y="91111"/>
                  <a:pt x="26692" y="92753"/>
                </a:cubicBezTo>
                <a:cubicBezTo>
                  <a:pt x="26692" y="94396"/>
                  <a:pt x="27992" y="95458"/>
                  <a:pt x="30000" y="95458"/>
                </a:cubicBezTo>
                <a:lnTo>
                  <a:pt x="69921" y="95458"/>
                </a:lnTo>
                <a:cubicBezTo>
                  <a:pt x="71929" y="95458"/>
                  <a:pt x="73346" y="94396"/>
                  <a:pt x="73346" y="92753"/>
                </a:cubicBezTo>
                <a:cubicBezTo>
                  <a:pt x="73346" y="91111"/>
                  <a:pt x="71929" y="90048"/>
                  <a:pt x="69921" y="90048"/>
                </a:cubicBezTo>
                <a:close/>
                <a:moveTo>
                  <a:pt x="30000" y="30048"/>
                </a:moveTo>
                <a:lnTo>
                  <a:pt x="46653" y="30048"/>
                </a:lnTo>
                <a:cubicBezTo>
                  <a:pt x="48661" y="30048"/>
                  <a:pt x="49960" y="28985"/>
                  <a:pt x="49960" y="27342"/>
                </a:cubicBezTo>
                <a:cubicBezTo>
                  <a:pt x="49960" y="25700"/>
                  <a:pt x="48661" y="24541"/>
                  <a:pt x="46653" y="24541"/>
                </a:cubicBezTo>
                <a:lnTo>
                  <a:pt x="30000" y="24541"/>
                </a:lnTo>
                <a:cubicBezTo>
                  <a:pt x="27992" y="24541"/>
                  <a:pt x="26692" y="25700"/>
                  <a:pt x="26692" y="27342"/>
                </a:cubicBezTo>
                <a:cubicBezTo>
                  <a:pt x="26692" y="28985"/>
                  <a:pt x="27992" y="30048"/>
                  <a:pt x="30000" y="30048"/>
                </a:cubicBezTo>
                <a:close/>
                <a:moveTo>
                  <a:pt x="90000" y="68212"/>
                </a:moveTo>
                <a:lnTo>
                  <a:pt x="30000" y="68212"/>
                </a:lnTo>
                <a:cubicBezTo>
                  <a:pt x="27992" y="68212"/>
                  <a:pt x="26692" y="69275"/>
                  <a:pt x="26692" y="70917"/>
                </a:cubicBezTo>
                <a:cubicBezTo>
                  <a:pt x="26692" y="72560"/>
                  <a:pt x="27992" y="73623"/>
                  <a:pt x="30000" y="73623"/>
                </a:cubicBezTo>
                <a:lnTo>
                  <a:pt x="90000" y="73623"/>
                </a:lnTo>
                <a:cubicBezTo>
                  <a:pt x="92007" y="73623"/>
                  <a:pt x="93307" y="72560"/>
                  <a:pt x="93307" y="70917"/>
                </a:cubicBezTo>
                <a:cubicBezTo>
                  <a:pt x="93307" y="69275"/>
                  <a:pt x="92007" y="68212"/>
                  <a:pt x="90000" y="68212"/>
                </a:cubicBezTo>
                <a:close/>
                <a:moveTo>
                  <a:pt x="26692" y="49082"/>
                </a:moveTo>
                <a:cubicBezTo>
                  <a:pt x="26692" y="50724"/>
                  <a:pt x="27992" y="51884"/>
                  <a:pt x="30000" y="51884"/>
                </a:cubicBezTo>
                <a:lnTo>
                  <a:pt x="90000" y="51884"/>
                </a:lnTo>
                <a:cubicBezTo>
                  <a:pt x="92007" y="51884"/>
                  <a:pt x="93307" y="50724"/>
                  <a:pt x="93307" y="49082"/>
                </a:cubicBezTo>
                <a:cubicBezTo>
                  <a:pt x="93307" y="47536"/>
                  <a:pt x="92007" y="46376"/>
                  <a:pt x="90000" y="46376"/>
                </a:cubicBezTo>
                <a:lnTo>
                  <a:pt x="30000" y="46376"/>
                </a:lnTo>
                <a:cubicBezTo>
                  <a:pt x="27992" y="46376"/>
                  <a:pt x="26692" y="47536"/>
                  <a:pt x="26692" y="49082"/>
                </a:cubicBezTo>
                <a:close/>
                <a:moveTo>
                  <a:pt x="86692" y="0"/>
                </a:moveTo>
                <a:lnTo>
                  <a:pt x="13346" y="0"/>
                </a:lnTo>
                <a:cubicBezTo>
                  <a:pt x="6023" y="0"/>
                  <a:pt x="0" y="4927"/>
                  <a:pt x="0" y="10917"/>
                </a:cubicBezTo>
                <a:lnTo>
                  <a:pt x="0" y="109082"/>
                </a:lnTo>
                <a:cubicBezTo>
                  <a:pt x="0" y="115072"/>
                  <a:pt x="6023" y="120000"/>
                  <a:pt x="13346" y="120000"/>
                </a:cubicBezTo>
                <a:lnTo>
                  <a:pt x="106653" y="120000"/>
                </a:lnTo>
                <a:cubicBezTo>
                  <a:pt x="113976" y="120000"/>
                  <a:pt x="120000" y="115072"/>
                  <a:pt x="120000" y="109082"/>
                </a:cubicBezTo>
                <a:lnTo>
                  <a:pt x="120000" y="30048"/>
                </a:lnTo>
                <a:lnTo>
                  <a:pt x="86692" y="0"/>
                </a:lnTo>
                <a:close/>
                <a:moveTo>
                  <a:pt x="113267" y="109082"/>
                </a:moveTo>
                <a:cubicBezTo>
                  <a:pt x="113267" y="112077"/>
                  <a:pt x="110314" y="114589"/>
                  <a:pt x="106653" y="114589"/>
                </a:cubicBezTo>
                <a:lnTo>
                  <a:pt x="13346" y="114589"/>
                </a:lnTo>
                <a:cubicBezTo>
                  <a:pt x="9685" y="114589"/>
                  <a:pt x="6614" y="112077"/>
                  <a:pt x="6614" y="109082"/>
                </a:cubicBezTo>
                <a:lnTo>
                  <a:pt x="6614" y="10917"/>
                </a:lnTo>
                <a:cubicBezTo>
                  <a:pt x="6614" y="7922"/>
                  <a:pt x="9685" y="5507"/>
                  <a:pt x="13346" y="5507"/>
                </a:cubicBezTo>
                <a:lnTo>
                  <a:pt x="73346" y="5507"/>
                </a:lnTo>
                <a:lnTo>
                  <a:pt x="73346" y="32753"/>
                </a:lnTo>
                <a:cubicBezTo>
                  <a:pt x="73346" y="35748"/>
                  <a:pt x="76299" y="38260"/>
                  <a:pt x="79960" y="38260"/>
                </a:cubicBezTo>
                <a:lnTo>
                  <a:pt x="113267" y="38260"/>
                </a:lnTo>
                <a:lnTo>
                  <a:pt x="113267" y="109082"/>
                </a:lnTo>
                <a:close/>
                <a:moveTo>
                  <a:pt x="79960" y="32753"/>
                </a:moveTo>
                <a:lnTo>
                  <a:pt x="79960" y="5507"/>
                </a:lnTo>
                <a:lnTo>
                  <a:pt x="83267" y="5507"/>
                </a:lnTo>
                <a:lnTo>
                  <a:pt x="113267" y="32753"/>
                </a:lnTo>
                <a:lnTo>
                  <a:pt x="79960" y="327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1561" y="5372052"/>
            <a:ext cx="2383554" cy="145507"/>
          </a:xfrm>
          <a:prstGeom prst="rect">
            <a:avLst/>
          </a:prstGeom>
        </p:spPr>
      </p:pic>
      <p:sp>
        <p:nvSpPr>
          <p:cNvPr id="18" name="Title 4"/>
          <p:cNvSpPr txBox="1">
            <a:spLocks/>
          </p:cNvSpPr>
          <p:nvPr/>
        </p:nvSpPr>
        <p:spPr>
          <a:xfrm>
            <a:off x="1699506" y="5396885"/>
            <a:ext cx="16754017" cy="2142550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r>
              <a:rPr lang="en-MY" b="1" dirty="0">
                <a:solidFill>
                  <a:schemeClr val="tx1"/>
                </a:solidFill>
                <a:latin typeface="Century Gothic" panose="020B0502020202020204" pitchFamily="34" charset="0"/>
                <a:cs typeface="Open Sans" panose="020B0606030504020204" pitchFamily="34" charset="0"/>
              </a:rPr>
              <a:t>3.0 SKOP PELAKSANAAN KERJA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234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1545259" y="1192050"/>
            <a:ext cx="20729099" cy="1825542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endParaRPr lang="en-MY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0414" y="953164"/>
            <a:ext cx="21586688" cy="1231107"/>
          </a:xfrm>
          <a:prstGeom prst="rect">
            <a:avLst/>
          </a:prstGeom>
          <a:noFill/>
        </p:spPr>
        <p:txBody>
          <a:bodyPr wrap="square" lIns="243852" tIns="121926" rIns="243852" bIns="121926" rtlCol="0">
            <a:spAutoFit/>
          </a:bodyPr>
          <a:lstStyle/>
          <a:p>
            <a:pPr algn="ctr"/>
            <a:r>
              <a:rPr lang="en-US" sz="6400" dirty="0">
                <a:solidFill>
                  <a:srgbClr val="C00000"/>
                </a:solidFill>
                <a:latin typeface="Open Sans Light"/>
                <a:cs typeface="Open Sans Light"/>
              </a:rPr>
              <a:t>3.0 SKOP PELAKSANAAN KERJA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3562818" y="13011887"/>
            <a:ext cx="824808" cy="462198"/>
          </a:xfrm>
        </p:spPr>
        <p:txBody>
          <a:bodyPr/>
          <a:lstStyle/>
          <a:p>
            <a:fld id="{C9468CE9-3F3D-1446-A027-4B4CDD3883B0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611949"/>
              </p:ext>
            </p:extLst>
          </p:nvPr>
        </p:nvGraphicFramePr>
        <p:xfrm>
          <a:off x="2001266" y="2314411"/>
          <a:ext cx="20718056" cy="10972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359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59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3200" dirty="0">
                          <a:latin typeface="+mn-lt"/>
                        </a:rPr>
                        <a:t>FASA</a:t>
                      </a:r>
                      <a:r>
                        <a:rPr lang="en-MY" sz="3200" baseline="0" dirty="0">
                          <a:latin typeface="+mn-lt"/>
                        </a:rPr>
                        <a:t> 1</a:t>
                      </a:r>
                    </a:p>
                    <a:p>
                      <a:pPr algn="ctr"/>
                      <a:r>
                        <a:rPr lang="en-MY" sz="3200" baseline="0" dirty="0">
                          <a:latin typeface="+mn-lt"/>
                        </a:rPr>
                        <a:t> (PRA)</a:t>
                      </a:r>
                      <a:endParaRPr lang="en-MY" sz="3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</a:rPr>
                        <a:t>SERAHAN (</a:t>
                      </a:r>
                      <a:r>
                        <a:rPr lang="en-US" sz="3200" i="1" dirty="0">
                          <a:latin typeface="+mn-lt"/>
                        </a:rPr>
                        <a:t>DELIVERABLES</a:t>
                      </a:r>
                      <a:r>
                        <a:rPr lang="en-US" sz="3200" dirty="0">
                          <a:latin typeface="+mn-lt"/>
                        </a:rPr>
                        <a:t>)</a:t>
                      </a:r>
                      <a:endParaRPr lang="en-MY" sz="3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marR="0" lvl="0" indent="-457200" algn="just" defTabSz="1087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800" dirty="0" err="1">
                          <a:latin typeface="+mn-lt"/>
                        </a:rPr>
                        <a:t>Memastikan</a:t>
                      </a:r>
                      <a:r>
                        <a:rPr lang="en-US" sz="2800" dirty="0">
                          <a:latin typeface="+mn-lt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</a:rPr>
                        <a:t>ciri-ciri</a:t>
                      </a:r>
                      <a:r>
                        <a:rPr lang="en-US" sz="2800" dirty="0">
                          <a:latin typeface="+mn-lt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</a:rPr>
                        <a:t>keselamatan</a:t>
                      </a:r>
                      <a:r>
                        <a:rPr lang="en-US" sz="2800" dirty="0">
                          <a:latin typeface="+mn-lt"/>
                        </a:rPr>
                        <a:t> data yang </a:t>
                      </a:r>
                      <a:r>
                        <a:rPr lang="en-US" sz="2800" dirty="0" err="1">
                          <a:latin typeface="+mn-lt"/>
                        </a:rPr>
                        <a:t>ada</a:t>
                      </a:r>
                      <a:r>
                        <a:rPr lang="en-US" sz="2800" dirty="0">
                          <a:latin typeface="+mn-lt"/>
                        </a:rPr>
                        <a:t> di </a:t>
                      </a:r>
                      <a:r>
                        <a:rPr lang="en-US" sz="2800" dirty="0" err="1">
                          <a:latin typeface="+mn-lt"/>
                        </a:rPr>
                        <a:t>dalam</a:t>
                      </a:r>
                      <a:r>
                        <a:rPr lang="en-US" sz="2800" dirty="0">
                          <a:latin typeface="+mn-lt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</a:rPr>
                        <a:t>sistem</a:t>
                      </a:r>
                      <a:r>
                        <a:rPr lang="en-US" sz="2800" dirty="0">
                          <a:latin typeface="+mn-lt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</a:rPr>
                        <a:t>adalah</a:t>
                      </a:r>
                      <a:r>
                        <a:rPr lang="en-US" sz="2800" dirty="0">
                          <a:latin typeface="+mn-lt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</a:rPr>
                        <a:t>tinggi</a:t>
                      </a:r>
                      <a:r>
                        <a:rPr lang="en-US" sz="2800" dirty="0">
                          <a:latin typeface="+mn-lt"/>
                        </a:rPr>
                        <a:t>;</a:t>
                      </a:r>
                    </a:p>
                    <a:p>
                      <a:pPr marL="0" marR="0" lvl="0" indent="0" algn="just" defTabSz="1087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MY" sz="2800" dirty="0">
                        <a:latin typeface="+mn-lt"/>
                      </a:endParaRPr>
                    </a:p>
                    <a:p>
                      <a:pPr marL="457200" lvl="0" indent="-457200" algn="just">
                        <a:buFont typeface="Arial" panose="020B0604020202020204" pitchFamily="34" charset="0"/>
                        <a:buChar char="•"/>
                      </a:pPr>
                      <a:r>
                        <a:rPr lang="en-MY" sz="2800" dirty="0" err="1">
                          <a:latin typeface="+mn-lt"/>
                        </a:rPr>
                        <a:t>Menambahbaikan</a:t>
                      </a:r>
                      <a:r>
                        <a:rPr lang="en-MY" sz="2800" dirty="0">
                          <a:latin typeface="+mn-lt"/>
                        </a:rPr>
                        <a:t> </a:t>
                      </a:r>
                      <a:r>
                        <a:rPr lang="en-MY" sz="2800" dirty="0" err="1">
                          <a:latin typeface="+mn-lt"/>
                        </a:rPr>
                        <a:t>dan</a:t>
                      </a:r>
                      <a:r>
                        <a:rPr lang="en-MY" sz="2800" dirty="0">
                          <a:latin typeface="+mn-lt"/>
                        </a:rPr>
                        <a:t> </a:t>
                      </a:r>
                      <a:r>
                        <a:rPr lang="en-MY" sz="2800" dirty="0" err="1">
                          <a:latin typeface="+mn-lt"/>
                        </a:rPr>
                        <a:t>memastikan</a:t>
                      </a:r>
                      <a:r>
                        <a:rPr lang="en-MY" sz="2800" dirty="0">
                          <a:latin typeface="+mn-lt"/>
                        </a:rPr>
                        <a:t> </a:t>
                      </a:r>
                      <a:r>
                        <a:rPr lang="en-MY" sz="2800" dirty="0" err="1">
                          <a:latin typeface="+mn-lt"/>
                        </a:rPr>
                        <a:t>sistem</a:t>
                      </a:r>
                      <a:r>
                        <a:rPr lang="en-MY" sz="2800" dirty="0">
                          <a:latin typeface="+mn-lt"/>
                        </a:rPr>
                        <a:t> </a:t>
                      </a:r>
                      <a:r>
                        <a:rPr lang="en-MY" sz="2800" dirty="0" err="1">
                          <a:latin typeface="+mn-lt"/>
                        </a:rPr>
                        <a:t>berada</a:t>
                      </a:r>
                      <a:r>
                        <a:rPr lang="en-MY" sz="2800" dirty="0">
                          <a:latin typeface="+mn-lt"/>
                        </a:rPr>
                        <a:t> di </a:t>
                      </a:r>
                      <a:r>
                        <a:rPr lang="en-MY" sz="2800" dirty="0" err="1">
                          <a:latin typeface="+mn-lt"/>
                        </a:rPr>
                        <a:t>dalam</a:t>
                      </a:r>
                      <a:r>
                        <a:rPr lang="en-MY" sz="2800" dirty="0">
                          <a:latin typeface="+mn-lt"/>
                        </a:rPr>
                        <a:t> </a:t>
                      </a:r>
                      <a:r>
                        <a:rPr lang="en-MY" sz="2800" dirty="0" err="1">
                          <a:latin typeface="+mn-lt"/>
                        </a:rPr>
                        <a:t>keadaan</a:t>
                      </a:r>
                      <a:r>
                        <a:rPr lang="en-MY" sz="2800" dirty="0">
                          <a:latin typeface="+mn-lt"/>
                        </a:rPr>
                        <a:t> </a:t>
                      </a:r>
                      <a:r>
                        <a:rPr lang="en-MY" sz="2800" dirty="0" err="1">
                          <a:latin typeface="+mn-lt"/>
                        </a:rPr>
                        <a:t>stabil</a:t>
                      </a:r>
                      <a:r>
                        <a:rPr lang="en-MY" sz="2800" dirty="0">
                          <a:latin typeface="+mn-lt"/>
                        </a:rPr>
                        <a:t> </a:t>
                      </a:r>
                      <a:r>
                        <a:rPr lang="en-MY" sz="2800" dirty="0" err="1">
                          <a:latin typeface="+mn-lt"/>
                        </a:rPr>
                        <a:t>dan</a:t>
                      </a:r>
                      <a:r>
                        <a:rPr lang="en-MY" sz="2800" dirty="0">
                          <a:latin typeface="+mn-lt"/>
                        </a:rPr>
                        <a:t> </a:t>
                      </a:r>
                      <a:r>
                        <a:rPr lang="en-MY" sz="2800" dirty="0" err="1">
                          <a:latin typeface="+mn-lt"/>
                        </a:rPr>
                        <a:t>berfungsi</a:t>
                      </a:r>
                      <a:r>
                        <a:rPr lang="en-MY" sz="2800" dirty="0">
                          <a:latin typeface="+mn-lt"/>
                        </a:rPr>
                        <a:t> </a:t>
                      </a:r>
                      <a:r>
                        <a:rPr lang="en-MY" sz="2800" dirty="0" err="1">
                          <a:latin typeface="+mn-lt"/>
                        </a:rPr>
                        <a:t>sepenuhnya</a:t>
                      </a:r>
                      <a:r>
                        <a:rPr lang="en-MY" sz="2800" dirty="0">
                          <a:latin typeface="+mn-lt"/>
                        </a:rPr>
                        <a:t>;</a:t>
                      </a:r>
                    </a:p>
                    <a:p>
                      <a:pPr marL="457200" lvl="0" indent="-457200" algn="just">
                        <a:buFont typeface="Arial" panose="020B0604020202020204" pitchFamily="34" charset="0"/>
                        <a:buChar char="•"/>
                      </a:pPr>
                      <a:endParaRPr lang="en-MY" sz="2800" b="1" dirty="0">
                        <a:latin typeface="+mn-lt"/>
                      </a:endParaRPr>
                    </a:p>
                    <a:p>
                      <a:pPr marL="457200" lvl="0" indent="-457200" algn="just">
                        <a:buFont typeface="Arial" panose="020B0604020202020204" pitchFamily="34" charset="0"/>
                        <a:buChar char="•"/>
                      </a:pPr>
                      <a:r>
                        <a:rPr lang="en-MY" sz="2800" dirty="0" err="1">
                          <a:latin typeface="+mn-lt"/>
                        </a:rPr>
                        <a:t>Memastikan</a:t>
                      </a:r>
                      <a:r>
                        <a:rPr lang="en-MY" sz="2800" dirty="0">
                          <a:latin typeface="+mn-lt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</a:rPr>
                        <a:t>laporan</a:t>
                      </a:r>
                      <a:r>
                        <a:rPr lang="en-US" sz="2800" dirty="0">
                          <a:latin typeface="+mn-lt"/>
                        </a:rPr>
                        <a:t> yang </a:t>
                      </a:r>
                      <a:r>
                        <a:rPr lang="en-US" sz="2800" dirty="0" err="1">
                          <a:latin typeface="+mn-lt"/>
                        </a:rPr>
                        <a:t>dikeluarkan</a:t>
                      </a:r>
                      <a:r>
                        <a:rPr lang="en-US" sz="2800" dirty="0">
                          <a:latin typeface="+mn-lt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</a:rPr>
                        <a:t>daripada</a:t>
                      </a:r>
                      <a:r>
                        <a:rPr lang="en-US" sz="2800" dirty="0">
                          <a:latin typeface="+mn-lt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</a:rPr>
                        <a:t>sistem</a:t>
                      </a:r>
                      <a:r>
                        <a:rPr lang="en-US" sz="2800" dirty="0">
                          <a:latin typeface="+mn-lt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</a:rPr>
                        <a:t>adalah</a:t>
                      </a:r>
                      <a:r>
                        <a:rPr lang="en-US" sz="2800" dirty="0">
                          <a:latin typeface="+mn-lt"/>
                        </a:rPr>
                        <a:t> BENAR </a:t>
                      </a:r>
                      <a:r>
                        <a:rPr lang="en-US" sz="2800" dirty="0" err="1">
                          <a:latin typeface="+mn-lt"/>
                        </a:rPr>
                        <a:t>dan</a:t>
                      </a:r>
                      <a:r>
                        <a:rPr lang="en-US" sz="2800" dirty="0">
                          <a:latin typeface="+mn-lt"/>
                        </a:rPr>
                        <a:t> TULEN;</a:t>
                      </a:r>
                    </a:p>
                    <a:p>
                      <a:pPr marL="457200" lvl="0" indent="-457200" algn="just">
                        <a:buFont typeface="Arial" panose="020B0604020202020204" pitchFamily="34" charset="0"/>
                        <a:buChar char="•"/>
                      </a:pPr>
                      <a:endParaRPr lang="en-US" sz="2800" dirty="0">
                        <a:latin typeface="+mn-lt"/>
                      </a:endParaRPr>
                    </a:p>
                    <a:p>
                      <a:pPr marL="457200" lvl="0" indent="-45720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err="1">
                          <a:latin typeface="+mn-lt"/>
                        </a:rPr>
                        <a:t>Melakukan</a:t>
                      </a:r>
                      <a:r>
                        <a:rPr lang="en-US" sz="2800" dirty="0">
                          <a:latin typeface="+mn-lt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</a:rPr>
                        <a:t>pengujian</a:t>
                      </a:r>
                      <a:r>
                        <a:rPr lang="en-US" sz="2800" dirty="0">
                          <a:latin typeface="+mn-lt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</a:rPr>
                        <a:t>dan</a:t>
                      </a:r>
                      <a:r>
                        <a:rPr lang="en-US" sz="2800" dirty="0">
                          <a:latin typeface="+mn-lt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</a:rPr>
                        <a:t>pentauliahan</a:t>
                      </a:r>
                      <a:r>
                        <a:rPr lang="en-US" sz="2800" dirty="0">
                          <a:latin typeface="+mn-lt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</a:rPr>
                        <a:t>terhadap</a:t>
                      </a:r>
                      <a:r>
                        <a:rPr lang="en-US" sz="2800" dirty="0">
                          <a:latin typeface="+mn-lt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</a:rPr>
                        <a:t>sistem</a:t>
                      </a:r>
                      <a:r>
                        <a:rPr lang="en-US" sz="2800" dirty="0">
                          <a:latin typeface="+mn-lt"/>
                        </a:rPr>
                        <a:t>. Proses </a:t>
                      </a:r>
                      <a:r>
                        <a:rPr lang="en-US" sz="2800" dirty="0" err="1">
                          <a:latin typeface="+mn-lt"/>
                        </a:rPr>
                        <a:t>ini</a:t>
                      </a:r>
                      <a:r>
                        <a:rPr lang="en-US" sz="2800" dirty="0">
                          <a:latin typeface="+mn-lt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</a:rPr>
                        <a:t>akan</a:t>
                      </a:r>
                      <a:r>
                        <a:rPr lang="en-US" sz="2800" dirty="0">
                          <a:latin typeface="+mn-lt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</a:rPr>
                        <a:t>melibatkan</a:t>
                      </a:r>
                      <a:r>
                        <a:rPr lang="en-US" sz="2800" dirty="0">
                          <a:latin typeface="+mn-lt"/>
                        </a:rPr>
                        <a:t> 10 orang </a:t>
                      </a:r>
                      <a:r>
                        <a:rPr lang="en-US" sz="2800" dirty="0" err="1">
                          <a:latin typeface="+mn-lt"/>
                        </a:rPr>
                        <a:t>pegawai</a:t>
                      </a:r>
                      <a:r>
                        <a:rPr lang="en-US" sz="2800" dirty="0">
                          <a:latin typeface="+mn-lt"/>
                        </a:rPr>
                        <a:t>;</a:t>
                      </a:r>
                    </a:p>
                    <a:p>
                      <a:pPr marL="457200" lvl="0" indent="-457200" algn="just">
                        <a:buFont typeface="Arial" panose="020B0604020202020204" pitchFamily="34" charset="0"/>
                        <a:buChar char="•"/>
                      </a:pPr>
                      <a:endParaRPr lang="en-US" sz="2800" dirty="0">
                        <a:latin typeface="+mn-lt"/>
                      </a:endParaRPr>
                    </a:p>
                    <a:p>
                      <a:pPr marL="457200" lvl="0" indent="-45720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err="1">
                          <a:latin typeface="+mn-lt"/>
                        </a:rPr>
                        <a:t>Memasukkan</a:t>
                      </a:r>
                      <a:r>
                        <a:rPr lang="en-US" sz="2800" dirty="0">
                          <a:latin typeface="+mn-lt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</a:rPr>
                        <a:t>nama-nama</a:t>
                      </a:r>
                      <a:r>
                        <a:rPr lang="en-US" sz="2800" dirty="0">
                          <a:latin typeface="+mn-lt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</a:rPr>
                        <a:t>pengundi</a:t>
                      </a:r>
                      <a:r>
                        <a:rPr lang="en-US" sz="2800" dirty="0">
                          <a:latin typeface="+mn-lt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</a:rPr>
                        <a:t>dan</a:t>
                      </a:r>
                      <a:r>
                        <a:rPr lang="en-US" sz="2800" dirty="0">
                          <a:latin typeface="+mn-lt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</a:rPr>
                        <a:t>calon</a:t>
                      </a:r>
                      <a:r>
                        <a:rPr lang="en-US" sz="2800" dirty="0">
                          <a:latin typeface="+mn-lt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</a:rPr>
                        <a:t>ke</a:t>
                      </a:r>
                      <a:r>
                        <a:rPr lang="en-US" sz="2800" dirty="0">
                          <a:latin typeface="+mn-lt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</a:rPr>
                        <a:t>dalam</a:t>
                      </a:r>
                      <a:r>
                        <a:rPr lang="en-US" sz="2800" dirty="0">
                          <a:latin typeface="+mn-lt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</a:rPr>
                        <a:t>sistem</a:t>
                      </a:r>
                      <a:r>
                        <a:rPr lang="en-US" sz="2800" dirty="0">
                          <a:latin typeface="+mn-lt"/>
                        </a:rPr>
                        <a:t>; </a:t>
                      </a:r>
                    </a:p>
                    <a:p>
                      <a:pPr marL="457200" lvl="0" indent="-457200" algn="just">
                        <a:buFont typeface="Arial" panose="020B0604020202020204" pitchFamily="34" charset="0"/>
                        <a:buChar char="•"/>
                      </a:pPr>
                      <a:endParaRPr lang="en-US" sz="2800" dirty="0">
                        <a:latin typeface="+mn-lt"/>
                      </a:endParaRPr>
                    </a:p>
                    <a:p>
                      <a:pPr marL="457200" marR="0" indent="-457200" algn="l" defTabSz="1087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MY" sz="2800" dirty="0" err="1">
                          <a:latin typeface="+mn-lt"/>
                        </a:rPr>
                        <a:t>Sistem</a:t>
                      </a:r>
                      <a:r>
                        <a:rPr lang="en-MY" sz="2800" baseline="0" dirty="0">
                          <a:latin typeface="+mn-lt"/>
                        </a:rPr>
                        <a:t> </a:t>
                      </a:r>
                      <a:r>
                        <a:rPr lang="en-MY" sz="2800" baseline="0" dirty="0" err="1">
                          <a:latin typeface="+mn-lt"/>
                        </a:rPr>
                        <a:t>dan</a:t>
                      </a:r>
                      <a:r>
                        <a:rPr lang="en-MY" sz="2800" baseline="0" dirty="0">
                          <a:latin typeface="+mn-lt"/>
                        </a:rPr>
                        <a:t> </a:t>
                      </a:r>
                      <a:r>
                        <a:rPr lang="en-MY" sz="2800" baseline="0" dirty="0" err="1">
                          <a:latin typeface="+mn-lt"/>
                        </a:rPr>
                        <a:t>kelengkapan</a:t>
                      </a:r>
                      <a:r>
                        <a:rPr lang="en-MY" sz="2800" baseline="0" dirty="0">
                          <a:latin typeface="+mn-lt"/>
                        </a:rPr>
                        <a:t> </a:t>
                      </a:r>
                      <a:r>
                        <a:rPr lang="en-MY" sz="2800" baseline="0" dirty="0" err="1">
                          <a:latin typeface="+mn-lt"/>
                        </a:rPr>
                        <a:t>komputer</a:t>
                      </a:r>
                      <a:r>
                        <a:rPr lang="en-MY" sz="2800" baseline="0" dirty="0">
                          <a:latin typeface="+mn-lt"/>
                        </a:rPr>
                        <a:t> </a:t>
                      </a:r>
                      <a:r>
                        <a:rPr lang="en-MY" sz="2800" baseline="0" dirty="0" err="1">
                          <a:latin typeface="+mn-lt"/>
                        </a:rPr>
                        <a:t>akan</a:t>
                      </a:r>
                      <a:r>
                        <a:rPr lang="en-MY" sz="2800" baseline="0" dirty="0">
                          <a:latin typeface="+mn-lt"/>
                        </a:rPr>
                        <a:t> </a:t>
                      </a:r>
                      <a:r>
                        <a:rPr lang="en-MY" sz="2800" baseline="0" dirty="0" err="1">
                          <a:latin typeface="+mn-lt"/>
                        </a:rPr>
                        <a:t>dipasang</a:t>
                      </a:r>
                      <a:r>
                        <a:rPr lang="en-MY" sz="2800" baseline="0" dirty="0">
                          <a:latin typeface="+mn-lt"/>
                        </a:rPr>
                        <a:t> di </a:t>
                      </a:r>
                      <a:r>
                        <a:rPr lang="en-MY" sz="2800" baseline="0" dirty="0" err="1">
                          <a:latin typeface="+mn-lt"/>
                        </a:rPr>
                        <a:t>lokasi</a:t>
                      </a:r>
                      <a:r>
                        <a:rPr lang="en-MY" sz="2800" baseline="0" dirty="0">
                          <a:latin typeface="+mn-lt"/>
                        </a:rPr>
                        <a:t> </a:t>
                      </a:r>
                      <a:r>
                        <a:rPr lang="en-MY" sz="2800" baseline="0" dirty="0" err="1">
                          <a:latin typeface="+mn-lt"/>
                        </a:rPr>
                        <a:t>pengundian</a:t>
                      </a:r>
                      <a:r>
                        <a:rPr lang="en-MY" sz="2800" baseline="0" dirty="0">
                          <a:latin typeface="+mn-lt"/>
                        </a:rPr>
                        <a:t> </a:t>
                      </a:r>
                      <a:r>
                        <a:rPr lang="en-MY" sz="2800" baseline="0" dirty="0" err="1">
                          <a:latin typeface="+mn-lt"/>
                        </a:rPr>
                        <a:t>dan</a:t>
                      </a:r>
                      <a:r>
                        <a:rPr lang="en-MY" sz="2800" baseline="0" dirty="0">
                          <a:latin typeface="+mn-lt"/>
                        </a:rPr>
                        <a:t> </a:t>
                      </a:r>
                      <a:r>
                        <a:rPr lang="en-MY" sz="2800" baseline="0" dirty="0" err="1">
                          <a:latin typeface="+mn-lt"/>
                        </a:rPr>
                        <a:t>ujian</a:t>
                      </a:r>
                      <a:r>
                        <a:rPr lang="en-MY" sz="2800" baseline="0" dirty="0">
                          <a:latin typeface="+mn-lt"/>
                        </a:rPr>
                        <a:t> </a:t>
                      </a:r>
                      <a:r>
                        <a:rPr lang="en-MY" sz="2800" baseline="0" dirty="0" err="1">
                          <a:latin typeface="+mn-lt"/>
                        </a:rPr>
                        <a:t>terakhir</a:t>
                      </a:r>
                      <a:r>
                        <a:rPr lang="en-MY" sz="2800" baseline="0" dirty="0">
                          <a:latin typeface="+mn-lt"/>
                        </a:rPr>
                        <a:t> </a:t>
                      </a:r>
                      <a:r>
                        <a:rPr lang="en-MY" sz="2800" baseline="0" dirty="0" err="1">
                          <a:latin typeface="+mn-lt"/>
                        </a:rPr>
                        <a:t>akan</a:t>
                      </a:r>
                      <a:r>
                        <a:rPr lang="en-MY" sz="2800" baseline="0" dirty="0">
                          <a:latin typeface="+mn-lt"/>
                        </a:rPr>
                        <a:t> </a:t>
                      </a:r>
                      <a:r>
                        <a:rPr lang="en-MY" sz="2800" baseline="0" dirty="0" err="1">
                          <a:latin typeface="+mn-lt"/>
                        </a:rPr>
                        <a:t>dilakukan</a:t>
                      </a:r>
                      <a:r>
                        <a:rPr lang="en-MY" sz="2800" baseline="0" dirty="0">
                          <a:latin typeface="+mn-lt"/>
                        </a:rPr>
                        <a:t> </a:t>
                      </a:r>
                      <a:r>
                        <a:rPr lang="en-MY" sz="2800" baseline="0" dirty="0" err="1">
                          <a:latin typeface="+mn-lt"/>
                        </a:rPr>
                        <a:t>tiga</a:t>
                      </a:r>
                      <a:r>
                        <a:rPr lang="en-MY" sz="2800" baseline="0" dirty="0">
                          <a:latin typeface="+mn-lt"/>
                        </a:rPr>
                        <a:t> (3) </a:t>
                      </a:r>
                      <a:r>
                        <a:rPr lang="en-MY" sz="2800" baseline="0" dirty="0" err="1">
                          <a:latin typeface="+mn-lt"/>
                        </a:rPr>
                        <a:t>hari</a:t>
                      </a:r>
                      <a:r>
                        <a:rPr lang="en-MY" sz="2800" baseline="0" dirty="0">
                          <a:latin typeface="+mn-lt"/>
                        </a:rPr>
                        <a:t> </a:t>
                      </a:r>
                      <a:r>
                        <a:rPr lang="en-MY" sz="2800" baseline="0" dirty="0" err="1">
                          <a:latin typeface="+mn-lt"/>
                        </a:rPr>
                        <a:t>sebelum</a:t>
                      </a:r>
                      <a:r>
                        <a:rPr lang="en-MY" sz="2800" baseline="0" dirty="0">
                          <a:latin typeface="+mn-lt"/>
                        </a:rPr>
                        <a:t> </a:t>
                      </a:r>
                      <a:r>
                        <a:rPr lang="en-MY" sz="2800" baseline="0" dirty="0" err="1">
                          <a:latin typeface="+mn-lt"/>
                        </a:rPr>
                        <a:t>tarikh</a:t>
                      </a:r>
                      <a:r>
                        <a:rPr lang="en-MY" sz="2800" baseline="0" dirty="0">
                          <a:latin typeface="+mn-lt"/>
                        </a:rPr>
                        <a:t> </a:t>
                      </a:r>
                      <a:r>
                        <a:rPr lang="en-MY" sz="2800" baseline="0" dirty="0" err="1">
                          <a:latin typeface="+mn-lt"/>
                        </a:rPr>
                        <a:t>pengundian</a:t>
                      </a:r>
                      <a:r>
                        <a:rPr lang="en-MY" sz="2800" baseline="0" dirty="0">
                          <a:latin typeface="+mn-lt"/>
                        </a:rPr>
                        <a:t>;</a:t>
                      </a:r>
                    </a:p>
                    <a:p>
                      <a:pPr marL="457200" marR="0" indent="-457200" algn="l" defTabSz="1087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MY" sz="2800" baseline="0" dirty="0">
                        <a:latin typeface="+mn-lt"/>
                      </a:endParaRPr>
                    </a:p>
                    <a:p>
                      <a:pPr marL="457200" marR="0" lvl="0" indent="-457200" algn="l" defTabSz="1087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MY" sz="2800" dirty="0"/>
                        <a:t>Proses </a:t>
                      </a:r>
                      <a:r>
                        <a:rPr lang="en-MY" sz="2800" dirty="0" err="1"/>
                        <a:t>pembetulan</a:t>
                      </a:r>
                      <a:r>
                        <a:rPr lang="en-MY" sz="2800" dirty="0"/>
                        <a:t> </a:t>
                      </a:r>
                      <a:r>
                        <a:rPr lang="en-MY" sz="2800" dirty="0" err="1"/>
                        <a:t>dan</a:t>
                      </a:r>
                      <a:r>
                        <a:rPr lang="en-MY" sz="2800" dirty="0"/>
                        <a:t> </a:t>
                      </a:r>
                      <a:r>
                        <a:rPr lang="en-MY" sz="2800" dirty="0" err="1"/>
                        <a:t>pengujian</a:t>
                      </a:r>
                      <a:r>
                        <a:rPr lang="en-MY" sz="2800" baseline="0" dirty="0"/>
                        <a:t> </a:t>
                      </a:r>
                      <a:r>
                        <a:rPr lang="en-MY" sz="2800" baseline="0" dirty="0" err="1"/>
                        <a:t>semula</a:t>
                      </a:r>
                      <a:r>
                        <a:rPr lang="en-MY" sz="2800" baseline="0" dirty="0"/>
                        <a:t> (</a:t>
                      </a:r>
                      <a:r>
                        <a:rPr lang="en-MY" sz="2800" baseline="0" dirty="0" err="1"/>
                        <a:t>jika</a:t>
                      </a:r>
                      <a:r>
                        <a:rPr lang="en-MY" sz="2800" baseline="0" dirty="0"/>
                        <a:t> </a:t>
                      </a:r>
                      <a:r>
                        <a:rPr lang="en-MY" sz="2800" baseline="0" dirty="0" err="1"/>
                        <a:t>ada</a:t>
                      </a:r>
                      <a:r>
                        <a:rPr lang="en-MY" sz="2800" baseline="0" dirty="0"/>
                        <a:t>); </a:t>
                      </a:r>
                      <a:r>
                        <a:rPr lang="en-MY" sz="2800" baseline="0" dirty="0" err="1"/>
                        <a:t>dan</a:t>
                      </a:r>
                      <a:endParaRPr lang="en-MY" sz="2800" baseline="0" dirty="0"/>
                    </a:p>
                    <a:p>
                      <a:pPr marL="457200" marR="0" lvl="0" indent="-457200" algn="l" defTabSz="1087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800" baseline="0" dirty="0"/>
                    </a:p>
                    <a:p>
                      <a:pPr marL="457200" marR="0" lvl="0" indent="-457200" algn="l" defTabSz="1087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800" dirty="0" err="1">
                          <a:latin typeface="+mn-lt"/>
                        </a:rPr>
                        <a:t>Menyediakan</a:t>
                      </a:r>
                      <a:r>
                        <a:rPr lang="en-US" sz="2800" dirty="0">
                          <a:latin typeface="+mn-lt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</a:rPr>
                        <a:t>borang</a:t>
                      </a:r>
                      <a:r>
                        <a:rPr lang="en-US" sz="2800" dirty="0">
                          <a:latin typeface="+mn-lt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</a:rPr>
                        <a:t>mengundi</a:t>
                      </a:r>
                      <a:r>
                        <a:rPr lang="en-US" sz="2800" dirty="0">
                          <a:latin typeface="+mn-lt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</a:rPr>
                        <a:t>secara</a:t>
                      </a:r>
                      <a:r>
                        <a:rPr lang="en-US" sz="2800" dirty="0">
                          <a:latin typeface="+mn-lt"/>
                        </a:rPr>
                        <a:t> manual </a:t>
                      </a:r>
                      <a:r>
                        <a:rPr lang="en-US" sz="2800" dirty="0" err="1">
                          <a:latin typeface="+mn-lt"/>
                        </a:rPr>
                        <a:t>jika</a:t>
                      </a:r>
                      <a:r>
                        <a:rPr lang="en-US" sz="2800" dirty="0">
                          <a:latin typeface="+mn-lt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</a:rPr>
                        <a:t>berlaku</a:t>
                      </a:r>
                      <a:r>
                        <a:rPr lang="en-US" sz="2800" dirty="0">
                          <a:latin typeface="+mn-lt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</a:rPr>
                        <a:t>masalah</a:t>
                      </a:r>
                      <a:r>
                        <a:rPr lang="en-US" sz="2800" dirty="0">
                          <a:latin typeface="+mn-lt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</a:rPr>
                        <a:t>sistem</a:t>
                      </a:r>
                      <a:r>
                        <a:rPr lang="en-US" sz="2800" dirty="0">
                          <a:latin typeface="+mn-lt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</a:rPr>
                        <a:t>atau</a:t>
                      </a:r>
                      <a:r>
                        <a:rPr lang="en-US" sz="2800" dirty="0">
                          <a:latin typeface="+mn-lt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</a:rPr>
                        <a:t>perkara</a:t>
                      </a:r>
                      <a:r>
                        <a:rPr lang="en-US" sz="2800" dirty="0">
                          <a:latin typeface="+mn-lt"/>
                        </a:rPr>
                        <a:t> yang </a:t>
                      </a:r>
                      <a:r>
                        <a:rPr lang="en-US" sz="2800" dirty="0" err="1">
                          <a:latin typeface="+mn-lt"/>
                        </a:rPr>
                        <a:t>tidak</a:t>
                      </a:r>
                      <a:r>
                        <a:rPr lang="en-US" sz="2800" dirty="0">
                          <a:latin typeface="+mn-lt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</a:rPr>
                        <a:t>diingini</a:t>
                      </a:r>
                      <a:r>
                        <a:rPr lang="en-US" sz="2800" dirty="0">
                          <a:latin typeface="+mn-lt"/>
                        </a:rPr>
                        <a:t>.</a:t>
                      </a:r>
                    </a:p>
                    <a:p>
                      <a:pPr algn="ctr"/>
                      <a:endParaRPr lang="en-MY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err="1">
                          <a:latin typeface="+mn-lt"/>
                        </a:rPr>
                        <a:t>Menyediakan</a:t>
                      </a:r>
                      <a:r>
                        <a:rPr lang="en-US" sz="2800" baseline="0" dirty="0">
                          <a:latin typeface="+mn-lt"/>
                        </a:rPr>
                        <a:t> </a:t>
                      </a:r>
                      <a:r>
                        <a:rPr lang="en-US" sz="2800" baseline="0" dirty="0" err="1">
                          <a:latin typeface="+mn-lt"/>
                        </a:rPr>
                        <a:t>laporan</a:t>
                      </a:r>
                      <a:r>
                        <a:rPr lang="en-US" sz="2800" baseline="0" dirty="0">
                          <a:latin typeface="+mn-lt"/>
                        </a:rPr>
                        <a:t> </a:t>
                      </a:r>
                      <a:r>
                        <a:rPr lang="en-US" sz="2800" baseline="0" dirty="0" err="1">
                          <a:latin typeface="+mn-lt"/>
                        </a:rPr>
                        <a:t>verifikasi</a:t>
                      </a:r>
                      <a:r>
                        <a:rPr lang="en-US" sz="2800" baseline="0" dirty="0">
                          <a:latin typeface="+mn-lt"/>
                        </a:rPr>
                        <a:t>  </a:t>
                      </a:r>
                      <a:r>
                        <a:rPr lang="en-US" sz="2800" baseline="0" dirty="0" err="1">
                          <a:latin typeface="+mn-lt"/>
                        </a:rPr>
                        <a:t>terhadap</a:t>
                      </a:r>
                      <a:r>
                        <a:rPr lang="en-US" sz="2800" baseline="0" dirty="0">
                          <a:latin typeface="+mn-lt"/>
                        </a:rPr>
                        <a:t> </a:t>
                      </a:r>
                      <a:r>
                        <a:rPr lang="en-US" sz="2800" baseline="0" dirty="0" err="1">
                          <a:latin typeface="+mn-lt"/>
                        </a:rPr>
                        <a:t>pengujian</a:t>
                      </a:r>
                      <a:r>
                        <a:rPr lang="en-US" sz="2800" baseline="0" dirty="0">
                          <a:latin typeface="+mn-lt"/>
                        </a:rPr>
                        <a:t> </a:t>
                      </a:r>
                      <a:r>
                        <a:rPr lang="en-US" sz="2800" baseline="0" dirty="0" err="1">
                          <a:latin typeface="+mn-lt"/>
                        </a:rPr>
                        <a:t>sistem</a:t>
                      </a:r>
                      <a:r>
                        <a:rPr lang="en-US" sz="2800" baseline="0" dirty="0">
                          <a:latin typeface="+mn-lt"/>
                        </a:rPr>
                        <a:t>;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sz="2800" baseline="0" dirty="0">
                        <a:latin typeface="+mn-lt"/>
                      </a:endParaRP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800" baseline="0" dirty="0" err="1">
                          <a:latin typeface="+mn-lt"/>
                        </a:rPr>
                        <a:t>Menyediakan</a:t>
                      </a:r>
                      <a:r>
                        <a:rPr lang="en-US" sz="2800" baseline="0" dirty="0">
                          <a:latin typeface="+mn-lt"/>
                        </a:rPr>
                        <a:t> </a:t>
                      </a:r>
                      <a:r>
                        <a:rPr lang="en-US" sz="2800" baseline="0" dirty="0" err="1">
                          <a:latin typeface="+mn-lt"/>
                        </a:rPr>
                        <a:t>borang</a:t>
                      </a:r>
                      <a:r>
                        <a:rPr lang="en-US" sz="2800" baseline="0" dirty="0">
                          <a:latin typeface="+mn-lt"/>
                        </a:rPr>
                        <a:t> </a:t>
                      </a:r>
                      <a:r>
                        <a:rPr lang="en-US" sz="2800" baseline="0" dirty="0" err="1">
                          <a:latin typeface="+mn-lt"/>
                        </a:rPr>
                        <a:t>pengundian</a:t>
                      </a:r>
                      <a:r>
                        <a:rPr lang="en-US" sz="2800" baseline="0" dirty="0">
                          <a:latin typeface="+mn-lt"/>
                        </a:rPr>
                        <a:t> </a:t>
                      </a:r>
                      <a:r>
                        <a:rPr lang="en-US" sz="2800" baseline="0" dirty="0" err="1">
                          <a:latin typeface="+mn-lt"/>
                        </a:rPr>
                        <a:t>secara</a:t>
                      </a:r>
                      <a:r>
                        <a:rPr lang="en-US" sz="2800" baseline="0" dirty="0">
                          <a:latin typeface="+mn-lt"/>
                        </a:rPr>
                        <a:t> manual;</a:t>
                      </a: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endParaRPr lang="en-US" sz="2800" baseline="0" dirty="0">
                        <a:latin typeface="+mn-lt"/>
                      </a:endParaRP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800" baseline="0" dirty="0" err="1">
                          <a:latin typeface="+mn-lt"/>
                        </a:rPr>
                        <a:t>Menyediakan</a:t>
                      </a:r>
                      <a:r>
                        <a:rPr lang="en-US" sz="2800" baseline="0" dirty="0">
                          <a:latin typeface="+mn-lt"/>
                        </a:rPr>
                        <a:t> 11 unit </a:t>
                      </a:r>
                      <a:r>
                        <a:rPr lang="en-US" sz="2800" baseline="0" dirty="0" err="1">
                          <a:latin typeface="+mn-lt"/>
                        </a:rPr>
                        <a:t>komputer</a:t>
                      </a:r>
                      <a:r>
                        <a:rPr lang="en-US" sz="2800" baseline="0" dirty="0">
                          <a:latin typeface="+mn-lt"/>
                        </a:rPr>
                        <a:t> </a:t>
                      </a:r>
                      <a:r>
                        <a:rPr lang="en-US" sz="2800" baseline="0" dirty="0" err="1">
                          <a:latin typeface="+mn-lt"/>
                        </a:rPr>
                        <a:t>berserta</a:t>
                      </a:r>
                      <a:r>
                        <a:rPr lang="en-US" sz="2800" baseline="0" dirty="0">
                          <a:latin typeface="+mn-lt"/>
                        </a:rPr>
                        <a:t> </a:t>
                      </a:r>
                      <a:r>
                        <a:rPr lang="en-US" sz="2800" baseline="0" dirty="0" err="1">
                          <a:latin typeface="+mn-lt"/>
                        </a:rPr>
                        <a:t>sistem</a:t>
                      </a:r>
                      <a:r>
                        <a:rPr lang="en-US" sz="2800" baseline="0" dirty="0">
                          <a:latin typeface="+mn-lt"/>
                        </a:rPr>
                        <a:t> e-Voting; </a:t>
                      </a:r>
                      <a:r>
                        <a:rPr lang="en-US" sz="2800" baseline="0" dirty="0" err="1">
                          <a:latin typeface="+mn-lt"/>
                        </a:rPr>
                        <a:t>dan</a:t>
                      </a:r>
                      <a:endParaRPr lang="en-US" sz="2800" baseline="0" dirty="0">
                        <a:latin typeface="+mn-lt"/>
                      </a:endParaRP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endParaRPr lang="en-US" sz="2800" baseline="0" dirty="0">
                        <a:latin typeface="+mn-lt"/>
                      </a:endParaRP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800" baseline="0" dirty="0" err="1">
                          <a:latin typeface="+mn-lt"/>
                        </a:rPr>
                        <a:t>Menyediakan</a:t>
                      </a:r>
                      <a:r>
                        <a:rPr lang="en-US" sz="2800" baseline="0" dirty="0">
                          <a:latin typeface="+mn-lt"/>
                        </a:rPr>
                        <a:t> </a:t>
                      </a:r>
                      <a:r>
                        <a:rPr lang="en-US" sz="2800" baseline="0" dirty="0" err="1">
                          <a:latin typeface="+mn-lt"/>
                        </a:rPr>
                        <a:t>seorang</a:t>
                      </a:r>
                      <a:r>
                        <a:rPr lang="en-US" sz="2800" baseline="0" dirty="0">
                          <a:latin typeface="+mn-lt"/>
                        </a:rPr>
                        <a:t> </a:t>
                      </a:r>
                      <a:r>
                        <a:rPr lang="en-US" sz="2800" baseline="0" dirty="0" err="1">
                          <a:latin typeface="+mn-lt"/>
                        </a:rPr>
                        <a:t>pengurus</a:t>
                      </a:r>
                      <a:r>
                        <a:rPr lang="en-US" sz="2800" baseline="0" dirty="0">
                          <a:latin typeface="+mn-lt"/>
                        </a:rPr>
                        <a:t>, 10 orang </a:t>
                      </a:r>
                      <a:r>
                        <a:rPr lang="en-US" sz="2800" baseline="0" dirty="0" err="1">
                          <a:latin typeface="+mn-lt"/>
                        </a:rPr>
                        <a:t>pegawai</a:t>
                      </a:r>
                      <a:r>
                        <a:rPr lang="en-US" sz="2800" baseline="0" dirty="0">
                          <a:latin typeface="+mn-lt"/>
                        </a:rPr>
                        <a:t> </a:t>
                      </a:r>
                      <a:r>
                        <a:rPr lang="en-US" sz="2800" baseline="0" dirty="0" err="1">
                          <a:latin typeface="+mn-lt"/>
                        </a:rPr>
                        <a:t>bagi</a:t>
                      </a:r>
                      <a:r>
                        <a:rPr lang="en-US" sz="2800" baseline="0" dirty="0">
                          <a:latin typeface="+mn-lt"/>
                        </a:rPr>
                        <a:t> proses </a:t>
                      </a:r>
                      <a:r>
                        <a:rPr lang="en-US" sz="2800" baseline="0" dirty="0" err="1">
                          <a:latin typeface="+mn-lt"/>
                        </a:rPr>
                        <a:t>pemantauan</a:t>
                      </a:r>
                      <a:r>
                        <a:rPr lang="en-US" sz="2800" baseline="0" dirty="0">
                          <a:latin typeface="+mn-lt"/>
                        </a:rPr>
                        <a:t> </a:t>
                      </a:r>
                      <a:r>
                        <a:rPr lang="en-US" sz="2800" baseline="0" dirty="0" err="1">
                          <a:latin typeface="+mn-lt"/>
                        </a:rPr>
                        <a:t>pengundian</a:t>
                      </a:r>
                      <a:r>
                        <a:rPr lang="en-US" sz="2800" baseline="0" dirty="0">
                          <a:latin typeface="+mn-lt"/>
                        </a:rPr>
                        <a:t> </a:t>
                      </a:r>
                      <a:r>
                        <a:rPr lang="en-US" sz="2800" baseline="0" dirty="0" err="1">
                          <a:latin typeface="+mn-lt"/>
                        </a:rPr>
                        <a:t>dan</a:t>
                      </a:r>
                      <a:r>
                        <a:rPr lang="en-US" sz="2800" baseline="0" dirty="0">
                          <a:latin typeface="+mn-lt"/>
                        </a:rPr>
                        <a:t> </a:t>
                      </a:r>
                      <a:r>
                        <a:rPr lang="en-US" sz="2800" baseline="0" dirty="0" err="1">
                          <a:latin typeface="+mn-lt"/>
                        </a:rPr>
                        <a:t>dua</a:t>
                      </a:r>
                      <a:r>
                        <a:rPr lang="en-US" sz="2800" baseline="0" dirty="0">
                          <a:latin typeface="+mn-lt"/>
                        </a:rPr>
                        <a:t>(2) orang </a:t>
                      </a:r>
                      <a:r>
                        <a:rPr lang="en-US" sz="2800" baseline="0" dirty="0" err="1">
                          <a:latin typeface="+mn-lt"/>
                        </a:rPr>
                        <a:t>pegawai</a:t>
                      </a:r>
                      <a:r>
                        <a:rPr lang="en-US" sz="2800" baseline="0" dirty="0">
                          <a:latin typeface="+mn-lt"/>
                        </a:rPr>
                        <a:t> </a:t>
                      </a:r>
                      <a:r>
                        <a:rPr lang="en-US" sz="2800" baseline="0" dirty="0" err="1">
                          <a:latin typeface="+mn-lt"/>
                        </a:rPr>
                        <a:t>sokongan</a:t>
                      </a:r>
                      <a:r>
                        <a:rPr lang="en-US" sz="2800" baseline="0" dirty="0">
                          <a:latin typeface="+mn-lt"/>
                        </a:rPr>
                        <a:t> </a:t>
                      </a:r>
                      <a:r>
                        <a:rPr lang="en-US" sz="2800" baseline="0" dirty="0" err="1">
                          <a:latin typeface="+mn-lt"/>
                        </a:rPr>
                        <a:t>sistem</a:t>
                      </a:r>
                      <a:r>
                        <a:rPr lang="en-US" sz="2800" baseline="0" dirty="0">
                          <a:latin typeface="+mn-lt"/>
                        </a:rPr>
                        <a:t> (IT Support).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sz="2800" baseline="0" dirty="0">
                        <a:latin typeface="+mn-lt"/>
                      </a:endParaRPr>
                    </a:p>
                    <a:p>
                      <a:pPr algn="ctr"/>
                      <a:endParaRPr lang="en-MY" sz="2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748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1545259" y="1192050"/>
            <a:ext cx="20729099" cy="1825542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endParaRPr lang="en-MY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0414" y="953164"/>
            <a:ext cx="21586688" cy="1231107"/>
          </a:xfrm>
          <a:prstGeom prst="rect">
            <a:avLst/>
          </a:prstGeom>
          <a:noFill/>
        </p:spPr>
        <p:txBody>
          <a:bodyPr wrap="square" lIns="243852" tIns="121926" rIns="243852" bIns="121926" rtlCol="0">
            <a:spAutoFit/>
          </a:bodyPr>
          <a:lstStyle/>
          <a:p>
            <a:pPr algn="ctr"/>
            <a:r>
              <a:rPr lang="en-US" sz="6400" dirty="0">
                <a:solidFill>
                  <a:srgbClr val="C00000"/>
                </a:solidFill>
                <a:latin typeface="Open Sans Light"/>
                <a:cs typeface="Open Sans Light"/>
              </a:rPr>
              <a:t>3.0 SKOP PELAKSANAAN KERJA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3562818" y="13011887"/>
            <a:ext cx="824808" cy="462198"/>
          </a:xfrm>
        </p:spPr>
        <p:txBody>
          <a:bodyPr/>
          <a:lstStyle/>
          <a:p>
            <a:fld id="{C9468CE9-3F3D-1446-A027-4B4CDD3883B0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641580"/>
              </p:ext>
            </p:extLst>
          </p:nvPr>
        </p:nvGraphicFramePr>
        <p:xfrm>
          <a:off x="2001266" y="2314411"/>
          <a:ext cx="20741502" cy="105460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3707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70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3200" dirty="0">
                          <a:latin typeface="+mn-lt"/>
                        </a:rPr>
                        <a:t>FASA 2 </a:t>
                      </a:r>
                    </a:p>
                    <a:p>
                      <a:pPr algn="ctr"/>
                      <a:r>
                        <a:rPr lang="en-MY" sz="3200" dirty="0">
                          <a:latin typeface="+mn-lt"/>
                        </a:rPr>
                        <a:t>(SEMASA)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87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+mn-lt"/>
                        </a:rPr>
                        <a:t>SERAHAN (</a:t>
                      </a:r>
                      <a:r>
                        <a:rPr lang="en-US" sz="3200" i="1" dirty="0">
                          <a:latin typeface="+mn-lt"/>
                        </a:rPr>
                        <a:t>DELIVERABLES</a:t>
                      </a:r>
                      <a:r>
                        <a:rPr lang="en-US" sz="3200" dirty="0">
                          <a:latin typeface="+mn-lt"/>
                        </a:rPr>
                        <a:t>)</a:t>
                      </a:r>
                      <a:endParaRPr lang="en-MY" sz="3200" dirty="0">
                        <a:latin typeface="+mn-lt"/>
                      </a:endParaRPr>
                    </a:p>
                    <a:p>
                      <a:pPr algn="ctr"/>
                      <a:endParaRPr lang="en-MY" sz="3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457200" algn="just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err="1">
                          <a:latin typeface="+mn-lt"/>
                        </a:rPr>
                        <a:t>Memasang</a:t>
                      </a:r>
                      <a:r>
                        <a:rPr lang="en-US" sz="2800" baseline="0" dirty="0">
                          <a:latin typeface="+mn-lt"/>
                        </a:rPr>
                        <a:t> </a:t>
                      </a:r>
                      <a:r>
                        <a:rPr lang="en-US" sz="2800" baseline="0" dirty="0" err="1">
                          <a:latin typeface="+mn-lt"/>
                        </a:rPr>
                        <a:t>s</a:t>
                      </a:r>
                      <a:r>
                        <a:rPr lang="en-US" sz="2800" dirty="0" err="1">
                          <a:latin typeface="+mn-lt"/>
                        </a:rPr>
                        <a:t>istem</a:t>
                      </a:r>
                      <a:r>
                        <a:rPr lang="en-US" sz="2800" baseline="0" dirty="0">
                          <a:latin typeface="+mn-lt"/>
                        </a:rPr>
                        <a:t> </a:t>
                      </a:r>
                      <a:r>
                        <a:rPr lang="en-US" sz="2800" baseline="0" dirty="0" err="1">
                          <a:latin typeface="+mn-lt"/>
                        </a:rPr>
                        <a:t>sebenar</a:t>
                      </a:r>
                      <a:r>
                        <a:rPr lang="en-US" sz="2800" baseline="0" dirty="0">
                          <a:latin typeface="+mn-lt"/>
                        </a:rPr>
                        <a:t> </a:t>
                      </a:r>
                      <a:r>
                        <a:rPr lang="en-US" sz="2800" baseline="0" dirty="0" err="1">
                          <a:latin typeface="+mn-lt"/>
                        </a:rPr>
                        <a:t>dan</a:t>
                      </a:r>
                      <a:r>
                        <a:rPr lang="en-US" sz="2800" baseline="0" dirty="0">
                          <a:latin typeface="+mn-lt"/>
                        </a:rPr>
                        <a:t> </a:t>
                      </a:r>
                      <a:r>
                        <a:rPr lang="en-US" sz="2800" baseline="0" dirty="0" err="1">
                          <a:latin typeface="+mn-lt"/>
                        </a:rPr>
                        <a:t>dikawal</a:t>
                      </a:r>
                      <a:r>
                        <a:rPr lang="en-US" sz="2800" baseline="0" dirty="0">
                          <a:latin typeface="+mn-lt"/>
                        </a:rPr>
                        <a:t> </a:t>
                      </a:r>
                      <a:r>
                        <a:rPr lang="en-US" sz="2800" baseline="0" dirty="0" err="1">
                          <a:latin typeface="+mn-lt"/>
                        </a:rPr>
                        <a:t>sepenuhnya</a:t>
                      </a:r>
                      <a:r>
                        <a:rPr lang="en-US" sz="2800" baseline="0" dirty="0">
                          <a:latin typeface="+mn-lt"/>
                        </a:rPr>
                        <a:t> </a:t>
                      </a:r>
                      <a:r>
                        <a:rPr lang="en-US" sz="2800" baseline="0" dirty="0" err="1">
                          <a:latin typeface="+mn-lt"/>
                        </a:rPr>
                        <a:t>oleh</a:t>
                      </a:r>
                      <a:r>
                        <a:rPr lang="en-US" sz="2800" baseline="0" dirty="0">
                          <a:latin typeface="+mn-lt"/>
                        </a:rPr>
                        <a:t> </a:t>
                      </a:r>
                      <a:r>
                        <a:rPr lang="en-US" sz="2800" baseline="0" dirty="0" err="1">
                          <a:latin typeface="+mn-lt"/>
                        </a:rPr>
                        <a:t>pihak</a:t>
                      </a:r>
                      <a:r>
                        <a:rPr lang="en-US" sz="2800" baseline="0" dirty="0">
                          <a:latin typeface="+mn-lt"/>
                        </a:rPr>
                        <a:t> firma;</a:t>
                      </a:r>
                    </a:p>
                    <a:p>
                      <a:pPr marL="0" indent="0" algn="just" fontAlgn="t">
                        <a:buFont typeface="Arial" panose="020B0604020202020204" pitchFamily="34" charset="0"/>
                        <a:buNone/>
                      </a:pPr>
                      <a:endParaRPr lang="en-US" sz="2800" dirty="0">
                        <a:latin typeface="+mn-lt"/>
                      </a:endParaRPr>
                    </a:p>
                    <a:p>
                      <a:pPr marL="457200" lvl="0" indent="-457200" algn="just">
                        <a:buFont typeface="Arial" panose="020B0604020202020204" pitchFamily="34" charset="0"/>
                        <a:buChar char="•"/>
                      </a:pPr>
                      <a:r>
                        <a:rPr lang="en-MY" sz="2800" dirty="0" err="1">
                          <a:latin typeface="+mn-lt"/>
                        </a:rPr>
                        <a:t>Memastikan</a:t>
                      </a:r>
                      <a:r>
                        <a:rPr lang="en-MY" sz="2800" dirty="0">
                          <a:latin typeface="+mn-lt"/>
                        </a:rPr>
                        <a:t> </a:t>
                      </a:r>
                      <a:r>
                        <a:rPr lang="en-MY" sz="2800" dirty="0" err="1">
                          <a:latin typeface="+mn-lt"/>
                        </a:rPr>
                        <a:t>dan</a:t>
                      </a:r>
                      <a:r>
                        <a:rPr lang="en-MY" sz="2800" dirty="0">
                          <a:latin typeface="+mn-lt"/>
                        </a:rPr>
                        <a:t> </a:t>
                      </a:r>
                      <a:r>
                        <a:rPr lang="en-MY" sz="2800" dirty="0" err="1">
                          <a:latin typeface="+mn-lt"/>
                        </a:rPr>
                        <a:t>memeriksa</a:t>
                      </a:r>
                      <a:r>
                        <a:rPr lang="en-MY" sz="2800" dirty="0">
                          <a:latin typeface="+mn-lt"/>
                        </a:rPr>
                        <a:t> </a:t>
                      </a:r>
                      <a:r>
                        <a:rPr lang="en-MY" sz="2800" dirty="0" err="1">
                          <a:latin typeface="+mn-lt"/>
                        </a:rPr>
                        <a:t>maklumat</a:t>
                      </a:r>
                      <a:r>
                        <a:rPr lang="en-MY" sz="2800" dirty="0">
                          <a:latin typeface="+mn-lt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</a:rPr>
                        <a:t>pengundi</a:t>
                      </a:r>
                      <a:r>
                        <a:rPr lang="en-US" sz="2800" dirty="0">
                          <a:latin typeface="+mn-lt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</a:rPr>
                        <a:t>adalah</a:t>
                      </a:r>
                      <a:r>
                        <a:rPr lang="en-US" sz="2800" dirty="0">
                          <a:latin typeface="+mn-lt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</a:rPr>
                        <a:t>benar</a:t>
                      </a:r>
                      <a:r>
                        <a:rPr lang="en-US" sz="2800" dirty="0">
                          <a:latin typeface="+mn-lt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</a:rPr>
                        <a:t>sebelum</a:t>
                      </a:r>
                      <a:r>
                        <a:rPr lang="en-US" sz="2800" dirty="0">
                          <a:latin typeface="+mn-lt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</a:rPr>
                        <a:t>memulakan</a:t>
                      </a:r>
                      <a:r>
                        <a:rPr lang="en-US" sz="2800" dirty="0">
                          <a:latin typeface="+mn-lt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</a:rPr>
                        <a:t>pengundian</a:t>
                      </a:r>
                      <a:r>
                        <a:rPr lang="en-US" sz="2800" dirty="0">
                          <a:latin typeface="+mn-lt"/>
                        </a:rPr>
                        <a:t>;</a:t>
                      </a:r>
                      <a:endParaRPr lang="en-MY" sz="2800" dirty="0">
                        <a:latin typeface="+mn-lt"/>
                      </a:endParaRPr>
                    </a:p>
                    <a:p>
                      <a:pPr marL="457200" lvl="0" indent="-457200" algn="just">
                        <a:buFont typeface="Arial" panose="020B0604020202020204" pitchFamily="34" charset="0"/>
                        <a:buChar char="•"/>
                      </a:pPr>
                      <a:endParaRPr lang="en-MY" sz="2800" b="1" dirty="0">
                        <a:latin typeface="+mn-lt"/>
                      </a:endParaRPr>
                    </a:p>
                    <a:p>
                      <a:pPr marL="457200" lvl="0" indent="-457200" algn="just">
                        <a:buFont typeface="Arial" panose="020B0604020202020204" pitchFamily="34" charset="0"/>
                        <a:buChar char="•"/>
                      </a:pPr>
                      <a:r>
                        <a:rPr lang="en-MY" sz="2800" dirty="0" err="1">
                          <a:latin typeface="+mn-lt"/>
                        </a:rPr>
                        <a:t>Memasukan</a:t>
                      </a:r>
                      <a:r>
                        <a:rPr lang="en-MY" sz="2800" dirty="0">
                          <a:latin typeface="+mn-lt"/>
                        </a:rPr>
                        <a:t> </a:t>
                      </a:r>
                      <a:r>
                        <a:rPr lang="en-MY" sz="2800" dirty="0" err="1">
                          <a:latin typeface="+mn-lt"/>
                        </a:rPr>
                        <a:t>nombor</a:t>
                      </a:r>
                      <a:r>
                        <a:rPr lang="en-MY" sz="2800" dirty="0">
                          <a:latin typeface="+mn-lt"/>
                        </a:rPr>
                        <a:t> </a:t>
                      </a:r>
                      <a:r>
                        <a:rPr lang="en-MY" sz="2800" dirty="0" err="1">
                          <a:latin typeface="+mn-lt"/>
                        </a:rPr>
                        <a:t>ahli</a:t>
                      </a:r>
                      <a:r>
                        <a:rPr lang="en-MY" sz="2800" dirty="0">
                          <a:latin typeface="+mn-lt"/>
                        </a:rPr>
                        <a:t> </a:t>
                      </a:r>
                      <a:r>
                        <a:rPr lang="en-MY" sz="2800" dirty="0" err="1">
                          <a:latin typeface="+mn-lt"/>
                        </a:rPr>
                        <a:t>ke</a:t>
                      </a:r>
                      <a:r>
                        <a:rPr lang="en-MY" sz="2800" dirty="0">
                          <a:latin typeface="+mn-lt"/>
                        </a:rPr>
                        <a:t> </a:t>
                      </a:r>
                      <a:r>
                        <a:rPr lang="en-MY" sz="2800" dirty="0" err="1">
                          <a:latin typeface="+mn-lt"/>
                        </a:rPr>
                        <a:t>dalam</a:t>
                      </a:r>
                      <a:r>
                        <a:rPr lang="en-MY" sz="2800" dirty="0">
                          <a:latin typeface="+mn-lt"/>
                        </a:rPr>
                        <a:t> </a:t>
                      </a:r>
                      <a:r>
                        <a:rPr lang="en-MY" sz="2800" dirty="0" err="1">
                          <a:latin typeface="+mn-lt"/>
                        </a:rPr>
                        <a:t>sistem</a:t>
                      </a:r>
                      <a:r>
                        <a:rPr lang="en-MY" sz="2800" dirty="0">
                          <a:latin typeface="+mn-lt"/>
                        </a:rPr>
                        <a:t> </a:t>
                      </a:r>
                      <a:r>
                        <a:rPr lang="en-MY" sz="2800" dirty="0" err="1">
                          <a:latin typeface="+mn-lt"/>
                        </a:rPr>
                        <a:t>semasa</a:t>
                      </a:r>
                      <a:r>
                        <a:rPr lang="en-MY" sz="2800" dirty="0">
                          <a:latin typeface="+mn-lt"/>
                        </a:rPr>
                        <a:t> proses </a:t>
                      </a:r>
                      <a:r>
                        <a:rPr lang="en-MY" sz="2800" dirty="0" err="1">
                          <a:latin typeface="+mn-lt"/>
                        </a:rPr>
                        <a:t>pengundian</a:t>
                      </a:r>
                      <a:r>
                        <a:rPr lang="en-MY" sz="2800" dirty="0">
                          <a:latin typeface="+mn-lt"/>
                        </a:rPr>
                        <a:t>;</a:t>
                      </a:r>
                    </a:p>
                    <a:p>
                      <a:pPr marL="457200" lvl="0" indent="-457200" algn="just">
                        <a:buFont typeface="Arial" panose="020B0604020202020204" pitchFamily="34" charset="0"/>
                        <a:buChar char="•"/>
                      </a:pPr>
                      <a:endParaRPr lang="en-US" sz="2800" dirty="0">
                        <a:latin typeface="+mn-lt"/>
                      </a:endParaRPr>
                    </a:p>
                    <a:p>
                      <a:pPr marL="457200" lvl="0" indent="-45720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err="1">
                          <a:latin typeface="+mn-lt"/>
                        </a:rPr>
                        <a:t>Memastikan</a:t>
                      </a:r>
                      <a:r>
                        <a:rPr lang="en-US" sz="2800" dirty="0">
                          <a:latin typeface="+mn-lt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</a:rPr>
                        <a:t>pengundi</a:t>
                      </a:r>
                      <a:r>
                        <a:rPr lang="en-US" sz="2800" dirty="0">
                          <a:latin typeface="+mn-lt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</a:rPr>
                        <a:t>menggunakan</a:t>
                      </a:r>
                      <a:r>
                        <a:rPr lang="en-US" sz="2800" dirty="0">
                          <a:latin typeface="+mn-lt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</a:rPr>
                        <a:t>sistem</a:t>
                      </a:r>
                      <a:r>
                        <a:rPr lang="en-US" sz="2800" dirty="0">
                          <a:latin typeface="+mn-lt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</a:rPr>
                        <a:t>dengan</a:t>
                      </a:r>
                      <a:r>
                        <a:rPr lang="en-US" sz="2800" dirty="0">
                          <a:latin typeface="+mn-lt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</a:rPr>
                        <a:t>betul</a:t>
                      </a:r>
                      <a:r>
                        <a:rPr lang="en-US" sz="2800" dirty="0">
                          <a:latin typeface="+mn-lt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</a:rPr>
                        <a:t>dan</a:t>
                      </a:r>
                      <a:r>
                        <a:rPr lang="en-US" sz="2800" dirty="0">
                          <a:latin typeface="+mn-lt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</a:rPr>
                        <a:t>teratur</a:t>
                      </a:r>
                      <a:r>
                        <a:rPr lang="en-US" sz="2800" dirty="0">
                          <a:latin typeface="+mn-lt"/>
                        </a:rPr>
                        <a:t>;</a:t>
                      </a:r>
                    </a:p>
                    <a:p>
                      <a:pPr marL="457200" lvl="0" indent="-457200" algn="just">
                        <a:buFont typeface="Arial" panose="020B0604020202020204" pitchFamily="34" charset="0"/>
                        <a:buChar char="•"/>
                      </a:pPr>
                      <a:endParaRPr lang="en-US" sz="2800" dirty="0">
                        <a:latin typeface="+mn-lt"/>
                      </a:endParaRPr>
                    </a:p>
                    <a:p>
                      <a:pPr marL="457200" lvl="0" indent="-45720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err="1">
                          <a:latin typeface="+mn-lt"/>
                        </a:rPr>
                        <a:t>Menyemak</a:t>
                      </a:r>
                      <a:r>
                        <a:rPr lang="en-US" sz="2800" dirty="0">
                          <a:latin typeface="+mn-lt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</a:rPr>
                        <a:t>jumlah</a:t>
                      </a:r>
                      <a:r>
                        <a:rPr lang="en-US" sz="2800" dirty="0">
                          <a:latin typeface="+mn-lt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</a:rPr>
                        <a:t>pengundi</a:t>
                      </a:r>
                      <a:r>
                        <a:rPr lang="en-US" sz="2800" dirty="0">
                          <a:latin typeface="+mn-lt"/>
                        </a:rPr>
                        <a:t> yang </a:t>
                      </a:r>
                      <a:r>
                        <a:rPr lang="en-US" sz="2800" dirty="0" err="1">
                          <a:latin typeface="+mn-lt"/>
                        </a:rPr>
                        <a:t>mengundi</a:t>
                      </a:r>
                      <a:r>
                        <a:rPr lang="en-US" sz="2800" dirty="0">
                          <a:latin typeface="+mn-lt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</a:rPr>
                        <a:t>adalah</a:t>
                      </a:r>
                      <a:r>
                        <a:rPr lang="en-US" sz="2800" dirty="0">
                          <a:latin typeface="+mn-lt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</a:rPr>
                        <a:t>sama</a:t>
                      </a:r>
                      <a:r>
                        <a:rPr lang="en-US" sz="2800" dirty="0">
                          <a:latin typeface="+mn-lt"/>
                        </a:rPr>
                        <a:t> di </a:t>
                      </a:r>
                      <a:r>
                        <a:rPr lang="en-US" sz="2800" dirty="0" err="1">
                          <a:latin typeface="+mn-lt"/>
                        </a:rPr>
                        <a:t>antara</a:t>
                      </a:r>
                      <a:r>
                        <a:rPr lang="en-US" sz="2800" dirty="0">
                          <a:latin typeface="+mn-lt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</a:rPr>
                        <a:t>maklumat</a:t>
                      </a:r>
                      <a:r>
                        <a:rPr lang="en-US" sz="2800" dirty="0">
                          <a:latin typeface="+mn-lt"/>
                        </a:rPr>
                        <a:t> di </a:t>
                      </a:r>
                      <a:r>
                        <a:rPr lang="en-US" sz="2800" dirty="0" err="1">
                          <a:latin typeface="+mn-lt"/>
                        </a:rPr>
                        <a:t>dalam</a:t>
                      </a:r>
                      <a:r>
                        <a:rPr lang="en-US" sz="2800" dirty="0">
                          <a:latin typeface="+mn-lt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</a:rPr>
                        <a:t>sistem</a:t>
                      </a:r>
                      <a:r>
                        <a:rPr lang="en-US" sz="2800" dirty="0">
                          <a:latin typeface="+mn-lt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</a:rPr>
                        <a:t>dan</a:t>
                      </a:r>
                      <a:r>
                        <a:rPr lang="en-US" sz="2800" dirty="0">
                          <a:latin typeface="+mn-lt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</a:rPr>
                        <a:t>senarai</a:t>
                      </a:r>
                      <a:r>
                        <a:rPr lang="en-US" sz="2800" dirty="0">
                          <a:latin typeface="+mn-lt"/>
                        </a:rPr>
                        <a:t> di </a:t>
                      </a:r>
                      <a:r>
                        <a:rPr lang="en-US" sz="2800" dirty="0" err="1">
                          <a:latin typeface="+mn-lt"/>
                        </a:rPr>
                        <a:t>dalam</a:t>
                      </a:r>
                      <a:r>
                        <a:rPr lang="en-US" sz="2800" dirty="0">
                          <a:latin typeface="+mn-lt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</a:rPr>
                        <a:t>borang</a:t>
                      </a:r>
                      <a:r>
                        <a:rPr lang="en-US" sz="2800" dirty="0">
                          <a:latin typeface="+mn-lt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</a:rPr>
                        <a:t>pendaftaran</a:t>
                      </a:r>
                      <a:r>
                        <a:rPr lang="en-US" sz="2800" dirty="0">
                          <a:latin typeface="+mn-lt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</a:rPr>
                        <a:t>mengundi</a:t>
                      </a:r>
                      <a:r>
                        <a:rPr lang="en-US" sz="2800" dirty="0">
                          <a:latin typeface="+mn-lt"/>
                        </a:rPr>
                        <a:t> (manual); </a:t>
                      </a:r>
                    </a:p>
                    <a:p>
                      <a:pPr marL="457200" lvl="0" indent="-457200" algn="just">
                        <a:buFont typeface="Arial" panose="020B0604020202020204" pitchFamily="34" charset="0"/>
                        <a:buChar char="•"/>
                      </a:pPr>
                      <a:endParaRPr lang="en-US" sz="2800" dirty="0">
                        <a:latin typeface="+mn-lt"/>
                      </a:endParaRPr>
                    </a:p>
                    <a:p>
                      <a:pPr marL="457200" marR="0" lvl="0" indent="-457200" algn="just" defTabSz="1087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800" dirty="0" err="1">
                          <a:latin typeface="+mn-lt"/>
                        </a:rPr>
                        <a:t>Melakukan</a:t>
                      </a:r>
                      <a:r>
                        <a:rPr lang="en-US" sz="2800" baseline="0" dirty="0">
                          <a:latin typeface="+mn-lt"/>
                        </a:rPr>
                        <a:t> </a:t>
                      </a:r>
                      <a:r>
                        <a:rPr lang="en-US" sz="2800" baseline="0" dirty="0" err="1">
                          <a:latin typeface="+mn-lt"/>
                        </a:rPr>
                        <a:t>v</a:t>
                      </a:r>
                      <a:r>
                        <a:rPr lang="en-US" sz="2800" dirty="0" err="1">
                          <a:latin typeface="+mn-lt"/>
                        </a:rPr>
                        <a:t>erifikasi</a:t>
                      </a:r>
                      <a:r>
                        <a:rPr lang="en-US" sz="2800" baseline="0" dirty="0">
                          <a:latin typeface="+mn-lt"/>
                        </a:rPr>
                        <a:t> </a:t>
                      </a:r>
                      <a:r>
                        <a:rPr lang="en-US" sz="2800" baseline="0" dirty="0" err="1">
                          <a:latin typeface="+mn-lt"/>
                        </a:rPr>
                        <a:t>laporan</a:t>
                      </a:r>
                      <a:r>
                        <a:rPr lang="en-US" sz="2800" baseline="0" dirty="0">
                          <a:latin typeface="+mn-lt"/>
                        </a:rPr>
                        <a:t> </a:t>
                      </a:r>
                      <a:r>
                        <a:rPr lang="en-US" sz="2800" baseline="0" dirty="0" err="1">
                          <a:latin typeface="+mn-lt"/>
                        </a:rPr>
                        <a:t>keputusan</a:t>
                      </a:r>
                      <a:r>
                        <a:rPr lang="en-US" sz="2800" baseline="0" dirty="0">
                          <a:latin typeface="+mn-lt"/>
                        </a:rPr>
                        <a:t> </a:t>
                      </a:r>
                      <a:r>
                        <a:rPr lang="en-US" sz="2800" baseline="0" dirty="0" err="1">
                          <a:latin typeface="+mn-lt"/>
                        </a:rPr>
                        <a:t>akhir</a:t>
                      </a:r>
                      <a:r>
                        <a:rPr lang="en-US" sz="2800" baseline="0" dirty="0">
                          <a:latin typeface="+mn-lt"/>
                        </a:rPr>
                        <a:t>.</a:t>
                      </a:r>
                      <a:endParaRPr lang="en-MY" sz="2800" dirty="0">
                        <a:latin typeface="+mn-lt"/>
                      </a:endParaRPr>
                    </a:p>
                    <a:p>
                      <a:pPr marL="0" lvl="0" indent="0" algn="just">
                        <a:buFont typeface="Arial" panose="020B0604020202020204" pitchFamily="34" charset="0"/>
                        <a:buNone/>
                      </a:pPr>
                      <a:endParaRPr lang="en-US" sz="2800" dirty="0">
                        <a:latin typeface="+mn-lt"/>
                      </a:endParaRPr>
                    </a:p>
                    <a:p>
                      <a:pPr marL="457200" lvl="0" indent="-45720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err="1">
                          <a:latin typeface="+mn-lt"/>
                        </a:rPr>
                        <a:t>Mencetak</a:t>
                      </a:r>
                      <a:r>
                        <a:rPr lang="en-US" sz="2800" dirty="0">
                          <a:latin typeface="+mn-lt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</a:rPr>
                        <a:t>laporan</a:t>
                      </a:r>
                      <a:r>
                        <a:rPr lang="en-US" sz="2800" dirty="0">
                          <a:latin typeface="+mn-lt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</a:rPr>
                        <a:t>akhir</a:t>
                      </a:r>
                      <a:r>
                        <a:rPr lang="en-US" sz="2800" dirty="0">
                          <a:latin typeface="+mn-lt"/>
                        </a:rPr>
                        <a:t>; </a:t>
                      </a:r>
                      <a:r>
                        <a:rPr lang="en-US" sz="2800" dirty="0" err="1">
                          <a:latin typeface="+mn-lt"/>
                        </a:rPr>
                        <a:t>dan</a:t>
                      </a:r>
                      <a:endParaRPr lang="en-US" sz="2800" dirty="0">
                        <a:latin typeface="+mn-lt"/>
                      </a:endParaRPr>
                    </a:p>
                    <a:p>
                      <a:pPr marL="457200" lvl="0" indent="-457200" algn="just">
                        <a:buFont typeface="Arial" panose="020B0604020202020204" pitchFamily="34" charset="0"/>
                        <a:buChar char="•"/>
                      </a:pPr>
                      <a:endParaRPr lang="en-US" sz="2800" dirty="0">
                        <a:latin typeface="+mn-lt"/>
                      </a:endParaRPr>
                    </a:p>
                    <a:p>
                      <a:pPr marL="457200" lvl="0" indent="-45720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err="1">
                          <a:latin typeface="+mn-lt"/>
                        </a:rPr>
                        <a:t>Melakuka</a:t>
                      </a:r>
                      <a:r>
                        <a:rPr lang="en-US" sz="2800" baseline="0" dirty="0" err="1">
                          <a:latin typeface="+mn-lt"/>
                        </a:rPr>
                        <a:t>n</a:t>
                      </a:r>
                      <a:r>
                        <a:rPr lang="en-US" sz="2800" baseline="0" dirty="0">
                          <a:latin typeface="+mn-lt"/>
                        </a:rPr>
                        <a:t> proses </a:t>
                      </a:r>
                      <a:r>
                        <a:rPr lang="en-US" sz="2800" baseline="0" dirty="0" err="1">
                          <a:latin typeface="+mn-lt"/>
                        </a:rPr>
                        <a:t>pengiraan</a:t>
                      </a:r>
                      <a:r>
                        <a:rPr lang="en-US" sz="2800" baseline="0" dirty="0">
                          <a:latin typeface="+mn-lt"/>
                        </a:rPr>
                        <a:t> </a:t>
                      </a:r>
                      <a:r>
                        <a:rPr lang="en-US" sz="2800" baseline="0" dirty="0" err="1">
                          <a:latin typeface="+mn-lt"/>
                        </a:rPr>
                        <a:t>peti</a:t>
                      </a:r>
                      <a:r>
                        <a:rPr lang="en-US" sz="2800" baseline="0" dirty="0">
                          <a:latin typeface="+mn-lt"/>
                        </a:rPr>
                        <a:t> </a:t>
                      </a:r>
                      <a:r>
                        <a:rPr lang="en-US" sz="2800" baseline="0" dirty="0" err="1">
                          <a:latin typeface="+mn-lt"/>
                        </a:rPr>
                        <a:t>undi</a:t>
                      </a:r>
                      <a:r>
                        <a:rPr lang="en-US" sz="2800" baseline="0" dirty="0">
                          <a:latin typeface="+mn-lt"/>
                        </a:rPr>
                        <a:t> </a:t>
                      </a:r>
                      <a:r>
                        <a:rPr lang="en-US" sz="2800" baseline="0" dirty="0" err="1">
                          <a:latin typeface="+mn-lt"/>
                        </a:rPr>
                        <a:t>bagi</a:t>
                      </a:r>
                      <a:r>
                        <a:rPr lang="en-US" sz="2800" baseline="0" dirty="0">
                          <a:latin typeface="+mn-lt"/>
                        </a:rPr>
                        <a:t> proses </a:t>
                      </a:r>
                      <a:r>
                        <a:rPr lang="en-US" sz="2800" baseline="0" dirty="0" err="1">
                          <a:latin typeface="+mn-lt"/>
                        </a:rPr>
                        <a:t>pengundian</a:t>
                      </a:r>
                      <a:r>
                        <a:rPr lang="en-US" sz="2800" baseline="0" dirty="0">
                          <a:latin typeface="+mn-lt"/>
                        </a:rPr>
                        <a:t> </a:t>
                      </a:r>
                      <a:r>
                        <a:rPr lang="en-US" sz="2800" baseline="0" dirty="0" err="1">
                          <a:latin typeface="+mn-lt"/>
                        </a:rPr>
                        <a:t>secara</a:t>
                      </a:r>
                      <a:r>
                        <a:rPr lang="en-US" sz="2800" baseline="0" dirty="0">
                          <a:latin typeface="+mn-lt"/>
                        </a:rPr>
                        <a:t> manual. (</a:t>
                      </a:r>
                      <a:r>
                        <a:rPr lang="en-US" sz="2800" baseline="0" dirty="0" err="1">
                          <a:latin typeface="+mn-lt"/>
                        </a:rPr>
                        <a:t>jika</a:t>
                      </a:r>
                      <a:r>
                        <a:rPr lang="en-US" sz="2800" baseline="0" dirty="0">
                          <a:latin typeface="+mn-lt"/>
                        </a:rPr>
                        <a:t> </a:t>
                      </a:r>
                      <a:r>
                        <a:rPr lang="en-US" sz="2800" baseline="0" dirty="0" err="1">
                          <a:latin typeface="+mn-lt"/>
                        </a:rPr>
                        <a:t>perlu</a:t>
                      </a:r>
                      <a:r>
                        <a:rPr lang="en-US" sz="2800" baseline="0" dirty="0">
                          <a:latin typeface="+mn-lt"/>
                        </a:rPr>
                        <a:t>)</a:t>
                      </a:r>
                      <a:endParaRPr lang="en-MY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err="1">
                          <a:latin typeface="+mn-lt"/>
                        </a:rPr>
                        <a:t>Menyerahkan</a:t>
                      </a:r>
                      <a:r>
                        <a:rPr lang="en-US" sz="2800" dirty="0">
                          <a:latin typeface="+mn-lt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</a:rPr>
                        <a:t>laporan</a:t>
                      </a:r>
                      <a:r>
                        <a:rPr lang="en-US" sz="2800" dirty="0">
                          <a:latin typeface="+mn-lt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</a:rPr>
                        <a:t>keputusan</a:t>
                      </a:r>
                      <a:r>
                        <a:rPr lang="en-US" sz="2800" dirty="0">
                          <a:latin typeface="+mn-lt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</a:rPr>
                        <a:t>pilihanraya</a:t>
                      </a:r>
                      <a:r>
                        <a:rPr lang="en-US" sz="2800" dirty="0">
                          <a:latin typeface="+mn-lt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</a:rPr>
                        <a:t>kepada</a:t>
                      </a:r>
                      <a:r>
                        <a:rPr lang="en-US" sz="2800" dirty="0">
                          <a:latin typeface="+mn-lt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</a:rPr>
                        <a:t>urusetia</a:t>
                      </a:r>
                      <a:r>
                        <a:rPr lang="en-US" sz="2800" dirty="0">
                          <a:latin typeface="+mn-lt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</a:rPr>
                        <a:t>mesyuarat</a:t>
                      </a:r>
                      <a:r>
                        <a:rPr lang="en-US" sz="2800" dirty="0">
                          <a:latin typeface="+mn-lt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3879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1545259" y="1192050"/>
            <a:ext cx="20729099" cy="1825542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endParaRPr lang="en-MY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0414" y="953164"/>
            <a:ext cx="21586688" cy="1231107"/>
          </a:xfrm>
          <a:prstGeom prst="rect">
            <a:avLst/>
          </a:prstGeom>
          <a:noFill/>
        </p:spPr>
        <p:txBody>
          <a:bodyPr wrap="square" lIns="243852" tIns="121926" rIns="243852" bIns="121926" rtlCol="0">
            <a:spAutoFit/>
          </a:bodyPr>
          <a:lstStyle/>
          <a:p>
            <a:pPr algn="ctr"/>
            <a:r>
              <a:rPr lang="en-US" sz="6400" dirty="0">
                <a:solidFill>
                  <a:srgbClr val="C00000"/>
                </a:solidFill>
                <a:latin typeface="Open Sans Light"/>
                <a:cs typeface="Open Sans Light"/>
              </a:rPr>
              <a:t>3.0 SKOP PELAKSANAAN KERJA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3562818" y="13011887"/>
            <a:ext cx="824808" cy="462198"/>
          </a:xfrm>
        </p:spPr>
        <p:txBody>
          <a:bodyPr/>
          <a:lstStyle/>
          <a:p>
            <a:fld id="{C9468CE9-3F3D-1446-A027-4B4CDD3883B0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98984"/>
              </p:ext>
            </p:extLst>
          </p:nvPr>
        </p:nvGraphicFramePr>
        <p:xfrm>
          <a:off x="2001268" y="2572317"/>
          <a:ext cx="20985834" cy="51816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4929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929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2800" dirty="0"/>
                        <a:t>FASA 3 </a:t>
                      </a:r>
                    </a:p>
                    <a:p>
                      <a:pPr algn="ctr"/>
                      <a:r>
                        <a:rPr lang="en-MY" sz="2800" dirty="0"/>
                        <a:t>(SELEPAS)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87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+mn-lt"/>
                        </a:rPr>
                        <a:t>SERAHAN (</a:t>
                      </a:r>
                      <a:r>
                        <a:rPr lang="en-US" sz="2800" i="1" dirty="0">
                          <a:latin typeface="+mn-lt"/>
                        </a:rPr>
                        <a:t>DELIVERABLES</a:t>
                      </a:r>
                      <a:r>
                        <a:rPr lang="en-US" sz="2800" dirty="0">
                          <a:latin typeface="+mn-lt"/>
                        </a:rPr>
                        <a:t>)</a:t>
                      </a:r>
                      <a:endParaRPr lang="en-MY" sz="2800" dirty="0">
                        <a:latin typeface="+mn-lt"/>
                      </a:endParaRPr>
                    </a:p>
                    <a:p>
                      <a:pPr algn="ctr"/>
                      <a:endParaRPr lang="en-MY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lvl="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err="1">
                          <a:latin typeface="+mn-lt"/>
                        </a:rPr>
                        <a:t>Mencetak</a:t>
                      </a:r>
                      <a:r>
                        <a:rPr lang="en-US" sz="2800" dirty="0">
                          <a:latin typeface="+mn-lt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</a:rPr>
                        <a:t>laporan</a:t>
                      </a:r>
                      <a:r>
                        <a:rPr lang="en-US" sz="2800" dirty="0">
                          <a:latin typeface="+mn-lt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</a:rPr>
                        <a:t>akhir</a:t>
                      </a:r>
                      <a:r>
                        <a:rPr lang="en-US" sz="2800" dirty="0">
                          <a:latin typeface="+mn-lt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</a:rPr>
                        <a:t>secara</a:t>
                      </a:r>
                      <a:r>
                        <a:rPr lang="en-US" sz="2800" dirty="0">
                          <a:latin typeface="+mn-lt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</a:rPr>
                        <a:t>keseluruhan</a:t>
                      </a:r>
                      <a:r>
                        <a:rPr lang="en-US" sz="2800" dirty="0">
                          <a:latin typeface="+mn-lt"/>
                        </a:rPr>
                        <a:t>;</a:t>
                      </a:r>
                    </a:p>
                    <a:p>
                      <a:pPr marL="342900" lvl="0" indent="-342900" algn="just">
                        <a:buFont typeface="Arial" panose="020B0604020202020204" pitchFamily="34" charset="0"/>
                        <a:buChar char="•"/>
                      </a:pPr>
                      <a:endParaRPr lang="en-US" sz="2800" dirty="0">
                        <a:latin typeface="+mn-lt"/>
                      </a:endParaRPr>
                    </a:p>
                    <a:p>
                      <a:pPr marL="342900" lvl="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err="1">
                          <a:latin typeface="+mn-lt"/>
                        </a:rPr>
                        <a:t>Mencetak</a:t>
                      </a:r>
                      <a:r>
                        <a:rPr lang="en-US" sz="2800" baseline="0" dirty="0">
                          <a:latin typeface="+mn-lt"/>
                        </a:rPr>
                        <a:t> </a:t>
                      </a:r>
                      <a:r>
                        <a:rPr lang="en-US" sz="2800" baseline="0" dirty="0" err="1">
                          <a:latin typeface="+mn-lt"/>
                        </a:rPr>
                        <a:t>laporan</a:t>
                      </a:r>
                      <a:r>
                        <a:rPr lang="en-US" sz="2800" baseline="0" dirty="0">
                          <a:latin typeface="+mn-lt"/>
                        </a:rPr>
                        <a:t> </a:t>
                      </a:r>
                      <a:r>
                        <a:rPr lang="en-US" sz="2800" baseline="0" dirty="0" err="1">
                          <a:latin typeface="+mn-lt"/>
                        </a:rPr>
                        <a:t>bagi</a:t>
                      </a:r>
                      <a:r>
                        <a:rPr lang="en-US" sz="2800" baseline="0" dirty="0">
                          <a:latin typeface="+mn-lt"/>
                        </a:rPr>
                        <a:t> </a:t>
                      </a:r>
                      <a:r>
                        <a:rPr lang="en-US" sz="2800" baseline="0" dirty="0" err="1">
                          <a:latin typeface="+mn-lt"/>
                        </a:rPr>
                        <a:t>setiap</a:t>
                      </a:r>
                      <a:r>
                        <a:rPr lang="en-US" sz="2800" baseline="0" dirty="0">
                          <a:latin typeface="+mn-lt"/>
                        </a:rPr>
                        <a:t> </a:t>
                      </a:r>
                      <a:r>
                        <a:rPr lang="en-US" sz="2800" baseline="0" dirty="0" err="1">
                          <a:latin typeface="+mn-lt"/>
                        </a:rPr>
                        <a:t>pengundi</a:t>
                      </a:r>
                      <a:r>
                        <a:rPr lang="en-US" sz="2800" baseline="0" dirty="0">
                          <a:latin typeface="+mn-lt"/>
                        </a:rPr>
                        <a:t>;</a:t>
                      </a:r>
                      <a:endParaRPr lang="en-US" sz="2800" dirty="0">
                        <a:latin typeface="+mn-lt"/>
                      </a:endParaRPr>
                    </a:p>
                    <a:p>
                      <a:pPr marL="0" lvl="0" indent="0" algn="just">
                        <a:buFont typeface="Arial" panose="020B0604020202020204" pitchFamily="34" charset="0"/>
                        <a:buNone/>
                      </a:pPr>
                      <a:endParaRPr lang="en-US" sz="2800" dirty="0">
                        <a:latin typeface="+mn-lt"/>
                      </a:endParaRPr>
                    </a:p>
                    <a:p>
                      <a:pPr marL="342900" lvl="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err="1">
                          <a:latin typeface="+mn-lt"/>
                        </a:rPr>
                        <a:t>Membuat</a:t>
                      </a:r>
                      <a:r>
                        <a:rPr lang="en-US" sz="2800" dirty="0">
                          <a:latin typeface="+mn-lt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</a:rPr>
                        <a:t>sandaran</a:t>
                      </a:r>
                      <a:r>
                        <a:rPr lang="en-US" sz="2800" dirty="0">
                          <a:latin typeface="+mn-lt"/>
                        </a:rPr>
                        <a:t> data (backup data ); </a:t>
                      </a:r>
                      <a:r>
                        <a:rPr lang="en-US" sz="2800" dirty="0" err="1">
                          <a:latin typeface="+mn-lt"/>
                        </a:rPr>
                        <a:t>dan</a:t>
                      </a:r>
                      <a:endParaRPr lang="en-US" sz="2800" dirty="0">
                        <a:latin typeface="+mn-lt"/>
                      </a:endParaRPr>
                    </a:p>
                    <a:p>
                      <a:pPr marL="0" lvl="0" indent="0" algn="just">
                        <a:buFont typeface="Arial" panose="020B0604020202020204" pitchFamily="34" charset="0"/>
                        <a:buNone/>
                      </a:pPr>
                      <a:endParaRPr lang="en-US" sz="2800" dirty="0">
                        <a:latin typeface="+mn-lt"/>
                      </a:endParaRPr>
                    </a:p>
                    <a:p>
                      <a:pPr marL="342900" lvl="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err="1">
                          <a:latin typeface="+mn-lt"/>
                        </a:rPr>
                        <a:t>Memastikan</a:t>
                      </a:r>
                      <a:r>
                        <a:rPr lang="en-US" sz="2800" baseline="0" dirty="0">
                          <a:latin typeface="+mn-lt"/>
                        </a:rPr>
                        <a:t> </a:t>
                      </a:r>
                      <a:r>
                        <a:rPr lang="en-US" sz="2800" baseline="0" dirty="0" err="1">
                          <a:latin typeface="+mn-lt"/>
                        </a:rPr>
                        <a:t>segala</a:t>
                      </a:r>
                      <a:r>
                        <a:rPr lang="en-US" sz="2800" baseline="0" dirty="0">
                          <a:latin typeface="+mn-lt"/>
                        </a:rPr>
                        <a:t> data </a:t>
                      </a:r>
                      <a:r>
                        <a:rPr lang="en-US" sz="2800" baseline="0" dirty="0" err="1">
                          <a:latin typeface="+mn-lt"/>
                        </a:rPr>
                        <a:t>maklumat</a:t>
                      </a:r>
                      <a:r>
                        <a:rPr lang="en-US" sz="2800" baseline="0" dirty="0">
                          <a:latin typeface="+mn-lt"/>
                        </a:rPr>
                        <a:t> </a:t>
                      </a:r>
                      <a:r>
                        <a:rPr lang="en-US" sz="2800" baseline="0" dirty="0" err="1">
                          <a:latin typeface="+mn-lt"/>
                        </a:rPr>
                        <a:t>pengundian</a:t>
                      </a:r>
                      <a:r>
                        <a:rPr lang="en-US" sz="2800" baseline="0" dirty="0">
                          <a:latin typeface="+mn-lt"/>
                        </a:rPr>
                        <a:t> </a:t>
                      </a:r>
                      <a:r>
                        <a:rPr lang="en-US" sz="2800" baseline="0" dirty="0" err="1">
                          <a:latin typeface="+mn-lt"/>
                        </a:rPr>
                        <a:t>adalah</a:t>
                      </a:r>
                      <a:r>
                        <a:rPr lang="en-US" sz="2800" baseline="0" dirty="0">
                          <a:latin typeface="+mn-lt"/>
                        </a:rPr>
                        <a:t> RAHSIA/SULIT.</a:t>
                      </a:r>
                    </a:p>
                    <a:p>
                      <a:pPr marL="342900" lvl="0" indent="-342900" algn="just">
                        <a:buFont typeface="Arial" panose="020B0604020202020204" pitchFamily="34" charset="0"/>
                        <a:buChar char="•"/>
                      </a:pPr>
                      <a:endParaRPr lang="en-US" sz="2400" baseline="0" dirty="0">
                        <a:latin typeface="Century Gothic" panose="020B0502020202020204" pitchFamily="34" charset="0"/>
                      </a:endParaRPr>
                    </a:p>
                    <a:p>
                      <a:pPr marL="342900" lvl="0" indent="-342900" algn="just">
                        <a:buFont typeface="Arial" panose="020B0604020202020204" pitchFamily="34" charset="0"/>
                        <a:buChar char="•"/>
                      </a:pPr>
                      <a:endParaRPr lang="en-US" sz="2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err="1"/>
                        <a:t>Menyerahkan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keseluruhan</a:t>
                      </a:r>
                      <a:r>
                        <a:rPr lang="en-US" sz="2800" baseline="0" dirty="0"/>
                        <a:t>  </a:t>
                      </a:r>
                      <a:r>
                        <a:rPr lang="en-US" sz="2800" baseline="0" dirty="0" err="1"/>
                        <a:t>sistem</a:t>
                      </a:r>
                      <a:r>
                        <a:rPr lang="en-US" sz="2800" baseline="0" dirty="0"/>
                        <a:t>  </a:t>
                      </a:r>
                      <a:r>
                        <a:rPr lang="en-US" sz="2800" baseline="0" dirty="0" err="1"/>
                        <a:t>dan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pengkalan</a:t>
                      </a:r>
                      <a:r>
                        <a:rPr lang="en-US" sz="2800" baseline="0" dirty="0"/>
                        <a:t> data  </a:t>
                      </a:r>
                      <a:r>
                        <a:rPr lang="en-US" sz="2800" baseline="0" dirty="0" err="1"/>
                        <a:t>dalam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bentuk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cakera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padat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kepada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pihak</a:t>
                      </a:r>
                      <a:r>
                        <a:rPr lang="en-US" sz="2800" baseline="0" dirty="0"/>
                        <a:t> PEKEMA;</a:t>
                      </a: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endParaRPr lang="en-US" sz="2800" baseline="0" dirty="0"/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800" baseline="0" dirty="0" err="1"/>
                        <a:t>Menyerahkan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laporan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akhir</a:t>
                      </a:r>
                      <a:r>
                        <a:rPr lang="en-US" sz="2800" baseline="0" dirty="0"/>
                        <a:t> yang </a:t>
                      </a:r>
                      <a:r>
                        <a:rPr lang="en-US" sz="2800" baseline="0" dirty="0" err="1"/>
                        <a:t>telah</a:t>
                      </a:r>
                      <a:r>
                        <a:rPr lang="en-US" sz="2800" baseline="0" dirty="0"/>
                        <a:t> di </a:t>
                      </a:r>
                      <a:r>
                        <a:rPr lang="en-US" sz="2800" baseline="0" dirty="0" err="1"/>
                        <a:t>verifikasi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kepada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pihak</a:t>
                      </a:r>
                      <a:r>
                        <a:rPr lang="en-US" sz="2800" baseline="0" dirty="0"/>
                        <a:t> PEKEMA; </a:t>
                      </a:r>
                      <a:r>
                        <a:rPr lang="en-US" sz="2800" baseline="0" dirty="0" err="1"/>
                        <a:t>dan</a:t>
                      </a:r>
                      <a:endParaRPr lang="en-US" sz="2800" baseline="0" dirty="0"/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endParaRPr lang="en-US" sz="2800" baseline="0" dirty="0"/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800" baseline="0" dirty="0" err="1"/>
                        <a:t>Menyediakan</a:t>
                      </a:r>
                      <a:r>
                        <a:rPr lang="en-US" sz="2800" baseline="0" dirty="0"/>
                        <a:t>  </a:t>
                      </a:r>
                      <a:r>
                        <a:rPr lang="en-US" sz="2800" baseline="0" dirty="0" err="1"/>
                        <a:t>laporan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bagi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setiap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pengundi</a:t>
                      </a:r>
                      <a:r>
                        <a:rPr lang="en-US" sz="2800" baseline="0" dirty="0"/>
                        <a:t>.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MY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7944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1545259" y="1192050"/>
            <a:ext cx="20729099" cy="1825542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endParaRPr lang="en-MY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0414" y="953164"/>
            <a:ext cx="21586688" cy="1231118"/>
          </a:xfrm>
          <a:prstGeom prst="rect">
            <a:avLst/>
          </a:prstGeom>
          <a:noFill/>
        </p:spPr>
        <p:txBody>
          <a:bodyPr wrap="square" lIns="243852" tIns="121926" rIns="243852" bIns="121926" rtlCol="0">
            <a:spAutoFit/>
          </a:bodyPr>
          <a:lstStyle/>
          <a:p>
            <a:pPr algn="ctr"/>
            <a:r>
              <a:rPr lang="en-US" sz="6400" dirty="0">
                <a:solidFill>
                  <a:srgbClr val="C00000"/>
                </a:solidFill>
                <a:latin typeface="Open Sans Light"/>
                <a:cs typeface="Open Sans Light"/>
              </a:rPr>
              <a:t>3.0 PENDEKATAN METODOLOGI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3562818" y="13011887"/>
            <a:ext cx="824808" cy="462198"/>
          </a:xfrm>
        </p:spPr>
        <p:txBody>
          <a:bodyPr/>
          <a:lstStyle/>
          <a:p>
            <a:fld id="{C9468CE9-3F3D-1446-A027-4B4CDD3883B0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882323"/>
              </p:ext>
            </p:extLst>
          </p:nvPr>
        </p:nvGraphicFramePr>
        <p:xfrm>
          <a:off x="817841" y="2644212"/>
          <a:ext cx="22183933" cy="1011936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833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50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4400" dirty="0"/>
                        <a:t>BIL</a:t>
                      </a:r>
                      <a:endParaRPr lang="en-MY" sz="4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4400" dirty="0"/>
                        <a:t>PERKARA</a:t>
                      </a:r>
                      <a:endParaRPr lang="en-MY" sz="4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4400" dirty="0"/>
                        <a:t>1</a:t>
                      </a:r>
                      <a:endParaRPr lang="en-MY" sz="4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MY" sz="4400" dirty="0"/>
                        <a:t>Proses</a:t>
                      </a:r>
                      <a:r>
                        <a:rPr lang="en-MY" sz="4400" baseline="0" dirty="0"/>
                        <a:t> </a:t>
                      </a:r>
                      <a:r>
                        <a:rPr lang="en-MY" sz="4400" baseline="0" dirty="0" err="1"/>
                        <a:t>pengundian</a:t>
                      </a:r>
                      <a:r>
                        <a:rPr lang="en-MY" sz="4400" baseline="0" dirty="0"/>
                        <a:t> </a:t>
                      </a:r>
                      <a:r>
                        <a:rPr lang="en-MY" sz="4400" baseline="0" dirty="0" err="1"/>
                        <a:t>ini</a:t>
                      </a:r>
                      <a:r>
                        <a:rPr lang="en-MY" sz="4400" baseline="0" dirty="0"/>
                        <a:t> </a:t>
                      </a:r>
                      <a:r>
                        <a:rPr lang="en-MY" sz="4400" dirty="0" err="1"/>
                        <a:t>dilaksanakan</a:t>
                      </a:r>
                      <a:r>
                        <a:rPr lang="en-MY" sz="4400" dirty="0"/>
                        <a:t> </a:t>
                      </a:r>
                      <a:r>
                        <a:rPr lang="en-MY" sz="4400" dirty="0" err="1"/>
                        <a:t>oleh</a:t>
                      </a:r>
                      <a:r>
                        <a:rPr lang="en-MY" sz="4400" dirty="0"/>
                        <a:t> 12 orang </a:t>
                      </a:r>
                      <a:r>
                        <a:rPr lang="en-MY" sz="4400" dirty="0" err="1"/>
                        <a:t>kakitangan</a:t>
                      </a:r>
                      <a:r>
                        <a:rPr lang="en-MY" sz="4400" baseline="0" dirty="0"/>
                        <a:t> Firma yang </a:t>
                      </a:r>
                      <a:r>
                        <a:rPr lang="en-MY" sz="4400" baseline="0" dirty="0" err="1"/>
                        <a:t>terdiri</a:t>
                      </a:r>
                      <a:r>
                        <a:rPr lang="en-MY" sz="4400" baseline="0" dirty="0"/>
                        <a:t> </a:t>
                      </a:r>
                      <a:r>
                        <a:rPr lang="en-MY" sz="4400" baseline="0" dirty="0" err="1"/>
                        <a:t>daripada</a:t>
                      </a:r>
                      <a:r>
                        <a:rPr lang="en-MY" sz="4400" baseline="0" dirty="0"/>
                        <a:t> </a:t>
                      </a:r>
                      <a:r>
                        <a:rPr lang="en-MY" sz="4400" baseline="0" dirty="0" err="1"/>
                        <a:t>pegawai</a:t>
                      </a:r>
                      <a:r>
                        <a:rPr lang="en-MY" sz="4400" baseline="0" dirty="0"/>
                        <a:t> audit </a:t>
                      </a:r>
                      <a:r>
                        <a:rPr lang="en-MY" sz="4400" baseline="0" dirty="0" err="1"/>
                        <a:t>dan</a:t>
                      </a:r>
                      <a:r>
                        <a:rPr lang="en-MY" sz="4400" baseline="0" dirty="0"/>
                        <a:t> </a:t>
                      </a:r>
                      <a:r>
                        <a:rPr lang="en-MY" sz="4400" baseline="0" dirty="0" err="1"/>
                        <a:t>pegawai</a:t>
                      </a:r>
                      <a:r>
                        <a:rPr lang="en-MY" sz="4400" baseline="0" dirty="0"/>
                        <a:t> IT yang </a:t>
                      </a:r>
                      <a:r>
                        <a:rPr lang="en-MY" sz="4400" baseline="0" dirty="0" err="1"/>
                        <a:t>berpengalaman</a:t>
                      </a:r>
                      <a:r>
                        <a:rPr lang="en-MY" sz="4400" baseline="0" dirty="0"/>
                        <a:t> </a:t>
                      </a:r>
                      <a:r>
                        <a:rPr lang="en-MY" sz="4400" baseline="0" dirty="0" err="1"/>
                        <a:t>melebihi</a:t>
                      </a:r>
                      <a:r>
                        <a:rPr lang="en-MY" sz="4400" baseline="0" dirty="0"/>
                        <a:t> </a:t>
                      </a:r>
                      <a:r>
                        <a:rPr lang="en-MY" sz="4400" baseline="0" dirty="0" err="1"/>
                        <a:t>dua</a:t>
                      </a:r>
                      <a:r>
                        <a:rPr lang="en-MY" sz="4400" baseline="0" dirty="0"/>
                        <a:t> (2) </a:t>
                      </a:r>
                      <a:r>
                        <a:rPr lang="en-MY" sz="4400" baseline="0" dirty="0" err="1"/>
                        <a:t>tahun</a:t>
                      </a:r>
                      <a:r>
                        <a:rPr lang="en-MY" sz="4400" baseline="0" dirty="0"/>
                        <a:t>.</a:t>
                      </a:r>
                      <a:endParaRPr lang="en-MY" sz="4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4400" dirty="0"/>
                        <a:t>2</a:t>
                      </a:r>
                      <a:endParaRPr lang="en-MY" sz="4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MY" sz="4400" dirty="0" err="1"/>
                        <a:t>Penglibatan</a:t>
                      </a:r>
                      <a:r>
                        <a:rPr lang="en-MY" sz="4400" dirty="0"/>
                        <a:t> </a:t>
                      </a:r>
                      <a:r>
                        <a:rPr lang="en-MY" sz="4400" dirty="0" err="1"/>
                        <a:t>peringkat</a:t>
                      </a:r>
                      <a:r>
                        <a:rPr lang="en-MY" sz="4400" baseline="0" dirty="0"/>
                        <a:t> </a:t>
                      </a:r>
                      <a:r>
                        <a:rPr lang="en-MY" sz="4400" baseline="0" dirty="0" err="1"/>
                        <a:t>tertinggi</a:t>
                      </a:r>
                      <a:r>
                        <a:rPr lang="en-MY" sz="4400" baseline="0" dirty="0"/>
                        <a:t> </a:t>
                      </a:r>
                      <a:r>
                        <a:rPr lang="en-MY" sz="4400" baseline="0" dirty="0" err="1"/>
                        <a:t>kakitangan</a:t>
                      </a:r>
                      <a:r>
                        <a:rPr lang="en-MY" sz="4400" baseline="0" dirty="0"/>
                        <a:t> Firma </a:t>
                      </a:r>
                      <a:r>
                        <a:rPr lang="en-MY" sz="4400" baseline="0" dirty="0" err="1"/>
                        <a:t>semasa</a:t>
                      </a:r>
                      <a:r>
                        <a:rPr lang="en-MY" sz="4400" baseline="0" dirty="0"/>
                        <a:t> </a:t>
                      </a:r>
                      <a:r>
                        <a:rPr lang="en-MY" sz="4400" baseline="0" dirty="0" err="1"/>
                        <a:t>perbincangan</a:t>
                      </a:r>
                      <a:r>
                        <a:rPr lang="en-MY" sz="4400" baseline="0" dirty="0"/>
                        <a:t> </a:t>
                      </a:r>
                      <a:r>
                        <a:rPr lang="en-MY" sz="4400" baseline="0" dirty="0" err="1"/>
                        <a:t>dengan</a:t>
                      </a:r>
                      <a:r>
                        <a:rPr lang="en-MY" sz="4400" baseline="0" dirty="0"/>
                        <a:t> </a:t>
                      </a:r>
                      <a:r>
                        <a:rPr lang="en-MY" sz="4400" baseline="0" dirty="0" err="1"/>
                        <a:t>pihak</a:t>
                      </a:r>
                      <a:r>
                        <a:rPr lang="en-MY" sz="4400" baseline="0" dirty="0"/>
                        <a:t> PEKEMA </a:t>
                      </a:r>
                      <a:r>
                        <a:rPr lang="en-MY" sz="4400" baseline="0" dirty="0" err="1"/>
                        <a:t>dan</a:t>
                      </a:r>
                      <a:r>
                        <a:rPr lang="en-MY" sz="4400" baseline="0" dirty="0"/>
                        <a:t> </a:t>
                      </a:r>
                      <a:r>
                        <a:rPr lang="en-MY" sz="4400" baseline="0" dirty="0" err="1"/>
                        <a:t>semasa</a:t>
                      </a:r>
                      <a:r>
                        <a:rPr lang="en-MY" sz="4400" baseline="0" dirty="0"/>
                        <a:t> proses </a:t>
                      </a:r>
                      <a:r>
                        <a:rPr lang="en-MY" sz="4400" baseline="0" dirty="0" err="1"/>
                        <a:t>pengundian</a:t>
                      </a:r>
                      <a:r>
                        <a:rPr lang="en-MY" sz="4400" baseline="0" dirty="0"/>
                        <a:t>.</a:t>
                      </a:r>
                      <a:endParaRPr lang="en-MY" sz="4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4400" dirty="0"/>
                        <a:t>3</a:t>
                      </a:r>
                      <a:endParaRPr lang="en-MY" sz="4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400" dirty="0">
                          <a:solidFill>
                            <a:schemeClr val="tx1"/>
                          </a:solidFill>
                          <a:latin typeface="+mn-lt"/>
                        </a:rPr>
                        <a:t>Data-data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+mn-lt"/>
                        </a:rPr>
                        <a:t>calon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+mn-lt"/>
                        </a:rPr>
                        <a:t>dan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+mn-lt"/>
                        </a:rPr>
                        <a:t>pengundi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+mn-lt"/>
                        </a:rPr>
                        <a:t>akan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+mn-lt"/>
                        </a:rPr>
                        <a:t>dimasukkan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+mn-lt"/>
                        </a:rPr>
                        <a:t>ke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+mn-lt"/>
                        </a:rPr>
                        <a:t>dalam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+mn-lt"/>
                        </a:rPr>
                        <a:t>sistem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+mn-lt"/>
                        </a:rPr>
                        <a:t>dua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+mn-lt"/>
                        </a:rPr>
                        <a:t>(2)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+mn-lt"/>
                        </a:rPr>
                        <a:t>minggu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+mn-lt"/>
                        </a:rPr>
                        <a:t>sebelum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+mn-lt"/>
                        </a:rPr>
                        <a:t>tarikh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+mn-lt"/>
                        </a:rPr>
                        <a:t>pengundian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  <a:endParaRPr lang="en-MY" sz="44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4400" dirty="0"/>
                        <a:t>4</a:t>
                      </a:r>
                      <a:endParaRPr lang="en-MY" sz="4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MY" sz="4400" dirty="0" err="1"/>
                        <a:t>Sistem</a:t>
                      </a:r>
                      <a:r>
                        <a:rPr lang="en-MY" sz="4400" baseline="0" dirty="0"/>
                        <a:t> </a:t>
                      </a:r>
                      <a:r>
                        <a:rPr lang="en-MY" sz="4400" baseline="0" dirty="0" err="1"/>
                        <a:t>dan</a:t>
                      </a:r>
                      <a:r>
                        <a:rPr lang="en-MY" sz="4400" baseline="0" dirty="0"/>
                        <a:t> </a:t>
                      </a:r>
                      <a:r>
                        <a:rPr lang="en-MY" sz="4400" baseline="0" dirty="0" err="1"/>
                        <a:t>kelengkapan</a:t>
                      </a:r>
                      <a:r>
                        <a:rPr lang="en-MY" sz="4400" baseline="0" dirty="0"/>
                        <a:t> </a:t>
                      </a:r>
                      <a:r>
                        <a:rPr lang="en-MY" sz="4400" baseline="0" dirty="0" err="1"/>
                        <a:t>komputer</a:t>
                      </a:r>
                      <a:r>
                        <a:rPr lang="en-MY" sz="4400" baseline="0" dirty="0"/>
                        <a:t> </a:t>
                      </a:r>
                      <a:r>
                        <a:rPr lang="en-MY" sz="4400" baseline="0" dirty="0" err="1"/>
                        <a:t>akan</a:t>
                      </a:r>
                      <a:r>
                        <a:rPr lang="en-MY" sz="4400" baseline="0" dirty="0"/>
                        <a:t> </a:t>
                      </a:r>
                      <a:r>
                        <a:rPr lang="en-MY" sz="4400" baseline="0" dirty="0" err="1"/>
                        <a:t>dipasang</a:t>
                      </a:r>
                      <a:r>
                        <a:rPr lang="en-MY" sz="4400" baseline="0" dirty="0"/>
                        <a:t> </a:t>
                      </a:r>
                      <a:r>
                        <a:rPr lang="en-MY" sz="4400" baseline="0" dirty="0" err="1"/>
                        <a:t>dan</a:t>
                      </a:r>
                      <a:r>
                        <a:rPr lang="en-MY" sz="4400" baseline="0" dirty="0"/>
                        <a:t> </a:t>
                      </a:r>
                      <a:r>
                        <a:rPr lang="en-MY" sz="4400" baseline="0" dirty="0" err="1"/>
                        <a:t>ujian</a:t>
                      </a:r>
                      <a:r>
                        <a:rPr lang="en-MY" sz="4400" baseline="0" dirty="0"/>
                        <a:t> </a:t>
                      </a:r>
                      <a:r>
                        <a:rPr lang="en-MY" sz="4400" baseline="0" dirty="0" err="1"/>
                        <a:t>terakhir</a:t>
                      </a:r>
                      <a:r>
                        <a:rPr lang="en-MY" sz="4400" baseline="0" dirty="0"/>
                        <a:t> </a:t>
                      </a:r>
                      <a:r>
                        <a:rPr lang="en-MY" sz="4400" baseline="0" dirty="0" err="1"/>
                        <a:t>akan</a:t>
                      </a:r>
                      <a:r>
                        <a:rPr lang="en-MY" sz="4400" baseline="0" dirty="0"/>
                        <a:t> </a:t>
                      </a:r>
                      <a:r>
                        <a:rPr lang="en-MY" sz="4400" baseline="0" dirty="0" err="1"/>
                        <a:t>dilakukan</a:t>
                      </a:r>
                      <a:r>
                        <a:rPr lang="en-MY" sz="4400" baseline="0" dirty="0"/>
                        <a:t> </a:t>
                      </a:r>
                      <a:r>
                        <a:rPr lang="en-MY" sz="4400" baseline="0" dirty="0" err="1"/>
                        <a:t>tiga</a:t>
                      </a:r>
                      <a:r>
                        <a:rPr lang="en-MY" sz="4400" baseline="0" dirty="0"/>
                        <a:t> (3) </a:t>
                      </a:r>
                      <a:r>
                        <a:rPr lang="en-MY" sz="4400" baseline="0" dirty="0" err="1"/>
                        <a:t>hari</a:t>
                      </a:r>
                      <a:r>
                        <a:rPr lang="en-MY" sz="4400" baseline="0" dirty="0"/>
                        <a:t> </a:t>
                      </a:r>
                      <a:r>
                        <a:rPr lang="en-MY" sz="4400" baseline="0" dirty="0" err="1"/>
                        <a:t>sebelum</a:t>
                      </a:r>
                      <a:r>
                        <a:rPr lang="en-MY" sz="4400" baseline="0" dirty="0"/>
                        <a:t> </a:t>
                      </a:r>
                      <a:r>
                        <a:rPr lang="en-MY" sz="4400" baseline="0" dirty="0" err="1"/>
                        <a:t>tarikh</a:t>
                      </a:r>
                      <a:r>
                        <a:rPr lang="en-MY" sz="4400" baseline="0" dirty="0"/>
                        <a:t> </a:t>
                      </a:r>
                      <a:r>
                        <a:rPr lang="en-MY" sz="4400" baseline="0" dirty="0" err="1"/>
                        <a:t>pengundian</a:t>
                      </a:r>
                      <a:r>
                        <a:rPr lang="en-MY" sz="4400" baseline="0" dirty="0"/>
                        <a:t>.</a:t>
                      </a:r>
                      <a:endParaRPr lang="en-MY" sz="4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4400" dirty="0"/>
                        <a:t>5</a:t>
                      </a:r>
                      <a:endParaRPr lang="en-MY" sz="4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 fontAlgn="t">
                        <a:buFont typeface="+mj-lt"/>
                        <a:buNone/>
                      </a:pPr>
                      <a:r>
                        <a:rPr lang="en-US" sz="4400" dirty="0" err="1">
                          <a:latin typeface="+mn-lt"/>
                        </a:rPr>
                        <a:t>Sistem</a:t>
                      </a:r>
                      <a:r>
                        <a:rPr lang="en-US" sz="4400" baseline="0" dirty="0">
                          <a:latin typeface="+mn-lt"/>
                        </a:rPr>
                        <a:t> </a:t>
                      </a:r>
                      <a:r>
                        <a:rPr lang="en-US" sz="4400" baseline="0" dirty="0" err="1">
                          <a:latin typeface="+mn-lt"/>
                        </a:rPr>
                        <a:t>sebenar</a:t>
                      </a:r>
                      <a:r>
                        <a:rPr lang="en-US" sz="4400" baseline="0" dirty="0">
                          <a:latin typeface="+mn-lt"/>
                        </a:rPr>
                        <a:t> </a:t>
                      </a:r>
                      <a:r>
                        <a:rPr lang="en-US" sz="4400" dirty="0">
                          <a:latin typeface="+mn-lt"/>
                        </a:rPr>
                        <a:t> </a:t>
                      </a:r>
                      <a:r>
                        <a:rPr lang="en-US" sz="4400" dirty="0" err="1">
                          <a:latin typeface="+mn-lt"/>
                        </a:rPr>
                        <a:t>hanya</a:t>
                      </a:r>
                      <a:r>
                        <a:rPr lang="en-US" sz="4400" dirty="0">
                          <a:latin typeface="+mn-lt"/>
                        </a:rPr>
                        <a:t> </a:t>
                      </a:r>
                      <a:r>
                        <a:rPr lang="en-US" sz="4400" dirty="0" err="1">
                          <a:latin typeface="+mn-lt"/>
                        </a:rPr>
                        <a:t>akan</a:t>
                      </a:r>
                      <a:r>
                        <a:rPr lang="en-US" sz="4400" dirty="0">
                          <a:latin typeface="+mn-lt"/>
                        </a:rPr>
                        <a:t> </a:t>
                      </a:r>
                      <a:r>
                        <a:rPr lang="en-US" sz="4400" dirty="0" err="1">
                          <a:latin typeface="+mn-lt"/>
                        </a:rPr>
                        <a:t>dipasang</a:t>
                      </a:r>
                      <a:r>
                        <a:rPr lang="en-US" sz="4400" dirty="0">
                          <a:latin typeface="+mn-lt"/>
                        </a:rPr>
                        <a:t> </a:t>
                      </a:r>
                      <a:r>
                        <a:rPr lang="en-US" sz="4400" dirty="0" err="1">
                          <a:latin typeface="+mn-lt"/>
                        </a:rPr>
                        <a:t>pada</a:t>
                      </a:r>
                      <a:r>
                        <a:rPr lang="en-US" sz="4400" dirty="0">
                          <a:latin typeface="+mn-lt"/>
                        </a:rPr>
                        <a:t> </a:t>
                      </a:r>
                      <a:r>
                        <a:rPr lang="en-US" sz="4400" dirty="0" err="1">
                          <a:latin typeface="+mn-lt"/>
                        </a:rPr>
                        <a:t>tarikh</a:t>
                      </a:r>
                      <a:r>
                        <a:rPr lang="en-US" sz="4400" baseline="0" dirty="0">
                          <a:latin typeface="+mn-lt"/>
                        </a:rPr>
                        <a:t> </a:t>
                      </a:r>
                      <a:r>
                        <a:rPr lang="en-US" sz="4400" baseline="0" dirty="0" err="1">
                          <a:latin typeface="+mn-lt"/>
                        </a:rPr>
                        <a:t>pengundian</a:t>
                      </a:r>
                      <a:r>
                        <a:rPr lang="en-US" sz="4400" baseline="0" dirty="0">
                          <a:latin typeface="+mn-lt"/>
                        </a:rPr>
                        <a:t>  </a:t>
                      </a:r>
                      <a:r>
                        <a:rPr lang="en-US" sz="4400" baseline="0" dirty="0" err="1">
                          <a:latin typeface="+mn-lt"/>
                        </a:rPr>
                        <a:t>dan</a:t>
                      </a:r>
                      <a:r>
                        <a:rPr lang="en-US" sz="4400" baseline="0" dirty="0">
                          <a:latin typeface="+mn-lt"/>
                        </a:rPr>
                        <a:t> </a:t>
                      </a:r>
                      <a:r>
                        <a:rPr lang="en-US" sz="4400" baseline="0" dirty="0" err="1">
                          <a:latin typeface="+mn-lt"/>
                        </a:rPr>
                        <a:t>dikawal</a:t>
                      </a:r>
                      <a:r>
                        <a:rPr lang="en-US" sz="4400" baseline="0" dirty="0">
                          <a:latin typeface="+mn-lt"/>
                        </a:rPr>
                        <a:t> </a:t>
                      </a:r>
                      <a:r>
                        <a:rPr lang="en-US" sz="4400" baseline="0" dirty="0" err="1">
                          <a:latin typeface="+mn-lt"/>
                        </a:rPr>
                        <a:t>sepenuhnya</a:t>
                      </a:r>
                      <a:r>
                        <a:rPr lang="en-US" sz="4400" baseline="0" dirty="0">
                          <a:latin typeface="+mn-lt"/>
                        </a:rPr>
                        <a:t> </a:t>
                      </a:r>
                      <a:r>
                        <a:rPr lang="en-US" sz="4400" baseline="0" dirty="0" err="1">
                          <a:latin typeface="+mn-lt"/>
                        </a:rPr>
                        <a:t>oleh</a:t>
                      </a:r>
                      <a:r>
                        <a:rPr lang="en-US" sz="4400" baseline="0" dirty="0">
                          <a:latin typeface="+mn-lt"/>
                        </a:rPr>
                        <a:t> </a:t>
                      </a:r>
                      <a:r>
                        <a:rPr lang="en-US" sz="4400" baseline="0" dirty="0" err="1">
                          <a:latin typeface="+mn-lt"/>
                        </a:rPr>
                        <a:t>pihak</a:t>
                      </a:r>
                      <a:r>
                        <a:rPr lang="en-US" sz="4400" baseline="0" dirty="0">
                          <a:latin typeface="+mn-lt"/>
                        </a:rPr>
                        <a:t> firma. </a:t>
                      </a:r>
                      <a:endParaRPr lang="en-US" sz="4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+mn-lt"/>
                        </a:rPr>
                        <a:t>6</a:t>
                      </a:r>
                      <a:endParaRPr lang="en-MY" sz="4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 fontAlgn="t">
                        <a:buFont typeface="+mj-lt"/>
                        <a:buNone/>
                      </a:pPr>
                      <a:r>
                        <a:rPr lang="en-US" sz="4400" dirty="0" err="1">
                          <a:latin typeface="+mn-lt"/>
                        </a:rPr>
                        <a:t>Menyediakan</a:t>
                      </a:r>
                      <a:r>
                        <a:rPr lang="en-US" sz="4400" dirty="0">
                          <a:latin typeface="+mn-lt"/>
                        </a:rPr>
                        <a:t> </a:t>
                      </a:r>
                      <a:r>
                        <a:rPr lang="en-US" sz="4400" dirty="0" err="1">
                          <a:latin typeface="+mn-lt"/>
                        </a:rPr>
                        <a:t>borang</a:t>
                      </a:r>
                      <a:r>
                        <a:rPr lang="en-US" sz="4400" dirty="0">
                          <a:latin typeface="+mn-lt"/>
                        </a:rPr>
                        <a:t> </a:t>
                      </a:r>
                      <a:r>
                        <a:rPr lang="en-US" sz="4400" dirty="0" err="1">
                          <a:latin typeface="+mn-lt"/>
                        </a:rPr>
                        <a:t>mengundi</a:t>
                      </a:r>
                      <a:r>
                        <a:rPr lang="en-US" sz="4400" dirty="0">
                          <a:latin typeface="+mn-lt"/>
                        </a:rPr>
                        <a:t> </a:t>
                      </a:r>
                      <a:r>
                        <a:rPr lang="en-US" sz="4400" dirty="0" err="1">
                          <a:latin typeface="+mn-lt"/>
                        </a:rPr>
                        <a:t>secara</a:t>
                      </a:r>
                      <a:r>
                        <a:rPr lang="en-US" sz="4400" dirty="0">
                          <a:latin typeface="+mn-lt"/>
                        </a:rPr>
                        <a:t> manual </a:t>
                      </a:r>
                      <a:r>
                        <a:rPr lang="en-US" sz="4400" dirty="0" err="1">
                          <a:latin typeface="+mn-lt"/>
                        </a:rPr>
                        <a:t>jika</a:t>
                      </a:r>
                      <a:r>
                        <a:rPr lang="en-US" sz="4400" dirty="0">
                          <a:latin typeface="+mn-lt"/>
                        </a:rPr>
                        <a:t> </a:t>
                      </a:r>
                      <a:r>
                        <a:rPr lang="en-US" sz="4400" dirty="0" err="1">
                          <a:latin typeface="+mn-lt"/>
                        </a:rPr>
                        <a:t>berlaku</a:t>
                      </a:r>
                      <a:r>
                        <a:rPr lang="en-US" sz="4400" dirty="0">
                          <a:latin typeface="+mn-lt"/>
                        </a:rPr>
                        <a:t> </a:t>
                      </a:r>
                      <a:r>
                        <a:rPr lang="en-US" sz="4400" dirty="0" err="1">
                          <a:latin typeface="+mn-lt"/>
                        </a:rPr>
                        <a:t>masalah</a:t>
                      </a:r>
                      <a:r>
                        <a:rPr lang="en-US" sz="4400" dirty="0">
                          <a:latin typeface="+mn-lt"/>
                        </a:rPr>
                        <a:t> </a:t>
                      </a:r>
                      <a:r>
                        <a:rPr lang="en-US" sz="4400" dirty="0" err="1">
                          <a:latin typeface="+mn-lt"/>
                        </a:rPr>
                        <a:t>sistem</a:t>
                      </a:r>
                      <a:r>
                        <a:rPr lang="en-US" sz="4400" dirty="0">
                          <a:latin typeface="+mn-lt"/>
                        </a:rPr>
                        <a:t> </a:t>
                      </a:r>
                      <a:r>
                        <a:rPr lang="en-US" sz="4400" dirty="0" err="1">
                          <a:latin typeface="+mn-lt"/>
                        </a:rPr>
                        <a:t>atau</a:t>
                      </a:r>
                      <a:r>
                        <a:rPr lang="en-US" sz="4400" dirty="0">
                          <a:latin typeface="+mn-lt"/>
                        </a:rPr>
                        <a:t> </a:t>
                      </a:r>
                      <a:r>
                        <a:rPr lang="en-US" sz="4400" dirty="0" err="1">
                          <a:latin typeface="+mn-lt"/>
                        </a:rPr>
                        <a:t>perkara</a:t>
                      </a:r>
                      <a:r>
                        <a:rPr lang="en-US" sz="4400" dirty="0">
                          <a:latin typeface="+mn-lt"/>
                        </a:rPr>
                        <a:t> yang </a:t>
                      </a:r>
                      <a:r>
                        <a:rPr lang="en-US" sz="4400" dirty="0" err="1">
                          <a:latin typeface="+mn-lt"/>
                        </a:rPr>
                        <a:t>tidak</a:t>
                      </a:r>
                      <a:r>
                        <a:rPr lang="en-US" sz="4400" dirty="0">
                          <a:latin typeface="+mn-lt"/>
                        </a:rPr>
                        <a:t> </a:t>
                      </a:r>
                      <a:r>
                        <a:rPr lang="en-US" sz="4400" dirty="0" err="1">
                          <a:latin typeface="+mn-lt"/>
                        </a:rPr>
                        <a:t>diingini</a:t>
                      </a:r>
                      <a:r>
                        <a:rPr lang="en-US" sz="4400" dirty="0">
                          <a:latin typeface="+mn-lt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+mn-lt"/>
                        </a:rPr>
                        <a:t>7</a:t>
                      </a:r>
                      <a:endParaRPr lang="en-MY" sz="4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 fontAlgn="t">
                        <a:buFont typeface="+mj-lt"/>
                        <a:buNone/>
                      </a:pPr>
                      <a:r>
                        <a:rPr lang="en-US" sz="4400" dirty="0" err="1">
                          <a:latin typeface="+mn-lt"/>
                        </a:rPr>
                        <a:t>Mencetak</a:t>
                      </a:r>
                      <a:r>
                        <a:rPr lang="en-US" sz="4400" dirty="0">
                          <a:latin typeface="+mn-lt"/>
                        </a:rPr>
                        <a:t> </a:t>
                      </a:r>
                      <a:r>
                        <a:rPr lang="en-US" sz="4400" dirty="0" err="1">
                          <a:latin typeface="+mn-lt"/>
                        </a:rPr>
                        <a:t>laporan</a:t>
                      </a:r>
                      <a:r>
                        <a:rPr lang="en-US" sz="4400" dirty="0">
                          <a:latin typeface="+mn-lt"/>
                        </a:rPr>
                        <a:t> </a:t>
                      </a:r>
                      <a:r>
                        <a:rPr lang="en-US" sz="4400" dirty="0" err="1">
                          <a:latin typeface="+mn-lt"/>
                        </a:rPr>
                        <a:t>akhir</a:t>
                      </a:r>
                      <a:r>
                        <a:rPr lang="en-US" sz="4400" dirty="0">
                          <a:latin typeface="+mn-lt"/>
                        </a:rPr>
                        <a:t> </a:t>
                      </a:r>
                      <a:r>
                        <a:rPr lang="en-US" sz="4400" dirty="0" err="1">
                          <a:latin typeface="+mn-lt"/>
                        </a:rPr>
                        <a:t>dan</a:t>
                      </a:r>
                      <a:r>
                        <a:rPr lang="en-US" sz="4400" dirty="0">
                          <a:latin typeface="+mn-lt"/>
                        </a:rPr>
                        <a:t> </a:t>
                      </a:r>
                      <a:r>
                        <a:rPr lang="en-US" sz="4400" dirty="0" err="1">
                          <a:latin typeface="+mn-lt"/>
                        </a:rPr>
                        <a:t>diserahkan</a:t>
                      </a:r>
                      <a:r>
                        <a:rPr lang="en-US" sz="4400" dirty="0">
                          <a:latin typeface="+mn-lt"/>
                        </a:rPr>
                        <a:t> </a:t>
                      </a:r>
                      <a:r>
                        <a:rPr lang="en-US" sz="4400" dirty="0" err="1">
                          <a:latin typeface="+mn-lt"/>
                        </a:rPr>
                        <a:t>kepada</a:t>
                      </a:r>
                      <a:r>
                        <a:rPr lang="en-US" sz="4400" dirty="0">
                          <a:latin typeface="+mn-lt"/>
                        </a:rPr>
                        <a:t> </a:t>
                      </a:r>
                      <a:r>
                        <a:rPr lang="en-US" sz="4400" dirty="0" err="1">
                          <a:latin typeface="+mn-lt"/>
                        </a:rPr>
                        <a:t>sekretariat</a:t>
                      </a:r>
                      <a:r>
                        <a:rPr lang="en-US" sz="4400" dirty="0">
                          <a:latin typeface="+mn-lt"/>
                        </a:rPr>
                        <a:t> </a:t>
                      </a:r>
                      <a:r>
                        <a:rPr lang="en-US" sz="4400" dirty="0" err="1">
                          <a:latin typeface="+mn-lt"/>
                        </a:rPr>
                        <a:t>mesyuarat</a:t>
                      </a:r>
                      <a:r>
                        <a:rPr lang="en-US" sz="4400" dirty="0">
                          <a:latin typeface="+mn-lt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469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8533389" y="-94944"/>
            <a:ext cx="5352782" cy="651974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852" tIns="121926" rIns="243852" bIns="121926" rtlCol="0" anchor="ctr"/>
          <a:lstStyle/>
          <a:p>
            <a:pPr algn="ctr"/>
            <a:endParaRPr lang="en-US" dirty="0">
              <a:latin typeface="Open Sans 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3562818" y="13011887"/>
            <a:ext cx="824808" cy="462198"/>
          </a:xfrm>
        </p:spPr>
        <p:txBody>
          <a:bodyPr/>
          <a:lstStyle/>
          <a:p>
            <a:fld id="{C9468CE9-3F3D-1446-A027-4B4CDD3883B0}" type="slidenum">
              <a:rPr lang="en-US" smtClean="0"/>
              <a:t>17</a:t>
            </a:fld>
            <a:endParaRPr lang="en-US" dirty="0"/>
          </a:p>
        </p:txBody>
      </p:sp>
      <p:sp>
        <p:nvSpPr>
          <p:cNvPr id="16" name="Shape 2041"/>
          <p:cNvSpPr/>
          <p:nvPr/>
        </p:nvSpPr>
        <p:spPr>
          <a:xfrm>
            <a:off x="20458343" y="585921"/>
            <a:ext cx="1508623" cy="186225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9921" y="90048"/>
                </a:moveTo>
                <a:lnTo>
                  <a:pt x="30000" y="90048"/>
                </a:lnTo>
                <a:cubicBezTo>
                  <a:pt x="27992" y="90048"/>
                  <a:pt x="26692" y="91111"/>
                  <a:pt x="26692" y="92753"/>
                </a:cubicBezTo>
                <a:cubicBezTo>
                  <a:pt x="26692" y="94396"/>
                  <a:pt x="27992" y="95458"/>
                  <a:pt x="30000" y="95458"/>
                </a:cubicBezTo>
                <a:lnTo>
                  <a:pt x="69921" y="95458"/>
                </a:lnTo>
                <a:cubicBezTo>
                  <a:pt x="71929" y="95458"/>
                  <a:pt x="73346" y="94396"/>
                  <a:pt x="73346" y="92753"/>
                </a:cubicBezTo>
                <a:cubicBezTo>
                  <a:pt x="73346" y="91111"/>
                  <a:pt x="71929" y="90048"/>
                  <a:pt x="69921" y="90048"/>
                </a:cubicBezTo>
                <a:close/>
                <a:moveTo>
                  <a:pt x="30000" y="30048"/>
                </a:moveTo>
                <a:lnTo>
                  <a:pt x="46653" y="30048"/>
                </a:lnTo>
                <a:cubicBezTo>
                  <a:pt x="48661" y="30048"/>
                  <a:pt x="49960" y="28985"/>
                  <a:pt x="49960" y="27342"/>
                </a:cubicBezTo>
                <a:cubicBezTo>
                  <a:pt x="49960" y="25700"/>
                  <a:pt x="48661" y="24541"/>
                  <a:pt x="46653" y="24541"/>
                </a:cubicBezTo>
                <a:lnTo>
                  <a:pt x="30000" y="24541"/>
                </a:lnTo>
                <a:cubicBezTo>
                  <a:pt x="27992" y="24541"/>
                  <a:pt x="26692" y="25700"/>
                  <a:pt x="26692" y="27342"/>
                </a:cubicBezTo>
                <a:cubicBezTo>
                  <a:pt x="26692" y="28985"/>
                  <a:pt x="27992" y="30048"/>
                  <a:pt x="30000" y="30048"/>
                </a:cubicBezTo>
                <a:close/>
                <a:moveTo>
                  <a:pt x="90000" y="68212"/>
                </a:moveTo>
                <a:lnTo>
                  <a:pt x="30000" y="68212"/>
                </a:lnTo>
                <a:cubicBezTo>
                  <a:pt x="27992" y="68212"/>
                  <a:pt x="26692" y="69275"/>
                  <a:pt x="26692" y="70917"/>
                </a:cubicBezTo>
                <a:cubicBezTo>
                  <a:pt x="26692" y="72560"/>
                  <a:pt x="27992" y="73623"/>
                  <a:pt x="30000" y="73623"/>
                </a:cubicBezTo>
                <a:lnTo>
                  <a:pt x="90000" y="73623"/>
                </a:lnTo>
                <a:cubicBezTo>
                  <a:pt x="92007" y="73623"/>
                  <a:pt x="93307" y="72560"/>
                  <a:pt x="93307" y="70917"/>
                </a:cubicBezTo>
                <a:cubicBezTo>
                  <a:pt x="93307" y="69275"/>
                  <a:pt x="92007" y="68212"/>
                  <a:pt x="90000" y="68212"/>
                </a:cubicBezTo>
                <a:close/>
                <a:moveTo>
                  <a:pt x="26692" y="49082"/>
                </a:moveTo>
                <a:cubicBezTo>
                  <a:pt x="26692" y="50724"/>
                  <a:pt x="27992" y="51884"/>
                  <a:pt x="30000" y="51884"/>
                </a:cubicBezTo>
                <a:lnTo>
                  <a:pt x="90000" y="51884"/>
                </a:lnTo>
                <a:cubicBezTo>
                  <a:pt x="92007" y="51884"/>
                  <a:pt x="93307" y="50724"/>
                  <a:pt x="93307" y="49082"/>
                </a:cubicBezTo>
                <a:cubicBezTo>
                  <a:pt x="93307" y="47536"/>
                  <a:pt x="92007" y="46376"/>
                  <a:pt x="90000" y="46376"/>
                </a:cubicBezTo>
                <a:lnTo>
                  <a:pt x="30000" y="46376"/>
                </a:lnTo>
                <a:cubicBezTo>
                  <a:pt x="27992" y="46376"/>
                  <a:pt x="26692" y="47536"/>
                  <a:pt x="26692" y="49082"/>
                </a:cubicBezTo>
                <a:close/>
                <a:moveTo>
                  <a:pt x="86692" y="0"/>
                </a:moveTo>
                <a:lnTo>
                  <a:pt x="13346" y="0"/>
                </a:lnTo>
                <a:cubicBezTo>
                  <a:pt x="6023" y="0"/>
                  <a:pt x="0" y="4927"/>
                  <a:pt x="0" y="10917"/>
                </a:cubicBezTo>
                <a:lnTo>
                  <a:pt x="0" y="109082"/>
                </a:lnTo>
                <a:cubicBezTo>
                  <a:pt x="0" y="115072"/>
                  <a:pt x="6023" y="120000"/>
                  <a:pt x="13346" y="120000"/>
                </a:cubicBezTo>
                <a:lnTo>
                  <a:pt x="106653" y="120000"/>
                </a:lnTo>
                <a:cubicBezTo>
                  <a:pt x="113976" y="120000"/>
                  <a:pt x="120000" y="115072"/>
                  <a:pt x="120000" y="109082"/>
                </a:cubicBezTo>
                <a:lnTo>
                  <a:pt x="120000" y="30048"/>
                </a:lnTo>
                <a:lnTo>
                  <a:pt x="86692" y="0"/>
                </a:lnTo>
                <a:close/>
                <a:moveTo>
                  <a:pt x="113267" y="109082"/>
                </a:moveTo>
                <a:cubicBezTo>
                  <a:pt x="113267" y="112077"/>
                  <a:pt x="110314" y="114589"/>
                  <a:pt x="106653" y="114589"/>
                </a:cubicBezTo>
                <a:lnTo>
                  <a:pt x="13346" y="114589"/>
                </a:lnTo>
                <a:cubicBezTo>
                  <a:pt x="9685" y="114589"/>
                  <a:pt x="6614" y="112077"/>
                  <a:pt x="6614" y="109082"/>
                </a:cubicBezTo>
                <a:lnTo>
                  <a:pt x="6614" y="10917"/>
                </a:lnTo>
                <a:cubicBezTo>
                  <a:pt x="6614" y="7922"/>
                  <a:pt x="9685" y="5507"/>
                  <a:pt x="13346" y="5507"/>
                </a:cubicBezTo>
                <a:lnTo>
                  <a:pt x="73346" y="5507"/>
                </a:lnTo>
                <a:lnTo>
                  <a:pt x="73346" y="32753"/>
                </a:lnTo>
                <a:cubicBezTo>
                  <a:pt x="73346" y="35748"/>
                  <a:pt x="76299" y="38260"/>
                  <a:pt x="79960" y="38260"/>
                </a:cubicBezTo>
                <a:lnTo>
                  <a:pt x="113267" y="38260"/>
                </a:lnTo>
                <a:lnTo>
                  <a:pt x="113267" y="109082"/>
                </a:lnTo>
                <a:close/>
                <a:moveTo>
                  <a:pt x="79960" y="32753"/>
                </a:moveTo>
                <a:lnTo>
                  <a:pt x="79960" y="5507"/>
                </a:lnTo>
                <a:lnTo>
                  <a:pt x="83267" y="5507"/>
                </a:lnTo>
                <a:lnTo>
                  <a:pt x="113267" y="32753"/>
                </a:lnTo>
                <a:lnTo>
                  <a:pt x="79960" y="327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1561" y="5372052"/>
            <a:ext cx="2383554" cy="145507"/>
          </a:xfrm>
          <a:prstGeom prst="rect">
            <a:avLst/>
          </a:prstGeom>
        </p:spPr>
      </p:pic>
      <p:sp>
        <p:nvSpPr>
          <p:cNvPr id="18" name="Title 4"/>
          <p:cNvSpPr txBox="1">
            <a:spLocks/>
          </p:cNvSpPr>
          <p:nvPr/>
        </p:nvSpPr>
        <p:spPr>
          <a:xfrm>
            <a:off x="2535857" y="5382105"/>
            <a:ext cx="16754017" cy="2142550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r>
              <a:rPr lang="en-MY" b="1" dirty="0">
                <a:solidFill>
                  <a:schemeClr val="tx1"/>
                </a:solidFill>
                <a:latin typeface="Century Gothic" panose="020B0502020202020204" pitchFamily="34" charset="0"/>
                <a:cs typeface="Open Sans" panose="020B0606030504020204" pitchFamily="34" charset="0"/>
              </a:rPr>
              <a:t>4.0 JADUAL PELAKSANAAN PROJEK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250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1545259" y="1192050"/>
            <a:ext cx="20729099" cy="1825542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endParaRPr lang="en-MY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0414" y="953164"/>
            <a:ext cx="21586688" cy="1231118"/>
          </a:xfrm>
          <a:prstGeom prst="rect">
            <a:avLst/>
          </a:prstGeom>
          <a:noFill/>
        </p:spPr>
        <p:txBody>
          <a:bodyPr wrap="square" lIns="243852" tIns="121926" rIns="243852" bIns="121926" rtlCol="0">
            <a:spAutoFit/>
          </a:bodyPr>
          <a:lstStyle/>
          <a:p>
            <a:pPr algn="ctr"/>
            <a:r>
              <a:rPr lang="en-US" sz="6400" dirty="0">
                <a:solidFill>
                  <a:srgbClr val="C00000"/>
                </a:solidFill>
                <a:latin typeface="Open Sans Light"/>
                <a:cs typeface="Open Sans Light"/>
              </a:rPr>
              <a:t>4.0 JADUAL PELAKSANAAN PROJEK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3562818" y="13011887"/>
            <a:ext cx="824808" cy="462198"/>
          </a:xfrm>
        </p:spPr>
        <p:txBody>
          <a:bodyPr/>
          <a:lstStyle/>
          <a:p>
            <a:fld id="{C9468CE9-3F3D-1446-A027-4B4CDD3883B0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237363"/>
              </p:ext>
            </p:extLst>
          </p:nvPr>
        </p:nvGraphicFramePr>
        <p:xfrm>
          <a:off x="1874075" y="3382007"/>
          <a:ext cx="20639024" cy="89611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108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28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9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7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168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9289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3022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60486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51155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38859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3600" dirty="0"/>
                        <a:t>BIL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600" dirty="0"/>
                        <a:t>AKTIVITI TERPERINCI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600" dirty="0"/>
                        <a:t>13/12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600" dirty="0"/>
                        <a:t>17/12-21/12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600" dirty="0"/>
                        <a:t>14/01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15/01</a:t>
                      </a:r>
                      <a:endParaRPr lang="en-MY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600" dirty="0"/>
                        <a:t>23/01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600" dirty="0"/>
                        <a:t>24/01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600" dirty="0"/>
                        <a:t>25/01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600" dirty="0"/>
                        <a:t>26/01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3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3600" dirty="0" err="1"/>
                        <a:t>Perbincangan</a:t>
                      </a:r>
                      <a:r>
                        <a:rPr lang="en-MY" sz="3600" dirty="0"/>
                        <a:t> </a:t>
                      </a:r>
                      <a:r>
                        <a:rPr lang="en-MY" sz="3600" dirty="0" err="1"/>
                        <a:t>dengan</a:t>
                      </a:r>
                      <a:r>
                        <a:rPr lang="en-MY" sz="3600" dirty="0"/>
                        <a:t> </a:t>
                      </a:r>
                      <a:r>
                        <a:rPr lang="en-MY" sz="3600" dirty="0" err="1"/>
                        <a:t>pihak</a:t>
                      </a:r>
                      <a:r>
                        <a:rPr lang="en-MY" sz="3600" dirty="0"/>
                        <a:t> PEKEMA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3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3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MY" sz="3600" baseline="0" dirty="0" err="1"/>
                        <a:t>Pengujian</a:t>
                      </a:r>
                      <a:r>
                        <a:rPr lang="en-MY" sz="3600" baseline="0" dirty="0"/>
                        <a:t> </a:t>
                      </a:r>
                      <a:r>
                        <a:rPr lang="en-MY" sz="3600" baseline="0" dirty="0" err="1"/>
                        <a:t>sistem</a:t>
                      </a:r>
                      <a:endParaRPr lang="en-MY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3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3</a:t>
                      </a:r>
                      <a:endParaRPr lang="en-MY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600" dirty="0" err="1">
                          <a:latin typeface="+mn-lt"/>
                        </a:rPr>
                        <a:t>Memasukkan</a:t>
                      </a:r>
                      <a:r>
                        <a:rPr lang="en-US" sz="3600" dirty="0">
                          <a:latin typeface="+mn-lt"/>
                        </a:rPr>
                        <a:t> data-data</a:t>
                      </a:r>
                      <a:r>
                        <a:rPr lang="en-US" sz="3600" baseline="0" dirty="0">
                          <a:latin typeface="+mn-lt"/>
                        </a:rPr>
                        <a:t> </a:t>
                      </a:r>
                      <a:r>
                        <a:rPr lang="en-US" sz="3600" baseline="0" dirty="0" err="1">
                          <a:latin typeface="+mn-lt"/>
                        </a:rPr>
                        <a:t>calon</a:t>
                      </a:r>
                      <a:r>
                        <a:rPr lang="en-US" sz="3600" baseline="0" dirty="0">
                          <a:latin typeface="+mn-lt"/>
                        </a:rPr>
                        <a:t> </a:t>
                      </a:r>
                      <a:r>
                        <a:rPr lang="en-US" sz="3600" baseline="0" dirty="0" err="1">
                          <a:latin typeface="+mn-lt"/>
                        </a:rPr>
                        <a:t>ke</a:t>
                      </a:r>
                      <a:r>
                        <a:rPr lang="en-US" sz="3600" baseline="0" dirty="0">
                          <a:latin typeface="+mn-lt"/>
                        </a:rPr>
                        <a:t> </a:t>
                      </a:r>
                      <a:r>
                        <a:rPr lang="en-US" sz="3600" baseline="0" dirty="0" err="1">
                          <a:latin typeface="+mn-lt"/>
                        </a:rPr>
                        <a:t>dalam</a:t>
                      </a:r>
                      <a:r>
                        <a:rPr lang="en-US" sz="3600" baseline="0" dirty="0">
                          <a:latin typeface="+mn-lt"/>
                        </a:rPr>
                        <a:t> </a:t>
                      </a:r>
                      <a:r>
                        <a:rPr lang="en-US" sz="3600" baseline="0" dirty="0" err="1">
                          <a:latin typeface="+mn-lt"/>
                        </a:rPr>
                        <a:t>sistem</a:t>
                      </a:r>
                      <a:endParaRPr lang="en-MY" sz="3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3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3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36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4</a:t>
                      </a:r>
                      <a:endParaRPr lang="en-MY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MY" sz="3600" dirty="0" err="1"/>
                        <a:t>Pemasangan</a:t>
                      </a:r>
                      <a:r>
                        <a:rPr lang="en-MY" sz="3600" baseline="0" dirty="0"/>
                        <a:t> </a:t>
                      </a:r>
                      <a:r>
                        <a:rPr lang="en-MY" sz="3600" baseline="0" dirty="0" err="1"/>
                        <a:t>s</a:t>
                      </a:r>
                      <a:r>
                        <a:rPr lang="en-MY" sz="3600" dirty="0" err="1"/>
                        <a:t>istem</a:t>
                      </a:r>
                      <a:r>
                        <a:rPr lang="en-MY" sz="3600" baseline="0" dirty="0"/>
                        <a:t> </a:t>
                      </a:r>
                      <a:r>
                        <a:rPr lang="en-MY" sz="3600" baseline="0" dirty="0" err="1"/>
                        <a:t>dan</a:t>
                      </a:r>
                      <a:r>
                        <a:rPr lang="en-MY" sz="3600" baseline="0" dirty="0"/>
                        <a:t> </a:t>
                      </a:r>
                      <a:r>
                        <a:rPr lang="en-MY" sz="3600" baseline="0" dirty="0" err="1"/>
                        <a:t>kelengkapan</a:t>
                      </a:r>
                      <a:r>
                        <a:rPr lang="en-MY" sz="3600" baseline="0" dirty="0"/>
                        <a:t> </a:t>
                      </a:r>
                      <a:r>
                        <a:rPr lang="en-MY" sz="3600" baseline="0" dirty="0" err="1"/>
                        <a:t>komputer</a:t>
                      </a:r>
                      <a:r>
                        <a:rPr lang="en-MY" sz="3600" baseline="0" dirty="0"/>
                        <a:t> </a:t>
                      </a:r>
                      <a:r>
                        <a:rPr lang="en-MY" sz="3600" baseline="0" dirty="0" err="1"/>
                        <a:t>dan</a:t>
                      </a:r>
                      <a:r>
                        <a:rPr lang="en-MY" sz="3600" baseline="0" dirty="0"/>
                        <a:t> </a:t>
                      </a:r>
                      <a:r>
                        <a:rPr lang="en-MY" sz="3600" baseline="0" dirty="0" err="1"/>
                        <a:t>ujian</a:t>
                      </a:r>
                      <a:r>
                        <a:rPr lang="en-MY" sz="3600" baseline="0" dirty="0"/>
                        <a:t> </a:t>
                      </a:r>
                      <a:r>
                        <a:rPr lang="en-MY" sz="3600" baseline="0" dirty="0" err="1"/>
                        <a:t>terakhir</a:t>
                      </a:r>
                      <a:r>
                        <a:rPr lang="en-MY" sz="3600" baseline="0" dirty="0"/>
                        <a:t> </a:t>
                      </a:r>
                      <a:r>
                        <a:rPr lang="en-MY" sz="3600" baseline="0" dirty="0" err="1"/>
                        <a:t>akan</a:t>
                      </a:r>
                      <a:r>
                        <a:rPr lang="en-MY" sz="3600" baseline="0" dirty="0"/>
                        <a:t> </a:t>
                      </a:r>
                      <a:r>
                        <a:rPr lang="en-MY" sz="3600" baseline="0" dirty="0" err="1"/>
                        <a:t>dilakukan</a:t>
                      </a:r>
                      <a:r>
                        <a:rPr lang="en-MY" sz="3600" baseline="0" dirty="0"/>
                        <a:t> </a:t>
                      </a:r>
                      <a:endParaRPr lang="en-MY" sz="3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3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5</a:t>
                      </a:r>
                      <a:endParaRPr lang="en-MY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MY" sz="3600" dirty="0"/>
                        <a:t>Proses </a:t>
                      </a:r>
                      <a:r>
                        <a:rPr lang="en-MY" sz="3600" dirty="0" err="1"/>
                        <a:t>pembetulan</a:t>
                      </a:r>
                      <a:r>
                        <a:rPr lang="en-MY" sz="3600" dirty="0"/>
                        <a:t> </a:t>
                      </a:r>
                      <a:r>
                        <a:rPr lang="en-MY" sz="3600" dirty="0" err="1"/>
                        <a:t>dan</a:t>
                      </a:r>
                      <a:r>
                        <a:rPr lang="en-MY" sz="3600" dirty="0"/>
                        <a:t> </a:t>
                      </a:r>
                      <a:r>
                        <a:rPr lang="en-MY" sz="3600" dirty="0" err="1"/>
                        <a:t>pengujian</a:t>
                      </a:r>
                      <a:r>
                        <a:rPr lang="en-MY" sz="3600" baseline="0" dirty="0"/>
                        <a:t> </a:t>
                      </a:r>
                      <a:r>
                        <a:rPr lang="en-MY" sz="3600" baseline="0" dirty="0" err="1"/>
                        <a:t>semula</a:t>
                      </a:r>
                      <a:r>
                        <a:rPr lang="en-MY" sz="3600" baseline="0" dirty="0"/>
                        <a:t> (</a:t>
                      </a:r>
                      <a:r>
                        <a:rPr lang="en-MY" sz="3600" baseline="0" dirty="0" err="1"/>
                        <a:t>jika</a:t>
                      </a:r>
                      <a:r>
                        <a:rPr lang="en-MY" sz="3600" baseline="0" dirty="0"/>
                        <a:t> </a:t>
                      </a:r>
                      <a:r>
                        <a:rPr lang="en-MY" sz="3600" baseline="0" dirty="0" err="1"/>
                        <a:t>ada</a:t>
                      </a:r>
                      <a:r>
                        <a:rPr lang="en-MY" sz="3600" baseline="0" dirty="0"/>
                        <a:t>)</a:t>
                      </a:r>
                      <a:endParaRPr lang="en-MY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3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3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3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MY" sz="3600" dirty="0" err="1"/>
                        <a:t>Pemasangan</a:t>
                      </a:r>
                      <a:r>
                        <a:rPr lang="en-MY" sz="3600" dirty="0"/>
                        <a:t> </a:t>
                      </a:r>
                      <a:r>
                        <a:rPr lang="en-MY" sz="3600" dirty="0" err="1"/>
                        <a:t>sistem</a:t>
                      </a:r>
                      <a:r>
                        <a:rPr lang="en-MY" sz="3600" dirty="0"/>
                        <a:t> </a:t>
                      </a:r>
                      <a:r>
                        <a:rPr lang="en-MY" sz="3600" dirty="0" err="1"/>
                        <a:t>sebenar</a:t>
                      </a:r>
                      <a:endParaRPr lang="en-MY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3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7</a:t>
                      </a:r>
                      <a:endParaRPr lang="en-MY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3600" dirty="0"/>
                        <a:t>Proses </a:t>
                      </a:r>
                      <a:r>
                        <a:rPr lang="en-MY" sz="3600" dirty="0" err="1"/>
                        <a:t>pemantauan</a:t>
                      </a:r>
                      <a:r>
                        <a:rPr lang="en-MY" sz="3600" dirty="0"/>
                        <a:t> </a:t>
                      </a:r>
                      <a:r>
                        <a:rPr lang="en-MY" sz="3600" dirty="0" err="1"/>
                        <a:t>pengundian</a:t>
                      </a:r>
                      <a:r>
                        <a:rPr lang="en-MY" sz="3600" dirty="0"/>
                        <a:t> &amp; </a:t>
                      </a:r>
                      <a:r>
                        <a:rPr lang="en-MY" sz="3600" dirty="0" err="1"/>
                        <a:t>menyediakan</a:t>
                      </a:r>
                      <a:r>
                        <a:rPr lang="en-MY" sz="3600" baseline="0" dirty="0"/>
                        <a:t>  </a:t>
                      </a:r>
                      <a:r>
                        <a:rPr lang="en-MY" sz="3600" baseline="0" dirty="0" err="1"/>
                        <a:t>l</a:t>
                      </a:r>
                      <a:r>
                        <a:rPr lang="en-MY" sz="3600" dirty="0" err="1"/>
                        <a:t>aporan</a:t>
                      </a:r>
                      <a:r>
                        <a:rPr lang="en-MY" sz="3600" baseline="0" dirty="0"/>
                        <a:t> </a:t>
                      </a:r>
                      <a:r>
                        <a:rPr lang="en-MY" sz="3600" baseline="0" dirty="0" err="1"/>
                        <a:t>keputusan</a:t>
                      </a:r>
                      <a:r>
                        <a:rPr lang="en-MY" sz="3600" baseline="0" dirty="0"/>
                        <a:t>.</a:t>
                      </a:r>
                      <a:endParaRPr lang="en-MY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3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14487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8533389" y="-94944"/>
            <a:ext cx="5352782" cy="651974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852" tIns="121926" rIns="243852" bIns="121926" rtlCol="0" anchor="ctr"/>
          <a:lstStyle/>
          <a:p>
            <a:pPr algn="ctr"/>
            <a:endParaRPr lang="en-US" dirty="0">
              <a:latin typeface="Open Sans 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3562818" y="13011887"/>
            <a:ext cx="824808" cy="462198"/>
          </a:xfrm>
        </p:spPr>
        <p:txBody>
          <a:bodyPr/>
          <a:lstStyle/>
          <a:p>
            <a:fld id="{C9468CE9-3F3D-1446-A027-4B4CDD3883B0}" type="slidenum">
              <a:rPr lang="en-US" smtClean="0"/>
              <a:t>19</a:t>
            </a:fld>
            <a:endParaRPr lang="en-US" dirty="0"/>
          </a:p>
        </p:txBody>
      </p:sp>
      <p:sp>
        <p:nvSpPr>
          <p:cNvPr id="16" name="Shape 2041"/>
          <p:cNvSpPr/>
          <p:nvPr/>
        </p:nvSpPr>
        <p:spPr>
          <a:xfrm>
            <a:off x="20458343" y="585921"/>
            <a:ext cx="1508623" cy="186225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9921" y="90048"/>
                </a:moveTo>
                <a:lnTo>
                  <a:pt x="30000" y="90048"/>
                </a:lnTo>
                <a:cubicBezTo>
                  <a:pt x="27992" y="90048"/>
                  <a:pt x="26692" y="91111"/>
                  <a:pt x="26692" y="92753"/>
                </a:cubicBezTo>
                <a:cubicBezTo>
                  <a:pt x="26692" y="94396"/>
                  <a:pt x="27992" y="95458"/>
                  <a:pt x="30000" y="95458"/>
                </a:cubicBezTo>
                <a:lnTo>
                  <a:pt x="69921" y="95458"/>
                </a:lnTo>
                <a:cubicBezTo>
                  <a:pt x="71929" y="95458"/>
                  <a:pt x="73346" y="94396"/>
                  <a:pt x="73346" y="92753"/>
                </a:cubicBezTo>
                <a:cubicBezTo>
                  <a:pt x="73346" y="91111"/>
                  <a:pt x="71929" y="90048"/>
                  <a:pt x="69921" y="90048"/>
                </a:cubicBezTo>
                <a:close/>
                <a:moveTo>
                  <a:pt x="30000" y="30048"/>
                </a:moveTo>
                <a:lnTo>
                  <a:pt x="46653" y="30048"/>
                </a:lnTo>
                <a:cubicBezTo>
                  <a:pt x="48661" y="30048"/>
                  <a:pt x="49960" y="28985"/>
                  <a:pt x="49960" y="27342"/>
                </a:cubicBezTo>
                <a:cubicBezTo>
                  <a:pt x="49960" y="25700"/>
                  <a:pt x="48661" y="24541"/>
                  <a:pt x="46653" y="24541"/>
                </a:cubicBezTo>
                <a:lnTo>
                  <a:pt x="30000" y="24541"/>
                </a:lnTo>
                <a:cubicBezTo>
                  <a:pt x="27992" y="24541"/>
                  <a:pt x="26692" y="25700"/>
                  <a:pt x="26692" y="27342"/>
                </a:cubicBezTo>
                <a:cubicBezTo>
                  <a:pt x="26692" y="28985"/>
                  <a:pt x="27992" y="30048"/>
                  <a:pt x="30000" y="30048"/>
                </a:cubicBezTo>
                <a:close/>
                <a:moveTo>
                  <a:pt x="90000" y="68212"/>
                </a:moveTo>
                <a:lnTo>
                  <a:pt x="30000" y="68212"/>
                </a:lnTo>
                <a:cubicBezTo>
                  <a:pt x="27992" y="68212"/>
                  <a:pt x="26692" y="69275"/>
                  <a:pt x="26692" y="70917"/>
                </a:cubicBezTo>
                <a:cubicBezTo>
                  <a:pt x="26692" y="72560"/>
                  <a:pt x="27992" y="73623"/>
                  <a:pt x="30000" y="73623"/>
                </a:cubicBezTo>
                <a:lnTo>
                  <a:pt x="90000" y="73623"/>
                </a:lnTo>
                <a:cubicBezTo>
                  <a:pt x="92007" y="73623"/>
                  <a:pt x="93307" y="72560"/>
                  <a:pt x="93307" y="70917"/>
                </a:cubicBezTo>
                <a:cubicBezTo>
                  <a:pt x="93307" y="69275"/>
                  <a:pt x="92007" y="68212"/>
                  <a:pt x="90000" y="68212"/>
                </a:cubicBezTo>
                <a:close/>
                <a:moveTo>
                  <a:pt x="26692" y="49082"/>
                </a:moveTo>
                <a:cubicBezTo>
                  <a:pt x="26692" y="50724"/>
                  <a:pt x="27992" y="51884"/>
                  <a:pt x="30000" y="51884"/>
                </a:cubicBezTo>
                <a:lnTo>
                  <a:pt x="90000" y="51884"/>
                </a:lnTo>
                <a:cubicBezTo>
                  <a:pt x="92007" y="51884"/>
                  <a:pt x="93307" y="50724"/>
                  <a:pt x="93307" y="49082"/>
                </a:cubicBezTo>
                <a:cubicBezTo>
                  <a:pt x="93307" y="47536"/>
                  <a:pt x="92007" y="46376"/>
                  <a:pt x="90000" y="46376"/>
                </a:cubicBezTo>
                <a:lnTo>
                  <a:pt x="30000" y="46376"/>
                </a:lnTo>
                <a:cubicBezTo>
                  <a:pt x="27992" y="46376"/>
                  <a:pt x="26692" y="47536"/>
                  <a:pt x="26692" y="49082"/>
                </a:cubicBezTo>
                <a:close/>
                <a:moveTo>
                  <a:pt x="86692" y="0"/>
                </a:moveTo>
                <a:lnTo>
                  <a:pt x="13346" y="0"/>
                </a:lnTo>
                <a:cubicBezTo>
                  <a:pt x="6023" y="0"/>
                  <a:pt x="0" y="4927"/>
                  <a:pt x="0" y="10917"/>
                </a:cubicBezTo>
                <a:lnTo>
                  <a:pt x="0" y="109082"/>
                </a:lnTo>
                <a:cubicBezTo>
                  <a:pt x="0" y="115072"/>
                  <a:pt x="6023" y="120000"/>
                  <a:pt x="13346" y="120000"/>
                </a:cubicBezTo>
                <a:lnTo>
                  <a:pt x="106653" y="120000"/>
                </a:lnTo>
                <a:cubicBezTo>
                  <a:pt x="113976" y="120000"/>
                  <a:pt x="120000" y="115072"/>
                  <a:pt x="120000" y="109082"/>
                </a:cubicBezTo>
                <a:lnTo>
                  <a:pt x="120000" y="30048"/>
                </a:lnTo>
                <a:lnTo>
                  <a:pt x="86692" y="0"/>
                </a:lnTo>
                <a:close/>
                <a:moveTo>
                  <a:pt x="113267" y="109082"/>
                </a:moveTo>
                <a:cubicBezTo>
                  <a:pt x="113267" y="112077"/>
                  <a:pt x="110314" y="114589"/>
                  <a:pt x="106653" y="114589"/>
                </a:cubicBezTo>
                <a:lnTo>
                  <a:pt x="13346" y="114589"/>
                </a:lnTo>
                <a:cubicBezTo>
                  <a:pt x="9685" y="114589"/>
                  <a:pt x="6614" y="112077"/>
                  <a:pt x="6614" y="109082"/>
                </a:cubicBezTo>
                <a:lnTo>
                  <a:pt x="6614" y="10917"/>
                </a:lnTo>
                <a:cubicBezTo>
                  <a:pt x="6614" y="7922"/>
                  <a:pt x="9685" y="5507"/>
                  <a:pt x="13346" y="5507"/>
                </a:cubicBezTo>
                <a:lnTo>
                  <a:pt x="73346" y="5507"/>
                </a:lnTo>
                <a:lnTo>
                  <a:pt x="73346" y="32753"/>
                </a:lnTo>
                <a:cubicBezTo>
                  <a:pt x="73346" y="35748"/>
                  <a:pt x="76299" y="38260"/>
                  <a:pt x="79960" y="38260"/>
                </a:cubicBezTo>
                <a:lnTo>
                  <a:pt x="113267" y="38260"/>
                </a:lnTo>
                <a:lnTo>
                  <a:pt x="113267" y="109082"/>
                </a:lnTo>
                <a:close/>
                <a:moveTo>
                  <a:pt x="79960" y="32753"/>
                </a:moveTo>
                <a:lnTo>
                  <a:pt x="79960" y="5507"/>
                </a:lnTo>
                <a:lnTo>
                  <a:pt x="83267" y="5507"/>
                </a:lnTo>
                <a:lnTo>
                  <a:pt x="113267" y="32753"/>
                </a:lnTo>
                <a:lnTo>
                  <a:pt x="79960" y="327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1561" y="5372052"/>
            <a:ext cx="2383554" cy="145507"/>
          </a:xfrm>
          <a:prstGeom prst="rect">
            <a:avLst/>
          </a:prstGeom>
        </p:spPr>
      </p:pic>
      <p:sp>
        <p:nvSpPr>
          <p:cNvPr id="18" name="Title 4"/>
          <p:cNvSpPr txBox="1">
            <a:spLocks/>
          </p:cNvSpPr>
          <p:nvPr/>
        </p:nvSpPr>
        <p:spPr>
          <a:xfrm>
            <a:off x="732623" y="5377593"/>
            <a:ext cx="16754017" cy="2142550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r>
              <a:rPr lang="en-MY" b="1" dirty="0">
                <a:solidFill>
                  <a:schemeClr val="tx1"/>
                </a:solidFill>
                <a:latin typeface="Century Gothic" panose="020B0502020202020204" pitchFamily="34" charset="0"/>
                <a:cs typeface="Open Sans" panose="020B0606030504020204" pitchFamily="34" charset="0"/>
              </a:rPr>
              <a:t>5.0 YURAN PERKHIDMATAN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819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00414" y="953164"/>
            <a:ext cx="21586688" cy="1231107"/>
          </a:xfrm>
          <a:prstGeom prst="rect">
            <a:avLst/>
          </a:prstGeom>
          <a:noFill/>
        </p:spPr>
        <p:txBody>
          <a:bodyPr wrap="square" lIns="243852" tIns="121926" rIns="243852" bIns="121926" rtlCol="0">
            <a:spAutoFit/>
          </a:bodyPr>
          <a:lstStyle/>
          <a:p>
            <a:pPr algn="ctr"/>
            <a:r>
              <a:rPr lang="en-US" sz="6400" dirty="0">
                <a:solidFill>
                  <a:srgbClr val="C00000"/>
                </a:solidFill>
                <a:latin typeface="Open Sans Light"/>
                <a:cs typeface="Open Sans Light"/>
              </a:rPr>
              <a:t>Isi </a:t>
            </a:r>
            <a:r>
              <a:rPr lang="en-US" sz="6400" dirty="0" err="1">
                <a:solidFill>
                  <a:srgbClr val="C00000"/>
                </a:solidFill>
                <a:latin typeface="Open Sans Light"/>
                <a:cs typeface="Open Sans Light"/>
              </a:rPr>
              <a:t>Kandungan</a:t>
            </a:r>
            <a:endParaRPr lang="en-US" sz="6400" dirty="0">
              <a:solidFill>
                <a:srgbClr val="C00000"/>
              </a:solidFill>
              <a:latin typeface="Open Sans Light"/>
              <a:cs typeface="Open Sans 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3562819" y="12985026"/>
            <a:ext cx="697802" cy="615149"/>
          </a:xfrm>
        </p:spPr>
        <p:txBody>
          <a:bodyPr/>
          <a:lstStyle/>
          <a:p>
            <a:fld id="{C9468CE9-3F3D-1446-A027-4B4CDD3883B0}" type="slidenum">
              <a:rPr lang="en-US" sz="1600" smtClean="0"/>
              <a:t>2</a:t>
            </a:fld>
            <a:endParaRPr lang="en-US" sz="1600"/>
          </a:p>
        </p:txBody>
      </p:sp>
      <p:grpSp>
        <p:nvGrpSpPr>
          <p:cNvPr id="5" name="Group 4"/>
          <p:cNvGrpSpPr/>
          <p:nvPr/>
        </p:nvGrpSpPr>
        <p:grpSpPr>
          <a:xfrm>
            <a:off x="2182310" y="2368460"/>
            <a:ext cx="18286182" cy="992953"/>
            <a:chOff x="1372684" y="2936195"/>
            <a:chExt cx="21614418" cy="1208769"/>
          </a:xfrm>
        </p:grpSpPr>
        <p:sp>
          <p:nvSpPr>
            <p:cNvPr id="24" name="Shape 305"/>
            <p:cNvSpPr/>
            <p:nvPr/>
          </p:nvSpPr>
          <p:spPr>
            <a:xfrm>
              <a:off x="1372684" y="2936195"/>
              <a:ext cx="1208769" cy="120876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3600"/>
            </a:p>
          </p:txBody>
        </p:sp>
        <p:sp>
          <p:nvSpPr>
            <p:cNvPr id="25" name="Shape 308"/>
            <p:cNvSpPr txBox="1"/>
            <p:nvPr/>
          </p:nvSpPr>
          <p:spPr>
            <a:xfrm>
              <a:off x="1403610" y="3138924"/>
              <a:ext cx="1129717" cy="81615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r>
                <a:rPr lang="en" sz="3600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Dosis"/>
                </a:rPr>
                <a:t>1.0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476034" y="3039974"/>
              <a:ext cx="20511068" cy="975312"/>
            </a:xfrm>
            <a:prstGeom prst="rect">
              <a:avLst/>
            </a:prstGeom>
            <a:noFill/>
          </p:spPr>
          <p:txBody>
            <a:bodyPr wrap="square" lIns="243852" tIns="121926" rIns="243852" bIns="121926" rtlCol="0">
              <a:spAutoFit/>
            </a:bodyPr>
            <a:lstStyle/>
            <a:p>
              <a:r>
                <a:rPr lang="en-US" sz="3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 Light"/>
                  <a:cs typeface="Open Sans Light"/>
                </a:rPr>
                <a:t>Latar</a:t>
              </a:r>
              <a:r>
                <a:rPr 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 Light"/>
                  <a:cs typeface="Open Sans Light"/>
                </a:rPr>
                <a:t> </a:t>
              </a:r>
              <a:r>
                <a:rPr lang="en-US" sz="3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 Light"/>
                  <a:cs typeface="Open Sans Light"/>
                </a:rPr>
                <a:t>Belakang</a:t>
              </a:r>
              <a:r>
                <a:rPr 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 Light"/>
                  <a:cs typeface="Open Sans Light"/>
                </a:rPr>
                <a:t>													 3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174291" y="3481927"/>
            <a:ext cx="18286182" cy="995804"/>
            <a:chOff x="1372684" y="5212017"/>
            <a:chExt cx="21614418" cy="1212239"/>
          </a:xfrm>
        </p:grpSpPr>
        <p:sp>
          <p:nvSpPr>
            <p:cNvPr id="26" name="Shape 305"/>
            <p:cNvSpPr/>
            <p:nvPr/>
          </p:nvSpPr>
          <p:spPr>
            <a:xfrm>
              <a:off x="1372684" y="5212017"/>
              <a:ext cx="1208769" cy="120876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3600"/>
            </a:p>
          </p:txBody>
        </p:sp>
        <p:sp>
          <p:nvSpPr>
            <p:cNvPr id="27" name="Shape 308"/>
            <p:cNvSpPr txBox="1"/>
            <p:nvPr/>
          </p:nvSpPr>
          <p:spPr>
            <a:xfrm>
              <a:off x="1403610" y="5414746"/>
              <a:ext cx="1129717" cy="81615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r>
                <a:rPr lang="en" sz="3600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Dosis"/>
                </a:rPr>
                <a:t>2.0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476034" y="5448944"/>
              <a:ext cx="20511068" cy="975312"/>
            </a:xfrm>
            <a:prstGeom prst="rect">
              <a:avLst/>
            </a:prstGeom>
            <a:noFill/>
          </p:spPr>
          <p:txBody>
            <a:bodyPr wrap="square" lIns="243852" tIns="121926" rIns="243852" bIns="121926" rtlCol="0">
              <a:spAutoFit/>
            </a:bodyPr>
            <a:lstStyle/>
            <a:p>
              <a:r>
                <a:rPr lang="en-US" sz="3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 Light"/>
                  <a:cs typeface="Open Sans Light"/>
                </a:rPr>
                <a:t>Objektif</a:t>
              </a:r>
              <a:r>
                <a:rPr 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 Light"/>
                  <a:cs typeface="Open Sans Light"/>
                </a:rPr>
                <a:t> </a:t>
              </a:r>
              <a:r>
                <a:rPr lang="en-US" sz="3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 Light"/>
                  <a:cs typeface="Open Sans Light"/>
                </a:rPr>
                <a:t>Pelaksanaan</a:t>
              </a:r>
              <a:r>
                <a:rPr 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 Light"/>
                  <a:cs typeface="Open Sans Light"/>
                </a:rPr>
                <a:t>												10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182310" y="4618714"/>
            <a:ext cx="18286182" cy="1033082"/>
            <a:chOff x="1372684" y="7720256"/>
            <a:chExt cx="21614418" cy="1257619"/>
          </a:xfrm>
        </p:grpSpPr>
        <p:sp>
          <p:nvSpPr>
            <p:cNvPr id="30" name="Shape 305"/>
            <p:cNvSpPr/>
            <p:nvPr/>
          </p:nvSpPr>
          <p:spPr>
            <a:xfrm>
              <a:off x="1372684" y="7720256"/>
              <a:ext cx="1208769" cy="120876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3600"/>
            </a:p>
          </p:txBody>
        </p:sp>
        <p:sp>
          <p:nvSpPr>
            <p:cNvPr id="31" name="Shape 308"/>
            <p:cNvSpPr txBox="1"/>
            <p:nvPr/>
          </p:nvSpPr>
          <p:spPr>
            <a:xfrm>
              <a:off x="1403610" y="7928897"/>
              <a:ext cx="1129717" cy="81615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r>
                <a:rPr lang="en" sz="3600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Dosis"/>
                </a:rPr>
                <a:t>3.0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476034" y="8002563"/>
              <a:ext cx="20511068" cy="975312"/>
            </a:xfrm>
            <a:prstGeom prst="rect">
              <a:avLst/>
            </a:prstGeom>
            <a:noFill/>
          </p:spPr>
          <p:txBody>
            <a:bodyPr wrap="square" lIns="243852" tIns="121926" rIns="243852" bIns="121926" rtlCol="0">
              <a:spAutoFit/>
            </a:bodyPr>
            <a:lstStyle/>
            <a:p>
              <a:r>
                <a:rPr lang="en-US" sz="3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 Light"/>
                  <a:cs typeface="Open Sans Light"/>
                </a:rPr>
                <a:t>Skop</a:t>
              </a:r>
              <a:r>
                <a:rPr 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 Light"/>
                  <a:cs typeface="Open Sans Light"/>
                </a:rPr>
                <a:t> </a:t>
              </a:r>
              <a:r>
                <a:rPr lang="en-US" sz="3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 Light"/>
                  <a:cs typeface="Open Sans Light"/>
                </a:rPr>
                <a:t>Pelaksanaan</a:t>
              </a:r>
              <a:r>
                <a:rPr 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 Light"/>
                  <a:cs typeface="Open Sans Light"/>
                </a:rPr>
                <a:t>												12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172785" y="5881626"/>
            <a:ext cx="18286182" cy="1033082"/>
            <a:chOff x="1372684" y="7720256"/>
            <a:chExt cx="21614418" cy="1257619"/>
          </a:xfrm>
        </p:grpSpPr>
        <p:sp>
          <p:nvSpPr>
            <p:cNvPr id="15" name="Shape 305"/>
            <p:cNvSpPr/>
            <p:nvPr/>
          </p:nvSpPr>
          <p:spPr>
            <a:xfrm>
              <a:off x="1372684" y="7720256"/>
              <a:ext cx="1208769" cy="120876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3600"/>
            </a:p>
          </p:txBody>
        </p:sp>
        <p:sp>
          <p:nvSpPr>
            <p:cNvPr id="16" name="Shape 308"/>
            <p:cNvSpPr txBox="1"/>
            <p:nvPr/>
          </p:nvSpPr>
          <p:spPr>
            <a:xfrm>
              <a:off x="1403610" y="7928897"/>
              <a:ext cx="1129717" cy="81615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r>
                <a:rPr lang="en" sz="3600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Dosis"/>
                </a:rPr>
                <a:t>4.0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476034" y="8002563"/>
              <a:ext cx="20511068" cy="975312"/>
            </a:xfrm>
            <a:prstGeom prst="rect">
              <a:avLst/>
            </a:prstGeom>
            <a:noFill/>
          </p:spPr>
          <p:txBody>
            <a:bodyPr wrap="square" lIns="243852" tIns="121926" rIns="243852" bIns="121926" rtlCol="0">
              <a:spAutoFit/>
            </a:bodyPr>
            <a:lstStyle/>
            <a:p>
              <a:r>
                <a:rPr lang="en-US" sz="3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 Light"/>
                  <a:cs typeface="Open Sans Light"/>
                </a:rPr>
                <a:t>Jadual</a:t>
              </a:r>
              <a:r>
                <a:rPr 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 Light"/>
                  <a:cs typeface="Open Sans Light"/>
                </a:rPr>
                <a:t> </a:t>
              </a:r>
              <a:r>
                <a:rPr lang="en-US" sz="3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 Light"/>
                  <a:cs typeface="Open Sans Light"/>
                </a:rPr>
                <a:t>Pelaksanaan</a:t>
              </a:r>
              <a:r>
                <a:rPr 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 Light"/>
                  <a:cs typeface="Open Sans Light"/>
                </a:rPr>
                <a:t> </a:t>
              </a:r>
              <a:r>
                <a:rPr lang="en-US" sz="3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 Light"/>
                  <a:cs typeface="Open Sans Light"/>
                </a:rPr>
                <a:t>Projek</a:t>
              </a:r>
              <a:r>
                <a:rPr 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 Light"/>
                  <a:cs typeface="Open Sans Light"/>
                </a:rPr>
                <a:t>									   	         17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182310" y="7082668"/>
            <a:ext cx="18286182" cy="1033082"/>
            <a:chOff x="1372684" y="7720256"/>
            <a:chExt cx="21614418" cy="1257619"/>
          </a:xfrm>
        </p:grpSpPr>
        <p:sp>
          <p:nvSpPr>
            <p:cNvPr id="32" name="Shape 305"/>
            <p:cNvSpPr/>
            <p:nvPr/>
          </p:nvSpPr>
          <p:spPr>
            <a:xfrm>
              <a:off x="1372684" y="7720256"/>
              <a:ext cx="1208769" cy="120876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3600"/>
            </a:p>
          </p:txBody>
        </p:sp>
        <p:sp>
          <p:nvSpPr>
            <p:cNvPr id="33" name="Shape 308"/>
            <p:cNvSpPr txBox="1"/>
            <p:nvPr/>
          </p:nvSpPr>
          <p:spPr>
            <a:xfrm>
              <a:off x="1403610" y="7928897"/>
              <a:ext cx="1129717" cy="81615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r>
                <a:rPr lang="en" sz="3600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Dosis"/>
                </a:rPr>
                <a:t>5.0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476034" y="8002563"/>
              <a:ext cx="20511068" cy="975312"/>
            </a:xfrm>
            <a:prstGeom prst="rect">
              <a:avLst/>
            </a:prstGeom>
            <a:noFill/>
          </p:spPr>
          <p:txBody>
            <a:bodyPr wrap="square" lIns="243852" tIns="121926" rIns="243852" bIns="121926" rtlCol="0">
              <a:spAutoFit/>
            </a:bodyPr>
            <a:lstStyle/>
            <a:p>
              <a:r>
                <a:rPr lang="en-US" sz="3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 Light"/>
                  <a:cs typeface="Open Sans Light"/>
                </a:rPr>
                <a:t>Yuran</a:t>
              </a:r>
              <a:r>
                <a:rPr 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 Light"/>
                  <a:cs typeface="Open Sans Light"/>
                </a:rPr>
                <a:t> </a:t>
              </a:r>
              <a:r>
                <a:rPr lang="en-US" sz="3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 Light"/>
                  <a:cs typeface="Open Sans Light"/>
                </a:rPr>
                <a:t>Perkhidmatan</a:t>
              </a:r>
              <a:r>
                <a:rPr 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 Light"/>
                  <a:cs typeface="Open Sans Light"/>
                </a:rPr>
                <a:t>												19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172462" y="9558294"/>
            <a:ext cx="18286182" cy="1033093"/>
            <a:chOff x="1372684" y="6289069"/>
            <a:chExt cx="21614418" cy="1257632"/>
          </a:xfrm>
        </p:grpSpPr>
        <p:sp>
          <p:nvSpPr>
            <p:cNvPr id="36" name="Shape 305"/>
            <p:cNvSpPr/>
            <p:nvPr/>
          </p:nvSpPr>
          <p:spPr>
            <a:xfrm>
              <a:off x="1372684" y="6289069"/>
              <a:ext cx="1208769" cy="120876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3600"/>
            </a:p>
          </p:txBody>
        </p:sp>
        <p:sp>
          <p:nvSpPr>
            <p:cNvPr id="37" name="Shape 308"/>
            <p:cNvSpPr txBox="1"/>
            <p:nvPr/>
          </p:nvSpPr>
          <p:spPr>
            <a:xfrm>
              <a:off x="1403610" y="6497721"/>
              <a:ext cx="1129717" cy="81615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r>
                <a:rPr lang="en" sz="3600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Dosis"/>
                </a:rPr>
                <a:t>7.0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476034" y="6571390"/>
              <a:ext cx="20511068" cy="975311"/>
            </a:xfrm>
            <a:prstGeom prst="rect">
              <a:avLst/>
            </a:prstGeom>
            <a:noFill/>
          </p:spPr>
          <p:txBody>
            <a:bodyPr wrap="square" lIns="243852" tIns="121926" rIns="243852" bIns="121926" rtlCol="0">
              <a:spAutoFit/>
            </a:bodyPr>
            <a:lstStyle/>
            <a:p>
              <a:r>
                <a:rPr lang="en-US" sz="3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 Light"/>
                  <a:cs typeface="Open Sans Light"/>
                </a:rPr>
                <a:t>Hubungi</a:t>
              </a:r>
              <a:r>
                <a:rPr 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 Light"/>
                  <a:cs typeface="Open Sans Light"/>
                </a:rPr>
                <a:t> Kami 													23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208474" y="8266233"/>
            <a:ext cx="18286182" cy="1032136"/>
            <a:chOff x="1372684" y="7720256"/>
            <a:chExt cx="21614418" cy="1256467"/>
          </a:xfrm>
        </p:grpSpPr>
        <p:sp>
          <p:nvSpPr>
            <p:cNvPr id="44" name="Shape 305"/>
            <p:cNvSpPr/>
            <p:nvPr/>
          </p:nvSpPr>
          <p:spPr>
            <a:xfrm>
              <a:off x="1372684" y="7720256"/>
              <a:ext cx="1208769" cy="120876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3600"/>
            </a:p>
          </p:txBody>
        </p:sp>
        <p:sp>
          <p:nvSpPr>
            <p:cNvPr id="45" name="Shape 308"/>
            <p:cNvSpPr txBox="1"/>
            <p:nvPr/>
          </p:nvSpPr>
          <p:spPr>
            <a:xfrm>
              <a:off x="1403610" y="7928897"/>
              <a:ext cx="1129717" cy="81615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r>
                <a:rPr lang="en" sz="3600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Dosis"/>
                </a:rPr>
                <a:t>6.0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476034" y="8002564"/>
              <a:ext cx="20511068" cy="974159"/>
            </a:xfrm>
            <a:prstGeom prst="rect">
              <a:avLst/>
            </a:prstGeom>
            <a:noFill/>
          </p:spPr>
          <p:txBody>
            <a:bodyPr wrap="square" lIns="243852" tIns="121926" rIns="243852" bIns="121926" rtlCol="0">
              <a:spAutoFit/>
            </a:bodyPr>
            <a:lstStyle/>
            <a:p>
              <a:r>
                <a:rPr lang="en-US" sz="3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 Light"/>
                  <a:cs typeface="Open Sans Light"/>
                </a:rPr>
                <a:t>Terma</a:t>
              </a:r>
              <a:r>
                <a:rPr 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 Light"/>
                  <a:cs typeface="Open Sans Light"/>
                </a:rPr>
                <a:t> </a:t>
              </a:r>
              <a:r>
                <a:rPr lang="en-US" sz="3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 Light"/>
                  <a:cs typeface="Open Sans Light"/>
                </a:rPr>
                <a:t>Pembayaran</a:t>
              </a:r>
              <a:r>
                <a:rPr 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 Light"/>
                  <a:cs typeface="Open Sans Light"/>
                </a:rPr>
                <a:t>												21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7030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1545259" y="1128988"/>
            <a:ext cx="20729099" cy="1825542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endParaRPr lang="en-MY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0414" y="953164"/>
            <a:ext cx="21586688" cy="1231107"/>
          </a:xfrm>
          <a:prstGeom prst="rect">
            <a:avLst/>
          </a:prstGeom>
          <a:noFill/>
        </p:spPr>
        <p:txBody>
          <a:bodyPr wrap="square" lIns="243852" tIns="121926" rIns="243852" bIns="121926" rtlCol="0">
            <a:spAutoFit/>
          </a:bodyPr>
          <a:lstStyle/>
          <a:p>
            <a:pPr algn="ctr"/>
            <a:r>
              <a:rPr lang="en-US" sz="6400" dirty="0">
                <a:solidFill>
                  <a:srgbClr val="C00000"/>
                </a:solidFill>
                <a:latin typeface="Open Sans Light"/>
                <a:cs typeface="Open Sans Light"/>
              </a:rPr>
              <a:t>5.0 </a:t>
            </a:r>
            <a:r>
              <a:rPr lang="en-US" sz="6400" dirty="0" err="1">
                <a:solidFill>
                  <a:srgbClr val="C00000"/>
                </a:solidFill>
                <a:latin typeface="Open Sans Light"/>
                <a:cs typeface="Open Sans Light"/>
              </a:rPr>
              <a:t>Yuran</a:t>
            </a:r>
            <a:r>
              <a:rPr lang="en-US" sz="6400" dirty="0">
                <a:solidFill>
                  <a:srgbClr val="C00000"/>
                </a:solidFill>
                <a:latin typeface="Open Sans Light"/>
                <a:cs typeface="Open Sans Light"/>
              </a:rPr>
              <a:t> </a:t>
            </a:r>
            <a:r>
              <a:rPr lang="en-US" sz="6400" dirty="0" err="1">
                <a:solidFill>
                  <a:srgbClr val="C00000"/>
                </a:solidFill>
                <a:latin typeface="Open Sans Light"/>
                <a:cs typeface="Open Sans Light"/>
              </a:rPr>
              <a:t>Perkhidmatan</a:t>
            </a:r>
            <a:endParaRPr lang="en-US" sz="6400" dirty="0">
              <a:solidFill>
                <a:srgbClr val="C00000"/>
              </a:solidFill>
              <a:latin typeface="Open Sans Light"/>
              <a:cs typeface="Open Sans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3562818" y="13011887"/>
            <a:ext cx="824808" cy="462198"/>
          </a:xfrm>
        </p:spPr>
        <p:txBody>
          <a:bodyPr/>
          <a:lstStyle/>
          <a:p>
            <a:fld id="{C9468CE9-3F3D-1446-A027-4B4CDD3883B0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519966"/>
              </p:ext>
            </p:extLst>
          </p:nvPr>
        </p:nvGraphicFramePr>
        <p:xfrm>
          <a:off x="1134929" y="2184271"/>
          <a:ext cx="22427889" cy="111515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4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75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8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997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No</a:t>
                      </a:r>
                      <a:endParaRPr lang="en-MY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err="1">
                          <a:latin typeface="Century Gothic" panose="020B0502020202020204" pitchFamily="34" charset="0"/>
                        </a:rPr>
                        <a:t>Butiran</a:t>
                      </a:r>
                      <a:endParaRPr lang="en-MY" sz="4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/>
                        <a:t>Jumlah</a:t>
                      </a:r>
                      <a:r>
                        <a:rPr lang="en-US" sz="4000" b="1" dirty="0"/>
                        <a:t> (RM)</a:t>
                      </a:r>
                      <a:endParaRPr lang="en-MY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739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1</a:t>
                      </a:r>
                      <a:endParaRPr lang="en-MY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err="1">
                          <a:latin typeface="Century Gothic" panose="020B0502020202020204" pitchFamily="34" charset="0"/>
                        </a:rPr>
                        <a:t>P</a:t>
                      </a:r>
                      <a:r>
                        <a:rPr lang="en-US" sz="4000" baseline="0" dirty="0" err="1">
                          <a:latin typeface="Century Gothic" panose="020B0502020202020204" pitchFamily="34" charset="0"/>
                        </a:rPr>
                        <a:t>emasangan</a:t>
                      </a:r>
                      <a:r>
                        <a:rPr lang="en-US" sz="4000" baseline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4000" baseline="0" dirty="0" err="1">
                          <a:latin typeface="Century Gothic" panose="020B0502020202020204" pitchFamily="34" charset="0"/>
                        </a:rPr>
                        <a:t>sistem</a:t>
                      </a:r>
                      <a:r>
                        <a:rPr lang="en-US" sz="4000" baseline="0" dirty="0">
                          <a:latin typeface="Century Gothic" panose="020B0502020202020204" pitchFamily="34" charset="0"/>
                        </a:rPr>
                        <a:t> dan proses </a:t>
                      </a:r>
                      <a:r>
                        <a:rPr lang="en-US" sz="4000" baseline="0" dirty="0" err="1">
                          <a:latin typeface="Century Gothic" panose="020B0502020202020204" pitchFamily="34" charset="0"/>
                        </a:rPr>
                        <a:t>pengujian</a:t>
                      </a:r>
                      <a:r>
                        <a:rPr lang="en-US" sz="4000" baseline="0" dirty="0"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entury Gothic" panose="020B0502020202020204" pitchFamily="34" charset="0"/>
                        </a:rPr>
                        <a:t>3,000</a:t>
                      </a:r>
                      <a:endParaRPr lang="en-MY" sz="4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0581194"/>
                  </a:ext>
                </a:extLst>
              </a:tr>
              <a:tr h="2106856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2</a:t>
                      </a:r>
                      <a:endParaRPr lang="en-MY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4000" dirty="0" err="1">
                          <a:latin typeface="Century Gothic" panose="020B0502020202020204" pitchFamily="34" charset="0"/>
                        </a:rPr>
                        <a:t>Pemantauan</a:t>
                      </a:r>
                      <a:r>
                        <a:rPr lang="en-MY" sz="4000" dirty="0">
                          <a:latin typeface="Century Gothic" panose="020B0502020202020204" pitchFamily="34" charset="0"/>
                        </a:rPr>
                        <a:t> proses </a:t>
                      </a:r>
                      <a:r>
                        <a:rPr lang="en-MY" sz="4000" dirty="0" err="1">
                          <a:latin typeface="Century Gothic" panose="020B0502020202020204" pitchFamily="34" charset="0"/>
                        </a:rPr>
                        <a:t>pengundian</a:t>
                      </a:r>
                      <a:r>
                        <a:rPr lang="en-MY" sz="4000" dirty="0">
                          <a:latin typeface="Century Gothic" panose="020B0502020202020204" pitchFamily="34" charset="0"/>
                        </a:rPr>
                        <a:t>.</a:t>
                      </a:r>
                    </a:p>
                    <a:p>
                      <a:r>
                        <a:rPr lang="en-US" sz="4000" dirty="0">
                          <a:latin typeface="Century Gothic" panose="020B0502020202020204" pitchFamily="34" charset="0"/>
                        </a:rPr>
                        <a:t>  </a:t>
                      </a:r>
                      <a:r>
                        <a:rPr lang="en-US" sz="4000" dirty="0" err="1">
                          <a:latin typeface="Century Gothic" panose="020B0502020202020204" pitchFamily="34" charset="0"/>
                        </a:rPr>
                        <a:t>i</a:t>
                      </a:r>
                      <a:r>
                        <a:rPr lang="en-US" sz="4000" dirty="0">
                          <a:latin typeface="Century Gothic" panose="020B0502020202020204" pitchFamily="34" charset="0"/>
                        </a:rPr>
                        <a:t>) 1 </a:t>
                      </a:r>
                      <a:r>
                        <a:rPr lang="en-US" sz="4000" dirty="0" err="1">
                          <a:latin typeface="Century Gothic" panose="020B0502020202020204" pitchFamily="34" charset="0"/>
                        </a:rPr>
                        <a:t>pengurus</a:t>
                      </a:r>
                      <a:endParaRPr lang="en-US" sz="4000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US" sz="4000" dirty="0">
                          <a:latin typeface="Century Gothic" panose="020B0502020202020204" pitchFamily="34" charset="0"/>
                        </a:rPr>
                        <a:t>  ii)10</a:t>
                      </a:r>
                      <a:r>
                        <a:rPr lang="en-US" sz="4000" baseline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4000" baseline="0" dirty="0" err="1">
                          <a:latin typeface="Century Gothic" panose="020B0502020202020204" pitchFamily="34" charset="0"/>
                        </a:rPr>
                        <a:t>pegawai</a:t>
                      </a:r>
                      <a:endParaRPr lang="en-US" sz="4000" baseline="0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US" sz="4000" baseline="0" dirty="0">
                          <a:latin typeface="Century Gothic" panose="020B0502020202020204" pitchFamily="34" charset="0"/>
                        </a:rPr>
                        <a:t>  iii) 2 </a:t>
                      </a:r>
                      <a:r>
                        <a:rPr lang="en-US" sz="4000" b="0" i="1" baseline="0" dirty="0">
                          <a:latin typeface="Century Gothic" panose="020B0502020202020204" pitchFamily="34" charset="0"/>
                        </a:rPr>
                        <a:t>IT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entury Gothic" panose="020B0502020202020204" pitchFamily="34" charset="0"/>
                        </a:rPr>
                        <a:t>8,000</a:t>
                      </a:r>
                      <a:endParaRPr lang="en-MY" sz="4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5396">
                <a:tc>
                  <a:txBody>
                    <a:bodyPr/>
                    <a:lstStyle/>
                    <a:p>
                      <a:pPr algn="ctr"/>
                      <a:r>
                        <a:rPr lang="en-MY" sz="4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4000" dirty="0" err="1">
                          <a:latin typeface="Century Gothic" panose="020B0502020202020204" pitchFamily="34" charset="0"/>
                        </a:rPr>
                        <a:t>Penyediaan</a:t>
                      </a:r>
                      <a:r>
                        <a:rPr lang="en-MY" sz="40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MY" sz="4000" dirty="0" err="1">
                          <a:latin typeface="Century Gothic" panose="020B0502020202020204" pitchFamily="34" charset="0"/>
                        </a:rPr>
                        <a:t>kertas</a:t>
                      </a:r>
                      <a:r>
                        <a:rPr lang="en-MY" sz="40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MY" sz="4000" dirty="0" err="1">
                          <a:latin typeface="Century Gothic" panose="020B0502020202020204" pitchFamily="34" charset="0"/>
                        </a:rPr>
                        <a:t>undian</a:t>
                      </a:r>
                      <a:r>
                        <a:rPr lang="en-MY" sz="40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MY" sz="4000" dirty="0" err="1">
                          <a:latin typeface="Century Gothic" panose="020B0502020202020204" pitchFamily="34" charset="0"/>
                        </a:rPr>
                        <a:t>secara</a:t>
                      </a:r>
                      <a:r>
                        <a:rPr lang="en-MY" sz="4000" dirty="0">
                          <a:latin typeface="Century Gothic" panose="020B0502020202020204" pitchFamily="34" charset="0"/>
                        </a:rPr>
                        <a:t> manual</a:t>
                      </a:r>
                      <a:endParaRPr lang="en-US" sz="4000" b="0" i="1" baseline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4000" dirty="0">
                          <a:latin typeface="Century Gothic" panose="020B0502020202020204" pitchFamily="34" charset="0"/>
                        </a:rPr>
                        <a:t>1,000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2297613"/>
                  </a:ext>
                </a:extLst>
              </a:tr>
              <a:tr h="108893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4</a:t>
                      </a:r>
                      <a:endParaRPr lang="en-MY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err="1">
                          <a:latin typeface="Century Gothic" panose="020B0502020202020204" pitchFamily="34" charset="0"/>
                        </a:rPr>
                        <a:t>Sewa</a:t>
                      </a:r>
                      <a:r>
                        <a:rPr lang="en-US" sz="4000" baseline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4000" baseline="0" dirty="0" err="1">
                          <a:latin typeface="Century Gothic" panose="020B0502020202020204" pitchFamily="34" charset="0"/>
                        </a:rPr>
                        <a:t>komputer</a:t>
                      </a:r>
                      <a:r>
                        <a:rPr lang="en-US" sz="4000" baseline="0" dirty="0">
                          <a:latin typeface="Century Gothic" panose="020B0502020202020204" pitchFamily="34" charset="0"/>
                        </a:rPr>
                        <a:t>.</a:t>
                      </a:r>
                    </a:p>
                    <a:p>
                      <a:r>
                        <a:rPr lang="en-US" sz="4000" baseline="0" dirty="0">
                          <a:latin typeface="Century Gothic" panose="020B0502020202020204" pitchFamily="34" charset="0"/>
                        </a:rPr>
                        <a:t>RM 200 x 2 </a:t>
                      </a:r>
                      <a:r>
                        <a:rPr lang="en-US" sz="4000" baseline="0" dirty="0" err="1">
                          <a:latin typeface="Century Gothic" panose="020B0502020202020204" pitchFamily="34" charset="0"/>
                        </a:rPr>
                        <a:t>hari</a:t>
                      </a:r>
                      <a:r>
                        <a:rPr lang="en-US" sz="4000" baseline="0" dirty="0">
                          <a:latin typeface="Century Gothic" panose="020B0502020202020204" pitchFamily="34" charset="0"/>
                        </a:rPr>
                        <a:t> x 10 laptop</a:t>
                      </a:r>
                      <a:endParaRPr lang="en-MY" sz="4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entury Gothic" panose="020B0502020202020204" pitchFamily="34" charset="0"/>
                        </a:rPr>
                        <a:t>4,000</a:t>
                      </a:r>
                      <a:endParaRPr lang="en-MY" sz="4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97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5</a:t>
                      </a:r>
                      <a:endParaRPr lang="en-MY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latin typeface="Century Gothic" panose="020B0502020202020204" pitchFamily="34" charset="0"/>
                        </a:rPr>
                        <a:t>Kos </a:t>
                      </a:r>
                      <a:r>
                        <a:rPr lang="en-US" sz="4000" dirty="0" err="1">
                          <a:latin typeface="Century Gothic" panose="020B0502020202020204" pitchFamily="34" charset="0"/>
                        </a:rPr>
                        <a:t>logistik</a:t>
                      </a:r>
                      <a:r>
                        <a:rPr lang="en-US" sz="4000" dirty="0">
                          <a:latin typeface="Century Gothic" panose="020B0502020202020204" pitchFamily="34" charset="0"/>
                        </a:rPr>
                        <a:t>/</a:t>
                      </a:r>
                      <a:r>
                        <a:rPr lang="en-US" sz="4000" dirty="0" err="1">
                          <a:latin typeface="Century Gothic" panose="020B0502020202020204" pitchFamily="34" charset="0"/>
                        </a:rPr>
                        <a:t>perjalanan</a:t>
                      </a:r>
                      <a:endParaRPr lang="en-MY" sz="4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entury Gothic" panose="020B0502020202020204" pitchFamily="34" charset="0"/>
                        </a:rPr>
                        <a:t>1,000</a:t>
                      </a:r>
                      <a:endParaRPr lang="en-MY" sz="4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977">
                <a:tc>
                  <a:txBody>
                    <a:bodyPr/>
                    <a:lstStyle/>
                    <a:p>
                      <a:pPr algn="ctr"/>
                      <a:endParaRPr lang="en-MY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 dirty="0" err="1">
                          <a:latin typeface="Century Gothic" panose="020B0502020202020204" pitchFamily="34" charset="0"/>
                        </a:rPr>
                        <a:t>Jumlah</a:t>
                      </a:r>
                      <a:r>
                        <a:rPr lang="en-US" sz="4000" b="1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4000" b="1" dirty="0" err="1">
                          <a:latin typeface="Century Gothic" panose="020B0502020202020204" pitchFamily="34" charset="0"/>
                        </a:rPr>
                        <a:t>kasar</a:t>
                      </a:r>
                      <a:endParaRPr lang="en-MY" sz="40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entury Gothic" panose="020B0502020202020204" pitchFamily="34" charset="0"/>
                        </a:rPr>
                        <a:t>17,000</a:t>
                      </a:r>
                      <a:endParaRPr lang="en-MY" sz="4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977">
                <a:tc>
                  <a:txBody>
                    <a:bodyPr/>
                    <a:lstStyle/>
                    <a:p>
                      <a:pPr algn="ctr"/>
                      <a:endParaRPr lang="en-MY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 dirty="0" err="1">
                          <a:latin typeface="Century Gothic" panose="020B0502020202020204" pitchFamily="34" charset="0"/>
                        </a:rPr>
                        <a:t>Diskaun</a:t>
                      </a:r>
                      <a:endParaRPr lang="en-MY" sz="40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entury Gothic" panose="020B0502020202020204" pitchFamily="34" charset="0"/>
                        </a:rPr>
                        <a:t>(1,000)</a:t>
                      </a:r>
                      <a:endParaRPr lang="en-MY" sz="4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3096965"/>
                  </a:ext>
                </a:extLst>
              </a:tr>
              <a:tr h="579977">
                <a:tc>
                  <a:txBody>
                    <a:bodyPr/>
                    <a:lstStyle/>
                    <a:p>
                      <a:pPr algn="ctr"/>
                      <a:endParaRPr lang="en-MY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87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dirty="0" err="1">
                          <a:latin typeface="Century Gothic" panose="020B0502020202020204" pitchFamily="34" charset="0"/>
                        </a:rPr>
                        <a:t>Jumlah</a:t>
                      </a:r>
                      <a:r>
                        <a:rPr lang="en-US" sz="4400" b="1" baseline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4400" b="1" baseline="0" dirty="0" err="1">
                          <a:latin typeface="Century Gothic" panose="020B0502020202020204" pitchFamily="34" charset="0"/>
                        </a:rPr>
                        <a:t>selepas</a:t>
                      </a:r>
                      <a:r>
                        <a:rPr lang="en-US" sz="4400" b="1" baseline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4400" b="1" baseline="0" dirty="0" err="1">
                          <a:latin typeface="Century Gothic" panose="020B0502020202020204" pitchFamily="34" charset="0"/>
                        </a:rPr>
                        <a:t>Diskaun</a:t>
                      </a:r>
                      <a:r>
                        <a:rPr lang="en-US" sz="4400" b="1" baseline="0" dirty="0">
                          <a:latin typeface="Century Gothic" panose="020B0502020202020204" pitchFamily="34" charset="0"/>
                        </a:rPr>
                        <a:t> / </a:t>
                      </a:r>
                      <a:r>
                        <a:rPr lang="en-US" sz="4400" b="1" dirty="0" err="1">
                          <a:latin typeface="Century Gothic" panose="020B0502020202020204" pitchFamily="34" charset="0"/>
                        </a:rPr>
                        <a:t>sebelum</a:t>
                      </a:r>
                      <a:r>
                        <a:rPr lang="en-US" sz="4400" b="1" dirty="0">
                          <a:latin typeface="Century Gothic" panose="020B0502020202020204" pitchFamily="34" charset="0"/>
                        </a:rPr>
                        <a:t> SST</a:t>
                      </a:r>
                      <a:endParaRPr lang="en-MY" sz="4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entury Gothic" panose="020B0502020202020204" pitchFamily="34" charset="0"/>
                        </a:rPr>
                        <a:t>16,000</a:t>
                      </a:r>
                      <a:endParaRPr lang="en-MY" sz="4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9977">
                <a:tc>
                  <a:txBody>
                    <a:bodyPr/>
                    <a:lstStyle/>
                    <a:p>
                      <a:pPr algn="ctr"/>
                      <a:endParaRPr lang="en-MY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latin typeface="Century Gothic" panose="020B0502020202020204" pitchFamily="34" charset="0"/>
                        </a:rPr>
                        <a:t>SST 6%</a:t>
                      </a:r>
                      <a:endParaRPr lang="en-MY" sz="40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4000" dirty="0">
                          <a:latin typeface="Century Gothic" panose="020B0502020202020204" pitchFamily="34" charset="0"/>
                        </a:rPr>
                        <a:t>960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0726146"/>
                  </a:ext>
                </a:extLst>
              </a:tr>
              <a:tr h="579977">
                <a:tc>
                  <a:txBody>
                    <a:bodyPr/>
                    <a:lstStyle/>
                    <a:p>
                      <a:pPr algn="ctr"/>
                      <a:endParaRPr lang="en-MY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 dirty="0" err="1">
                          <a:latin typeface="Century Gothic" panose="020B0502020202020204" pitchFamily="34" charset="0"/>
                        </a:rPr>
                        <a:t>Jumlah</a:t>
                      </a:r>
                      <a:r>
                        <a:rPr lang="en-US" sz="4000" b="1" baseline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Century Gothic" panose="020B0502020202020204" pitchFamily="34" charset="0"/>
                        </a:rPr>
                        <a:t>keseluruhan</a:t>
                      </a:r>
                      <a:endParaRPr lang="en-MY" sz="40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4000" b="1" dirty="0">
                          <a:latin typeface="Century Gothic" panose="020B0502020202020204" pitchFamily="34" charset="0"/>
                        </a:rPr>
                        <a:t>16,960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17158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8533389" y="-94944"/>
            <a:ext cx="5352782" cy="651974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852" tIns="121926" rIns="243852" bIns="121926" rtlCol="0" anchor="ctr"/>
          <a:lstStyle/>
          <a:p>
            <a:pPr algn="ctr"/>
            <a:endParaRPr lang="en-US" dirty="0">
              <a:latin typeface="Open Sans 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3562818" y="13011887"/>
            <a:ext cx="824808" cy="462198"/>
          </a:xfrm>
        </p:spPr>
        <p:txBody>
          <a:bodyPr/>
          <a:lstStyle/>
          <a:p>
            <a:fld id="{C9468CE9-3F3D-1446-A027-4B4CDD3883B0}" type="slidenum">
              <a:rPr lang="en-US" smtClean="0"/>
              <a:t>21</a:t>
            </a:fld>
            <a:endParaRPr lang="en-US" dirty="0"/>
          </a:p>
        </p:txBody>
      </p:sp>
      <p:sp>
        <p:nvSpPr>
          <p:cNvPr id="16" name="Shape 2041"/>
          <p:cNvSpPr/>
          <p:nvPr/>
        </p:nvSpPr>
        <p:spPr>
          <a:xfrm>
            <a:off x="20458343" y="585921"/>
            <a:ext cx="1508623" cy="186225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9921" y="90048"/>
                </a:moveTo>
                <a:lnTo>
                  <a:pt x="30000" y="90048"/>
                </a:lnTo>
                <a:cubicBezTo>
                  <a:pt x="27992" y="90048"/>
                  <a:pt x="26692" y="91111"/>
                  <a:pt x="26692" y="92753"/>
                </a:cubicBezTo>
                <a:cubicBezTo>
                  <a:pt x="26692" y="94396"/>
                  <a:pt x="27992" y="95458"/>
                  <a:pt x="30000" y="95458"/>
                </a:cubicBezTo>
                <a:lnTo>
                  <a:pt x="69921" y="95458"/>
                </a:lnTo>
                <a:cubicBezTo>
                  <a:pt x="71929" y="95458"/>
                  <a:pt x="73346" y="94396"/>
                  <a:pt x="73346" y="92753"/>
                </a:cubicBezTo>
                <a:cubicBezTo>
                  <a:pt x="73346" y="91111"/>
                  <a:pt x="71929" y="90048"/>
                  <a:pt x="69921" y="90048"/>
                </a:cubicBezTo>
                <a:close/>
                <a:moveTo>
                  <a:pt x="30000" y="30048"/>
                </a:moveTo>
                <a:lnTo>
                  <a:pt x="46653" y="30048"/>
                </a:lnTo>
                <a:cubicBezTo>
                  <a:pt x="48661" y="30048"/>
                  <a:pt x="49960" y="28985"/>
                  <a:pt x="49960" y="27342"/>
                </a:cubicBezTo>
                <a:cubicBezTo>
                  <a:pt x="49960" y="25700"/>
                  <a:pt x="48661" y="24541"/>
                  <a:pt x="46653" y="24541"/>
                </a:cubicBezTo>
                <a:lnTo>
                  <a:pt x="30000" y="24541"/>
                </a:lnTo>
                <a:cubicBezTo>
                  <a:pt x="27992" y="24541"/>
                  <a:pt x="26692" y="25700"/>
                  <a:pt x="26692" y="27342"/>
                </a:cubicBezTo>
                <a:cubicBezTo>
                  <a:pt x="26692" y="28985"/>
                  <a:pt x="27992" y="30048"/>
                  <a:pt x="30000" y="30048"/>
                </a:cubicBezTo>
                <a:close/>
                <a:moveTo>
                  <a:pt x="90000" y="68212"/>
                </a:moveTo>
                <a:lnTo>
                  <a:pt x="30000" y="68212"/>
                </a:lnTo>
                <a:cubicBezTo>
                  <a:pt x="27992" y="68212"/>
                  <a:pt x="26692" y="69275"/>
                  <a:pt x="26692" y="70917"/>
                </a:cubicBezTo>
                <a:cubicBezTo>
                  <a:pt x="26692" y="72560"/>
                  <a:pt x="27992" y="73623"/>
                  <a:pt x="30000" y="73623"/>
                </a:cubicBezTo>
                <a:lnTo>
                  <a:pt x="90000" y="73623"/>
                </a:lnTo>
                <a:cubicBezTo>
                  <a:pt x="92007" y="73623"/>
                  <a:pt x="93307" y="72560"/>
                  <a:pt x="93307" y="70917"/>
                </a:cubicBezTo>
                <a:cubicBezTo>
                  <a:pt x="93307" y="69275"/>
                  <a:pt x="92007" y="68212"/>
                  <a:pt x="90000" y="68212"/>
                </a:cubicBezTo>
                <a:close/>
                <a:moveTo>
                  <a:pt x="26692" y="49082"/>
                </a:moveTo>
                <a:cubicBezTo>
                  <a:pt x="26692" y="50724"/>
                  <a:pt x="27992" y="51884"/>
                  <a:pt x="30000" y="51884"/>
                </a:cubicBezTo>
                <a:lnTo>
                  <a:pt x="90000" y="51884"/>
                </a:lnTo>
                <a:cubicBezTo>
                  <a:pt x="92007" y="51884"/>
                  <a:pt x="93307" y="50724"/>
                  <a:pt x="93307" y="49082"/>
                </a:cubicBezTo>
                <a:cubicBezTo>
                  <a:pt x="93307" y="47536"/>
                  <a:pt x="92007" y="46376"/>
                  <a:pt x="90000" y="46376"/>
                </a:cubicBezTo>
                <a:lnTo>
                  <a:pt x="30000" y="46376"/>
                </a:lnTo>
                <a:cubicBezTo>
                  <a:pt x="27992" y="46376"/>
                  <a:pt x="26692" y="47536"/>
                  <a:pt x="26692" y="49082"/>
                </a:cubicBezTo>
                <a:close/>
                <a:moveTo>
                  <a:pt x="86692" y="0"/>
                </a:moveTo>
                <a:lnTo>
                  <a:pt x="13346" y="0"/>
                </a:lnTo>
                <a:cubicBezTo>
                  <a:pt x="6023" y="0"/>
                  <a:pt x="0" y="4927"/>
                  <a:pt x="0" y="10917"/>
                </a:cubicBezTo>
                <a:lnTo>
                  <a:pt x="0" y="109082"/>
                </a:lnTo>
                <a:cubicBezTo>
                  <a:pt x="0" y="115072"/>
                  <a:pt x="6023" y="120000"/>
                  <a:pt x="13346" y="120000"/>
                </a:cubicBezTo>
                <a:lnTo>
                  <a:pt x="106653" y="120000"/>
                </a:lnTo>
                <a:cubicBezTo>
                  <a:pt x="113976" y="120000"/>
                  <a:pt x="120000" y="115072"/>
                  <a:pt x="120000" y="109082"/>
                </a:cubicBezTo>
                <a:lnTo>
                  <a:pt x="120000" y="30048"/>
                </a:lnTo>
                <a:lnTo>
                  <a:pt x="86692" y="0"/>
                </a:lnTo>
                <a:close/>
                <a:moveTo>
                  <a:pt x="113267" y="109082"/>
                </a:moveTo>
                <a:cubicBezTo>
                  <a:pt x="113267" y="112077"/>
                  <a:pt x="110314" y="114589"/>
                  <a:pt x="106653" y="114589"/>
                </a:cubicBezTo>
                <a:lnTo>
                  <a:pt x="13346" y="114589"/>
                </a:lnTo>
                <a:cubicBezTo>
                  <a:pt x="9685" y="114589"/>
                  <a:pt x="6614" y="112077"/>
                  <a:pt x="6614" y="109082"/>
                </a:cubicBezTo>
                <a:lnTo>
                  <a:pt x="6614" y="10917"/>
                </a:lnTo>
                <a:cubicBezTo>
                  <a:pt x="6614" y="7922"/>
                  <a:pt x="9685" y="5507"/>
                  <a:pt x="13346" y="5507"/>
                </a:cubicBezTo>
                <a:lnTo>
                  <a:pt x="73346" y="5507"/>
                </a:lnTo>
                <a:lnTo>
                  <a:pt x="73346" y="32753"/>
                </a:lnTo>
                <a:cubicBezTo>
                  <a:pt x="73346" y="35748"/>
                  <a:pt x="76299" y="38260"/>
                  <a:pt x="79960" y="38260"/>
                </a:cubicBezTo>
                <a:lnTo>
                  <a:pt x="113267" y="38260"/>
                </a:lnTo>
                <a:lnTo>
                  <a:pt x="113267" y="109082"/>
                </a:lnTo>
                <a:close/>
                <a:moveTo>
                  <a:pt x="79960" y="32753"/>
                </a:moveTo>
                <a:lnTo>
                  <a:pt x="79960" y="5507"/>
                </a:lnTo>
                <a:lnTo>
                  <a:pt x="83267" y="5507"/>
                </a:lnTo>
                <a:lnTo>
                  <a:pt x="113267" y="32753"/>
                </a:lnTo>
                <a:lnTo>
                  <a:pt x="79960" y="327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1561" y="5372052"/>
            <a:ext cx="2383554" cy="145507"/>
          </a:xfrm>
          <a:prstGeom prst="rect">
            <a:avLst/>
          </a:prstGeom>
        </p:spPr>
      </p:pic>
      <p:sp>
        <p:nvSpPr>
          <p:cNvPr id="18" name="Title 4"/>
          <p:cNvSpPr txBox="1">
            <a:spLocks/>
          </p:cNvSpPr>
          <p:nvPr/>
        </p:nvSpPr>
        <p:spPr>
          <a:xfrm>
            <a:off x="732623" y="5377593"/>
            <a:ext cx="16754017" cy="2142550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r>
              <a:rPr lang="en-MY" b="1" dirty="0">
                <a:solidFill>
                  <a:schemeClr val="tx1"/>
                </a:solidFill>
                <a:latin typeface="Century Gothic" panose="020B0502020202020204" pitchFamily="34" charset="0"/>
                <a:cs typeface="Open Sans" panose="020B0606030504020204" pitchFamily="34" charset="0"/>
              </a:rPr>
              <a:t>6.0 TERMA PEMBAYARAN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2966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1545259" y="1128988"/>
            <a:ext cx="20729099" cy="1825542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endParaRPr lang="en-MY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0414" y="953164"/>
            <a:ext cx="21586688" cy="1231107"/>
          </a:xfrm>
          <a:prstGeom prst="rect">
            <a:avLst/>
          </a:prstGeom>
          <a:noFill/>
        </p:spPr>
        <p:txBody>
          <a:bodyPr wrap="square" lIns="243852" tIns="121926" rIns="243852" bIns="121926" rtlCol="0">
            <a:spAutoFit/>
          </a:bodyPr>
          <a:lstStyle/>
          <a:p>
            <a:pPr algn="ctr"/>
            <a:r>
              <a:rPr lang="en-US" sz="6400" dirty="0">
                <a:solidFill>
                  <a:srgbClr val="C00000"/>
                </a:solidFill>
                <a:latin typeface="Open Sans Light"/>
                <a:cs typeface="Open Sans Light"/>
              </a:rPr>
              <a:t>6.0 </a:t>
            </a:r>
            <a:r>
              <a:rPr lang="en-US" sz="6400" dirty="0" err="1">
                <a:solidFill>
                  <a:srgbClr val="C00000"/>
                </a:solidFill>
                <a:latin typeface="Open Sans Light"/>
                <a:cs typeface="Open Sans Light"/>
              </a:rPr>
              <a:t>Terma</a:t>
            </a:r>
            <a:r>
              <a:rPr lang="en-US" sz="6400" dirty="0">
                <a:solidFill>
                  <a:srgbClr val="C00000"/>
                </a:solidFill>
                <a:latin typeface="Open Sans Light"/>
                <a:cs typeface="Open Sans Light"/>
              </a:rPr>
              <a:t> </a:t>
            </a:r>
            <a:r>
              <a:rPr lang="en-US" sz="6400" dirty="0" err="1">
                <a:solidFill>
                  <a:srgbClr val="C00000"/>
                </a:solidFill>
                <a:latin typeface="Open Sans Light"/>
                <a:cs typeface="Open Sans Light"/>
              </a:rPr>
              <a:t>Pembayaran</a:t>
            </a:r>
            <a:endParaRPr lang="en-US" sz="6400" dirty="0">
              <a:solidFill>
                <a:srgbClr val="C00000"/>
              </a:solidFill>
              <a:latin typeface="Open Sans Light"/>
              <a:cs typeface="Open Sans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3562818" y="13011887"/>
            <a:ext cx="824808" cy="462198"/>
          </a:xfrm>
        </p:spPr>
        <p:txBody>
          <a:bodyPr/>
          <a:lstStyle/>
          <a:p>
            <a:fld id="{C9468CE9-3F3D-1446-A027-4B4CDD3883B0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040451"/>
              </p:ext>
            </p:extLst>
          </p:nvPr>
        </p:nvGraphicFramePr>
        <p:xfrm>
          <a:off x="970582" y="4106312"/>
          <a:ext cx="22446352" cy="5529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24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75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8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997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No</a:t>
                      </a:r>
                      <a:endParaRPr lang="en-MY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err="1">
                          <a:latin typeface="Century Gothic" panose="020B0502020202020204" pitchFamily="34" charset="0"/>
                        </a:rPr>
                        <a:t>Butiran</a:t>
                      </a:r>
                      <a:endParaRPr lang="en-MY" sz="4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/>
                        <a:t>Jumlah</a:t>
                      </a:r>
                      <a:r>
                        <a:rPr lang="en-US" sz="4000" b="1" dirty="0"/>
                        <a:t> (RM)</a:t>
                      </a:r>
                      <a:endParaRPr lang="en-MY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7896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1</a:t>
                      </a:r>
                      <a:endParaRPr lang="en-MY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aseline="0" dirty="0" err="1">
                          <a:latin typeface="Century Gothic" panose="020B0502020202020204" pitchFamily="34" charset="0"/>
                        </a:rPr>
                        <a:t>Penerima</a:t>
                      </a:r>
                      <a:r>
                        <a:rPr lang="en-US" sz="4000" baseline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4000" baseline="0" dirty="0" err="1">
                          <a:latin typeface="Century Gothic" panose="020B0502020202020204" pitchFamily="34" charset="0"/>
                        </a:rPr>
                        <a:t>surat</a:t>
                      </a:r>
                      <a:r>
                        <a:rPr lang="en-US" sz="4000" baseline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4000" baseline="0" dirty="0" err="1">
                          <a:latin typeface="Century Gothic" panose="020B0502020202020204" pitchFamily="34" charset="0"/>
                        </a:rPr>
                        <a:t>setuju</a:t>
                      </a:r>
                      <a:r>
                        <a:rPr lang="en-US" sz="4000" baseline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4000" baseline="0" dirty="0" err="1">
                          <a:latin typeface="Century Gothic" panose="020B0502020202020204" pitchFamily="34" charset="0"/>
                        </a:rPr>
                        <a:t>terima</a:t>
                      </a:r>
                      <a:r>
                        <a:rPr lang="en-US" sz="4000" baseline="0" dirty="0">
                          <a:latin typeface="Century Gothic" panose="020B0502020202020204" pitchFamily="34" charset="0"/>
                        </a:rPr>
                        <a:t>.</a:t>
                      </a:r>
                    </a:p>
                    <a:p>
                      <a:endParaRPr lang="en-US" sz="4000" baseline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entury Gothic" panose="020B0502020202020204" pitchFamily="34" charset="0"/>
                        </a:rPr>
                        <a:t>70%</a:t>
                      </a:r>
                      <a:endParaRPr lang="en-MY" sz="4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1983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2</a:t>
                      </a:r>
                      <a:endParaRPr lang="en-MY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87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err="1">
                          <a:latin typeface="Century Gothic" panose="020B0502020202020204" pitchFamily="34" charset="0"/>
                        </a:rPr>
                        <a:t>Selesai</a:t>
                      </a:r>
                      <a:r>
                        <a:rPr lang="en-US" sz="4000" dirty="0">
                          <a:latin typeface="Century Gothic" panose="020B0502020202020204" pitchFamily="34" charset="0"/>
                        </a:rPr>
                        <a:t> proses </a:t>
                      </a:r>
                      <a:r>
                        <a:rPr lang="en-US" sz="4000" dirty="0" err="1">
                          <a:latin typeface="Century Gothic" panose="020B0502020202020204" pitchFamily="34" charset="0"/>
                        </a:rPr>
                        <a:t>pemantauan</a:t>
                      </a:r>
                      <a:r>
                        <a:rPr lang="en-US" sz="40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4000" dirty="0" err="1">
                          <a:latin typeface="Century Gothic" panose="020B0502020202020204" pitchFamily="34" charset="0"/>
                        </a:rPr>
                        <a:t>pengundian</a:t>
                      </a:r>
                      <a:r>
                        <a:rPr lang="en-US" sz="4000" baseline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4000" baseline="0" dirty="0" err="1">
                          <a:latin typeface="Century Gothic" panose="020B0502020202020204" pitchFamily="34" charset="0"/>
                        </a:rPr>
                        <a:t>dan</a:t>
                      </a:r>
                      <a:r>
                        <a:rPr lang="en-US" sz="4000" baseline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4000" baseline="0" dirty="0" err="1">
                          <a:latin typeface="Century Gothic" panose="020B0502020202020204" pitchFamily="34" charset="0"/>
                        </a:rPr>
                        <a:t>p</a:t>
                      </a:r>
                      <a:r>
                        <a:rPr lang="en-US" sz="4000" dirty="0" err="1">
                          <a:latin typeface="Century Gothic" panose="020B0502020202020204" pitchFamily="34" charset="0"/>
                        </a:rPr>
                        <a:t>enyerahan</a:t>
                      </a:r>
                      <a:r>
                        <a:rPr lang="en-US" sz="40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4000" dirty="0" err="1">
                          <a:latin typeface="Century Gothic" panose="020B0502020202020204" pitchFamily="34" charset="0"/>
                        </a:rPr>
                        <a:t>laporan</a:t>
                      </a:r>
                      <a:r>
                        <a:rPr lang="en-US" sz="40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4000" dirty="0" err="1">
                          <a:latin typeface="Century Gothic" panose="020B0502020202020204" pitchFamily="34" charset="0"/>
                        </a:rPr>
                        <a:t>akhir</a:t>
                      </a:r>
                      <a:r>
                        <a:rPr lang="en-US" sz="4000" baseline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4000" baseline="0" dirty="0" err="1">
                          <a:latin typeface="Century Gothic" panose="020B0502020202020204" pitchFamily="34" charset="0"/>
                        </a:rPr>
                        <a:t>dan</a:t>
                      </a:r>
                      <a:r>
                        <a:rPr lang="en-US" sz="4000" baseline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4000" baseline="0" dirty="0" err="1">
                          <a:latin typeface="Century Gothic" panose="020B0502020202020204" pitchFamily="34" charset="0"/>
                        </a:rPr>
                        <a:t>sandaran</a:t>
                      </a:r>
                      <a:r>
                        <a:rPr lang="en-US" sz="4000" baseline="0" dirty="0">
                          <a:latin typeface="Century Gothic" panose="020B0502020202020204" pitchFamily="34" charset="0"/>
                        </a:rPr>
                        <a:t> data (backup system).</a:t>
                      </a:r>
                      <a:endParaRPr lang="en-MY" sz="4000" dirty="0">
                        <a:latin typeface="Century Gothic" panose="020B0502020202020204" pitchFamily="34" charset="0"/>
                      </a:endParaRPr>
                    </a:p>
                    <a:p>
                      <a:endParaRPr lang="en-US" sz="4000" b="0" i="1" baseline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entury Gothic" panose="020B0502020202020204" pitchFamily="34" charset="0"/>
                        </a:rPr>
                        <a:t>30%</a:t>
                      </a:r>
                      <a:endParaRPr lang="en-MY" sz="4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977">
                <a:tc>
                  <a:txBody>
                    <a:bodyPr/>
                    <a:lstStyle/>
                    <a:p>
                      <a:pPr algn="ctr"/>
                      <a:endParaRPr lang="en-MY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latin typeface="Century Gothic" panose="020B0502020202020204" pitchFamily="34" charset="0"/>
                        </a:rPr>
                        <a:t>JUMLAH</a:t>
                      </a:r>
                      <a:endParaRPr lang="en-MY" sz="4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entury Gothic" panose="020B0502020202020204" pitchFamily="34" charset="0"/>
                        </a:rPr>
                        <a:t>100%</a:t>
                      </a:r>
                      <a:endParaRPr lang="en-MY" sz="4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31899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9073662" y="3507416"/>
            <a:ext cx="6213229" cy="718403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852" tIns="121926" rIns="243852" bIns="121926" rtlCol="0" anchor="ctr"/>
          <a:lstStyle/>
          <a:p>
            <a:pPr algn="ctr"/>
            <a:endParaRPr lang="en-US" dirty="0">
              <a:latin typeface="Open Sans Ligh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689000" y="5383888"/>
            <a:ext cx="4988295" cy="4862880"/>
          </a:xfrm>
          <a:prstGeom prst="rect">
            <a:avLst/>
          </a:prstGeom>
        </p:spPr>
        <p:txBody>
          <a:bodyPr wrap="square" lIns="182889" tIns="91445" rIns="182889" bIns="91445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  <a:t>Ibu</a:t>
            </a:r>
            <a:r>
              <a:rPr lang="en-US" dirty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  <a:t>Pejabat</a:t>
            </a:r>
            <a:endParaRPr lang="en-US" sz="4300" dirty="0">
              <a:solidFill>
                <a:schemeClr val="bg1"/>
              </a:solidFill>
              <a:latin typeface="Open Sans Light"/>
              <a:ea typeface="Open Sans Light"/>
              <a:cs typeface="Open Sans Light"/>
            </a:endParaRPr>
          </a:p>
          <a:p>
            <a:pPr algn="ctr"/>
            <a:r>
              <a:rPr lang="en-US" sz="3700" dirty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  <a:t>—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Open Sans Light"/>
                <a:cs typeface="Open Sans Light"/>
              </a:rPr>
              <a:t>555, </a:t>
            </a:r>
            <a:r>
              <a:rPr lang="en-US" sz="2800" dirty="0" err="1">
                <a:solidFill>
                  <a:schemeClr val="bg1"/>
                </a:solidFill>
                <a:latin typeface="Open Sans Light"/>
                <a:cs typeface="Open Sans Light"/>
              </a:rPr>
              <a:t>Jalan</a:t>
            </a:r>
            <a:r>
              <a:rPr lang="en-US" sz="2800" dirty="0">
                <a:solidFill>
                  <a:schemeClr val="bg1"/>
                </a:solidFill>
                <a:latin typeface="Open Sans Light"/>
                <a:cs typeface="Open Sans Ligh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Open Sans Light"/>
                <a:cs typeface="Open Sans Light"/>
              </a:rPr>
              <a:t>Samudra</a:t>
            </a:r>
            <a:r>
              <a:rPr lang="en-US" sz="2800" dirty="0">
                <a:solidFill>
                  <a:schemeClr val="bg1"/>
                </a:solidFill>
                <a:latin typeface="Open Sans Light"/>
                <a:cs typeface="Open Sans Light"/>
              </a:rPr>
              <a:t> Utara 1,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Open Sans Light"/>
                <a:cs typeface="Open Sans Light"/>
              </a:rPr>
              <a:t>Taman </a:t>
            </a:r>
            <a:r>
              <a:rPr lang="en-US" sz="2800" dirty="0" err="1">
                <a:solidFill>
                  <a:schemeClr val="bg1"/>
                </a:solidFill>
                <a:latin typeface="Open Sans Light"/>
                <a:cs typeface="Open Sans Light"/>
              </a:rPr>
              <a:t>Samudra</a:t>
            </a:r>
            <a:r>
              <a:rPr lang="en-US" sz="2800" dirty="0">
                <a:solidFill>
                  <a:schemeClr val="bg1"/>
                </a:solidFill>
                <a:latin typeface="Open Sans Light"/>
                <a:cs typeface="Open Sans Light"/>
              </a:rPr>
              <a:t>,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Open Sans Light"/>
                <a:cs typeface="Open Sans Light"/>
              </a:rPr>
              <a:t>68100 </a:t>
            </a:r>
            <a:r>
              <a:rPr lang="en-US" sz="2800" dirty="0" err="1">
                <a:solidFill>
                  <a:schemeClr val="bg1"/>
                </a:solidFill>
                <a:latin typeface="Open Sans Light"/>
                <a:cs typeface="Open Sans Light"/>
              </a:rPr>
              <a:t>Batu</a:t>
            </a:r>
            <a:r>
              <a:rPr lang="en-US" sz="2800" dirty="0">
                <a:solidFill>
                  <a:schemeClr val="bg1"/>
                </a:solidFill>
                <a:latin typeface="Open Sans Light"/>
                <a:cs typeface="Open Sans Light"/>
              </a:rPr>
              <a:t> Caves,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Open Sans Light"/>
                <a:cs typeface="Open Sans Light"/>
              </a:rPr>
              <a:t>Selangor, Malaysia.</a:t>
            </a:r>
          </a:p>
          <a:p>
            <a:pPr algn="ctr"/>
            <a:endParaRPr lang="en-US" sz="2800" dirty="0">
              <a:solidFill>
                <a:schemeClr val="bg1"/>
              </a:solidFill>
              <a:latin typeface="Open Sans Light"/>
              <a:cs typeface="Open Sans Light"/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Open Sans Light"/>
                <a:cs typeface="Open Sans Light"/>
              </a:rPr>
              <a:t>Tel: +603-6185 9970</a:t>
            </a:r>
          </a:p>
          <a:p>
            <a:pPr algn="ctr"/>
            <a:r>
              <a:rPr lang="en-US" sz="2800" dirty="0" err="1">
                <a:solidFill>
                  <a:schemeClr val="bg1"/>
                </a:solidFill>
                <a:latin typeface="Open Sans Light"/>
                <a:cs typeface="Open Sans Light"/>
              </a:rPr>
              <a:t>Faks</a:t>
            </a:r>
            <a:r>
              <a:rPr lang="en-US" sz="2800" dirty="0">
                <a:solidFill>
                  <a:schemeClr val="bg1"/>
                </a:solidFill>
                <a:latin typeface="Open Sans Light"/>
                <a:cs typeface="Open Sans Light"/>
              </a:rPr>
              <a:t>: +603-6184 2524</a:t>
            </a:r>
          </a:p>
          <a:p>
            <a:pPr algn="ctr"/>
            <a:r>
              <a:rPr lang="en-US" sz="2800" dirty="0" err="1">
                <a:solidFill>
                  <a:schemeClr val="bg1"/>
                </a:solidFill>
                <a:latin typeface="Open Sans Light"/>
                <a:cs typeface="Open Sans Light"/>
              </a:rPr>
              <a:t>Emel</a:t>
            </a:r>
            <a:r>
              <a:rPr lang="en-US" sz="2800" dirty="0">
                <a:solidFill>
                  <a:schemeClr val="bg1"/>
                </a:solidFill>
                <a:latin typeface="Open Sans Light"/>
                <a:cs typeface="Open Sans Light"/>
              </a:rPr>
              <a:t>: info@salihin.com.my</a:t>
            </a:r>
          </a:p>
        </p:txBody>
      </p:sp>
      <p:grpSp>
        <p:nvGrpSpPr>
          <p:cNvPr id="24" name="Group 1"/>
          <p:cNvGrpSpPr>
            <a:grpSpLocks/>
          </p:cNvGrpSpPr>
          <p:nvPr/>
        </p:nvGrpSpPr>
        <p:grpSpPr bwMode="auto">
          <a:xfrm>
            <a:off x="11823279" y="4409102"/>
            <a:ext cx="804438" cy="508000"/>
            <a:chOff x="2228" y="4141"/>
            <a:chExt cx="190" cy="120"/>
          </a:xfrm>
          <a:solidFill>
            <a:schemeClr val="bg1"/>
          </a:solidFill>
        </p:grpSpPr>
        <p:sp>
          <p:nvSpPr>
            <p:cNvPr id="25" name="Freeform 2"/>
            <p:cNvSpPr>
              <a:spLocks noChangeArrowheads="1"/>
            </p:cNvSpPr>
            <p:nvPr/>
          </p:nvSpPr>
          <p:spPr bwMode="auto">
            <a:xfrm>
              <a:off x="2228" y="4141"/>
              <a:ext cx="190" cy="121"/>
            </a:xfrm>
            <a:custGeom>
              <a:avLst/>
              <a:gdLst>
                <a:gd name="T0" fmla="*/ 815 w 844"/>
                <a:gd name="T1" fmla="*/ 535 h 536"/>
                <a:gd name="T2" fmla="*/ 815 w 844"/>
                <a:gd name="T3" fmla="*/ 535 h 536"/>
                <a:gd name="T4" fmla="*/ 36 w 844"/>
                <a:gd name="T5" fmla="*/ 535 h 536"/>
                <a:gd name="T6" fmla="*/ 0 w 844"/>
                <a:gd name="T7" fmla="*/ 517 h 536"/>
                <a:gd name="T8" fmla="*/ 0 w 844"/>
                <a:gd name="T9" fmla="*/ 27 h 536"/>
                <a:gd name="T10" fmla="*/ 36 w 844"/>
                <a:gd name="T11" fmla="*/ 0 h 536"/>
                <a:gd name="T12" fmla="*/ 815 w 844"/>
                <a:gd name="T13" fmla="*/ 0 h 536"/>
                <a:gd name="T14" fmla="*/ 843 w 844"/>
                <a:gd name="T15" fmla="*/ 27 h 536"/>
                <a:gd name="T16" fmla="*/ 843 w 844"/>
                <a:gd name="T17" fmla="*/ 517 h 536"/>
                <a:gd name="T18" fmla="*/ 815 w 844"/>
                <a:gd name="T19" fmla="*/ 535 h 536"/>
                <a:gd name="T20" fmla="*/ 36 w 844"/>
                <a:gd name="T21" fmla="*/ 517 h 536"/>
                <a:gd name="T22" fmla="*/ 36 w 844"/>
                <a:gd name="T23" fmla="*/ 517 h 536"/>
                <a:gd name="T24" fmla="*/ 797 w 844"/>
                <a:gd name="T25" fmla="*/ 517 h 536"/>
                <a:gd name="T26" fmla="*/ 797 w 844"/>
                <a:gd name="T27" fmla="*/ 36 h 536"/>
                <a:gd name="T28" fmla="*/ 36 w 844"/>
                <a:gd name="T29" fmla="*/ 36 h 536"/>
                <a:gd name="T30" fmla="*/ 36 w 844"/>
                <a:gd name="T31" fmla="*/ 517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4" h="536">
                  <a:moveTo>
                    <a:pt x="815" y="535"/>
                  </a:moveTo>
                  <a:lnTo>
                    <a:pt x="815" y="535"/>
                  </a:lnTo>
                  <a:cubicBezTo>
                    <a:pt x="36" y="535"/>
                    <a:pt x="36" y="535"/>
                    <a:pt x="36" y="535"/>
                  </a:cubicBezTo>
                  <a:cubicBezTo>
                    <a:pt x="9" y="535"/>
                    <a:pt x="0" y="526"/>
                    <a:pt x="0" y="51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9"/>
                    <a:pt x="9" y="0"/>
                    <a:pt x="36" y="0"/>
                  </a:cubicBezTo>
                  <a:cubicBezTo>
                    <a:pt x="815" y="0"/>
                    <a:pt x="815" y="0"/>
                    <a:pt x="815" y="0"/>
                  </a:cubicBezTo>
                  <a:cubicBezTo>
                    <a:pt x="824" y="0"/>
                    <a:pt x="843" y="9"/>
                    <a:pt x="843" y="27"/>
                  </a:cubicBezTo>
                  <a:cubicBezTo>
                    <a:pt x="843" y="517"/>
                    <a:pt x="843" y="517"/>
                    <a:pt x="843" y="517"/>
                  </a:cubicBezTo>
                  <a:cubicBezTo>
                    <a:pt x="843" y="526"/>
                    <a:pt x="824" y="535"/>
                    <a:pt x="815" y="535"/>
                  </a:cubicBezTo>
                  <a:close/>
                  <a:moveTo>
                    <a:pt x="36" y="517"/>
                  </a:moveTo>
                  <a:lnTo>
                    <a:pt x="36" y="517"/>
                  </a:lnTo>
                  <a:cubicBezTo>
                    <a:pt x="797" y="517"/>
                    <a:pt x="797" y="517"/>
                    <a:pt x="797" y="517"/>
                  </a:cubicBezTo>
                  <a:cubicBezTo>
                    <a:pt x="797" y="36"/>
                    <a:pt x="797" y="36"/>
                    <a:pt x="797" y="36"/>
                  </a:cubicBezTo>
                  <a:cubicBezTo>
                    <a:pt x="36" y="36"/>
                    <a:pt x="36" y="36"/>
                    <a:pt x="36" y="36"/>
                  </a:cubicBezTo>
                  <a:lnTo>
                    <a:pt x="36" y="5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Freeform 3"/>
            <p:cNvSpPr>
              <a:spLocks noChangeArrowheads="1"/>
            </p:cNvSpPr>
            <p:nvPr/>
          </p:nvSpPr>
          <p:spPr bwMode="auto">
            <a:xfrm>
              <a:off x="2228" y="4197"/>
              <a:ext cx="190" cy="65"/>
            </a:xfrm>
            <a:custGeom>
              <a:avLst/>
              <a:gdLst>
                <a:gd name="T0" fmla="*/ 815 w 844"/>
                <a:gd name="T1" fmla="*/ 290 h 291"/>
                <a:gd name="T2" fmla="*/ 815 w 844"/>
                <a:gd name="T3" fmla="*/ 290 h 291"/>
                <a:gd name="T4" fmla="*/ 36 w 844"/>
                <a:gd name="T5" fmla="*/ 290 h 291"/>
                <a:gd name="T6" fmla="*/ 9 w 844"/>
                <a:gd name="T7" fmla="*/ 290 h 291"/>
                <a:gd name="T8" fmla="*/ 0 w 844"/>
                <a:gd name="T9" fmla="*/ 281 h 291"/>
                <a:gd name="T10" fmla="*/ 272 w 844"/>
                <a:gd name="T11" fmla="*/ 0 h 291"/>
                <a:gd name="T12" fmla="*/ 417 w 844"/>
                <a:gd name="T13" fmla="*/ 145 h 291"/>
                <a:gd name="T14" fmla="*/ 562 w 844"/>
                <a:gd name="T15" fmla="*/ 0 h 291"/>
                <a:gd name="T16" fmla="*/ 843 w 844"/>
                <a:gd name="T17" fmla="*/ 281 h 291"/>
                <a:gd name="T18" fmla="*/ 824 w 844"/>
                <a:gd name="T19" fmla="*/ 290 h 291"/>
                <a:gd name="T20" fmla="*/ 815 w 844"/>
                <a:gd name="T21" fmla="*/ 290 h 291"/>
                <a:gd name="T22" fmla="*/ 272 w 844"/>
                <a:gd name="T23" fmla="*/ 54 h 291"/>
                <a:gd name="T24" fmla="*/ 272 w 844"/>
                <a:gd name="T25" fmla="*/ 54 h 291"/>
                <a:gd name="T26" fmla="*/ 63 w 844"/>
                <a:gd name="T27" fmla="*/ 272 h 291"/>
                <a:gd name="T28" fmla="*/ 779 w 844"/>
                <a:gd name="T29" fmla="*/ 272 h 291"/>
                <a:gd name="T30" fmla="*/ 562 w 844"/>
                <a:gd name="T31" fmla="*/ 54 h 291"/>
                <a:gd name="T32" fmla="*/ 444 w 844"/>
                <a:gd name="T33" fmla="*/ 172 h 291"/>
                <a:gd name="T34" fmla="*/ 408 w 844"/>
                <a:gd name="T35" fmla="*/ 172 h 291"/>
                <a:gd name="T36" fmla="*/ 272 w 844"/>
                <a:gd name="T37" fmla="*/ 54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44" h="291">
                  <a:moveTo>
                    <a:pt x="815" y="290"/>
                  </a:moveTo>
                  <a:lnTo>
                    <a:pt x="815" y="290"/>
                  </a:lnTo>
                  <a:cubicBezTo>
                    <a:pt x="36" y="290"/>
                    <a:pt x="36" y="290"/>
                    <a:pt x="36" y="290"/>
                  </a:cubicBezTo>
                  <a:cubicBezTo>
                    <a:pt x="27" y="290"/>
                    <a:pt x="27" y="290"/>
                    <a:pt x="9" y="290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272" y="0"/>
                    <a:pt x="272" y="0"/>
                    <a:pt x="272" y="0"/>
                  </a:cubicBezTo>
                  <a:cubicBezTo>
                    <a:pt x="417" y="145"/>
                    <a:pt x="417" y="145"/>
                    <a:pt x="417" y="145"/>
                  </a:cubicBezTo>
                  <a:cubicBezTo>
                    <a:pt x="562" y="0"/>
                    <a:pt x="562" y="0"/>
                    <a:pt x="562" y="0"/>
                  </a:cubicBezTo>
                  <a:cubicBezTo>
                    <a:pt x="843" y="281"/>
                    <a:pt x="843" y="281"/>
                    <a:pt x="843" y="281"/>
                  </a:cubicBezTo>
                  <a:cubicBezTo>
                    <a:pt x="824" y="290"/>
                    <a:pt x="824" y="290"/>
                    <a:pt x="824" y="290"/>
                  </a:cubicBezTo>
                  <a:lnTo>
                    <a:pt x="815" y="290"/>
                  </a:lnTo>
                  <a:close/>
                  <a:moveTo>
                    <a:pt x="272" y="54"/>
                  </a:moveTo>
                  <a:lnTo>
                    <a:pt x="272" y="54"/>
                  </a:lnTo>
                  <a:cubicBezTo>
                    <a:pt x="63" y="272"/>
                    <a:pt x="63" y="272"/>
                    <a:pt x="63" y="272"/>
                  </a:cubicBezTo>
                  <a:cubicBezTo>
                    <a:pt x="779" y="272"/>
                    <a:pt x="779" y="272"/>
                    <a:pt x="779" y="272"/>
                  </a:cubicBezTo>
                  <a:cubicBezTo>
                    <a:pt x="562" y="54"/>
                    <a:pt x="562" y="54"/>
                    <a:pt x="562" y="54"/>
                  </a:cubicBezTo>
                  <a:cubicBezTo>
                    <a:pt x="444" y="172"/>
                    <a:pt x="444" y="172"/>
                    <a:pt x="444" y="172"/>
                  </a:cubicBezTo>
                  <a:cubicBezTo>
                    <a:pt x="435" y="190"/>
                    <a:pt x="408" y="190"/>
                    <a:pt x="408" y="172"/>
                  </a:cubicBezTo>
                  <a:lnTo>
                    <a:pt x="272" y="5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Freeform 4"/>
            <p:cNvSpPr>
              <a:spLocks noChangeArrowheads="1"/>
            </p:cNvSpPr>
            <p:nvPr/>
          </p:nvSpPr>
          <p:spPr bwMode="auto">
            <a:xfrm>
              <a:off x="2228" y="4141"/>
              <a:ext cx="190" cy="98"/>
            </a:xfrm>
            <a:custGeom>
              <a:avLst/>
              <a:gdLst>
                <a:gd name="T0" fmla="*/ 417 w 844"/>
                <a:gd name="T1" fmla="*/ 435 h 436"/>
                <a:gd name="T2" fmla="*/ 417 w 844"/>
                <a:gd name="T3" fmla="*/ 435 h 436"/>
                <a:gd name="T4" fmla="*/ 408 w 844"/>
                <a:gd name="T5" fmla="*/ 417 h 436"/>
                <a:gd name="T6" fmla="*/ 0 w 844"/>
                <a:gd name="T7" fmla="*/ 27 h 436"/>
                <a:gd name="T8" fmla="*/ 9 w 844"/>
                <a:gd name="T9" fmla="*/ 9 h 436"/>
                <a:gd name="T10" fmla="*/ 36 w 844"/>
                <a:gd name="T11" fmla="*/ 0 h 436"/>
                <a:gd name="T12" fmla="*/ 815 w 844"/>
                <a:gd name="T13" fmla="*/ 0 h 436"/>
                <a:gd name="T14" fmla="*/ 824 w 844"/>
                <a:gd name="T15" fmla="*/ 9 h 436"/>
                <a:gd name="T16" fmla="*/ 843 w 844"/>
                <a:gd name="T17" fmla="*/ 27 h 436"/>
                <a:gd name="T18" fmla="*/ 444 w 844"/>
                <a:gd name="T19" fmla="*/ 417 h 436"/>
                <a:gd name="T20" fmla="*/ 417 w 844"/>
                <a:gd name="T21" fmla="*/ 435 h 436"/>
                <a:gd name="T22" fmla="*/ 63 w 844"/>
                <a:gd name="T23" fmla="*/ 36 h 436"/>
                <a:gd name="T24" fmla="*/ 63 w 844"/>
                <a:gd name="T25" fmla="*/ 36 h 436"/>
                <a:gd name="T26" fmla="*/ 417 w 844"/>
                <a:gd name="T27" fmla="*/ 390 h 436"/>
                <a:gd name="T28" fmla="*/ 779 w 844"/>
                <a:gd name="T29" fmla="*/ 36 h 436"/>
                <a:gd name="T30" fmla="*/ 63 w 844"/>
                <a:gd name="T31" fmla="*/ 36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4" h="436">
                  <a:moveTo>
                    <a:pt x="417" y="435"/>
                  </a:moveTo>
                  <a:lnTo>
                    <a:pt x="417" y="435"/>
                  </a:lnTo>
                  <a:lnTo>
                    <a:pt x="408" y="417"/>
                  </a:lnTo>
                  <a:cubicBezTo>
                    <a:pt x="0" y="27"/>
                    <a:pt x="0" y="27"/>
                    <a:pt x="0" y="27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27" y="0"/>
                    <a:pt x="27" y="0"/>
                    <a:pt x="36" y="0"/>
                  </a:cubicBezTo>
                  <a:cubicBezTo>
                    <a:pt x="815" y="0"/>
                    <a:pt x="815" y="0"/>
                    <a:pt x="815" y="0"/>
                  </a:cubicBezTo>
                  <a:cubicBezTo>
                    <a:pt x="815" y="0"/>
                    <a:pt x="824" y="0"/>
                    <a:pt x="824" y="9"/>
                  </a:cubicBezTo>
                  <a:cubicBezTo>
                    <a:pt x="843" y="27"/>
                    <a:pt x="843" y="27"/>
                    <a:pt x="843" y="27"/>
                  </a:cubicBezTo>
                  <a:cubicBezTo>
                    <a:pt x="444" y="417"/>
                    <a:pt x="444" y="417"/>
                    <a:pt x="444" y="417"/>
                  </a:cubicBezTo>
                  <a:cubicBezTo>
                    <a:pt x="435" y="417"/>
                    <a:pt x="435" y="435"/>
                    <a:pt x="417" y="435"/>
                  </a:cubicBezTo>
                  <a:close/>
                  <a:moveTo>
                    <a:pt x="63" y="36"/>
                  </a:moveTo>
                  <a:lnTo>
                    <a:pt x="63" y="36"/>
                  </a:lnTo>
                  <a:cubicBezTo>
                    <a:pt x="417" y="390"/>
                    <a:pt x="417" y="390"/>
                    <a:pt x="417" y="390"/>
                  </a:cubicBezTo>
                  <a:cubicBezTo>
                    <a:pt x="779" y="36"/>
                    <a:pt x="779" y="36"/>
                    <a:pt x="779" y="36"/>
                  </a:cubicBezTo>
                  <a:lnTo>
                    <a:pt x="63" y="36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7305" y="11640175"/>
            <a:ext cx="4045941" cy="112432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0043005" y="11317748"/>
            <a:ext cx="4988295" cy="492453"/>
          </a:xfrm>
          <a:prstGeom prst="rect">
            <a:avLst/>
          </a:prstGeom>
        </p:spPr>
        <p:txBody>
          <a:bodyPr wrap="square" lIns="182889" tIns="91445" rIns="182889" bIns="91445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Ikuti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Kami di Media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Sosial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3562818" y="13011887"/>
            <a:ext cx="824808" cy="462198"/>
          </a:xfrm>
        </p:spPr>
        <p:txBody>
          <a:bodyPr/>
          <a:lstStyle/>
          <a:p>
            <a:fld id="{C9468CE9-3F3D-1446-A027-4B4CDD3883B0}" type="slidenum">
              <a:rPr lang="en-US" smtClean="0"/>
              <a:t>23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400414" y="953164"/>
            <a:ext cx="21586688" cy="1231118"/>
          </a:xfrm>
          <a:prstGeom prst="rect">
            <a:avLst/>
          </a:prstGeom>
          <a:noFill/>
        </p:spPr>
        <p:txBody>
          <a:bodyPr wrap="square" lIns="243852" tIns="121926" rIns="243852" bIns="121926" rtlCol="0">
            <a:spAutoFit/>
          </a:bodyPr>
          <a:lstStyle/>
          <a:p>
            <a:pPr algn="ctr"/>
            <a:r>
              <a:rPr lang="en-US" sz="6400" dirty="0" err="1">
                <a:solidFill>
                  <a:srgbClr val="C00000"/>
                </a:solidFill>
                <a:latin typeface="Open Sans Light"/>
                <a:cs typeface="Open Sans Light"/>
              </a:rPr>
              <a:t>Hubungi</a:t>
            </a:r>
            <a:r>
              <a:rPr lang="en-US" sz="6400" dirty="0">
                <a:solidFill>
                  <a:srgbClr val="C00000"/>
                </a:solidFill>
                <a:latin typeface="Open Sans Light"/>
                <a:cs typeface="Open Sans Light"/>
              </a:rPr>
              <a:t> Kami</a:t>
            </a:r>
          </a:p>
        </p:txBody>
      </p:sp>
    </p:spTree>
    <p:extLst>
      <p:ext uri="{BB962C8B-B14F-4D97-AF65-F5344CB8AC3E}">
        <p14:creationId xmlns:p14="http://schemas.microsoft.com/office/powerpoint/2010/main" val="12825375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7249" y="5751004"/>
            <a:ext cx="7432431" cy="15451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24183" y="7486502"/>
            <a:ext cx="21586688" cy="1446562"/>
          </a:xfrm>
          <a:prstGeom prst="rect">
            <a:avLst/>
          </a:prstGeom>
          <a:noFill/>
        </p:spPr>
        <p:txBody>
          <a:bodyPr wrap="square" lIns="243852" tIns="121926" rIns="243852" bIns="121926" rtlCol="0">
            <a:spAutoFit/>
          </a:bodyPr>
          <a:lstStyle/>
          <a:p>
            <a:pPr algn="ctr"/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www.salihin.com.my | www.salihinpremier.com</a:t>
            </a:r>
          </a:p>
          <a:p>
            <a:pPr algn="ctr"/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Care line:</a:t>
            </a: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1 300 88 5678 </a:t>
            </a:r>
          </a:p>
        </p:txBody>
      </p:sp>
    </p:spTree>
    <p:extLst>
      <p:ext uri="{BB962C8B-B14F-4D97-AF65-F5344CB8AC3E}">
        <p14:creationId xmlns:p14="http://schemas.microsoft.com/office/powerpoint/2010/main" val="6426994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1545259" y="1128988"/>
            <a:ext cx="20729099" cy="1825542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endParaRPr lang="en-MY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0414" y="953164"/>
            <a:ext cx="21586688" cy="1231107"/>
          </a:xfrm>
          <a:prstGeom prst="rect">
            <a:avLst/>
          </a:prstGeom>
          <a:noFill/>
        </p:spPr>
        <p:txBody>
          <a:bodyPr wrap="square" lIns="243852" tIns="121926" rIns="243852" bIns="121926" rtlCol="0">
            <a:spAutoFit/>
          </a:bodyPr>
          <a:lstStyle/>
          <a:p>
            <a:pPr algn="ctr"/>
            <a:r>
              <a:rPr lang="en-US" sz="6400" dirty="0">
                <a:solidFill>
                  <a:srgbClr val="C00000"/>
                </a:solidFill>
                <a:latin typeface="Open Sans Light"/>
                <a:cs typeface="Open Sans Light"/>
              </a:rPr>
              <a:t>5.0 </a:t>
            </a:r>
            <a:r>
              <a:rPr lang="en-US" sz="6400" dirty="0" err="1">
                <a:solidFill>
                  <a:srgbClr val="C00000"/>
                </a:solidFill>
                <a:latin typeface="Open Sans Light"/>
                <a:cs typeface="Open Sans Light"/>
              </a:rPr>
              <a:t>Yuran</a:t>
            </a:r>
            <a:r>
              <a:rPr lang="en-US" sz="6400" dirty="0">
                <a:solidFill>
                  <a:srgbClr val="C00000"/>
                </a:solidFill>
                <a:latin typeface="Open Sans Light"/>
                <a:cs typeface="Open Sans Light"/>
              </a:rPr>
              <a:t> </a:t>
            </a:r>
            <a:r>
              <a:rPr lang="en-US" sz="6400" dirty="0" err="1">
                <a:solidFill>
                  <a:srgbClr val="C00000"/>
                </a:solidFill>
                <a:latin typeface="Open Sans Light"/>
                <a:cs typeface="Open Sans Light"/>
              </a:rPr>
              <a:t>Perkhidmatan</a:t>
            </a:r>
            <a:endParaRPr lang="en-US" sz="6400" dirty="0">
              <a:solidFill>
                <a:srgbClr val="C00000"/>
              </a:solidFill>
              <a:latin typeface="Open Sans Light"/>
              <a:cs typeface="Open Sans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3562818" y="13011887"/>
            <a:ext cx="824808" cy="462198"/>
          </a:xfrm>
        </p:spPr>
        <p:txBody>
          <a:bodyPr/>
          <a:lstStyle/>
          <a:p>
            <a:fld id="{C9468CE9-3F3D-1446-A027-4B4CDD3883B0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682141"/>
              </p:ext>
            </p:extLst>
          </p:nvPr>
        </p:nvGraphicFramePr>
        <p:xfrm>
          <a:off x="1134929" y="4855844"/>
          <a:ext cx="22427889" cy="83778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4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75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8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997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No</a:t>
                      </a:r>
                      <a:endParaRPr lang="en-MY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err="1">
                          <a:latin typeface="Century Gothic" panose="020B0502020202020204" pitchFamily="34" charset="0"/>
                        </a:rPr>
                        <a:t>Butiran</a:t>
                      </a:r>
                      <a:endParaRPr lang="en-MY" sz="4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/>
                        <a:t>Jumlah</a:t>
                      </a:r>
                      <a:r>
                        <a:rPr lang="en-US" sz="4000" b="1" dirty="0"/>
                        <a:t> (RM)</a:t>
                      </a:r>
                      <a:endParaRPr lang="en-MY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739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1</a:t>
                      </a:r>
                      <a:endParaRPr lang="en-MY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err="1">
                          <a:latin typeface="Century Gothic" panose="020B0502020202020204" pitchFamily="34" charset="0"/>
                        </a:rPr>
                        <a:t>P</a:t>
                      </a:r>
                      <a:r>
                        <a:rPr lang="en-US" sz="4000" baseline="0" dirty="0" err="1">
                          <a:latin typeface="Century Gothic" panose="020B0502020202020204" pitchFamily="34" charset="0"/>
                        </a:rPr>
                        <a:t>emasangan</a:t>
                      </a:r>
                      <a:r>
                        <a:rPr lang="en-US" sz="4000" baseline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4000" baseline="0" dirty="0" err="1">
                          <a:latin typeface="Century Gothic" panose="020B0502020202020204" pitchFamily="34" charset="0"/>
                        </a:rPr>
                        <a:t>sistem</a:t>
                      </a:r>
                      <a:r>
                        <a:rPr lang="en-US" sz="4000" baseline="0" dirty="0">
                          <a:latin typeface="Century Gothic" panose="020B0502020202020204" pitchFamily="34" charset="0"/>
                        </a:rPr>
                        <a:t> dan proses </a:t>
                      </a:r>
                      <a:r>
                        <a:rPr lang="en-US" sz="4000" baseline="0" dirty="0" err="1">
                          <a:latin typeface="Century Gothic" panose="020B0502020202020204" pitchFamily="34" charset="0"/>
                        </a:rPr>
                        <a:t>pengujian</a:t>
                      </a:r>
                      <a:r>
                        <a:rPr lang="en-US" sz="4000" baseline="0" dirty="0"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entury Gothic" panose="020B0502020202020204" pitchFamily="34" charset="0"/>
                        </a:rPr>
                        <a:t>3,000</a:t>
                      </a:r>
                      <a:endParaRPr lang="en-MY" sz="4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0581194"/>
                  </a:ext>
                </a:extLst>
              </a:tr>
              <a:tr h="2106856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2</a:t>
                      </a:r>
                      <a:endParaRPr lang="en-MY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4000" dirty="0" err="1">
                          <a:latin typeface="Century Gothic" panose="020B0502020202020204" pitchFamily="34" charset="0"/>
                        </a:rPr>
                        <a:t>Pemantauan</a:t>
                      </a:r>
                      <a:r>
                        <a:rPr lang="en-MY" sz="4000" dirty="0">
                          <a:latin typeface="Century Gothic" panose="020B0502020202020204" pitchFamily="34" charset="0"/>
                        </a:rPr>
                        <a:t> proses </a:t>
                      </a:r>
                      <a:r>
                        <a:rPr lang="en-MY" sz="4000" dirty="0" err="1">
                          <a:latin typeface="Century Gothic" panose="020B0502020202020204" pitchFamily="34" charset="0"/>
                        </a:rPr>
                        <a:t>pengundian</a:t>
                      </a:r>
                      <a:r>
                        <a:rPr lang="en-MY" sz="4000" dirty="0">
                          <a:latin typeface="Century Gothic" panose="020B0502020202020204" pitchFamily="34" charset="0"/>
                        </a:rPr>
                        <a:t>.</a:t>
                      </a:r>
                    </a:p>
                    <a:p>
                      <a:r>
                        <a:rPr lang="en-US" sz="4000" dirty="0">
                          <a:latin typeface="Century Gothic" panose="020B0502020202020204" pitchFamily="34" charset="0"/>
                        </a:rPr>
                        <a:t>  </a:t>
                      </a:r>
                      <a:r>
                        <a:rPr lang="en-US" sz="4000" dirty="0" err="1">
                          <a:latin typeface="Century Gothic" panose="020B0502020202020204" pitchFamily="34" charset="0"/>
                        </a:rPr>
                        <a:t>i</a:t>
                      </a:r>
                      <a:r>
                        <a:rPr lang="en-US" sz="4000" dirty="0">
                          <a:latin typeface="Century Gothic" panose="020B0502020202020204" pitchFamily="34" charset="0"/>
                        </a:rPr>
                        <a:t>) 1 </a:t>
                      </a:r>
                      <a:r>
                        <a:rPr lang="en-US" sz="4000" dirty="0" err="1">
                          <a:latin typeface="Century Gothic" panose="020B0502020202020204" pitchFamily="34" charset="0"/>
                        </a:rPr>
                        <a:t>pengurus</a:t>
                      </a:r>
                      <a:endParaRPr lang="en-US" sz="4000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US" sz="4000" dirty="0">
                          <a:latin typeface="Century Gothic" panose="020B0502020202020204" pitchFamily="34" charset="0"/>
                        </a:rPr>
                        <a:t>  ii)10</a:t>
                      </a:r>
                      <a:r>
                        <a:rPr lang="en-US" sz="4000" baseline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4000" baseline="0" dirty="0" err="1">
                          <a:latin typeface="Century Gothic" panose="020B0502020202020204" pitchFamily="34" charset="0"/>
                        </a:rPr>
                        <a:t>pegawai</a:t>
                      </a:r>
                      <a:endParaRPr lang="en-US" sz="4000" baseline="0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US" sz="4000" baseline="0" dirty="0">
                          <a:latin typeface="Century Gothic" panose="020B0502020202020204" pitchFamily="34" charset="0"/>
                        </a:rPr>
                        <a:t>  iii) 2 </a:t>
                      </a:r>
                      <a:r>
                        <a:rPr lang="en-US" sz="4000" b="0" i="1" baseline="0" dirty="0">
                          <a:latin typeface="Century Gothic" panose="020B0502020202020204" pitchFamily="34" charset="0"/>
                        </a:rPr>
                        <a:t>IT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entury Gothic" panose="020B0502020202020204" pitchFamily="34" charset="0"/>
                        </a:rPr>
                        <a:t>8,000</a:t>
                      </a:r>
                      <a:endParaRPr lang="en-MY" sz="4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5396">
                <a:tc>
                  <a:txBody>
                    <a:bodyPr/>
                    <a:lstStyle/>
                    <a:p>
                      <a:pPr algn="ctr"/>
                      <a:r>
                        <a:rPr lang="en-MY" sz="4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4000" dirty="0" err="1">
                          <a:latin typeface="Century Gothic" panose="020B0502020202020204" pitchFamily="34" charset="0"/>
                        </a:rPr>
                        <a:t>Penyediaan</a:t>
                      </a:r>
                      <a:r>
                        <a:rPr lang="en-MY" sz="40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MY" sz="4000" dirty="0" err="1">
                          <a:latin typeface="Century Gothic" panose="020B0502020202020204" pitchFamily="34" charset="0"/>
                        </a:rPr>
                        <a:t>kertas</a:t>
                      </a:r>
                      <a:r>
                        <a:rPr lang="en-MY" sz="40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MY" sz="4000" dirty="0" err="1">
                          <a:latin typeface="Century Gothic" panose="020B0502020202020204" pitchFamily="34" charset="0"/>
                        </a:rPr>
                        <a:t>undian</a:t>
                      </a:r>
                      <a:r>
                        <a:rPr lang="en-MY" sz="40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MY" sz="4000" dirty="0" err="1">
                          <a:latin typeface="Century Gothic" panose="020B0502020202020204" pitchFamily="34" charset="0"/>
                        </a:rPr>
                        <a:t>secara</a:t>
                      </a:r>
                      <a:r>
                        <a:rPr lang="en-MY" sz="4000" dirty="0">
                          <a:latin typeface="Century Gothic" panose="020B0502020202020204" pitchFamily="34" charset="0"/>
                        </a:rPr>
                        <a:t> manual</a:t>
                      </a:r>
                      <a:endParaRPr lang="en-US" sz="4000" b="0" i="1" baseline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4000" dirty="0">
                          <a:latin typeface="Century Gothic" panose="020B0502020202020204" pitchFamily="34" charset="0"/>
                        </a:rPr>
                        <a:t>1,000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2297613"/>
                  </a:ext>
                </a:extLst>
              </a:tr>
              <a:tr h="57997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4</a:t>
                      </a:r>
                      <a:endParaRPr lang="en-MY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latin typeface="Century Gothic" panose="020B0502020202020204" pitchFamily="34" charset="0"/>
                        </a:rPr>
                        <a:t>Kos </a:t>
                      </a:r>
                      <a:r>
                        <a:rPr lang="en-US" sz="4000" dirty="0" err="1">
                          <a:latin typeface="Century Gothic" panose="020B0502020202020204" pitchFamily="34" charset="0"/>
                        </a:rPr>
                        <a:t>logistik</a:t>
                      </a:r>
                      <a:r>
                        <a:rPr lang="en-US" sz="4000" dirty="0">
                          <a:latin typeface="Century Gothic" panose="020B0502020202020204" pitchFamily="34" charset="0"/>
                        </a:rPr>
                        <a:t>/</a:t>
                      </a:r>
                      <a:r>
                        <a:rPr lang="en-US" sz="4000" dirty="0" err="1">
                          <a:latin typeface="Century Gothic" panose="020B0502020202020204" pitchFamily="34" charset="0"/>
                        </a:rPr>
                        <a:t>perjalanan</a:t>
                      </a:r>
                      <a:endParaRPr lang="en-MY" sz="4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entury Gothic" panose="020B0502020202020204" pitchFamily="34" charset="0"/>
                        </a:rPr>
                        <a:t>1,000</a:t>
                      </a:r>
                      <a:endParaRPr lang="en-MY" sz="4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977">
                <a:tc>
                  <a:txBody>
                    <a:bodyPr/>
                    <a:lstStyle/>
                    <a:p>
                      <a:pPr algn="ctr"/>
                      <a:endParaRPr lang="en-MY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 dirty="0" err="1">
                          <a:latin typeface="Century Gothic" panose="020B0502020202020204" pitchFamily="34" charset="0"/>
                        </a:rPr>
                        <a:t>Jumlah</a:t>
                      </a:r>
                      <a:r>
                        <a:rPr lang="en-US" sz="4000" b="1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4000" b="1" dirty="0" err="1">
                          <a:latin typeface="Century Gothic" panose="020B0502020202020204" pitchFamily="34" charset="0"/>
                        </a:rPr>
                        <a:t>kasar</a:t>
                      </a:r>
                      <a:endParaRPr lang="en-MY" sz="40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entury Gothic" panose="020B0502020202020204" pitchFamily="34" charset="0"/>
                        </a:rPr>
                        <a:t>13,000</a:t>
                      </a:r>
                      <a:endParaRPr lang="en-MY" sz="4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977">
                <a:tc>
                  <a:txBody>
                    <a:bodyPr/>
                    <a:lstStyle/>
                    <a:p>
                      <a:pPr algn="ctr"/>
                      <a:endParaRPr lang="en-MY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latin typeface="Century Gothic" panose="020B0502020202020204" pitchFamily="34" charset="0"/>
                        </a:rPr>
                        <a:t>SST 6%</a:t>
                      </a:r>
                      <a:endParaRPr lang="en-MY" sz="40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4000" dirty="0">
                          <a:latin typeface="Century Gothic" panose="020B0502020202020204" pitchFamily="34" charset="0"/>
                        </a:rPr>
                        <a:t>780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9977">
                <a:tc>
                  <a:txBody>
                    <a:bodyPr/>
                    <a:lstStyle/>
                    <a:p>
                      <a:pPr algn="ctr"/>
                      <a:endParaRPr lang="en-MY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 dirty="0" err="1">
                          <a:latin typeface="Century Gothic" panose="020B0502020202020204" pitchFamily="34" charset="0"/>
                        </a:rPr>
                        <a:t>Jumlah</a:t>
                      </a:r>
                      <a:r>
                        <a:rPr lang="en-US" sz="4000" b="1" baseline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Century Gothic" panose="020B0502020202020204" pitchFamily="34" charset="0"/>
                        </a:rPr>
                        <a:t>keseluruhan</a:t>
                      </a:r>
                      <a:endParaRPr lang="en-MY" sz="40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4000" b="1" dirty="0">
                          <a:latin typeface="Century Gothic" panose="020B0502020202020204" pitchFamily="34" charset="0"/>
                        </a:rPr>
                        <a:t>13,780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05CDCA9-21FD-4CAF-AA2D-CFFB7F72BF88}"/>
              </a:ext>
            </a:extLst>
          </p:cNvPr>
          <p:cNvSpPr txBox="1"/>
          <p:nvPr/>
        </p:nvSpPr>
        <p:spPr>
          <a:xfrm>
            <a:off x="649676" y="2481311"/>
            <a:ext cx="23398393" cy="20774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dirty="0" err="1"/>
              <a:t>Pilihan</a:t>
            </a:r>
            <a:r>
              <a:rPr lang="en-MY" dirty="0"/>
              <a:t> Lain</a:t>
            </a:r>
          </a:p>
          <a:p>
            <a:br>
              <a:rPr lang="en-MY" dirty="0"/>
            </a:br>
            <a:r>
              <a:rPr lang="en-MY" dirty="0"/>
              <a:t>1.0 </a:t>
            </a:r>
            <a:r>
              <a:rPr lang="en-MY" dirty="0" err="1"/>
              <a:t>Yuran</a:t>
            </a:r>
            <a:r>
              <a:rPr lang="en-MY" dirty="0"/>
              <a:t> </a:t>
            </a:r>
            <a:r>
              <a:rPr lang="en-MY" dirty="0" err="1"/>
              <a:t>Perkhidmatan</a:t>
            </a:r>
            <a:r>
              <a:rPr lang="en-MY" dirty="0"/>
              <a:t> </a:t>
            </a:r>
            <a:r>
              <a:rPr lang="en-MY" dirty="0" err="1"/>
              <a:t>Pengawas</a:t>
            </a:r>
            <a:r>
              <a:rPr lang="en-MY" dirty="0"/>
              <a:t> (</a:t>
            </a:r>
            <a:r>
              <a:rPr lang="en-MY" i="1" dirty="0"/>
              <a:t>Scrutineer</a:t>
            </a:r>
            <a:r>
              <a:rPr lang="en-MY" dirty="0"/>
              <a:t>) </a:t>
            </a:r>
            <a:r>
              <a:rPr lang="en-MY" dirty="0" err="1"/>
              <a:t>Pengundian</a:t>
            </a:r>
            <a:r>
              <a:rPr lang="en-MY" dirty="0"/>
              <a:t> &amp; </a:t>
            </a:r>
            <a:r>
              <a:rPr lang="en-MY" dirty="0" err="1"/>
              <a:t>Pengujian</a:t>
            </a:r>
            <a:r>
              <a:rPr lang="en-MY" dirty="0"/>
              <a:t> </a:t>
            </a:r>
            <a:r>
              <a:rPr lang="en-MY" dirty="0" err="1"/>
              <a:t>sistem</a:t>
            </a:r>
            <a:r>
              <a:rPr lang="en-MY" dirty="0"/>
              <a:t> </a:t>
            </a:r>
            <a:r>
              <a:rPr lang="en-MY" dirty="0" err="1"/>
              <a:t>tanpa</a:t>
            </a:r>
            <a:r>
              <a:rPr lang="en-MY" dirty="0"/>
              <a:t> </a:t>
            </a:r>
            <a:r>
              <a:rPr lang="en-MY" dirty="0" err="1"/>
              <a:t>sewaan</a:t>
            </a:r>
            <a:r>
              <a:rPr lang="en-MY" dirty="0"/>
              <a:t> </a:t>
            </a:r>
            <a:r>
              <a:rPr lang="en-MY" dirty="0" err="1"/>
              <a:t>komputer</a:t>
            </a:r>
            <a:r>
              <a:rPr lang="en-MY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35902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1545259" y="1128988"/>
            <a:ext cx="20729099" cy="1825542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endParaRPr lang="en-MY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0414" y="953164"/>
            <a:ext cx="21586688" cy="1231107"/>
          </a:xfrm>
          <a:prstGeom prst="rect">
            <a:avLst/>
          </a:prstGeom>
          <a:noFill/>
        </p:spPr>
        <p:txBody>
          <a:bodyPr wrap="square" lIns="243852" tIns="121926" rIns="243852" bIns="121926" rtlCol="0">
            <a:spAutoFit/>
          </a:bodyPr>
          <a:lstStyle/>
          <a:p>
            <a:pPr algn="ctr"/>
            <a:r>
              <a:rPr lang="en-US" sz="6400" dirty="0">
                <a:solidFill>
                  <a:srgbClr val="C00000"/>
                </a:solidFill>
                <a:latin typeface="Open Sans Light"/>
                <a:cs typeface="Open Sans Light"/>
              </a:rPr>
              <a:t>5.0 </a:t>
            </a:r>
            <a:r>
              <a:rPr lang="en-US" sz="6400" dirty="0" err="1">
                <a:solidFill>
                  <a:srgbClr val="C00000"/>
                </a:solidFill>
                <a:latin typeface="Open Sans Light"/>
                <a:cs typeface="Open Sans Light"/>
              </a:rPr>
              <a:t>Yuran</a:t>
            </a:r>
            <a:r>
              <a:rPr lang="en-US" sz="6400" dirty="0">
                <a:solidFill>
                  <a:srgbClr val="C00000"/>
                </a:solidFill>
                <a:latin typeface="Open Sans Light"/>
                <a:cs typeface="Open Sans Light"/>
              </a:rPr>
              <a:t> </a:t>
            </a:r>
            <a:r>
              <a:rPr lang="en-US" sz="6400" dirty="0" err="1">
                <a:solidFill>
                  <a:srgbClr val="C00000"/>
                </a:solidFill>
                <a:latin typeface="Open Sans Light"/>
                <a:cs typeface="Open Sans Light"/>
              </a:rPr>
              <a:t>Perkhidmatan</a:t>
            </a:r>
            <a:endParaRPr lang="en-US" sz="6400" dirty="0">
              <a:solidFill>
                <a:srgbClr val="C00000"/>
              </a:solidFill>
              <a:latin typeface="Open Sans Light"/>
              <a:cs typeface="Open Sans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3562818" y="13011887"/>
            <a:ext cx="824808" cy="462198"/>
          </a:xfrm>
        </p:spPr>
        <p:txBody>
          <a:bodyPr/>
          <a:lstStyle/>
          <a:p>
            <a:fld id="{C9468CE9-3F3D-1446-A027-4B4CDD3883B0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604103"/>
              </p:ext>
            </p:extLst>
          </p:nvPr>
        </p:nvGraphicFramePr>
        <p:xfrm>
          <a:off x="695863" y="5848026"/>
          <a:ext cx="22427889" cy="542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4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75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8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997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No</a:t>
                      </a:r>
                      <a:endParaRPr lang="en-MY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err="1">
                          <a:latin typeface="Century Gothic" panose="020B0502020202020204" pitchFamily="34" charset="0"/>
                        </a:rPr>
                        <a:t>Butiran</a:t>
                      </a:r>
                      <a:endParaRPr lang="en-MY" sz="4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/>
                        <a:t>Jumlah</a:t>
                      </a:r>
                      <a:r>
                        <a:rPr lang="en-US" sz="4000" b="1" dirty="0"/>
                        <a:t> (RM)</a:t>
                      </a:r>
                      <a:endParaRPr lang="en-MY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408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1</a:t>
                      </a:r>
                      <a:endParaRPr lang="en-MY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4000" dirty="0" err="1">
                          <a:latin typeface="Century Gothic" panose="020B0502020202020204" pitchFamily="34" charset="0"/>
                        </a:rPr>
                        <a:t>Pemantauan</a:t>
                      </a:r>
                      <a:r>
                        <a:rPr lang="en-MY" sz="4000" dirty="0">
                          <a:latin typeface="Century Gothic" panose="020B0502020202020204" pitchFamily="34" charset="0"/>
                        </a:rPr>
                        <a:t> proses </a:t>
                      </a:r>
                      <a:r>
                        <a:rPr lang="en-MY" sz="4000" dirty="0" err="1">
                          <a:latin typeface="Century Gothic" panose="020B0502020202020204" pitchFamily="34" charset="0"/>
                        </a:rPr>
                        <a:t>pengundian</a:t>
                      </a:r>
                      <a:r>
                        <a:rPr lang="en-MY" sz="4000" dirty="0">
                          <a:latin typeface="Century Gothic" panose="020B0502020202020204" pitchFamily="34" charset="0"/>
                        </a:rPr>
                        <a:t>.</a:t>
                      </a:r>
                    </a:p>
                    <a:p>
                      <a:r>
                        <a:rPr lang="en-US" sz="4000" dirty="0">
                          <a:latin typeface="Century Gothic" panose="020B0502020202020204" pitchFamily="34" charset="0"/>
                        </a:rPr>
                        <a:t>  </a:t>
                      </a:r>
                      <a:r>
                        <a:rPr lang="en-US" sz="4000" dirty="0" err="1">
                          <a:latin typeface="Century Gothic" panose="020B0502020202020204" pitchFamily="34" charset="0"/>
                        </a:rPr>
                        <a:t>i</a:t>
                      </a:r>
                      <a:r>
                        <a:rPr lang="en-US" sz="4000" dirty="0">
                          <a:latin typeface="Century Gothic" panose="020B0502020202020204" pitchFamily="34" charset="0"/>
                        </a:rPr>
                        <a:t>) 1 </a:t>
                      </a:r>
                      <a:r>
                        <a:rPr lang="en-US" sz="4000" dirty="0" err="1">
                          <a:latin typeface="Century Gothic" panose="020B0502020202020204" pitchFamily="34" charset="0"/>
                        </a:rPr>
                        <a:t>pengurus</a:t>
                      </a:r>
                      <a:endParaRPr lang="en-US" sz="4000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US" sz="4000" dirty="0">
                          <a:latin typeface="Century Gothic" panose="020B0502020202020204" pitchFamily="34" charset="0"/>
                        </a:rPr>
                        <a:t>  ii)10</a:t>
                      </a:r>
                      <a:r>
                        <a:rPr lang="en-US" sz="4000" baseline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4000" baseline="0" dirty="0" err="1">
                          <a:latin typeface="Century Gothic" panose="020B0502020202020204" pitchFamily="34" charset="0"/>
                        </a:rPr>
                        <a:t>pegawai</a:t>
                      </a:r>
                      <a:endParaRPr lang="en-US" sz="4000" b="0" i="1" baseline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entury Gothic" panose="020B0502020202020204" pitchFamily="34" charset="0"/>
                        </a:rPr>
                        <a:t>7,000</a:t>
                      </a:r>
                      <a:endParaRPr lang="en-MY" sz="4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97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2</a:t>
                      </a:r>
                      <a:endParaRPr lang="en-MY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latin typeface="Century Gothic" panose="020B0502020202020204" pitchFamily="34" charset="0"/>
                        </a:rPr>
                        <a:t>Kos </a:t>
                      </a:r>
                      <a:r>
                        <a:rPr lang="en-US" sz="4000" dirty="0" err="1">
                          <a:latin typeface="Century Gothic" panose="020B0502020202020204" pitchFamily="34" charset="0"/>
                        </a:rPr>
                        <a:t>logistik</a:t>
                      </a:r>
                      <a:r>
                        <a:rPr lang="en-US" sz="4000" dirty="0">
                          <a:latin typeface="Century Gothic" panose="020B0502020202020204" pitchFamily="34" charset="0"/>
                        </a:rPr>
                        <a:t>/</a:t>
                      </a:r>
                      <a:r>
                        <a:rPr lang="en-US" sz="4000" dirty="0" err="1">
                          <a:latin typeface="Century Gothic" panose="020B0502020202020204" pitchFamily="34" charset="0"/>
                        </a:rPr>
                        <a:t>perjalanan</a:t>
                      </a:r>
                      <a:endParaRPr lang="en-MY" sz="4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entury Gothic" panose="020B0502020202020204" pitchFamily="34" charset="0"/>
                        </a:rPr>
                        <a:t>1,000</a:t>
                      </a:r>
                      <a:endParaRPr lang="en-MY" sz="4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977">
                <a:tc>
                  <a:txBody>
                    <a:bodyPr/>
                    <a:lstStyle/>
                    <a:p>
                      <a:pPr algn="ctr"/>
                      <a:endParaRPr lang="en-MY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 dirty="0" err="1">
                          <a:latin typeface="Century Gothic" panose="020B0502020202020204" pitchFamily="34" charset="0"/>
                        </a:rPr>
                        <a:t>Jumlah</a:t>
                      </a:r>
                      <a:r>
                        <a:rPr lang="en-US" sz="4000" b="1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4000" b="1" dirty="0" err="1">
                          <a:latin typeface="Century Gothic" panose="020B0502020202020204" pitchFamily="34" charset="0"/>
                        </a:rPr>
                        <a:t>kasar</a:t>
                      </a:r>
                      <a:endParaRPr lang="en-MY" sz="40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entury Gothic" panose="020B0502020202020204" pitchFamily="34" charset="0"/>
                        </a:rPr>
                        <a:t>8,000</a:t>
                      </a:r>
                      <a:endParaRPr lang="en-MY" sz="4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977">
                <a:tc>
                  <a:txBody>
                    <a:bodyPr/>
                    <a:lstStyle/>
                    <a:p>
                      <a:pPr algn="ctr"/>
                      <a:endParaRPr lang="en-MY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latin typeface="Century Gothic" panose="020B0502020202020204" pitchFamily="34" charset="0"/>
                        </a:rPr>
                        <a:t>SST 6%</a:t>
                      </a:r>
                      <a:endParaRPr lang="en-MY" sz="40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4000" dirty="0">
                          <a:latin typeface="Century Gothic" panose="020B0502020202020204" pitchFamily="34" charset="0"/>
                        </a:rPr>
                        <a:t>480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33874">
                <a:tc>
                  <a:txBody>
                    <a:bodyPr/>
                    <a:lstStyle/>
                    <a:p>
                      <a:pPr algn="ctr"/>
                      <a:endParaRPr lang="en-MY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 dirty="0" err="1">
                          <a:latin typeface="Century Gothic" panose="020B0502020202020204" pitchFamily="34" charset="0"/>
                        </a:rPr>
                        <a:t>Jumlah</a:t>
                      </a:r>
                      <a:r>
                        <a:rPr lang="en-US" sz="4000" b="1" baseline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Century Gothic" panose="020B0502020202020204" pitchFamily="34" charset="0"/>
                        </a:rPr>
                        <a:t>keseluruhan</a:t>
                      </a:r>
                      <a:endParaRPr lang="en-MY" sz="40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4000" b="1" dirty="0">
                          <a:latin typeface="Century Gothic" panose="020B0502020202020204" pitchFamily="34" charset="0"/>
                        </a:rPr>
                        <a:t>8,480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2B5DAE6-B1F7-499C-8E99-397F0F641F98}"/>
              </a:ext>
            </a:extLst>
          </p:cNvPr>
          <p:cNvSpPr txBox="1"/>
          <p:nvPr/>
        </p:nvSpPr>
        <p:spPr>
          <a:xfrm>
            <a:off x="839755" y="3130354"/>
            <a:ext cx="14977946" cy="20774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br>
              <a:rPr lang="en-MY" dirty="0"/>
            </a:br>
            <a:endParaRPr lang="en-MY" dirty="0"/>
          </a:p>
          <a:p>
            <a:r>
              <a:rPr lang="en-MY" dirty="0"/>
              <a:t>2.0 </a:t>
            </a:r>
            <a:r>
              <a:rPr lang="en-MY" dirty="0" err="1"/>
              <a:t>Yuran</a:t>
            </a:r>
            <a:r>
              <a:rPr lang="en-MY" dirty="0"/>
              <a:t> </a:t>
            </a:r>
            <a:r>
              <a:rPr lang="en-MY" dirty="0" err="1"/>
              <a:t>Perkhidmatan</a:t>
            </a:r>
            <a:r>
              <a:rPr lang="en-MY" dirty="0"/>
              <a:t> </a:t>
            </a:r>
            <a:r>
              <a:rPr lang="en-MY" dirty="0" err="1"/>
              <a:t>Pengawas</a:t>
            </a:r>
            <a:r>
              <a:rPr lang="en-MY" dirty="0"/>
              <a:t> (</a:t>
            </a:r>
            <a:r>
              <a:rPr lang="en-MY" i="1" dirty="0"/>
              <a:t>Scrutineer</a:t>
            </a:r>
            <a:r>
              <a:rPr lang="en-MY" dirty="0"/>
              <a:t>) </a:t>
            </a:r>
            <a:r>
              <a:rPr lang="en-MY" dirty="0" err="1"/>
              <a:t>Pengundian</a:t>
            </a:r>
            <a:r>
              <a:rPr lang="en-MY" dirty="0"/>
              <a:t> Sahaja.</a:t>
            </a:r>
          </a:p>
        </p:txBody>
      </p:sp>
    </p:spTree>
    <p:extLst>
      <p:ext uri="{BB962C8B-B14F-4D97-AF65-F5344CB8AC3E}">
        <p14:creationId xmlns:p14="http://schemas.microsoft.com/office/powerpoint/2010/main" val="25042795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8533389" y="-94944"/>
            <a:ext cx="5352782" cy="651974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852" tIns="121926" rIns="243852" bIns="121926" rtlCol="0" anchor="ctr"/>
          <a:lstStyle/>
          <a:p>
            <a:pPr algn="ctr"/>
            <a:endParaRPr lang="en-US" dirty="0">
              <a:latin typeface="Open Sans 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3562818" y="13011887"/>
            <a:ext cx="824808" cy="462198"/>
          </a:xfrm>
        </p:spPr>
        <p:txBody>
          <a:bodyPr/>
          <a:lstStyle/>
          <a:p>
            <a:fld id="{C9468CE9-3F3D-1446-A027-4B4CDD3883B0}" type="slidenum">
              <a:rPr lang="en-US" smtClean="0"/>
              <a:t>27</a:t>
            </a:fld>
            <a:endParaRPr lang="en-US" dirty="0"/>
          </a:p>
        </p:txBody>
      </p:sp>
      <p:sp>
        <p:nvSpPr>
          <p:cNvPr id="16" name="Shape 2041"/>
          <p:cNvSpPr/>
          <p:nvPr/>
        </p:nvSpPr>
        <p:spPr>
          <a:xfrm>
            <a:off x="20458343" y="585921"/>
            <a:ext cx="1508623" cy="186225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9921" y="90048"/>
                </a:moveTo>
                <a:lnTo>
                  <a:pt x="30000" y="90048"/>
                </a:lnTo>
                <a:cubicBezTo>
                  <a:pt x="27992" y="90048"/>
                  <a:pt x="26692" y="91111"/>
                  <a:pt x="26692" y="92753"/>
                </a:cubicBezTo>
                <a:cubicBezTo>
                  <a:pt x="26692" y="94396"/>
                  <a:pt x="27992" y="95458"/>
                  <a:pt x="30000" y="95458"/>
                </a:cubicBezTo>
                <a:lnTo>
                  <a:pt x="69921" y="95458"/>
                </a:lnTo>
                <a:cubicBezTo>
                  <a:pt x="71929" y="95458"/>
                  <a:pt x="73346" y="94396"/>
                  <a:pt x="73346" y="92753"/>
                </a:cubicBezTo>
                <a:cubicBezTo>
                  <a:pt x="73346" y="91111"/>
                  <a:pt x="71929" y="90048"/>
                  <a:pt x="69921" y="90048"/>
                </a:cubicBezTo>
                <a:close/>
                <a:moveTo>
                  <a:pt x="30000" y="30048"/>
                </a:moveTo>
                <a:lnTo>
                  <a:pt x="46653" y="30048"/>
                </a:lnTo>
                <a:cubicBezTo>
                  <a:pt x="48661" y="30048"/>
                  <a:pt x="49960" y="28985"/>
                  <a:pt x="49960" y="27342"/>
                </a:cubicBezTo>
                <a:cubicBezTo>
                  <a:pt x="49960" y="25700"/>
                  <a:pt x="48661" y="24541"/>
                  <a:pt x="46653" y="24541"/>
                </a:cubicBezTo>
                <a:lnTo>
                  <a:pt x="30000" y="24541"/>
                </a:lnTo>
                <a:cubicBezTo>
                  <a:pt x="27992" y="24541"/>
                  <a:pt x="26692" y="25700"/>
                  <a:pt x="26692" y="27342"/>
                </a:cubicBezTo>
                <a:cubicBezTo>
                  <a:pt x="26692" y="28985"/>
                  <a:pt x="27992" y="30048"/>
                  <a:pt x="30000" y="30048"/>
                </a:cubicBezTo>
                <a:close/>
                <a:moveTo>
                  <a:pt x="90000" y="68212"/>
                </a:moveTo>
                <a:lnTo>
                  <a:pt x="30000" y="68212"/>
                </a:lnTo>
                <a:cubicBezTo>
                  <a:pt x="27992" y="68212"/>
                  <a:pt x="26692" y="69275"/>
                  <a:pt x="26692" y="70917"/>
                </a:cubicBezTo>
                <a:cubicBezTo>
                  <a:pt x="26692" y="72560"/>
                  <a:pt x="27992" y="73623"/>
                  <a:pt x="30000" y="73623"/>
                </a:cubicBezTo>
                <a:lnTo>
                  <a:pt x="90000" y="73623"/>
                </a:lnTo>
                <a:cubicBezTo>
                  <a:pt x="92007" y="73623"/>
                  <a:pt x="93307" y="72560"/>
                  <a:pt x="93307" y="70917"/>
                </a:cubicBezTo>
                <a:cubicBezTo>
                  <a:pt x="93307" y="69275"/>
                  <a:pt x="92007" y="68212"/>
                  <a:pt x="90000" y="68212"/>
                </a:cubicBezTo>
                <a:close/>
                <a:moveTo>
                  <a:pt x="26692" y="49082"/>
                </a:moveTo>
                <a:cubicBezTo>
                  <a:pt x="26692" y="50724"/>
                  <a:pt x="27992" y="51884"/>
                  <a:pt x="30000" y="51884"/>
                </a:cubicBezTo>
                <a:lnTo>
                  <a:pt x="90000" y="51884"/>
                </a:lnTo>
                <a:cubicBezTo>
                  <a:pt x="92007" y="51884"/>
                  <a:pt x="93307" y="50724"/>
                  <a:pt x="93307" y="49082"/>
                </a:cubicBezTo>
                <a:cubicBezTo>
                  <a:pt x="93307" y="47536"/>
                  <a:pt x="92007" y="46376"/>
                  <a:pt x="90000" y="46376"/>
                </a:cubicBezTo>
                <a:lnTo>
                  <a:pt x="30000" y="46376"/>
                </a:lnTo>
                <a:cubicBezTo>
                  <a:pt x="27992" y="46376"/>
                  <a:pt x="26692" y="47536"/>
                  <a:pt x="26692" y="49082"/>
                </a:cubicBezTo>
                <a:close/>
                <a:moveTo>
                  <a:pt x="86692" y="0"/>
                </a:moveTo>
                <a:lnTo>
                  <a:pt x="13346" y="0"/>
                </a:lnTo>
                <a:cubicBezTo>
                  <a:pt x="6023" y="0"/>
                  <a:pt x="0" y="4927"/>
                  <a:pt x="0" y="10917"/>
                </a:cubicBezTo>
                <a:lnTo>
                  <a:pt x="0" y="109082"/>
                </a:lnTo>
                <a:cubicBezTo>
                  <a:pt x="0" y="115072"/>
                  <a:pt x="6023" y="120000"/>
                  <a:pt x="13346" y="120000"/>
                </a:cubicBezTo>
                <a:lnTo>
                  <a:pt x="106653" y="120000"/>
                </a:lnTo>
                <a:cubicBezTo>
                  <a:pt x="113976" y="120000"/>
                  <a:pt x="120000" y="115072"/>
                  <a:pt x="120000" y="109082"/>
                </a:cubicBezTo>
                <a:lnTo>
                  <a:pt x="120000" y="30048"/>
                </a:lnTo>
                <a:lnTo>
                  <a:pt x="86692" y="0"/>
                </a:lnTo>
                <a:close/>
                <a:moveTo>
                  <a:pt x="113267" y="109082"/>
                </a:moveTo>
                <a:cubicBezTo>
                  <a:pt x="113267" y="112077"/>
                  <a:pt x="110314" y="114589"/>
                  <a:pt x="106653" y="114589"/>
                </a:cubicBezTo>
                <a:lnTo>
                  <a:pt x="13346" y="114589"/>
                </a:lnTo>
                <a:cubicBezTo>
                  <a:pt x="9685" y="114589"/>
                  <a:pt x="6614" y="112077"/>
                  <a:pt x="6614" y="109082"/>
                </a:cubicBezTo>
                <a:lnTo>
                  <a:pt x="6614" y="10917"/>
                </a:lnTo>
                <a:cubicBezTo>
                  <a:pt x="6614" y="7922"/>
                  <a:pt x="9685" y="5507"/>
                  <a:pt x="13346" y="5507"/>
                </a:cubicBezTo>
                <a:lnTo>
                  <a:pt x="73346" y="5507"/>
                </a:lnTo>
                <a:lnTo>
                  <a:pt x="73346" y="32753"/>
                </a:lnTo>
                <a:cubicBezTo>
                  <a:pt x="73346" y="35748"/>
                  <a:pt x="76299" y="38260"/>
                  <a:pt x="79960" y="38260"/>
                </a:cubicBezTo>
                <a:lnTo>
                  <a:pt x="113267" y="38260"/>
                </a:lnTo>
                <a:lnTo>
                  <a:pt x="113267" y="109082"/>
                </a:lnTo>
                <a:close/>
                <a:moveTo>
                  <a:pt x="79960" y="32753"/>
                </a:moveTo>
                <a:lnTo>
                  <a:pt x="79960" y="5507"/>
                </a:lnTo>
                <a:lnTo>
                  <a:pt x="83267" y="5507"/>
                </a:lnTo>
                <a:lnTo>
                  <a:pt x="113267" y="32753"/>
                </a:lnTo>
                <a:lnTo>
                  <a:pt x="79960" y="327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1561" y="5372052"/>
            <a:ext cx="2383554" cy="145507"/>
          </a:xfrm>
          <a:prstGeom prst="rect">
            <a:avLst/>
          </a:prstGeom>
        </p:spPr>
      </p:pic>
      <p:sp>
        <p:nvSpPr>
          <p:cNvPr id="18" name="Title 4"/>
          <p:cNvSpPr txBox="1">
            <a:spLocks/>
          </p:cNvSpPr>
          <p:nvPr/>
        </p:nvSpPr>
        <p:spPr>
          <a:xfrm>
            <a:off x="2247098" y="6892068"/>
            <a:ext cx="16754017" cy="2142550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4149390" y="5382105"/>
            <a:ext cx="16754017" cy="2142550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algn="l"/>
            <a:r>
              <a:rPr lang="en-MY" b="1" dirty="0">
                <a:solidFill>
                  <a:schemeClr val="tx1"/>
                </a:solidFill>
                <a:latin typeface="Century Gothic" panose="020B0502020202020204" pitchFamily="34" charset="0"/>
                <a:cs typeface="Open Sans" panose="020B0606030504020204" pitchFamily="34" charset="0"/>
              </a:rPr>
              <a:t>7.0 LAMPIRAN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8044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8533389" y="-94944"/>
            <a:ext cx="5352782" cy="651974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852" tIns="121926" rIns="243852" bIns="121926" rtlCol="0" anchor="ctr"/>
          <a:lstStyle/>
          <a:p>
            <a:pPr algn="ctr"/>
            <a:endParaRPr lang="en-US" dirty="0">
              <a:latin typeface="Open Sans 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3562818" y="13011887"/>
            <a:ext cx="824808" cy="462198"/>
          </a:xfrm>
        </p:spPr>
        <p:txBody>
          <a:bodyPr/>
          <a:lstStyle/>
          <a:p>
            <a:fld id="{C9468CE9-3F3D-1446-A027-4B4CDD3883B0}" type="slidenum">
              <a:rPr lang="en-US" smtClean="0"/>
              <a:t>28</a:t>
            </a:fld>
            <a:endParaRPr lang="en-US" dirty="0"/>
          </a:p>
        </p:txBody>
      </p:sp>
      <p:sp>
        <p:nvSpPr>
          <p:cNvPr id="16" name="Shape 2041"/>
          <p:cNvSpPr/>
          <p:nvPr/>
        </p:nvSpPr>
        <p:spPr>
          <a:xfrm>
            <a:off x="20458343" y="585921"/>
            <a:ext cx="1508623" cy="186225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9921" y="90048"/>
                </a:moveTo>
                <a:lnTo>
                  <a:pt x="30000" y="90048"/>
                </a:lnTo>
                <a:cubicBezTo>
                  <a:pt x="27992" y="90048"/>
                  <a:pt x="26692" y="91111"/>
                  <a:pt x="26692" y="92753"/>
                </a:cubicBezTo>
                <a:cubicBezTo>
                  <a:pt x="26692" y="94396"/>
                  <a:pt x="27992" y="95458"/>
                  <a:pt x="30000" y="95458"/>
                </a:cubicBezTo>
                <a:lnTo>
                  <a:pt x="69921" y="95458"/>
                </a:lnTo>
                <a:cubicBezTo>
                  <a:pt x="71929" y="95458"/>
                  <a:pt x="73346" y="94396"/>
                  <a:pt x="73346" y="92753"/>
                </a:cubicBezTo>
                <a:cubicBezTo>
                  <a:pt x="73346" y="91111"/>
                  <a:pt x="71929" y="90048"/>
                  <a:pt x="69921" y="90048"/>
                </a:cubicBezTo>
                <a:close/>
                <a:moveTo>
                  <a:pt x="30000" y="30048"/>
                </a:moveTo>
                <a:lnTo>
                  <a:pt x="46653" y="30048"/>
                </a:lnTo>
                <a:cubicBezTo>
                  <a:pt x="48661" y="30048"/>
                  <a:pt x="49960" y="28985"/>
                  <a:pt x="49960" y="27342"/>
                </a:cubicBezTo>
                <a:cubicBezTo>
                  <a:pt x="49960" y="25700"/>
                  <a:pt x="48661" y="24541"/>
                  <a:pt x="46653" y="24541"/>
                </a:cubicBezTo>
                <a:lnTo>
                  <a:pt x="30000" y="24541"/>
                </a:lnTo>
                <a:cubicBezTo>
                  <a:pt x="27992" y="24541"/>
                  <a:pt x="26692" y="25700"/>
                  <a:pt x="26692" y="27342"/>
                </a:cubicBezTo>
                <a:cubicBezTo>
                  <a:pt x="26692" y="28985"/>
                  <a:pt x="27992" y="30048"/>
                  <a:pt x="30000" y="30048"/>
                </a:cubicBezTo>
                <a:close/>
                <a:moveTo>
                  <a:pt x="90000" y="68212"/>
                </a:moveTo>
                <a:lnTo>
                  <a:pt x="30000" y="68212"/>
                </a:lnTo>
                <a:cubicBezTo>
                  <a:pt x="27992" y="68212"/>
                  <a:pt x="26692" y="69275"/>
                  <a:pt x="26692" y="70917"/>
                </a:cubicBezTo>
                <a:cubicBezTo>
                  <a:pt x="26692" y="72560"/>
                  <a:pt x="27992" y="73623"/>
                  <a:pt x="30000" y="73623"/>
                </a:cubicBezTo>
                <a:lnTo>
                  <a:pt x="90000" y="73623"/>
                </a:lnTo>
                <a:cubicBezTo>
                  <a:pt x="92007" y="73623"/>
                  <a:pt x="93307" y="72560"/>
                  <a:pt x="93307" y="70917"/>
                </a:cubicBezTo>
                <a:cubicBezTo>
                  <a:pt x="93307" y="69275"/>
                  <a:pt x="92007" y="68212"/>
                  <a:pt x="90000" y="68212"/>
                </a:cubicBezTo>
                <a:close/>
                <a:moveTo>
                  <a:pt x="26692" y="49082"/>
                </a:moveTo>
                <a:cubicBezTo>
                  <a:pt x="26692" y="50724"/>
                  <a:pt x="27992" y="51884"/>
                  <a:pt x="30000" y="51884"/>
                </a:cubicBezTo>
                <a:lnTo>
                  <a:pt x="90000" y="51884"/>
                </a:lnTo>
                <a:cubicBezTo>
                  <a:pt x="92007" y="51884"/>
                  <a:pt x="93307" y="50724"/>
                  <a:pt x="93307" y="49082"/>
                </a:cubicBezTo>
                <a:cubicBezTo>
                  <a:pt x="93307" y="47536"/>
                  <a:pt x="92007" y="46376"/>
                  <a:pt x="90000" y="46376"/>
                </a:cubicBezTo>
                <a:lnTo>
                  <a:pt x="30000" y="46376"/>
                </a:lnTo>
                <a:cubicBezTo>
                  <a:pt x="27992" y="46376"/>
                  <a:pt x="26692" y="47536"/>
                  <a:pt x="26692" y="49082"/>
                </a:cubicBezTo>
                <a:close/>
                <a:moveTo>
                  <a:pt x="86692" y="0"/>
                </a:moveTo>
                <a:lnTo>
                  <a:pt x="13346" y="0"/>
                </a:lnTo>
                <a:cubicBezTo>
                  <a:pt x="6023" y="0"/>
                  <a:pt x="0" y="4927"/>
                  <a:pt x="0" y="10917"/>
                </a:cubicBezTo>
                <a:lnTo>
                  <a:pt x="0" y="109082"/>
                </a:lnTo>
                <a:cubicBezTo>
                  <a:pt x="0" y="115072"/>
                  <a:pt x="6023" y="120000"/>
                  <a:pt x="13346" y="120000"/>
                </a:cubicBezTo>
                <a:lnTo>
                  <a:pt x="106653" y="120000"/>
                </a:lnTo>
                <a:cubicBezTo>
                  <a:pt x="113976" y="120000"/>
                  <a:pt x="120000" y="115072"/>
                  <a:pt x="120000" y="109082"/>
                </a:cubicBezTo>
                <a:lnTo>
                  <a:pt x="120000" y="30048"/>
                </a:lnTo>
                <a:lnTo>
                  <a:pt x="86692" y="0"/>
                </a:lnTo>
                <a:close/>
                <a:moveTo>
                  <a:pt x="113267" y="109082"/>
                </a:moveTo>
                <a:cubicBezTo>
                  <a:pt x="113267" y="112077"/>
                  <a:pt x="110314" y="114589"/>
                  <a:pt x="106653" y="114589"/>
                </a:cubicBezTo>
                <a:lnTo>
                  <a:pt x="13346" y="114589"/>
                </a:lnTo>
                <a:cubicBezTo>
                  <a:pt x="9685" y="114589"/>
                  <a:pt x="6614" y="112077"/>
                  <a:pt x="6614" y="109082"/>
                </a:cubicBezTo>
                <a:lnTo>
                  <a:pt x="6614" y="10917"/>
                </a:lnTo>
                <a:cubicBezTo>
                  <a:pt x="6614" y="7922"/>
                  <a:pt x="9685" y="5507"/>
                  <a:pt x="13346" y="5507"/>
                </a:cubicBezTo>
                <a:lnTo>
                  <a:pt x="73346" y="5507"/>
                </a:lnTo>
                <a:lnTo>
                  <a:pt x="73346" y="32753"/>
                </a:lnTo>
                <a:cubicBezTo>
                  <a:pt x="73346" y="35748"/>
                  <a:pt x="76299" y="38260"/>
                  <a:pt x="79960" y="38260"/>
                </a:cubicBezTo>
                <a:lnTo>
                  <a:pt x="113267" y="38260"/>
                </a:lnTo>
                <a:lnTo>
                  <a:pt x="113267" y="109082"/>
                </a:lnTo>
                <a:close/>
                <a:moveTo>
                  <a:pt x="79960" y="32753"/>
                </a:moveTo>
                <a:lnTo>
                  <a:pt x="79960" y="5507"/>
                </a:lnTo>
                <a:lnTo>
                  <a:pt x="83267" y="5507"/>
                </a:lnTo>
                <a:lnTo>
                  <a:pt x="113267" y="32753"/>
                </a:lnTo>
                <a:lnTo>
                  <a:pt x="79960" y="327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1561" y="5372052"/>
            <a:ext cx="2383554" cy="145507"/>
          </a:xfrm>
          <a:prstGeom prst="rect">
            <a:avLst/>
          </a:prstGeom>
        </p:spPr>
      </p:pic>
      <p:sp>
        <p:nvSpPr>
          <p:cNvPr id="18" name="Title 4"/>
          <p:cNvSpPr txBox="1">
            <a:spLocks/>
          </p:cNvSpPr>
          <p:nvPr/>
        </p:nvSpPr>
        <p:spPr>
          <a:xfrm>
            <a:off x="2247098" y="6892068"/>
            <a:ext cx="16754017" cy="2142550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2394486" y="5407571"/>
            <a:ext cx="16754017" cy="2142550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marL="1143000" indent="-1143000">
              <a:buFont typeface="+mj-lt"/>
              <a:buAutoNum type="romanUcPeriod"/>
            </a:pPr>
            <a:r>
              <a:rPr lang="en-MY" b="1" dirty="0">
                <a:solidFill>
                  <a:schemeClr val="tx1"/>
                </a:solidFill>
                <a:latin typeface="Century Gothic" panose="020B0502020202020204" pitchFamily="34" charset="0"/>
                <a:cs typeface="Open Sans" panose="020B0606030504020204" pitchFamily="34" charset="0"/>
              </a:rPr>
              <a:t>LANGKAH-LANGKAH PEMILIHAN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1274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9468CE9-3F3D-1446-A027-4B4CDD3883B0}" type="slidenum">
              <a:rPr lang="en-US" smtClean="0"/>
              <a:pPr/>
              <a:t>29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6762749" y="3542110"/>
            <a:ext cx="16799618" cy="8158561"/>
            <a:chOff x="4889528" y="3331366"/>
            <a:chExt cx="16799618" cy="815856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3975" y="3403203"/>
              <a:ext cx="2143125" cy="214312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9949" y="3343872"/>
              <a:ext cx="2143125" cy="214312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60325" y="3331368"/>
              <a:ext cx="2143125" cy="214312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04394" y="3369468"/>
              <a:ext cx="2143125" cy="214312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20630" y="3331366"/>
              <a:ext cx="2143125" cy="2143125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6403975" y="9274967"/>
              <a:ext cx="14759780" cy="2214960"/>
              <a:chOff x="6403975" y="10094117"/>
              <a:chExt cx="14759780" cy="221496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20630" y="10094117"/>
                <a:ext cx="2143125" cy="2143125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03975" y="10165952"/>
                <a:ext cx="2143125" cy="2143125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59949" y="10106621"/>
                <a:ext cx="2143125" cy="2143125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760325" y="10094117"/>
                <a:ext cx="2143125" cy="2143125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04394" y="10132217"/>
                <a:ext cx="2143125" cy="2143125"/>
              </a:xfrm>
              <a:prstGeom prst="rect">
                <a:avLst/>
              </a:prstGeom>
            </p:spPr>
          </p:pic>
        </p:grpSp>
        <p:sp>
          <p:nvSpPr>
            <p:cNvPr id="15" name="Rectangle 14"/>
            <p:cNvSpPr/>
            <p:nvPr/>
          </p:nvSpPr>
          <p:spPr>
            <a:xfrm>
              <a:off x="4889528" y="7067550"/>
              <a:ext cx="16799618" cy="12573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>
                <a:latin typeface="Open Sans Light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 rot="5400000">
              <a:off x="8954292" y="6952656"/>
              <a:ext cx="3751263" cy="12573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>
                <a:latin typeface="Open Sans Light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 rot="5400000">
              <a:off x="12145961" y="6940152"/>
              <a:ext cx="3751263" cy="12573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>
                <a:latin typeface="Open Sans Light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 rot="5400000">
              <a:off x="15298736" y="6978252"/>
              <a:ext cx="3751263" cy="12573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>
                <a:latin typeface="Open Sans Light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 rot="5400000">
              <a:off x="18214971" y="6940152"/>
              <a:ext cx="3751263" cy="12573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>
                <a:latin typeface="Open Sans Light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188624" y="4525364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1</a:t>
              </a:r>
            </a:p>
          </p:txBody>
        </p:sp>
        <p:sp>
          <p:nvSpPr>
            <p:cNvPr id="31" name="Rectangle 30"/>
            <p:cNvSpPr/>
            <p:nvPr/>
          </p:nvSpPr>
          <p:spPr>
            <a:xfrm rot="5400000">
              <a:off x="5599905" y="6978253"/>
              <a:ext cx="3751263" cy="12573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>
                <a:latin typeface="Open Sans Light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3564025" y="4455610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3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871581" y="4567829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4</a:t>
              </a:r>
              <a:endParaRPr lang="en-U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9824330" y="4502346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5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0562061" y="4563667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2</a:t>
              </a:r>
              <a:endParaRPr lang="en-U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9648802" y="10362403"/>
              <a:ext cx="8867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10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259267" y="10434238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6</a:t>
              </a:r>
              <a:endParaRPr lang="en-U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3634668" y="10362403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8</a:t>
              </a:r>
              <a:endParaRPr lang="en-U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6942224" y="10400503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9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0632704" y="10374907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7</a:t>
              </a:r>
              <a:endParaRPr lang="en-U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sp>
        <p:nvSpPr>
          <p:cNvPr id="45" name="Rectangle 44"/>
          <p:cNvSpPr/>
          <p:nvPr/>
        </p:nvSpPr>
        <p:spPr>
          <a:xfrm>
            <a:off x="9032550" y="876300"/>
            <a:ext cx="56248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Proses </a:t>
            </a: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</a:t>
            </a:r>
            <a:r>
              <a:rPr lang="en-US" sz="54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engundian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18" name="Group 17"/>
          <p:cNvGrpSpPr/>
          <p:nvPr/>
        </p:nvGrpSpPr>
        <p:grpSpPr>
          <a:xfrm rot="5400000">
            <a:off x="-228696" y="7435214"/>
            <a:ext cx="9289091" cy="1400661"/>
            <a:chOff x="4249738" y="2481525"/>
            <a:chExt cx="16743362" cy="2524656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9738" y="2481526"/>
              <a:ext cx="2913062" cy="2524655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12787" y="2481525"/>
              <a:ext cx="2913063" cy="2524655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0337" y="2481525"/>
              <a:ext cx="2913063" cy="2524655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80037" y="2481525"/>
              <a:ext cx="2913063" cy="2524655"/>
            </a:xfrm>
            <a:prstGeom prst="rect">
              <a:avLst/>
            </a:prstGeom>
          </p:spPr>
        </p:pic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466" y="3374993"/>
            <a:ext cx="1332038" cy="184815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466" y="5455844"/>
            <a:ext cx="1332038" cy="184815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466" y="8022139"/>
            <a:ext cx="1332038" cy="184815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466" y="10329468"/>
            <a:ext cx="1332038" cy="1848155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085850" y="2705100"/>
            <a:ext cx="4533900" cy="1057275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latin typeface="Open Sans Ligh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85850" y="1890415"/>
            <a:ext cx="4533900" cy="81468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Open Sans Light"/>
              </a:rPr>
              <a:t>Pendaftaran</a:t>
            </a:r>
            <a:endParaRPr lang="en-MY" dirty="0">
              <a:latin typeface="Open Sans Ligh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453156" y="2739309"/>
            <a:ext cx="17264093" cy="1057275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latin typeface="Open Sans Light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453155" y="1985664"/>
            <a:ext cx="17264093" cy="81468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Open Sans Light"/>
              </a:rPr>
              <a:t>Kawasan</a:t>
            </a:r>
            <a:r>
              <a:rPr lang="en-US" dirty="0">
                <a:latin typeface="Open Sans Light"/>
              </a:rPr>
              <a:t> </a:t>
            </a:r>
            <a:r>
              <a:rPr lang="en-US" dirty="0" err="1">
                <a:latin typeface="Open Sans Light"/>
              </a:rPr>
              <a:t>Pengundian</a:t>
            </a:r>
            <a:endParaRPr lang="en-MY" dirty="0">
              <a:latin typeface="Open Sans Light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7004958" y="7669220"/>
            <a:ext cx="1387928" cy="475448"/>
          </a:xfrm>
          <a:prstGeom prst="rightArrow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latin typeface="Open Sans Light"/>
            </a:endParaRPr>
          </a:p>
        </p:txBody>
      </p:sp>
      <p:sp>
        <p:nvSpPr>
          <p:cNvPr id="46" name="Right Arrow 45"/>
          <p:cNvSpPr/>
          <p:nvPr/>
        </p:nvSpPr>
        <p:spPr>
          <a:xfrm>
            <a:off x="22174439" y="7659695"/>
            <a:ext cx="1387928" cy="475448"/>
          </a:xfrm>
          <a:prstGeom prst="rightArrow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704503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8533389" y="-94944"/>
            <a:ext cx="5352782" cy="651974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852" tIns="121926" rIns="243852" bIns="121926" rtlCol="0" anchor="ctr"/>
          <a:lstStyle/>
          <a:p>
            <a:pPr algn="ctr"/>
            <a:endParaRPr lang="en-US" dirty="0">
              <a:latin typeface="Open Sans 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3562818" y="13011887"/>
            <a:ext cx="824808" cy="462198"/>
          </a:xfrm>
        </p:spPr>
        <p:txBody>
          <a:bodyPr/>
          <a:lstStyle/>
          <a:p>
            <a:fld id="{C9468CE9-3F3D-1446-A027-4B4CDD3883B0}" type="slidenum">
              <a:rPr lang="en-US" smtClean="0"/>
              <a:t>3</a:t>
            </a:fld>
            <a:endParaRPr lang="en-US" dirty="0"/>
          </a:p>
        </p:txBody>
      </p:sp>
      <p:sp>
        <p:nvSpPr>
          <p:cNvPr id="16" name="Shape 2041"/>
          <p:cNvSpPr/>
          <p:nvPr/>
        </p:nvSpPr>
        <p:spPr>
          <a:xfrm>
            <a:off x="20458343" y="585921"/>
            <a:ext cx="1508623" cy="186225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9921" y="90048"/>
                </a:moveTo>
                <a:lnTo>
                  <a:pt x="30000" y="90048"/>
                </a:lnTo>
                <a:cubicBezTo>
                  <a:pt x="27992" y="90048"/>
                  <a:pt x="26692" y="91111"/>
                  <a:pt x="26692" y="92753"/>
                </a:cubicBezTo>
                <a:cubicBezTo>
                  <a:pt x="26692" y="94396"/>
                  <a:pt x="27992" y="95458"/>
                  <a:pt x="30000" y="95458"/>
                </a:cubicBezTo>
                <a:lnTo>
                  <a:pt x="69921" y="95458"/>
                </a:lnTo>
                <a:cubicBezTo>
                  <a:pt x="71929" y="95458"/>
                  <a:pt x="73346" y="94396"/>
                  <a:pt x="73346" y="92753"/>
                </a:cubicBezTo>
                <a:cubicBezTo>
                  <a:pt x="73346" y="91111"/>
                  <a:pt x="71929" y="90048"/>
                  <a:pt x="69921" y="90048"/>
                </a:cubicBezTo>
                <a:close/>
                <a:moveTo>
                  <a:pt x="30000" y="30048"/>
                </a:moveTo>
                <a:lnTo>
                  <a:pt x="46653" y="30048"/>
                </a:lnTo>
                <a:cubicBezTo>
                  <a:pt x="48661" y="30048"/>
                  <a:pt x="49960" y="28985"/>
                  <a:pt x="49960" y="27342"/>
                </a:cubicBezTo>
                <a:cubicBezTo>
                  <a:pt x="49960" y="25700"/>
                  <a:pt x="48661" y="24541"/>
                  <a:pt x="46653" y="24541"/>
                </a:cubicBezTo>
                <a:lnTo>
                  <a:pt x="30000" y="24541"/>
                </a:lnTo>
                <a:cubicBezTo>
                  <a:pt x="27992" y="24541"/>
                  <a:pt x="26692" y="25700"/>
                  <a:pt x="26692" y="27342"/>
                </a:cubicBezTo>
                <a:cubicBezTo>
                  <a:pt x="26692" y="28985"/>
                  <a:pt x="27992" y="30048"/>
                  <a:pt x="30000" y="30048"/>
                </a:cubicBezTo>
                <a:close/>
                <a:moveTo>
                  <a:pt x="90000" y="68212"/>
                </a:moveTo>
                <a:lnTo>
                  <a:pt x="30000" y="68212"/>
                </a:lnTo>
                <a:cubicBezTo>
                  <a:pt x="27992" y="68212"/>
                  <a:pt x="26692" y="69275"/>
                  <a:pt x="26692" y="70917"/>
                </a:cubicBezTo>
                <a:cubicBezTo>
                  <a:pt x="26692" y="72560"/>
                  <a:pt x="27992" y="73623"/>
                  <a:pt x="30000" y="73623"/>
                </a:cubicBezTo>
                <a:lnTo>
                  <a:pt x="90000" y="73623"/>
                </a:lnTo>
                <a:cubicBezTo>
                  <a:pt x="92007" y="73623"/>
                  <a:pt x="93307" y="72560"/>
                  <a:pt x="93307" y="70917"/>
                </a:cubicBezTo>
                <a:cubicBezTo>
                  <a:pt x="93307" y="69275"/>
                  <a:pt x="92007" y="68212"/>
                  <a:pt x="90000" y="68212"/>
                </a:cubicBezTo>
                <a:close/>
                <a:moveTo>
                  <a:pt x="26692" y="49082"/>
                </a:moveTo>
                <a:cubicBezTo>
                  <a:pt x="26692" y="50724"/>
                  <a:pt x="27992" y="51884"/>
                  <a:pt x="30000" y="51884"/>
                </a:cubicBezTo>
                <a:lnTo>
                  <a:pt x="90000" y="51884"/>
                </a:lnTo>
                <a:cubicBezTo>
                  <a:pt x="92007" y="51884"/>
                  <a:pt x="93307" y="50724"/>
                  <a:pt x="93307" y="49082"/>
                </a:cubicBezTo>
                <a:cubicBezTo>
                  <a:pt x="93307" y="47536"/>
                  <a:pt x="92007" y="46376"/>
                  <a:pt x="90000" y="46376"/>
                </a:cubicBezTo>
                <a:lnTo>
                  <a:pt x="30000" y="46376"/>
                </a:lnTo>
                <a:cubicBezTo>
                  <a:pt x="27992" y="46376"/>
                  <a:pt x="26692" y="47536"/>
                  <a:pt x="26692" y="49082"/>
                </a:cubicBezTo>
                <a:close/>
                <a:moveTo>
                  <a:pt x="86692" y="0"/>
                </a:moveTo>
                <a:lnTo>
                  <a:pt x="13346" y="0"/>
                </a:lnTo>
                <a:cubicBezTo>
                  <a:pt x="6023" y="0"/>
                  <a:pt x="0" y="4927"/>
                  <a:pt x="0" y="10917"/>
                </a:cubicBezTo>
                <a:lnTo>
                  <a:pt x="0" y="109082"/>
                </a:lnTo>
                <a:cubicBezTo>
                  <a:pt x="0" y="115072"/>
                  <a:pt x="6023" y="120000"/>
                  <a:pt x="13346" y="120000"/>
                </a:cubicBezTo>
                <a:lnTo>
                  <a:pt x="106653" y="120000"/>
                </a:lnTo>
                <a:cubicBezTo>
                  <a:pt x="113976" y="120000"/>
                  <a:pt x="120000" y="115072"/>
                  <a:pt x="120000" y="109082"/>
                </a:cubicBezTo>
                <a:lnTo>
                  <a:pt x="120000" y="30048"/>
                </a:lnTo>
                <a:lnTo>
                  <a:pt x="86692" y="0"/>
                </a:lnTo>
                <a:close/>
                <a:moveTo>
                  <a:pt x="113267" y="109082"/>
                </a:moveTo>
                <a:cubicBezTo>
                  <a:pt x="113267" y="112077"/>
                  <a:pt x="110314" y="114589"/>
                  <a:pt x="106653" y="114589"/>
                </a:cubicBezTo>
                <a:lnTo>
                  <a:pt x="13346" y="114589"/>
                </a:lnTo>
                <a:cubicBezTo>
                  <a:pt x="9685" y="114589"/>
                  <a:pt x="6614" y="112077"/>
                  <a:pt x="6614" y="109082"/>
                </a:cubicBezTo>
                <a:lnTo>
                  <a:pt x="6614" y="10917"/>
                </a:lnTo>
                <a:cubicBezTo>
                  <a:pt x="6614" y="7922"/>
                  <a:pt x="9685" y="5507"/>
                  <a:pt x="13346" y="5507"/>
                </a:cubicBezTo>
                <a:lnTo>
                  <a:pt x="73346" y="5507"/>
                </a:lnTo>
                <a:lnTo>
                  <a:pt x="73346" y="32753"/>
                </a:lnTo>
                <a:cubicBezTo>
                  <a:pt x="73346" y="35748"/>
                  <a:pt x="76299" y="38260"/>
                  <a:pt x="79960" y="38260"/>
                </a:cubicBezTo>
                <a:lnTo>
                  <a:pt x="113267" y="38260"/>
                </a:lnTo>
                <a:lnTo>
                  <a:pt x="113267" y="109082"/>
                </a:lnTo>
                <a:close/>
                <a:moveTo>
                  <a:pt x="79960" y="32753"/>
                </a:moveTo>
                <a:lnTo>
                  <a:pt x="79960" y="5507"/>
                </a:lnTo>
                <a:lnTo>
                  <a:pt x="83267" y="5507"/>
                </a:lnTo>
                <a:lnTo>
                  <a:pt x="113267" y="32753"/>
                </a:lnTo>
                <a:lnTo>
                  <a:pt x="79960" y="327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1561" y="5372052"/>
            <a:ext cx="2383554" cy="145507"/>
          </a:xfrm>
          <a:prstGeom prst="rect">
            <a:avLst/>
          </a:prstGeom>
        </p:spPr>
      </p:pic>
      <p:sp>
        <p:nvSpPr>
          <p:cNvPr id="18" name="Title 4"/>
          <p:cNvSpPr txBox="1">
            <a:spLocks/>
          </p:cNvSpPr>
          <p:nvPr/>
        </p:nvSpPr>
        <p:spPr>
          <a:xfrm>
            <a:off x="-241934" y="5382105"/>
            <a:ext cx="16754017" cy="2142550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r>
              <a:rPr lang="en-MY" b="1" dirty="0">
                <a:solidFill>
                  <a:schemeClr val="tx1"/>
                </a:solidFill>
                <a:latin typeface="Century Gothic" panose="020B0502020202020204" pitchFamily="34" charset="0"/>
                <a:cs typeface="Open Sans" panose="020B0606030504020204" pitchFamily="34" charset="0"/>
              </a:rPr>
              <a:t>1.0 LATAR BELAKANG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7561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9468CE9-3F3D-1446-A027-4B4CDD3883B0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961" y="2257424"/>
            <a:ext cx="8455323" cy="38004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960" y="7515222"/>
            <a:ext cx="8618539" cy="38004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2" name="TextBox 31"/>
          <p:cNvSpPr txBox="1"/>
          <p:nvPr/>
        </p:nvSpPr>
        <p:spPr>
          <a:xfrm>
            <a:off x="11723673" y="2419350"/>
            <a:ext cx="11489556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AutoNum type="arabicPeriod"/>
            </a:pPr>
            <a:r>
              <a:rPr lang="en-US" dirty="0" err="1"/>
              <a:t>Pengundi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mengemukan</a:t>
            </a:r>
            <a:r>
              <a:rPr lang="en-US" dirty="0"/>
              <a:t> </a:t>
            </a:r>
            <a:r>
              <a:rPr lang="en-US" dirty="0" err="1"/>
              <a:t>kad</a:t>
            </a:r>
            <a:r>
              <a:rPr lang="en-US" dirty="0"/>
              <a:t> </a:t>
            </a:r>
            <a:r>
              <a:rPr lang="en-US" dirty="0" err="1"/>
              <a:t>keahlian</a:t>
            </a:r>
            <a:r>
              <a:rPr lang="en-US" dirty="0"/>
              <a:t> </a:t>
            </a:r>
          </a:p>
          <a:p>
            <a:r>
              <a:rPr lang="en-US" dirty="0"/>
              <a:t>     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diserahkan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Urusetia</a:t>
            </a:r>
            <a:endParaRPr lang="en-US" dirty="0"/>
          </a:p>
          <a:p>
            <a:r>
              <a:rPr lang="en-US" dirty="0"/>
              <a:t>2. </a:t>
            </a:r>
            <a:r>
              <a:rPr lang="en-US" dirty="0" err="1"/>
              <a:t>Urusetia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memasukkan</a:t>
            </a:r>
            <a:r>
              <a:rPr lang="en-US" dirty="0"/>
              <a:t> </a:t>
            </a:r>
            <a:r>
              <a:rPr lang="en-US" dirty="0" err="1"/>
              <a:t>nombor</a:t>
            </a:r>
            <a:r>
              <a:rPr lang="en-US" dirty="0"/>
              <a:t> </a:t>
            </a:r>
            <a:r>
              <a:rPr lang="en-US" dirty="0" err="1"/>
              <a:t>keahlian</a:t>
            </a:r>
            <a:r>
              <a:rPr lang="en-US" dirty="0"/>
              <a:t> di </a:t>
            </a:r>
          </a:p>
          <a:p>
            <a:r>
              <a:rPr lang="en-US" dirty="0"/>
              <a:t>     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tekan</a:t>
            </a:r>
            <a:r>
              <a:rPr lang="en-US" dirty="0"/>
              <a:t> </a:t>
            </a:r>
            <a:r>
              <a:rPr lang="en-US" dirty="0" err="1"/>
              <a:t>butang</a:t>
            </a:r>
            <a:r>
              <a:rPr lang="en-US" dirty="0"/>
              <a:t> ‘</a:t>
            </a:r>
            <a:r>
              <a:rPr lang="en-US" dirty="0" err="1"/>
              <a:t>Hantar</a:t>
            </a:r>
            <a:r>
              <a:rPr lang="en-US" dirty="0"/>
              <a:t>’</a:t>
            </a:r>
            <a:endParaRPr lang="en-MY" dirty="0"/>
          </a:p>
        </p:txBody>
      </p:sp>
      <p:sp>
        <p:nvSpPr>
          <p:cNvPr id="33" name="TextBox 32"/>
          <p:cNvSpPr txBox="1"/>
          <p:nvPr/>
        </p:nvSpPr>
        <p:spPr>
          <a:xfrm>
            <a:off x="11723673" y="7613058"/>
            <a:ext cx="12298377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dirty="0" err="1"/>
              <a:t>Pengundi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memastikan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pengundi</a:t>
            </a:r>
            <a:r>
              <a:rPr lang="en-US" dirty="0"/>
              <a:t> </a:t>
            </a:r>
          </a:p>
          <a:p>
            <a:r>
              <a:rPr lang="en-US" dirty="0"/>
              <a:t>     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benar</a:t>
            </a:r>
            <a:endParaRPr lang="en-US" dirty="0"/>
          </a:p>
          <a:p>
            <a:r>
              <a:rPr lang="en-US" dirty="0"/>
              <a:t>2.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 </a:t>
            </a:r>
            <a:r>
              <a:rPr lang="en-US" dirty="0" err="1"/>
              <a:t>pengundi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, </a:t>
            </a:r>
            <a:r>
              <a:rPr lang="en-US" dirty="0" err="1"/>
              <a:t>tekan</a:t>
            </a:r>
            <a:r>
              <a:rPr lang="en-US" dirty="0"/>
              <a:t> </a:t>
            </a:r>
            <a:r>
              <a:rPr lang="en-US" dirty="0" err="1"/>
              <a:t>butang</a:t>
            </a:r>
            <a:r>
              <a:rPr lang="en-US" dirty="0"/>
              <a:t> ‘</a:t>
            </a:r>
            <a:r>
              <a:rPr lang="en-US" dirty="0" err="1"/>
              <a:t>Mula</a:t>
            </a:r>
            <a:r>
              <a:rPr lang="en-US" dirty="0"/>
              <a:t>’</a:t>
            </a:r>
            <a:endParaRPr lang="en-MY" dirty="0"/>
          </a:p>
        </p:txBody>
      </p:sp>
      <p:sp>
        <p:nvSpPr>
          <p:cNvPr id="34" name="Rectangle 33"/>
          <p:cNvSpPr/>
          <p:nvPr/>
        </p:nvSpPr>
        <p:spPr>
          <a:xfrm>
            <a:off x="6670978" y="876300"/>
            <a:ext cx="10348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Proses </a:t>
            </a:r>
            <a:r>
              <a:rPr lang="en-US" sz="54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Penggunaan</a:t>
            </a:r>
            <a:r>
              <a:rPr lang="en-U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</a:t>
            </a:r>
            <a:r>
              <a:rPr lang="en-US" sz="54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istem</a:t>
            </a:r>
            <a:r>
              <a:rPr lang="en-U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e-Voting</a:t>
            </a:r>
          </a:p>
        </p:txBody>
      </p:sp>
    </p:spTree>
    <p:extLst>
      <p:ext uri="{BB962C8B-B14F-4D97-AF65-F5344CB8AC3E}">
        <p14:creationId xmlns:p14="http://schemas.microsoft.com/office/powerpoint/2010/main" val="8905984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9468CE9-3F3D-1446-A027-4B4CDD3883B0}" type="slidenum">
              <a:rPr lang="en-US" smtClean="0"/>
              <a:pPr/>
              <a:t>31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908740" y="2514090"/>
            <a:ext cx="7379433" cy="4748213"/>
            <a:chOff x="17327562" y="2257424"/>
            <a:chExt cx="5429250" cy="381952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27562" y="2257424"/>
              <a:ext cx="5429250" cy="381952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2" name="Rectangle 11"/>
            <p:cNvSpPr/>
            <p:nvPr/>
          </p:nvSpPr>
          <p:spPr>
            <a:xfrm>
              <a:off x="17735550" y="3124200"/>
              <a:ext cx="1981200" cy="16383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>
                <a:latin typeface="Open Sans Light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0516850" y="3124198"/>
              <a:ext cx="1981200" cy="192405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>
                <a:latin typeface="Open Sans Light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921995" y="7891461"/>
            <a:ext cx="7366179" cy="4452939"/>
            <a:chOff x="17307850" y="7267573"/>
            <a:chExt cx="6034750" cy="364807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07850" y="7267573"/>
              <a:ext cx="6034750" cy="364807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8" name="Rectangle 17"/>
            <p:cNvSpPr/>
            <p:nvPr/>
          </p:nvSpPr>
          <p:spPr>
            <a:xfrm>
              <a:off x="17735550" y="8115300"/>
              <a:ext cx="2133600" cy="17907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>
                <a:latin typeface="Open Sans Light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0802600" y="8115300"/>
              <a:ext cx="2133600" cy="16192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>
                <a:latin typeface="Open Sans Light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0363199" y="2547937"/>
            <a:ext cx="13301462" cy="20774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AutoNum type="arabicPeriod"/>
            </a:pPr>
            <a:r>
              <a:rPr lang="en-US" dirty="0" err="1"/>
              <a:t>Pengundi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boleh</a:t>
            </a:r>
            <a:r>
              <a:rPr lang="en-US" dirty="0"/>
              <a:t> </a:t>
            </a:r>
            <a:r>
              <a:rPr lang="en-US" dirty="0" err="1"/>
              <a:t>memilih</a:t>
            </a:r>
            <a:r>
              <a:rPr lang="en-US" dirty="0"/>
              <a:t>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calon</a:t>
            </a:r>
            <a:r>
              <a:rPr lang="en-US" dirty="0"/>
              <a:t> </a:t>
            </a:r>
            <a:r>
              <a:rPr lang="en-US" dirty="0" err="1"/>
              <a:t>daripada</a:t>
            </a:r>
            <a:r>
              <a:rPr lang="en-US" dirty="0"/>
              <a:t> </a:t>
            </a:r>
          </a:p>
          <a:p>
            <a:r>
              <a:rPr lang="en-US" dirty="0"/>
              <a:t>      </a:t>
            </a:r>
            <a:r>
              <a:rPr lang="en-US" dirty="0" err="1"/>
              <a:t>senarai</a:t>
            </a:r>
            <a:r>
              <a:rPr lang="en-US" dirty="0"/>
              <a:t> </a:t>
            </a:r>
            <a:r>
              <a:rPr lang="en-US" dirty="0" err="1"/>
              <a:t>percalonan</a:t>
            </a:r>
            <a:endParaRPr lang="en-US" dirty="0"/>
          </a:p>
          <a:p>
            <a:r>
              <a:rPr lang="en-US" dirty="0"/>
              <a:t>2.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selesai</a:t>
            </a:r>
            <a:r>
              <a:rPr lang="en-US" dirty="0"/>
              <a:t>, </a:t>
            </a:r>
            <a:r>
              <a:rPr lang="en-US" dirty="0" err="1"/>
              <a:t>tekan</a:t>
            </a:r>
            <a:r>
              <a:rPr lang="en-US" dirty="0"/>
              <a:t> </a:t>
            </a:r>
            <a:r>
              <a:rPr lang="en-US" dirty="0" err="1"/>
              <a:t>butang</a:t>
            </a:r>
            <a:r>
              <a:rPr lang="en-US" dirty="0"/>
              <a:t> ‘</a:t>
            </a:r>
            <a:r>
              <a:rPr lang="en-US" dirty="0" err="1"/>
              <a:t>Seterusnya</a:t>
            </a:r>
            <a:r>
              <a:rPr lang="en-US" dirty="0"/>
              <a:t>’</a:t>
            </a:r>
            <a:endParaRPr lang="en-MY" dirty="0"/>
          </a:p>
        </p:txBody>
      </p:sp>
      <p:sp>
        <p:nvSpPr>
          <p:cNvPr id="33" name="TextBox 32"/>
          <p:cNvSpPr txBox="1"/>
          <p:nvPr/>
        </p:nvSpPr>
        <p:spPr>
          <a:xfrm>
            <a:off x="10363199" y="7891461"/>
            <a:ext cx="13301462" cy="20774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AutoNum type="arabicPeriod"/>
            </a:pPr>
            <a:r>
              <a:rPr lang="en-US" dirty="0" err="1"/>
              <a:t>Pengundi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boleh</a:t>
            </a:r>
            <a:r>
              <a:rPr lang="en-US" dirty="0"/>
              <a:t> </a:t>
            </a:r>
            <a:r>
              <a:rPr lang="en-US" dirty="0" err="1"/>
              <a:t>memilih</a:t>
            </a:r>
            <a:r>
              <a:rPr lang="en-US" dirty="0"/>
              <a:t>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calon</a:t>
            </a:r>
            <a:r>
              <a:rPr lang="en-US" dirty="0"/>
              <a:t> </a:t>
            </a:r>
            <a:r>
              <a:rPr lang="en-US" dirty="0" err="1"/>
              <a:t>daripada</a:t>
            </a:r>
            <a:r>
              <a:rPr lang="en-US" dirty="0"/>
              <a:t> </a:t>
            </a:r>
          </a:p>
          <a:p>
            <a:r>
              <a:rPr lang="en-US" dirty="0"/>
              <a:t>      </a:t>
            </a:r>
            <a:r>
              <a:rPr lang="en-US" dirty="0" err="1"/>
              <a:t>senarai</a:t>
            </a:r>
            <a:r>
              <a:rPr lang="en-US" dirty="0"/>
              <a:t> </a:t>
            </a:r>
            <a:r>
              <a:rPr lang="en-US" dirty="0" err="1"/>
              <a:t>percalonan</a:t>
            </a:r>
            <a:endParaRPr lang="en-US" dirty="0"/>
          </a:p>
          <a:p>
            <a:r>
              <a:rPr lang="en-US" dirty="0"/>
              <a:t>2.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selesai</a:t>
            </a:r>
            <a:r>
              <a:rPr lang="en-US" dirty="0"/>
              <a:t>, </a:t>
            </a:r>
            <a:r>
              <a:rPr lang="en-US" dirty="0" err="1"/>
              <a:t>tekan</a:t>
            </a:r>
            <a:r>
              <a:rPr lang="en-US" dirty="0"/>
              <a:t> </a:t>
            </a:r>
            <a:r>
              <a:rPr lang="en-US" dirty="0" err="1"/>
              <a:t>butang</a:t>
            </a:r>
            <a:r>
              <a:rPr lang="en-US" dirty="0"/>
              <a:t> ‘</a:t>
            </a:r>
            <a:r>
              <a:rPr lang="en-US" dirty="0" err="1"/>
              <a:t>Seterusnya</a:t>
            </a:r>
            <a:r>
              <a:rPr lang="en-US" dirty="0"/>
              <a:t>’</a:t>
            </a:r>
            <a:endParaRPr lang="en-MY" dirty="0"/>
          </a:p>
        </p:txBody>
      </p:sp>
      <p:sp>
        <p:nvSpPr>
          <p:cNvPr id="34" name="Rectangle 33"/>
          <p:cNvSpPr/>
          <p:nvPr/>
        </p:nvSpPr>
        <p:spPr>
          <a:xfrm>
            <a:off x="6670978" y="876300"/>
            <a:ext cx="10348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Proses </a:t>
            </a:r>
            <a:r>
              <a:rPr lang="en-US" sz="54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Penggunaan</a:t>
            </a:r>
            <a:r>
              <a:rPr lang="en-U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</a:t>
            </a:r>
            <a:r>
              <a:rPr lang="en-US" sz="54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istem</a:t>
            </a:r>
            <a:r>
              <a:rPr lang="en-U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e-Voting</a:t>
            </a:r>
          </a:p>
        </p:txBody>
      </p:sp>
    </p:spTree>
    <p:extLst>
      <p:ext uri="{BB962C8B-B14F-4D97-AF65-F5344CB8AC3E}">
        <p14:creationId xmlns:p14="http://schemas.microsoft.com/office/powerpoint/2010/main" val="20579963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9468CE9-3F3D-1446-A027-4B4CDD3883B0}" type="slidenum">
              <a:rPr lang="en-US" smtClean="0"/>
              <a:pPr/>
              <a:t>32</a:t>
            </a:fld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2235752" y="2009774"/>
            <a:ext cx="7060647" cy="4694840"/>
            <a:chOff x="10255803" y="7267574"/>
            <a:chExt cx="5486400" cy="364807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5803" y="7267574"/>
              <a:ext cx="5486400" cy="364807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1" name="Rectangle 20"/>
            <p:cNvSpPr/>
            <p:nvPr/>
          </p:nvSpPr>
          <p:spPr>
            <a:xfrm>
              <a:off x="10763844" y="8115300"/>
              <a:ext cx="2133600" cy="17907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>
                <a:latin typeface="Open Sans Light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3418103" y="8048625"/>
              <a:ext cx="2133600" cy="17907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>
                <a:latin typeface="Open Sans Light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9944099" y="2028832"/>
            <a:ext cx="13301462" cy="20774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AutoNum type="arabicPeriod"/>
            </a:pPr>
            <a:r>
              <a:rPr lang="en-US" dirty="0" err="1"/>
              <a:t>Pengundi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boleh</a:t>
            </a:r>
            <a:r>
              <a:rPr lang="en-US" dirty="0"/>
              <a:t> </a:t>
            </a:r>
            <a:r>
              <a:rPr lang="en-US" dirty="0" err="1"/>
              <a:t>memilih</a:t>
            </a:r>
            <a:r>
              <a:rPr lang="en-US" dirty="0"/>
              <a:t>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calon</a:t>
            </a:r>
            <a:r>
              <a:rPr lang="en-US" dirty="0"/>
              <a:t> </a:t>
            </a:r>
            <a:r>
              <a:rPr lang="en-US" dirty="0" err="1"/>
              <a:t>daripada</a:t>
            </a:r>
            <a:r>
              <a:rPr lang="en-US" dirty="0"/>
              <a:t> </a:t>
            </a:r>
          </a:p>
          <a:p>
            <a:r>
              <a:rPr lang="en-US" dirty="0"/>
              <a:t>      </a:t>
            </a:r>
            <a:r>
              <a:rPr lang="en-US" dirty="0" err="1"/>
              <a:t>senarai</a:t>
            </a:r>
            <a:r>
              <a:rPr lang="en-US" dirty="0"/>
              <a:t> </a:t>
            </a:r>
            <a:r>
              <a:rPr lang="en-US" dirty="0" err="1"/>
              <a:t>percalonan</a:t>
            </a:r>
            <a:r>
              <a:rPr lang="en-US" dirty="0"/>
              <a:t>.</a:t>
            </a:r>
          </a:p>
          <a:p>
            <a:r>
              <a:rPr lang="en-US" dirty="0"/>
              <a:t>2.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selesai</a:t>
            </a:r>
            <a:r>
              <a:rPr lang="en-US" dirty="0"/>
              <a:t>, </a:t>
            </a:r>
            <a:r>
              <a:rPr lang="en-US" dirty="0" err="1"/>
              <a:t>tekan</a:t>
            </a:r>
            <a:r>
              <a:rPr lang="en-US" dirty="0"/>
              <a:t> </a:t>
            </a:r>
            <a:r>
              <a:rPr lang="en-US" dirty="0" err="1"/>
              <a:t>butang</a:t>
            </a:r>
            <a:r>
              <a:rPr lang="en-US" dirty="0"/>
              <a:t> ‘</a:t>
            </a:r>
            <a:r>
              <a:rPr lang="en-US" dirty="0" err="1"/>
              <a:t>Seterusnya</a:t>
            </a:r>
            <a:r>
              <a:rPr lang="en-US" dirty="0"/>
              <a:t>’.</a:t>
            </a:r>
            <a:endParaRPr lang="en-MY" dirty="0"/>
          </a:p>
        </p:txBody>
      </p:sp>
      <p:sp>
        <p:nvSpPr>
          <p:cNvPr id="33" name="TextBox 32"/>
          <p:cNvSpPr txBox="1"/>
          <p:nvPr/>
        </p:nvSpPr>
        <p:spPr>
          <a:xfrm>
            <a:off x="9944099" y="7207583"/>
            <a:ext cx="13618267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dirty="0" err="1"/>
              <a:t>Pengundi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memilih</a:t>
            </a:r>
            <a:r>
              <a:rPr lang="en-US" dirty="0"/>
              <a:t> 8 </a:t>
            </a:r>
            <a:r>
              <a:rPr lang="en-US" dirty="0" err="1"/>
              <a:t>calon</a:t>
            </a:r>
            <a:r>
              <a:rPr lang="en-US" dirty="0"/>
              <a:t> </a:t>
            </a:r>
            <a:r>
              <a:rPr lang="en-US" dirty="0" err="1"/>
              <a:t>daripada</a:t>
            </a:r>
            <a:r>
              <a:rPr lang="en-US" dirty="0"/>
              <a:t> </a:t>
            </a:r>
            <a:r>
              <a:rPr lang="en-US" dirty="0" err="1"/>
              <a:t>senarai</a:t>
            </a:r>
            <a:r>
              <a:rPr lang="en-US" dirty="0"/>
              <a:t> </a:t>
            </a:r>
            <a:r>
              <a:rPr lang="en-US" dirty="0" err="1"/>
              <a:t>percalonan</a:t>
            </a:r>
            <a:r>
              <a:rPr lang="en-US" dirty="0"/>
              <a:t>.</a:t>
            </a:r>
          </a:p>
          <a:p>
            <a:r>
              <a:rPr lang="en-US" dirty="0"/>
              <a:t>2.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selesai</a:t>
            </a:r>
            <a:r>
              <a:rPr lang="en-US" dirty="0"/>
              <a:t>, </a:t>
            </a:r>
            <a:r>
              <a:rPr lang="en-US" dirty="0" err="1"/>
              <a:t>tekan</a:t>
            </a:r>
            <a:r>
              <a:rPr lang="en-US" dirty="0"/>
              <a:t> </a:t>
            </a:r>
            <a:r>
              <a:rPr lang="en-US" dirty="0" err="1"/>
              <a:t>butang</a:t>
            </a:r>
            <a:r>
              <a:rPr lang="en-US" dirty="0"/>
              <a:t> ‘</a:t>
            </a:r>
            <a:r>
              <a:rPr lang="en-US" dirty="0" err="1"/>
              <a:t>Seterusnya</a:t>
            </a:r>
            <a:r>
              <a:rPr lang="en-US" dirty="0"/>
              <a:t>’.</a:t>
            </a:r>
            <a:endParaRPr lang="en-MY" dirty="0"/>
          </a:p>
        </p:txBody>
      </p:sp>
      <p:grpSp>
        <p:nvGrpSpPr>
          <p:cNvPr id="3" name="Group 2"/>
          <p:cNvGrpSpPr/>
          <p:nvPr/>
        </p:nvGrpSpPr>
        <p:grpSpPr>
          <a:xfrm>
            <a:off x="2235752" y="7216059"/>
            <a:ext cx="7251148" cy="6258160"/>
            <a:chOff x="2235752" y="7216059"/>
            <a:chExt cx="7251148" cy="6258160"/>
          </a:xfrm>
        </p:grpSpPr>
        <p:grpSp>
          <p:nvGrpSpPr>
            <p:cNvPr id="31" name="Group 30"/>
            <p:cNvGrpSpPr/>
            <p:nvPr/>
          </p:nvGrpSpPr>
          <p:grpSpPr>
            <a:xfrm>
              <a:off x="2235753" y="7216059"/>
              <a:ext cx="7251147" cy="5791200"/>
              <a:chOff x="2317748" y="6196011"/>
              <a:chExt cx="6181725" cy="5791200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17748" y="6196011"/>
                <a:ext cx="6181725" cy="5791200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25" name="Rectangle 24"/>
              <p:cNvSpPr/>
              <p:nvPr/>
            </p:nvSpPr>
            <p:spPr>
              <a:xfrm>
                <a:off x="2712003" y="7124699"/>
                <a:ext cx="1631397" cy="196691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dirty="0">
                  <a:latin typeface="Open Sans Light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4731303" y="7065169"/>
                <a:ext cx="1631397" cy="196691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dirty="0">
                  <a:latin typeface="Open Sans Light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6791876" y="7043739"/>
                <a:ext cx="1631397" cy="196691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dirty="0">
                  <a:latin typeface="Open Sans Light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715454" y="9839325"/>
                <a:ext cx="1631397" cy="196691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dirty="0">
                  <a:latin typeface="Open Sans Light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4731303" y="9734550"/>
                <a:ext cx="1631397" cy="196691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dirty="0">
                  <a:latin typeface="Open Sans Light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6791875" y="9839325"/>
                <a:ext cx="1631397" cy="196691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dirty="0">
                  <a:latin typeface="Open Sans Light"/>
                </a:endParaRPr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5752" y="12874144"/>
              <a:ext cx="7251148" cy="60007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34" name="Rectangle 33"/>
          <p:cNvSpPr/>
          <p:nvPr/>
        </p:nvSpPr>
        <p:spPr>
          <a:xfrm>
            <a:off x="6670978" y="876300"/>
            <a:ext cx="10348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Proses </a:t>
            </a:r>
            <a:r>
              <a:rPr lang="en-US" sz="54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Penggunaan</a:t>
            </a:r>
            <a:r>
              <a:rPr lang="en-U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</a:t>
            </a:r>
            <a:r>
              <a:rPr lang="en-US" sz="54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istem</a:t>
            </a:r>
            <a:r>
              <a:rPr lang="en-U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e-Voting</a:t>
            </a:r>
          </a:p>
        </p:txBody>
      </p:sp>
    </p:spTree>
    <p:extLst>
      <p:ext uri="{BB962C8B-B14F-4D97-AF65-F5344CB8AC3E}">
        <p14:creationId xmlns:p14="http://schemas.microsoft.com/office/powerpoint/2010/main" val="27715247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9468CE9-3F3D-1446-A027-4B4CDD3883B0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724" y="2209800"/>
            <a:ext cx="16138525" cy="67750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286750" y="4000500"/>
            <a:ext cx="4267200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latin typeface="Open Sans Ligh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286750" y="4286250"/>
            <a:ext cx="4267200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latin typeface="Open Sans Ligh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286750" y="4552950"/>
            <a:ext cx="4267200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latin typeface="Open Sans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286750" y="4838700"/>
            <a:ext cx="4267200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latin typeface="Open Sans Light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286750" y="5105400"/>
            <a:ext cx="4267200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latin typeface="Open Sans Ligh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286750" y="5391150"/>
            <a:ext cx="4267200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latin typeface="Open Sans Light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286750" y="5654489"/>
            <a:ext cx="4267200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latin typeface="Open Sans Light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286750" y="5921189"/>
            <a:ext cx="4267200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latin typeface="Open Sans Light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286750" y="6210300"/>
            <a:ext cx="4267200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latin typeface="Open Sans Light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286750" y="6496050"/>
            <a:ext cx="4267200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latin typeface="Open Sans Light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286750" y="6743700"/>
            <a:ext cx="4267200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latin typeface="Open Sans Ligh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029700" y="3219450"/>
            <a:ext cx="4267200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latin typeface="Open Sans Ligh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029700" y="2933700"/>
            <a:ext cx="4267200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latin typeface="Open Sans Light"/>
            </a:endParaRPr>
          </a:p>
        </p:txBody>
      </p:sp>
      <p:sp>
        <p:nvSpPr>
          <p:cNvPr id="5" name="Line Callout 2 4"/>
          <p:cNvSpPr/>
          <p:nvPr/>
        </p:nvSpPr>
        <p:spPr>
          <a:xfrm>
            <a:off x="16492488" y="9095817"/>
            <a:ext cx="5891262" cy="199128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8658"/>
              <a:gd name="adj6" fmla="val -52846"/>
            </a:avLst>
          </a:prstGeom>
          <a:solidFill>
            <a:schemeClr val="accent3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 Sans Light"/>
              </a:rPr>
              <a:t>“Click” </a:t>
            </a:r>
            <a:r>
              <a:rPr lang="en-US" dirty="0" err="1">
                <a:latin typeface="Open Sans Light"/>
              </a:rPr>
              <a:t>jika</a:t>
            </a:r>
            <a:r>
              <a:rPr lang="en-US" dirty="0">
                <a:latin typeface="Open Sans Light"/>
              </a:rPr>
              <a:t> </a:t>
            </a:r>
            <a:r>
              <a:rPr lang="en-US" dirty="0" err="1">
                <a:latin typeface="Open Sans Light"/>
              </a:rPr>
              <a:t>ingin</a:t>
            </a:r>
            <a:r>
              <a:rPr lang="en-US" dirty="0">
                <a:latin typeface="Open Sans Light"/>
              </a:rPr>
              <a:t> </a:t>
            </a:r>
            <a:r>
              <a:rPr lang="en-US" dirty="0" err="1">
                <a:latin typeface="Open Sans Light"/>
              </a:rPr>
              <a:t>mengundi</a:t>
            </a:r>
            <a:r>
              <a:rPr lang="en-US" dirty="0">
                <a:latin typeface="Open Sans Light"/>
              </a:rPr>
              <a:t> </a:t>
            </a:r>
            <a:r>
              <a:rPr lang="en-US" dirty="0" err="1">
                <a:latin typeface="Open Sans Light"/>
              </a:rPr>
              <a:t>semula</a:t>
            </a:r>
            <a:endParaRPr lang="en-MY" dirty="0">
              <a:latin typeface="Open Sans Light"/>
            </a:endParaRPr>
          </a:p>
        </p:txBody>
      </p:sp>
      <p:sp>
        <p:nvSpPr>
          <p:cNvPr id="45" name="Line Callout 2 44"/>
          <p:cNvSpPr/>
          <p:nvPr/>
        </p:nvSpPr>
        <p:spPr>
          <a:xfrm>
            <a:off x="2781300" y="9289678"/>
            <a:ext cx="6305550" cy="1594035"/>
          </a:xfrm>
          <a:prstGeom prst="borderCallout2">
            <a:avLst>
              <a:gd name="adj1" fmla="val 11580"/>
              <a:gd name="adj2" fmla="val 101773"/>
              <a:gd name="adj3" fmla="val 9787"/>
              <a:gd name="adj4" fmla="val 113960"/>
              <a:gd name="adj5" fmla="val -106195"/>
              <a:gd name="adj6" fmla="val 123938"/>
            </a:avLst>
          </a:prstGeom>
          <a:solidFill>
            <a:schemeClr val="accent3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 Sans Light"/>
              </a:rPr>
              <a:t>“Click” </a:t>
            </a:r>
            <a:r>
              <a:rPr lang="en-US" dirty="0" err="1">
                <a:latin typeface="Open Sans Light"/>
              </a:rPr>
              <a:t>jika</a:t>
            </a:r>
            <a:r>
              <a:rPr lang="en-US" dirty="0">
                <a:latin typeface="Open Sans Light"/>
              </a:rPr>
              <a:t> </a:t>
            </a:r>
            <a:r>
              <a:rPr lang="en-US" dirty="0" err="1">
                <a:latin typeface="Open Sans Light"/>
              </a:rPr>
              <a:t>calon</a:t>
            </a:r>
            <a:r>
              <a:rPr lang="en-US" dirty="0">
                <a:latin typeface="Open Sans Light"/>
              </a:rPr>
              <a:t> yang </a:t>
            </a:r>
            <a:r>
              <a:rPr lang="en-US" dirty="0" err="1">
                <a:latin typeface="Open Sans Light"/>
              </a:rPr>
              <a:t>dipilih</a:t>
            </a:r>
            <a:r>
              <a:rPr lang="en-US" dirty="0">
                <a:latin typeface="Open Sans Light"/>
              </a:rPr>
              <a:t> </a:t>
            </a:r>
            <a:r>
              <a:rPr lang="en-US" dirty="0" err="1">
                <a:latin typeface="Open Sans Light"/>
              </a:rPr>
              <a:t>adalah</a:t>
            </a:r>
            <a:r>
              <a:rPr lang="en-US" dirty="0">
                <a:latin typeface="Open Sans Light"/>
              </a:rPr>
              <a:t> </a:t>
            </a:r>
            <a:r>
              <a:rPr lang="en-US" dirty="0" err="1">
                <a:latin typeface="Open Sans Light"/>
              </a:rPr>
              <a:t>benar</a:t>
            </a:r>
            <a:endParaRPr lang="en-MY" dirty="0">
              <a:latin typeface="Open Sans Light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670978" y="876300"/>
            <a:ext cx="10348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Proses </a:t>
            </a:r>
            <a:r>
              <a:rPr lang="en-US" sz="54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Penggunaan</a:t>
            </a:r>
            <a:r>
              <a:rPr lang="en-U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</a:t>
            </a:r>
            <a:r>
              <a:rPr lang="en-US" sz="54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istem</a:t>
            </a:r>
            <a:r>
              <a:rPr lang="en-U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e-Voting</a:t>
            </a:r>
          </a:p>
        </p:txBody>
      </p:sp>
      <p:sp>
        <p:nvSpPr>
          <p:cNvPr id="20" name="Rectangle 19"/>
          <p:cNvSpPr/>
          <p:nvPr/>
        </p:nvSpPr>
        <p:spPr>
          <a:xfrm rot="19610850">
            <a:off x="8017563" y="3781961"/>
            <a:ext cx="7230314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SAMPLE</a:t>
            </a:r>
            <a:endParaRPr lang="en-US" sz="16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94894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8533389" y="-94944"/>
            <a:ext cx="5352782" cy="651974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852" tIns="121926" rIns="243852" bIns="121926" rtlCol="0" anchor="ctr"/>
          <a:lstStyle/>
          <a:p>
            <a:pPr algn="ctr"/>
            <a:endParaRPr lang="en-US" dirty="0">
              <a:latin typeface="Open Sans 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3562818" y="13011887"/>
            <a:ext cx="824808" cy="462198"/>
          </a:xfrm>
        </p:spPr>
        <p:txBody>
          <a:bodyPr/>
          <a:lstStyle/>
          <a:p>
            <a:fld id="{C9468CE9-3F3D-1446-A027-4B4CDD3883B0}" type="slidenum">
              <a:rPr lang="en-US" smtClean="0"/>
              <a:t>34</a:t>
            </a:fld>
            <a:endParaRPr lang="en-US" dirty="0"/>
          </a:p>
        </p:txBody>
      </p:sp>
      <p:sp>
        <p:nvSpPr>
          <p:cNvPr id="16" name="Shape 2041"/>
          <p:cNvSpPr/>
          <p:nvPr/>
        </p:nvSpPr>
        <p:spPr>
          <a:xfrm>
            <a:off x="20458343" y="585921"/>
            <a:ext cx="1508623" cy="186225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9921" y="90048"/>
                </a:moveTo>
                <a:lnTo>
                  <a:pt x="30000" y="90048"/>
                </a:lnTo>
                <a:cubicBezTo>
                  <a:pt x="27992" y="90048"/>
                  <a:pt x="26692" y="91111"/>
                  <a:pt x="26692" y="92753"/>
                </a:cubicBezTo>
                <a:cubicBezTo>
                  <a:pt x="26692" y="94396"/>
                  <a:pt x="27992" y="95458"/>
                  <a:pt x="30000" y="95458"/>
                </a:cubicBezTo>
                <a:lnTo>
                  <a:pt x="69921" y="95458"/>
                </a:lnTo>
                <a:cubicBezTo>
                  <a:pt x="71929" y="95458"/>
                  <a:pt x="73346" y="94396"/>
                  <a:pt x="73346" y="92753"/>
                </a:cubicBezTo>
                <a:cubicBezTo>
                  <a:pt x="73346" y="91111"/>
                  <a:pt x="71929" y="90048"/>
                  <a:pt x="69921" y="90048"/>
                </a:cubicBezTo>
                <a:close/>
                <a:moveTo>
                  <a:pt x="30000" y="30048"/>
                </a:moveTo>
                <a:lnTo>
                  <a:pt x="46653" y="30048"/>
                </a:lnTo>
                <a:cubicBezTo>
                  <a:pt x="48661" y="30048"/>
                  <a:pt x="49960" y="28985"/>
                  <a:pt x="49960" y="27342"/>
                </a:cubicBezTo>
                <a:cubicBezTo>
                  <a:pt x="49960" y="25700"/>
                  <a:pt x="48661" y="24541"/>
                  <a:pt x="46653" y="24541"/>
                </a:cubicBezTo>
                <a:lnTo>
                  <a:pt x="30000" y="24541"/>
                </a:lnTo>
                <a:cubicBezTo>
                  <a:pt x="27992" y="24541"/>
                  <a:pt x="26692" y="25700"/>
                  <a:pt x="26692" y="27342"/>
                </a:cubicBezTo>
                <a:cubicBezTo>
                  <a:pt x="26692" y="28985"/>
                  <a:pt x="27992" y="30048"/>
                  <a:pt x="30000" y="30048"/>
                </a:cubicBezTo>
                <a:close/>
                <a:moveTo>
                  <a:pt x="90000" y="68212"/>
                </a:moveTo>
                <a:lnTo>
                  <a:pt x="30000" y="68212"/>
                </a:lnTo>
                <a:cubicBezTo>
                  <a:pt x="27992" y="68212"/>
                  <a:pt x="26692" y="69275"/>
                  <a:pt x="26692" y="70917"/>
                </a:cubicBezTo>
                <a:cubicBezTo>
                  <a:pt x="26692" y="72560"/>
                  <a:pt x="27992" y="73623"/>
                  <a:pt x="30000" y="73623"/>
                </a:cubicBezTo>
                <a:lnTo>
                  <a:pt x="90000" y="73623"/>
                </a:lnTo>
                <a:cubicBezTo>
                  <a:pt x="92007" y="73623"/>
                  <a:pt x="93307" y="72560"/>
                  <a:pt x="93307" y="70917"/>
                </a:cubicBezTo>
                <a:cubicBezTo>
                  <a:pt x="93307" y="69275"/>
                  <a:pt x="92007" y="68212"/>
                  <a:pt x="90000" y="68212"/>
                </a:cubicBezTo>
                <a:close/>
                <a:moveTo>
                  <a:pt x="26692" y="49082"/>
                </a:moveTo>
                <a:cubicBezTo>
                  <a:pt x="26692" y="50724"/>
                  <a:pt x="27992" y="51884"/>
                  <a:pt x="30000" y="51884"/>
                </a:cubicBezTo>
                <a:lnTo>
                  <a:pt x="90000" y="51884"/>
                </a:lnTo>
                <a:cubicBezTo>
                  <a:pt x="92007" y="51884"/>
                  <a:pt x="93307" y="50724"/>
                  <a:pt x="93307" y="49082"/>
                </a:cubicBezTo>
                <a:cubicBezTo>
                  <a:pt x="93307" y="47536"/>
                  <a:pt x="92007" y="46376"/>
                  <a:pt x="90000" y="46376"/>
                </a:cubicBezTo>
                <a:lnTo>
                  <a:pt x="30000" y="46376"/>
                </a:lnTo>
                <a:cubicBezTo>
                  <a:pt x="27992" y="46376"/>
                  <a:pt x="26692" y="47536"/>
                  <a:pt x="26692" y="49082"/>
                </a:cubicBezTo>
                <a:close/>
                <a:moveTo>
                  <a:pt x="86692" y="0"/>
                </a:moveTo>
                <a:lnTo>
                  <a:pt x="13346" y="0"/>
                </a:lnTo>
                <a:cubicBezTo>
                  <a:pt x="6023" y="0"/>
                  <a:pt x="0" y="4927"/>
                  <a:pt x="0" y="10917"/>
                </a:cubicBezTo>
                <a:lnTo>
                  <a:pt x="0" y="109082"/>
                </a:lnTo>
                <a:cubicBezTo>
                  <a:pt x="0" y="115072"/>
                  <a:pt x="6023" y="120000"/>
                  <a:pt x="13346" y="120000"/>
                </a:cubicBezTo>
                <a:lnTo>
                  <a:pt x="106653" y="120000"/>
                </a:lnTo>
                <a:cubicBezTo>
                  <a:pt x="113976" y="120000"/>
                  <a:pt x="120000" y="115072"/>
                  <a:pt x="120000" y="109082"/>
                </a:cubicBezTo>
                <a:lnTo>
                  <a:pt x="120000" y="30048"/>
                </a:lnTo>
                <a:lnTo>
                  <a:pt x="86692" y="0"/>
                </a:lnTo>
                <a:close/>
                <a:moveTo>
                  <a:pt x="113267" y="109082"/>
                </a:moveTo>
                <a:cubicBezTo>
                  <a:pt x="113267" y="112077"/>
                  <a:pt x="110314" y="114589"/>
                  <a:pt x="106653" y="114589"/>
                </a:cubicBezTo>
                <a:lnTo>
                  <a:pt x="13346" y="114589"/>
                </a:lnTo>
                <a:cubicBezTo>
                  <a:pt x="9685" y="114589"/>
                  <a:pt x="6614" y="112077"/>
                  <a:pt x="6614" y="109082"/>
                </a:cubicBezTo>
                <a:lnTo>
                  <a:pt x="6614" y="10917"/>
                </a:lnTo>
                <a:cubicBezTo>
                  <a:pt x="6614" y="7922"/>
                  <a:pt x="9685" y="5507"/>
                  <a:pt x="13346" y="5507"/>
                </a:cubicBezTo>
                <a:lnTo>
                  <a:pt x="73346" y="5507"/>
                </a:lnTo>
                <a:lnTo>
                  <a:pt x="73346" y="32753"/>
                </a:lnTo>
                <a:cubicBezTo>
                  <a:pt x="73346" y="35748"/>
                  <a:pt x="76299" y="38260"/>
                  <a:pt x="79960" y="38260"/>
                </a:cubicBezTo>
                <a:lnTo>
                  <a:pt x="113267" y="38260"/>
                </a:lnTo>
                <a:lnTo>
                  <a:pt x="113267" y="109082"/>
                </a:lnTo>
                <a:close/>
                <a:moveTo>
                  <a:pt x="79960" y="32753"/>
                </a:moveTo>
                <a:lnTo>
                  <a:pt x="79960" y="5507"/>
                </a:lnTo>
                <a:lnTo>
                  <a:pt x="83267" y="5507"/>
                </a:lnTo>
                <a:lnTo>
                  <a:pt x="113267" y="32753"/>
                </a:lnTo>
                <a:lnTo>
                  <a:pt x="79960" y="327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1561" y="5372052"/>
            <a:ext cx="2383554" cy="145507"/>
          </a:xfrm>
          <a:prstGeom prst="rect">
            <a:avLst/>
          </a:prstGeom>
        </p:spPr>
      </p:pic>
      <p:sp>
        <p:nvSpPr>
          <p:cNvPr id="18" name="Title 4"/>
          <p:cNvSpPr txBox="1">
            <a:spLocks/>
          </p:cNvSpPr>
          <p:nvPr/>
        </p:nvSpPr>
        <p:spPr>
          <a:xfrm>
            <a:off x="2247098" y="6892068"/>
            <a:ext cx="16754017" cy="2142550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2394486" y="5407571"/>
            <a:ext cx="16754017" cy="2142550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</a:rPr>
              <a:t>II. LAPORAN KEPUTUSAN</a:t>
            </a:r>
          </a:p>
        </p:txBody>
      </p:sp>
    </p:spTree>
    <p:extLst>
      <p:ext uri="{BB962C8B-B14F-4D97-AF65-F5344CB8AC3E}">
        <p14:creationId xmlns:p14="http://schemas.microsoft.com/office/powerpoint/2010/main" val="36654334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9468CE9-3F3D-1446-A027-4B4CDD3883B0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940" y="1664833"/>
            <a:ext cx="8851267" cy="11463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8982898" y="778326"/>
            <a:ext cx="572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Laporan</a:t>
            </a:r>
            <a:r>
              <a:rPr lang="en-U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Keputusan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652305" y="5116121"/>
            <a:ext cx="1243309" cy="78911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latin typeface="Open Sans Ligh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085439" y="5116122"/>
            <a:ext cx="1243309" cy="78911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latin typeface="Open Sans Light"/>
            </a:endParaRPr>
          </a:p>
        </p:txBody>
      </p:sp>
      <p:sp>
        <p:nvSpPr>
          <p:cNvPr id="12" name="Rectangle 11"/>
          <p:cNvSpPr/>
          <p:nvPr/>
        </p:nvSpPr>
        <p:spPr>
          <a:xfrm rot="19610850">
            <a:off x="5812942" y="4943092"/>
            <a:ext cx="12369412" cy="450892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SAMPLE</a:t>
            </a:r>
            <a:endParaRPr lang="en-US" sz="287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2892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" t="27976" r="819" b="16538"/>
          <a:stretch/>
        </p:blipFill>
        <p:spPr>
          <a:xfrm>
            <a:off x="0" y="-1454"/>
            <a:ext cx="24387626" cy="5461378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TextBox 103"/>
          <p:cNvSpPr txBox="1"/>
          <p:nvPr/>
        </p:nvSpPr>
        <p:spPr>
          <a:xfrm>
            <a:off x="1337099" y="5197781"/>
            <a:ext cx="21586688" cy="1231107"/>
          </a:xfrm>
          <a:prstGeom prst="rect">
            <a:avLst/>
          </a:prstGeom>
          <a:noFill/>
        </p:spPr>
        <p:txBody>
          <a:bodyPr wrap="square" lIns="243852" tIns="121926" rIns="243852" bIns="121926" rtlCol="0">
            <a:spAutoFit/>
          </a:bodyPr>
          <a:lstStyle/>
          <a:p>
            <a:pPr algn="ctr"/>
            <a:r>
              <a:rPr lang="en-US" sz="6400" dirty="0" err="1">
                <a:solidFill>
                  <a:srgbClr val="C00000"/>
                </a:solidFill>
                <a:latin typeface="Open Sans Light"/>
                <a:cs typeface="Open Sans Light"/>
              </a:rPr>
              <a:t>Latar</a:t>
            </a:r>
            <a:r>
              <a:rPr lang="en-US" sz="6400" dirty="0">
                <a:solidFill>
                  <a:srgbClr val="C00000"/>
                </a:solidFill>
                <a:latin typeface="Open Sans Light"/>
                <a:cs typeface="Open Sans Light"/>
              </a:rPr>
              <a:t> </a:t>
            </a:r>
            <a:r>
              <a:rPr lang="en-US" sz="6400" dirty="0" err="1">
                <a:solidFill>
                  <a:srgbClr val="C00000"/>
                </a:solidFill>
                <a:latin typeface="Open Sans Light"/>
                <a:cs typeface="Open Sans Light"/>
              </a:rPr>
              <a:t>Belakang</a:t>
            </a:r>
            <a:endParaRPr lang="en-US" sz="6400" dirty="0">
              <a:solidFill>
                <a:srgbClr val="C00000"/>
              </a:solidFill>
              <a:latin typeface="Open Sans Light"/>
              <a:cs typeface="Open Sans 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3562818" y="13011887"/>
            <a:ext cx="824808" cy="462198"/>
          </a:xfrm>
        </p:spPr>
        <p:txBody>
          <a:bodyPr/>
          <a:lstStyle/>
          <a:p>
            <a:fld id="{C9468CE9-3F3D-1446-A027-4B4CDD3883B0}" type="slidenum">
              <a:rPr lang="en-US" smtClean="0"/>
              <a:t>4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9924303" y="6618613"/>
            <a:ext cx="3428614" cy="6973687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852" tIns="121926" rIns="243852" bIns="121926" rtlCol="0" anchor="ctr"/>
          <a:lstStyle/>
          <a:p>
            <a:pPr algn="ctr"/>
            <a:endParaRPr lang="en-US" dirty="0">
              <a:latin typeface="Open Sans Ligh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924303" y="6630510"/>
            <a:ext cx="3428163" cy="6832650"/>
          </a:xfrm>
          <a:prstGeom prst="rect">
            <a:avLst/>
          </a:prstGeom>
        </p:spPr>
        <p:txBody>
          <a:bodyPr wrap="square" lIns="182889" tIns="91445" rIns="182889" bIns="91445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Vision</a:t>
            </a:r>
          </a:p>
          <a:p>
            <a:pPr algn="ctr"/>
            <a:r>
              <a:rPr lang="en-US" sz="2400" dirty="0" err="1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  <a:t>Menjadi</a:t>
            </a:r>
            <a:r>
              <a:rPr lang="en-US" sz="2400" dirty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  <a:t>fima</a:t>
            </a:r>
            <a:r>
              <a:rPr lang="en-US" sz="2400" dirty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  <a:t>perakaunan</a:t>
            </a:r>
            <a:r>
              <a:rPr lang="en-US" sz="2400" dirty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  <a:t> Malaysia yang </a:t>
            </a:r>
            <a:r>
              <a:rPr lang="en-US" sz="2400" dirty="0" err="1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  <a:t>terpilih</a:t>
            </a:r>
            <a:endParaRPr lang="en-US" sz="2400" dirty="0">
              <a:solidFill>
                <a:schemeClr val="bg1"/>
              </a:solidFill>
              <a:latin typeface="Open Sans Light"/>
              <a:ea typeface="Open Sans Light"/>
              <a:cs typeface="Open Sans Light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Open Sans Light"/>
              <a:ea typeface="Open Sans Light"/>
              <a:cs typeface="Open Sans Light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Mission</a:t>
            </a:r>
          </a:p>
          <a:p>
            <a:pPr algn="ctr"/>
            <a:r>
              <a:rPr lang="en-US" sz="2400" dirty="0" err="1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  <a:t>Salihin</a:t>
            </a:r>
            <a:r>
              <a:rPr lang="en-US" sz="2400" dirty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  <a:t>berdedikasi</a:t>
            </a:r>
            <a:r>
              <a:rPr lang="en-US" sz="2400" dirty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  <a:t>untuk</a:t>
            </a:r>
            <a:r>
              <a:rPr lang="en-US" sz="2400" dirty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  <a:t>mewujudkan</a:t>
            </a:r>
            <a:r>
              <a:rPr lang="en-US" sz="2400" dirty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  <a:t>nilai-nilai</a:t>
            </a:r>
            <a:r>
              <a:rPr lang="en-US" sz="2400" dirty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  <a:t>dengan</a:t>
            </a:r>
            <a:r>
              <a:rPr lang="en-US" sz="2400" dirty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  <a:t>memberi</a:t>
            </a:r>
            <a:r>
              <a:rPr lang="en-US" sz="2400" dirty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  <a:t>tumpuan</a:t>
            </a:r>
            <a:r>
              <a:rPr lang="en-US" sz="2400" dirty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  <a:t>kepada</a:t>
            </a:r>
            <a:r>
              <a:rPr lang="en-US" sz="2400" dirty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  <a:t>kepuasan</a:t>
            </a:r>
            <a:r>
              <a:rPr lang="en-US" sz="2400" dirty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  <a:t>dan</a:t>
            </a:r>
            <a:r>
              <a:rPr lang="en-US" sz="2400" dirty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  <a:t>pertumbuhan</a:t>
            </a:r>
            <a:r>
              <a:rPr lang="en-US" sz="2400" dirty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  <a:t>pelanggan</a:t>
            </a:r>
            <a:r>
              <a:rPr lang="en-US" sz="2400" dirty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  <a:t>, proses </a:t>
            </a:r>
            <a:r>
              <a:rPr lang="en-US" sz="2400" dirty="0" err="1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  <a:t>dalaman</a:t>
            </a:r>
            <a:r>
              <a:rPr lang="en-US" sz="2400" dirty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  <a:t>perniagaan</a:t>
            </a:r>
            <a:r>
              <a:rPr lang="en-US" sz="2400" dirty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  <a:t> yang </a:t>
            </a:r>
            <a:r>
              <a:rPr lang="en-US" sz="2400" dirty="0" err="1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  <a:t>sangat</a:t>
            </a:r>
            <a:r>
              <a:rPr lang="en-US" sz="2400" dirty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  <a:t>baik</a:t>
            </a:r>
            <a:r>
              <a:rPr lang="en-US" sz="2400" dirty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  <a:t>dan</a:t>
            </a:r>
            <a:r>
              <a:rPr lang="en-US" sz="2400" dirty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  <a:t>pembangunan</a:t>
            </a:r>
            <a:r>
              <a:rPr lang="en-US" sz="2400" dirty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  <a:t>sumber</a:t>
            </a:r>
            <a:r>
              <a:rPr lang="en-US" sz="2400" dirty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  <a:t> modal </a:t>
            </a:r>
            <a:r>
              <a:rPr lang="en-US" sz="2400" dirty="0" err="1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  <a:t>insan</a:t>
            </a:r>
            <a:r>
              <a:rPr lang="en-US" sz="2400" dirty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  <a:t> yang </a:t>
            </a:r>
            <a:r>
              <a:rPr lang="en-US" sz="2400" dirty="0" err="1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  <a:t>unggul</a:t>
            </a:r>
            <a:r>
              <a:rPr lang="en-US" sz="2400" dirty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390" y="12301044"/>
            <a:ext cx="8567902" cy="1021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7787" y="12538418"/>
            <a:ext cx="3484563" cy="7840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96327" y="6185101"/>
            <a:ext cx="1888547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Ditubuhkan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pada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tahun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2002, </a:t>
            </a:r>
            <a:r>
              <a:rPr lang="en-US" sz="2400" dirty="0">
                <a:solidFill>
                  <a:srgbClr val="C00000"/>
                </a:solidFill>
                <a:latin typeface="Neuropol" panose="020F06070302010108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SALIHIN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ialah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jenama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sekumpulan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entiti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yang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bebas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dan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berasingan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menyediakan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spektrum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yang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luas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untuk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membantu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pelanggan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melihat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dan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mengambil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peluang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dalam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bidang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urus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niaga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dan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kewangan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korporat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percukaian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(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cukai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langsung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dan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GST) audit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dan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jaminan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audit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syariah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dan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nasihat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tadbir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urus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korporat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perundingan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dan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perakaunan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perniagaan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dan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perundingan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IT.</a:t>
            </a:r>
          </a:p>
          <a:p>
            <a:pPr algn="just"/>
            <a:endParaRPr lang="en-US" sz="2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r>
              <a:rPr lang="en-US" sz="2400" dirty="0">
                <a:solidFill>
                  <a:srgbClr val="C00000"/>
                </a:solidFill>
                <a:latin typeface="Neuropol" panose="020F06070302010108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SALIHIN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merupakan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salah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satu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syarikat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bumiputera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yang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semakin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meningkat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naik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2400" dirty="0">
                <a:solidFill>
                  <a:srgbClr val="C00000"/>
                </a:solidFill>
                <a:latin typeface="Neuropol" panose="020F06070302010108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SALIHIN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mempunyai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hampir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200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profesional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yang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cekap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berlatar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belakang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yang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berbeza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dan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berpemikiran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yang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pelbagai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kepakaran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dan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pengalaman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berkhidmat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dalam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9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syarikat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di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seluruh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negara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Selain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lesen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/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sijil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2400" dirty="0">
                <a:solidFill>
                  <a:srgbClr val="C00000"/>
                </a:solidFill>
                <a:latin typeface="Neuropol" panose="020F06070302010108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SALIHIN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mempunyai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MSC Malaysia Status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dan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pensijilan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1-InnoCERT,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Ejen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Cukai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Berlesen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dan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Ejen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Cukai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GST,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Lesen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Perkhidmatan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Modal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Pasaran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dan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Penasihat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Syariah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Suruhanjaya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Sekuriti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2400" dirty="0">
                <a:solidFill>
                  <a:srgbClr val="C00000"/>
                </a:solidFill>
                <a:latin typeface="Neuropol" panose="020F06070302010108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SALIHIN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juga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Entiti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Berdaftar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Auditor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Kepentingan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Awam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oleh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Lembaga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Pemantauan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Audit (AOB),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Juruaudit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Berdaftar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dengan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PPK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Akauntan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di UK, an approved Cooperative Auditor with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Suruhanjaya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Koperasi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Malaysia (SKM), </a:t>
            </a:r>
            <a:r>
              <a:rPr lang="en-MY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juruaudit</a:t>
            </a:r>
            <a:r>
              <a:rPr lang="en-MY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yang </a:t>
            </a:r>
            <a:r>
              <a:rPr lang="en-MY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diluluskan</a:t>
            </a:r>
            <a:r>
              <a:rPr lang="en-MY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MY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oleh</a:t>
            </a:r>
            <a:r>
              <a:rPr lang="en-MY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MY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Suruhanjaya</a:t>
            </a:r>
            <a:r>
              <a:rPr lang="en-MY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MY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Koperasi</a:t>
            </a:r>
            <a:r>
              <a:rPr lang="en-MY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Malaysia (SKM), </a:t>
            </a:r>
            <a:r>
              <a:rPr lang="en-MY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Pengendali</a:t>
            </a:r>
            <a:r>
              <a:rPr lang="en-MY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MY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Latihan</a:t>
            </a:r>
            <a:r>
              <a:rPr lang="en-MY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Yang </a:t>
            </a:r>
            <a:r>
              <a:rPr lang="en-MY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Diluluskan</a:t>
            </a:r>
            <a:r>
              <a:rPr lang="en-MY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MY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oleh</a:t>
            </a:r>
            <a:r>
              <a:rPr lang="en-MY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MY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Sumber</a:t>
            </a:r>
            <a:r>
              <a:rPr lang="en-MY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Dana Pembangunan </a:t>
            </a:r>
            <a:r>
              <a:rPr lang="en-MY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Manusia</a:t>
            </a:r>
            <a:r>
              <a:rPr lang="en-MY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(HRDF). </a:t>
            </a:r>
            <a:r>
              <a:rPr lang="en-MY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Selain</a:t>
            </a:r>
            <a:r>
              <a:rPr lang="en-MY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MY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itu</a:t>
            </a:r>
            <a:r>
              <a:rPr lang="en-MY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2400" dirty="0">
                <a:solidFill>
                  <a:srgbClr val="C00000"/>
                </a:solidFill>
                <a:latin typeface="Neuropol" panose="020F06070302010108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SALIHIN</a:t>
            </a:r>
            <a:r>
              <a:rPr lang="en-MY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MY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merupakan</a:t>
            </a:r>
            <a:r>
              <a:rPr lang="en-MY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MY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ahli</a:t>
            </a:r>
            <a:r>
              <a:rPr lang="en-MY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i2an, </a:t>
            </a:r>
            <a:r>
              <a:rPr lang="en-MY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rangkaian</a:t>
            </a:r>
            <a:r>
              <a:rPr lang="en-MY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global </a:t>
            </a:r>
            <a:r>
              <a:rPr lang="en-MY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akauntan</a:t>
            </a:r>
            <a:r>
              <a:rPr lang="en-MY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yang </a:t>
            </a:r>
            <a:r>
              <a:rPr lang="en-MY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berpangkalan</a:t>
            </a:r>
            <a:r>
              <a:rPr lang="en-MY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di Paris </a:t>
            </a:r>
            <a:r>
              <a:rPr lang="en-MY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dan</a:t>
            </a:r>
            <a:r>
              <a:rPr lang="en-MY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MY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telah</a:t>
            </a:r>
            <a:r>
              <a:rPr lang="en-MY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MY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memenangi</a:t>
            </a:r>
            <a:r>
              <a:rPr lang="en-MY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MY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Anugerah</a:t>
            </a:r>
            <a:r>
              <a:rPr lang="en-MY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Enterprise 50 (E50) </a:t>
            </a:r>
            <a:r>
              <a:rPr lang="en-MY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pada</a:t>
            </a:r>
            <a:r>
              <a:rPr lang="en-MY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MY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tahun</a:t>
            </a:r>
            <a:r>
              <a:rPr lang="en-MY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2010.</a:t>
            </a:r>
          </a:p>
          <a:p>
            <a:pPr algn="just"/>
            <a:endParaRPr lang="en-US" sz="2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r>
              <a:rPr lang="en-US" sz="2400" dirty="0">
                <a:solidFill>
                  <a:srgbClr val="C00000"/>
                </a:solidFill>
                <a:latin typeface="Neuropol" panose="020F06070302010108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SALIHIN</a:t>
            </a:r>
            <a:r>
              <a:rPr lang="en-MY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MY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mempunyai</a:t>
            </a:r>
            <a:r>
              <a:rPr lang="en-MY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MY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rekod</a:t>
            </a:r>
            <a:r>
              <a:rPr lang="en-MY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MY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prestasi</a:t>
            </a:r>
            <a:r>
              <a:rPr lang="en-MY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yang </a:t>
            </a:r>
            <a:r>
              <a:rPr lang="en-MY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baik</a:t>
            </a:r>
            <a:r>
              <a:rPr lang="en-MY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yang </a:t>
            </a:r>
            <a:r>
              <a:rPr lang="en-MY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membolehkan</a:t>
            </a:r>
            <a:r>
              <a:rPr lang="en-MY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kami </a:t>
            </a:r>
            <a:r>
              <a:rPr lang="en-MY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memberi</a:t>
            </a:r>
            <a:r>
              <a:rPr lang="en-MY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MY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perkhidmatan</a:t>
            </a:r>
            <a:r>
              <a:rPr lang="en-MY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yang </a:t>
            </a:r>
            <a:r>
              <a:rPr lang="en-MY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berkualiti</a:t>
            </a:r>
            <a:r>
              <a:rPr lang="en-MY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MY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kepada</a:t>
            </a:r>
            <a:r>
              <a:rPr lang="en-MY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MY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pelanggan</a:t>
            </a:r>
            <a:r>
              <a:rPr lang="en-MY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kami </a:t>
            </a:r>
            <a:r>
              <a:rPr lang="en-MY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tanpa</a:t>
            </a:r>
            <a:r>
              <a:rPr lang="en-MY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MY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menjejaskan</a:t>
            </a:r>
            <a:r>
              <a:rPr lang="en-MY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MY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integriti</a:t>
            </a:r>
            <a:r>
              <a:rPr lang="en-MY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MY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profesional</a:t>
            </a:r>
            <a:r>
              <a:rPr lang="en-MY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kami. </a:t>
            </a:r>
            <a:r>
              <a:rPr lang="en-US" sz="2400" dirty="0">
                <a:solidFill>
                  <a:srgbClr val="C00000"/>
                </a:solidFill>
                <a:latin typeface="Neuropol" panose="020F06070302010108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SALIHIN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meneruskan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lagi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kejayaannya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dengan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menjadi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firma yang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pertama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di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dunia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yang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memperkenalkan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 i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Teaching Accountancy Firm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(TAF)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untuk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merapatkan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lagi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jurang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antara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teori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dan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praktis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perakaunan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9592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400414" y="953164"/>
            <a:ext cx="21586688" cy="1231107"/>
          </a:xfrm>
          <a:prstGeom prst="rect">
            <a:avLst/>
          </a:prstGeom>
          <a:noFill/>
        </p:spPr>
        <p:txBody>
          <a:bodyPr wrap="square" lIns="243852" tIns="121926" rIns="243852" bIns="121926" rtlCol="0">
            <a:spAutoFit/>
          </a:bodyPr>
          <a:lstStyle/>
          <a:p>
            <a:pPr algn="ctr"/>
            <a:r>
              <a:rPr lang="en-US" sz="6400" dirty="0" err="1">
                <a:solidFill>
                  <a:srgbClr val="C00000"/>
                </a:solidFill>
                <a:latin typeface="Open Sans Light"/>
                <a:cs typeface="Open Sans Light"/>
              </a:rPr>
              <a:t>Latar</a:t>
            </a:r>
            <a:r>
              <a:rPr lang="en-US" sz="6400" dirty="0">
                <a:solidFill>
                  <a:srgbClr val="C00000"/>
                </a:solidFill>
                <a:latin typeface="Open Sans Light"/>
                <a:cs typeface="Open Sans Light"/>
              </a:rPr>
              <a:t> </a:t>
            </a:r>
            <a:r>
              <a:rPr lang="en-US" sz="6400" dirty="0" err="1">
                <a:solidFill>
                  <a:srgbClr val="C00000"/>
                </a:solidFill>
                <a:latin typeface="Open Sans Light"/>
                <a:cs typeface="Open Sans Light"/>
              </a:rPr>
              <a:t>Belakang</a:t>
            </a:r>
            <a:endParaRPr lang="en-US" sz="6400" dirty="0">
              <a:solidFill>
                <a:srgbClr val="C00000"/>
              </a:solidFill>
              <a:latin typeface="Open Sans Light"/>
              <a:cs typeface="Open Sans Light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0170" y="3124691"/>
            <a:ext cx="2595676" cy="262534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635032" y="3729476"/>
            <a:ext cx="762813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Salihin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Abang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Founder/Managing Partner/CEO</a:t>
            </a:r>
          </a:p>
        </p:txBody>
      </p:sp>
      <p:pic>
        <p:nvPicPr>
          <p:cNvPr id="1026" name="Picture 2" descr="C:\Users\User\Desktop\3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10899" y="6606610"/>
            <a:ext cx="9968474" cy="542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2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1792" y="9385310"/>
            <a:ext cx="9589857" cy="234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1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0657" y="6544349"/>
            <a:ext cx="6872126" cy="234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solidFill>
            <a:srgbClr val="C00000"/>
          </a:solidFill>
        </p:spPr>
        <p:txBody>
          <a:bodyPr anchor="ctr"/>
          <a:lstStyle/>
          <a:p>
            <a:fld id="{C9468CE9-3F3D-1446-A027-4B4CDD3883B0}" type="slidenum">
              <a:rPr lang="en-US" sz="200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fld>
            <a:endParaRPr lang="en-US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6791" y="1951975"/>
            <a:ext cx="21586688" cy="861786"/>
          </a:xfrm>
          <a:prstGeom prst="rect">
            <a:avLst/>
          </a:prstGeom>
          <a:noFill/>
        </p:spPr>
        <p:txBody>
          <a:bodyPr wrap="square" lIns="243852" tIns="121926" rIns="243852" bIns="121926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/>
                <a:cs typeface="Open Sans Light"/>
              </a:rPr>
              <a:t>Barisan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/>
                <a:cs typeface="Open Sans Light"/>
              </a:rPr>
              <a:t>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/>
                <a:cs typeface="Open Sans Light"/>
              </a:rPr>
              <a:t>Pengurusan</a:t>
            </a: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Open Sans Light"/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891851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solidFill>
            <a:srgbClr val="C00000"/>
          </a:solidFill>
        </p:spPr>
        <p:txBody>
          <a:bodyPr/>
          <a:lstStyle/>
          <a:p>
            <a:fld id="{C9468CE9-3F3D-1446-A027-4B4CDD3883B0}" type="slidenum">
              <a:rPr lang="en-US" smtClean="0"/>
              <a:t>6</a:t>
            </a:fld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1400414" y="953164"/>
            <a:ext cx="21586688" cy="1231107"/>
          </a:xfrm>
          <a:prstGeom prst="rect">
            <a:avLst/>
          </a:prstGeom>
          <a:noFill/>
        </p:spPr>
        <p:txBody>
          <a:bodyPr wrap="square" lIns="243852" tIns="121926" rIns="243852" bIns="121926" rtlCol="0">
            <a:spAutoFit/>
          </a:bodyPr>
          <a:lstStyle/>
          <a:p>
            <a:pPr algn="ctr"/>
            <a:r>
              <a:rPr lang="en-US" sz="6400" dirty="0" err="1">
                <a:solidFill>
                  <a:srgbClr val="C00000"/>
                </a:solidFill>
                <a:latin typeface="Open Sans Light"/>
                <a:cs typeface="Open Sans Light"/>
              </a:rPr>
              <a:t>Latar</a:t>
            </a:r>
            <a:r>
              <a:rPr lang="en-US" sz="6400" dirty="0">
                <a:solidFill>
                  <a:srgbClr val="C00000"/>
                </a:solidFill>
                <a:latin typeface="Open Sans Light"/>
                <a:cs typeface="Open Sans Light"/>
              </a:rPr>
              <a:t> </a:t>
            </a:r>
            <a:r>
              <a:rPr lang="en-US" sz="6400" dirty="0" err="1">
                <a:solidFill>
                  <a:srgbClr val="C00000"/>
                </a:solidFill>
                <a:latin typeface="Open Sans Light"/>
                <a:cs typeface="Open Sans Light"/>
              </a:rPr>
              <a:t>Belakang</a:t>
            </a:r>
            <a:endParaRPr lang="en-US" sz="6400" dirty="0">
              <a:solidFill>
                <a:srgbClr val="C00000"/>
              </a:solidFill>
              <a:latin typeface="Open Sans Light"/>
              <a:cs typeface="Open Sans Light"/>
            </a:endParaRPr>
          </a:p>
        </p:txBody>
      </p:sp>
      <p:grpSp>
        <p:nvGrpSpPr>
          <p:cNvPr id="95" name="Group 94"/>
          <p:cNvGrpSpPr/>
          <p:nvPr/>
        </p:nvGrpSpPr>
        <p:grpSpPr>
          <a:xfrm>
            <a:off x="2194891" y="3762338"/>
            <a:ext cx="20838588" cy="9244921"/>
            <a:chOff x="344487" y="1818503"/>
            <a:chExt cx="8798856" cy="4048768"/>
          </a:xfrm>
        </p:grpSpPr>
        <p:grpSp>
          <p:nvGrpSpPr>
            <p:cNvPr id="96" name="Group 95"/>
            <p:cNvGrpSpPr/>
            <p:nvPr/>
          </p:nvGrpSpPr>
          <p:grpSpPr>
            <a:xfrm>
              <a:off x="368942" y="1836487"/>
              <a:ext cx="2771831" cy="1896341"/>
              <a:chOff x="360940" y="1453073"/>
              <a:chExt cx="2854212" cy="1631114"/>
            </a:xfrm>
          </p:grpSpPr>
          <p:sp>
            <p:nvSpPr>
              <p:cNvPr id="114" name="Rounded Rectangle 113"/>
              <p:cNvSpPr/>
              <p:nvPr/>
            </p:nvSpPr>
            <p:spPr>
              <a:xfrm>
                <a:off x="369531" y="1460244"/>
                <a:ext cx="2845621" cy="1623943"/>
              </a:xfrm>
              <a:prstGeom prst="roundRect">
                <a:avLst>
                  <a:gd name="adj" fmla="val 9410"/>
                </a:avLst>
              </a:prstGeom>
              <a:ln w="76200">
                <a:solidFill>
                  <a:srgbClr val="C0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5" name="Round Same Side Corner Rectangle 114"/>
              <p:cNvSpPr/>
              <p:nvPr/>
            </p:nvSpPr>
            <p:spPr>
              <a:xfrm>
                <a:off x="360940" y="1453073"/>
                <a:ext cx="2854212" cy="401858"/>
              </a:xfrm>
              <a:prstGeom prst="round2SameRect">
                <a:avLst>
                  <a:gd name="adj1" fmla="val 48698"/>
                  <a:gd name="adj2" fmla="val 0"/>
                </a:avLst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369531" y="1798330"/>
                <a:ext cx="2845621" cy="1182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endParaRPr lang="en-US" sz="22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Audit </a:t>
                </a: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Penyata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</a:t>
                </a: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Kewangan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</a:t>
                </a: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Berkanun</a:t>
                </a:r>
                <a:endParaRPr lang="en-US" sz="22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Penglibatan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</a:t>
                </a: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Kajian</a:t>
                </a:r>
                <a:endParaRPr lang="en-US" sz="22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Penglibatan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</a:t>
                </a: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Penyusunan</a:t>
                </a:r>
                <a:endParaRPr lang="en-US" sz="22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Latihan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MPERS / MFRS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Prosedur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</a:t>
                </a: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Dipersetujui</a:t>
                </a:r>
                <a:endParaRPr lang="en-US" sz="22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1121109" y="1563250"/>
                <a:ext cx="1292676" cy="1739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AUDIT &amp; JAMINAN</a:t>
                </a:r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3288677" y="1818503"/>
              <a:ext cx="2866345" cy="1914327"/>
              <a:chOff x="369766" y="3346665"/>
              <a:chExt cx="2899277" cy="2056148"/>
            </a:xfrm>
          </p:grpSpPr>
          <p:sp>
            <p:nvSpPr>
              <p:cNvPr id="110" name="Rounded Rectangle 109"/>
              <p:cNvSpPr/>
              <p:nvPr/>
            </p:nvSpPr>
            <p:spPr>
              <a:xfrm>
                <a:off x="378205" y="3374937"/>
                <a:ext cx="2890837" cy="2027876"/>
              </a:xfrm>
              <a:prstGeom prst="roundRect">
                <a:avLst>
                  <a:gd name="adj" fmla="val 9410"/>
                </a:avLst>
              </a:prstGeom>
              <a:ln w="76200">
                <a:solidFill>
                  <a:srgbClr val="C00000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1" name="Round Same Side Corner Rectangle 110"/>
              <p:cNvSpPr/>
              <p:nvPr/>
            </p:nvSpPr>
            <p:spPr>
              <a:xfrm>
                <a:off x="369766" y="3346665"/>
                <a:ext cx="2899277" cy="521131"/>
              </a:xfrm>
              <a:prstGeom prst="round2SameRect">
                <a:avLst>
                  <a:gd name="adj1" fmla="val 48698"/>
                  <a:gd name="adj2" fmla="val 0"/>
                </a:avLst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437278" y="4027173"/>
                <a:ext cx="2789537" cy="1237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Penyediaan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&amp; </a:t>
                </a: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Penyerahan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: GST-03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Perakaunan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GST &amp; </a:t>
                </a: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Kajian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</a:t>
                </a: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untuk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</a:t>
                </a: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pengguna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SPS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Penyediaan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Set </a:t>
                </a: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Penuh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</a:t>
                </a: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Akaun</a:t>
                </a:r>
                <a:endParaRPr lang="en-US" sz="22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Penyediaan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</a:t>
                </a: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Pengurusan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</a:t>
                </a: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Akaun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</a:t>
                </a: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atau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</a:t>
                </a: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Laporan</a:t>
                </a:r>
                <a:endParaRPr lang="en-US" sz="22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Akaun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</a:t>
                </a: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Forensik</a:t>
                </a:r>
                <a:endParaRPr lang="en-US" sz="22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707324" y="3498600"/>
                <a:ext cx="2328537" cy="2171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GST &amp; PERAKAUNAN PERNIAGAAN</a:t>
                </a:r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6323337" y="1819795"/>
              <a:ext cx="2820006" cy="4047476"/>
              <a:chOff x="3272614" y="1484485"/>
              <a:chExt cx="4536505" cy="1600941"/>
            </a:xfrm>
          </p:grpSpPr>
          <p:sp>
            <p:nvSpPr>
              <p:cNvPr id="105" name="Rounded Rectangle 104"/>
              <p:cNvSpPr/>
              <p:nvPr/>
            </p:nvSpPr>
            <p:spPr>
              <a:xfrm>
                <a:off x="3272614" y="1494387"/>
                <a:ext cx="4536505" cy="1591039"/>
              </a:xfrm>
              <a:prstGeom prst="roundRect">
                <a:avLst>
                  <a:gd name="adj" fmla="val 9410"/>
                </a:avLst>
              </a:prstGeom>
              <a:ln w="76200">
                <a:solidFill>
                  <a:srgbClr val="C00000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106" name="Round Same Side Corner Rectangle 105"/>
              <p:cNvSpPr/>
              <p:nvPr/>
            </p:nvSpPr>
            <p:spPr>
              <a:xfrm>
                <a:off x="3272614" y="1484485"/>
                <a:ext cx="4536504" cy="191400"/>
              </a:xfrm>
              <a:prstGeom prst="round2SameRect">
                <a:avLst>
                  <a:gd name="adj1" fmla="val 48698"/>
                  <a:gd name="adj2" fmla="val 0"/>
                </a:avLst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3305100" y="1738947"/>
                <a:ext cx="4477173" cy="1247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Perancangan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</a:t>
                </a: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Strategik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GST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Perancangan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</a:t>
                </a: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Aliran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</a:t>
                </a: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Tunai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&amp; </a:t>
                </a: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Strategi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</a:t>
                </a: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Harga</a:t>
                </a:r>
                <a:endParaRPr lang="en-US" sz="22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Pengurusan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</a:t>
                </a: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Hutang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</a:t>
                </a: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Lapuk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GST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Penjagaan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</a:t>
                </a: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Rekod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&amp; </a:t>
                </a: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Kawalan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</a:t>
                </a: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Dalaman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GST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Transaksi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</a:t>
                </a: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Khas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GST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Penasihat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GST-IT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200" i="1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Transfer of Going Concern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Audit &amp; </a:t>
                </a: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Penyiasatan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GST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Penasihat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</a:t>
                </a: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Rayuan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&amp; </a:t>
                </a: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Perundangan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GST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Kajian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</a:t>
                </a: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Penyerahan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</a:t>
                </a: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Bulanan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GST-03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Pemantauan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</a:t>
                </a: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Sistem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TAP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Pelarasan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</a:t>
                </a: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Tahunan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GST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Lataihan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&amp; </a:t>
                </a: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Pembelajaran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GST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Perisian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</a:t>
                </a: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Perakaunan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GST</a:t>
                </a: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4648020" y="1544102"/>
                <a:ext cx="1785714" cy="799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PENASIHAT GST</a:t>
                </a:r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344487" y="3881337"/>
              <a:ext cx="5880038" cy="1985930"/>
              <a:chOff x="3545610" y="3337061"/>
              <a:chExt cx="4434342" cy="1124137"/>
            </a:xfrm>
          </p:grpSpPr>
          <p:sp>
            <p:nvSpPr>
              <p:cNvPr id="100" name="Rounded Rectangle 99"/>
              <p:cNvSpPr/>
              <p:nvPr/>
            </p:nvSpPr>
            <p:spPr>
              <a:xfrm>
                <a:off x="3545728" y="3356992"/>
                <a:ext cx="4381811" cy="1104206"/>
              </a:xfrm>
              <a:prstGeom prst="roundRect">
                <a:avLst>
                  <a:gd name="adj" fmla="val 9410"/>
                </a:avLst>
              </a:prstGeom>
              <a:ln w="76200">
                <a:solidFill>
                  <a:srgbClr val="C00000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1" name="Round Same Side Corner Rectangle 100"/>
              <p:cNvSpPr/>
              <p:nvPr/>
            </p:nvSpPr>
            <p:spPr>
              <a:xfrm>
                <a:off x="3545610" y="3337061"/>
                <a:ext cx="4381929" cy="239360"/>
              </a:xfrm>
              <a:prstGeom prst="round2SameRect">
                <a:avLst>
                  <a:gd name="adj1" fmla="val 48698"/>
                  <a:gd name="adj2" fmla="val 0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3642237" y="3759220"/>
                <a:ext cx="2196933" cy="526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Penggabugan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&amp; </a:t>
                </a: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Penasihat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</a:t>
                </a: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Cukai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</a:t>
                </a: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Perolehan</a:t>
                </a:r>
                <a:endParaRPr lang="en-US" sz="22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Pematuhan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</a:t>
                </a: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Cukai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</a:t>
                </a: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Korporat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&amp; </a:t>
                </a: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Perancangan</a:t>
                </a:r>
                <a:endParaRPr lang="en-US" sz="22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Penasihat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</a:t>
                </a: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Pindahan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</a:t>
                </a: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Harga</a:t>
                </a:r>
                <a:endParaRPr lang="en-US" sz="22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Dokumentasi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</a:t>
                </a: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Pindahan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</a:t>
                </a: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Harga</a:t>
                </a:r>
                <a:endParaRPr lang="en-US" sz="22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4664416" y="3404592"/>
                <a:ext cx="2144317" cy="114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CUKAI LANGSUNG</a:t>
                </a: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5793933" y="3707573"/>
                <a:ext cx="2186019" cy="652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Audit </a:t>
                </a: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Cukai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, </a:t>
                </a: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Penyiasatan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&amp; </a:t>
                </a: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Rayuan</a:t>
                </a:r>
                <a:endParaRPr lang="en-US" sz="22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Perunding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</a:t>
                </a: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Cukai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</a:t>
                </a: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Antarabangsa</a:t>
                </a:r>
                <a:endParaRPr lang="en-US" sz="22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Cukai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</a:t>
                </a: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Perolehan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</a:t>
                </a: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Hartanah</a:t>
                </a:r>
                <a:endParaRPr lang="en-US" sz="22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Cukai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</a:t>
                </a: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Perakaunan</a:t>
                </a:r>
                <a:endParaRPr lang="en-US" sz="22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Pengurusan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</a:t>
                </a: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Risiko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</a:t>
                </a: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Cukai</a:t>
                </a:r>
                <a:endParaRPr lang="en-US" sz="22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</p:grpSp>
      </p:grpSp>
      <p:sp>
        <p:nvSpPr>
          <p:cNvPr id="27" name="TextBox 26"/>
          <p:cNvSpPr txBox="1"/>
          <p:nvPr/>
        </p:nvSpPr>
        <p:spPr>
          <a:xfrm>
            <a:off x="1446791" y="1951975"/>
            <a:ext cx="21586688" cy="861786"/>
          </a:xfrm>
          <a:prstGeom prst="rect">
            <a:avLst/>
          </a:prstGeom>
          <a:noFill/>
        </p:spPr>
        <p:txBody>
          <a:bodyPr wrap="square" lIns="243852" tIns="121926" rIns="243852" bIns="121926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/>
                <a:ea typeface="Open Sans" panose="020B0606030504020204" pitchFamily="34" charset="0"/>
                <a:cs typeface="Open Sans" panose="020B0606030504020204" pitchFamily="34" charset="0"/>
              </a:rPr>
              <a:t>Perkhidmatan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Open Sans Ligh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39051" y="3007440"/>
            <a:ext cx="21586688" cy="738676"/>
          </a:xfrm>
          <a:prstGeom prst="rect">
            <a:avLst/>
          </a:prstGeom>
          <a:noFill/>
        </p:spPr>
        <p:txBody>
          <a:bodyPr wrap="square" lIns="243852" tIns="121926" rIns="243852" bIns="121926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Neuropol" panose="020F0607030201010804" pitchFamily="34" charset="0"/>
                <a:cs typeface="Open Sans Light"/>
              </a:rPr>
              <a:t>SALIHIN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/>
                <a:cs typeface="Open Sans Light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/>
                <a:cs typeface="Open Sans Light"/>
              </a:rPr>
              <a:t>menawarkan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/>
                <a:cs typeface="Open Sans Light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/>
                <a:cs typeface="Open Sans Light"/>
              </a:rPr>
              <a:t>perkhidmatan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/>
                <a:cs typeface="Open Sans Light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/>
                <a:cs typeface="Open Sans Light"/>
              </a:rPr>
              <a:t>kewangan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/>
                <a:cs typeface="Open Sans Light"/>
              </a:rPr>
              <a:t> yang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/>
                <a:cs typeface="Open Sans Light"/>
              </a:rPr>
              <a:t>luas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/>
                <a:cs typeface="Open Sans Light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138458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solidFill>
            <a:srgbClr val="C00000"/>
          </a:solidFill>
        </p:spPr>
        <p:txBody>
          <a:bodyPr/>
          <a:lstStyle/>
          <a:p>
            <a:fld id="{C9468CE9-3F3D-1446-A027-4B4CDD3883B0}" type="slidenum">
              <a:rPr lang="en-US" smtClean="0"/>
              <a:t>7</a:t>
            </a:fld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1400414" y="953164"/>
            <a:ext cx="21586688" cy="1231107"/>
          </a:xfrm>
          <a:prstGeom prst="rect">
            <a:avLst/>
          </a:prstGeom>
          <a:noFill/>
        </p:spPr>
        <p:txBody>
          <a:bodyPr wrap="square" lIns="243852" tIns="121926" rIns="243852" bIns="121926" rtlCol="0">
            <a:spAutoFit/>
          </a:bodyPr>
          <a:lstStyle/>
          <a:p>
            <a:pPr algn="ctr"/>
            <a:r>
              <a:rPr lang="en-US" sz="6400" dirty="0" err="1">
                <a:solidFill>
                  <a:srgbClr val="C00000"/>
                </a:solidFill>
                <a:latin typeface="Open Sans Light"/>
                <a:cs typeface="Open Sans Light"/>
              </a:rPr>
              <a:t>Latar</a:t>
            </a:r>
            <a:r>
              <a:rPr lang="en-US" sz="6400" dirty="0">
                <a:solidFill>
                  <a:srgbClr val="C00000"/>
                </a:solidFill>
                <a:latin typeface="Open Sans Light"/>
                <a:cs typeface="Open Sans Light"/>
              </a:rPr>
              <a:t> </a:t>
            </a:r>
            <a:r>
              <a:rPr lang="en-US" sz="6400" dirty="0" err="1">
                <a:solidFill>
                  <a:srgbClr val="C00000"/>
                </a:solidFill>
                <a:latin typeface="Open Sans Light"/>
                <a:cs typeface="Open Sans Light"/>
              </a:rPr>
              <a:t>Belakang</a:t>
            </a:r>
            <a:endParaRPr lang="en-US" sz="6400" dirty="0">
              <a:solidFill>
                <a:srgbClr val="C00000"/>
              </a:solidFill>
              <a:latin typeface="Open Sans Light"/>
              <a:cs typeface="Open Sans Ligh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00414" y="1929233"/>
            <a:ext cx="21586688" cy="861786"/>
          </a:xfrm>
          <a:prstGeom prst="rect">
            <a:avLst/>
          </a:prstGeom>
          <a:noFill/>
        </p:spPr>
        <p:txBody>
          <a:bodyPr wrap="square" lIns="243852" tIns="121926" rIns="243852" bIns="121926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/>
                <a:cs typeface="Open Sans Light"/>
              </a:rPr>
              <a:t>Perkhidmatan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/>
                <a:cs typeface="Open Sans Light"/>
              </a:rPr>
              <a:t> (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/>
                <a:cs typeface="Open Sans Light"/>
              </a:rPr>
              <a:t>Samb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/>
                <a:cs typeface="Open Sans Light"/>
              </a:rPr>
              <a:t>.)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057047" y="3760190"/>
            <a:ext cx="20091429" cy="9450478"/>
            <a:chOff x="344480" y="1806437"/>
            <a:chExt cx="8798941" cy="4138791"/>
          </a:xfrm>
        </p:grpSpPr>
        <p:sp>
          <p:nvSpPr>
            <p:cNvPr id="30" name="TextBox 29"/>
            <p:cNvSpPr txBox="1"/>
            <p:nvPr/>
          </p:nvSpPr>
          <p:spPr>
            <a:xfrm>
              <a:off x="845543" y="1897835"/>
              <a:ext cx="1778628" cy="3639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GOVERNANCE &amp;</a:t>
              </a:r>
            </a:p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CORPORATE SECRETARIAL</a:t>
              </a: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358555" y="1806437"/>
              <a:ext cx="4434541" cy="2333312"/>
              <a:chOff x="-2594022" y="3333707"/>
              <a:chExt cx="4485491" cy="2506177"/>
            </a:xfrm>
          </p:grpSpPr>
          <p:sp>
            <p:nvSpPr>
              <p:cNvPr id="43" name="Rounded Rectangle 42"/>
              <p:cNvSpPr/>
              <p:nvPr/>
            </p:nvSpPr>
            <p:spPr>
              <a:xfrm>
                <a:off x="-2590366" y="3346664"/>
                <a:ext cx="4472433" cy="2493220"/>
              </a:xfrm>
              <a:prstGeom prst="roundRect">
                <a:avLst>
                  <a:gd name="adj" fmla="val 9410"/>
                </a:avLst>
              </a:prstGeom>
              <a:ln w="76200">
                <a:solidFill>
                  <a:srgbClr val="C00000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4" name="Round Same Side Corner Rectangle 43"/>
              <p:cNvSpPr/>
              <p:nvPr/>
            </p:nvSpPr>
            <p:spPr>
              <a:xfrm>
                <a:off x="-2594022" y="3333707"/>
                <a:ext cx="4485491" cy="553620"/>
              </a:xfrm>
              <a:prstGeom prst="round2SameRect">
                <a:avLst>
                  <a:gd name="adj1" fmla="val 48698"/>
                  <a:gd name="adj2" fmla="val 0"/>
                </a:avLst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-2491610" y="4083526"/>
                <a:ext cx="4315714" cy="14767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IT </a:t>
                </a:r>
                <a:r>
                  <a:rPr lang="en-US" sz="2200" i="1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Audit &amp; Due Diligence</a:t>
                </a:r>
              </a:p>
              <a:p>
                <a:pPr algn="ctr"/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Tadbir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</a:t>
                </a: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Urus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&amp; </a:t>
                </a: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Perancangan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IT</a:t>
                </a:r>
              </a:p>
              <a:p>
                <a:pPr algn="ctr"/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Pengurusan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Projek IT</a:t>
                </a:r>
              </a:p>
              <a:p>
                <a:pPr algn="ctr"/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Pengurusan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</a:t>
                </a: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Risiko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IT</a:t>
                </a:r>
              </a:p>
              <a:p>
                <a:pPr algn="ctr"/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Strategi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&amp; </a:t>
                </a: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Penilaian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IT</a:t>
                </a:r>
              </a:p>
              <a:p>
                <a:pPr algn="ctr"/>
                <a:r>
                  <a:rPr lang="en-US" sz="2200" i="1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Business Intelligence</a:t>
                </a:r>
              </a:p>
              <a:p>
                <a:pPr algn="ctr"/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IT </a:t>
                </a:r>
                <a:r>
                  <a:rPr lang="en-US" sz="2200" i="1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Sourcing/Outsourcing</a:t>
                </a:r>
              </a:p>
              <a:p>
                <a:pPr algn="ctr"/>
                <a:r>
                  <a:rPr lang="en-US" sz="2200" i="1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Enterprise Resource Planning (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ERP)</a:t>
                </a:r>
              </a:p>
              <a:p>
                <a:pPr algn="ctr"/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Penciptaan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&amp; </a:t>
                </a: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Penyesuaian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</a:t>
                </a: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Sistem</a:t>
                </a:r>
                <a:endParaRPr lang="en-US" sz="22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-1227500" y="3485691"/>
                <a:ext cx="1922664" cy="217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PERUNDINGAN IT</a:t>
                </a: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5035737" y="1819808"/>
              <a:ext cx="4107613" cy="2319941"/>
              <a:chOff x="1201265" y="1484485"/>
              <a:chExt cx="6607854" cy="917629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1201265" y="1494387"/>
                <a:ext cx="6607854" cy="907727"/>
              </a:xfrm>
              <a:prstGeom prst="roundRect">
                <a:avLst>
                  <a:gd name="adj" fmla="val 9410"/>
                </a:avLst>
              </a:prstGeom>
              <a:ln w="76200">
                <a:solidFill>
                  <a:srgbClr val="C00000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40" name="Round Same Side Corner Rectangle 39"/>
              <p:cNvSpPr/>
              <p:nvPr/>
            </p:nvSpPr>
            <p:spPr>
              <a:xfrm>
                <a:off x="1201266" y="1484485"/>
                <a:ext cx="6607853" cy="191400"/>
              </a:xfrm>
              <a:prstGeom prst="round2SameRect">
                <a:avLst>
                  <a:gd name="adj1" fmla="val 48698"/>
                  <a:gd name="adj2" fmla="val 0"/>
                </a:avLst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209983" y="1682367"/>
                <a:ext cx="6521431" cy="719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Pengstrukturan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</a:t>
                </a: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Produk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</a:t>
                </a: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Perbankan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Islam</a:t>
                </a:r>
              </a:p>
              <a:p>
                <a:pPr algn="ctr"/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Perlindungan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Islam: </a:t>
                </a: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Penghantaran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&amp; </a:t>
                </a: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Struktur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</a:t>
                </a: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Sukuk</a:t>
                </a:r>
                <a:endParaRPr lang="en-US" sz="22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  <a:p>
                <a:pPr algn="ctr"/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Penasihat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</a:t>
                </a: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Pengurusan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</a:t>
                </a: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Harta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Islam</a:t>
                </a:r>
              </a:p>
              <a:p>
                <a:pPr algn="ctr"/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Penasihat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</a:t>
                </a: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Ekuiti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</a:t>
                </a: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Persendirian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Islam</a:t>
                </a:r>
              </a:p>
              <a:p>
                <a:pPr algn="ctr"/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Penubuhan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Bank Islam</a:t>
                </a:r>
              </a:p>
              <a:p>
                <a:pPr algn="ctr"/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Perisian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</a:t>
                </a: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Perakaunan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Zakat &amp; </a:t>
                </a: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Waqf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(SPS)</a:t>
                </a:r>
              </a:p>
              <a:p>
                <a:pPr algn="ctr"/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Program </a:t>
                </a: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Latihan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</a:t>
                </a: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Pematuhan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</a:t>
                </a: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Shariah</a:t>
                </a:r>
                <a:endParaRPr lang="en-US" sz="22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  <a:p>
                <a:pPr algn="ctr"/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Latihan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&amp; </a:t>
                </a: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Pembelajaran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</a:t>
                </a: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Shariah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, </a:t>
                </a: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Penyelidikan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&amp; Pembangunan</a:t>
                </a:r>
              </a:p>
              <a:p>
                <a:pPr algn="ctr"/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Audit </a:t>
                </a: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Shariah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</a:t>
                </a: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Dalaman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&amp; </a:t>
                </a: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Luaran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, </a:t>
                </a: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Kajian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&amp; </a:t>
                </a: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Pemeriksaan</a:t>
                </a:r>
                <a:endParaRPr lang="en-US" sz="22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  <a:p>
                <a:pPr algn="ctr"/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Pengurusan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</a:t>
                </a: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Risiko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</a:t>
                </a: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Shariah</a:t>
                </a:r>
                <a:endParaRPr lang="en-US" sz="22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  <a:p>
                <a:pPr algn="ctr"/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Penasihat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</a:t>
                </a: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Undang-Undang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</a:t>
                </a: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Shariah</a:t>
                </a:r>
                <a:endParaRPr lang="en-US" sz="22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  <a:p>
                <a:pPr algn="ctr"/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Tadbir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</a:t>
                </a: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urus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&amp; </a:t>
                </a: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Penyeliaan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</a:t>
                </a: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Shariah</a:t>
                </a:r>
                <a:endParaRPr lang="en-US" sz="22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339864" y="1544102"/>
                <a:ext cx="4729885" cy="79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PENASIHAT &amp; AUDIT SHARIAH</a:t>
                </a: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344480" y="4250152"/>
              <a:ext cx="8798941" cy="1695076"/>
              <a:chOff x="3545610" y="3545837"/>
              <a:chExt cx="6635590" cy="959501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3545728" y="3565766"/>
                <a:ext cx="6635411" cy="939572"/>
              </a:xfrm>
              <a:prstGeom prst="roundRect">
                <a:avLst>
                  <a:gd name="adj" fmla="val 9410"/>
                </a:avLst>
              </a:prstGeom>
              <a:ln w="76200">
                <a:solidFill>
                  <a:srgbClr val="C00000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5" name="Round Same Side Corner Rectangle 34"/>
              <p:cNvSpPr/>
              <p:nvPr/>
            </p:nvSpPr>
            <p:spPr>
              <a:xfrm>
                <a:off x="3545610" y="3545837"/>
                <a:ext cx="6635590" cy="277424"/>
              </a:xfrm>
              <a:prstGeom prst="round2SameRect">
                <a:avLst>
                  <a:gd name="adj1" fmla="val 48698"/>
                  <a:gd name="adj2" fmla="val 0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3585416" y="3872471"/>
                <a:ext cx="3326833" cy="5264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Forensik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Audit &amp; </a:t>
                </a: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Dalaman</a:t>
                </a:r>
                <a:endParaRPr lang="en-US" sz="22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  <a:p>
                <a:pPr algn="ctr"/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Pengurusan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</a:t>
                </a: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Risiko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Perusahaan</a:t>
                </a:r>
              </a:p>
              <a:p>
                <a:pPr algn="ctr"/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Penilaian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</a:t>
                </a: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Perniagaan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&amp; </a:t>
                </a:r>
                <a:r>
                  <a:rPr lang="en-US" sz="2200" i="1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Due Diligence</a:t>
                </a:r>
              </a:p>
              <a:p>
                <a:pPr algn="ctr"/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Analisis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</a:t>
                </a: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Penyata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</a:t>
                </a: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Kewangan</a:t>
                </a:r>
                <a:endParaRPr lang="en-US" sz="22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  <a:p>
                <a:pPr algn="ctr"/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Modal </a:t>
                </a: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Permulaan</a:t>
                </a:r>
                <a:endParaRPr lang="en-US" sz="22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  <a:p>
                <a:pPr algn="ctr"/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Prosedur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</a:t>
                </a: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Dipersetujui</a:t>
                </a:r>
                <a:endParaRPr lang="en-US" sz="22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5262205" y="3608293"/>
                <a:ext cx="3247156" cy="114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TRANSAKSI &amp; KEWANGAN KORPORAT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781735" y="3877062"/>
                <a:ext cx="2624949" cy="610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i="1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Management Buy-In(MBI) / Buy-Out (MBO)</a:t>
                </a:r>
              </a:p>
              <a:p>
                <a:pPr algn="ctr"/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Infrastruktur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</a:t>
                </a: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Kewangan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&amp; Projek</a:t>
                </a:r>
              </a:p>
              <a:p>
                <a:pPr algn="ctr"/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Penasihat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</a:t>
                </a: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Pra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&amp; </a:t>
                </a:r>
                <a:r>
                  <a:rPr lang="en-US" sz="2200" i="1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Post 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IPO</a:t>
                </a:r>
              </a:p>
              <a:p>
                <a:pPr algn="ctr"/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Penstrukturan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</a:t>
                </a: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Semula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&amp; </a:t>
                </a: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Kenaikan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</a:t>
                </a: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Hutang</a:t>
                </a:r>
                <a:endParaRPr lang="en-US" sz="22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  <a:p>
                <a:pPr algn="ctr"/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Penasihat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</a:t>
                </a: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Pentadbiran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&amp; </a:t>
                </a: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Pematuhan</a:t>
                </a:r>
                <a:endParaRPr lang="en-US" sz="22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  <a:p>
                <a:pPr algn="ctr"/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Pengganbungan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, </a:t>
                </a: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Perolehan</a:t>
                </a:r>
                <a:r>
                  <a:rPr lang="en-US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&amp; </a:t>
                </a:r>
                <a:r>
                  <a:rPr lang="en-US" sz="2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Pemisahan</a:t>
                </a:r>
                <a:endParaRPr lang="en-US" sz="22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  <a:p>
                <a:pPr algn="ctr"/>
                <a:endParaRPr lang="en-US" sz="22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</p:grpSp>
      </p:grpSp>
      <p:sp>
        <p:nvSpPr>
          <p:cNvPr id="25" name="TextBox 24"/>
          <p:cNvSpPr txBox="1"/>
          <p:nvPr/>
        </p:nvSpPr>
        <p:spPr>
          <a:xfrm>
            <a:off x="2139051" y="3007440"/>
            <a:ext cx="21586688" cy="738676"/>
          </a:xfrm>
          <a:prstGeom prst="rect">
            <a:avLst/>
          </a:prstGeom>
          <a:noFill/>
        </p:spPr>
        <p:txBody>
          <a:bodyPr wrap="square" lIns="243852" tIns="121926" rIns="243852" bIns="121926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Neuropol" panose="020F0607030201010804" pitchFamily="34" charset="0"/>
                <a:cs typeface="Open Sans Light"/>
              </a:rPr>
              <a:t>SALIHIN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/>
                <a:cs typeface="Open Sans Light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/>
                <a:cs typeface="Open Sans Light"/>
              </a:rPr>
              <a:t>menawarkan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/>
                <a:cs typeface="Open Sans Light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/>
                <a:cs typeface="Open Sans Light"/>
              </a:rPr>
              <a:t>perkhidmatan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/>
                <a:cs typeface="Open Sans Light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/>
                <a:cs typeface="Open Sans Light"/>
              </a:rPr>
              <a:t>kewangan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/>
                <a:cs typeface="Open Sans Light"/>
              </a:rPr>
              <a:t> yang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/>
                <a:cs typeface="Open Sans Light"/>
              </a:rPr>
              <a:t>luas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/>
                <a:cs typeface="Open Sans Light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090537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7251" y="2740219"/>
            <a:ext cx="19970749" cy="1052433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3562367" y="13004800"/>
            <a:ext cx="824808" cy="457199"/>
          </a:xfrm>
          <a:solidFill>
            <a:srgbClr val="C00000"/>
          </a:solidFill>
        </p:spPr>
        <p:txBody>
          <a:bodyPr/>
          <a:lstStyle/>
          <a:p>
            <a:fld id="{C9468CE9-3F3D-1446-A027-4B4CDD3883B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00414" y="953164"/>
            <a:ext cx="21586688" cy="1231107"/>
          </a:xfrm>
          <a:prstGeom prst="rect">
            <a:avLst/>
          </a:prstGeom>
          <a:noFill/>
        </p:spPr>
        <p:txBody>
          <a:bodyPr wrap="square" lIns="243852" tIns="121926" rIns="243852" bIns="121926" rtlCol="0">
            <a:spAutoFit/>
          </a:bodyPr>
          <a:lstStyle/>
          <a:p>
            <a:pPr algn="ctr"/>
            <a:r>
              <a:rPr lang="en-US" sz="6400" dirty="0" err="1">
                <a:solidFill>
                  <a:srgbClr val="C00000"/>
                </a:solidFill>
                <a:latin typeface="Open Sans Light"/>
                <a:cs typeface="Open Sans Light"/>
              </a:rPr>
              <a:t>Latar</a:t>
            </a:r>
            <a:r>
              <a:rPr lang="en-US" sz="6400" dirty="0">
                <a:solidFill>
                  <a:srgbClr val="C00000"/>
                </a:solidFill>
                <a:latin typeface="Open Sans Light"/>
                <a:cs typeface="Open Sans Light"/>
              </a:rPr>
              <a:t> </a:t>
            </a:r>
            <a:r>
              <a:rPr lang="en-US" sz="6400" dirty="0" err="1">
                <a:solidFill>
                  <a:srgbClr val="C00000"/>
                </a:solidFill>
                <a:latin typeface="Open Sans Light"/>
                <a:cs typeface="Open Sans Light"/>
              </a:rPr>
              <a:t>Belakang</a:t>
            </a:r>
            <a:endParaRPr lang="en-US" sz="6400" dirty="0">
              <a:solidFill>
                <a:srgbClr val="C00000"/>
              </a:solidFill>
              <a:latin typeface="Open Sans Light"/>
              <a:cs typeface="Open Sans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0414" y="1929233"/>
            <a:ext cx="21586688" cy="861786"/>
          </a:xfrm>
          <a:prstGeom prst="rect">
            <a:avLst/>
          </a:prstGeom>
          <a:noFill/>
        </p:spPr>
        <p:txBody>
          <a:bodyPr wrap="square" lIns="243852" tIns="121926" rIns="243852" bIns="121926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/>
                <a:cs typeface="Open Sans Light"/>
              </a:rPr>
              <a:t>Perkhidmatan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/>
                <a:cs typeface="Open Sans Light"/>
              </a:rPr>
              <a:t> (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/>
                <a:cs typeface="Open Sans Light"/>
              </a:rPr>
              <a:t>Samb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/>
                <a:cs typeface="Open Sans Light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1173370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solidFill>
            <a:srgbClr val="C00000"/>
          </a:solidFill>
        </p:spPr>
        <p:txBody>
          <a:bodyPr/>
          <a:lstStyle/>
          <a:p>
            <a:fld id="{C9468CE9-3F3D-1446-A027-4B4CDD3883B0}" type="slidenum">
              <a:rPr lang="en-US" smtClean="0"/>
              <a:t>9</a:t>
            </a:fld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1400414" y="1916924"/>
            <a:ext cx="21586688" cy="861786"/>
          </a:xfrm>
          <a:prstGeom prst="rect">
            <a:avLst/>
          </a:prstGeom>
          <a:noFill/>
        </p:spPr>
        <p:txBody>
          <a:bodyPr wrap="square" lIns="243852" tIns="121926" rIns="243852" bIns="121926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/>
                <a:cs typeface="Open Sans Light"/>
              </a:rPr>
              <a:t>Senarai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/>
                <a:cs typeface="Open Sans Light"/>
              </a:rPr>
              <a:t>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/>
                <a:cs typeface="Open Sans Light"/>
              </a:rPr>
              <a:t>Pelanggan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/>
                <a:cs typeface="Open Sans Light"/>
              </a:rPr>
              <a:t> Kami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4689" y="2834261"/>
            <a:ext cx="21938877" cy="1723561"/>
          </a:xfrm>
          <a:prstGeom prst="rect">
            <a:avLst/>
          </a:prstGeom>
          <a:noFill/>
        </p:spPr>
        <p:txBody>
          <a:bodyPr wrap="square" lIns="243852" tIns="121926" rIns="243852" bIns="121926" rtlCol="0">
            <a:spAutoFit/>
          </a:bodyPr>
          <a:lstStyle/>
          <a:p>
            <a:pPr algn="just"/>
            <a:r>
              <a:rPr lang="en-SG" sz="3200" dirty="0">
                <a:solidFill>
                  <a:srgbClr val="C00000"/>
                </a:solidFill>
                <a:latin typeface="Neuropol" panose="020F06070302010108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SALIHIN</a:t>
            </a:r>
            <a:r>
              <a:rPr lang="en-SG" sz="3200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SG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berkhidmat</a:t>
            </a:r>
            <a:r>
              <a:rPr lang="en-SG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SG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kepada</a:t>
            </a:r>
            <a:r>
              <a:rPr lang="en-SG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SG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pelbagai</a:t>
            </a:r>
            <a:r>
              <a:rPr lang="en-SG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SG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pelanggan</a:t>
            </a:r>
            <a:r>
              <a:rPr lang="en-SG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SG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termasuklah</a:t>
            </a:r>
            <a:r>
              <a:rPr lang="en-SG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SG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syarikat</a:t>
            </a:r>
            <a:r>
              <a:rPr lang="en-SG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SG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berkorporat</a:t>
            </a:r>
            <a:r>
              <a:rPr lang="en-SG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SG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yayasan</a:t>
            </a:r>
            <a:r>
              <a:rPr lang="en-SG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/</a:t>
            </a:r>
            <a:r>
              <a:rPr lang="en-SG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organisasi</a:t>
            </a:r>
            <a:r>
              <a:rPr lang="en-SG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SG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tidak</a:t>
            </a:r>
            <a:r>
              <a:rPr lang="en-SG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SG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berkeuntungan</a:t>
            </a:r>
            <a:r>
              <a:rPr lang="en-SG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SG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badan-badan</a:t>
            </a:r>
            <a:r>
              <a:rPr lang="en-SG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SG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kerajaan</a:t>
            </a:r>
            <a:r>
              <a:rPr lang="en-SG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SG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syarikat</a:t>
            </a:r>
            <a:r>
              <a:rPr lang="en-SG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SG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berkaitan</a:t>
            </a:r>
            <a:r>
              <a:rPr lang="en-SG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SG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kerajaan</a:t>
            </a:r>
            <a:r>
              <a:rPr lang="en-SG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SG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dan</a:t>
            </a:r>
            <a:r>
              <a:rPr lang="en-SG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SG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institusi</a:t>
            </a:r>
            <a:r>
              <a:rPr lang="en-SG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SG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pendidikan</a:t>
            </a:r>
            <a:r>
              <a:rPr lang="en-SG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SG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Kepelbagaian</a:t>
            </a:r>
            <a:r>
              <a:rPr lang="en-SG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SG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mereka</a:t>
            </a:r>
            <a:r>
              <a:rPr lang="en-SG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SG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merentasi</a:t>
            </a:r>
            <a:r>
              <a:rPr lang="en-SG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SG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pelbagai</a:t>
            </a:r>
            <a:r>
              <a:rPr lang="en-SG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SG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sektor</a:t>
            </a:r>
            <a:r>
              <a:rPr lang="en-SG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SG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ekonomi</a:t>
            </a:r>
            <a:r>
              <a:rPr lang="en-SG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</p:txBody>
      </p:sp>
      <p:pic>
        <p:nvPicPr>
          <p:cNvPr id="1026" name="Picture 2" descr="C:\Users\User\Desktop\client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322" y="4779351"/>
            <a:ext cx="3538535" cy="82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client\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217" y="6121863"/>
            <a:ext cx="1216821" cy="118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client\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217" y="9659328"/>
            <a:ext cx="1376648" cy="167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client\1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403" y="12194051"/>
            <a:ext cx="2519330" cy="85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client\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991" y="11970726"/>
            <a:ext cx="1231900" cy="129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esktop\client\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090" y="6130316"/>
            <a:ext cx="1621959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\Desktop\client\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558" y="7831928"/>
            <a:ext cx="1215021" cy="132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User\Desktop\client\6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709" y="4663861"/>
            <a:ext cx="1051717" cy="105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User\Desktop\client\7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408" y="9871304"/>
            <a:ext cx="1529323" cy="125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User\Desktop\client\8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3" y="7906634"/>
            <a:ext cx="1741487" cy="98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User\Desktop\client\17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915" y="12082131"/>
            <a:ext cx="1950246" cy="96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User\Desktop\client\18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1297" y="9998101"/>
            <a:ext cx="1393473" cy="99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User\Desktop\client\19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1297" y="7982242"/>
            <a:ext cx="1353483" cy="102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User\Desktop\client\20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727" y="6309488"/>
            <a:ext cx="1464223" cy="110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User\Desktop\client\11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2128" y="4811206"/>
            <a:ext cx="1811822" cy="90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User\Desktop\client\12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339" y="12068964"/>
            <a:ext cx="1070482" cy="106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User\Desktop\client\13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952" y="9713562"/>
            <a:ext cx="1925637" cy="156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User\Desktop\client\14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396" y="7906634"/>
            <a:ext cx="912751" cy="131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:\Users\User\Desktop\client\15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774" y="6370820"/>
            <a:ext cx="1117997" cy="104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C:\Users\User\Desktop\client\16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820" y="4476139"/>
            <a:ext cx="1460898" cy="146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C:\Users\User\Desktop\client\30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2332" y="11970726"/>
            <a:ext cx="853898" cy="99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C:\Users\User\Desktop\client\21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9232" y="9694512"/>
            <a:ext cx="1263781" cy="126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C:\Users\User\Desktop\client\22.pn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2082" y="8133724"/>
            <a:ext cx="1295617" cy="80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C:\Users\User\Desktop\client\23.pn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9822" y="6227903"/>
            <a:ext cx="920139" cy="134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C:\Users\User\Desktop\client\24.pn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8229" y="4830256"/>
            <a:ext cx="1668437" cy="70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C:\Users\User\Desktop\client\25.pn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6888" y="11716501"/>
            <a:ext cx="2166937" cy="132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C:\Users\User\Desktop\client\26.pn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4440" y="10249926"/>
            <a:ext cx="2278435" cy="54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C:\Users\User\Desktop\client\27.pn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4312" y="8057041"/>
            <a:ext cx="1085560" cy="95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C:\Users\User\Desktop\client\28.png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7967" y="6461291"/>
            <a:ext cx="1347787" cy="87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C:\Users\User\Desktop\client\29.pn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9333" y="4607575"/>
            <a:ext cx="1139030" cy="116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C:\Users\User\Desktop\client\39.png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8117" y="9661073"/>
            <a:ext cx="1456075" cy="133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 descr="C:\Users\User\Desktop\client\31.pn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0393" y="6559186"/>
            <a:ext cx="1809973" cy="77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C:\Users\User\Desktop\client\32.png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0893" y="4983993"/>
            <a:ext cx="1504392" cy="70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 descr="C:\Users\User\Desktop\client\33.png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5942" y="11969930"/>
            <a:ext cx="1070110" cy="107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C:\Users\User\Desktop\client\34.png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8547" y="10119144"/>
            <a:ext cx="1971902" cy="54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" name="Picture 37" descr="C:\Users\User\Desktop\client\35.png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1867" y="7622855"/>
            <a:ext cx="1772458" cy="177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C:\Users\User\Desktop\client\36.png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0523" y="6375156"/>
            <a:ext cx="1187060" cy="122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3" name="Picture 39" descr="C:\Users\User\Desktop\client\37.png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3813" y="4633824"/>
            <a:ext cx="1339850" cy="133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C:\Users\User\Desktop\client\38.png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2345" y="8205317"/>
            <a:ext cx="2160035" cy="700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65249" y="4779351"/>
            <a:ext cx="609601" cy="8488926"/>
          </a:xfrm>
          <a:prstGeom prst="rect">
            <a:avLst/>
          </a:prstGeom>
          <a:solidFill>
            <a:srgbClr val="A8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latin typeface="Open Sans Ligh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8204" y="11968708"/>
            <a:ext cx="2162939" cy="108147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400414" y="953164"/>
            <a:ext cx="21586688" cy="1231107"/>
          </a:xfrm>
          <a:prstGeom prst="rect">
            <a:avLst/>
          </a:prstGeom>
          <a:noFill/>
        </p:spPr>
        <p:txBody>
          <a:bodyPr wrap="square" lIns="243852" tIns="121926" rIns="243852" bIns="121926" rtlCol="0">
            <a:spAutoFit/>
          </a:bodyPr>
          <a:lstStyle/>
          <a:p>
            <a:pPr algn="ctr"/>
            <a:r>
              <a:rPr lang="en-US" sz="6400" dirty="0" err="1">
                <a:solidFill>
                  <a:srgbClr val="C00000"/>
                </a:solidFill>
                <a:latin typeface="Open Sans Light"/>
                <a:cs typeface="Open Sans Light"/>
              </a:rPr>
              <a:t>Latar</a:t>
            </a:r>
            <a:r>
              <a:rPr lang="en-US" sz="6400" dirty="0">
                <a:solidFill>
                  <a:srgbClr val="C00000"/>
                </a:solidFill>
                <a:latin typeface="Open Sans Light"/>
                <a:cs typeface="Open Sans Light"/>
              </a:rPr>
              <a:t> </a:t>
            </a:r>
            <a:r>
              <a:rPr lang="en-US" sz="6400" dirty="0" err="1">
                <a:solidFill>
                  <a:srgbClr val="C00000"/>
                </a:solidFill>
                <a:latin typeface="Open Sans Light"/>
                <a:cs typeface="Open Sans Light"/>
              </a:rPr>
              <a:t>Belakang</a:t>
            </a:r>
            <a:endParaRPr lang="en-US" sz="6400" dirty="0">
              <a:solidFill>
                <a:srgbClr val="C00000"/>
              </a:solidFill>
              <a:latin typeface="Open Sans Light"/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011008855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">
  <a:themeElements>
    <a:clrScheme name="Custom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1BAAAA"/>
      </a:accent2>
      <a:accent3>
        <a:srgbClr val="3A5270"/>
      </a:accent3>
      <a:accent4>
        <a:srgbClr val="1D8EEA"/>
      </a:accent4>
      <a:accent5>
        <a:srgbClr val="5F5F80"/>
      </a:accent5>
      <a:accent6>
        <a:srgbClr val="CCCDC8"/>
      </a:accent6>
      <a:hlink>
        <a:srgbClr val="69E2DE"/>
      </a:hlink>
      <a:folHlink>
        <a:srgbClr val="4EAA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  <a:effectLst/>
      </a:spPr>
      <a:bodyPr rtlCol="0" anchor="ctr"/>
      <a:lstStyle>
        <a:defPPr algn="ctr">
          <a:defRPr dirty="0">
            <a:latin typeface="Open Sans Ligh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6013</TotalTime>
  <Words>2624</Words>
  <Application>Microsoft Office PowerPoint</Application>
  <PresentationFormat>Custom</PresentationFormat>
  <Paragraphs>525</Paragraphs>
  <Slides>35</Slides>
  <Notes>29</Notes>
  <HiddenSlides>9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Century Gothic</vt:lpstr>
      <vt:lpstr>Neuropol</vt:lpstr>
      <vt:lpstr>Open Sans</vt:lpstr>
      <vt:lpstr>Open Sans Light</vt:lpstr>
      <vt:lpstr>Master</vt:lpstr>
      <vt:lpstr>CADANGAN PENGUJIAN SISTEM E-VOTING DAN PEMANTAUAN PROSES PENGUNDIAN PEKEMA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Louis Twelve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 Twelve</dc:creator>
  <cp:lastModifiedBy>IT</cp:lastModifiedBy>
  <cp:revision>1304</cp:revision>
  <cp:lastPrinted>2016-12-20T07:37:15Z</cp:lastPrinted>
  <dcterms:created xsi:type="dcterms:W3CDTF">2014-12-02T17:36:54Z</dcterms:created>
  <dcterms:modified xsi:type="dcterms:W3CDTF">2018-12-13T05:03:56Z</dcterms:modified>
</cp:coreProperties>
</file>