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64" r:id="rId2"/>
    <p:sldId id="367" r:id="rId3"/>
    <p:sldId id="368" r:id="rId4"/>
    <p:sldId id="370" r:id="rId5"/>
    <p:sldId id="365" r:id="rId6"/>
    <p:sldId id="372" r:id="rId7"/>
    <p:sldId id="373" r:id="rId8"/>
    <p:sldId id="371" r:id="rId9"/>
    <p:sldId id="375" r:id="rId10"/>
    <p:sldId id="362" r:id="rId11"/>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172"/>
    <a:srgbClr val="22C299"/>
    <a:srgbClr val="216BA9"/>
    <a:srgbClr val="6929A2"/>
    <a:srgbClr val="F88B00"/>
    <a:srgbClr val="A80000"/>
    <a:srgbClr val="212F3F"/>
    <a:srgbClr val="C7A927"/>
    <a:srgbClr val="F8D00B"/>
    <a:srgbClr val="4D7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88277" autoAdjust="0"/>
  </p:normalViewPr>
  <p:slideViewPr>
    <p:cSldViewPr snapToGrid="0" snapToObjects="1">
      <p:cViewPr>
        <p:scale>
          <a:sx n="30" d="100"/>
          <a:sy n="30" d="100"/>
        </p:scale>
        <p:origin x="-1344" y="-102"/>
      </p:cViewPr>
      <p:guideLst>
        <p:guide orient="horz" pos="4312"/>
        <p:guide pos="7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52" d="100"/>
          <a:sy n="52" d="100"/>
        </p:scale>
        <p:origin x="-2994" y="-9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1894C-E9B8-47ED-846C-587DBCE3A0D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MY"/>
        </a:p>
      </dgm:t>
    </dgm:pt>
    <dgm:pt modelId="{EC3F85F2-FB8A-4B67-845C-F872C2F44F46}">
      <dgm:prSet phldrT="[Text]"/>
      <dgm:spPr/>
      <dgm:t>
        <a:bodyPr/>
        <a:lstStyle/>
        <a:p>
          <a:r>
            <a:rPr lang="en-US" dirty="0" smtClean="0"/>
            <a:t>Register as Technology Recipient</a:t>
          </a:r>
          <a:endParaRPr lang="en-MY" dirty="0"/>
        </a:p>
      </dgm:t>
    </dgm:pt>
    <dgm:pt modelId="{BE588B6C-9ACD-4986-B49C-A6392EF12AB9}" type="parTrans" cxnId="{2955E1F5-8475-4926-BA5F-49357FBEC6C3}">
      <dgm:prSet/>
      <dgm:spPr/>
      <dgm:t>
        <a:bodyPr/>
        <a:lstStyle/>
        <a:p>
          <a:endParaRPr lang="en-MY"/>
        </a:p>
      </dgm:t>
    </dgm:pt>
    <dgm:pt modelId="{94CAE823-6952-4769-8EF4-859139374BCA}" type="sibTrans" cxnId="{2955E1F5-8475-4926-BA5F-49357FBEC6C3}">
      <dgm:prSet/>
      <dgm:spPr/>
      <dgm:t>
        <a:bodyPr/>
        <a:lstStyle/>
        <a:p>
          <a:endParaRPr lang="en-MY"/>
        </a:p>
      </dgm:t>
    </dgm:pt>
    <dgm:pt modelId="{6B0A8821-EA89-41DC-A03D-50E0B288CC09}">
      <dgm:prSet phldrT="[Text]"/>
      <dgm:spPr/>
      <dgm:t>
        <a:bodyPr/>
        <a:lstStyle/>
        <a:p>
          <a:r>
            <a:rPr lang="en-US" dirty="0" smtClean="0"/>
            <a:t>MIMOS </a:t>
          </a:r>
        </a:p>
        <a:p>
          <a:r>
            <a:rPr lang="en-US" dirty="0" smtClean="0"/>
            <a:t>Fund / Grant SPS System </a:t>
          </a:r>
          <a:endParaRPr lang="en-MY" dirty="0"/>
        </a:p>
      </dgm:t>
    </dgm:pt>
    <dgm:pt modelId="{D3544850-FFF4-4C81-A572-ED068A2A5136}" type="parTrans" cxnId="{CE5540B6-C847-4C16-981C-154F841F174E}">
      <dgm:prSet/>
      <dgm:spPr/>
      <dgm:t>
        <a:bodyPr/>
        <a:lstStyle/>
        <a:p>
          <a:endParaRPr lang="en-MY"/>
        </a:p>
      </dgm:t>
    </dgm:pt>
    <dgm:pt modelId="{5F1AF2E0-17FF-4465-A85A-A0793CB01EC6}" type="sibTrans" cxnId="{CE5540B6-C847-4C16-981C-154F841F174E}">
      <dgm:prSet/>
      <dgm:spPr/>
      <dgm:t>
        <a:bodyPr/>
        <a:lstStyle/>
        <a:p>
          <a:endParaRPr lang="en-MY"/>
        </a:p>
      </dgm:t>
    </dgm:pt>
    <dgm:pt modelId="{F994D011-B428-4DEC-BA13-CD20AE2F2438}">
      <dgm:prSet phldrT="[Text]"/>
      <dgm:spPr/>
      <dgm:t>
        <a:bodyPr/>
        <a:lstStyle/>
        <a:p>
          <a:r>
            <a:rPr lang="en-US" dirty="0" smtClean="0"/>
            <a:t>Propose to MARA / TEKUN / AIM</a:t>
          </a:r>
          <a:endParaRPr lang="en-MY" dirty="0"/>
        </a:p>
      </dgm:t>
    </dgm:pt>
    <dgm:pt modelId="{C94BA9FD-FC32-4992-8A6C-976DE8123AE2}" type="parTrans" cxnId="{85D3E3E3-6381-4E40-A739-4849E2581993}">
      <dgm:prSet/>
      <dgm:spPr/>
      <dgm:t>
        <a:bodyPr/>
        <a:lstStyle/>
        <a:p>
          <a:endParaRPr lang="en-MY"/>
        </a:p>
      </dgm:t>
    </dgm:pt>
    <dgm:pt modelId="{C342B57A-7BAC-463C-A1BD-993E367EEF65}" type="sibTrans" cxnId="{85D3E3E3-6381-4E40-A739-4849E2581993}">
      <dgm:prSet/>
      <dgm:spPr/>
      <dgm:t>
        <a:bodyPr/>
        <a:lstStyle/>
        <a:p>
          <a:endParaRPr lang="en-MY"/>
        </a:p>
      </dgm:t>
    </dgm:pt>
    <dgm:pt modelId="{69CAA593-EDCA-4C85-8F81-3BA4CE76BDF8}">
      <dgm:prSet phldrT="[Text]"/>
      <dgm:spPr/>
      <dgm:t>
        <a:bodyPr/>
        <a:lstStyle/>
        <a:p>
          <a:r>
            <a:rPr lang="en-US" dirty="0" smtClean="0"/>
            <a:t>Provided Free Training / Data Analytic / Big Data using SPS &amp; Big data technology</a:t>
          </a:r>
          <a:endParaRPr lang="en-MY" dirty="0"/>
        </a:p>
      </dgm:t>
    </dgm:pt>
    <dgm:pt modelId="{A2260BC5-B878-448C-8A42-5A0C11B27A01}" type="parTrans" cxnId="{F0168510-F02F-497E-B7B0-AD0B5297E784}">
      <dgm:prSet/>
      <dgm:spPr/>
      <dgm:t>
        <a:bodyPr/>
        <a:lstStyle/>
        <a:p>
          <a:endParaRPr lang="en-MY"/>
        </a:p>
      </dgm:t>
    </dgm:pt>
    <dgm:pt modelId="{E58ED8B5-5D09-4823-AC4C-604E7B144AB6}" type="sibTrans" cxnId="{F0168510-F02F-497E-B7B0-AD0B5297E784}">
      <dgm:prSet/>
      <dgm:spPr/>
      <dgm:t>
        <a:bodyPr/>
        <a:lstStyle/>
        <a:p>
          <a:endParaRPr lang="en-MY"/>
        </a:p>
      </dgm:t>
    </dgm:pt>
    <dgm:pt modelId="{74B946FA-758E-4646-94E0-B11345DDA7C4}">
      <dgm:prSet phldrT="[Text]"/>
      <dgm:spPr/>
      <dgm:t>
        <a:bodyPr/>
        <a:lstStyle/>
        <a:p>
          <a:r>
            <a:rPr lang="en-US" dirty="0" smtClean="0"/>
            <a:t>Become SME Bloomberg</a:t>
          </a:r>
          <a:endParaRPr lang="en-MY" dirty="0"/>
        </a:p>
      </dgm:t>
    </dgm:pt>
    <dgm:pt modelId="{8BA9459D-8A96-499C-901C-010F45F91F7D}" type="parTrans" cxnId="{166CF46A-47E4-43E0-9D83-22696A867E92}">
      <dgm:prSet/>
      <dgm:spPr/>
      <dgm:t>
        <a:bodyPr/>
        <a:lstStyle/>
        <a:p>
          <a:endParaRPr lang="en-MY"/>
        </a:p>
      </dgm:t>
    </dgm:pt>
    <dgm:pt modelId="{30F34F64-3998-47B5-82B6-3A837BE88710}" type="sibTrans" cxnId="{166CF46A-47E4-43E0-9D83-22696A867E92}">
      <dgm:prSet/>
      <dgm:spPr/>
      <dgm:t>
        <a:bodyPr/>
        <a:lstStyle/>
        <a:p>
          <a:endParaRPr lang="en-MY"/>
        </a:p>
      </dgm:t>
    </dgm:pt>
    <dgm:pt modelId="{700C2EF5-0612-4A49-A88B-E1BE0065A041}">
      <dgm:prSet phldrT="[Text]"/>
      <dgm:spPr/>
      <dgm:t>
        <a:bodyPr/>
        <a:lstStyle/>
        <a:p>
          <a:r>
            <a:rPr lang="en-US" dirty="0" smtClean="0"/>
            <a:t>Revenue Stream</a:t>
          </a:r>
        </a:p>
        <a:p>
          <a:r>
            <a:rPr lang="en-US" dirty="0" smtClean="0"/>
            <a:t>1. SME Bloomberg Terminal</a:t>
          </a:r>
        </a:p>
      </dgm:t>
    </dgm:pt>
    <dgm:pt modelId="{CF2EE95A-3350-4935-AEC8-D6B26E9C0B4A}" type="parTrans" cxnId="{7A06ADC9-AF94-4D80-8925-AB96D34750C7}">
      <dgm:prSet/>
      <dgm:spPr/>
      <dgm:t>
        <a:bodyPr/>
        <a:lstStyle/>
        <a:p>
          <a:endParaRPr lang="en-MY"/>
        </a:p>
      </dgm:t>
    </dgm:pt>
    <dgm:pt modelId="{3CD82A78-4ECF-4E9D-B44B-7F7EB2A7A79E}" type="sibTrans" cxnId="{7A06ADC9-AF94-4D80-8925-AB96D34750C7}">
      <dgm:prSet/>
      <dgm:spPr/>
      <dgm:t>
        <a:bodyPr/>
        <a:lstStyle/>
        <a:p>
          <a:endParaRPr lang="en-MY"/>
        </a:p>
      </dgm:t>
    </dgm:pt>
    <dgm:pt modelId="{7CEE71E3-4DCC-463F-B3BC-CD2C10906C58}">
      <dgm:prSet phldrT="[Text]"/>
      <dgm:spPr/>
      <dgm:t>
        <a:bodyPr/>
        <a:lstStyle/>
        <a:p>
          <a:r>
            <a:rPr lang="en-US" dirty="0" smtClean="0"/>
            <a:t>Target Market</a:t>
          </a:r>
        </a:p>
        <a:p>
          <a:r>
            <a:rPr lang="en-US" dirty="0" smtClean="0"/>
            <a:t>1. Financial Institutions</a:t>
          </a:r>
        </a:p>
        <a:p>
          <a:r>
            <a:rPr lang="en-US" dirty="0" smtClean="0"/>
            <a:t>2. Non-Financial Institutions</a:t>
          </a:r>
        </a:p>
        <a:p>
          <a:r>
            <a:rPr lang="en-US" dirty="0" smtClean="0"/>
            <a:t>3.   Public Interest Entities</a:t>
          </a:r>
        </a:p>
        <a:p>
          <a:r>
            <a:rPr lang="en-US" dirty="0" smtClean="0"/>
            <a:t>4. Non Public Interest Entities</a:t>
          </a:r>
          <a:endParaRPr lang="en-MY" dirty="0"/>
        </a:p>
      </dgm:t>
    </dgm:pt>
    <dgm:pt modelId="{7DBC78F5-C29E-4C86-A1A5-2F6A7B2B20FF}" type="parTrans" cxnId="{1C15991E-8CE0-4C0A-A623-853AA57D9CE7}">
      <dgm:prSet/>
      <dgm:spPr/>
      <dgm:t>
        <a:bodyPr/>
        <a:lstStyle/>
        <a:p>
          <a:endParaRPr lang="en-MY"/>
        </a:p>
      </dgm:t>
    </dgm:pt>
    <dgm:pt modelId="{AC9B2DDA-AB74-42AF-924C-CF9C908B99E0}" type="sibTrans" cxnId="{1C15991E-8CE0-4C0A-A623-853AA57D9CE7}">
      <dgm:prSet/>
      <dgm:spPr/>
      <dgm:t>
        <a:bodyPr/>
        <a:lstStyle/>
        <a:p>
          <a:endParaRPr lang="en-MY"/>
        </a:p>
      </dgm:t>
    </dgm:pt>
    <dgm:pt modelId="{A7B9FE1A-AEF0-4E42-B90D-DC259B5C9809}">
      <dgm:prSet/>
      <dgm:spPr/>
      <dgm:t>
        <a:bodyPr/>
        <a:lstStyle/>
        <a:p>
          <a:r>
            <a:rPr lang="en-US" dirty="0" smtClean="0"/>
            <a:t>Marketing Channel</a:t>
          </a:r>
        </a:p>
        <a:p>
          <a:r>
            <a:rPr lang="en-US" dirty="0" smtClean="0"/>
            <a:t>1. MARA / TEKUN / AIM</a:t>
          </a:r>
        </a:p>
        <a:p>
          <a:r>
            <a:rPr lang="en-US" dirty="0" smtClean="0"/>
            <a:t>2. SME Corp etc.</a:t>
          </a:r>
        </a:p>
        <a:p>
          <a:r>
            <a:rPr lang="en-US" dirty="0" smtClean="0"/>
            <a:t>3. Financial Institutions</a:t>
          </a:r>
        </a:p>
        <a:p>
          <a:r>
            <a:rPr lang="en-US" dirty="0" smtClean="0"/>
            <a:t>4. </a:t>
          </a:r>
          <a:r>
            <a:rPr lang="en-US" dirty="0" err="1" smtClean="0"/>
            <a:t>Suruhanjaya</a:t>
          </a:r>
          <a:r>
            <a:rPr lang="en-US" dirty="0" smtClean="0"/>
            <a:t> </a:t>
          </a:r>
          <a:r>
            <a:rPr lang="en-US" smtClean="0"/>
            <a:t>Syarikat M’sia</a:t>
          </a:r>
          <a:endParaRPr lang="en-US" dirty="0" smtClean="0"/>
        </a:p>
      </dgm:t>
    </dgm:pt>
    <dgm:pt modelId="{C3B886EF-D3DB-4397-8976-ADCD3D33D272}" type="parTrans" cxnId="{E5FA36A1-FF4A-4318-BF9E-E617BC1DD5BB}">
      <dgm:prSet/>
      <dgm:spPr/>
      <dgm:t>
        <a:bodyPr/>
        <a:lstStyle/>
        <a:p>
          <a:endParaRPr lang="en-MY"/>
        </a:p>
      </dgm:t>
    </dgm:pt>
    <dgm:pt modelId="{325936AA-F7A0-4E7B-9D22-AA3228FBE00C}" type="sibTrans" cxnId="{E5FA36A1-FF4A-4318-BF9E-E617BC1DD5BB}">
      <dgm:prSet/>
      <dgm:spPr/>
      <dgm:t>
        <a:bodyPr/>
        <a:lstStyle/>
        <a:p>
          <a:endParaRPr lang="en-MY"/>
        </a:p>
      </dgm:t>
    </dgm:pt>
    <dgm:pt modelId="{689C1EF2-F6E6-4F8A-8E98-2F750E6555BC}" type="pres">
      <dgm:prSet presAssocID="{AD01894C-E9B8-47ED-846C-587DBCE3A0D9}" presName="Name0" presStyleCnt="0">
        <dgm:presLayoutVars>
          <dgm:dir/>
          <dgm:resizeHandles/>
        </dgm:presLayoutVars>
      </dgm:prSet>
      <dgm:spPr/>
    </dgm:pt>
    <dgm:pt modelId="{E59AF086-1256-4B33-BAF0-BEA56755B89B}" type="pres">
      <dgm:prSet presAssocID="{EC3F85F2-FB8A-4B67-845C-F872C2F44F46}" presName="compNode" presStyleCnt="0"/>
      <dgm:spPr/>
    </dgm:pt>
    <dgm:pt modelId="{0E9AEA43-4188-476F-B1D4-A1250798F485}" type="pres">
      <dgm:prSet presAssocID="{EC3F85F2-FB8A-4B67-845C-F872C2F44F46}" presName="dummyConnPt" presStyleCnt="0"/>
      <dgm:spPr/>
    </dgm:pt>
    <dgm:pt modelId="{6BABF103-1F47-4608-8B66-5A412C3EB4D0}" type="pres">
      <dgm:prSet presAssocID="{EC3F85F2-FB8A-4B67-845C-F872C2F44F46}" presName="node" presStyleLbl="node1" presStyleIdx="0" presStyleCnt="8">
        <dgm:presLayoutVars>
          <dgm:bulletEnabled val="1"/>
        </dgm:presLayoutVars>
      </dgm:prSet>
      <dgm:spPr/>
      <dgm:t>
        <a:bodyPr/>
        <a:lstStyle/>
        <a:p>
          <a:endParaRPr lang="en-MY"/>
        </a:p>
      </dgm:t>
    </dgm:pt>
    <dgm:pt modelId="{5F297BF6-B2CA-4F00-9FB4-E12E07A7A8B4}" type="pres">
      <dgm:prSet presAssocID="{94CAE823-6952-4769-8EF4-859139374BCA}" presName="sibTrans" presStyleLbl="bgSibTrans2D1" presStyleIdx="0" presStyleCnt="7"/>
      <dgm:spPr/>
    </dgm:pt>
    <dgm:pt modelId="{E0AD9A65-8FA9-4BE8-89AD-95C614956F10}" type="pres">
      <dgm:prSet presAssocID="{6B0A8821-EA89-41DC-A03D-50E0B288CC09}" presName="compNode" presStyleCnt="0"/>
      <dgm:spPr/>
    </dgm:pt>
    <dgm:pt modelId="{3D154AB2-376A-4094-A0DC-20C70B269EF4}" type="pres">
      <dgm:prSet presAssocID="{6B0A8821-EA89-41DC-A03D-50E0B288CC09}" presName="dummyConnPt" presStyleCnt="0"/>
      <dgm:spPr/>
    </dgm:pt>
    <dgm:pt modelId="{355995F8-C393-4C5E-9568-2891F24D2871}" type="pres">
      <dgm:prSet presAssocID="{6B0A8821-EA89-41DC-A03D-50E0B288CC09}" presName="node" presStyleLbl="node1" presStyleIdx="1" presStyleCnt="8">
        <dgm:presLayoutVars>
          <dgm:bulletEnabled val="1"/>
        </dgm:presLayoutVars>
      </dgm:prSet>
      <dgm:spPr/>
      <dgm:t>
        <a:bodyPr/>
        <a:lstStyle/>
        <a:p>
          <a:endParaRPr lang="en-MY"/>
        </a:p>
      </dgm:t>
    </dgm:pt>
    <dgm:pt modelId="{8FC3653C-55B0-4ABE-B49C-0951EBBBF32E}" type="pres">
      <dgm:prSet presAssocID="{5F1AF2E0-17FF-4465-A85A-A0793CB01EC6}" presName="sibTrans" presStyleLbl="bgSibTrans2D1" presStyleIdx="1" presStyleCnt="7"/>
      <dgm:spPr/>
    </dgm:pt>
    <dgm:pt modelId="{5D09E371-47D1-4284-93D9-A1F05D1A9EB0}" type="pres">
      <dgm:prSet presAssocID="{F994D011-B428-4DEC-BA13-CD20AE2F2438}" presName="compNode" presStyleCnt="0"/>
      <dgm:spPr/>
    </dgm:pt>
    <dgm:pt modelId="{E0357261-9758-4557-B8CE-6EAB49ED731B}" type="pres">
      <dgm:prSet presAssocID="{F994D011-B428-4DEC-BA13-CD20AE2F2438}" presName="dummyConnPt" presStyleCnt="0"/>
      <dgm:spPr/>
    </dgm:pt>
    <dgm:pt modelId="{D648D0C9-27C1-4CBE-B0B1-8CB5A4FA7264}" type="pres">
      <dgm:prSet presAssocID="{F994D011-B428-4DEC-BA13-CD20AE2F2438}" presName="node" presStyleLbl="node1" presStyleIdx="2" presStyleCnt="8">
        <dgm:presLayoutVars>
          <dgm:bulletEnabled val="1"/>
        </dgm:presLayoutVars>
      </dgm:prSet>
      <dgm:spPr/>
      <dgm:t>
        <a:bodyPr/>
        <a:lstStyle/>
        <a:p>
          <a:endParaRPr lang="en-MY"/>
        </a:p>
      </dgm:t>
    </dgm:pt>
    <dgm:pt modelId="{C5631BDD-5F0A-4D5F-A8FE-762F43BA00FB}" type="pres">
      <dgm:prSet presAssocID="{C342B57A-7BAC-463C-A1BD-993E367EEF65}" presName="sibTrans" presStyleLbl="bgSibTrans2D1" presStyleIdx="2" presStyleCnt="7"/>
      <dgm:spPr/>
    </dgm:pt>
    <dgm:pt modelId="{D2574B16-DBD4-427C-A6B6-3CD44CA45D14}" type="pres">
      <dgm:prSet presAssocID="{69CAA593-EDCA-4C85-8F81-3BA4CE76BDF8}" presName="compNode" presStyleCnt="0"/>
      <dgm:spPr/>
    </dgm:pt>
    <dgm:pt modelId="{606A8EB9-7F9E-47DB-8A9E-4ED3ABD6BB4D}" type="pres">
      <dgm:prSet presAssocID="{69CAA593-EDCA-4C85-8F81-3BA4CE76BDF8}" presName="dummyConnPt" presStyleCnt="0"/>
      <dgm:spPr/>
    </dgm:pt>
    <dgm:pt modelId="{794ABED8-7859-4EFC-962C-0C158FBBD1CC}" type="pres">
      <dgm:prSet presAssocID="{69CAA593-EDCA-4C85-8F81-3BA4CE76BDF8}" presName="node" presStyleLbl="node1" presStyleIdx="3" presStyleCnt="8">
        <dgm:presLayoutVars>
          <dgm:bulletEnabled val="1"/>
        </dgm:presLayoutVars>
      </dgm:prSet>
      <dgm:spPr/>
      <dgm:t>
        <a:bodyPr/>
        <a:lstStyle/>
        <a:p>
          <a:endParaRPr lang="en-MY"/>
        </a:p>
      </dgm:t>
    </dgm:pt>
    <dgm:pt modelId="{7E51475F-7A3F-4D2A-9044-E67FE5DF6E92}" type="pres">
      <dgm:prSet presAssocID="{E58ED8B5-5D09-4823-AC4C-604E7B144AB6}" presName="sibTrans" presStyleLbl="bgSibTrans2D1" presStyleIdx="3" presStyleCnt="7"/>
      <dgm:spPr/>
    </dgm:pt>
    <dgm:pt modelId="{7F317643-AB4A-44A6-91CF-34877CE683C3}" type="pres">
      <dgm:prSet presAssocID="{74B946FA-758E-4646-94E0-B11345DDA7C4}" presName="compNode" presStyleCnt="0"/>
      <dgm:spPr/>
    </dgm:pt>
    <dgm:pt modelId="{B78347CF-857F-452A-B16F-EE82DDABD6A4}" type="pres">
      <dgm:prSet presAssocID="{74B946FA-758E-4646-94E0-B11345DDA7C4}" presName="dummyConnPt" presStyleCnt="0"/>
      <dgm:spPr/>
    </dgm:pt>
    <dgm:pt modelId="{406B4173-AF5B-46ED-AE20-AEAA35AC979F}" type="pres">
      <dgm:prSet presAssocID="{74B946FA-758E-4646-94E0-B11345DDA7C4}" presName="node" presStyleLbl="node1" presStyleIdx="4" presStyleCnt="8">
        <dgm:presLayoutVars>
          <dgm:bulletEnabled val="1"/>
        </dgm:presLayoutVars>
      </dgm:prSet>
      <dgm:spPr/>
      <dgm:t>
        <a:bodyPr/>
        <a:lstStyle/>
        <a:p>
          <a:endParaRPr lang="en-MY"/>
        </a:p>
      </dgm:t>
    </dgm:pt>
    <dgm:pt modelId="{98311474-4DD0-4119-9A2D-B115CA8604B3}" type="pres">
      <dgm:prSet presAssocID="{30F34F64-3998-47B5-82B6-3A837BE88710}" presName="sibTrans" presStyleLbl="bgSibTrans2D1" presStyleIdx="4" presStyleCnt="7"/>
      <dgm:spPr/>
    </dgm:pt>
    <dgm:pt modelId="{00FA729C-8F33-45DA-85EC-8B29DA52154B}" type="pres">
      <dgm:prSet presAssocID="{700C2EF5-0612-4A49-A88B-E1BE0065A041}" presName="compNode" presStyleCnt="0"/>
      <dgm:spPr/>
    </dgm:pt>
    <dgm:pt modelId="{878E6BBE-4A87-4E94-A6BD-5DA13C4E0977}" type="pres">
      <dgm:prSet presAssocID="{700C2EF5-0612-4A49-A88B-E1BE0065A041}" presName="dummyConnPt" presStyleCnt="0"/>
      <dgm:spPr/>
    </dgm:pt>
    <dgm:pt modelId="{58D0A6E5-AC79-45C8-93E8-F62379256A6D}" type="pres">
      <dgm:prSet presAssocID="{700C2EF5-0612-4A49-A88B-E1BE0065A041}" presName="node" presStyleLbl="node1" presStyleIdx="5" presStyleCnt="8">
        <dgm:presLayoutVars>
          <dgm:bulletEnabled val="1"/>
        </dgm:presLayoutVars>
      </dgm:prSet>
      <dgm:spPr/>
      <dgm:t>
        <a:bodyPr/>
        <a:lstStyle/>
        <a:p>
          <a:endParaRPr lang="en-MY"/>
        </a:p>
      </dgm:t>
    </dgm:pt>
    <dgm:pt modelId="{9897CD78-FAC4-4CE7-81BF-3D2FDD5C01A8}" type="pres">
      <dgm:prSet presAssocID="{3CD82A78-4ECF-4E9D-B44B-7F7EB2A7A79E}" presName="sibTrans" presStyleLbl="bgSibTrans2D1" presStyleIdx="5" presStyleCnt="7"/>
      <dgm:spPr/>
    </dgm:pt>
    <dgm:pt modelId="{FBD7B860-E428-417E-96AE-04BABCD479F3}" type="pres">
      <dgm:prSet presAssocID="{7CEE71E3-4DCC-463F-B3BC-CD2C10906C58}" presName="compNode" presStyleCnt="0"/>
      <dgm:spPr/>
    </dgm:pt>
    <dgm:pt modelId="{6B66CDC3-C7CB-4ED7-B33F-4908F9150807}" type="pres">
      <dgm:prSet presAssocID="{7CEE71E3-4DCC-463F-B3BC-CD2C10906C58}" presName="dummyConnPt" presStyleCnt="0"/>
      <dgm:spPr/>
    </dgm:pt>
    <dgm:pt modelId="{B231461B-CC9A-4141-879C-A72AF0B55A99}" type="pres">
      <dgm:prSet presAssocID="{7CEE71E3-4DCC-463F-B3BC-CD2C10906C58}" presName="node" presStyleLbl="node1" presStyleIdx="6" presStyleCnt="8">
        <dgm:presLayoutVars>
          <dgm:bulletEnabled val="1"/>
        </dgm:presLayoutVars>
      </dgm:prSet>
      <dgm:spPr/>
      <dgm:t>
        <a:bodyPr/>
        <a:lstStyle/>
        <a:p>
          <a:endParaRPr lang="en-MY"/>
        </a:p>
      </dgm:t>
    </dgm:pt>
    <dgm:pt modelId="{796BA4C3-BC6B-4495-90D7-52482EFF6515}" type="pres">
      <dgm:prSet presAssocID="{AC9B2DDA-AB74-42AF-924C-CF9C908B99E0}" presName="sibTrans" presStyleLbl="bgSibTrans2D1" presStyleIdx="6" presStyleCnt="7"/>
      <dgm:spPr/>
    </dgm:pt>
    <dgm:pt modelId="{E3ADFC71-885B-4BE9-B5E9-1F062D21567C}" type="pres">
      <dgm:prSet presAssocID="{A7B9FE1A-AEF0-4E42-B90D-DC259B5C9809}" presName="compNode" presStyleCnt="0"/>
      <dgm:spPr/>
    </dgm:pt>
    <dgm:pt modelId="{33FDF9DA-E7A3-4604-98F4-CEDE26D5A2A6}" type="pres">
      <dgm:prSet presAssocID="{A7B9FE1A-AEF0-4E42-B90D-DC259B5C9809}" presName="dummyConnPt" presStyleCnt="0"/>
      <dgm:spPr/>
    </dgm:pt>
    <dgm:pt modelId="{F020488D-6653-46ED-A175-73B869122B41}" type="pres">
      <dgm:prSet presAssocID="{A7B9FE1A-AEF0-4E42-B90D-DC259B5C9809}" presName="node" presStyleLbl="node1" presStyleIdx="7" presStyleCnt="8">
        <dgm:presLayoutVars>
          <dgm:bulletEnabled val="1"/>
        </dgm:presLayoutVars>
      </dgm:prSet>
      <dgm:spPr/>
      <dgm:t>
        <a:bodyPr/>
        <a:lstStyle/>
        <a:p>
          <a:endParaRPr lang="en-MY"/>
        </a:p>
      </dgm:t>
    </dgm:pt>
  </dgm:ptLst>
  <dgm:cxnLst>
    <dgm:cxn modelId="{CE0AC1B8-86BB-42BF-9457-D0FB0A1AA545}" type="presOf" srcId="{94CAE823-6952-4769-8EF4-859139374BCA}" destId="{5F297BF6-B2CA-4F00-9FB4-E12E07A7A8B4}" srcOrd="0" destOrd="0" presId="urn:microsoft.com/office/officeart/2005/8/layout/bProcess4"/>
    <dgm:cxn modelId="{E50E9469-48AB-4930-BAAC-B92BFD76324F}" type="presOf" srcId="{3CD82A78-4ECF-4E9D-B44B-7F7EB2A7A79E}" destId="{9897CD78-FAC4-4CE7-81BF-3D2FDD5C01A8}" srcOrd="0" destOrd="0" presId="urn:microsoft.com/office/officeart/2005/8/layout/bProcess4"/>
    <dgm:cxn modelId="{1C15991E-8CE0-4C0A-A623-853AA57D9CE7}" srcId="{AD01894C-E9B8-47ED-846C-587DBCE3A0D9}" destId="{7CEE71E3-4DCC-463F-B3BC-CD2C10906C58}" srcOrd="6" destOrd="0" parTransId="{7DBC78F5-C29E-4C86-A1A5-2F6A7B2B20FF}" sibTransId="{AC9B2DDA-AB74-42AF-924C-CF9C908B99E0}"/>
    <dgm:cxn modelId="{1E6B7C07-1127-4A61-B552-9CA5E9562367}" type="presOf" srcId="{C342B57A-7BAC-463C-A1BD-993E367EEF65}" destId="{C5631BDD-5F0A-4D5F-A8FE-762F43BA00FB}" srcOrd="0" destOrd="0" presId="urn:microsoft.com/office/officeart/2005/8/layout/bProcess4"/>
    <dgm:cxn modelId="{FF53B563-A69E-4FD0-8A59-B120EC93D429}" type="presOf" srcId="{AC9B2DDA-AB74-42AF-924C-CF9C908B99E0}" destId="{796BA4C3-BC6B-4495-90D7-52482EFF6515}" srcOrd="0" destOrd="0" presId="urn:microsoft.com/office/officeart/2005/8/layout/bProcess4"/>
    <dgm:cxn modelId="{129986C5-3879-4E9C-8250-3FDD2604641A}" type="presOf" srcId="{7CEE71E3-4DCC-463F-B3BC-CD2C10906C58}" destId="{B231461B-CC9A-4141-879C-A72AF0B55A99}" srcOrd="0" destOrd="0" presId="urn:microsoft.com/office/officeart/2005/8/layout/bProcess4"/>
    <dgm:cxn modelId="{166CF46A-47E4-43E0-9D83-22696A867E92}" srcId="{AD01894C-E9B8-47ED-846C-587DBCE3A0D9}" destId="{74B946FA-758E-4646-94E0-B11345DDA7C4}" srcOrd="4" destOrd="0" parTransId="{8BA9459D-8A96-499C-901C-010F45F91F7D}" sibTransId="{30F34F64-3998-47B5-82B6-3A837BE88710}"/>
    <dgm:cxn modelId="{E5FA36A1-FF4A-4318-BF9E-E617BC1DD5BB}" srcId="{AD01894C-E9B8-47ED-846C-587DBCE3A0D9}" destId="{A7B9FE1A-AEF0-4E42-B90D-DC259B5C9809}" srcOrd="7" destOrd="0" parTransId="{C3B886EF-D3DB-4397-8976-ADCD3D33D272}" sibTransId="{325936AA-F7A0-4E7B-9D22-AA3228FBE00C}"/>
    <dgm:cxn modelId="{85D3E3E3-6381-4E40-A739-4849E2581993}" srcId="{AD01894C-E9B8-47ED-846C-587DBCE3A0D9}" destId="{F994D011-B428-4DEC-BA13-CD20AE2F2438}" srcOrd="2" destOrd="0" parTransId="{C94BA9FD-FC32-4992-8A6C-976DE8123AE2}" sibTransId="{C342B57A-7BAC-463C-A1BD-993E367EEF65}"/>
    <dgm:cxn modelId="{32E069C3-64C7-4327-87AC-0465C0E19DEA}" type="presOf" srcId="{A7B9FE1A-AEF0-4E42-B90D-DC259B5C9809}" destId="{F020488D-6653-46ED-A175-73B869122B41}" srcOrd="0" destOrd="0" presId="urn:microsoft.com/office/officeart/2005/8/layout/bProcess4"/>
    <dgm:cxn modelId="{B1B1B407-0AC1-4D49-A893-B8787FCE58A0}" type="presOf" srcId="{E58ED8B5-5D09-4823-AC4C-604E7B144AB6}" destId="{7E51475F-7A3F-4D2A-9044-E67FE5DF6E92}" srcOrd="0" destOrd="0" presId="urn:microsoft.com/office/officeart/2005/8/layout/bProcess4"/>
    <dgm:cxn modelId="{A28E792F-27FE-45CB-A1EF-E60C56310091}" type="presOf" srcId="{69CAA593-EDCA-4C85-8F81-3BA4CE76BDF8}" destId="{794ABED8-7859-4EFC-962C-0C158FBBD1CC}" srcOrd="0" destOrd="0" presId="urn:microsoft.com/office/officeart/2005/8/layout/bProcess4"/>
    <dgm:cxn modelId="{CCAC5413-FA3C-4141-A4BF-40225A2AF49D}" type="presOf" srcId="{74B946FA-758E-4646-94E0-B11345DDA7C4}" destId="{406B4173-AF5B-46ED-AE20-AEAA35AC979F}" srcOrd="0" destOrd="0" presId="urn:microsoft.com/office/officeart/2005/8/layout/bProcess4"/>
    <dgm:cxn modelId="{79BD3D7D-75B4-4FB3-A6EF-732E4B014694}" type="presOf" srcId="{5F1AF2E0-17FF-4465-A85A-A0793CB01EC6}" destId="{8FC3653C-55B0-4ABE-B49C-0951EBBBF32E}" srcOrd="0" destOrd="0" presId="urn:microsoft.com/office/officeart/2005/8/layout/bProcess4"/>
    <dgm:cxn modelId="{F0168510-F02F-497E-B7B0-AD0B5297E784}" srcId="{AD01894C-E9B8-47ED-846C-587DBCE3A0D9}" destId="{69CAA593-EDCA-4C85-8F81-3BA4CE76BDF8}" srcOrd="3" destOrd="0" parTransId="{A2260BC5-B878-448C-8A42-5A0C11B27A01}" sibTransId="{E58ED8B5-5D09-4823-AC4C-604E7B144AB6}"/>
    <dgm:cxn modelId="{84BBE97C-18D8-4436-A7B8-18B4C921F147}" type="presOf" srcId="{F994D011-B428-4DEC-BA13-CD20AE2F2438}" destId="{D648D0C9-27C1-4CBE-B0B1-8CB5A4FA7264}" srcOrd="0" destOrd="0" presId="urn:microsoft.com/office/officeart/2005/8/layout/bProcess4"/>
    <dgm:cxn modelId="{2955E1F5-8475-4926-BA5F-49357FBEC6C3}" srcId="{AD01894C-E9B8-47ED-846C-587DBCE3A0D9}" destId="{EC3F85F2-FB8A-4B67-845C-F872C2F44F46}" srcOrd="0" destOrd="0" parTransId="{BE588B6C-9ACD-4986-B49C-A6392EF12AB9}" sibTransId="{94CAE823-6952-4769-8EF4-859139374BCA}"/>
    <dgm:cxn modelId="{B73C8E46-309D-44A1-B27E-85F5E036CBE5}" type="presOf" srcId="{700C2EF5-0612-4A49-A88B-E1BE0065A041}" destId="{58D0A6E5-AC79-45C8-93E8-F62379256A6D}" srcOrd="0" destOrd="0" presId="urn:microsoft.com/office/officeart/2005/8/layout/bProcess4"/>
    <dgm:cxn modelId="{2502DDCA-76EE-4079-B95A-5711905CC337}" type="presOf" srcId="{EC3F85F2-FB8A-4B67-845C-F872C2F44F46}" destId="{6BABF103-1F47-4608-8B66-5A412C3EB4D0}" srcOrd="0" destOrd="0" presId="urn:microsoft.com/office/officeart/2005/8/layout/bProcess4"/>
    <dgm:cxn modelId="{CE5540B6-C847-4C16-981C-154F841F174E}" srcId="{AD01894C-E9B8-47ED-846C-587DBCE3A0D9}" destId="{6B0A8821-EA89-41DC-A03D-50E0B288CC09}" srcOrd="1" destOrd="0" parTransId="{D3544850-FFF4-4C81-A572-ED068A2A5136}" sibTransId="{5F1AF2E0-17FF-4465-A85A-A0793CB01EC6}"/>
    <dgm:cxn modelId="{35CC5C55-3DBA-4766-A9DD-1312066D3E90}" type="presOf" srcId="{6B0A8821-EA89-41DC-A03D-50E0B288CC09}" destId="{355995F8-C393-4C5E-9568-2891F24D2871}" srcOrd="0" destOrd="0" presId="urn:microsoft.com/office/officeart/2005/8/layout/bProcess4"/>
    <dgm:cxn modelId="{7A06ADC9-AF94-4D80-8925-AB96D34750C7}" srcId="{AD01894C-E9B8-47ED-846C-587DBCE3A0D9}" destId="{700C2EF5-0612-4A49-A88B-E1BE0065A041}" srcOrd="5" destOrd="0" parTransId="{CF2EE95A-3350-4935-AEC8-D6B26E9C0B4A}" sibTransId="{3CD82A78-4ECF-4E9D-B44B-7F7EB2A7A79E}"/>
    <dgm:cxn modelId="{F66537E4-911F-433F-AB11-E10F5F386980}" type="presOf" srcId="{30F34F64-3998-47B5-82B6-3A837BE88710}" destId="{98311474-4DD0-4119-9A2D-B115CA8604B3}" srcOrd="0" destOrd="0" presId="urn:microsoft.com/office/officeart/2005/8/layout/bProcess4"/>
    <dgm:cxn modelId="{6503EA0F-C1CA-4C95-BBE8-1189580CBD42}" type="presOf" srcId="{AD01894C-E9B8-47ED-846C-587DBCE3A0D9}" destId="{689C1EF2-F6E6-4F8A-8E98-2F750E6555BC}" srcOrd="0" destOrd="0" presId="urn:microsoft.com/office/officeart/2005/8/layout/bProcess4"/>
    <dgm:cxn modelId="{38467426-EB4D-46F7-B642-4ACDECC64F94}" type="presParOf" srcId="{689C1EF2-F6E6-4F8A-8E98-2F750E6555BC}" destId="{E59AF086-1256-4B33-BAF0-BEA56755B89B}" srcOrd="0" destOrd="0" presId="urn:microsoft.com/office/officeart/2005/8/layout/bProcess4"/>
    <dgm:cxn modelId="{B3069EF8-4E11-4F3D-8C36-FEE61DC9168B}" type="presParOf" srcId="{E59AF086-1256-4B33-BAF0-BEA56755B89B}" destId="{0E9AEA43-4188-476F-B1D4-A1250798F485}" srcOrd="0" destOrd="0" presId="urn:microsoft.com/office/officeart/2005/8/layout/bProcess4"/>
    <dgm:cxn modelId="{BC150C71-A432-49F7-921B-F4688D2AF919}" type="presParOf" srcId="{E59AF086-1256-4B33-BAF0-BEA56755B89B}" destId="{6BABF103-1F47-4608-8B66-5A412C3EB4D0}" srcOrd="1" destOrd="0" presId="urn:microsoft.com/office/officeart/2005/8/layout/bProcess4"/>
    <dgm:cxn modelId="{FA659A2A-37E4-400D-A033-5307CB09601E}" type="presParOf" srcId="{689C1EF2-F6E6-4F8A-8E98-2F750E6555BC}" destId="{5F297BF6-B2CA-4F00-9FB4-E12E07A7A8B4}" srcOrd="1" destOrd="0" presId="urn:microsoft.com/office/officeart/2005/8/layout/bProcess4"/>
    <dgm:cxn modelId="{0E24D905-7756-4053-B803-FD3E9CA938A8}" type="presParOf" srcId="{689C1EF2-F6E6-4F8A-8E98-2F750E6555BC}" destId="{E0AD9A65-8FA9-4BE8-89AD-95C614956F10}" srcOrd="2" destOrd="0" presId="urn:microsoft.com/office/officeart/2005/8/layout/bProcess4"/>
    <dgm:cxn modelId="{7D963D16-BD76-43F1-AF87-595B60533382}" type="presParOf" srcId="{E0AD9A65-8FA9-4BE8-89AD-95C614956F10}" destId="{3D154AB2-376A-4094-A0DC-20C70B269EF4}" srcOrd="0" destOrd="0" presId="urn:microsoft.com/office/officeart/2005/8/layout/bProcess4"/>
    <dgm:cxn modelId="{449C3F6B-1845-4357-BF3A-2D16F52BE2C0}" type="presParOf" srcId="{E0AD9A65-8FA9-4BE8-89AD-95C614956F10}" destId="{355995F8-C393-4C5E-9568-2891F24D2871}" srcOrd="1" destOrd="0" presId="urn:microsoft.com/office/officeart/2005/8/layout/bProcess4"/>
    <dgm:cxn modelId="{9CCCF932-A0E4-4EEC-877B-F14FA6DC6CC8}" type="presParOf" srcId="{689C1EF2-F6E6-4F8A-8E98-2F750E6555BC}" destId="{8FC3653C-55B0-4ABE-B49C-0951EBBBF32E}" srcOrd="3" destOrd="0" presId="urn:microsoft.com/office/officeart/2005/8/layout/bProcess4"/>
    <dgm:cxn modelId="{210A0A41-1BAB-4862-94B7-76782EFBC232}" type="presParOf" srcId="{689C1EF2-F6E6-4F8A-8E98-2F750E6555BC}" destId="{5D09E371-47D1-4284-93D9-A1F05D1A9EB0}" srcOrd="4" destOrd="0" presId="urn:microsoft.com/office/officeart/2005/8/layout/bProcess4"/>
    <dgm:cxn modelId="{888FB913-20D9-4CA4-9D8F-12D8FA6E5F55}" type="presParOf" srcId="{5D09E371-47D1-4284-93D9-A1F05D1A9EB0}" destId="{E0357261-9758-4557-B8CE-6EAB49ED731B}" srcOrd="0" destOrd="0" presId="urn:microsoft.com/office/officeart/2005/8/layout/bProcess4"/>
    <dgm:cxn modelId="{C562222C-C3DC-4914-B73A-D23C2C8C4327}" type="presParOf" srcId="{5D09E371-47D1-4284-93D9-A1F05D1A9EB0}" destId="{D648D0C9-27C1-4CBE-B0B1-8CB5A4FA7264}" srcOrd="1" destOrd="0" presId="urn:microsoft.com/office/officeart/2005/8/layout/bProcess4"/>
    <dgm:cxn modelId="{0C0804BF-73BD-456C-8A2C-632FA2B4878E}" type="presParOf" srcId="{689C1EF2-F6E6-4F8A-8E98-2F750E6555BC}" destId="{C5631BDD-5F0A-4D5F-A8FE-762F43BA00FB}" srcOrd="5" destOrd="0" presId="urn:microsoft.com/office/officeart/2005/8/layout/bProcess4"/>
    <dgm:cxn modelId="{916B2C93-ED3A-49F5-B54B-EB357DB46801}" type="presParOf" srcId="{689C1EF2-F6E6-4F8A-8E98-2F750E6555BC}" destId="{D2574B16-DBD4-427C-A6B6-3CD44CA45D14}" srcOrd="6" destOrd="0" presId="urn:microsoft.com/office/officeart/2005/8/layout/bProcess4"/>
    <dgm:cxn modelId="{524D9681-7726-4987-9B63-CA69D469FC51}" type="presParOf" srcId="{D2574B16-DBD4-427C-A6B6-3CD44CA45D14}" destId="{606A8EB9-7F9E-47DB-8A9E-4ED3ABD6BB4D}" srcOrd="0" destOrd="0" presId="urn:microsoft.com/office/officeart/2005/8/layout/bProcess4"/>
    <dgm:cxn modelId="{3BBF368B-DBD1-485D-B6E5-89B41147DF00}" type="presParOf" srcId="{D2574B16-DBD4-427C-A6B6-3CD44CA45D14}" destId="{794ABED8-7859-4EFC-962C-0C158FBBD1CC}" srcOrd="1" destOrd="0" presId="urn:microsoft.com/office/officeart/2005/8/layout/bProcess4"/>
    <dgm:cxn modelId="{3E34821E-7B22-4608-9056-A8E222206FC3}" type="presParOf" srcId="{689C1EF2-F6E6-4F8A-8E98-2F750E6555BC}" destId="{7E51475F-7A3F-4D2A-9044-E67FE5DF6E92}" srcOrd="7" destOrd="0" presId="urn:microsoft.com/office/officeart/2005/8/layout/bProcess4"/>
    <dgm:cxn modelId="{C9497F2E-C4E3-4F0E-8077-D3CBCE300C4A}" type="presParOf" srcId="{689C1EF2-F6E6-4F8A-8E98-2F750E6555BC}" destId="{7F317643-AB4A-44A6-91CF-34877CE683C3}" srcOrd="8" destOrd="0" presId="urn:microsoft.com/office/officeart/2005/8/layout/bProcess4"/>
    <dgm:cxn modelId="{F3851E32-C715-4568-B8EB-B0158842ED78}" type="presParOf" srcId="{7F317643-AB4A-44A6-91CF-34877CE683C3}" destId="{B78347CF-857F-452A-B16F-EE82DDABD6A4}" srcOrd="0" destOrd="0" presId="urn:microsoft.com/office/officeart/2005/8/layout/bProcess4"/>
    <dgm:cxn modelId="{51ECE13C-6972-49D8-838E-FC5B9FCC8B02}" type="presParOf" srcId="{7F317643-AB4A-44A6-91CF-34877CE683C3}" destId="{406B4173-AF5B-46ED-AE20-AEAA35AC979F}" srcOrd="1" destOrd="0" presId="urn:microsoft.com/office/officeart/2005/8/layout/bProcess4"/>
    <dgm:cxn modelId="{DA1DDEEF-2350-4503-8177-F41AA650B1BF}" type="presParOf" srcId="{689C1EF2-F6E6-4F8A-8E98-2F750E6555BC}" destId="{98311474-4DD0-4119-9A2D-B115CA8604B3}" srcOrd="9" destOrd="0" presId="urn:microsoft.com/office/officeart/2005/8/layout/bProcess4"/>
    <dgm:cxn modelId="{C5C72982-3A37-4A66-806E-D47F3BC78082}" type="presParOf" srcId="{689C1EF2-F6E6-4F8A-8E98-2F750E6555BC}" destId="{00FA729C-8F33-45DA-85EC-8B29DA52154B}" srcOrd="10" destOrd="0" presId="urn:microsoft.com/office/officeart/2005/8/layout/bProcess4"/>
    <dgm:cxn modelId="{94D83A80-041C-429F-9174-FD29E2CF2554}" type="presParOf" srcId="{00FA729C-8F33-45DA-85EC-8B29DA52154B}" destId="{878E6BBE-4A87-4E94-A6BD-5DA13C4E0977}" srcOrd="0" destOrd="0" presId="urn:microsoft.com/office/officeart/2005/8/layout/bProcess4"/>
    <dgm:cxn modelId="{65EFBC75-8FF9-4274-AA39-C048006BE93C}" type="presParOf" srcId="{00FA729C-8F33-45DA-85EC-8B29DA52154B}" destId="{58D0A6E5-AC79-45C8-93E8-F62379256A6D}" srcOrd="1" destOrd="0" presId="urn:microsoft.com/office/officeart/2005/8/layout/bProcess4"/>
    <dgm:cxn modelId="{F067BA5D-A7AF-4B53-BD85-B671981D6F54}" type="presParOf" srcId="{689C1EF2-F6E6-4F8A-8E98-2F750E6555BC}" destId="{9897CD78-FAC4-4CE7-81BF-3D2FDD5C01A8}" srcOrd="11" destOrd="0" presId="urn:microsoft.com/office/officeart/2005/8/layout/bProcess4"/>
    <dgm:cxn modelId="{481D4783-ACB1-4E97-A0FB-5E1F325DE12B}" type="presParOf" srcId="{689C1EF2-F6E6-4F8A-8E98-2F750E6555BC}" destId="{FBD7B860-E428-417E-96AE-04BABCD479F3}" srcOrd="12" destOrd="0" presId="urn:microsoft.com/office/officeart/2005/8/layout/bProcess4"/>
    <dgm:cxn modelId="{197C374A-F121-49EA-974C-F82A2B1A3CD5}" type="presParOf" srcId="{FBD7B860-E428-417E-96AE-04BABCD479F3}" destId="{6B66CDC3-C7CB-4ED7-B33F-4908F9150807}" srcOrd="0" destOrd="0" presId="urn:microsoft.com/office/officeart/2005/8/layout/bProcess4"/>
    <dgm:cxn modelId="{84D43449-A0CE-4ACC-B051-DA996E7470A2}" type="presParOf" srcId="{FBD7B860-E428-417E-96AE-04BABCD479F3}" destId="{B231461B-CC9A-4141-879C-A72AF0B55A99}" srcOrd="1" destOrd="0" presId="urn:microsoft.com/office/officeart/2005/8/layout/bProcess4"/>
    <dgm:cxn modelId="{8954E18C-1A67-4D25-AA4D-B0842E6AD031}" type="presParOf" srcId="{689C1EF2-F6E6-4F8A-8E98-2F750E6555BC}" destId="{796BA4C3-BC6B-4495-90D7-52482EFF6515}" srcOrd="13" destOrd="0" presId="urn:microsoft.com/office/officeart/2005/8/layout/bProcess4"/>
    <dgm:cxn modelId="{3DB6BA91-DD46-4FBB-885B-2243EA4B3AB2}" type="presParOf" srcId="{689C1EF2-F6E6-4F8A-8E98-2F750E6555BC}" destId="{E3ADFC71-885B-4BE9-B5E9-1F062D21567C}" srcOrd="14" destOrd="0" presId="urn:microsoft.com/office/officeart/2005/8/layout/bProcess4"/>
    <dgm:cxn modelId="{46CA3AF5-A281-4445-97B3-2CA42C19073C}" type="presParOf" srcId="{E3ADFC71-885B-4BE9-B5E9-1F062D21567C}" destId="{33FDF9DA-E7A3-4604-98F4-CEDE26D5A2A6}" srcOrd="0" destOrd="0" presId="urn:microsoft.com/office/officeart/2005/8/layout/bProcess4"/>
    <dgm:cxn modelId="{AB832E15-4008-40E0-8AD7-547D41B8F03E}" type="presParOf" srcId="{E3ADFC71-885B-4BE9-B5E9-1F062D21567C}" destId="{F020488D-6653-46ED-A175-73B869122B4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97BF6-B2CA-4F00-9FB4-E12E07A7A8B4}">
      <dsp:nvSpPr>
        <dsp:cNvPr id="0" name=""/>
        <dsp:cNvSpPr/>
      </dsp:nvSpPr>
      <dsp:spPr>
        <a:xfrm rot="5400000">
          <a:off x="-56915" y="2457099"/>
          <a:ext cx="3860691"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BF103-1F47-4608-8B66-5A412C3EB4D0}">
      <dsp:nvSpPr>
        <dsp:cNvPr id="0" name=""/>
        <dsp:cNvSpPr/>
      </dsp:nvSpPr>
      <dsp:spPr>
        <a:xfrm>
          <a:off x="836985" y="1755"/>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Register as Technology Recipient</a:t>
          </a:r>
          <a:endParaRPr lang="en-MY" sz="2900" kern="1200" dirty="0"/>
        </a:p>
      </dsp:txBody>
      <dsp:txXfrm>
        <a:off x="927657" y="92427"/>
        <a:ext cx="4978290" cy="2914436"/>
      </dsp:txXfrm>
    </dsp:sp>
    <dsp:sp modelId="{8FC3653C-55B0-4ABE-B49C-0951EBBBF32E}">
      <dsp:nvSpPr>
        <dsp:cNvPr id="0" name=""/>
        <dsp:cNvSpPr/>
      </dsp:nvSpPr>
      <dsp:spPr>
        <a:xfrm rot="5400000">
          <a:off x="-56915" y="6326825"/>
          <a:ext cx="3860691"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5995F8-C393-4C5E-9568-2891F24D2871}">
      <dsp:nvSpPr>
        <dsp:cNvPr id="0" name=""/>
        <dsp:cNvSpPr/>
      </dsp:nvSpPr>
      <dsp:spPr>
        <a:xfrm>
          <a:off x="836985" y="3871481"/>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MIMOS </a:t>
          </a:r>
        </a:p>
        <a:p>
          <a:pPr lvl="0" algn="ctr" defTabSz="1289050">
            <a:lnSpc>
              <a:spcPct val="90000"/>
            </a:lnSpc>
            <a:spcBef>
              <a:spcPct val="0"/>
            </a:spcBef>
            <a:spcAft>
              <a:spcPct val="35000"/>
            </a:spcAft>
          </a:pPr>
          <a:r>
            <a:rPr lang="en-US" sz="2900" kern="1200" dirty="0" smtClean="0"/>
            <a:t>Fund / Grant SPS System </a:t>
          </a:r>
          <a:endParaRPr lang="en-MY" sz="2900" kern="1200" dirty="0"/>
        </a:p>
      </dsp:txBody>
      <dsp:txXfrm>
        <a:off x="927657" y="3962153"/>
        <a:ext cx="4978290" cy="2914436"/>
      </dsp:txXfrm>
    </dsp:sp>
    <dsp:sp modelId="{C5631BDD-5F0A-4D5F-A8FE-762F43BA00FB}">
      <dsp:nvSpPr>
        <dsp:cNvPr id="0" name=""/>
        <dsp:cNvSpPr/>
      </dsp:nvSpPr>
      <dsp:spPr>
        <a:xfrm>
          <a:off x="1877947" y="8261688"/>
          <a:ext cx="6853279"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8D0C9-27C1-4CBE-B0B1-8CB5A4FA7264}">
      <dsp:nvSpPr>
        <dsp:cNvPr id="0" name=""/>
        <dsp:cNvSpPr/>
      </dsp:nvSpPr>
      <dsp:spPr>
        <a:xfrm>
          <a:off x="836985" y="7741207"/>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Propose to MARA / TEKUN / AIM</a:t>
          </a:r>
          <a:endParaRPr lang="en-MY" sz="2900" kern="1200" dirty="0"/>
        </a:p>
      </dsp:txBody>
      <dsp:txXfrm>
        <a:off x="927657" y="7831879"/>
        <a:ext cx="4978290" cy="2914436"/>
      </dsp:txXfrm>
    </dsp:sp>
    <dsp:sp modelId="{7E51475F-7A3F-4D2A-9044-E67FE5DF6E92}">
      <dsp:nvSpPr>
        <dsp:cNvPr id="0" name=""/>
        <dsp:cNvSpPr/>
      </dsp:nvSpPr>
      <dsp:spPr>
        <a:xfrm rot="16200000">
          <a:off x="6805398" y="6326825"/>
          <a:ext cx="3860691"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4ABED8-7859-4EFC-962C-0C158FBBD1CC}">
      <dsp:nvSpPr>
        <dsp:cNvPr id="0" name=""/>
        <dsp:cNvSpPr/>
      </dsp:nvSpPr>
      <dsp:spPr>
        <a:xfrm>
          <a:off x="7699299" y="7741207"/>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Provided Free Training / Data Analytic / Big Data using SPS &amp; Big data technology</a:t>
          </a:r>
          <a:endParaRPr lang="en-MY" sz="2900" kern="1200" dirty="0"/>
        </a:p>
      </dsp:txBody>
      <dsp:txXfrm>
        <a:off x="7789971" y="7831879"/>
        <a:ext cx="4978290" cy="2914436"/>
      </dsp:txXfrm>
    </dsp:sp>
    <dsp:sp modelId="{98311474-4DD0-4119-9A2D-B115CA8604B3}">
      <dsp:nvSpPr>
        <dsp:cNvPr id="0" name=""/>
        <dsp:cNvSpPr/>
      </dsp:nvSpPr>
      <dsp:spPr>
        <a:xfrm rot="16200000">
          <a:off x="6805398" y="2457099"/>
          <a:ext cx="3860691"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B4173-AF5B-46ED-AE20-AEAA35AC979F}">
      <dsp:nvSpPr>
        <dsp:cNvPr id="0" name=""/>
        <dsp:cNvSpPr/>
      </dsp:nvSpPr>
      <dsp:spPr>
        <a:xfrm>
          <a:off x="7699299" y="3871481"/>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Become SME Bloomberg</a:t>
          </a:r>
          <a:endParaRPr lang="en-MY" sz="2900" kern="1200" dirty="0"/>
        </a:p>
      </dsp:txBody>
      <dsp:txXfrm>
        <a:off x="7789971" y="3962153"/>
        <a:ext cx="4978290" cy="2914436"/>
      </dsp:txXfrm>
    </dsp:sp>
    <dsp:sp modelId="{9897CD78-FAC4-4CE7-81BF-3D2FDD5C01A8}">
      <dsp:nvSpPr>
        <dsp:cNvPr id="0" name=""/>
        <dsp:cNvSpPr/>
      </dsp:nvSpPr>
      <dsp:spPr>
        <a:xfrm>
          <a:off x="8740261" y="522236"/>
          <a:ext cx="6853279"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0A6E5-AC79-45C8-93E8-F62379256A6D}">
      <dsp:nvSpPr>
        <dsp:cNvPr id="0" name=""/>
        <dsp:cNvSpPr/>
      </dsp:nvSpPr>
      <dsp:spPr>
        <a:xfrm>
          <a:off x="7699299" y="1755"/>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Revenue Stream</a:t>
          </a:r>
        </a:p>
        <a:p>
          <a:pPr lvl="0" algn="ctr" defTabSz="1289050">
            <a:lnSpc>
              <a:spcPct val="90000"/>
            </a:lnSpc>
            <a:spcBef>
              <a:spcPct val="0"/>
            </a:spcBef>
            <a:spcAft>
              <a:spcPct val="35000"/>
            </a:spcAft>
          </a:pPr>
          <a:r>
            <a:rPr lang="en-US" sz="2900" kern="1200" dirty="0" smtClean="0"/>
            <a:t>1. SME Bloomberg Terminal</a:t>
          </a:r>
        </a:p>
      </dsp:txBody>
      <dsp:txXfrm>
        <a:off x="7789971" y="92427"/>
        <a:ext cx="4978290" cy="2914436"/>
      </dsp:txXfrm>
    </dsp:sp>
    <dsp:sp modelId="{796BA4C3-BC6B-4495-90D7-52482EFF6515}">
      <dsp:nvSpPr>
        <dsp:cNvPr id="0" name=""/>
        <dsp:cNvSpPr/>
      </dsp:nvSpPr>
      <dsp:spPr>
        <a:xfrm rot="5400000">
          <a:off x="13667713" y="2457099"/>
          <a:ext cx="3860691" cy="4643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1461B-CC9A-4141-879C-A72AF0B55A99}">
      <dsp:nvSpPr>
        <dsp:cNvPr id="0" name=""/>
        <dsp:cNvSpPr/>
      </dsp:nvSpPr>
      <dsp:spPr>
        <a:xfrm>
          <a:off x="14561613" y="1755"/>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Target Market</a:t>
          </a:r>
        </a:p>
        <a:p>
          <a:pPr lvl="0" algn="ctr" defTabSz="1289050">
            <a:lnSpc>
              <a:spcPct val="90000"/>
            </a:lnSpc>
            <a:spcBef>
              <a:spcPct val="0"/>
            </a:spcBef>
            <a:spcAft>
              <a:spcPct val="35000"/>
            </a:spcAft>
          </a:pPr>
          <a:r>
            <a:rPr lang="en-US" sz="2900" kern="1200" dirty="0" smtClean="0"/>
            <a:t>1. Financial Institutions</a:t>
          </a:r>
        </a:p>
        <a:p>
          <a:pPr lvl="0" algn="ctr" defTabSz="1289050">
            <a:lnSpc>
              <a:spcPct val="90000"/>
            </a:lnSpc>
            <a:spcBef>
              <a:spcPct val="0"/>
            </a:spcBef>
            <a:spcAft>
              <a:spcPct val="35000"/>
            </a:spcAft>
          </a:pPr>
          <a:r>
            <a:rPr lang="en-US" sz="2900" kern="1200" dirty="0" smtClean="0"/>
            <a:t>2. Non-Financial Institutions</a:t>
          </a:r>
        </a:p>
        <a:p>
          <a:pPr lvl="0" algn="ctr" defTabSz="1289050">
            <a:lnSpc>
              <a:spcPct val="90000"/>
            </a:lnSpc>
            <a:spcBef>
              <a:spcPct val="0"/>
            </a:spcBef>
            <a:spcAft>
              <a:spcPct val="35000"/>
            </a:spcAft>
          </a:pPr>
          <a:r>
            <a:rPr lang="en-US" sz="2900" kern="1200" dirty="0" smtClean="0"/>
            <a:t>3.   Public Interest Entities</a:t>
          </a:r>
        </a:p>
        <a:p>
          <a:pPr lvl="0" algn="ctr" defTabSz="1289050">
            <a:lnSpc>
              <a:spcPct val="90000"/>
            </a:lnSpc>
            <a:spcBef>
              <a:spcPct val="0"/>
            </a:spcBef>
            <a:spcAft>
              <a:spcPct val="35000"/>
            </a:spcAft>
          </a:pPr>
          <a:r>
            <a:rPr lang="en-US" sz="2900" kern="1200" dirty="0" smtClean="0"/>
            <a:t>4. Non Public Interest Entities</a:t>
          </a:r>
          <a:endParaRPr lang="en-MY" sz="2900" kern="1200" dirty="0"/>
        </a:p>
      </dsp:txBody>
      <dsp:txXfrm>
        <a:off x="14652285" y="92427"/>
        <a:ext cx="4978290" cy="2914436"/>
      </dsp:txXfrm>
    </dsp:sp>
    <dsp:sp modelId="{F020488D-6653-46ED-A175-73B869122B41}">
      <dsp:nvSpPr>
        <dsp:cNvPr id="0" name=""/>
        <dsp:cNvSpPr/>
      </dsp:nvSpPr>
      <dsp:spPr>
        <a:xfrm>
          <a:off x="14561613" y="3871481"/>
          <a:ext cx="5159634" cy="3095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Marketing Channel</a:t>
          </a:r>
        </a:p>
        <a:p>
          <a:pPr lvl="0" algn="ctr" defTabSz="1289050">
            <a:lnSpc>
              <a:spcPct val="90000"/>
            </a:lnSpc>
            <a:spcBef>
              <a:spcPct val="0"/>
            </a:spcBef>
            <a:spcAft>
              <a:spcPct val="35000"/>
            </a:spcAft>
          </a:pPr>
          <a:r>
            <a:rPr lang="en-US" sz="2900" kern="1200" dirty="0" smtClean="0"/>
            <a:t>1. MARA / TEKUN / AIM</a:t>
          </a:r>
        </a:p>
        <a:p>
          <a:pPr lvl="0" algn="ctr" defTabSz="1289050">
            <a:lnSpc>
              <a:spcPct val="90000"/>
            </a:lnSpc>
            <a:spcBef>
              <a:spcPct val="0"/>
            </a:spcBef>
            <a:spcAft>
              <a:spcPct val="35000"/>
            </a:spcAft>
          </a:pPr>
          <a:r>
            <a:rPr lang="en-US" sz="2900" kern="1200" dirty="0" smtClean="0"/>
            <a:t>2. SME Corp etc.</a:t>
          </a:r>
        </a:p>
        <a:p>
          <a:pPr lvl="0" algn="ctr" defTabSz="1289050">
            <a:lnSpc>
              <a:spcPct val="90000"/>
            </a:lnSpc>
            <a:spcBef>
              <a:spcPct val="0"/>
            </a:spcBef>
            <a:spcAft>
              <a:spcPct val="35000"/>
            </a:spcAft>
          </a:pPr>
          <a:r>
            <a:rPr lang="en-US" sz="2900" kern="1200" dirty="0" smtClean="0"/>
            <a:t>3. Financial Institutions</a:t>
          </a:r>
        </a:p>
        <a:p>
          <a:pPr lvl="0" algn="ctr" defTabSz="1289050">
            <a:lnSpc>
              <a:spcPct val="90000"/>
            </a:lnSpc>
            <a:spcBef>
              <a:spcPct val="0"/>
            </a:spcBef>
            <a:spcAft>
              <a:spcPct val="35000"/>
            </a:spcAft>
          </a:pPr>
          <a:r>
            <a:rPr lang="en-US" sz="2900" kern="1200" dirty="0" smtClean="0"/>
            <a:t>4. </a:t>
          </a:r>
          <a:r>
            <a:rPr lang="en-US" sz="2900" kern="1200" dirty="0" err="1" smtClean="0"/>
            <a:t>Suruhanjaya</a:t>
          </a:r>
          <a:r>
            <a:rPr lang="en-US" sz="2900" kern="1200" dirty="0" smtClean="0"/>
            <a:t> </a:t>
          </a:r>
          <a:r>
            <a:rPr lang="en-US" sz="2900" kern="1200" smtClean="0"/>
            <a:t>Syarikat M’sia</a:t>
          </a:r>
          <a:endParaRPr lang="en-US" sz="2900" kern="1200" dirty="0" smtClean="0"/>
        </a:p>
      </dsp:txBody>
      <dsp:txXfrm>
        <a:off x="14652285" y="3962153"/>
        <a:ext cx="4978290" cy="29144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8/22/2017</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8/22/2017</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164024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descr="Image result for mimos technology solutions sdn bh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81" y="716094"/>
            <a:ext cx="2827810" cy="89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77537" y="3630519"/>
            <a:ext cx="17071023" cy="3054059"/>
          </a:xfrm>
        </p:spPr>
        <p:txBody>
          <a:bodyPr/>
          <a:lstStyle/>
          <a:p>
            <a: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MARA’s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Entrepreneurs Big Data </a:t>
            </a:r>
            <a: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Pre-Implementation Proposal</a:t>
            </a:r>
            <a:b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Utilizing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SPS Total Solutions</a:t>
            </a:r>
            <a:endParaRPr lang="en-US" b="0" dirty="0">
              <a:solidFill>
                <a:schemeClr val="tx1"/>
              </a:solidFill>
              <a:latin typeface="Open Sans Light"/>
              <a:cs typeface="Open Sans Light"/>
            </a:endParaRPr>
          </a:p>
        </p:txBody>
      </p:sp>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646" y="10526236"/>
            <a:ext cx="3753103" cy="780265"/>
          </a:xfrm>
          <a:prstGeom prst="rect">
            <a:avLst/>
          </a:prstGeom>
        </p:spPr>
      </p:pic>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0198" y="7217585"/>
            <a:ext cx="2637955" cy="105108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70980" y="7116894"/>
            <a:ext cx="3094815" cy="1183312"/>
          </a:xfrm>
          <a:prstGeom prst="rect">
            <a:avLst/>
          </a:prstGeom>
        </p:spPr>
      </p:pic>
      <p:pic>
        <p:nvPicPr>
          <p:cNvPr id="11" name="Picture 2" descr="Image result for 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8619" y="10262073"/>
            <a:ext cx="2275688" cy="27557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imos technology solutions sdn bh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963" y="11608402"/>
            <a:ext cx="4140611" cy="131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anim calcmode="lin" valueType="num">
                                      <p:cBhvr>
                                        <p:cTn id="8" dur="250" fill="hold"/>
                                        <p:tgtEl>
                                          <p:spTgt spid="13"/>
                                        </p:tgtEl>
                                        <p:attrNameLst>
                                          <p:attrName>ppt_x</p:attrName>
                                        </p:attrNameLst>
                                      </p:cBhvr>
                                      <p:tavLst>
                                        <p:tav tm="0">
                                          <p:val>
                                            <p:strVal val="#ppt_x"/>
                                          </p:val>
                                        </p:tav>
                                        <p:tav tm="100000">
                                          <p:val>
                                            <p:strVal val="#ppt_x"/>
                                          </p:val>
                                        </p:tav>
                                      </p:tavLst>
                                    </p:anim>
                                    <p:anim calcmode="lin" valueType="num">
                                      <p:cBhvr>
                                        <p:cTn id="9" dur="2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dirty="0"/>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Executive Summary</a:t>
            </a:r>
            <a:endParaRPr lang="en-US" sz="6400" dirty="0">
              <a:solidFill>
                <a:srgbClr val="C00000"/>
              </a:solidFill>
              <a:latin typeface="Open Sans Light"/>
              <a:cs typeface="Open Sans Light"/>
            </a:endParaRPr>
          </a:p>
        </p:txBody>
      </p:sp>
      <p:sp>
        <p:nvSpPr>
          <p:cNvPr id="5" name="Rounded Rectangle 4"/>
          <p:cNvSpPr/>
          <p:nvPr/>
        </p:nvSpPr>
        <p:spPr>
          <a:xfrm>
            <a:off x="977462" y="2625705"/>
            <a:ext cx="22660852" cy="3780347"/>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ounded Rectangle 18"/>
          <p:cNvSpPr/>
          <p:nvPr/>
        </p:nvSpPr>
        <p:spPr>
          <a:xfrm>
            <a:off x="977462" y="6500646"/>
            <a:ext cx="5586247" cy="649013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6" name="Rounded Rectangle 25"/>
          <p:cNvSpPr/>
          <p:nvPr/>
        </p:nvSpPr>
        <p:spPr>
          <a:xfrm>
            <a:off x="6647794" y="6500646"/>
            <a:ext cx="5586247" cy="6490139"/>
          </a:xfrm>
          <a:prstGeom prst="round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7" name="Rounded Rectangle 26"/>
          <p:cNvSpPr/>
          <p:nvPr/>
        </p:nvSpPr>
        <p:spPr>
          <a:xfrm>
            <a:off x="12354912" y="6500646"/>
            <a:ext cx="5586247" cy="649013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9" name="Rounded Rectangle 28"/>
          <p:cNvSpPr/>
          <p:nvPr/>
        </p:nvSpPr>
        <p:spPr>
          <a:xfrm>
            <a:off x="18052067" y="6500646"/>
            <a:ext cx="5586247" cy="6490139"/>
          </a:xfrm>
          <a:prstGeom prst="round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31" name="Rectangle 30"/>
          <p:cNvSpPr/>
          <p:nvPr/>
        </p:nvSpPr>
        <p:spPr>
          <a:xfrm>
            <a:off x="977461" y="2774713"/>
            <a:ext cx="22874793" cy="3493274"/>
          </a:xfrm>
          <a:prstGeom prst="rect">
            <a:avLst/>
          </a:prstGeom>
        </p:spPr>
        <p:txBody>
          <a:bodyPr wrap="square" lIns="182889" tIns="91445" rIns="182889" bIns="91445">
            <a:spAutoFit/>
          </a:bodyPr>
          <a:lstStyle/>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The world now has CHANGE</a:t>
            </a:r>
          </a:p>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The </a:t>
            </a:r>
            <a:r>
              <a:rPr lang="en-US" b="1" dirty="0">
                <a:solidFill>
                  <a:schemeClr val="bg1"/>
                </a:solidFill>
                <a:latin typeface="Open Sans Light"/>
                <a:ea typeface="Open Sans Light"/>
                <a:cs typeface="Open Sans Light"/>
              </a:rPr>
              <a:t>business has emerged rapidly to new era (Mobile lifestyle/ </a:t>
            </a:r>
            <a:r>
              <a:rPr lang="en-US" b="1" dirty="0" err="1">
                <a:solidFill>
                  <a:schemeClr val="bg1"/>
                </a:solidFill>
                <a:latin typeface="Open Sans Light"/>
                <a:ea typeface="Open Sans Light"/>
                <a:cs typeface="Open Sans Light"/>
              </a:rPr>
              <a:t>IoT</a:t>
            </a:r>
            <a:r>
              <a:rPr lang="en-US" b="1" dirty="0">
                <a:solidFill>
                  <a:schemeClr val="bg1"/>
                </a:solidFill>
                <a:latin typeface="Open Sans Light"/>
                <a:ea typeface="Open Sans Light"/>
                <a:cs typeface="Open Sans Light"/>
              </a:rPr>
              <a:t>/ Big Data)</a:t>
            </a:r>
          </a:p>
          <a:p>
            <a:pPr marL="571500" indent="-571500">
              <a:buFont typeface="Wingdings" panose="05000000000000000000" pitchFamily="2" charset="2"/>
              <a:buChar char="§"/>
            </a:pPr>
            <a:r>
              <a:rPr lang="en-US" b="1" dirty="0" err="1" smtClean="0">
                <a:solidFill>
                  <a:schemeClr val="bg1"/>
                </a:solidFill>
                <a:latin typeface="Open Sans Light"/>
                <a:ea typeface="Open Sans Light"/>
                <a:cs typeface="Open Sans Light"/>
              </a:rPr>
              <a:t>Bumi</a:t>
            </a:r>
            <a:r>
              <a:rPr lang="en-US" b="1" dirty="0" smtClean="0">
                <a:solidFill>
                  <a:schemeClr val="bg1"/>
                </a:solidFill>
                <a:latin typeface="Open Sans Light"/>
                <a:ea typeface="Open Sans Light"/>
                <a:cs typeface="Open Sans Light"/>
              </a:rPr>
              <a:t> SME are way behind other’s races in all aspect. </a:t>
            </a:r>
          </a:p>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They need holistic support from government (MARA).</a:t>
            </a:r>
          </a:p>
          <a:p>
            <a:pPr marL="571500" indent="-571500">
              <a:buFont typeface="Wingdings" panose="05000000000000000000" pitchFamily="2" charset="2"/>
              <a:buChar char="§"/>
            </a:pPr>
            <a:endParaRPr lang="en-US" sz="4300" b="1" dirty="0">
              <a:solidFill>
                <a:schemeClr val="bg1"/>
              </a:solidFill>
              <a:latin typeface="Open Sans Light"/>
              <a:ea typeface="Open Sans Light"/>
              <a:cs typeface="Open Sans Light"/>
            </a:endParaRPr>
          </a:p>
        </p:txBody>
      </p:sp>
      <p:sp>
        <p:nvSpPr>
          <p:cNvPr id="33" name="Rectangle 32"/>
          <p:cNvSpPr/>
          <p:nvPr/>
        </p:nvSpPr>
        <p:spPr>
          <a:xfrm>
            <a:off x="871932" y="6486051"/>
            <a:ext cx="5597892" cy="846396"/>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SME Highlights</a:t>
            </a:r>
          </a:p>
        </p:txBody>
      </p:sp>
      <p:sp>
        <p:nvSpPr>
          <p:cNvPr id="35" name="Rectangle 34"/>
          <p:cNvSpPr/>
          <p:nvPr/>
        </p:nvSpPr>
        <p:spPr>
          <a:xfrm>
            <a:off x="1176729" y="7583213"/>
            <a:ext cx="5066416" cy="5078313"/>
          </a:xfrm>
          <a:prstGeom prst="rect">
            <a:avLst/>
          </a:prstGeom>
        </p:spPr>
        <p:txBody>
          <a:bodyPr wrap="square">
            <a:spAutoFit/>
          </a:bodyPr>
          <a:lstStyle/>
          <a:p>
            <a:pPr marL="571500" indent="-571500" algn="just">
              <a:buFont typeface="Wingdings" panose="05000000000000000000" pitchFamily="2" charset="2"/>
              <a:buChar char="§"/>
            </a:pPr>
            <a:r>
              <a:rPr lang="en-MY" sz="3600" dirty="0" smtClean="0">
                <a:solidFill>
                  <a:schemeClr val="bg1"/>
                </a:solidFill>
                <a:latin typeface="Calibri" panose="020F0502020204030204" pitchFamily="34" charset="0"/>
              </a:rPr>
              <a:t>Considered </a:t>
            </a:r>
            <a:r>
              <a:rPr lang="en-MY" sz="3600" dirty="0">
                <a:solidFill>
                  <a:schemeClr val="bg1"/>
                </a:solidFill>
                <a:latin typeface="Calibri" panose="020F0502020204030204" pitchFamily="34" charset="0"/>
              </a:rPr>
              <a:t>as the </a:t>
            </a:r>
            <a:r>
              <a:rPr lang="en-MY" sz="3600" dirty="0" smtClean="0">
                <a:solidFill>
                  <a:schemeClr val="bg1"/>
                </a:solidFill>
                <a:latin typeface="Calibri" panose="020F0502020204030204" pitchFamily="34" charset="0"/>
              </a:rPr>
              <a:t>economy backbone</a:t>
            </a:r>
            <a:endParaRPr lang="en-US" altLang="en-US" sz="3600" dirty="0">
              <a:solidFill>
                <a:schemeClr val="bg1"/>
              </a:solidFill>
            </a:endParaRPr>
          </a:p>
          <a:p>
            <a:pPr marL="571500" indent="-571500" algn="just">
              <a:buFont typeface="Wingdings" panose="05000000000000000000" pitchFamily="2" charset="2"/>
              <a:buChar char="§"/>
            </a:pPr>
            <a:r>
              <a:rPr lang="en-MY" sz="3600" dirty="0" smtClean="0">
                <a:solidFill>
                  <a:schemeClr val="bg1"/>
                </a:solidFill>
                <a:latin typeface="Calibri" panose="020F0502020204030204" pitchFamily="34" charset="0"/>
              </a:rPr>
              <a:t>Comprising </a:t>
            </a:r>
            <a:r>
              <a:rPr lang="en-MY" sz="3600" dirty="0">
                <a:solidFill>
                  <a:schemeClr val="bg1"/>
                </a:solidFill>
                <a:latin typeface="Calibri" panose="020F0502020204030204" pitchFamily="34" charset="0"/>
              </a:rPr>
              <a:t>over 98% of total establishments</a:t>
            </a:r>
          </a:p>
          <a:p>
            <a:pPr marL="571500" indent="-571500" algn="just">
              <a:buFont typeface="Wingdings" panose="05000000000000000000" pitchFamily="2" charset="2"/>
              <a:buChar char="§"/>
            </a:pPr>
            <a:r>
              <a:rPr lang="en-MY" sz="3600" dirty="0">
                <a:solidFill>
                  <a:schemeClr val="bg1"/>
                </a:solidFill>
                <a:latin typeface="Calibri" panose="020F0502020204030204" pitchFamily="34" charset="0"/>
              </a:rPr>
              <a:t>C</a:t>
            </a:r>
            <a:r>
              <a:rPr lang="en-MY" sz="3600" dirty="0" smtClean="0">
                <a:solidFill>
                  <a:schemeClr val="bg1"/>
                </a:solidFill>
                <a:latin typeface="Calibri" panose="020F0502020204030204" pitchFamily="34" charset="0"/>
              </a:rPr>
              <a:t>ontributing </a:t>
            </a:r>
            <a:r>
              <a:rPr lang="en-MY" sz="3600" dirty="0">
                <a:solidFill>
                  <a:schemeClr val="bg1"/>
                </a:solidFill>
                <a:latin typeface="Calibri" panose="020F0502020204030204" pitchFamily="34" charset="0"/>
              </a:rPr>
              <a:t>to over 65% of employment </a:t>
            </a:r>
          </a:p>
          <a:p>
            <a:pPr marL="571500" indent="-571500" algn="just">
              <a:buFont typeface="Wingdings" panose="05000000000000000000" pitchFamily="2" charset="2"/>
              <a:buChar char="§"/>
            </a:pPr>
            <a:r>
              <a:rPr lang="en-MY" sz="3600" dirty="0">
                <a:solidFill>
                  <a:schemeClr val="bg1"/>
                </a:solidFill>
                <a:latin typeface="Calibri" panose="020F0502020204030204" pitchFamily="34" charset="0"/>
              </a:rPr>
              <a:t>C</a:t>
            </a:r>
            <a:r>
              <a:rPr lang="en-MY" sz="3600" dirty="0" smtClean="0">
                <a:solidFill>
                  <a:schemeClr val="bg1"/>
                </a:solidFill>
                <a:latin typeface="Calibri" panose="020F0502020204030204" pitchFamily="34" charset="0"/>
              </a:rPr>
              <a:t>ontributing </a:t>
            </a:r>
            <a:r>
              <a:rPr lang="en-MY" sz="3600" dirty="0">
                <a:solidFill>
                  <a:schemeClr val="bg1"/>
                </a:solidFill>
                <a:latin typeface="Calibri" panose="020F0502020204030204" pitchFamily="34" charset="0"/>
              </a:rPr>
              <a:t>as over 50% of the gross domestic product. </a:t>
            </a:r>
          </a:p>
        </p:txBody>
      </p:sp>
      <p:sp>
        <p:nvSpPr>
          <p:cNvPr id="36" name="Rectangle 35"/>
          <p:cNvSpPr/>
          <p:nvPr/>
        </p:nvSpPr>
        <p:spPr>
          <a:xfrm>
            <a:off x="6910670" y="6480796"/>
            <a:ext cx="4988295" cy="1431171"/>
          </a:xfrm>
          <a:prstGeom prst="rect">
            <a:avLst/>
          </a:prstGeom>
        </p:spPr>
        <p:txBody>
          <a:bodyPr wrap="square" lIns="182889" tIns="91445" rIns="182889" bIns="91445">
            <a:spAutoFit/>
          </a:bodyPr>
          <a:lstStyle/>
          <a:p>
            <a:pPr algn="ctr"/>
            <a:r>
              <a:rPr lang="en-US" b="1" dirty="0" err="1" smtClean="0">
                <a:solidFill>
                  <a:schemeClr val="bg1"/>
                </a:solidFill>
                <a:latin typeface="Open Sans Light"/>
                <a:ea typeface="Open Sans Light"/>
                <a:cs typeface="Open Sans Light"/>
              </a:rPr>
              <a:t>Bumi</a:t>
            </a:r>
            <a:r>
              <a:rPr lang="en-US" b="1" dirty="0" smtClean="0">
                <a:solidFill>
                  <a:schemeClr val="bg1"/>
                </a:solidFill>
                <a:latin typeface="Open Sans Light"/>
                <a:ea typeface="Open Sans Light"/>
                <a:cs typeface="Open Sans Light"/>
              </a:rPr>
              <a:t> SME </a:t>
            </a:r>
            <a:endParaRPr lang="en-US" sz="4300" b="1" dirty="0" smtClean="0">
              <a:solidFill>
                <a:schemeClr val="bg1"/>
              </a:solidFill>
              <a:latin typeface="Open Sans Light"/>
              <a:ea typeface="Open Sans Light"/>
              <a:cs typeface="Open Sans Light"/>
            </a:endParaRPr>
          </a:p>
          <a:p>
            <a:pPr algn="ctr"/>
            <a:endParaRPr lang="en-US" sz="1000" b="1" dirty="0" smtClean="0">
              <a:solidFill>
                <a:schemeClr val="bg1"/>
              </a:solidFill>
              <a:latin typeface="Open Sans Light"/>
              <a:ea typeface="Open Sans Light"/>
              <a:cs typeface="Open Sans Light"/>
            </a:endParaRPr>
          </a:p>
          <a:p>
            <a:endParaRPr lang="en-US" sz="2800" dirty="0">
              <a:solidFill>
                <a:schemeClr val="bg1"/>
              </a:solidFill>
              <a:latin typeface="Open Sans Light"/>
              <a:cs typeface="Open Sans Light"/>
            </a:endParaRPr>
          </a:p>
        </p:txBody>
      </p:sp>
      <p:sp>
        <p:nvSpPr>
          <p:cNvPr id="37" name="Rectangle 36"/>
          <p:cNvSpPr/>
          <p:nvPr/>
        </p:nvSpPr>
        <p:spPr>
          <a:xfrm>
            <a:off x="6805449" y="7655156"/>
            <a:ext cx="5251171" cy="5078313"/>
          </a:xfrm>
          <a:prstGeom prst="rect">
            <a:avLst/>
          </a:prstGeom>
        </p:spPr>
        <p:txBody>
          <a:bodyPr wrap="square">
            <a:spAutoFit/>
          </a:bodyPr>
          <a:lstStyle/>
          <a:p>
            <a:pPr marL="571500" indent="-571500" algn="just">
              <a:buFont typeface="Wingdings" panose="05000000000000000000" pitchFamily="2" charset="2"/>
              <a:buChar char="§"/>
            </a:pPr>
            <a:r>
              <a:rPr lang="en-MY" sz="3600" b="1" dirty="0">
                <a:solidFill>
                  <a:schemeClr val="bg1"/>
                </a:solidFill>
              </a:rPr>
              <a:t>27.6% </a:t>
            </a:r>
            <a:r>
              <a:rPr lang="en-MY" sz="3600" b="1" dirty="0" smtClean="0">
                <a:solidFill>
                  <a:schemeClr val="bg1"/>
                </a:solidFill>
              </a:rPr>
              <a:t>of total </a:t>
            </a:r>
            <a:r>
              <a:rPr lang="en-MY" sz="3600" b="1" dirty="0">
                <a:solidFill>
                  <a:schemeClr val="bg1"/>
                </a:solidFill>
              </a:rPr>
              <a:t>SME </a:t>
            </a:r>
            <a:r>
              <a:rPr lang="en-MY" sz="3600" b="1" dirty="0" smtClean="0">
                <a:solidFill>
                  <a:schemeClr val="bg1"/>
                </a:solidFill>
              </a:rPr>
              <a:t>establishment</a:t>
            </a:r>
          </a:p>
          <a:p>
            <a:pPr marL="571500" indent="-571500" algn="just">
              <a:buFont typeface="Wingdings" panose="05000000000000000000" pitchFamily="2" charset="2"/>
              <a:buChar char="§"/>
            </a:pPr>
            <a:r>
              <a:rPr lang="en-MY" sz="3600" b="1" dirty="0">
                <a:solidFill>
                  <a:schemeClr val="bg1"/>
                </a:solidFill>
              </a:rPr>
              <a:t>90.7 % are micro enterprise</a:t>
            </a:r>
          </a:p>
          <a:p>
            <a:pPr marL="571500" indent="-571500" algn="just">
              <a:buFont typeface="Wingdings" panose="05000000000000000000" pitchFamily="2" charset="2"/>
              <a:buChar char="§"/>
            </a:pPr>
            <a:r>
              <a:rPr lang="en-US" sz="3600" b="1" dirty="0" smtClean="0">
                <a:solidFill>
                  <a:schemeClr val="bg1"/>
                </a:solidFill>
              </a:rPr>
              <a:t>Less resources</a:t>
            </a:r>
          </a:p>
          <a:p>
            <a:pPr marL="571500" indent="-571500" algn="just">
              <a:buFont typeface="Wingdings" panose="05000000000000000000" pitchFamily="2" charset="2"/>
              <a:buChar char="§"/>
            </a:pPr>
            <a:r>
              <a:rPr lang="en-US" sz="3600" b="1" dirty="0" smtClean="0">
                <a:solidFill>
                  <a:schemeClr val="bg1"/>
                </a:solidFill>
              </a:rPr>
              <a:t>Less knowledge/ hands –on skills</a:t>
            </a:r>
          </a:p>
          <a:p>
            <a:pPr marL="571500" indent="-571500" algn="just">
              <a:buFont typeface="Wingdings" panose="05000000000000000000" pitchFamily="2" charset="2"/>
              <a:buChar char="§"/>
            </a:pPr>
            <a:r>
              <a:rPr lang="en-US" sz="3600" b="1" dirty="0" smtClean="0">
                <a:solidFill>
                  <a:schemeClr val="bg1"/>
                </a:solidFill>
              </a:rPr>
              <a:t>No access to pertinent business insights </a:t>
            </a:r>
            <a:endParaRPr lang="en-MY" sz="3600" b="1" dirty="0">
              <a:solidFill>
                <a:schemeClr val="bg1"/>
              </a:solidFill>
            </a:endParaRPr>
          </a:p>
        </p:txBody>
      </p:sp>
      <p:sp>
        <p:nvSpPr>
          <p:cNvPr id="38" name="Rectangle 37"/>
          <p:cNvSpPr/>
          <p:nvPr/>
        </p:nvSpPr>
        <p:spPr>
          <a:xfrm>
            <a:off x="12400019" y="6482278"/>
            <a:ext cx="5597892" cy="846396"/>
          </a:xfrm>
          <a:prstGeom prst="rect">
            <a:avLst/>
          </a:prstGeom>
        </p:spPr>
        <p:txBody>
          <a:bodyPr wrap="square" lIns="182889" tIns="91445" rIns="182889" bIns="91445">
            <a:spAutoFit/>
          </a:bodyPr>
          <a:lstStyle/>
          <a:p>
            <a:pPr algn="ctr"/>
            <a:r>
              <a:rPr lang="en-US" sz="4300" b="1" dirty="0" err="1" smtClean="0">
                <a:solidFill>
                  <a:schemeClr val="bg1"/>
                </a:solidFill>
                <a:latin typeface="Open Sans Light"/>
                <a:ea typeface="Open Sans Light"/>
                <a:cs typeface="Open Sans Light"/>
              </a:rPr>
              <a:t>Bumi</a:t>
            </a:r>
            <a:r>
              <a:rPr lang="en-US" sz="4300" b="1" dirty="0" smtClean="0">
                <a:solidFill>
                  <a:schemeClr val="bg1"/>
                </a:solidFill>
                <a:latin typeface="Open Sans Light"/>
                <a:ea typeface="Open Sans Light"/>
                <a:cs typeface="Open Sans Light"/>
              </a:rPr>
              <a:t> SME Hiccups</a:t>
            </a:r>
          </a:p>
        </p:txBody>
      </p:sp>
      <p:sp>
        <p:nvSpPr>
          <p:cNvPr id="39" name="Rectangle 38"/>
          <p:cNvSpPr/>
          <p:nvPr/>
        </p:nvSpPr>
        <p:spPr>
          <a:xfrm>
            <a:off x="12641754" y="7642502"/>
            <a:ext cx="5066416" cy="3970318"/>
          </a:xfrm>
          <a:prstGeom prst="rect">
            <a:avLst/>
          </a:prstGeom>
        </p:spPr>
        <p:txBody>
          <a:bodyPr wrap="square">
            <a:spAutoFit/>
          </a:bodyPr>
          <a:lstStyle/>
          <a:p>
            <a:pPr marL="571500" indent="-571500" algn="just">
              <a:buFont typeface="Wingdings" panose="05000000000000000000" pitchFamily="2" charset="2"/>
              <a:buChar char="§"/>
            </a:pPr>
            <a:r>
              <a:rPr lang="en-US" altLang="en-US" sz="3600" dirty="0" smtClean="0">
                <a:solidFill>
                  <a:schemeClr val="bg1"/>
                </a:solidFill>
              </a:rPr>
              <a:t>Competitive </a:t>
            </a:r>
            <a:r>
              <a:rPr lang="en-US" altLang="en-US" sz="3600" dirty="0">
                <a:solidFill>
                  <a:schemeClr val="bg1"/>
                </a:solidFill>
              </a:rPr>
              <a:t>Market</a:t>
            </a:r>
          </a:p>
          <a:p>
            <a:pPr marL="571500" indent="-571500" algn="just">
              <a:buFont typeface="Wingdings" panose="05000000000000000000" pitchFamily="2" charset="2"/>
              <a:buChar char="§"/>
            </a:pPr>
            <a:r>
              <a:rPr lang="en-US" altLang="en-US" sz="3600" dirty="0">
                <a:solidFill>
                  <a:schemeClr val="bg1"/>
                </a:solidFill>
              </a:rPr>
              <a:t>Fund Raising Issues</a:t>
            </a:r>
          </a:p>
          <a:p>
            <a:pPr marL="571500" indent="-571500" algn="just">
              <a:buFont typeface="Wingdings" panose="05000000000000000000" pitchFamily="2" charset="2"/>
              <a:buChar char="§"/>
            </a:pPr>
            <a:r>
              <a:rPr lang="en-US" altLang="en-US" sz="3600" dirty="0">
                <a:solidFill>
                  <a:schemeClr val="bg1"/>
                </a:solidFill>
              </a:rPr>
              <a:t>Skills Resources Issues</a:t>
            </a:r>
          </a:p>
          <a:p>
            <a:pPr marL="571500" indent="-571500" algn="just">
              <a:buFont typeface="Wingdings" panose="05000000000000000000" pitchFamily="2" charset="2"/>
              <a:buChar char="§"/>
            </a:pPr>
            <a:r>
              <a:rPr lang="en-US" altLang="en-US" sz="3600" dirty="0">
                <a:solidFill>
                  <a:schemeClr val="bg1"/>
                </a:solidFill>
              </a:rPr>
              <a:t>Competition from New Players</a:t>
            </a:r>
          </a:p>
          <a:p>
            <a:pPr marL="457200" indent="-457200" algn="just">
              <a:buFont typeface="Wingdings" panose="05000000000000000000" pitchFamily="2" charset="2"/>
              <a:buChar char="§"/>
            </a:pPr>
            <a:r>
              <a:rPr lang="en-US" altLang="en-US" sz="3600" dirty="0">
                <a:solidFill>
                  <a:schemeClr val="bg1"/>
                </a:solidFill>
              </a:rPr>
              <a:t>Support from Government</a:t>
            </a:r>
          </a:p>
        </p:txBody>
      </p:sp>
      <p:sp>
        <p:nvSpPr>
          <p:cNvPr id="40" name="Rectangle 39"/>
          <p:cNvSpPr/>
          <p:nvPr/>
        </p:nvSpPr>
        <p:spPr>
          <a:xfrm>
            <a:off x="18448399" y="6540893"/>
            <a:ext cx="4988295" cy="1431171"/>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Support Needed</a:t>
            </a:r>
          </a:p>
          <a:p>
            <a:pPr algn="ctr"/>
            <a:endParaRPr lang="en-US" sz="1000" b="1" dirty="0" smtClean="0">
              <a:solidFill>
                <a:schemeClr val="bg1"/>
              </a:solidFill>
              <a:latin typeface="Open Sans Light"/>
              <a:ea typeface="Open Sans Light"/>
              <a:cs typeface="Open Sans Light"/>
            </a:endParaRPr>
          </a:p>
          <a:p>
            <a:endParaRPr lang="en-US" sz="2800" dirty="0">
              <a:solidFill>
                <a:schemeClr val="bg1"/>
              </a:solidFill>
              <a:latin typeface="Open Sans Light"/>
              <a:cs typeface="Open Sans Light"/>
            </a:endParaRPr>
          </a:p>
        </p:txBody>
      </p:sp>
      <p:sp>
        <p:nvSpPr>
          <p:cNvPr id="41" name="Rectangle 40"/>
          <p:cNvSpPr/>
          <p:nvPr/>
        </p:nvSpPr>
        <p:spPr>
          <a:xfrm>
            <a:off x="18146660" y="7715253"/>
            <a:ext cx="5384627" cy="4524315"/>
          </a:xfrm>
          <a:prstGeom prst="rect">
            <a:avLst/>
          </a:prstGeom>
        </p:spPr>
        <p:txBody>
          <a:bodyPr wrap="square">
            <a:spAutoFit/>
          </a:bodyPr>
          <a:lstStyle/>
          <a:p>
            <a:pPr marL="571500" indent="-571500" algn="just">
              <a:buFont typeface="Wingdings" panose="05000000000000000000" pitchFamily="2" charset="2"/>
              <a:buChar char="§"/>
            </a:pPr>
            <a:r>
              <a:rPr lang="en-US" altLang="en-US" sz="3600" dirty="0">
                <a:solidFill>
                  <a:schemeClr val="bg1"/>
                </a:solidFill>
              </a:rPr>
              <a:t>Better Access for Fund Raising &amp; Financing</a:t>
            </a:r>
          </a:p>
          <a:p>
            <a:pPr marL="571500" indent="-571500" algn="just">
              <a:buFont typeface="Wingdings" panose="05000000000000000000" pitchFamily="2" charset="2"/>
              <a:buChar char="§"/>
            </a:pPr>
            <a:r>
              <a:rPr lang="en-US" altLang="en-US" sz="3600" dirty="0">
                <a:solidFill>
                  <a:schemeClr val="bg1"/>
                </a:solidFill>
              </a:rPr>
              <a:t>Technology Support</a:t>
            </a:r>
          </a:p>
          <a:p>
            <a:pPr marL="571500" indent="-571500" algn="just">
              <a:buFont typeface="Wingdings" panose="05000000000000000000" pitchFamily="2" charset="2"/>
              <a:buChar char="§"/>
            </a:pPr>
            <a:r>
              <a:rPr lang="en-US" altLang="en-US" sz="3600" dirty="0">
                <a:solidFill>
                  <a:schemeClr val="bg1"/>
                </a:solidFill>
              </a:rPr>
              <a:t>Centralized Coordination Centre for SME Business Insights</a:t>
            </a:r>
          </a:p>
          <a:p>
            <a:pPr marL="571500" indent="-571500" algn="just">
              <a:buFont typeface="Wingdings" panose="05000000000000000000" pitchFamily="2" charset="2"/>
              <a:buChar char="§"/>
            </a:pPr>
            <a:r>
              <a:rPr lang="en-US" altLang="en-US" sz="3600" dirty="0">
                <a:solidFill>
                  <a:schemeClr val="bg1"/>
                </a:solidFill>
              </a:rPr>
              <a:t>Centralized SME Training Bodies/ Coordinator</a:t>
            </a:r>
          </a:p>
        </p:txBody>
      </p:sp>
    </p:spTree>
    <p:extLst>
      <p:ext uri="{BB962C8B-B14F-4D97-AF65-F5344CB8AC3E}">
        <p14:creationId xmlns:p14="http://schemas.microsoft.com/office/powerpoint/2010/main" val="2701682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dirty="0"/>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What We Offer?</a:t>
            </a:r>
            <a:endParaRPr lang="en-US" sz="6400" dirty="0">
              <a:solidFill>
                <a:srgbClr val="C00000"/>
              </a:solidFill>
              <a:latin typeface="Open Sans Light"/>
              <a:cs typeface="Open Sans Light"/>
            </a:endParaRPr>
          </a:p>
        </p:txBody>
      </p:sp>
      <p:sp>
        <p:nvSpPr>
          <p:cNvPr id="5" name="Rounded Rectangle 4"/>
          <p:cNvSpPr/>
          <p:nvPr/>
        </p:nvSpPr>
        <p:spPr>
          <a:xfrm>
            <a:off x="977462" y="2625706"/>
            <a:ext cx="22660852" cy="3207536"/>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1208260" y="2680120"/>
            <a:ext cx="22259965" cy="2831554"/>
          </a:xfrm>
          <a:prstGeom prst="rect">
            <a:avLst/>
          </a:prstGeom>
        </p:spPr>
        <p:txBody>
          <a:bodyPr wrap="square" lIns="182889" tIns="91445" rIns="182889" bIns="91445">
            <a:spAutoFit/>
          </a:bodyPr>
          <a:lstStyle/>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The full scale of applied accounting training nationwide</a:t>
            </a:r>
          </a:p>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Equipped with industry grade accounting and book keeping </a:t>
            </a:r>
            <a:r>
              <a:rPr lang="en-US" b="1" dirty="0" smtClean="0">
                <a:solidFill>
                  <a:schemeClr val="bg1"/>
                </a:solidFill>
                <a:latin typeface="Open Sans Light"/>
                <a:ea typeface="Open Sans Light"/>
                <a:cs typeface="Open Sans Light"/>
              </a:rPr>
              <a:t>software</a:t>
            </a:r>
            <a:endParaRPr lang="en-US" b="1" dirty="0" smtClean="0">
              <a:solidFill>
                <a:schemeClr val="bg1"/>
              </a:solidFill>
              <a:latin typeface="Open Sans Light"/>
              <a:ea typeface="Open Sans Light"/>
              <a:cs typeface="Open Sans Light"/>
            </a:endParaRPr>
          </a:p>
          <a:p>
            <a:pPr marL="571500" indent="-571500">
              <a:buFont typeface="Wingdings" panose="05000000000000000000" pitchFamily="2" charset="2"/>
              <a:buChar char="§"/>
            </a:pPr>
            <a:r>
              <a:rPr lang="en-US" sz="4300" b="1" dirty="0" smtClean="0">
                <a:solidFill>
                  <a:schemeClr val="bg1"/>
                </a:solidFill>
                <a:latin typeface="Open Sans Light"/>
                <a:ea typeface="Open Sans Light"/>
                <a:cs typeface="Open Sans Light"/>
              </a:rPr>
              <a:t>Supported by long term engagement and monitoring service</a:t>
            </a:r>
          </a:p>
          <a:p>
            <a:pPr marL="571500" indent="-571500">
              <a:buFont typeface="Wingdings" panose="05000000000000000000" pitchFamily="2" charset="2"/>
              <a:buChar char="§"/>
            </a:pPr>
            <a:r>
              <a:rPr lang="en-US" b="1" dirty="0" smtClean="0">
                <a:solidFill>
                  <a:schemeClr val="bg1"/>
                </a:solidFill>
                <a:latin typeface="Open Sans Light"/>
                <a:ea typeface="Open Sans Light"/>
                <a:cs typeface="Open Sans Light"/>
              </a:rPr>
              <a:t>Assisted with pertinent business insights and big data analytics</a:t>
            </a:r>
            <a:endParaRPr lang="en-US" sz="4300" b="1" dirty="0">
              <a:solidFill>
                <a:schemeClr val="bg1"/>
              </a:solidFill>
              <a:latin typeface="Open Sans Light"/>
              <a:ea typeface="Open Sans Light"/>
              <a:cs typeface="Open Sans Ligh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195" y="6243146"/>
            <a:ext cx="14426623" cy="651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9136195" y="11092853"/>
            <a:ext cx="2435695" cy="1569660"/>
          </a:xfrm>
          <a:prstGeom prst="rect">
            <a:avLst/>
          </a:prstGeom>
        </p:spPr>
        <p:txBody>
          <a:bodyPr wrap="square">
            <a:spAutoFit/>
          </a:bodyPr>
          <a:lstStyle/>
          <a:p>
            <a:pPr algn="ctr"/>
            <a:r>
              <a:rPr lang="en-US" altLang="en-US" sz="2400" b="1" dirty="0" smtClean="0">
                <a:solidFill>
                  <a:schemeClr val="bg1"/>
                </a:solidFill>
              </a:rPr>
              <a:t>5,000 </a:t>
            </a:r>
            <a:r>
              <a:rPr lang="en-US" sz="24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2400" b="1" dirty="0" smtClean="0">
                <a:solidFill>
                  <a:schemeClr val="bg1"/>
                </a:solidFill>
              </a:rPr>
              <a:t> Accounting License </a:t>
            </a:r>
            <a:r>
              <a:rPr lang="en-US" altLang="en-US" sz="2400" b="1" dirty="0">
                <a:solidFill>
                  <a:schemeClr val="bg1"/>
                </a:solidFill>
              </a:rPr>
              <a:t>for 5 </a:t>
            </a:r>
            <a:r>
              <a:rPr lang="en-US" altLang="en-US" sz="2400" b="1" dirty="0" smtClean="0">
                <a:solidFill>
                  <a:schemeClr val="bg1"/>
                </a:solidFill>
              </a:rPr>
              <a:t>Years</a:t>
            </a:r>
            <a:endParaRPr lang="en-US" sz="2400" cap="all" dirty="0">
              <a:solidFill>
                <a:schemeClr val="bg1"/>
              </a:solidFill>
            </a:endParaRPr>
          </a:p>
        </p:txBody>
      </p:sp>
      <p:sp>
        <p:nvSpPr>
          <p:cNvPr id="22" name="Rectangle 21"/>
          <p:cNvSpPr/>
          <p:nvPr/>
        </p:nvSpPr>
        <p:spPr>
          <a:xfrm>
            <a:off x="11571890" y="10600410"/>
            <a:ext cx="2955164" cy="1569660"/>
          </a:xfrm>
          <a:prstGeom prst="rect">
            <a:avLst/>
          </a:prstGeom>
        </p:spPr>
        <p:txBody>
          <a:bodyPr wrap="square">
            <a:spAutoFit/>
          </a:bodyPr>
          <a:lstStyle/>
          <a:p>
            <a:pPr algn="ctr"/>
            <a:r>
              <a:rPr lang="en-US" altLang="en-US" sz="2400" b="1" dirty="0" smtClean="0"/>
              <a:t>250 @ 3 Days  </a:t>
            </a:r>
            <a:r>
              <a:rPr lang="en-US" altLang="en-US" sz="2400" b="1" dirty="0"/>
              <a:t>Training Sessions in </a:t>
            </a:r>
            <a:endParaRPr lang="en-US" altLang="en-US" sz="2400" b="1" dirty="0" smtClean="0"/>
          </a:p>
          <a:p>
            <a:pPr algn="ctr"/>
            <a:r>
              <a:rPr lang="en-US" altLang="en-US" sz="2400" b="1" dirty="0" smtClean="0"/>
              <a:t>2 years  </a:t>
            </a:r>
          </a:p>
          <a:p>
            <a:pPr algn="ctr"/>
            <a:r>
              <a:rPr lang="en-US" altLang="en-US" sz="2400" b="1" dirty="0" smtClean="0"/>
              <a:t>(5 Zones)</a:t>
            </a:r>
            <a:endParaRPr lang="en-US" sz="2400" b="1" dirty="0"/>
          </a:p>
        </p:txBody>
      </p:sp>
      <p:sp>
        <p:nvSpPr>
          <p:cNvPr id="23" name="Rectangle 22"/>
          <p:cNvSpPr/>
          <p:nvPr/>
        </p:nvSpPr>
        <p:spPr>
          <a:xfrm>
            <a:off x="14527054" y="9814557"/>
            <a:ext cx="2967405" cy="2677656"/>
          </a:xfrm>
          <a:prstGeom prst="rect">
            <a:avLst/>
          </a:prstGeom>
        </p:spPr>
        <p:txBody>
          <a:bodyPr wrap="square">
            <a:spAutoFit/>
          </a:bodyPr>
          <a:lstStyle/>
          <a:p>
            <a:pPr algn="ctr"/>
            <a:r>
              <a:rPr lang="en-US" altLang="en-US" sz="2400" b="1" dirty="0" smtClean="0">
                <a:solidFill>
                  <a:schemeClr val="bg1"/>
                </a:solidFill>
              </a:rPr>
              <a:t>5,000 </a:t>
            </a:r>
            <a:r>
              <a:rPr lang="en-US" sz="24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2400" b="1" dirty="0" smtClean="0">
                <a:solidFill>
                  <a:schemeClr val="bg1"/>
                </a:solidFill>
              </a:rPr>
              <a:t> Certifications &amp; Accreditations</a:t>
            </a:r>
          </a:p>
          <a:p>
            <a:pPr algn="ctr"/>
            <a:r>
              <a:rPr lang="en-US" altLang="en-US" sz="2400" b="1" dirty="0">
                <a:solidFill>
                  <a:schemeClr val="bg1"/>
                </a:solidFill>
              </a:rPr>
              <a:t>-</a:t>
            </a:r>
            <a:r>
              <a:rPr lang="en-US" altLang="en-US" sz="2400" b="1" dirty="0" smtClean="0">
                <a:solidFill>
                  <a:schemeClr val="bg1"/>
                </a:solidFill>
              </a:rPr>
              <a:t>Endorsed by Reputable Bodies-UMT TAF, </a:t>
            </a:r>
            <a:r>
              <a:rPr lang="en-US" sz="2400" b="1" cap="all" dirty="0" smtClean="0">
                <a:solidFill>
                  <a:schemeClr val="bg1"/>
                </a:solidFill>
              </a:rPr>
              <a:t>UITM TAF</a:t>
            </a:r>
          </a:p>
          <a:p>
            <a:pPr algn="ctr"/>
            <a:r>
              <a:rPr lang="en-US" sz="2400" b="1" cap="all" dirty="0" smtClean="0">
                <a:solidFill>
                  <a:schemeClr val="bg1"/>
                </a:solidFill>
              </a:rPr>
              <a:t>UNIKL TAF, UPM TAF</a:t>
            </a:r>
            <a:endParaRPr lang="en-US" sz="2400" cap="all" dirty="0">
              <a:solidFill>
                <a:schemeClr val="bg1"/>
              </a:solidFill>
            </a:endParaRPr>
          </a:p>
        </p:txBody>
      </p:sp>
      <p:sp>
        <p:nvSpPr>
          <p:cNvPr id="24" name="Rectangle 23"/>
          <p:cNvSpPr/>
          <p:nvPr/>
        </p:nvSpPr>
        <p:spPr>
          <a:xfrm>
            <a:off x="17589052" y="9112470"/>
            <a:ext cx="3000714" cy="3416320"/>
          </a:xfrm>
          <a:prstGeom prst="rect">
            <a:avLst/>
          </a:prstGeom>
        </p:spPr>
        <p:txBody>
          <a:bodyPr wrap="square">
            <a:spAutoFit/>
          </a:bodyPr>
          <a:lstStyle/>
          <a:p>
            <a:pPr algn="ctr"/>
            <a:r>
              <a:rPr lang="en-US" altLang="en-US" sz="2400" b="1" dirty="0" smtClean="0"/>
              <a:t>5 Years FREE Access to </a:t>
            </a:r>
            <a:r>
              <a:rPr lang="en-US" sz="24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2400" b="1" dirty="0" smtClean="0">
                <a:solidFill>
                  <a:srgbClr val="FF0000"/>
                </a:solidFill>
              </a:rPr>
              <a:t> </a:t>
            </a:r>
          </a:p>
          <a:p>
            <a:pPr algn="ctr"/>
            <a:r>
              <a:rPr lang="en-US" altLang="en-US" sz="2400" b="1" dirty="0" smtClean="0"/>
              <a:t>E-Learning Platform</a:t>
            </a:r>
          </a:p>
          <a:p>
            <a:pPr marL="571500" indent="-571500">
              <a:buFont typeface="Arial" panose="020B0604020202020204" pitchFamily="34" charset="0"/>
              <a:buChar char="•"/>
            </a:pPr>
            <a:r>
              <a:rPr lang="en-US" altLang="en-US" sz="2400" b="1" dirty="0" smtClean="0"/>
              <a:t>Webinar</a:t>
            </a:r>
          </a:p>
          <a:p>
            <a:pPr marL="571500" indent="-571500">
              <a:buFont typeface="Arial" panose="020B0604020202020204" pitchFamily="34" charset="0"/>
              <a:buChar char="•"/>
            </a:pPr>
            <a:r>
              <a:rPr lang="en-US" altLang="en-US" sz="2400" b="1" dirty="0" smtClean="0"/>
              <a:t>Online Tutorial</a:t>
            </a:r>
          </a:p>
          <a:p>
            <a:pPr marL="571500" indent="-571500">
              <a:buFont typeface="Arial" panose="020B0604020202020204" pitchFamily="34" charset="0"/>
              <a:buChar char="•"/>
            </a:pPr>
            <a:r>
              <a:rPr lang="en-US" altLang="en-US" sz="2400" b="1" dirty="0" smtClean="0"/>
              <a:t>Online Training</a:t>
            </a:r>
          </a:p>
          <a:p>
            <a:pPr marL="571500" indent="-571500">
              <a:buFont typeface="Arial" panose="020B0604020202020204" pitchFamily="34" charset="0"/>
              <a:buChar char="•"/>
            </a:pPr>
            <a:r>
              <a:rPr lang="en-US" altLang="en-US" sz="2400" b="1" dirty="0" smtClean="0"/>
              <a:t>Online Exam</a:t>
            </a:r>
          </a:p>
          <a:p>
            <a:pPr marL="571500" indent="-571500">
              <a:buFont typeface="Arial" panose="020B0604020202020204" pitchFamily="34" charset="0"/>
              <a:buChar char="•"/>
            </a:pPr>
            <a:r>
              <a:rPr lang="en-US" altLang="en-US" sz="2400" b="1" dirty="0" smtClean="0"/>
              <a:t>Online Support</a:t>
            </a:r>
          </a:p>
          <a:p>
            <a:pPr marL="571500" indent="-571500" algn="ctr">
              <a:buFont typeface="Arial" panose="020B0604020202020204" pitchFamily="34" charset="0"/>
              <a:buChar char="•"/>
            </a:pPr>
            <a:endParaRPr lang="en-US" altLang="en-US" sz="2400" b="1" dirty="0">
              <a:solidFill>
                <a:schemeClr val="bg1"/>
              </a:solidFill>
            </a:endParaRPr>
          </a:p>
        </p:txBody>
      </p:sp>
      <p:sp>
        <p:nvSpPr>
          <p:cNvPr id="25" name="Rectangle 24"/>
          <p:cNvSpPr/>
          <p:nvPr/>
        </p:nvSpPr>
        <p:spPr>
          <a:xfrm>
            <a:off x="20621297" y="8460545"/>
            <a:ext cx="2941521" cy="3970318"/>
          </a:xfrm>
          <a:prstGeom prst="rect">
            <a:avLst/>
          </a:prstGeom>
        </p:spPr>
        <p:txBody>
          <a:bodyPr wrap="square">
            <a:spAutoFit/>
          </a:bodyPr>
          <a:lstStyle/>
          <a:p>
            <a:pPr algn="ctr"/>
            <a:r>
              <a:rPr lang="en-US" altLang="en-US" sz="2800" b="1" dirty="0" smtClean="0"/>
              <a:t>MARA Entrepreneurs Awards Event </a:t>
            </a:r>
          </a:p>
          <a:p>
            <a:pPr algn="ctr"/>
            <a:r>
              <a:rPr lang="en-US" altLang="en-US" sz="2800" b="1" dirty="0" smtClean="0"/>
              <a:t>with </a:t>
            </a:r>
          </a:p>
          <a:p>
            <a:pPr algn="ctr"/>
            <a:r>
              <a:rPr lang="en-US" altLang="en-US" sz="2800" b="1" dirty="0" smtClean="0"/>
              <a:t>Media </a:t>
            </a:r>
            <a:r>
              <a:rPr lang="en-US" altLang="en-US" sz="2800" b="1" dirty="0"/>
              <a:t>Coverage in Major Malay Newspaper </a:t>
            </a:r>
            <a:r>
              <a:rPr lang="en-US" altLang="en-US" sz="2800" b="1" dirty="0" smtClean="0"/>
              <a:t>(</a:t>
            </a:r>
            <a:r>
              <a:rPr lang="en-US" altLang="en-US" sz="2800" b="1" dirty="0"/>
              <a:t>Schedule and Timetable – TBD)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01" y="5986053"/>
            <a:ext cx="8274894" cy="696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3307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4</a:t>
            </a:fld>
            <a:endParaRPr lang="en-US" dirty="0"/>
          </a:p>
        </p:txBody>
      </p:sp>
      <p:sp>
        <p:nvSpPr>
          <p:cNvPr id="34" name="TextBox 33"/>
          <p:cNvSpPr txBox="1"/>
          <p:nvPr/>
        </p:nvSpPr>
        <p:spPr>
          <a:xfrm>
            <a:off x="1400414" y="953164"/>
            <a:ext cx="21586688" cy="1261896"/>
          </a:xfrm>
          <a:prstGeom prst="rect">
            <a:avLst/>
          </a:prstGeom>
          <a:noFill/>
        </p:spPr>
        <p:txBody>
          <a:bodyPr wrap="square" lIns="243852" tIns="121926" rIns="243852" bIns="121926" rtlCol="0">
            <a:spAutoFit/>
          </a:bodyPr>
          <a:lstStyle/>
          <a:p>
            <a:pPr algn="ctr"/>
            <a:r>
              <a:rPr lang="en-US" sz="6600" dirty="0" smtClean="0">
                <a:solidFill>
                  <a:schemeClr val="tx1">
                    <a:lumMod val="65000"/>
                    <a:lumOff val="35000"/>
                  </a:schemeClr>
                </a:solidFill>
                <a:latin typeface="Open Sans Light"/>
                <a:cs typeface="Open Sans Light"/>
              </a:rPr>
              <a:t>Entrepreneurs </a:t>
            </a:r>
            <a:r>
              <a:rPr lang="en-US" sz="6600" dirty="0">
                <a:solidFill>
                  <a:schemeClr val="tx1">
                    <a:lumMod val="65000"/>
                    <a:lumOff val="35000"/>
                  </a:schemeClr>
                </a:solidFill>
                <a:latin typeface="Open Sans Light"/>
                <a:cs typeface="Open Sans Light"/>
              </a:rPr>
              <a:t>Business Intelligent Centre</a:t>
            </a:r>
          </a:p>
        </p:txBody>
      </p:sp>
      <p:pic>
        <p:nvPicPr>
          <p:cNvPr id="14" name="Picture 4" descr="Image result for business command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39" y="2215060"/>
            <a:ext cx="9902283" cy="62007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1808347" y="8602315"/>
            <a:ext cx="8201265" cy="4651053"/>
          </a:xfrm>
          <a:prstGeom prst="rect">
            <a:avLst/>
          </a:prstGeom>
        </p:spPr>
      </p:pic>
      <p:sp>
        <p:nvSpPr>
          <p:cNvPr id="22" name="Rectangle 21"/>
          <p:cNvSpPr/>
          <p:nvPr/>
        </p:nvSpPr>
        <p:spPr>
          <a:xfrm>
            <a:off x="10906501" y="6210693"/>
            <a:ext cx="12080601" cy="1323439"/>
          </a:xfrm>
          <a:prstGeom prst="rect">
            <a:avLst/>
          </a:prstGeom>
        </p:spPr>
        <p:txBody>
          <a:bodyPr wrap="square">
            <a:spAutoFit/>
          </a:bodyPr>
          <a:lstStyle/>
          <a:p>
            <a:pPr marL="571500" indent="-571500" algn="just">
              <a:buFont typeface="Wingdings" panose="05000000000000000000" pitchFamily="2" charset="2"/>
              <a:buChar char="§"/>
            </a:pPr>
            <a:r>
              <a:rPr lang="en-MY" sz="4000" dirty="0" smtClean="0">
                <a:latin typeface="Open Sans Light"/>
                <a:cs typeface="Arial" panose="020B0604020202020204" pitchFamily="34" charset="0"/>
              </a:rPr>
              <a:t>More </a:t>
            </a:r>
            <a:r>
              <a:rPr lang="en-MY" sz="4000" dirty="0">
                <a:latin typeface="Open Sans Light"/>
                <a:cs typeface="Arial" panose="020B0604020202020204" pitchFamily="34" charset="0"/>
              </a:rPr>
              <a:t>Agile </a:t>
            </a:r>
            <a:r>
              <a:rPr lang="en-MY" sz="4000" dirty="0" smtClean="0">
                <a:latin typeface="Open Sans Light"/>
                <a:cs typeface="Arial" panose="020B0604020202020204" pitchFamily="34" charset="0"/>
              </a:rPr>
              <a:t>Product and Service Delivery  with potential to highly </a:t>
            </a:r>
            <a:r>
              <a:rPr lang="en-MY" sz="4000" dirty="0">
                <a:latin typeface="Open Sans Light"/>
                <a:cs typeface="Arial" panose="020B0604020202020204" pitchFamily="34" charset="0"/>
              </a:rPr>
              <a:t>Innovative </a:t>
            </a:r>
            <a:r>
              <a:rPr lang="en-MY" sz="4000" dirty="0" smtClean="0">
                <a:latin typeface="Open Sans Light"/>
                <a:cs typeface="Arial" panose="020B0604020202020204" pitchFamily="34" charset="0"/>
              </a:rPr>
              <a:t>Services/Product. </a:t>
            </a:r>
            <a:endParaRPr lang="en-MY" sz="3200" i="1" dirty="0">
              <a:latin typeface="Open Sans Light"/>
              <a:cs typeface="Arial" panose="020B0604020202020204" pitchFamily="34" charset="0"/>
            </a:endParaRPr>
          </a:p>
        </p:txBody>
      </p:sp>
      <p:sp>
        <p:nvSpPr>
          <p:cNvPr id="23" name="Rectangle 22"/>
          <p:cNvSpPr/>
          <p:nvPr/>
        </p:nvSpPr>
        <p:spPr>
          <a:xfrm>
            <a:off x="10906501" y="3713201"/>
            <a:ext cx="12080602" cy="1318910"/>
          </a:xfrm>
          <a:prstGeom prst="rect">
            <a:avLst/>
          </a:prstGeom>
        </p:spPr>
        <p:txBody>
          <a:bodyPr wrap="square">
            <a:spAutoFit/>
          </a:bodyPr>
          <a:lstStyle/>
          <a:p>
            <a:pPr marL="571500" indent="-571500" algn="just">
              <a:buFont typeface="Wingdings" panose="05000000000000000000" pitchFamily="2" charset="2"/>
              <a:buChar char="§"/>
            </a:pPr>
            <a:r>
              <a:rPr lang="en-MY" sz="4000" dirty="0" smtClean="0">
                <a:latin typeface="Open Sans Light"/>
                <a:cs typeface="Arial" panose="020B0604020202020204" pitchFamily="34" charset="0"/>
              </a:rPr>
              <a:t>Bird Eye View (360 </a:t>
            </a:r>
            <a:r>
              <a:rPr lang="en-MY" sz="4000" dirty="0" err="1" smtClean="0">
                <a:latin typeface="Open Sans Light"/>
                <a:cs typeface="Arial" panose="020B0604020202020204" pitchFamily="34" charset="0"/>
              </a:rPr>
              <a:t>Deg</a:t>
            </a:r>
            <a:r>
              <a:rPr lang="en-MY" sz="4000" dirty="0" smtClean="0">
                <a:latin typeface="Open Sans Light"/>
                <a:cs typeface="Arial" panose="020B0604020202020204" pitchFamily="34" charset="0"/>
              </a:rPr>
              <a:t>) of Entrepreneur Financial </a:t>
            </a:r>
            <a:r>
              <a:rPr lang="en-MY" sz="4000" dirty="0">
                <a:latin typeface="Open Sans Light"/>
                <a:cs typeface="Arial" panose="020B0604020202020204" pitchFamily="34" charset="0"/>
              </a:rPr>
              <a:t>Portfolio </a:t>
            </a:r>
            <a:r>
              <a:rPr lang="en-MY" sz="4000" dirty="0" smtClean="0">
                <a:latin typeface="Open Sans Light"/>
                <a:cs typeface="Arial" panose="020B0604020202020204" pitchFamily="34" charset="0"/>
              </a:rPr>
              <a:t>and Business Performance</a:t>
            </a:r>
            <a:endParaRPr lang="en-MY" sz="3200" i="1" dirty="0">
              <a:latin typeface="Open Sans Light"/>
              <a:cs typeface="Arial" panose="020B0604020202020204" pitchFamily="34" charset="0"/>
            </a:endParaRPr>
          </a:p>
        </p:txBody>
      </p:sp>
      <p:sp>
        <p:nvSpPr>
          <p:cNvPr id="28" name="Rectangle 27"/>
          <p:cNvSpPr/>
          <p:nvPr/>
        </p:nvSpPr>
        <p:spPr>
          <a:xfrm>
            <a:off x="10860122" y="4961947"/>
            <a:ext cx="12126980" cy="1323439"/>
          </a:xfrm>
          <a:prstGeom prst="rect">
            <a:avLst/>
          </a:prstGeom>
        </p:spPr>
        <p:txBody>
          <a:bodyPr wrap="square">
            <a:spAutoFit/>
          </a:bodyPr>
          <a:lstStyle/>
          <a:p>
            <a:pPr marL="571500" indent="-571500" algn="just">
              <a:buFont typeface="Wingdings" panose="05000000000000000000" pitchFamily="2" charset="2"/>
              <a:buChar char="§"/>
            </a:pPr>
            <a:r>
              <a:rPr lang="en-MY" sz="4000" dirty="0" smtClean="0">
                <a:latin typeface="Open Sans Light"/>
                <a:cs typeface="Arial" panose="020B0604020202020204" pitchFamily="34" charset="0"/>
              </a:rPr>
              <a:t>Better support for Entrepreneur Decision Making and Advisory</a:t>
            </a:r>
            <a:endParaRPr lang="en-MY" sz="3200" i="1" dirty="0">
              <a:latin typeface="Open Sans Light"/>
              <a:cs typeface="Arial" panose="020B0604020202020204" pitchFamily="34" charset="0"/>
            </a:endParaRPr>
          </a:p>
        </p:txBody>
      </p:sp>
      <p:sp>
        <p:nvSpPr>
          <p:cNvPr id="29" name="Rectangle 28"/>
          <p:cNvSpPr/>
          <p:nvPr/>
        </p:nvSpPr>
        <p:spPr>
          <a:xfrm>
            <a:off x="10860123" y="2487036"/>
            <a:ext cx="12126979" cy="1323439"/>
          </a:xfrm>
          <a:prstGeom prst="rect">
            <a:avLst/>
          </a:prstGeom>
        </p:spPr>
        <p:txBody>
          <a:bodyPr wrap="square">
            <a:spAutoFit/>
          </a:bodyPr>
          <a:lstStyle/>
          <a:p>
            <a:pPr marL="571500" indent="-571500" algn="just">
              <a:buFont typeface="Wingdings" panose="05000000000000000000" pitchFamily="2" charset="2"/>
              <a:buChar char="§"/>
            </a:pPr>
            <a:r>
              <a:rPr lang="en-MY" sz="4000" dirty="0" smtClean="0">
                <a:latin typeface="Open Sans Light"/>
                <a:cs typeface="Arial" panose="020B0604020202020204" pitchFamily="34" charset="0"/>
              </a:rPr>
              <a:t>Centre of Excellence for SME Financial Management Services. </a:t>
            </a:r>
            <a:endParaRPr lang="en-MY" sz="3200" i="1" dirty="0">
              <a:latin typeface="Open Sans Light"/>
              <a:cs typeface="Arial" panose="020B0604020202020204" pitchFamily="34" charset="0"/>
            </a:endParaRPr>
          </a:p>
        </p:txBody>
      </p:sp>
      <p:grpSp>
        <p:nvGrpSpPr>
          <p:cNvPr id="31" name="Group 30"/>
          <p:cNvGrpSpPr/>
          <p:nvPr/>
        </p:nvGrpSpPr>
        <p:grpSpPr>
          <a:xfrm>
            <a:off x="10788815" y="9445498"/>
            <a:ext cx="12702696" cy="2250889"/>
            <a:chOff x="9765330" y="3281596"/>
            <a:chExt cx="11743971" cy="1160688"/>
          </a:xfrm>
        </p:grpSpPr>
        <p:grpSp>
          <p:nvGrpSpPr>
            <p:cNvPr id="32" name="Group 31"/>
            <p:cNvGrpSpPr/>
            <p:nvPr/>
          </p:nvGrpSpPr>
          <p:grpSpPr>
            <a:xfrm>
              <a:off x="13693688" y="3281596"/>
              <a:ext cx="3887255" cy="1160688"/>
              <a:chOff x="2005001" y="2099661"/>
              <a:chExt cx="1875018" cy="2433025"/>
            </a:xfrm>
          </p:grpSpPr>
          <p:sp>
            <p:nvSpPr>
              <p:cNvPr id="47" name="Rounded Rectangle 46"/>
              <p:cNvSpPr/>
              <p:nvPr/>
            </p:nvSpPr>
            <p:spPr>
              <a:xfrm>
                <a:off x="2005001" y="2099661"/>
                <a:ext cx="1875018" cy="2433025"/>
              </a:xfrm>
              <a:prstGeom prst="roundRect">
                <a:avLst>
                  <a:gd name="adj" fmla="val 523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Rectangle 47"/>
              <p:cNvSpPr/>
              <p:nvPr/>
            </p:nvSpPr>
            <p:spPr>
              <a:xfrm>
                <a:off x="2201075" y="2304735"/>
                <a:ext cx="1504302" cy="201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PREDICTIVE ANALYTICS</a:t>
                </a:r>
                <a:endParaRPr lang="en-US" sz="1800" b="1" dirty="0"/>
              </a:p>
            </p:txBody>
          </p:sp>
          <p:grpSp>
            <p:nvGrpSpPr>
              <p:cNvPr id="49" name="Group 48"/>
              <p:cNvGrpSpPr/>
              <p:nvPr/>
            </p:nvGrpSpPr>
            <p:grpSpPr>
              <a:xfrm>
                <a:off x="2872173" y="4361742"/>
                <a:ext cx="133501" cy="132001"/>
                <a:chOff x="4446940" y="5280381"/>
                <a:chExt cx="237363" cy="234696"/>
              </a:xfrm>
            </p:grpSpPr>
            <p:sp>
              <p:nvSpPr>
                <p:cNvPr id="51" name="Oval 50"/>
                <p:cNvSpPr>
                  <a:spLocks noChangeArrowheads="1"/>
                </p:cNvSpPr>
                <p:nvPr/>
              </p:nvSpPr>
              <p:spPr bwMode="auto">
                <a:xfrm>
                  <a:off x="4446940" y="5280381"/>
                  <a:ext cx="237363" cy="234696"/>
                </a:xfrm>
                <a:prstGeom prst="ellipse">
                  <a:avLst/>
                </a:prstGeom>
                <a:gradFill flip="none" rotWithShape="1">
                  <a:gsLst>
                    <a:gs pos="29000">
                      <a:schemeClr val="tx1"/>
                    </a:gs>
                    <a:gs pos="73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lt1"/>
                    </a:solidFill>
                  </a:endParaRPr>
                </a:p>
              </p:txBody>
            </p:sp>
            <p:sp>
              <p:nvSpPr>
                <p:cNvPr id="52" name="Rounded Rectangle 51"/>
                <p:cNvSpPr/>
                <p:nvPr/>
              </p:nvSpPr>
              <p:spPr>
                <a:xfrm>
                  <a:off x="4515460" y="5356864"/>
                  <a:ext cx="100323" cy="100323"/>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Freeform 49"/>
              <p:cNvSpPr/>
              <p:nvPr/>
            </p:nvSpPr>
            <p:spPr>
              <a:xfrm>
                <a:off x="2574972" y="2113056"/>
                <a:ext cx="1291654" cy="1634682"/>
              </a:xfrm>
              <a:custGeom>
                <a:avLst/>
                <a:gdLst>
                  <a:gd name="connsiteX0" fmla="*/ 0 w 2296537"/>
                  <a:gd name="connsiteY0" fmla="*/ 0 h 2906437"/>
                  <a:gd name="connsiteX1" fmla="*/ 2121915 w 2296537"/>
                  <a:gd name="connsiteY1" fmla="*/ 0 h 2906437"/>
                  <a:gd name="connsiteX2" fmla="*/ 2296537 w 2296537"/>
                  <a:gd name="connsiteY2" fmla="*/ 174622 h 2906437"/>
                  <a:gd name="connsiteX3" fmla="*/ 2296537 w 2296537"/>
                  <a:gd name="connsiteY3" fmla="*/ 2906437 h 2906437"/>
                </a:gdLst>
                <a:ahLst/>
                <a:cxnLst>
                  <a:cxn ang="0">
                    <a:pos x="connsiteX0" y="connsiteY0"/>
                  </a:cxn>
                  <a:cxn ang="0">
                    <a:pos x="connsiteX1" y="connsiteY1"/>
                  </a:cxn>
                  <a:cxn ang="0">
                    <a:pos x="connsiteX2" y="connsiteY2"/>
                  </a:cxn>
                  <a:cxn ang="0">
                    <a:pos x="connsiteX3" y="connsiteY3"/>
                  </a:cxn>
                </a:cxnLst>
                <a:rect l="l" t="t" r="r" b="b"/>
                <a:pathLst>
                  <a:path w="2296537" h="2906437">
                    <a:moveTo>
                      <a:pt x="0" y="0"/>
                    </a:moveTo>
                    <a:lnTo>
                      <a:pt x="2121915" y="0"/>
                    </a:lnTo>
                    <a:cubicBezTo>
                      <a:pt x="2218356" y="0"/>
                      <a:pt x="2296537" y="78181"/>
                      <a:pt x="2296537" y="174622"/>
                    </a:cubicBezTo>
                    <a:lnTo>
                      <a:pt x="2296537" y="2906437"/>
                    </a:lnTo>
                    <a:close/>
                  </a:path>
                </a:pathLst>
              </a:cu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33" name="Rounded Rectangle 32"/>
            <p:cNvSpPr/>
            <p:nvPr/>
          </p:nvSpPr>
          <p:spPr>
            <a:xfrm>
              <a:off x="9765330" y="3281596"/>
              <a:ext cx="3887255" cy="1160688"/>
            </a:xfrm>
            <a:prstGeom prst="roundRect">
              <a:avLst>
                <a:gd name="adj" fmla="val 523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Rectangle 34"/>
            <p:cNvSpPr/>
            <p:nvPr/>
          </p:nvSpPr>
          <p:spPr>
            <a:xfrm>
              <a:off x="10171823" y="3379428"/>
              <a:ext cx="3118693" cy="962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prstClr val="white"/>
                  </a:solidFill>
                </a:rPr>
                <a:t>DESCRIPTIVE</a:t>
              </a:r>
            </a:p>
            <a:p>
              <a:pPr lvl="0" algn="ctr"/>
              <a:r>
                <a:rPr lang="en-US" sz="3600" b="1" dirty="0" smtClean="0">
                  <a:solidFill>
                    <a:prstClr val="white"/>
                  </a:solidFill>
                </a:rPr>
                <a:t>ANALYTICS</a:t>
              </a:r>
              <a:endParaRPr lang="en-US" sz="3600" b="1" dirty="0">
                <a:solidFill>
                  <a:prstClr val="white"/>
                </a:solidFill>
              </a:endParaRPr>
            </a:p>
          </p:txBody>
        </p:sp>
        <p:grpSp>
          <p:nvGrpSpPr>
            <p:cNvPr id="36" name="Group 35"/>
            <p:cNvGrpSpPr/>
            <p:nvPr/>
          </p:nvGrpSpPr>
          <p:grpSpPr>
            <a:xfrm>
              <a:off x="11563134" y="4360734"/>
              <a:ext cx="276772" cy="62972"/>
              <a:chOff x="4446940" y="5280381"/>
              <a:chExt cx="237363" cy="234696"/>
            </a:xfrm>
          </p:grpSpPr>
          <p:sp>
            <p:nvSpPr>
              <p:cNvPr id="45" name="Oval 44"/>
              <p:cNvSpPr>
                <a:spLocks noChangeArrowheads="1"/>
              </p:cNvSpPr>
              <p:nvPr/>
            </p:nvSpPr>
            <p:spPr bwMode="auto">
              <a:xfrm>
                <a:off x="4446940" y="5280381"/>
                <a:ext cx="237363" cy="234696"/>
              </a:xfrm>
              <a:prstGeom prst="ellipse">
                <a:avLst/>
              </a:prstGeom>
              <a:gradFill flip="none" rotWithShape="1">
                <a:gsLst>
                  <a:gs pos="29000">
                    <a:schemeClr val="tx1"/>
                  </a:gs>
                  <a:gs pos="73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lt1"/>
                  </a:solidFill>
                </a:endParaRPr>
              </a:p>
            </p:txBody>
          </p:sp>
          <p:sp>
            <p:nvSpPr>
              <p:cNvPr id="46" name="Rounded Rectangle 45"/>
              <p:cNvSpPr/>
              <p:nvPr/>
            </p:nvSpPr>
            <p:spPr>
              <a:xfrm>
                <a:off x="4515460" y="5356864"/>
                <a:ext cx="100323" cy="100323"/>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7" name="Freeform 36"/>
            <p:cNvSpPr/>
            <p:nvPr/>
          </p:nvSpPr>
          <p:spPr>
            <a:xfrm>
              <a:off x="10946982" y="3287986"/>
              <a:ext cx="2677835" cy="779834"/>
            </a:xfrm>
            <a:custGeom>
              <a:avLst/>
              <a:gdLst>
                <a:gd name="connsiteX0" fmla="*/ 0 w 2296537"/>
                <a:gd name="connsiteY0" fmla="*/ 0 h 2906437"/>
                <a:gd name="connsiteX1" fmla="*/ 2121915 w 2296537"/>
                <a:gd name="connsiteY1" fmla="*/ 0 h 2906437"/>
                <a:gd name="connsiteX2" fmla="*/ 2296537 w 2296537"/>
                <a:gd name="connsiteY2" fmla="*/ 174622 h 2906437"/>
                <a:gd name="connsiteX3" fmla="*/ 2296537 w 2296537"/>
                <a:gd name="connsiteY3" fmla="*/ 2906437 h 2906437"/>
              </a:gdLst>
              <a:ahLst/>
              <a:cxnLst>
                <a:cxn ang="0">
                  <a:pos x="connsiteX0" y="connsiteY0"/>
                </a:cxn>
                <a:cxn ang="0">
                  <a:pos x="connsiteX1" y="connsiteY1"/>
                </a:cxn>
                <a:cxn ang="0">
                  <a:pos x="connsiteX2" y="connsiteY2"/>
                </a:cxn>
                <a:cxn ang="0">
                  <a:pos x="connsiteX3" y="connsiteY3"/>
                </a:cxn>
              </a:cxnLst>
              <a:rect l="l" t="t" r="r" b="b"/>
              <a:pathLst>
                <a:path w="2296537" h="2906437">
                  <a:moveTo>
                    <a:pt x="0" y="0"/>
                  </a:moveTo>
                  <a:lnTo>
                    <a:pt x="2121915" y="0"/>
                  </a:lnTo>
                  <a:cubicBezTo>
                    <a:pt x="2218356" y="0"/>
                    <a:pt x="2296537" y="78181"/>
                    <a:pt x="2296537" y="174622"/>
                  </a:cubicBezTo>
                  <a:lnTo>
                    <a:pt x="2296537" y="2906437"/>
                  </a:lnTo>
                  <a:close/>
                </a:path>
              </a:pathLst>
            </a:cu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8" name="Group 37"/>
            <p:cNvGrpSpPr/>
            <p:nvPr/>
          </p:nvGrpSpPr>
          <p:grpSpPr>
            <a:xfrm>
              <a:off x="17622046" y="3281596"/>
              <a:ext cx="3887255" cy="1160688"/>
              <a:chOff x="5261742" y="2099661"/>
              <a:chExt cx="1875018" cy="2433025"/>
            </a:xfrm>
          </p:grpSpPr>
          <p:sp>
            <p:nvSpPr>
              <p:cNvPr id="39" name="Rounded Rectangle 38"/>
              <p:cNvSpPr/>
              <p:nvPr/>
            </p:nvSpPr>
            <p:spPr>
              <a:xfrm>
                <a:off x="5261742" y="2099661"/>
                <a:ext cx="1875018" cy="2433025"/>
              </a:xfrm>
              <a:prstGeom prst="roundRect">
                <a:avLst>
                  <a:gd name="adj" fmla="val 523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ectangle 39"/>
              <p:cNvSpPr/>
              <p:nvPr/>
            </p:nvSpPr>
            <p:spPr>
              <a:xfrm>
                <a:off x="5457815" y="2304735"/>
                <a:ext cx="1504302" cy="2018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schemeClr val="tx1">
                        <a:lumMod val="65000"/>
                        <a:lumOff val="35000"/>
                      </a:schemeClr>
                    </a:solidFill>
                  </a:rPr>
                  <a:t>PRESCRIPTIVE ANALYTICS</a:t>
                </a:r>
                <a:endParaRPr lang="en-US" sz="3600" b="1" dirty="0">
                  <a:solidFill>
                    <a:schemeClr val="tx1">
                      <a:lumMod val="65000"/>
                      <a:lumOff val="35000"/>
                    </a:schemeClr>
                  </a:solidFill>
                </a:endParaRPr>
              </a:p>
            </p:txBody>
          </p:sp>
          <p:grpSp>
            <p:nvGrpSpPr>
              <p:cNvPr id="41" name="Group 40"/>
              <p:cNvGrpSpPr/>
              <p:nvPr/>
            </p:nvGrpSpPr>
            <p:grpSpPr>
              <a:xfrm>
                <a:off x="6128914" y="4361742"/>
                <a:ext cx="133501" cy="132001"/>
                <a:chOff x="4446940" y="5280381"/>
                <a:chExt cx="237363" cy="234696"/>
              </a:xfrm>
            </p:grpSpPr>
            <p:sp>
              <p:nvSpPr>
                <p:cNvPr id="43" name="Oval 42"/>
                <p:cNvSpPr>
                  <a:spLocks noChangeArrowheads="1"/>
                </p:cNvSpPr>
                <p:nvPr/>
              </p:nvSpPr>
              <p:spPr bwMode="auto">
                <a:xfrm>
                  <a:off x="4446940" y="5280381"/>
                  <a:ext cx="237363" cy="234696"/>
                </a:xfrm>
                <a:prstGeom prst="ellipse">
                  <a:avLst/>
                </a:prstGeom>
                <a:gradFill flip="none" rotWithShape="1">
                  <a:gsLst>
                    <a:gs pos="29000">
                      <a:schemeClr val="tx1"/>
                    </a:gs>
                    <a:gs pos="73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lt1"/>
                    </a:solidFill>
                  </a:endParaRPr>
                </a:p>
              </p:txBody>
            </p:sp>
            <p:sp>
              <p:nvSpPr>
                <p:cNvPr id="44" name="Rounded Rectangle 43"/>
                <p:cNvSpPr/>
                <p:nvPr/>
              </p:nvSpPr>
              <p:spPr>
                <a:xfrm>
                  <a:off x="4515460" y="5356864"/>
                  <a:ext cx="100323" cy="100323"/>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2" name="Freeform 41"/>
              <p:cNvSpPr/>
              <p:nvPr/>
            </p:nvSpPr>
            <p:spPr>
              <a:xfrm>
                <a:off x="5831712" y="2113056"/>
                <a:ext cx="1291654" cy="1634682"/>
              </a:xfrm>
              <a:custGeom>
                <a:avLst/>
                <a:gdLst>
                  <a:gd name="connsiteX0" fmla="*/ 0 w 2296537"/>
                  <a:gd name="connsiteY0" fmla="*/ 0 h 2906437"/>
                  <a:gd name="connsiteX1" fmla="*/ 2121915 w 2296537"/>
                  <a:gd name="connsiteY1" fmla="*/ 0 h 2906437"/>
                  <a:gd name="connsiteX2" fmla="*/ 2296537 w 2296537"/>
                  <a:gd name="connsiteY2" fmla="*/ 174622 h 2906437"/>
                  <a:gd name="connsiteX3" fmla="*/ 2296537 w 2296537"/>
                  <a:gd name="connsiteY3" fmla="*/ 2906437 h 2906437"/>
                </a:gdLst>
                <a:ahLst/>
                <a:cxnLst>
                  <a:cxn ang="0">
                    <a:pos x="connsiteX0" y="connsiteY0"/>
                  </a:cxn>
                  <a:cxn ang="0">
                    <a:pos x="connsiteX1" y="connsiteY1"/>
                  </a:cxn>
                  <a:cxn ang="0">
                    <a:pos x="connsiteX2" y="connsiteY2"/>
                  </a:cxn>
                  <a:cxn ang="0">
                    <a:pos x="connsiteX3" y="connsiteY3"/>
                  </a:cxn>
                </a:cxnLst>
                <a:rect l="l" t="t" r="r" b="b"/>
                <a:pathLst>
                  <a:path w="2296537" h="2906437">
                    <a:moveTo>
                      <a:pt x="0" y="0"/>
                    </a:moveTo>
                    <a:lnTo>
                      <a:pt x="2121915" y="0"/>
                    </a:lnTo>
                    <a:cubicBezTo>
                      <a:pt x="2218356" y="0"/>
                      <a:pt x="2296537" y="78181"/>
                      <a:pt x="2296537" y="174622"/>
                    </a:cubicBezTo>
                    <a:lnTo>
                      <a:pt x="2296537" y="2906437"/>
                    </a:lnTo>
                    <a:close/>
                  </a:path>
                </a:pathLst>
              </a:cu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spTree>
    <p:extLst>
      <p:ext uri="{BB962C8B-B14F-4D97-AF65-F5344CB8AC3E}">
        <p14:creationId xmlns:p14="http://schemas.microsoft.com/office/powerpoint/2010/main" val="41732518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dirty="0"/>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Leveraging Hyper Trend</a:t>
            </a:r>
            <a:endParaRPr lang="en-US" sz="6400" dirty="0">
              <a:solidFill>
                <a:srgbClr val="C00000"/>
              </a:solidFill>
              <a:latin typeface="Open Sans Light"/>
              <a:cs typeface="Open Sans Light"/>
            </a:endParaRPr>
          </a:p>
        </p:txBody>
      </p:sp>
      <p:sp>
        <p:nvSpPr>
          <p:cNvPr id="15" name="Rectangle 14"/>
          <p:cNvSpPr/>
          <p:nvPr/>
        </p:nvSpPr>
        <p:spPr>
          <a:xfrm>
            <a:off x="1400415" y="3502948"/>
            <a:ext cx="6792685" cy="343988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20000"/>
                    <a:lumOff val="80000"/>
                  </a:schemeClr>
                </a:solidFill>
                <a:latin typeface="Open Sans Light"/>
              </a:rPr>
              <a:t>CLOUD</a:t>
            </a:r>
          </a:p>
          <a:p>
            <a:pPr algn="ctr"/>
            <a:r>
              <a:rPr lang="en-US" dirty="0" err="1" smtClean="0">
                <a:solidFill>
                  <a:schemeClr val="accent2">
                    <a:lumMod val="20000"/>
                    <a:lumOff val="80000"/>
                  </a:schemeClr>
                </a:solidFill>
                <a:latin typeface="Open Sans Light"/>
              </a:rPr>
              <a:t>Iaas</a:t>
            </a:r>
            <a:endParaRPr lang="en-US" dirty="0" smtClean="0">
              <a:solidFill>
                <a:schemeClr val="accent2">
                  <a:lumMod val="20000"/>
                  <a:lumOff val="80000"/>
                </a:schemeClr>
              </a:solidFill>
              <a:latin typeface="Open Sans Light"/>
            </a:endParaRPr>
          </a:p>
          <a:p>
            <a:pPr algn="ctr"/>
            <a:r>
              <a:rPr lang="en-US" dirty="0" err="1" smtClean="0">
                <a:solidFill>
                  <a:schemeClr val="accent2">
                    <a:lumMod val="20000"/>
                    <a:lumOff val="80000"/>
                  </a:schemeClr>
                </a:solidFill>
                <a:latin typeface="Open Sans Light"/>
              </a:rPr>
              <a:t>Saas</a:t>
            </a:r>
            <a:r>
              <a:rPr lang="en-US" dirty="0" smtClean="0">
                <a:solidFill>
                  <a:schemeClr val="accent2">
                    <a:lumMod val="20000"/>
                    <a:lumOff val="80000"/>
                  </a:schemeClr>
                </a:solidFill>
                <a:latin typeface="Open Sans Light"/>
              </a:rPr>
              <a:t/>
            </a:r>
            <a:br>
              <a:rPr lang="en-US" dirty="0" smtClean="0">
                <a:solidFill>
                  <a:schemeClr val="accent2">
                    <a:lumMod val="20000"/>
                    <a:lumOff val="80000"/>
                  </a:schemeClr>
                </a:solidFill>
                <a:latin typeface="Open Sans Light"/>
              </a:rPr>
            </a:br>
            <a:r>
              <a:rPr lang="en-US" dirty="0" smtClean="0">
                <a:solidFill>
                  <a:schemeClr val="accent2">
                    <a:lumMod val="20000"/>
                    <a:lumOff val="80000"/>
                  </a:schemeClr>
                </a:solidFill>
                <a:latin typeface="Open Sans Light"/>
              </a:rPr>
              <a:t>Education </a:t>
            </a:r>
            <a:r>
              <a:rPr lang="en-US" dirty="0" err="1" smtClean="0">
                <a:solidFill>
                  <a:schemeClr val="accent2">
                    <a:lumMod val="20000"/>
                    <a:lumOff val="80000"/>
                  </a:schemeClr>
                </a:solidFill>
                <a:latin typeface="Open Sans Light"/>
              </a:rPr>
              <a:t>aaS</a:t>
            </a:r>
            <a:endParaRPr lang="en-US" dirty="0">
              <a:solidFill>
                <a:schemeClr val="accent2">
                  <a:lumMod val="20000"/>
                  <a:lumOff val="80000"/>
                </a:schemeClr>
              </a:solidFill>
              <a:latin typeface="Open Sans Light"/>
            </a:endParaRPr>
          </a:p>
        </p:txBody>
      </p:sp>
      <p:sp>
        <p:nvSpPr>
          <p:cNvPr id="17" name="Rectangle 16"/>
          <p:cNvSpPr/>
          <p:nvPr/>
        </p:nvSpPr>
        <p:spPr>
          <a:xfrm>
            <a:off x="8476129" y="3502948"/>
            <a:ext cx="6792685" cy="343988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accent2">
                    <a:lumMod val="20000"/>
                    <a:lumOff val="80000"/>
                  </a:schemeClr>
                </a:solidFill>
                <a:latin typeface="Open Sans Light"/>
              </a:rPr>
              <a:t>Big Data</a:t>
            </a:r>
          </a:p>
          <a:p>
            <a:pPr algn="ctr"/>
            <a:r>
              <a:rPr lang="en-US" sz="3600" dirty="0" smtClean="0">
                <a:solidFill>
                  <a:schemeClr val="accent2">
                    <a:lumMod val="20000"/>
                    <a:lumOff val="80000"/>
                  </a:schemeClr>
                </a:solidFill>
                <a:latin typeface="Open Sans Light"/>
              </a:rPr>
              <a:t>Economic Performance</a:t>
            </a:r>
          </a:p>
          <a:p>
            <a:pPr algn="ctr"/>
            <a:r>
              <a:rPr lang="en-US" sz="3600" dirty="0" smtClean="0">
                <a:solidFill>
                  <a:schemeClr val="accent2">
                    <a:lumMod val="20000"/>
                    <a:lumOff val="80000"/>
                  </a:schemeClr>
                </a:solidFill>
                <a:latin typeface="Open Sans Light"/>
              </a:rPr>
              <a:t>Productivity</a:t>
            </a:r>
          </a:p>
          <a:p>
            <a:pPr algn="ctr"/>
            <a:r>
              <a:rPr lang="en-US" sz="3600" dirty="0" err="1" smtClean="0">
                <a:solidFill>
                  <a:schemeClr val="accent2">
                    <a:lumMod val="20000"/>
                    <a:lumOff val="80000"/>
                  </a:schemeClr>
                </a:solidFill>
                <a:latin typeface="Open Sans Light"/>
              </a:rPr>
              <a:t>Govt</a:t>
            </a:r>
            <a:r>
              <a:rPr lang="en-US" sz="3600" dirty="0" smtClean="0">
                <a:solidFill>
                  <a:schemeClr val="accent2">
                    <a:lumMod val="20000"/>
                    <a:lumOff val="80000"/>
                  </a:schemeClr>
                </a:solidFill>
                <a:latin typeface="Open Sans Light"/>
              </a:rPr>
              <a:t> Income</a:t>
            </a:r>
            <a:endParaRPr lang="en-US" sz="3600" dirty="0">
              <a:solidFill>
                <a:schemeClr val="accent2">
                  <a:lumMod val="20000"/>
                  <a:lumOff val="80000"/>
                </a:schemeClr>
              </a:solidFill>
              <a:latin typeface="Open Sans Light"/>
            </a:endParaRPr>
          </a:p>
        </p:txBody>
      </p:sp>
      <p:sp>
        <p:nvSpPr>
          <p:cNvPr id="18" name="Rectangle 17"/>
          <p:cNvSpPr/>
          <p:nvPr/>
        </p:nvSpPr>
        <p:spPr>
          <a:xfrm>
            <a:off x="1400414" y="7353488"/>
            <a:ext cx="6792685" cy="343988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20000"/>
                    <a:lumOff val="80000"/>
                  </a:schemeClr>
                </a:solidFill>
                <a:latin typeface="Open Sans Light"/>
              </a:rPr>
              <a:t>Social Media</a:t>
            </a:r>
          </a:p>
          <a:p>
            <a:pPr algn="ctr"/>
            <a:r>
              <a:rPr lang="en-US" dirty="0" smtClean="0">
                <a:solidFill>
                  <a:schemeClr val="accent2">
                    <a:lumMod val="20000"/>
                    <a:lumOff val="80000"/>
                  </a:schemeClr>
                </a:solidFill>
                <a:latin typeface="Open Sans Light"/>
              </a:rPr>
              <a:t>Sales Marketing</a:t>
            </a:r>
          </a:p>
          <a:p>
            <a:pPr algn="ctr"/>
            <a:r>
              <a:rPr lang="en-US" dirty="0" smtClean="0">
                <a:solidFill>
                  <a:schemeClr val="accent2">
                    <a:lumMod val="20000"/>
                    <a:lumOff val="80000"/>
                  </a:schemeClr>
                </a:solidFill>
                <a:latin typeface="Open Sans Light"/>
              </a:rPr>
              <a:t>Crowd Sourcing</a:t>
            </a:r>
          </a:p>
          <a:p>
            <a:pPr algn="ctr"/>
            <a:r>
              <a:rPr lang="en-US" dirty="0" smtClean="0">
                <a:solidFill>
                  <a:schemeClr val="accent2">
                    <a:lumMod val="20000"/>
                    <a:lumOff val="80000"/>
                  </a:schemeClr>
                </a:solidFill>
                <a:latin typeface="Open Sans Light"/>
              </a:rPr>
              <a:t>Consumerization (Market Creation)</a:t>
            </a:r>
            <a:endParaRPr lang="en-US" dirty="0">
              <a:solidFill>
                <a:schemeClr val="accent2">
                  <a:lumMod val="20000"/>
                  <a:lumOff val="80000"/>
                </a:schemeClr>
              </a:solidFill>
              <a:latin typeface="Open Sans Light"/>
            </a:endParaRPr>
          </a:p>
        </p:txBody>
      </p:sp>
      <p:sp>
        <p:nvSpPr>
          <p:cNvPr id="19" name="Rectangle 18"/>
          <p:cNvSpPr/>
          <p:nvPr/>
        </p:nvSpPr>
        <p:spPr>
          <a:xfrm>
            <a:off x="8476129" y="7378262"/>
            <a:ext cx="6792685" cy="343988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20000"/>
                    <a:lumOff val="80000"/>
                  </a:schemeClr>
                </a:solidFill>
                <a:latin typeface="Open Sans Light"/>
              </a:rPr>
              <a:t>Mobility</a:t>
            </a:r>
          </a:p>
          <a:p>
            <a:pPr algn="ctr"/>
            <a:r>
              <a:rPr lang="en-US" dirty="0" smtClean="0">
                <a:solidFill>
                  <a:schemeClr val="accent2">
                    <a:lumMod val="20000"/>
                    <a:lumOff val="80000"/>
                  </a:schemeClr>
                </a:solidFill>
                <a:latin typeface="Open Sans Light"/>
              </a:rPr>
              <a:t>Core Medium</a:t>
            </a:r>
          </a:p>
          <a:p>
            <a:pPr algn="ctr"/>
            <a:r>
              <a:rPr lang="en-US" dirty="0" smtClean="0">
                <a:solidFill>
                  <a:schemeClr val="accent2">
                    <a:lumMod val="20000"/>
                    <a:lumOff val="80000"/>
                  </a:schemeClr>
                </a:solidFill>
                <a:latin typeface="Open Sans Light"/>
              </a:rPr>
              <a:t>Productivity Tools – MARA</a:t>
            </a:r>
          </a:p>
          <a:p>
            <a:pPr algn="ctr"/>
            <a:r>
              <a:rPr lang="en-US" dirty="0" smtClean="0">
                <a:solidFill>
                  <a:schemeClr val="accent2">
                    <a:lumMod val="20000"/>
                    <a:lumOff val="80000"/>
                  </a:schemeClr>
                </a:solidFill>
                <a:latin typeface="Open Sans Light"/>
              </a:rPr>
              <a:t>Internal Communication</a:t>
            </a:r>
            <a:endParaRPr lang="en-US" dirty="0">
              <a:solidFill>
                <a:schemeClr val="accent2">
                  <a:lumMod val="20000"/>
                  <a:lumOff val="80000"/>
                </a:schemeClr>
              </a:solidFill>
              <a:latin typeface="Open Sans Light"/>
            </a:endParaRPr>
          </a:p>
        </p:txBody>
      </p:sp>
      <p:sp>
        <p:nvSpPr>
          <p:cNvPr id="20" name="Rectangle 19"/>
          <p:cNvSpPr/>
          <p:nvPr/>
        </p:nvSpPr>
        <p:spPr>
          <a:xfrm>
            <a:off x="18962914" y="3502948"/>
            <a:ext cx="3518714" cy="387531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Light"/>
              </a:rPr>
              <a:t>Implementing </a:t>
            </a:r>
            <a:r>
              <a:rPr lang="en-US" dirty="0" err="1" smtClean="0">
                <a:latin typeface="Open Sans Light"/>
              </a:rPr>
              <a:t>Bumiputra</a:t>
            </a:r>
            <a:r>
              <a:rPr lang="en-US" dirty="0" smtClean="0">
                <a:latin typeface="Open Sans Light"/>
              </a:rPr>
              <a:t> Agenda</a:t>
            </a:r>
            <a:endParaRPr lang="en-US" dirty="0">
              <a:latin typeface="Open Sans Light"/>
            </a:endParaRPr>
          </a:p>
        </p:txBody>
      </p:sp>
      <p:sp>
        <p:nvSpPr>
          <p:cNvPr id="21" name="Right Arrow 20"/>
          <p:cNvSpPr/>
          <p:nvPr/>
        </p:nvSpPr>
        <p:spPr>
          <a:xfrm>
            <a:off x="16270014" y="6687645"/>
            <a:ext cx="2144110" cy="1415831"/>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4" name="Rectangle 23"/>
          <p:cNvSpPr/>
          <p:nvPr/>
        </p:nvSpPr>
        <p:spPr>
          <a:xfrm>
            <a:off x="18962914" y="7537247"/>
            <a:ext cx="3518714" cy="151349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Open Sans Light"/>
              </a:rPr>
              <a:t>Economic, Social and Education</a:t>
            </a:r>
            <a:endParaRPr lang="en-US" sz="3200" dirty="0">
              <a:solidFill>
                <a:schemeClr val="tx1"/>
              </a:solidFill>
              <a:latin typeface="Open Sans Light"/>
            </a:endParaRPr>
          </a:p>
        </p:txBody>
      </p:sp>
      <p:sp>
        <p:nvSpPr>
          <p:cNvPr id="25" name="Rectangle 24"/>
          <p:cNvSpPr/>
          <p:nvPr/>
        </p:nvSpPr>
        <p:spPr>
          <a:xfrm>
            <a:off x="18962914" y="11469333"/>
            <a:ext cx="3518714" cy="1118601"/>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Open Sans Light"/>
              </a:rPr>
              <a:t>Sustainability</a:t>
            </a:r>
            <a:endParaRPr lang="en-US" dirty="0">
              <a:solidFill>
                <a:schemeClr val="tx1"/>
              </a:solidFill>
              <a:latin typeface="Open Sans Light"/>
            </a:endParaRPr>
          </a:p>
        </p:txBody>
      </p:sp>
      <p:sp>
        <p:nvSpPr>
          <p:cNvPr id="26" name="Rectangle 25"/>
          <p:cNvSpPr/>
          <p:nvPr/>
        </p:nvSpPr>
        <p:spPr>
          <a:xfrm>
            <a:off x="18962914" y="10187761"/>
            <a:ext cx="3518714" cy="1118601"/>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latin typeface="Open Sans Light"/>
              </a:rPr>
              <a:t>Global Market</a:t>
            </a:r>
            <a:endParaRPr lang="en-US" sz="3600" dirty="0">
              <a:solidFill>
                <a:schemeClr val="tx1"/>
              </a:solidFill>
              <a:latin typeface="Open Sans Light"/>
            </a:endParaRPr>
          </a:p>
        </p:txBody>
      </p:sp>
      <p:sp>
        <p:nvSpPr>
          <p:cNvPr id="27" name="Right Arrow 26"/>
          <p:cNvSpPr/>
          <p:nvPr/>
        </p:nvSpPr>
        <p:spPr>
          <a:xfrm rot="5400000">
            <a:off x="19956763" y="9100587"/>
            <a:ext cx="926584" cy="921821"/>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1060461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462" y="3499945"/>
            <a:ext cx="22585356" cy="882868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6</a:t>
            </a:fld>
            <a:endParaRPr lang="en-US" dirty="0"/>
          </a:p>
        </p:txBody>
      </p:sp>
      <p:sp>
        <p:nvSpPr>
          <p:cNvPr id="34" name="TextBox 33"/>
          <p:cNvSpPr txBox="1"/>
          <p:nvPr/>
        </p:nvSpPr>
        <p:spPr>
          <a:xfrm>
            <a:off x="1400414" y="732447"/>
            <a:ext cx="21586688" cy="2277559"/>
          </a:xfrm>
          <a:prstGeom prst="rect">
            <a:avLst/>
          </a:prstGeom>
          <a:noFill/>
        </p:spPr>
        <p:txBody>
          <a:bodyPr wrap="square" lIns="243852" tIns="121926" rIns="243852" bIns="121926" rtlCol="0">
            <a:spAutoFit/>
          </a:bodyPr>
          <a:lstStyle/>
          <a:p>
            <a:pPr algn="ctr"/>
            <a:r>
              <a:rPr lang="en-US" altLang="en-US" sz="6600" dirty="0">
                <a:solidFill>
                  <a:schemeClr val="accent2"/>
                </a:solidFill>
              </a:rPr>
              <a:t>Intelligent Enterprise:  </a:t>
            </a:r>
            <a:br>
              <a:rPr lang="en-US" altLang="en-US" sz="6600" dirty="0">
                <a:solidFill>
                  <a:schemeClr val="accent2"/>
                </a:solidFill>
              </a:rPr>
            </a:br>
            <a:r>
              <a:rPr lang="en-US" altLang="en-US" sz="6600" dirty="0">
                <a:solidFill>
                  <a:schemeClr val="accent2"/>
                </a:solidFill>
              </a:rPr>
              <a:t>Huge data, smarter systems—better business.</a:t>
            </a:r>
            <a:endParaRPr lang="en-US" sz="6400" dirty="0">
              <a:solidFill>
                <a:srgbClr val="C00000"/>
              </a:solidFill>
              <a:latin typeface="Open Sans Light"/>
              <a:cs typeface="Open Sans Light"/>
            </a:endParaRPr>
          </a:p>
        </p:txBody>
      </p:sp>
      <p:sp>
        <p:nvSpPr>
          <p:cNvPr id="14" name="Rectangle 3"/>
          <p:cNvSpPr>
            <a:spLocks noChangeArrowheads="1"/>
          </p:cNvSpPr>
          <p:nvPr/>
        </p:nvSpPr>
        <p:spPr bwMode="auto">
          <a:xfrm>
            <a:off x="1499147" y="4482442"/>
            <a:ext cx="21307424"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SzPct val="80000"/>
              <a:buFont typeface="Arial" panose="020B0604020202020204" pitchFamily="34" charset="0"/>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ts val="625"/>
              </a:spcBef>
              <a:buSzPct val="80000"/>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ts val="575"/>
              </a:spcBef>
              <a:buSzPct val="80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ts val="525"/>
              </a:spcBef>
              <a:buSzPct val="80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ts val="475"/>
              </a:spcBef>
              <a:buSzPct val="8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475"/>
              </a:spcBef>
              <a:spcAft>
                <a:spcPct val="0"/>
              </a:spcAft>
              <a:buSzPct val="8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475"/>
              </a:spcBef>
              <a:spcAft>
                <a:spcPct val="0"/>
              </a:spcAft>
              <a:buSzPct val="8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475"/>
              </a:spcBef>
              <a:spcAft>
                <a:spcPct val="0"/>
              </a:spcAft>
              <a:buSzPct val="8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475"/>
              </a:spcBef>
              <a:spcAft>
                <a:spcPct val="0"/>
              </a:spcAft>
              <a:buSzPct val="8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571500" indent="-571500" algn="just" eaLnBrk="1" hangingPunct="1">
              <a:spcBef>
                <a:spcPct val="0"/>
              </a:spcBef>
              <a:buSzTx/>
              <a:buFont typeface="Wingdings" panose="05000000000000000000" pitchFamily="2" charset="2"/>
              <a:buChar char="§"/>
            </a:pPr>
            <a:r>
              <a:rPr lang="en-US" altLang="en-US" sz="4000" dirty="0">
                <a:solidFill>
                  <a:schemeClr val="bg1"/>
                </a:solidFill>
                <a:latin typeface="Open Sans Lights"/>
              </a:rPr>
              <a:t>For years, software’s expanding capabilities were geared primarily toward helping employees make better and faster decisions.</a:t>
            </a:r>
          </a:p>
          <a:p>
            <a:pPr marL="571500" indent="-571500" algn="just" eaLnBrk="1" hangingPunct="1">
              <a:spcBef>
                <a:spcPct val="0"/>
              </a:spcBef>
              <a:buSzTx/>
              <a:buFont typeface="Wingdings" panose="05000000000000000000" pitchFamily="2" charset="2"/>
              <a:buChar char="§"/>
            </a:pPr>
            <a:r>
              <a:rPr lang="en-US" altLang="en-US" sz="4000" dirty="0">
                <a:solidFill>
                  <a:schemeClr val="bg1"/>
                </a:solidFill>
                <a:latin typeface="Open Sans Lights"/>
              </a:rPr>
              <a:t> </a:t>
            </a:r>
          </a:p>
          <a:p>
            <a:pPr marL="571500" indent="-571500" algn="just" eaLnBrk="1" hangingPunct="1">
              <a:spcBef>
                <a:spcPct val="0"/>
              </a:spcBef>
              <a:buSzTx/>
              <a:buFont typeface="Wingdings" panose="05000000000000000000" pitchFamily="2" charset="2"/>
              <a:buChar char="§"/>
            </a:pPr>
            <a:r>
              <a:rPr lang="en-US" altLang="en-US" sz="4000" dirty="0">
                <a:solidFill>
                  <a:schemeClr val="bg1"/>
                </a:solidFill>
                <a:latin typeface="Open Sans Lights"/>
              </a:rPr>
              <a:t>Amid the influx of data—along with advances in processing power, analytics and cognitive technology—software intelligence is helping automobiles, thermostats and other everyday things recognize, “think” and respond accordingly.</a:t>
            </a:r>
          </a:p>
          <a:p>
            <a:pPr marL="571500" indent="-571500" algn="just" eaLnBrk="1" hangingPunct="1">
              <a:spcBef>
                <a:spcPct val="0"/>
              </a:spcBef>
              <a:buSzTx/>
              <a:buFont typeface="Wingdings" panose="05000000000000000000" pitchFamily="2" charset="2"/>
              <a:buChar char="§"/>
            </a:pPr>
            <a:r>
              <a:rPr lang="en-US" altLang="en-US" sz="4000" dirty="0">
                <a:solidFill>
                  <a:schemeClr val="bg1"/>
                </a:solidFill>
                <a:latin typeface="Open Sans Lights"/>
              </a:rPr>
              <a:t> </a:t>
            </a:r>
          </a:p>
          <a:p>
            <a:pPr marL="571500" indent="-571500" algn="just" eaLnBrk="1" hangingPunct="1">
              <a:spcBef>
                <a:spcPct val="0"/>
              </a:spcBef>
              <a:buSzTx/>
              <a:buFont typeface="Wingdings" panose="05000000000000000000" pitchFamily="2" charset="2"/>
              <a:buChar char="§"/>
            </a:pPr>
            <a:r>
              <a:rPr lang="en-US" altLang="en-US" sz="4000" dirty="0">
                <a:solidFill>
                  <a:schemeClr val="bg1"/>
                </a:solidFill>
                <a:latin typeface="Open Sans Lights"/>
              </a:rPr>
              <a:t>To fully capture the power and potential of software intelligence, visionary companies will find new ways to get smart software out of the lab and into as many practical scenarios as possible. Only then will their software be able to spur innovation and raise the operating-performance bar across the organization</a:t>
            </a:r>
            <a:r>
              <a:rPr lang="en-US" altLang="en-US" sz="4000" dirty="0" smtClean="0">
                <a:solidFill>
                  <a:schemeClr val="bg1"/>
                </a:solidFill>
                <a:latin typeface="Open Sans Lights"/>
              </a:rPr>
              <a:t>.</a:t>
            </a:r>
            <a:endParaRPr lang="en-US" altLang="en-US" sz="4000" dirty="0">
              <a:solidFill>
                <a:schemeClr val="bg1"/>
              </a:solidFill>
              <a:latin typeface="Open Sans Lights"/>
            </a:endParaRPr>
          </a:p>
        </p:txBody>
      </p:sp>
    </p:spTree>
    <p:extLst>
      <p:ext uri="{BB962C8B-B14F-4D97-AF65-F5344CB8AC3E}">
        <p14:creationId xmlns:p14="http://schemas.microsoft.com/office/powerpoint/2010/main" val="2957054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2641184"/>
            <a:ext cx="24326850" cy="804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7</a:t>
            </a:fld>
            <a:endParaRPr lang="en-US" dirty="0"/>
          </a:p>
        </p:txBody>
      </p:sp>
      <p:sp>
        <p:nvSpPr>
          <p:cNvPr id="34" name="TextBox 33"/>
          <p:cNvSpPr txBox="1"/>
          <p:nvPr/>
        </p:nvSpPr>
        <p:spPr>
          <a:xfrm>
            <a:off x="1400414" y="732447"/>
            <a:ext cx="21586688" cy="2277559"/>
          </a:xfrm>
          <a:prstGeom prst="rect">
            <a:avLst/>
          </a:prstGeom>
          <a:noFill/>
        </p:spPr>
        <p:txBody>
          <a:bodyPr wrap="square" lIns="243852" tIns="121926" rIns="243852" bIns="121926" rtlCol="0">
            <a:spAutoFit/>
          </a:bodyPr>
          <a:lstStyle/>
          <a:p>
            <a:pPr algn="ctr"/>
            <a:r>
              <a:rPr lang="en-US" sz="6600" dirty="0">
                <a:solidFill>
                  <a:srgbClr val="6929A2"/>
                </a:solidFill>
                <a:ea typeface="ＭＳ Ｐゴシック" charset="0"/>
              </a:rPr>
              <a:t>Workforce Reimagined:</a:t>
            </a:r>
            <a:br>
              <a:rPr lang="en-US" sz="6600" dirty="0">
                <a:solidFill>
                  <a:srgbClr val="6929A2"/>
                </a:solidFill>
                <a:ea typeface="ＭＳ Ｐゴシック" charset="0"/>
              </a:rPr>
            </a:br>
            <a:r>
              <a:rPr lang="en-US" sz="6600" dirty="0">
                <a:solidFill>
                  <a:srgbClr val="6929A2"/>
                </a:solidFill>
                <a:ea typeface="ＭＳ Ｐゴシック" charset="0"/>
              </a:rPr>
              <a:t>Collaboration at the intersection of humans and machines.</a:t>
            </a:r>
            <a:endParaRPr lang="en-US" sz="6400" dirty="0">
              <a:solidFill>
                <a:srgbClr val="C00000"/>
              </a:solidFill>
              <a:latin typeface="Open Sans Light"/>
              <a:cs typeface="Open Sans Light"/>
            </a:endParaRPr>
          </a:p>
        </p:txBody>
      </p:sp>
      <p:sp>
        <p:nvSpPr>
          <p:cNvPr id="4" name="Rectangle 3"/>
          <p:cNvSpPr/>
          <p:nvPr/>
        </p:nvSpPr>
        <p:spPr>
          <a:xfrm>
            <a:off x="721893" y="7921492"/>
            <a:ext cx="14293517" cy="4832092"/>
          </a:xfrm>
          <a:prstGeom prst="rect">
            <a:avLst/>
          </a:prstGeom>
        </p:spPr>
        <p:txBody>
          <a:bodyPr wrap="square">
            <a:spAutoFit/>
          </a:bodyPr>
          <a:lstStyle/>
          <a:p>
            <a:pPr marL="571500" indent="-571500" algn="just">
              <a:spcBef>
                <a:spcPct val="0"/>
              </a:spcBef>
              <a:buFont typeface="Wingdings" panose="05000000000000000000" pitchFamily="2" charset="2"/>
              <a:buChar char="§"/>
            </a:pPr>
            <a:r>
              <a:rPr lang="en-US" altLang="en-US" sz="4400" dirty="0"/>
              <a:t>As the digital revolution gains momentum, humans and machines must do more together. Successful businesses will embrace both as critical team members.</a:t>
            </a:r>
          </a:p>
          <a:p>
            <a:pPr marL="571500" indent="-571500" algn="just">
              <a:spcBef>
                <a:spcPct val="0"/>
              </a:spcBef>
              <a:buFont typeface="Wingdings" panose="05000000000000000000" pitchFamily="2" charset="2"/>
              <a:buChar char="§"/>
            </a:pPr>
            <a:endParaRPr lang="en-US" altLang="en-US" sz="4400" dirty="0"/>
          </a:p>
          <a:p>
            <a:pPr marL="571500" indent="-571500" algn="just">
              <a:spcBef>
                <a:spcPct val="0"/>
              </a:spcBef>
              <a:buFont typeface="Wingdings" panose="05000000000000000000" pitchFamily="2" charset="2"/>
              <a:buChar char="§"/>
            </a:pPr>
            <a:r>
              <a:rPr lang="en-US" altLang="en-US" sz="4400" dirty="0"/>
              <a:t>Advances in robotics enable machines to not only communicate with humans, but also work side-by-side with them. It’s a division of labor that plays to strengths of both.</a:t>
            </a:r>
          </a:p>
        </p:txBody>
      </p:sp>
      <p:sp>
        <p:nvSpPr>
          <p:cNvPr id="5" name="Rectangle 4"/>
          <p:cNvSpPr/>
          <p:nvPr/>
        </p:nvSpPr>
        <p:spPr>
          <a:xfrm>
            <a:off x="16444746" y="8519122"/>
            <a:ext cx="7166198" cy="3970318"/>
          </a:xfrm>
          <a:prstGeom prst="rect">
            <a:avLst/>
          </a:prstGeom>
        </p:spPr>
        <p:txBody>
          <a:bodyPr wrap="square">
            <a:spAutoFit/>
          </a:bodyPr>
          <a:lstStyle/>
          <a:p>
            <a:pPr algn="ctr">
              <a:spcBef>
                <a:spcPct val="0"/>
              </a:spcBef>
            </a:pPr>
            <a:r>
              <a:rPr lang="en-US" altLang="en-US" sz="3600" i="1" dirty="0"/>
              <a:t>Human and </a:t>
            </a:r>
            <a:r>
              <a:rPr lang="en-US" altLang="en-US" sz="3600" i="1" dirty="0" smtClean="0"/>
              <a:t>machine</a:t>
            </a:r>
          </a:p>
          <a:p>
            <a:pPr algn="ctr">
              <a:spcBef>
                <a:spcPct val="0"/>
              </a:spcBef>
            </a:pPr>
            <a:r>
              <a:rPr lang="en-US" altLang="en-US" sz="3600" i="1" dirty="0" smtClean="0"/>
              <a:t>each on  </a:t>
            </a:r>
            <a:r>
              <a:rPr lang="en-US" altLang="en-US" sz="3600" i="1" dirty="0"/>
              <a:t>their </a:t>
            </a:r>
            <a:r>
              <a:rPr lang="en-US" altLang="en-US" sz="3600" i="1" dirty="0" smtClean="0"/>
              <a:t>own</a:t>
            </a:r>
          </a:p>
          <a:p>
            <a:pPr algn="ctr">
              <a:spcBef>
                <a:spcPct val="0"/>
              </a:spcBef>
            </a:pPr>
            <a:r>
              <a:rPr lang="en-US" altLang="en-US" sz="3600" i="1" dirty="0" smtClean="0"/>
              <a:t>won’t </a:t>
            </a:r>
            <a:r>
              <a:rPr lang="en-US" altLang="en-US" sz="3600" i="1" dirty="0"/>
              <a:t>be enough to drive businesses in the coming decades. </a:t>
            </a:r>
            <a:endParaRPr lang="en-US" altLang="en-US" sz="3600" i="1" dirty="0" smtClean="0"/>
          </a:p>
          <a:p>
            <a:pPr algn="ctr">
              <a:spcBef>
                <a:spcPct val="0"/>
              </a:spcBef>
            </a:pPr>
            <a:r>
              <a:rPr lang="en-US" altLang="en-US" sz="3600" i="1" dirty="0" smtClean="0"/>
              <a:t>Tomorrow’s </a:t>
            </a:r>
            <a:r>
              <a:rPr lang="en-US" altLang="en-US" sz="3600" i="1" dirty="0"/>
              <a:t>leading enterprises will be those that know how to meld the two effectively. </a:t>
            </a:r>
          </a:p>
        </p:txBody>
      </p:sp>
    </p:spTree>
    <p:extLst>
      <p:ext uri="{BB962C8B-B14F-4D97-AF65-F5344CB8AC3E}">
        <p14:creationId xmlns:p14="http://schemas.microsoft.com/office/powerpoint/2010/main" val="18009722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8</a:t>
            </a:fld>
            <a:endParaRPr lang="en-US" dirty="0"/>
          </a:p>
        </p:txBody>
      </p:sp>
      <p:sp>
        <p:nvSpPr>
          <p:cNvPr id="34" name="TextBox 33"/>
          <p:cNvSpPr txBox="1"/>
          <p:nvPr/>
        </p:nvSpPr>
        <p:spPr>
          <a:xfrm>
            <a:off x="1400414" y="953164"/>
            <a:ext cx="21586688" cy="1261896"/>
          </a:xfrm>
          <a:prstGeom prst="rect">
            <a:avLst/>
          </a:prstGeom>
          <a:noFill/>
        </p:spPr>
        <p:txBody>
          <a:bodyPr wrap="square" lIns="243852" tIns="121926" rIns="243852" bIns="121926" rtlCol="0">
            <a:spAutoFit/>
          </a:bodyPr>
          <a:lstStyle/>
          <a:p>
            <a:pPr algn="ctr"/>
            <a:r>
              <a:rPr lang="en-US" sz="6600" dirty="0">
                <a:solidFill>
                  <a:schemeClr val="tx1">
                    <a:lumMod val="65000"/>
                    <a:lumOff val="35000"/>
                  </a:schemeClr>
                </a:solidFill>
                <a:latin typeface="Open Sans Light"/>
                <a:cs typeface="Open Sans Light"/>
              </a:rPr>
              <a:t>Benefit to KKLW &amp; MARA</a:t>
            </a:r>
          </a:p>
        </p:txBody>
      </p:sp>
      <p:cxnSp>
        <p:nvCxnSpPr>
          <p:cNvPr id="14" name="Straight Connector 13"/>
          <p:cNvCxnSpPr/>
          <p:nvPr/>
        </p:nvCxnSpPr>
        <p:spPr>
          <a:xfrm>
            <a:off x="16969839" y="10987181"/>
            <a:ext cx="79347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688904" y="3072184"/>
            <a:ext cx="735809"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6600" b="1" dirty="0" smtClean="0">
                <a:effectLst>
                  <a:outerShdw blurRad="38100" dist="38100" dir="2700000" algn="tl">
                    <a:srgbClr val="000000">
                      <a:alpha val="43137"/>
                    </a:srgbClr>
                  </a:outerShdw>
                </a:effectLst>
              </a:rPr>
              <a:t>5</a:t>
            </a:r>
            <a:endParaRPr lang="fr-FR" sz="6600" b="1" dirty="0">
              <a:effectLst>
                <a:outerShdw blurRad="38100" dist="38100" dir="2700000" algn="tl">
                  <a:srgbClr val="000000">
                    <a:alpha val="43137"/>
                  </a:srgbClr>
                </a:outerShdw>
              </a:effectLst>
            </a:endParaRPr>
          </a:p>
        </p:txBody>
      </p:sp>
      <p:cxnSp>
        <p:nvCxnSpPr>
          <p:cNvPr id="22" name="Straight Connector 21"/>
          <p:cNvCxnSpPr/>
          <p:nvPr/>
        </p:nvCxnSpPr>
        <p:spPr>
          <a:xfrm flipH="1">
            <a:off x="6114898" y="3017592"/>
            <a:ext cx="57530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45249" y="3017592"/>
            <a:ext cx="574366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29476" y="4555157"/>
            <a:ext cx="47594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452008" y="3072184"/>
            <a:ext cx="4535093" cy="14452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Open Sans Light"/>
              </a:rPr>
              <a:t>Comply with </a:t>
            </a:r>
            <a:r>
              <a:rPr lang="en-US" sz="2400" dirty="0" err="1" smtClean="0">
                <a:latin typeface="Open Sans Light"/>
              </a:rPr>
              <a:t>Bumiputera</a:t>
            </a:r>
            <a:r>
              <a:rPr lang="en-US" sz="2400" dirty="0" smtClean="0">
                <a:latin typeface="Open Sans Light"/>
              </a:rPr>
              <a:t> Agenda as set out in Government Transformation Program </a:t>
            </a:r>
            <a:endParaRPr lang="en-MY" sz="2400" dirty="0">
              <a:latin typeface="Open Sans Light"/>
            </a:endParaRPr>
          </a:p>
        </p:txBody>
      </p:sp>
      <p:sp>
        <p:nvSpPr>
          <p:cNvPr id="30" name="Rectangle 29"/>
          <p:cNvSpPr/>
          <p:nvPr/>
        </p:nvSpPr>
        <p:spPr>
          <a:xfrm>
            <a:off x="5909481" y="3072184"/>
            <a:ext cx="170832"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6600" b="1" dirty="0">
              <a:effectLst>
                <a:outerShdw blurRad="38100" dist="38100" dir="2700000" algn="tl">
                  <a:srgbClr val="000000">
                    <a:alpha val="43137"/>
                  </a:srgbClr>
                </a:outerShdw>
              </a:effectLst>
            </a:endParaRPr>
          </a:p>
        </p:txBody>
      </p:sp>
      <p:sp>
        <p:nvSpPr>
          <p:cNvPr id="31" name="Rectangle 30"/>
          <p:cNvSpPr/>
          <p:nvPr/>
        </p:nvSpPr>
        <p:spPr>
          <a:xfrm>
            <a:off x="1459409" y="3072184"/>
            <a:ext cx="4354537" cy="14452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000" b="1" dirty="0" smtClean="0">
                <a:latin typeface="Open Sans Light"/>
              </a:rPr>
              <a:t> </a:t>
            </a:r>
            <a:r>
              <a:rPr lang="en-US" sz="4000" b="1" dirty="0" smtClean="0">
                <a:latin typeface="Open Sans Light"/>
              </a:rPr>
              <a:t>GTP KPI</a:t>
            </a:r>
            <a:endParaRPr lang="en-MY" sz="2400" b="1" dirty="0">
              <a:latin typeface="Open Sans Light"/>
            </a:endParaRPr>
          </a:p>
        </p:txBody>
      </p:sp>
      <p:pic>
        <p:nvPicPr>
          <p:cNvPr id="32" name="Picture 2" descr="GTP - Government Transformation Program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259" y="3146095"/>
            <a:ext cx="1535259" cy="123540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a:stCxn id="30" idx="2"/>
          </p:cNvCxnSpPr>
          <p:nvPr/>
        </p:nvCxnSpPr>
        <p:spPr>
          <a:xfrm>
            <a:off x="5994897" y="4517410"/>
            <a:ext cx="4923275" cy="400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715180" y="4643479"/>
            <a:ext cx="735809"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6600" b="1" dirty="0" smtClean="0">
                <a:effectLst>
                  <a:outerShdw blurRad="38100" dist="38100" dir="2700000" algn="tl">
                    <a:srgbClr val="000000">
                      <a:alpha val="43137"/>
                    </a:srgbClr>
                  </a:outerShdw>
                </a:effectLst>
              </a:rPr>
              <a:t>4</a:t>
            </a:r>
            <a:endParaRPr lang="fr-FR" sz="6600" b="1" dirty="0">
              <a:effectLst>
                <a:outerShdw blurRad="38100" dist="38100" dir="2700000" algn="tl">
                  <a:srgbClr val="000000">
                    <a:alpha val="43137"/>
                  </a:srgbClr>
                </a:outerShdw>
              </a:effectLst>
            </a:endParaRPr>
          </a:p>
        </p:txBody>
      </p:sp>
      <p:cxnSp>
        <p:nvCxnSpPr>
          <p:cNvPr id="36" name="Straight Connector 35"/>
          <p:cNvCxnSpPr/>
          <p:nvPr/>
        </p:nvCxnSpPr>
        <p:spPr>
          <a:xfrm>
            <a:off x="13919151" y="6126452"/>
            <a:ext cx="379602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8478285" y="4643479"/>
            <a:ext cx="4508816" cy="14452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Open Sans Light"/>
              </a:rPr>
              <a:t>Active participations and support from industries </a:t>
            </a:r>
          </a:p>
          <a:p>
            <a:pPr algn="ctr"/>
            <a:r>
              <a:rPr lang="en-US" sz="2400" dirty="0" smtClean="0">
                <a:latin typeface="Open Sans Light"/>
              </a:rPr>
              <a:t>(UMT/ </a:t>
            </a:r>
            <a:r>
              <a:rPr lang="en-US" sz="2400" dirty="0" err="1" smtClean="0">
                <a:latin typeface="Open Sans Light"/>
              </a:rPr>
              <a:t>UiTM</a:t>
            </a:r>
            <a:r>
              <a:rPr lang="en-US" sz="2400" dirty="0" smtClean="0">
                <a:latin typeface="Open Sans Light"/>
              </a:rPr>
              <a:t>/ </a:t>
            </a:r>
            <a:r>
              <a:rPr lang="en-US" sz="2400" dirty="0" err="1" smtClean="0">
                <a:latin typeface="Open Sans Light"/>
              </a:rPr>
              <a:t>UniKL</a:t>
            </a:r>
            <a:r>
              <a:rPr lang="en-US" sz="2400" dirty="0" smtClean="0">
                <a:latin typeface="Open Sans Light"/>
              </a:rPr>
              <a:t>/ UPM TAF)</a:t>
            </a:r>
            <a:endParaRPr lang="en-MY" sz="2400" dirty="0">
              <a:latin typeface="Open Sans Light"/>
            </a:endParaRPr>
          </a:p>
        </p:txBody>
      </p:sp>
      <p:sp>
        <p:nvSpPr>
          <p:cNvPr id="38" name="Rectangle 37"/>
          <p:cNvSpPr/>
          <p:nvPr/>
        </p:nvSpPr>
        <p:spPr>
          <a:xfrm>
            <a:off x="5917503" y="4668364"/>
            <a:ext cx="170832"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6600" b="1" dirty="0">
              <a:effectLst>
                <a:outerShdw blurRad="38100" dist="38100" dir="2700000" algn="tl">
                  <a:srgbClr val="000000">
                    <a:alpha val="43137"/>
                  </a:srgbClr>
                </a:outerShdw>
              </a:effectLst>
            </a:endParaRPr>
          </a:p>
        </p:txBody>
      </p:sp>
      <p:sp>
        <p:nvSpPr>
          <p:cNvPr id="39" name="Rectangle 38"/>
          <p:cNvSpPr/>
          <p:nvPr/>
        </p:nvSpPr>
        <p:spPr>
          <a:xfrm>
            <a:off x="1467431" y="4668364"/>
            <a:ext cx="4354537" cy="14452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000" b="1" dirty="0" smtClean="0">
                <a:latin typeface="Open Sans Light"/>
              </a:rPr>
              <a:t> </a:t>
            </a:r>
            <a:r>
              <a:rPr lang="en-US" sz="4000" b="1" dirty="0" smtClean="0">
                <a:latin typeface="Open Sans Light"/>
              </a:rPr>
              <a:t>NBOS KPI</a:t>
            </a:r>
            <a:endParaRPr lang="en-MY" sz="2400" b="1" dirty="0">
              <a:latin typeface="Open Sans Light"/>
            </a:endParaRPr>
          </a:p>
        </p:txBody>
      </p:sp>
      <p:cxnSp>
        <p:nvCxnSpPr>
          <p:cNvPr id="40" name="Straight Connector 39"/>
          <p:cNvCxnSpPr>
            <a:stCxn id="38" idx="2"/>
          </p:cNvCxnSpPr>
          <p:nvPr/>
        </p:nvCxnSpPr>
        <p:spPr>
          <a:xfrm>
            <a:off x="6002919" y="6113590"/>
            <a:ext cx="4923275" cy="400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723202" y="6215596"/>
            <a:ext cx="735809"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6600" b="1" dirty="0" smtClean="0">
                <a:effectLst>
                  <a:outerShdw blurRad="38100" dist="38100" dir="2700000" algn="tl">
                    <a:srgbClr val="000000">
                      <a:alpha val="43137"/>
                    </a:srgbClr>
                  </a:outerShdw>
                </a:effectLst>
              </a:rPr>
              <a:t>3</a:t>
            </a:r>
            <a:endParaRPr lang="fr-FR" sz="6600" b="1" dirty="0">
              <a:effectLst>
                <a:outerShdw blurRad="38100" dist="38100" dir="2700000" algn="tl">
                  <a:srgbClr val="000000">
                    <a:alpha val="43137"/>
                  </a:srgbClr>
                </a:outerShdw>
              </a:effectLst>
            </a:endParaRPr>
          </a:p>
        </p:txBody>
      </p:sp>
      <p:cxnSp>
        <p:nvCxnSpPr>
          <p:cNvPr id="42" name="Straight Connector 41"/>
          <p:cNvCxnSpPr/>
          <p:nvPr/>
        </p:nvCxnSpPr>
        <p:spPr>
          <a:xfrm>
            <a:off x="13927173" y="7698569"/>
            <a:ext cx="379602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486307" y="6215596"/>
            <a:ext cx="4500794" cy="14452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Open Sans Light"/>
              </a:rPr>
              <a:t>New technology adoption as outlined in TN50</a:t>
            </a:r>
            <a:endParaRPr lang="en-MY" sz="2400" dirty="0">
              <a:latin typeface="Open Sans Light"/>
            </a:endParaRPr>
          </a:p>
        </p:txBody>
      </p:sp>
      <p:sp>
        <p:nvSpPr>
          <p:cNvPr id="44" name="Rectangle 43"/>
          <p:cNvSpPr/>
          <p:nvPr/>
        </p:nvSpPr>
        <p:spPr>
          <a:xfrm>
            <a:off x="17731224" y="7811776"/>
            <a:ext cx="735809"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6600" b="1" dirty="0">
                <a:effectLst>
                  <a:outerShdw blurRad="38100" dist="38100" dir="2700000" algn="tl">
                    <a:srgbClr val="000000">
                      <a:alpha val="43137"/>
                    </a:srgbClr>
                  </a:outerShdw>
                </a:effectLst>
              </a:rPr>
              <a:t>2</a:t>
            </a:r>
          </a:p>
        </p:txBody>
      </p:sp>
      <p:sp>
        <p:nvSpPr>
          <p:cNvPr id="45" name="Rectangle 44"/>
          <p:cNvSpPr/>
          <p:nvPr/>
        </p:nvSpPr>
        <p:spPr>
          <a:xfrm>
            <a:off x="18494329" y="7811776"/>
            <a:ext cx="4492772" cy="14452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Open Sans Light"/>
              </a:rPr>
              <a:t>New employment and job creation for </a:t>
            </a:r>
            <a:r>
              <a:rPr lang="en-US" sz="2400" dirty="0" err="1" smtClean="0">
                <a:latin typeface="Open Sans Light"/>
              </a:rPr>
              <a:t>Bumiputera’s</a:t>
            </a:r>
            <a:r>
              <a:rPr lang="en-US" sz="2400" dirty="0" smtClean="0">
                <a:latin typeface="Open Sans Light"/>
              </a:rPr>
              <a:t> graduates, mostly in rural area</a:t>
            </a:r>
            <a:endParaRPr lang="en-MY" sz="2400" dirty="0">
              <a:latin typeface="Open Sans Light"/>
            </a:endParaRPr>
          </a:p>
        </p:txBody>
      </p:sp>
      <p:cxnSp>
        <p:nvCxnSpPr>
          <p:cNvPr id="46" name="Straight Connector 45"/>
          <p:cNvCxnSpPr/>
          <p:nvPr/>
        </p:nvCxnSpPr>
        <p:spPr>
          <a:xfrm>
            <a:off x="15928495" y="9342875"/>
            <a:ext cx="18267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7739246" y="9456082"/>
            <a:ext cx="735809"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6600" b="1" dirty="0" smtClean="0">
                <a:effectLst>
                  <a:outerShdw blurRad="38100" dist="38100" dir="2700000" algn="tl">
                    <a:srgbClr val="000000">
                      <a:alpha val="43137"/>
                    </a:srgbClr>
                  </a:outerShdw>
                </a:effectLst>
              </a:rPr>
              <a:t>1</a:t>
            </a:r>
            <a:endParaRPr lang="fr-FR" sz="6600" b="1" dirty="0">
              <a:effectLst>
                <a:outerShdw blurRad="38100" dist="38100" dir="2700000" algn="tl">
                  <a:srgbClr val="000000">
                    <a:alpha val="43137"/>
                  </a:srgbClr>
                </a:outerShdw>
              </a:effectLst>
            </a:endParaRPr>
          </a:p>
        </p:txBody>
      </p:sp>
      <p:sp>
        <p:nvSpPr>
          <p:cNvPr id="48" name="Rectangle 47"/>
          <p:cNvSpPr/>
          <p:nvPr/>
        </p:nvSpPr>
        <p:spPr>
          <a:xfrm>
            <a:off x="18502351" y="9456082"/>
            <a:ext cx="4484750" cy="14452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Open Sans Light"/>
              </a:rPr>
              <a:t>Foster and empower </a:t>
            </a:r>
            <a:r>
              <a:rPr lang="en-US" sz="2400" dirty="0" err="1" smtClean="0">
                <a:latin typeface="Open Sans Light"/>
              </a:rPr>
              <a:t>Bumi</a:t>
            </a:r>
            <a:r>
              <a:rPr lang="en-US" sz="2400" dirty="0" smtClean="0">
                <a:latin typeface="Open Sans Light"/>
              </a:rPr>
              <a:t> SME business via good financial governance and best business practice.</a:t>
            </a:r>
            <a:endParaRPr lang="en-MY" sz="2400" dirty="0">
              <a:latin typeface="Open Sans Light"/>
            </a:endParaRPr>
          </a:p>
        </p:txBody>
      </p:sp>
      <p:sp>
        <p:nvSpPr>
          <p:cNvPr id="49" name="Rectangle 48"/>
          <p:cNvSpPr/>
          <p:nvPr/>
        </p:nvSpPr>
        <p:spPr>
          <a:xfrm>
            <a:off x="5949588" y="6288607"/>
            <a:ext cx="170832"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6600" b="1" dirty="0">
              <a:effectLst>
                <a:outerShdw blurRad="38100" dist="38100" dir="2700000" algn="tl">
                  <a:srgbClr val="000000">
                    <a:alpha val="43137"/>
                  </a:srgbClr>
                </a:outerShdw>
              </a:effectLst>
            </a:endParaRPr>
          </a:p>
        </p:txBody>
      </p:sp>
      <p:sp>
        <p:nvSpPr>
          <p:cNvPr id="50" name="Rectangle 49"/>
          <p:cNvSpPr/>
          <p:nvPr/>
        </p:nvSpPr>
        <p:spPr>
          <a:xfrm>
            <a:off x="1499516" y="6288607"/>
            <a:ext cx="4354537" cy="14452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000" b="1" dirty="0" smtClean="0">
                <a:latin typeface="Open Sans Light"/>
              </a:rPr>
              <a:t> </a:t>
            </a:r>
            <a:r>
              <a:rPr lang="en-US" sz="2800" b="1" dirty="0" smtClean="0">
                <a:latin typeface="Open Sans Light"/>
              </a:rPr>
              <a:t>TECHNOLOGY</a:t>
            </a:r>
          </a:p>
          <a:p>
            <a:pPr algn="r"/>
            <a:r>
              <a:rPr lang="en-US" sz="2800" b="1" dirty="0" smtClean="0">
                <a:latin typeface="Open Sans Light"/>
              </a:rPr>
              <a:t>ADOPTION</a:t>
            </a:r>
          </a:p>
          <a:p>
            <a:pPr algn="r"/>
            <a:endParaRPr lang="en-MY" sz="1600" b="1" dirty="0">
              <a:latin typeface="Open Sans Light"/>
            </a:endParaRPr>
          </a:p>
        </p:txBody>
      </p:sp>
      <p:cxnSp>
        <p:nvCxnSpPr>
          <p:cNvPr id="51" name="Straight Connector 50"/>
          <p:cNvCxnSpPr>
            <a:stCxn id="49" idx="2"/>
          </p:cNvCxnSpPr>
          <p:nvPr/>
        </p:nvCxnSpPr>
        <p:spPr>
          <a:xfrm>
            <a:off x="6035004" y="7733833"/>
            <a:ext cx="2956433" cy="20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949588" y="7924891"/>
            <a:ext cx="170832"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6600" b="1" dirty="0">
              <a:effectLst>
                <a:outerShdw blurRad="38100" dist="38100" dir="2700000" algn="tl">
                  <a:srgbClr val="000000">
                    <a:alpha val="43137"/>
                  </a:srgbClr>
                </a:outerShdw>
              </a:effectLst>
            </a:endParaRPr>
          </a:p>
        </p:txBody>
      </p:sp>
      <p:sp>
        <p:nvSpPr>
          <p:cNvPr id="53" name="Rectangle 52"/>
          <p:cNvSpPr/>
          <p:nvPr/>
        </p:nvSpPr>
        <p:spPr>
          <a:xfrm>
            <a:off x="1499516" y="7924891"/>
            <a:ext cx="4354537" cy="14452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000" b="1" dirty="0" smtClean="0">
                <a:latin typeface="Open Sans Light"/>
              </a:rPr>
              <a:t> </a:t>
            </a:r>
            <a:r>
              <a:rPr lang="en-US" sz="2800" b="1" dirty="0" smtClean="0">
                <a:latin typeface="Open Sans Light"/>
              </a:rPr>
              <a:t>EMPLOYMENT</a:t>
            </a:r>
          </a:p>
          <a:p>
            <a:pPr algn="r"/>
            <a:r>
              <a:rPr lang="en-US" sz="2800" b="1" dirty="0" smtClean="0">
                <a:latin typeface="Open Sans Light"/>
              </a:rPr>
              <a:t>OPPORTUNITIES</a:t>
            </a:r>
          </a:p>
          <a:p>
            <a:pPr algn="r"/>
            <a:endParaRPr lang="en-MY" sz="2400" b="1" dirty="0">
              <a:latin typeface="Open Sans Light"/>
            </a:endParaRPr>
          </a:p>
        </p:txBody>
      </p:sp>
      <p:cxnSp>
        <p:nvCxnSpPr>
          <p:cNvPr id="54" name="Straight Connector 53"/>
          <p:cNvCxnSpPr>
            <a:stCxn id="52" idx="2"/>
          </p:cNvCxnSpPr>
          <p:nvPr/>
        </p:nvCxnSpPr>
        <p:spPr>
          <a:xfrm>
            <a:off x="6035004" y="9370117"/>
            <a:ext cx="2140971" cy="20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49588" y="9561175"/>
            <a:ext cx="170832" cy="1445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6600" b="1" dirty="0">
              <a:effectLst>
                <a:outerShdw blurRad="38100" dist="38100" dir="2700000" algn="tl">
                  <a:srgbClr val="000000">
                    <a:alpha val="43137"/>
                  </a:srgbClr>
                </a:outerShdw>
              </a:effectLst>
            </a:endParaRPr>
          </a:p>
        </p:txBody>
      </p:sp>
      <p:sp>
        <p:nvSpPr>
          <p:cNvPr id="56" name="Rectangle 55"/>
          <p:cNvSpPr/>
          <p:nvPr/>
        </p:nvSpPr>
        <p:spPr>
          <a:xfrm>
            <a:off x="1499516" y="9561175"/>
            <a:ext cx="4354537" cy="14452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000" b="1" dirty="0" smtClean="0">
                <a:latin typeface="Open Sans Light"/>
              </a:rPr>
              <a:t> </a:t>
            </a:r>
            <a:r>
              <a:rPr lang="en-US" sz="2800" b="1" dirty="0" smtClean="0">
                <a:latin typeface="Open Sans Light"/>
              </a:rPr>
              <a:t>BUSINESS</a:t>
            </a:r>
          </a:p>
          <a:p>
            <a:pPr algn="r"/>
            <a:r>
              <a:rPr lang="en-US" sz="2800" b="1" dirty="0" smtClean="0">
                <a:latin typeface="Open Sans Light"/>
              </a:rPr>
              <a:t>EMPOWERMENT</a:t>
            </a:r>
          </a:p>
          <a:p>
            <a:pPr algn="r"/>
            <a:endParaRPr lang="en-MY" sz="2800" b="1" dirty="0">
              <a:latin typeface="Open Sans Light"/>
            </a:endParaRPr>
          </a:p>
        </p:txBody>
      </p:sp>
      <p:cxnSp>
        <p:nvCxnSpPr>
          <p:cNvPr id="57" name="Straight Connector 56"/>
          <p:cNvCxnSpPr>
            <a:stCxn id="55" idx="2"/>
          </p:cNvCxnSpPr>
          <p:nvPr/>
        </p:nvCxnSpPr>
        <p:spPr>
          <a:xfrm>
            <a:off x="6035004" y="11006401"/>
            <a:ext cx="1070485" cy="20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678594" y="3017592"/>
            <a:ext cx="10558680" cy="9994295"/>
            <a:chOff x="441146" y="1500186"/>
            <a:chExt cx="5188504" cy="4335464"/>
          </a:xfrm>
        </p:grpSpPr>
        <p:sp>
          <p:nvSpPr>
            <p:cNvPr id="59" name="Freeform 58"/>
            <p:cNvSpPr>
              <a:spLocks/>
            </p:cNvSpPr>
            <p:nvPr/>
          </p:nvSpPr>
          <p:spPr bwMode="auto">
            <a:xfrm rot="10800000">
              <a:off x="3035397" y="2816781"/>
              <a:ext cx="1285914" cy="807827"/>
            </a:xfrm>
            <a:custGeom>
              <a:avLst/>
              <a:gdLst>
                <a:gd name="T0" fmla="*/ 2601 w 11008"/>
                <a:gd name="T1" fmla="*/ 7085 h 7085"/>
                <a:gd name="T2" fmla="*/ 11008 w 11008"/>
                <a:gd name="T3" fmla="*/ 4404 h 7085"/>
                <a:gd name="T4" fmla="*/ 11008 w 11008"/>
                <a:gd name="T5" fmla="*/ 0 h 7085"/>
                <a:gd name="T6" fmla="*/ 1503 w 11008"/>
                <a:gd name="T7" fmla="*/ 3032 h 7085"/>
                <a:gd name="T8" fmla="*/ 0 w 11008"/>
                <a:gd name="T9" fmla="*/ 3511 h 7085"/>
                <a:gd name="T10" fmla="*/ 2601 w 11008"/>
                <a:gd name="T11" fmla="*/ 7085 h 7085"/>
              </a:gdLst>
              <a:ahLst/>
              <a:cxnLst>
                <a:cxn ang="0">
                  <a:pos x="T0" y="T1"/>
                </a:cxn>
                <a:cxn ang="0">
                  <a:pos x="T2" y="T3"/>
                </a:cxn>
                <a:cxn ang="0">
                  <a:pos x="T4" y="T5"/>
                </a:cxn>
                <a:cxn ang="0">
                  <a:pos x="T6" y="T7"/>
                </a:cxn>
                <a:cxn ang="0">
                  <a:pos x="T8" y="T9"/>
                </a:cxn>
                <a:cxn ang="0">
                  <a:pos x="T10" y="T11"/>
                </a:cxn>
              </a:cxnLst>
              <a:rect l="0" t="0" r="r" b="b"/>
              <a:pathLst>
                <a:path w="11008" h="7085">
                  <a:moveTo>
                    <a:pt x="2601" y="7085"/>
                  </a:moveTo>
                  <a:lnTo>
                    <a:pt x="11008" y="4404"/>
                  </a:lnTo>
                  <a:lnTo>
                    <a:pt x="11008" y="0"/>
                  </a:lnTo>
                  <a:lnTo>
                    <a:pt x="1503" y="3032"/>
                  </a:lnTo>
                  <a:lnTo>
                    <a:pt x="0" y="3511"/>
                  </a:lnTo>
                  <a:lnTo>
                    <a:pt x="2601" y="7085"/>
                  </a:lnTo>
                  <a:close/>
                </a:path>
              </a:pathLst>
            </a:cu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0" name="Freeform 59"/>
            <p:cNvSpPr>
              <a:spLocks/>
            </p:cNvSpPr>
            <p:nvPr/>
          </p:nvSpPr>
          <p:spPr bwMode="auto">
            <a:xfrm rot="10800000">
              <a:off x="3035398" y="2729251"/>
              <a:ext cx="981779" cy="393885"/>
            </a:xfrm>
            <a:custGeom>
              <a:avLst/>
              <a:gdLst>
                <a:gd name="T0" fmla="*/ 8407 w 8407"/>
                <a:gd name="T1" fmla="*/ 1425 h 3452"/>
                <a:gd name="T2" fmla="*/ 8407 w 8407"/>
                <a:gd name="T3" fmla="*/ 0 h 3452"/>
                <a:gd name="T4" fmla="*/ 0 w 8407"/>
                <a:gd name="T5" fmla="*/ 2681 h 3452"/>
                <a:gd name="T6" fmla="*/ 75 w 8407"/>
                <a:gd name="T7" fmla="*/ 2785 h 3452"/>
                <a:gd name="T8" fmla="*/ 2051 w 8407"/>
                <a:gd name="T9" fmla="*/ 3452 h 3452"/>
                <a:gd name="T10" fmla="*/ 8407 w 8407"/>
                <a:gd name="T11" fmla="*/ 1425 h 3452"/>
              </a:gdLst>
              <a:ahLst/>
              <a:cxnLst>
                <a:cxn ang="0">
                  <a:pos x="T0" y="T1"/>
                </a:cxn>
                <a:cxn ang="0">
                  <a:pos x="T2" y="T3"/>
                </a:cxn>
                <a:cxn ang="0">
                  <a:pos x="T4" y="T5"/>
                </a:cxn>
                <a:cxn ang="0">
                  <a:pos x="T6" y="T7"/>
                </a:cxn>
                <a:cxn ang="0">
                  <a:pos x="T8" y="T9"/>
                </a:cxn>
                <a:cxn ang="0">
                  <a:pos x="T10" y="T11"/>
                </a:cxn>
              </a:cxnLst>
              <a:rect l="0" t="0" r="r" b="b"/>
              <a:pathLst>
                <a:path w="8407" h="3452">
                  <a:moveTo>
                    <a:pt x="8407" y="1425"/>
                  </a:moveTo>
                  <a:lnTo>
                    <a:pt x="8407" y="0"/>
                  </a:lnTo>
                  <a:lnTo>
                    <a:pt x="0" y="2681"/>
                  </a:lnTo>
                  <a:lnTo>
                    <a:pt x="75" y="2785"/>
                  </a:lnTo>
                  <a:lnTo>
                    <a:pt x="2051" y="3452"/>
                  </a:lnTo>
                  <a:lnTo>
                    <a:pt x="8407" y="1425"/>
                  </a:lnTo>
                  <a:close/>
                </a:path>
              </a:pathLst>
            </a:custGeom>
            <a:solidFill>
              <a:srgbClr val="A682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1" name="Freeform 60"/>
            <p:cNvSpPr>
              <a:spLocks/>
            </p:cNvSpPr>
            <p:nvPr/>
          </p:nvSpPr>
          <p:spPr bwMode="auto">
            <a:xfrm rot="10800000">
              <a:off x="3035398" y="3370225"/>
              <a:ext cx="1854238" cy="1194418"/>
            </a:xfrm>
            <a:custGeom>
              <a:avLst/>
              <a:gdLst>
                <a:gd name="T0" fmla="*/ 3918 w 15876"/>
                <a:gd name="T1" fmla="*/ 10447 h 10481"/>
                <a:gd name="T2" fmla="*/ 4018 w 15876"/>
                <a:gd name="T3" fmla="*/ 10481 h 10481"/>
                <a:gd name="T4" fmla="*/ 15876 w 15876"/>
                <a:gd name="T5" fmla="*/ 6700 h 10481"/>
                <a:gd name="T6" fmla="*/ 15876 w 15876"/>
                <a:gd name="T7" fmla="*/ 0 h 10481"/>
                <a:gd name="T8" fmla="*/ 1592 w 15876"/>
                <a:gd name="T9" fmla="*/ 4555 h 10481"/>
                <a:gd name="T10" fmla="*/ 0 w 15876"/>
                <a:gd name="T11" fmla="*/ 5063 h 10481"/>
                <a:gd name="T12" fmla="*/ 3918 w 15876"/>
                <a:gd name="T13" fmla="*/ 10447 h 10481"/>
              </a:gdLst>
              <a:ahLst/>
              <a:cxnLst>
                <a:cxn ang="0">
                  <a:pos x="T0" y="T1"/>
                </a:cxn>
                <a:cxn ang="0">
                  <a:pos x="T2" y="T3"/>
                </a:cxn>
                <a:cxn ang="0">
                  <a:pos x="T4" y="T5"/>
                </a:cxn>
                <a:cxn ang="0">
                  <a:pos x="T6" y="T7"/>
                </a:cxn>
                <a:cxn ang="0">
                  <a:pos x="T8" y="T9"/>
                </a:cxn>
                <a:cxn ang="0">
                  <a:pos x="T10" y="T11"/>
                </a:cxn>
                <a:cxn ang="0">
                  <a:pos x="T12" y="T13"/>
                </a:cxn>
              </a:cxnLst>
              <a:rect l="0" t="0" r="r" b="b"/>
              <a:pathLst>
                <a:path w="15876" h="10481">
                  <a:moveTo>
                    <a:pt x="3918" y="10447"/>
                  </a:moveTo>
                  <a:lnTo>
                    <a:pt x="4018" y="10481"/>
                  </a:lnTo>
                  <a:lnTo>
                    <a:pt x="15876" y="6700"/>
                  </a:lnTo>
                  <a:lnTo>
                    <a:pt x="15876" y="0"/>
                  </a:lnTo>
                  <a:lnTo>
                    <a:pt x="1592" y="4555"/>
                  </a:lnTo>
                  <a:lnTo>
                    <a:pt x="0" y="5063"/>
                  </a:lnTo>
                  <a:lnTo>
                    <a:pt x="3918" y="10447"/>
                  </a:lnTo>
                  <a:close/>
                </a:path>
              </a:pathLst>
            </a:custGeom>
            <a:gradFill flip="none" rotWithShape="1">
              <a:gsLst>
                <a:gs pos="0">
                  <a:srgbClr val="1DBDC9">
                    <a:shade val="30000"/>
                    <a:satMod val="115000"/>
                  </a:srgbClr>
                </a:gs>
                <a:gs pos="50000">
                  <a:srgbClr val="1DBDC9">
                    <a:shade val="67500"/>
                    <a:satMod val="115000"/>
                  </a:srgbClr>
                </a:gs>
                <a:gs pos="100000">
                  <a:srgbClr val="1DBDC9">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2" name="Freeform 61"/>
            <p:cNvSpPr>
              <a:spLocks/>
            </p:cNvSpPr>
            <p:nvPr/>
          </p:nvSpPr>
          <p:spPr bwMode="auto">
            <a:xfrm rot="10800000">
              <a:off x="1652778" y="3284519"/>
              <a:ext cx="1382620" cy="516062"/>
            </a:xfrm>
            <a:custGeom>
              <a:avLst/>
              <a:gdLst>
                <a:gd name="T0" fmla="*/ 9472 w 11839"/>
                <a:gd name="T1" fmla="*/ 4525 h 4525"/>
                <a:gd name="T2" fmla="*/ 11839 w 11839"/>
                <a:gd name="T3" fmla="*/ 3725 h 4525"/>
                <a:gd name="T4" fmla="*/ 0 w 11839"/>
                <a:gd name="T5" fmla="*/ 0 h 4525"/>
                <a:gd name="T6" fmla="*/ 0 w 11839"/>
                <a:gd name="T7" fmla="*/ 1544 h 4525"/>
                <a:gd name="T8" fmla="*/ 9472 w 11839"/>
                <a:gd name="T9" fmla="*/ 4525 h 4525"/>
              </a:gdLst>
              <a:ahLst/>
              <a:cxnLst>
                <a:cxn ang="0">
                  <a:pos x="T0" y="T1"/>
                </a:cxn>
                <a:cxn ang="0">
                  <a:pos x="T2" y="T3"/>
                </a:cxn>
                <a:cxn ang="0">
                  <a:pos x="T4" y="T5"/>
                </a:cxn>
                <a:cxn ang="0">
                  <a:pos x="T6" y="T7"/>
                </a:cxn>
                <a:cxn ang="0">
                  <a:pos x="T8" y="T9"/>
                </a:cxn>
              </a:cxnLst>
              <a:rect l="0" t="0" r="r" b="b"/>
              <a:pathLst>
                <a:path w="11839" h="4525">
                  <a:moveTo>
                    <a:pt x="9472" y="4525"/>
                  </a:moveTo>
                  <a:lnTo>
                    <a:pt x="11839" y="3725"/>
                  </a:lnTo>
                  <a:lnTo>
                    <a:pt x="0" y="0"/>
                  </a:lnTo>
                  <a:lnTo>
                    <a:pt x="0" y="1544"/>
                  </a:lnTo>
                  <a:lnTo>
                    <a:pt x="9472" y="4525"/>
                  </a:lnTo>
                  <a:close/>
                </a:path>
              </a:pathLst>
            </a:custGeom>
            <a:solidFill>
              <a:srgbClr val="05788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3" name="Freeform 62"/>
            <p:cNvSpPr>
              <a:spLocks/>
            </p:cNvSpPr>
            <p:nvPr/>
          </p:nvSpPr>
          <p:spPr bwMode="auto">
            <a:xfrm rot="10800000">
              <a:off x="3035397" y="3279048"/>
              <a:ext cx="1384722" cy="521533"/>
            </a:xfrm>
            <a:custGeom>
              <a:avLst/>
              <a:gdLst>
                <a:gd name="T0" fmla="*/ 2353 w 11858"/>
                <a:gd name="T1" fmla="*/ 4576 h 4576"/>
                <a:gd name="T2" fmla="*/ 11858 w 11858"/>
                <a:gd name="T3" fmla="*/ 1544 h 4576"/>
                <a:gd name="T4" fmla="*/ 11858 w 11858"/>
                <a:gd name="T5" fmla="*/ 0 h 4576"/>
                <a:gd name="T6" fmla="*/ 0 w 11858"/>
                <a:gd name="T7" fmla="*/ 3781 h 4576"/>
                <a:gd name="T8" fmla="*/ 2353 w 11858"/>
                <a:gd name="T9" fmla="*/ 4576 h 4576"/>
              </a:gdLst>
              <a:ahLst/>
              <a:cxnLst>
                <a:cxn ang="0">
                  <a:pos x="T0" y="T1"/>
                </a:cxn>
                <a:cxn ang="0">
                  <a:pos x="T2" y="T3"/>
                </a:cxn>
                <a:cxn ang="0">
                  <a:pos x="T4" y="T5"/>
                </a:cxn>
                <a:cxn ang="0">
                  <a:pos x="T6" y="T7"/>
                </a:cxn>
                <a:cxn ang="0">
                  <a:pos x="T8" y="T9"/>
                </a:cxn>
              </a:cxnLst>
              <a:rect l="0" t="0" r="r" b="b"/>
              <a:pathLst>
                <a:path w="11858" h="4576">
                  <a:moveTo>
                    <a:pt x="2353" y="4576"/>
                  </a:moveTo>
                  <a:lnTo>
                    <a:pt x="11858" y="1544"/>
                  </a:lnTo>
                  <a:lnTo>
                    <a:pt x="11858" y="0"/>
                  </a:lnTo>
                  <a:lnTo>
                    <a:pt x="0" y="3781"/>
                  </a:lnTo>
                  <a:lnTo>
                    <a:pt x="2353" y="4576"/>
                  </a:lnTo>
                  <a:close/>
                </a:path>
              </a:pathLst>
            </a:custGeom>
            <a:solidFill>
              <a:srgbClr val="05788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4" name="Freeform 63"/>
            <p:cNvSpPr>
              <a:spLocks/>
            </p:cNvSpPr>
            <p:nvPr/>
          </p:nvSpPr>
          <p:spPr bwMode="auto">
            <a:xfrm rot="10800000">
              <a:off x="3035398" y="4044935"/>
              <a:ext cx="1974771" cy="718474"/>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1B241F"/>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5" name="Freeform 64"/>
            <p:cNvSpPr>
              <a:spLocks/>
            </p:cNvSpPr>
            <p:nvPr/>
          </p:nvSpPr>
          <p:spPr bwMode="auto">
            <a:xfrm rot="10800000">
              <a:off x="3035684" y="2272346"/>
              <a:ext cx="883672" cy="682003"/>
            </a:xfrm>
            <a:custGeom>
              <a:avLst/>
              <a:gdLst>
                <a:gd name="T0" fmla="*/ 2601 w 7565"/>
                <a:gd name="T1" fmla="*/ 5988 h 5988"/>
                <a:gd name="T2" fmla="*/ 7565 w 7565"/>
                <a:gd name="T3" fmla="*/ 4405 h 5988"/>
                <a:gd name="T4" fmla="*/ 7565 w 7565"/>
                <a:gd name="T5" fmla="*/ 0 h 5988"/>
                <a:gd name="T6" fmla="*/ 1209 w 7565"/>
                <a:gd name="T7" fmla="*/ 2027 h 5988"/>
                <a:gd name="T8" fmla="*/ 0 w 7565"/>
                <a:gd name="T9" fmla="*/ 2413 h 5988"/>
                <a:gd name="T10" fmla="*/ 2601 w 7565"/>
                <a:gd name="T11" fmla="*/ 5988 h 5988"/>
              </a:gdLst>
              <a:ahLst/>
              <a:cxnLst>
                <a:cxn ang="0">
                  <a:pos x="T0" y="T1"/>
                </a:cxn>
                <a:cxn ang="0">
                  <a:pos x="T2" y="T3"/>
                </a:cxn>
                <a:cxn ang="0">
                  <a:pos x="T4" y="T5"/>
                </a:cxn>
                <a:cxn ang="0">
                  <a:pos x="T6" y="T7"/>
                </a:cxn>
                <a:cxn ang="0">
                  <a:pos x="T8" y="T9"/>
                </a:cxn>
                <a:cxn ang="0">
                  <a:pos x="T10" y="T11"/>
                </a:cxn>
              </a:cxnLst>
              <a:rect l="0" t="0" r="r" b="b"/>
              <a:pathLst>
                <a:path w="7565" h="5988">
                  <a:moveTo>
                    <a:pt x="2601" y="5988"/>
                  </a:moveTo>
                  <a:lnTo>
                    <a:pt x="7565" y="4405"/>
                  </a:lnTo>
                  <a:lnTo>
                    <a:pt x="7565" y="0"/>
                  </a:lnTo>
                  <a:lnTo>
                    <a:pt x="1209" y="2027"/>
                  </a:lnTo>
                  <a:lnTo>
                    <a:pt x="0" y="2413"/>
                  </a:lnTo>
                  <a:lnTo>
                    <a:pt x="2601" y="5988"/>
                  </a:lnTo>
                  <a:close/>
                </a:path>
              </a:pathLst>
            </a:cu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6" name="Freeform 65"/>
            <p:cNvSpPr>
              <a:spLocks/>
            </p:cNvSpPr>
            <p:nvPr/>
          </p:nvSpPr>
          <p:spPr bwMode="auto">
            <a:xfrm rot="10800000">
              <a:off x="1176955" y="3375696"/>
              <a:ext cx="1858443" cy="1188947"/>
            </a:xfrm>
            <a:custGeom>
              <a:avLst/>
              <a:gdLst>
                <a:gd name="T0" fmla="*/ 11839 w 15915"/>
                <a:gd name="T1" fmla="*/ 10425 h 10425"/>
                <a:gd name="T2" fmla="*/ 12018 w 15915"/>
                <a:gd name="T3" fmla="*/ 10365 h 10425"/>
                <a:gd name="T4" fmla="*/ 15915 w 15915"/>
                <a:gd name="T5" fmla="*/ 5008 h 10425"/>
                <a:gd name="T6" fmla="*/ 14281 w 15915"/>
                <a:gd name="T7" fmla="*/ 4494 h 10425"/>
                <a:gd name="T8" fmla="*/ 0 w 15915"/>
                <a:gd name="T9" fmla="*/ 0 h 10425"/>
                <a:gd name="T10" fmla="*/ 0 w 15915"/>
                <a:gd name="T11" fmla="*/ 6700 h 10425"/>
                <a:gd name="T12" fmla="*/ 11839 w 15915"/>
                <a:gd name="T13" fmla="*/ 10425 h 10425"/>
              </a:gdLst>
              <a:ahLst/>
              <a:cxnLst>
                <a:cxn ang="0">
                  <a:pos x="T0" y="T1"/>
                </a:cxn>
                <a:cxn ang="0">
                  <a:pos x="T2" y="T3"/>
                </a:cxn>
                <a:cxn ang="0">
                  <a:pos x="T4" y="T5"/>
                </a:cxn>
                <a:cxn ang="0">
                  <a:pos x="T6" y="T7"/>
                </a:cxn>
                <a:cxn ang="0">
                  <a:pos x="T8" y="T9"/>
                </a:cxn>
                <a:cxn ang="0">
                  <a:pos x="T10" y="T11"/>
                </a:cxn>
                <a:cxn ang="0">
                  <a:pos x="T12" y="T13"/>
                </a:cxn>
              </a:cxnLst>
              <a:rect l="0" t="0" r="r" b="b"/>
              <a:pathLst>
                <a:path w="15915" h="10425">
                  <a:moveTo>
                    <a:pt x="11839" y="10425"/>
                  </a:moveTo>
                  <a:lnTo>
                    <a:pt x="12018" y="10365"/>
                  </a:lnTo>
                  <a:lnTo>
                    <a:pt x="15915" y="5008"/>
                  </a:lnTo>
                  <a:lnTo>
                    <a:pt x="14281" y="4494"/>
                  </a:lnTo>
                  <a:lnTo>
                    <a:pt x="0" y="0"/>
                  </a:lnTo>
                  <a:lnTo>
                    <a:pt x="0" y="6700"/>
                  </a:lnTo>
                  <a:lnTo>
                    <a:pt x="11839" y="10425"/>
                  </a:lnTo>
                  <a:close/>
                </a:path>
              </a:pathLst>
            </a:custGeom>
            <a:gradFill flip="none" rotWithShape="1">
              <a:gsLst>
                <a:gs pos="0">
                  <a:srgbClr val="1DBDC9">
                    <a:shade val="30000"/>
                    <a:satMod val="115000"/>
                  </a:srgbClr>
                </a:gs>
                <a:gs pos="50000">
                  <a:srgbClr val="1DBDC9">
                    <a:shade val="67500"/>
                    <a:satMod val="115000"/>
                  </a:srgbClr>
                </a:gs>
                <a:gs pos="100000">
                  <a:srgbClr val="1DBDC9">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7" name="Freeform 66"/>
            <p:cNvSpPr>
              <a:spLocks/>
            </p:cNvSpPr>
            <p:nvPr/>
          </p:nvSpPr>
          <p:spPr bwMode="auto">
            <a:xfrm rot="10800000">
              <a:off x="1746681" y="2820428"/>
              <a:ext cx="1288717" cy="804180"/>
            </a:xfrm>
            <a:custGeom>
              <a:avLst/>
              <a:gdLst>
                <a:gd name="T0" fmla="*/ 8427 w 11034"/>
                <a:gd name="T1" fmla="*/ 7056 h 7056"/>
                <a:gd name="T2" fmla="*/ 11034 w 11034"/>
                <a:gd name="T3" fmla="*/ 3473 h 7056"/>
                <a:gd name="T4" fmla="*/ 9472 w 11034"/>
                <a:gd name="T5" fmla="*/ 2981 h 7056"/>
                <a:gd name="T6" fmla="*/ 0 w 11034"/>
                <a:gd name="T7" fmla="*/ 0 h 7056"/>
                <a:gd name="T8" fmla="*/ 0 w 11034"/>
                <a:gd name="T9" fmla="*/ 4404 h 7056"/>
                <a:gd name="T10" fmla="*/ 8427 w 11034"/>
                <a:gd name="T11" fmla="*/ 7056 h 7056"/>
              </a:gdLst>
              <a:ahLst/>
              <a:cxnLst>
                <a:cxn ang="0">
                  <a:pos x="T0" y="T1"/>
                </a:cxn>
                <a:cxn ang="0">
                  <a:pos x="T2" y="T3"/>
                </a:cxn>
                <a:cxn ang="0">
                  <a:pos x="T4" y="T5"/>
                </a:cxn>
                <a:cxn ang="0">
                  <a:pos x="T6" y="T7"/>
                </a:cxn>
                <a:cxn ang="0">
                  <a:pos x="T8" y="T9"/>
                </a:cxn>
                <a:cxn ang="0">
                  <a:pos x="T10" y="T11"/>
                </a:cxn>
              </a:cxnLst>
              <a:rect l="0" t="0" r="r" b="b"/>
              <a:pathLst>
                <a:path w="11034" h="7056">
                  <a:moveTo>
                    <a:pt x="8427" y="7056"/>
                  </a:moveTo>
                  <a:lnTo>
                    <a:pt x="11034" y="3473"/>
                  </a:lnTo>
                  <a:lnTo>
                    <a:pt x="9472" y="2981"/>
                  </a:lnTo>
                  <a:lnTo>
                    <a:pt x="0" y="0"/>
                  </a:lnTo>
                  <a:lnTo>
                    <a:pt x="0" y="4404"/>
                  </a:lnTo>
                  <a:lnTo>
                    <a:pt x="8427" y="7056"/>
                  </a:lnTo>
                  <a:close/>
                </a:path>
              </a:pathLst>
            </a:cu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8" name="Freeform 67"/>
            <p:cNvSpPr>
              <a:spLocks/>
            </p:cNvSpPr>
            <p:nvPr/>
          </p:nvSpPr>
          <p:spPr bwMode="auto">
            <a:xfrm rot="10800000">
              <a:off x="1055721" y="4052229"/>
              <a:ext cx="1979676" cy="711180"/>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1B241F"/>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9" name="Freeform 68"/>
            <p:cNvSpPr>
              <a:spLocks/>
            </p:cNvSpPr>
            <p:nvPr/>
          </p:nvSpPr>
          <p:spPr bwMode="auto">
            <a:xfrm rot="10800000">
              <a:off x="3035398" y="4148877"/>
              <a:ext cx="2594252" cy="1686773"/>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gradFill flip="none" rotWithShape="1">
              <a:gsLst>
                <a:gs pos="0">
                  <a:srgbClr val="36433C">
                    <a:shade val="30000"/>
                    <a:satMod val="115000"/>
                  </a:srgbClr>
                </a:gs>
                <a:gs pos="50000">
                  <a:srgbClr val="36433C">
                    <a:shade val="67500"/>
                    <a:satMod val="115000"/>
                  </a:srgbClr>
                </a:gs>
                <a:gs pos="100000">
                  <a:srgbClr val="36433C">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0" name="Freeform 69"/>
            <p:cNvSpPr>
              <a:spLocks/>
            </p:cNvSpPr>
            <p:nvPr/>
          </p:nvSpPr>
          <p:spPr bwMode="auto">
            <a:xfrm rot="10800000">
              <a:off x="3035397" y="2204985"/>
              <a:ext cx="579537" cy="253472"/>
            </a:xfrm>
            <a:custGeom>
              <a:avLst/>
              <a:gdLst>
                <a:gd name="T0" fmla="*/ 4964 w 4964"/>
                <a:gd name="T1" fmla="*/ 1177 h 2225"/>
                <a:gd name="T2" fmla="*/ 4964 w 4964"/>
                <a:gd name="T3" fmla="*/ 0 h 2225"/>
                <a:gd name="T4" fmla="*/ 0 w 4964"/>
                <a:gd name="T5" fmla="*/ 1583 h 2225"/>
                <a:gd name="T6" fmla="*/ 73 w 4964"/>
                <a:gd name="T7" fmla="*/ 1683 h 2225"/>
                <a:gd name="T8" fmla="*/ 1676 w 4964"/>
                <a:gd name="T9" fmla="*/ 2225 h 2225"/>
                <a:gd name="T10" fmla="*/ 4964 w 4964"/>
                <a:gd name="T11" fmla="*/ 1177 h 2225"/>
              </a:gdLst>
              <a:ahLst/>
              <a:cxnLst>
                <a:cxn ang="0">
                  <a:pos x="T0" y="T1"/>
                </a:cxn>
                <a:cxn ang="0">
                  <a:pos x="T2" y="T3"/>
                </a:cxn>
                <a:cxn ang="0">
                  <a:pos x="T4" y="T5"/>
                </a:cxn>
                <a:cxn ang="0">
                  <a:pos x="T6" y="T7"/>
                </a:cxn>
                <a:cxn ang="0">
                  <a:pos x="T8" y="T9"/>
                </a:cxn>
                <a:cxn ang="0">
                  <a:pos x="T10" y="T11"/>
                </a:cxn>
              </a:cxnLst>
              <a:rect l="0" t="0" r="r" b="b"/>
              <a:pathLst>
                <a:path w="4964" h="2225">
                  <a:moveTo>
                    <a:pt x="4964" y="1177"/>
                  </a:moveTo>
                  <a:lnTo>
                    <a:pt x="4964" y="0"/>
                  </a:lnTo>
                  <a:lnTo>
                    <a:pt x="0" y="1583"/>
                  </a:lnTo>
                  <a:lnTo>
                    <a:pt x="73" y="1683"/>
                  </a:lnTo>
                  <a:lnTo>
                    <a:pt x="1676" y="2225"/>
                  </a:lnTo>
                  <a:lnTo>
                    <a:pt x="4964" y="1177"/>
                  </a:lnTo>
                  <a:close/>
                </a:path>
              </a:pathLst>
            </a:custGeom>
            <a:solidFill>
              <a:srgbClr val="5E83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1" name="Freeform 70"/>
            <p:cNvSpPr>
              <a:spLocks/>
            </p:cNvSpPr>
            <p:nvPr/>
          </p:nvSpPr>
          <p:spPr bwMode="auto">
            <a:xfrm rot="10800000">
              <a:off x="2051516" y="2734722"/>
              <a:ext cx="983881" cy="388414"/>
            </a:xfrm>
            <a:custGeom>
              <a:avLst/>
              <a:gdLst>
                <a:gd name="T0" fmla="*/ 0 w 8427"/>
                <a:gd name="T1" fmla="*/ 1425 h 3409"/>
                <a:gd name="T2" fmla="*/ 6302 w 8427"/>
                <a:gd name="T3" fmla="*/ 3409 h 3409"/>
                <a:gd name="T4" fmla="*/ 8391 w 8427"/>
                <a:gd name="T5" fmla="*/ 2703 h 3409"/>
                <a:gd name="T6" fmla="*/ 8427 w 8427"/>
                <a:gd name="T7" fmla="*/ 2652 h 3409"/>
                <a:gd name="T8" fmla="*/ 0 w 8427"/>
                <a:gd name="T9" fmla="*/ 0 h 3409"/>
                <a:gd name="T10" fmla="*/ 0 w 8427"/>
                <a:gd name="T11" fmla="*/ 1425 h 3409"/>
              </a:gdLst>
              <a:ahLst/>
              <a:cxnLst>
                <a:cxn ang="0">
                  <a:pos x="T0" y="T1"/>
                </a:cxn>
                <a:cxn ang="0">
                  <a:pos x="T2" y="T3"/>
                </a:cxn>
                <a:cxn ang="0">
                  <a:pos x="T4" y="T5"/>
                </a:cxn>
                <a:cxn ang="0">
                  <a:pos x="T6" y="T7"/>
                </a:cxn>
                <a:cxn ang="0">
                  <a:pos x="T8" y="T9"/>
                </a:cxn>
                <a:cxn ang="0">
                  <a:pos x="T10" y="T11"/>
                </a:cxn>
              </a:cxnLst>
              <a:rect l="0" t="0" r="r" b="b"/>
              <a:pathLst>
                <a:path w="8427" h="3409">
                  <a:moveTo>
                    <a:pt x="0" y="1425"/>
                  </a:moveTo>
                  <a:lnTo>
                    <a:pt x="6302" y="3409"/>
                  </a:lnTo>
                  <a:lnTo>
                    <a:pt x="8391" y="2703"/>
                  </a:lnTo>
                  <a:lnTo>
                    <a:pt x="8427" y="2652"/>
                  </a:lnTo>
                  <a:lnTo>
                    <a:pt x="0" y="0"/>
                  </a:lnTo>
                  <a:lnTo>
                    <a:pt x="0" y="1425"/>
                  </a:lnTo>
                  <a:close/>
                </a:path>
              </a:pathLst>
            </a:custGeom>
            <a:solidFill>
              <a:srgbClr val="A682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2" name="Freeform 71"/>
            <p:cNvSpPr>
              <a:spLocks/>
            </p:cNvSpPr>
            <p:nvPr/>
          </p:nvSpPr>
          <p:spPr bwMode="auto">
            <a:xfrm rot="10800000">
              <a:off x="441146" y="4156171"/>
              <a:ext cx="2594252" cy="1679479"/>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gradFill flip="none" rotWithShape="1">
              <a:gsLst>
                <a:gs pos="0">
                  <a:srgbClr val="36433C">
                    <a:shade val="30000"/>
                    <a:satMod val="115000"/>
                  </a:srgbClr>
                </a:gs>
                <a:gs pos="50000">
                  <a:srgbClr val="36433C">
                    <a:shade val="67500"/>
                    <a:satMod val="115000"/>
                  </a:srgbClr>
                </a:gs>
                <a:gs pos="100000">
                  <a:srgbClr val="36433C">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3" name="Freeform 72"/>
            <p:cNvSpPr>
              <a:spLocks/>
            </p:cNvSpPr>
            <p:nvPr/>
          </p:nvSpPr>
          <p:spPr bwMode="auto">
            <a:xfrm rot="10800000">
              <a:off x="3035398" y="1500186"/>
              <a:ext cx="498948" cy="824239"/>
            </a:xfrm>
            <a:custGeom>
              <a:avLst/>
              <a:gdLst>
                <a:gd name="T0" fmla="*/ 4270 w 4270"/>
                <a:gd name="T1" fmla="*/ 7230 h 7230"/>
                <a:gd name="T2" fmla="*/ 4270 w 4270"/>
                <a:gd name="T3" fmla="*/ 0 h 7230"/>
                <a:gd name="T4" fmla="*/ 982 w 4270"/>
                <a:gd name="T5" fmla="*/ 1048 h 7230"/>
                <a:gd name="T6" fmla="*/ 0 w 4270"/>
                <a:gd name="T7" fmla="*/ 1361 h 7230"/>
                <a:gd name="T8" fmla="*/ 4270 w 4270"/>
                <a:gd name="T9" fmla="*/ 7230 h 7230"/>
              </a:gdLst>
              <a:ahLst/>
              <a:cxnLst>
                <a:cxn ang="0">
                  <a:pos x="T0" y="T1"/>
                </a:cxn>
                <a:cxn ang="0">
                  <a:pos x="T2" y="T3"/>
                </a:cxn>
                <a:cxn ang="0">
                  <a:pos x="T4" y="T5"/>
                </a:cxn>
                <a:cxn ang="0">
                  <a:pos x="T6" y="T7"/>
                </a:cxn>
                <a:cxn ang="0">
                  <a:pos x="T8" y="T9"/>
                </a:cxn>
              </a:cxnLst>
              <a:rect l="0" t="0" r="r" b="b"/>
              <a:pathLst>
                <a:path w="4270" h="7230">
                  <a:moveTo>
                    <a:pt x="4270" y="7230"/>
                  </a:moveTo>
                  <a:lnTo>
                    <a:pt x="4270" y="0"/>
                  </a:lnTo>
                  <a:lnTo>
                    <a:pt x="982" y="1048"/>
                  </a:lnTo>
                  <a:lnTo>
                    <a:pt x="0" y="1361"/>
                  </a:lnTo>
                  <a:lnTo>
                    <a:pt x="4270" y="7230"/>
                  </a:lnTo>
                  <a:close/>
                </a:path>
              </a:pathLst>
            </a:custGeom>
            <a:gradFill flip="none" rotWithShape="1">
              <a:gsLst>
                <a:gs pos="0">
                  <a:srgbClr val="DC2E30">
                    <a:shade val="30000"/>
                    <a:satMod val="115000"/>
                  </a:srgbClr>
                </a:gs>
                <a:gs pos="50000">
                  <a:srgbClr val="DC2E30">
                    <a:shade val="67500"/>
                    <a:satMod val="115000"/>
                  </a:srgbClr>
                </a:gs>
                <a:gs pos="100000">
                  <a:srgbClr val="DC2E3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4" name="Freeform 73"/>
            <p:cNvSpPr>
              <a:spLocks/>
            </p:cNvSpPr>
            <p:nvPr/>
          </p:nvSpPr>
          <p:spPr bwMode="auto">
            <a:xfrm rot="10800000">
              <a:off x="2535748" y="1500186"/>
              <a:ext cx="499649" cy="824239"/>
            </a:xfrm>
            <a:custGeom>
              <a:avLst/>
              <a:gdLst>
                <a:gd name="T0" fmla="*/ 4281 w 4281"/>
                <a:gd name="T1" fmla="*/ 1347 h 7230"/>
                <a:gd name="T2" fmla="*/ 3214 w 4281"/>
                <a:gd name="T3" fmla="*/ 1011 h 7230"/>
                <a:gd name="T4" fmla="*/ 0 w 4281"/>
                <a:gd name="T5" fmla="*/ 0 h 7230"/>
                <a:gd name="T6" fmla="*/ 0 w 4281"/>
                <a:gd name="T7" fmla="*/ 7230 h 7230"/>
                <a:gd name="T8" fmla="*/ 4281 w 4281"/>
                <a:gd name="T9" fmla="*/ 1347 h 7230"/>
              </a:gdLst>
              <a:ahLst/>
              <a:cxnLst>
                <a:cxn ang="0">
                  <a:pos x="T0" y="T1"/>
                </a:cxn>
                <a:cxn ang="0">
                  <a:pos x="T2" y="T3"/>
                </a:cxn>
                <a:cxn ang="0">
                  <a:pos x="T4" y="T5"/>
                </a:cxn>
                <a:cxn ang="0">
                  <a:pos x="T6" y="T7"/>
                </a:cxn>
                <a:cxn ang="0">
                  <a:pos x="T8" y="T9"/>
                </a:cxn>
              </a:cxnLst>
              <a:rect l="0" t="0" r="r" b="b"/>
              <a:pathLst>
                <a:path w="4281" h="7230">
                  <a:moveTo>
                    <a:pt x="4281" y="1347"/>
                  </a:moveTo>
                  <a:lnTo>
                    <a:pt x="3214" y="1011"/>
                  </a:lnTo>
                  <a:lnTo>
                    <a:pt x="0" y="0"/>
                  </a:lnTo>
                  <a:lnTo>
                    <a:pt x="0" y="7230"/>
                  </a:lnTo>
                  <a:lnTo>
                    <a:pt x="4281" y="1347"/>
                  </a:lnTo>
                  <a:close/>
                </a:path>
              </a:pathLst>
            </a:custGeom>
            <a:gradFill flip="none" rotWithShape="1">
              <a:gsLst>
                <a:gs pos="0">
                  <a:srgbClr val="DC2E30">
                    <a:shade val="30000"/>
                    <a:satMod val="115000"/>
                  </a:srgbClr>
                </a:gs>
                <a:gs pos="50000">
                  <a:srgbClr val="DC2E30">
                    <a:shade val="67500"/>
                    <a:satMod val="115000"/>
                  </a:srgbClr>
                </a:gs>
                <a:gs pos="100000">
                  <a:srgbClr val="DC2E3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5" name="Freeform 74"/>
            <p:cNvSpPr>
              <a:spLocks/>
            </p:cNvSpPr>
            <p:nvPr/>
          </p:nvSpPr>
          <p:spPr bwMode="auto">
            <a:xfrm rot="10800000">
              <a:off x="2149624" y="2279749"/>
              <a:ext cx="885774" cy="680180"/>
            </a:xfrm>
            <a:custGeom>
              <a:avLst/>
              <a:gdLst>
                <a:gd name="T0" fmla="*/ 4976 w 7584"/>
                <a:gd name="T1" fmla="*/ 5972 h 5972"/>
                <a:gd name="T2" fmla="*/ 7584 w 7584"/>
                <a:gd name="T3" fmla="*/ 2387 h 5972"/>
                <a:gd name="T4" fmla="*/ 6302 w 7584"/>
                <a:gd name="T5" fmla="*/ 1984 h 5972"/>
                <a:gd name="T6" fmla="*/ 0 w 7584"/>
                <a:gd name="T7" fmla="*/ 0 h 5972"/>
                <a:gd name="T8" fmla="*/ 0 w 7584"/>
                <a:gd name="T9" fmla="*/ 4405 h 5972"/>
                <a:gd name="T10" fmla="*/ 4976 w 7584"/>
                <a:gd name="T11" fmla="*/ 5972 h 5972"/>
              </a:gdLst>
              <a:ahLst/>
              <a:cxnLst>
                <a:cxn ang="0">
                  <a:pos x="T0" y="T1"/>
                </a:cxn>
                <a:cxn ang="0">
                  <a:pos x="T2" y="T3"/>
                </a:cxn>
                <a:cxn ang="0">
                  <a:pos x="T4" y="T5"/>
                </a:cxn>
                <a:cxn ang="0">
                  <a:pos x="T6" y="T7"/>
                </a:cxn>
                <a:cxn ang="0">
                  <a:pos x="T8" y="T9"/>
                </a:cxn>
                <a:cxn ang="0">
                  <a:pos x="T10" y="T11"/>
                </a:cxn>
              </a:cxnLst>
              <a:rect l="0" t="0" r="r" b="b"/>
              <a:pathLst>
                <a:path w="7584" h="5972">
                  <a:moveTo>
                    <a:pt x="4976" y="5972"/>
                  </a:moveTo>
                  <a:lnTo>
                    <a:pt x="7584" y="2387"/>
                  </a:lnTo>
                  <a:lnTo>
                    <a:pt x="6302" y="1984"/>
                  </a:lnTo>
                  <a:lnTo>
                    <a:pt x="0" y="0"/>
                  </a:lnTo>
                  <a:lnTo>
                    <a:pt x="0" y="4405"/>
                  </a:lnTo>
                  <a:lnTo>
                    <a:pt x="4976" y="5972"/>
                  </a:lnTo>
                  <a:close/>
                </a:path>
              </a:pathLst>
            </a:cu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6" name="Freeform 75"/>
            <p:cNvSpPr>
              <a:spLocks/>
            </p:cNvSpPr>
            <p:nvPr/>
          </p:nvSpPr>
          <p:spPr bwMode="auto">
            <a:xfrm rot="10800000">
              <a:off x="2454459" y="2208631"/>
              <a:ext cx="580939" cy="249825"/>
            </a:xfrm>
            <a:custGeom>
              <a:avLst/>
              <a:gdLst>
                <a:gd name="T0" fmla="*/ 0 w 4976"/>
                <a:gd name="T1" fmla="*/ 1177 h 2188"/>
                <a:gd name="T2" fmla="*/ 3214 w 4976"/>
                <a:gd name="T3" fmla="*/ 2188 h 2188"/>
                <a:gd name="T4" fmla="*/ 4951 w 4976"/>
                <a:gd name="T5" fmla="*/ 1601 h 2188"/>
                <a:gd name="T6" fmla="*/ 4976 w 4976"/>
                <a:gd name="T7" fmla="*/ 1567 h 2188"/>
                <a:gd name="T8" fmla="*/ 0 w 4976"/>
                <a:gd name="T9" fmla="*/ 0 h 2188"/>
                <a:gd name="T10" fmla="*/ 0 w 4976"/>
                <a:gd name="T11" fmla="*/ 1177 h 2188"/>
              </a:gdLst>
              <a:ahLst/>
              <a:cxnLst>
                <a:cxn ang="0">
                  <a:pos x="T0" y="T1"/>
                </a:cxn>
                <a:cxn ang="0">
                  <a:pos x="T2" y="T3"/>
                </a:cxn>
                <a:cxn ang="0">
                  <a:pos x="T4" y="T5"/>
                </a:cxn>
                <a:cxn ang="0">
                  <a:pos x="T6" y="T7"/>
                </a:cxn>
                <a:cxn ang="0">
                  <a:pos x="T8" y="T9"/>
                </a:cxn>
                <a:cxn ang="0">
                  <a:pos x="T10" y="T11"/>
                </a:cxn>
              </a:cxnLst>
              <a:rect l="0" t="0" r="r" b="b"/>
              <a:pathLst>
                <a:path w="4976" h="2188">
                  <a:moveTo>
                    <a:pt x="0" y="1177"/>
                  </a:moveTo>
                  <a:lnTo>
                    <a:pt x="3214" y="2188"/>
                  </a:lnTo>
                  <a:lnTo>
                    <a:pt x="4951" y="1601"/>
                  </a:lnTo>
                  <a:lnTo>
                    <a:pt x="4976" y="1567"/>
                  </a:lnTo>
                  <a:lnTo>
                    <a:pt x="0" y="0"/>
                  </a:lnTo>
                  <a:lnTo>
                    <a:pt x="0" y="1177"/>
                  </a:lnTo>
                  <a:close/>
                </a:path>
              </a:pathLst>
            </a:custGeom>
            <a:solidFill>
              <a:srgbClr val="5E83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279" y="6496870"/>
            <a:ext cx="1109662"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5" descr="Image result for corporate governa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589" y="9776267"/>
            <a:ext cx="1015041" cy="10150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371" y="4349173"/>
            <a:ext cx="1780352" cy="118690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 descr="Image result for job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148" y="8138909"/>
            <a:ext cx="1001372" cy="100137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C:\Users\User\Downloads\taflogo\signboard-outlin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9533" y="5699970"/>
            <a:ext cx="888728" cy="18136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C:\Users\User\Downloads\taflogo\TAF UiTM 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9533" y="5438862"/>
            <a:ext cx="888733" cy="26110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0" descr="C:\Users\User\Downloads\taflogo\TAF UMT 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528" y="5188573"/>
            <a:ext cx="888733" cy="24441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1" descr="C:\Users\User\Downloads\taflogo\TAF UPM 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9533" y="5884226"/>
            <a:ext cx="888733" cy="20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8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9</a:t>
            </a:fld>
            <a:endParaRPr lang="en-US"/>
          </a:p>
        </p:txBody>
      </p:sp>
      <p:graphicFrame>
        <p:nvGraphicFramePr>
          <p:cNvPr id="4" name="Diagram 3"/>
          <p:cNvGraphicFramePr/>
          <p:nvPr>
            <p:extLst>
              <p:ext uri="{D42A27DB-BD31-4B8C-83A1-F6EECF244321}">
                <p14:modId xmlns:p14="http://schemas.microsoft.com/office/powerpoint/2010/main" val="1740756143"/>
              </p:ext>
            </p:extLst>
          </p:nvPr>
        </p:nvGraphicFramePr>
        <p:xfrm>
          <a:off x="1828801" y="2258434"/>
          <a:ext cx="20558234" cy="10838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00414" y="1205412"/>
            <a:ext cx="21586688" cy="923342"/>
          </a:xfrm>
          <a:prstGeom prst="rect">
            <a:avLst/>
          </a:prstGeom>
          <a:noFill/>
        </p:spPr>
        <p:txBody>
          <a:bodyPr wrap="square" lIns="243852" tIns="121926" rIns="243852" bIns="121926" rtlCol="0">
            <a:spAutoFit/>
          </a:bodyPr>
          <a:lstStyle/>
          <a:p>
            <a:pPr algn="ctr"/>
            <a:r>
              <a:rPr lang="en-US" sz="4400" dirty="0" smtClean="0">
                <a:solidFill>
                  <a:srgbClr val="C00000"/>
                </a:solidFill>
                <a:latin typeface="Open Sans Light"/>
                <a:cs typeface="Open Sans Light"/>
              </a:rPr>
              <a:t>PROPOSED COLLABORATION BETWEEN MIMOS AND SALIHIN</a:t>
            </a:r>
            <a:endParaRPr lang="en-US" sz="4400" dirty="0">
              <a:solidFill>
                <a:srgbClr val="C00000"/>
              </a:solidFill>
              <a:latin typeface="Open Sans Light"/>
              <a:cs typeface="Open Sans Light"/>
            </a:endParaRPr>
          </a:p>
        </p:txBody>
      </p:sp>
    </p:spTree>
    <p:extLst>
      <p:ext uri="{BB962C8B-B14F-4D97-AF65-F5344CB8AC3E}">
        <p14:creationId xmlns:p14="http://schemas.microsoft.com/office/powerpoint/2010/main" val="17231643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13019</TotalTime>
  <Words>775</Words>
  <Application>Microsoft Office PowerPoint</Application>
  <PresentationFormat>Custom</PresentationFormat>
  <Paragraphs>167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Master</vt:lpstr>
      <vt:lpstr>MARA’s Entrepreneurs Big Data  Pre-Implementation Proposal Utilizing SPS Total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1332</cp:revision>
  <cp:lastPrinted>2017-08-22T08:55:49Z</cp:lastPrinted>
  <dcterms:created xsi:type="dcterms:W3CDTF">2014-12-02T17:36:54Z</dcterms:created>
  <dcterms:modified xsi:type="dcterms:W3CDTF">2017-08-22T08:56:20Z</dcterms:modified>
</cp:coreProperties>
</file>