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476" r:id="rId2"/>
    <p:sldId id="487" r:id="rId3"/>
    <p:sldId id="478" r:id="rId4"/>
    <p:sldId id="498" r:id="rId5"/>
    <p:sldId id="499" r:id="rId6"/>
    <p:sldId id="488" r:id="rId7"/>
    <p:sldId id="489" r:id="rId8"/>
    <p:sldId id="539" r:id="rId9"/>
    <p:sldId id="500" r:id="rId10"/>
    <p:sldId id="501" r:id="rId11"/>
    <p:sldId id="502" r:id="rId12"/>
    <p:sldId id="503" r:id="rId13"/>
    <p:sldId id="540" r:id="rId14"/>
    <p:sldId id="541" r:id="rId15"/>
    <p:sldId id="542" r:id="rId16"/>
    <p:sldId id="543" r:id="rId17"/>
    <p:sldId id="544" r:id="rId18"/>
    <p:sldId id="509" r:id="rId19"/>
    <p:sldId id="510" r:id="rId20"/>
    <p:sldId id="537" r:id="rId21"/>
    <p:sldId id="538" r:id="rId22"/>
    <p:sldId id="511" r:id="rId23"/>
    <p:sldId id="535" r:id="rId24"/>
    <p:sldId id="512" r:id="rId25"/>
    <p:sldId id="513" r:id="rId26"/>
    <p:sldId id="514" r:id="rId27"/>
    <p:sldId id="515" r:id="rId28"/>
    <p:sldId id="516" r:id="rId29"/>
    <p:sldId id="483" r:id="rId30"/>
    <p:sldId id="545" r:id="rId31"/>
    <p:sldId id="479" r:id="rId32"/>
    <p:sldId id="546" r:id="rId33"/>
    <p:sldId id="362" r:id="rId34"/>
  </p:sldIdLst>
  <p:sldSz cx="24387175" cy="13716000"/>
  <p:notesSz cx="6797675" cy="9926638"/>
  <p:defaultTextStyle>
    <a:defPPr>
      <a:defRPr lang="en-US"/>
    </a:defPPr>
    <a:lvl1pPr marL="0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7444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74887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62338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49779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37225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524671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612115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699558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2" userDrawn="1">
          <p15:clr>
            <a:srgbClr val="A4A3A4"/>
          </p15:clr>
        </p15:guide>
        <p15:guide id="2" pos="768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99"/>
    <a:srgbClr val="800000"/>
    <a:srgbClr val="A80000"/>
    <a:srgbClr val="14AAAA"/>
    <a:srgbClr val="CC3300"/>
    <a:srgbClr val="F8D00B"/>
    <a:srgbClr val="E27100"/>
    <a:srgbClr val="FFCC99"/>
    <a:srgbClr val="CC0000"/>
    <a:srgbClr val="F8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88" autoAdjust="0"/>
    <p:restoredTop sz="94434" autoAdjust="0"/>
  </p:normalViewPr>
  <p:slideViewPr>
    <p:cSldViewPr snapToGrid="0" snapToObjects="1">
      <p:cViewPr varScale="1">
        <p:scale>
          <a:sx n="41" d="100"/>
          <a:sy n="41" d="100"/>
        </p:scale>
        <p:origin x="902" y="38"/>
      </p:cViewPr>
      <p:guideLst>
        <p:guide orient="horz" pos="4312"/>
        <p:guide pos="768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7" d="100"/>
        <a:sy n="37" d="100"/>
      </p:scale>
      <p:origin x="0" y="0"/>
    </p:cViewPr>
  </p:sorterViewPr>
  <p:notesViewPr>
    <p:cSldViewPr snapToGrid="0" snapToObjects="1">
      <p:cViewPr varScale="1">
        <p:scale>
          <a:sx n="50" d="100"/>
          <a:sy n="50" d="100"/>
        </p:scale>
        <p:origin x="2898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ACD78E-3F0A-4DEA-BFC9-E3030BD7554A}" type="doc">
      <dgm:prSet loTypeId="urn:microsoft.com/office/officeart/2005/8/layout/arrow2" loCatId="process" qsTypeId="urn:microsoft.com/office/officeart/2005/8/quickstyle/simple2" qsCatId="simple" csTypeId="urn:microsoft.com/office/officeart/2005/8/colors/colorful1" csCatId="colorful" phldr="1"/>
      <dgm:spPr/>
    </dgm:pt>
    <dgm:pt modelId="{F3A739AC-E9D9-4328-AD1B-CED173BE33B2}">
      <dgm:prSet phldrT="[Text]" custT="1"/>
      <dgm:spPr/>
      <dgm:t>
        <a:bodyPr/>
        <a:lstStyle/>
        <a:p>
          <a:pPr algn="ctr"/>
          <a:r>
            <a:rPr lang="en-MY" sz="3600" b="1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rPr>
            <a:t>SALIHIN</a:t>
          </a:r>
        </a:p>
      </dgm:t>
    </dgm:pt>
    <dgm:pt modelId="{7DA8DE3B-E8F9-4FB1-AF76-A16F153F693A}" type="parTrans" cxnId="{861A82D9-8F9A-4718-A152-D13078B1152E}">
      <dgm:prSet/>
      <dgm:spPr/>
      <dgm:t>
        <a:bodyPr/>
        <a:lstStyle/>
        <a:p>
          <a:endParaRPr lang="en-MY" sz="1300" b="1">
            <a:latin typeface="+mn-lt"/>
          </a:endParaRPr>
        </a:p>
      </dgm:t>
    </dgm:pt>
    <dgm:pt modelId="{29A4DD21-5287-4A17-9C89-5D65B6997FEA}" type="sibTrans" cxnId="{861A82D9-8F9A-4718-A152-D13078B1152E}">
      <dgm:prSet/>
      <dgm:spPr/>
      <dgm:t>
        <a:bodyPr/>
        <a:lstStyle/>
        <a:p>
          <a:endParaRPr lang="en-MY" sz="1300" b="1">
            <a:latin typeface="+mn-lt"/>
          </a:endParaRPr>
        </a:p>
      </dgm:t>
    </dgm:pt>
    <dgm:pt modelId="{54088ED3-1855-4D16-A12B-474F55970069}">
      <dgm:prSet phldrT="[Text]" custT="1"/>
      <dgm:spPr/>
      <dgm:t>
        <a:bodyPr/>
        <a:lstStyle/>
        <a:p>
          <a:pPr algn="ctr"/>
          <a:r>
            <a:rPr lang="en-MY" sz="3600" b="1" dirty="0" err="1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rPr>
            <a:t>Pasukan</a:t>
          </a:r>
          <a:r>
            <a:rPr lang="en-MY" sz="3600" b="1" baseline="0" dirty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rPr>
            <a:t> </a:t>
          </a:r>
          <a:r>
            <a:rPr lang="en-MY" sz="3600" b="1" baseline="0" dirty="0" err="1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rPr>
            <a:t>Kerja</a:t>
          </a:r>
          <a:r>
            <a:rPr lang="en-MY" sz="3600" b="1" baseline="0" dirty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rPr>
            <a:t> GST</a:t>
          </a:r>
          <a:endParaRPr lang="en-MY" sz="3600" b="1" dirty="0">
            <a:solidFill>
              <a:schemeClr val="tx1"/>
            </a:solidFill>
            <a:latin typeface="Open Sans Light" panose="020B0306030504020204" pitchFamily="34" charset="0"/>
            <a:ea typeface="Open Sans Light" panose="020B0306030504020204" pitchFamily="34" charset="0"/>
            <a:cs typeface="Open Sans Light" panose="020B0306030504020204" pitchFamily="34" charset="0"/>
          </a:endParaRPr>
        </a:p>
      </dgm:t>
    </dgm:pt>
    <dgm:pt modelId="{DF48DD86-B773-4D7C-BE7B-9F7E464D165F}" type="parTrans" cxnId="{EBAA4BE7-4492-4E03-940D-FFF050DCC703}">
      <dgm:prSet/>
      <dgm:spPr/>
      <dgm:t>
        <a:bodyPr/>
        <a:lstStyle/>
        <a:p>
          <a:endParaRPr lang="en-MY" sz="1300" b="1">
            <a:latin typeface="+mn-lt"/>
          </a:endParaRPr>
        </a:p>
      </dgm:t>
    </dgm:pt>
    <dgm:pt modelId="{E4A7BE57-D1DA-4F91-BFBA-604F0BC98F06}" type="sibTrans" cxnId="{EBAA4BE7-4492-4E03-940D-FFF050DCC703}">
      <dgm:prSet/>
      <dgm:spPr/>
      <dgm:t>
        <a:bodyPr/>
        <a:lstStyle/>
        <a:p>
          <a:endParaRPr lang="en-MY" sz="1300" b="1">
            <a:latin typeface="+mn-lt"/>
          </a:endParaRPr>
        </a:p>
      </dgm:t>
    </dgm:pt>
    <dgm:pt modelId="{AC6F73D1-5FAE-4D55-B2F3-B8030C0B6ECE}">
      <dgm:prSet phldrT="[Text]" custT="1"/>
      <dgm:spPr/>
      <dgm:t>
        <a:bodyPr/>
        <a:lstStyle/>
        <a:p>
          <a:pPr algn="ctr"/>
          <a:r>
            <a:rPr lang="en-MY" sz="3600" b="1" dirty="0" err="1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rPr>
            <a:t>Jawatankuasa</a:t>
          </a:r>
          <a:r>
            <a:rPr lang="en-MY" sz="3600" b="1" baseline="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rPr>
            <a:t> Pandu </a:t>
          </a:r>
          <a:r>
            <a:rPr lang="en-MY" sz="3600" b="1" baseline="0" dirty="0" err="1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rPr>
            <a:t>dan</a:t>
          </a:r>
          <a:r>
            <a:rPr lang="en-MY" sz="3600" b="1" baseline="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rPr>
            <a:t> </a:t>
          </a:r>
          <a:r>
            <a:rPr lang="en-MY" sz="3600" b="1" baseline="0" dirty="0" err="1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rPr>
            <a:t>teknikal</a:t>
          </a:r>
          <a:endParaRPr lang="en-MY" sz="3600" b="1" dirty="0">
            <a:latin typeface="Open Sans Light" panose="020B0306030504020204" pitchFamily="34" charset="0"/>
            <a:ea typeface="Open Sans Light" panose="020B0306030504020204" pitchFamily="34" charset="0"/>
            <a:cs typeface="Open Sans Light" panose="020B0306030504020204" pitchFamily="34" charset="0"/>
          </a:endParaRPr>
        </a:p>
      </dgm:t>
    </dgm:pt>
    <dgm:pt modelId="{F1885BBC-824E-43F5-91A7-535DFA9B15EF}" type="parTrans" cxnId="{E1415A51-356E-4327-8324-0C263B8DF5C0}">
      <dgm:prSet/>
      <dgm:spPr/>
      <dgm:t>
        <a:bodyPr/>
        <a:lstStyle/>
        <a:p>
          <a:endParaRPr lang="en-MY" sz="1300" b="1">
            <a:latin typeface="+mn-lt"/>
          </a:endParaRPr>
        </a:p>
      </dgm:t>
    </dgm:pt>
    <dgm:pt modelId="{E58B92C9-08F1-46EE-B89B-97B5EFDD0881}" type="sibTrans" cxnId="{E1415A51-356E-4327-8324-0C263B8DF5C0}">
      <dgm:prSet/>
      <dgm:spPr/>
      <dgm:t>
        <a:bodyPr/>
        <a:lstStyle/>
        <a:p>
          <a:endParaRPr lang="en-MY" sz="1300" b="1">
            <a:latin typeface="+mn-lt"/>
          </a:endParaRPr>
        </a:p>
      </dgm:t>
    </dgm:pt>
    <dgm:pt modelId="{96089058-6D5C-4916-9C38-645806E84734}" type="pres">
      <dgm:prSet presAssocID="{58ACD78E-3F0A-4DEA-BFC9-E3030BD7554A}" presName="arrowDiagram" presStyleCnt="0">
        <dgm:presLayoutVars>
          <dgm:chMax val="5"/>
          <dgm:dir/>
          <dgm:resizeHandles val="exact"/>
        </dgm:presLayoutVars>
      </dgm:prSet>
      <dgm:spPr/>
    </dgm:pt>
    <dgm:pt modelId="{33A3F798-4875-4C8E-8D3F-F0C1129D7266}" type="pres">
      <dgm:prSet presAssocID="{58ACD78E-3F0A-4DEA-BFC9-E3030BD7554A}" presName="arrow" presStyleLbl="bgShp" presStyleIdx="0" presStyleCnt="1" custScaleX="94768" custScaleY="102311" custLinFactNeighborX="-1532" custLinFactNeighborY="1350"/>
      <dgm:spPr>
        <a:solidFill>
          <a:srgbClr val="FFCC66"/>
        </a:solidFill>
      </dgm:spPr>
    </dgm:pt>
    <dgm:pt modelId="{1A876853-F916-46C4-8D10-7012B528BF1D}" type="pres">
      <dgm:prSet presAssocID="{58ACD78E-3F0A-4DEA-BFC9-E3030BD7554A}" presName="arrowDiagram3" presStyleCnt="0"/>
      <dgm:spPr/>
    </dgm:pt>
    <dgm:pt modelId="{F15F499F-93AC-48E9-8746-89302A383100}" type="pres">
      <dgm:prSet presAssocID="{F3A739AC-E9D9-4328-AD1B-CED173BE33B2}" presName="bullet3a" presStyleLbl="node1" presStyleIdx="0" presStyleCnt="3" custScaleX="323059" custScaleY="286144" custLinFactX="13544" custLinFactNeighborX="100000" custLinFactNeighborY="-22322"/>
      <dgm:spPr>
        <a:solidFill>
          <a:srgbClr val="C00000"/>
        </a:solidFill>
      </dgm:spPr>
    </dgm:pt>
    <dgm:pt modelId="{F1EC5521-F00E-409F-BEEF-8A28AA3D0FA0}" type="pres">
      <dgm:prSet presAssocID="{F3A739AC-E9D9-4328-AD1B-CED173BE33B2}" presName="textBox3a" presStyleLbl="revTx" presStyleIdx="0" presStyleCnt="3" custScaleY="105678" custLinFactNeighborX="8089" custLinFactNeighborY="-2166">
        <dgm:presLayoutVars>
          <dgm:bulletEnabled val="1"/>
        </dgm:presLayoutVars>
      </dgm:prSet>
      <dgm:spPr/>
    </dgm:pt>
    <dgm:pt modelId="{4A457141-F773-47FC-B5AC-AA741E5931B4}" type="pres">
      <dgm:prSet presAssocID="{54088ED3-1855-4D16-A12B-474F55970069}" presName="bullet3b" presStyleLbl="node1" presStyleIdx="1" presStyleCnt="3" custScaleX="169351" custScaleY="133668" custLinFactNeighborX="20580" custLinFactNeighborY="-16464"/>
      <dgm:spPr>
        <a:solidFill>
          <a:srgbClr val="92D050"/>
        </a:solidFill>
      </dgm:spPr>
    </dgm:pt>
    <dgm:pt modelId="{C5936402-57C0-406B-87EF-7355638746A3}" type="pres">
      <dgm:prSet presAssocID="{54088ED3-1855-4D16-A12B-474F55970069}" presName="textBox3b" presStyleLbl="revTx" presStyleIdx="1" presStyleCnt="3" custScaleX="130560" custScaleY="24963" custLinFactNeighborX="26595" custLinFactNeighborY="-33873">
        <dgm:presLayoutVars>
          <dgm:bulletEnabled val="1"/>
        </dgm:presLayoutVars>
      </dgm:prSet>
      <dgm:spPr/>
    </dgm:pt>
    <dgm:pt modelId="{1021BB0E-10EC-4556-A1E6-371E71A3A06B}" type="pres">
      <dgm:prSet presAssocID="{AC6F73D1-5FAE-4D55-B2F3-B8030C0B6ECE}" presName="bullet3c" presStyleLbl="node1" presStyleIdx="2" presStyleCnt="3" custScaleX="137017" custScaleY="104296" custLinFactNeighborX="-23810" custLinFactNeighborY="-5952"/>
      <dgm:spPr>
        <a:solidFill>
          <a:srgbClr val="CC3399"/>
        </a:solidFill>
      </dgm:spPr>
    </dgm:pt>
    <dgm:pt modelId="{018B25BF-3044-4C5B-9501-3758C40F9C72}" type="pres">
      <dgm:prSet presAssocID="{AC6F73D1-5FAE-4D55-B2F3-B8030C0B6ECE}" presName="textBox3c" presStyleLbl="revTx" presStyleIdx="2" presStyleCnt="3" custScaleX="160646" custScaleY="75494" custLinFactNeighborX="22495" custLinFactNeighborY="-7638">
        <dgm:presLayoutVars>
          <dgm:bulletEnabled val="1"/>
        </dgm:presLayoutVars>
      </dgm:prSet>
      <dgm:spPr/>
    </dgm:pt>
  </dgm:ptLst>
  <dgm:cxnLst>
    <dgm:cxn modelId="{3450881E-8B55-4A9C-A47D-BCAB20839CCC}" type="presOf" srcId="{58ACD78E-3F0A-4DEA-BFC9-E3030BD7554A}" destId="{96089058-6D5C-4916-9C38-645806E84734}" srcOrd="0" destOrd="0" presId="urn:microsoft.com/office/officeart/2005/8/layout/arrow2"/>
    <dgm:cxn modelId="{43868560-ACCC-4A4A-81E8-A5DDC4A66B44}" type="presOf" srcId="{F3A739AC-E9D9-4328-AD1B-CED173BE33B2}" destId="{F1EC5521-F00E-409F-BEEF-8A28AA3D0FA0}" srcOrd="0" destOrd="0" presId="urn:microsoft.com/office/officeart/2005/8/layout/arrow2"/>
    <dgm:cxn modelId="{CD2DA660-8B18-4A05-90B2-82707BD86DF5}" type="presOf" srcId="{54088ED3-1855-4D16-A12B-474F55970069}" destId="{C5936402-57C0-406B-87EF-7355638746A3}" srcOrd="0" destOrd="0" presId="urn:microsoft.com/office/officeart/2005/8/layout/arrow2"/>
    <dgm:cxn modelId="{B9174C4C-C4F4-4196-8362-9F96353D3C93}" type="presOf" srcId="{AC6F73D1-5FAE-4D55-B2F3-B8030C0B6ECE}" destId="{018B25BF-3044-4C5B-9501-3758C40F9C72}" srcOrd="0" destOrd="0" presId="urn:microsoft.com/office/officeart/2005/8/layout/arrow2"/>
    <dgm:cxn modelId="{E1415A51-356E-4327-8324-0C263B8DF5C0}" srcId="{58ACD78E-3F0A-4DEA-BFC9-E3030BD7554A}" destId="{AC6F73D1-5FAE-4D55-B2F3-B8030C0B6ECE}" srcOrd="2" destOrd="0" parTransId="{F1885BBC-824E-43F5-91A7-535DFA9B15EF}" sibTransId="{E58B92C9-08F1-46EE-B89B-97B5EFDD0881}"/>
    <dgm:cxn modelId="{861A82D9-8F9A-4718-A152-D13078B1152E}" srcId="{58ACD78E-3F0A-4DEA-BFC9-E3030BD7554A}" destId="{F3A739AC-E9D9-4328-AD1B-CED173BE33B2}" srcOrd="0" destOrd="0" parTransId="{7DA8DE3B-E8F9-4FB1-AF76-A16F153F693A}" sibTransId="{29A4DD21-5287-4A17-9C89-5D65B6997FEA}"/>
    <dgm:cxn modelId="{EBAA4BE7-4492-4E03-940D-FFF050DCC703}" srcId="{58ACD78E-3F0A-4DEA-BFC9-E3030BD7554A}" destId="{54088ED3-1855-4D16-A12B-474F55970069}" srcOrd="1" destOrd="0" parTransId="{DF48DD86-B773-4D7C-BE7B-9F7E464D165F}" sibTransId="{E4A7BE57-D1DA-4F91-BFBA-604F0BC98F06}"/>
    <dgm:cxn modelId="{5431577E-96A2-4309-9226-C99164882205}" type="presParOf" srcId="{96089058-6D5C-4916-9C38-645806E84734}" destId="{33A3F798-4875-4C8E-8D3F-F0C1129D7266}" srcOrd="0" destOrd="0" presId="urn:microsoft.com/office/officeart/2005/8/layout/arrow2"/>
    <dgm:cxn modelId="{68D382B1-2B81-47E7-AB9D-2FDFE2F2F69A}" type="presParOf" srcId="{96089058-6D5C-4916-9C38-645806E84734}" destId="{1A876853-F916-46C4-8D10-7012B528BF1D}" srcOrd="1" destOrd="0" presId="urn:microsoft.com/office/officeart/2005/8/layout/arrow2"/>
    <dgm:cxn modelId="{E404E9CA-B6A9-483D-9A0D-9258C06420BB}" type="presParOf" srcId="{1A876853-F916-46C4-8D10-7012B528BF1D}" destId="{F15F499F-93AC-48E9-8746-89302A383100}" srcOrd="0" destOrd="0" presId="urn:microsoft.com/office/officeart/2005/8/layout/arrow2"/>
    <dgm:cxn modelId="{5AA7DBD1-B7A9-407A-B552-DF272AAC8FE3}" type="presParOf" srcId="{1A876853-F916-46C4-8D10-7012B528BF1D}" destId="{F1EC5521-F00E-409F-BEEF-8A28AA3D0FA0}" srcOrd="1" destOrd="0" presId="urn:microsoft.com/office/officeart/2005/8/layout/arrow2"/>
    <dgm:cxn modelId="{44092666-EB7C-408B-81E7-30CD8CD69F2D}" type="presParOf" srcId="{1A876853-F916-46C4-8D10-7012B528BF1D}" destId="{4A457141-F773-47FC-B5AC-AA741E5931B4}" srcOrd="2" destOrd="0" presId="urn:microsoft.com/office/officeart/2005/8/layout/arrow2"/>
    <dgm:cxn modelId="{7688EAD5-25B2-4DA8-B8AA-44AEC076E1F6}" type="presParOf" srcId="{1A876853-F916-46C4-8D10-7012B528BF1D}" destId="{C5936402-57C0-406B-87EF-7355638746A3}" srcOrd="3" destOrd="0" presId="urn:microsoft.com/office/officeart/2005/8/layout/arrow2"/>
    <dgm:cxn modelId="{E7BC6D08-D18F-4EFE-8447-2480B3EB1A3C}" type="presParOf" srcId="{1A876853-F916-46C4-8D10-7012B528BF1D}" destId="{1021BB0E-10EC-4556-A1E6-371E71A3A06B}" srcOrd="4" destOrd="0" presId="urn:microsoft.com/office/officeart/2005/8/layout/arrow2"/>
    <dgm:cxn modelId="{9BE6FD31-B228-4355-8EAA-8C3871325A7B}" type="presParOf" srcId="{1A876853-F916-46C4-8D10-7012B528BF1D}" destId="{018B25BF-3044-4C5B-9501-3758C40F9C72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A3F798-4875-4C8E-8D3F-F0C1129D7266}">
      <dsp:nvSpPr>
        <dsp:cNvPr id="0" name=""/>
        <dsp:cNvSpPr/>
      </dsp:nvSpPr>
      <dsp:spPr>
        <a:xfrm>
          <a:off x="12776471" y="-89830"/>
          <a:ext cx="11787880" cy="7953831"/>
        </a:xfrm>
        <a:prstGeom prst="swooshArrow">
          <a:avLst>
            <a:gd name="adj1" fmla="val 25000"/>
            <a:gd name="adj2" fmla="val 25000"/>
          </a:avLst>
        </a:prstGeom>
        <a:solidFill>
          <a:srgbClr val="FFCC6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5F499F-93AC-48E9-8746-89302A383100}">
      <dsp:nvSpPr>
        <dsp:cNvPr id="0" name=""/>
        <dsp:cNvSpPr/>
      </dsp:nvSpPr>
      <dsp:spPr>
        <a:xfrm>
          <a:off x="14227863" y="4992541"/>
          <a:ext cx="1044790" cy="925405"/>
        </a:xfrm>
        <a:prstGeom prst="ellipse">
          <a:avLst/>
        </a:prstGeom>
        <a:solidFill>
          <a:srgbClr val="C0000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1EC5521-F00E-409F-BEEF-8A28AA3D0FA0}">
      <dsp:nvSpPr>
        <dsp:cNvPr id="0" name=""/>
        <dsp:cNvSpPr/>
      </dsp:nvSpPr>
      <dsp:spPr>
        <a:xfrm>
          <a:off x="14617487" y="5414985"/>
          <a:ext cx="2898210" cy="23743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366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3600" b="1" kern="12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rPr>
            <a:t>SALIHIN</a:t>
          </a:r>
        </a:p>
      </dsp:txBody>
      <dsp:txXfrm>
        <a:off x="14617487" y="5414985"/>
        <a:ext cx="2898210" cy="2374304"/>
      </dsp:txXfrm>
    </dsp:sp>
    <dsp:sp modelId="{4A457141-F773-47FC-B5AC-AA741E5931B4}">
      <dsp:nvSpPr>
        <dsp:cNvPr id="0" name=""/>
        <dsp:cNvSpPr/>
      </dsp:nvSpPr>
      <dsp:spPr>
        <a:xfrm>
          <a:off x="16993618" y="3058046"/>
          <a:ext cx="990055" cy="781446"/>
        </a:xfrm>
        <a:prstGeom prst="ellipse">
          <a:avLst/>
        </a:prstGeom>
        <a:solidFill>
          <a:srgbClr val="92D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5936402-57C0-406B-87EF-7355638746A3}">
      <dsp:nvSpPr>
        <dsp:cNvPr id="0" name=""/>
        <dsp:cNvSpPr/>
      </dsp:nvSpPr>
      <dsp:spPr>
        <a:xfrm>
          <a:off x="17706116" y="3699195"/>
          <a:ext cx="3897583" cy="1055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9777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3600" b="1" kern="1200" dirty="0" err="1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rPr>
            <a:t>Pasukan</a:t>
          </a:r>
          <a:r>
            <a:rPr lang="en-MY" sz="3600" b="1" kern="1200" baseline="0" dirty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rPr>
            <a:t> </a:t>
          </a:r>
          <a:r>
            <a:rPr lang="en-MY" sz="3600" b="1" kern="1200" baseline="0" dirty="0" err="1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rPr>
            <a:t>Kerja</a:t>
          </a:r>
          <a:r>
            <a:rPr lang="en-MY" sz="3600" b="1" kern="1200" baseline="0" dirty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rPr>
            <a:t> GST</a:t>
          </a:r>
          <a:endParaRPr lang="en-MY" sz="3600" b="1" kern="1200" dirty="0">
            <a:solidFill>
              <a:schemeClr val="tx1"/>
            </a:solidFill>
            <a:latin typeface="Open Sans Light" panose="020B0306030504020204" pitchFamily="34" charset="0"/>
            <a:ea typeface="Open Sans Light" panose="020B0306030504020204" pitchFamily="34" charset="0"/>
            <a:cs typeface="Open Sans Light" panose="020B0306030504020204" pitchFamily="34" charset="0"/>
          </a:endParaRPr>
        </a:p>
      </dsp:txBody>
      <dsp:txXfrm>
        <a:off x="17706116" y="3699195"/>
        <a:ext cx="3897583" cy="1055722"/>
      </dsp:txXfrm>
    </dsp:sp>
    <dsp:sp modelId="{1021BB0E-10EC-4556-A1E6-371E71A3A06B}">
      <dsp:nvSpPr>
        <dsp:cNvPr id="0" name=""/>
        <dsp:cNvSpPr/>
      </dsp:nvSpPr>
      <dsp:spPr>
        <a:xfrm>
          <a:off x="20166945" y="1901375"/>
          <a:ext cx="1107801" cy="843247"/>
        </a:xfrm>
        <a:prstGeom prst="ellipse">
          <a:avLst/>
        </a:prstGeom>
        <a:solidFill>
          <a:srgbClr val="CC3399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18B25BF-3044-4C5B-9501-3758C40F9C72}">
      <dsp:nvSpPr>
        <dsp:cNvPr id="0" name=""/>
        <dsp:cNvSpPr/>
      </dsp:nvSpPr>
      <dsp:spPr>
        <a:xfrm>
          <a:off x="20679665" y="2620472"/>
          <a:ext cx="4795734" cy="40789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8415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3600" b="1" kern="1200" dirty="0" err="1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rPr>
            <a:t>Jawatankuasa</a:t>
          </a:r>
          <a:r>
            <a:rPr lang="en-MY" sz="3600" b="1" kern="1200" baseline="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rPr>
            <a:t> Pandu </a:t>
          </a:r>
          <a:r>
            <a:rPr lang="en-MY" sz="3600" b="1" kern="1200" baseline="0" dirty="0" err="1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rPr>
            <a:t>dan</a:t>
          </a:r>
          <a:r>
            <a:rPr lang="en-MY" sz="3600" b="1" kern="1200" baseline="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rPr>
            <a:t> </a:t>
          </a:r>
          <a:r>
            <a:rPr lang="en-MY" sz="3600" b="1" kern="1200" baseline="0" dirty="0" err="1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rPr>
            <a:t>teknikal</a:t>
          </a:r>
          <a:endParaRPr lang="en-MY" sz="3600" b="1" kern="1200" dirty="0">
            <a:latin typeface="Open Sans Light" panose="020B0306030504020204" pitchFamily="34" charset="0"/>
            <a:ea typeface="Open Sans Light" panose="020B0306030504020204" pitchFamily="34" charset="0"/>
            <a:cs typeface="Open Sans Light" panose="020B0306030504020204" pitchFamily="34" charset="0"/>
          </a:endParaRPr>
        </a:p>
      </dsp:txBody>
      <dsp:txXfrm>
        <a:off x="20679665" y="2620472"/>
        <a:ext cx="4795734" cy="40789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Open Sans Ligh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57C50-CCBC-2A42-B4C4-22B7CB18877D}" type="datetimeFigureOut">
              <a:rPr lang="en-US" smtClean="0">
                <a:latin typeface="Open Sans Light"/>
              </a:rPr>
              <a:t>4/2/2018</a:t>
            </a:fld>
            <a:endParaRPr lang="en-US" dirty="0">
              <a:latin typeface="Open Sans Ligh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Open Sans Ligh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73154-D89E-B24F-ACC1-E214AA320E62}" type="slidenum">
              <a:rPr lang="en-US" smtClean="0">
                <a:latin typeface="Open Sans Light"/>
              </a:rPr>
              <a:t>‹#›</a:t>
            </a:fld>
            <a:endParaRPr lang="en-US" dirty="0"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6193213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Open Sans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Open Sans Light"/>
              </a:defRPr>
            </a:lvl1pPr>
          </a:lstStyle>
          <a:p>
            <a:fld id="{4777BE1B-B234-614A-B080-4D121D4DF535}" type="datetimeFigureOut">
              <a:rPr lang="en-US" smtClean="0"/>
              <a:pPr/>
              <a:t>4/2/2018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Open Sans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Open Sans Light"/>
              </a:defRPr>
            </a:lvl1pPr>
          </a:lstStyle>
          <a:p>
            <a:fld id="{C94E8D62-D41F-6042-BCDF-79D228EFA10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5445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1pPr>
    <a:lvl2pPr marL="456697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2pPr>
    <a:lvl3pPr marL="913395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3pPr>
    <a:lvl4pPr marL="1370094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4pPr>
    <a:lvl5pPr marL="1826797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5pPr>
    <a:lvl6pPr marL="2283492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0191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889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588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5026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defTabSz="453683"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5499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defTabSz="453683"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5577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defTabSz="453683"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7115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defTabSz="453683"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3918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defTabSz="453683"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0705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defTabSz="453683"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4630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defTabSz="453683"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604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defTabSz="453683"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7795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defTabSz="453683"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9534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defTabSz="453683"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7876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676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defTabSz="453683"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36354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defTabSz="453683"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5407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defTabSz="453683"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51123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defTabSz="453683"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69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defTabSz="453683"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669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defTabSz="453683"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36236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defTabSz="453683"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50605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defTabSz="453683"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12371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65815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708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9550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65815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93164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Attention: Please don’t change any content here</a:t>
            </a:r>
            <a:r>
              <a:rPr lang="en-US" baseline="0" dirty="0"/>
              <a:t>. Thank you very much </a:t>
            </a:r>
            <a:r>
              <a:rPr lang="en-US" baseline="0" dirty="0">
                <a:sym typeface="Wingdings" panose="05000000000000000000" pitchFamily="2" charset="2"/>
              </a:rPr>
              <a:t></a:t>
            </a:r>
            <a:endParaRPr lang="en-MY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1027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6581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9550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6581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9550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4454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defTabSz="453683"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2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58076" y="5414843"/>
            <a:ext cx="17071023" cy="3505200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400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10874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4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23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49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37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24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12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699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Proposal Details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58076" y="3567460"/>
            <a:ext cx="17071023" cy="1825542"/>
          </a:xfrm>
        </p:spPr>
        <p:txBody>
          <a:bodyPr/>
          <a:lstStyle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PROPOSAL TITLE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8" y="12900007"/>
            <a:ext cx="824807" cy="676705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741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2193589" y="6858000"/>
            <a:ext cx="12193588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3588" cy="6858000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4"/>
            <a:ext cx="1058318" cy="140860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8" y="12900007"/>
            <a:ext cx="824807" cy="676705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10539661" y="13188978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2251567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24387175" cy="4876800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4"/>
            <a:ext cx="1058318" cy="1408605"/>
          </a:xfrm>
          <a:prstGeom prst="rect">
            <a:avLst/>
          </a:prstGeom>
        </p:spPr>
      </p:pic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8" y="12900007"/>
            <a:ext cx="824807" cy="676705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2"/>
          <p:cNvSpPr txBox="1">
            <a:spLocks/>
          </p:cNvSpPr>
          <p:nvPr userDrawn="1"/>
        </p:nvSpPr>
        <p:spPr>
          <a:xfrm>
            <a:off x="10539661" y="13188978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85996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24387175" cy="13716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Drag / Drop / Send to Back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4"/>
            <a:ext cx="1058318" cy="140860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8" y="12900007"/>
            <a:ext cx="824807" cy="676705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10539661" y="13188978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004368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2043800" y="3667381"/>
            <a:ext cx="4823725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243797" y="3667381"/>
            <a:ext cx="4823725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2450927" y="3667381"/>
            <a:ext cx="4823725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7650924" y="3667381"/>
            <a:ext cx="4823725" cy="3657600"/>
          </a:xfrm>
        </p:spPr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4"/>
            <a:ext cx="1058318" cy="1408605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8" y="12900007"/>
            <a:ext cx="824807" cy="676705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10539661" y="13188978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42595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1822449" y="3197225"/>
            <a:ext cx="3659188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5639534" y="3197225"/>
            <a:ext cx="3659188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1822449" y="7063669"/>
            <a:ext cx="3659188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639534" y="7063669"/>
            <a:ext cx="3659188" cy="3657600"/>
          </a:xfrm>
        </p:spPr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4"/>
            <a:ext cx="1058318" cy="1408605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8" y="12900007"/>
            <a:ext cx="824807" cy="676705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10539661" y="13188978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069069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359" y="12712703"/>
            <a:ext cx="5690341" cy="730250"/>
          </a:xfrm>
          <a:prstGeom prst="rect">
            <a:avLst/>
          </a:prstGeom>
        </p:spPr>
        <p:txBody>
          <a:bodyPr lIns="207834" tIns="103917" rIns="207834" bIns="103917"/>
          <a:lstStyle/>
          <a:p>
            <a:fld id="{413D1D7E-1A45-421D-B4CD-5C9BFA51C9B3}" type="datetime1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2285" y="12712703"/>
            <a:ext cx="7722605" cy="730250"/>
          </a:xfrm>
          <a:prstGeom prst="rect">
            <a:avLst/>
          </a:prstGeom>
        </p:spPr>
        <p:txBody>
          <a:bodyPr lIns="207834" tIns="103917" rIns="207834" bIns="103917"/>
          <a:lstStyle/>
          <a:p>
            <a:r>
              <a:rPr lang="en-US"/>
              <a:t>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2989-2F73-4C73-AB4B-4A0998447DE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12" t="31236"/>
          <a:stretch/>
        </p:blipFill>
        <p:spPr>
          <a:xfrm flipH="1">
            <a:off x="16531613" y="-5564"/>
            <a:ext cx="7911314" cy="412289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2" t="48002" r="10342" b="41878"/>
          <a:stretch/>
        </p:blipFill>
        <p:spPr>
          <a:xfrm>
            <a:off x="0" y="13057977"/>
            <a:ext cx="24387175" cy="87167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87268" y="377280"/>
            <a:ext cx="2659103" cy="216024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24624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359" y="549278"/>
            <a:ext cx="21948458" cy="2286000"/>
          </a:xfrm>
          <a:prstGeom prst="rect">
            <a:avLst/>
          </a:prstGeom>
        </p:spPr>
        <p:txBody>
          <a:bodyPr vert="horz" lIns="217490" tIns="108745" rIns="217490" bIns="108745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359" y="3200413"/>
            <a:ext cx="21948458" cy="9051926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8" y="12900007"/>
            <a:ext cx="824807" cy="676705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17003247" y="12617474"/>
            <a:ext cx="6559121" cy="517640"/>
          </a:xfrm>
          <a:prstGeom prst="rect">
            <a:avLst/>
          </a:prstGeom>
          <a:noFill/>
        </p:spPr>
        <p:txBody>
          <a:bodyPr wrap="square" lIns="207834" tIns="103917" rIns="207834" bIns="103917" rtlCol="0">
            <a:spAutoFit/>
          </a:bodyPr>
          <a:lstStyle/>
          <a:p>
            <a:pPr algn="r"/>
            <a:r>
              <a:rPr lang="en-US" sz="2000" dirty="0"/>
              <a:t>© </a:t>
            </a:r>
            <a:r>
              <a:rPr lang="en-US" sz="2000" dirty="0">
                <a:solidFill>
                  <a:srgbClr val="FF0000"/>
                </a:solidFill>
                <a:latin typeface="Neuropol" pitchFamily="34" charset="0"/>
              </a:rPr>
              <a:t>SALIHIN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2018. Strictly Private &amp; Confidential</a:t>
            </a:r>
            <a:endParaRPr lang="en-SG" sz="2000" dirty="0"/>
          </a:p>
        </p:txBody>
      </p:sp>
    </p:spTree>
    <p:extLst>
      <p:ext uri="{BB962C8B-B14F-4D97-AF65-F5344CB8AC3E}">
        <p14:creationId xmlns:p14="http://schemas.microsoft.com/office/powerpoint/2010/main" val="4025151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83" r:id="rId3"/>
    <p:sldLayoutId id="2147483661" r:id="rId4"/>
    <p:sldLayoutId id="2147483663" r:id="rId5"/>
    <p:sldLayoutId id="2147483665" r:id="rId6"/>
    <p:sldLayoutId id="2147483684" r:id="rId7"/>
  </p:sldLayoutIdLst>
  <p:hf hdr="0" ftr="0" dt="0"/>
  <p:txStyles>
    <p:titleStyle>
      <a:lvl1pPr algn="ctr" defTabSz="1087444" rtl="0" eaLnBrk="1" latinLnBrk="0" hangingPunct="1">
        <a:spcBef>
          <a:spcPct val="0"/>
        </a:spcBef>
        <a:buNone/>
        <a:defRPr sz="6000" kern="1200">
          <a:solidFill>
            <a:schemeClr val="bg2"/>
          </a:solidFill>
          <a:latin typeface="Open Sans"/>
          <a:ea typeface="+mj-ea"/>
          <a:cs typeface="Open Sans"/>
        </a:defRPr>
      </a:lvl1pPr>
    </p:titleStyle>
    <p:bodyStyle>
      <a:lvl1pPr marL="0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2400" kern="1200">
          <a:solidFill>
            <a:schemeClr val="tx2"/>
          </a:solidFill>
          <a:latin typeface="Open Sans Light"/>
          <a:ea typeface="+mn-ea"/>
          <a:cs typeface="Open Sans Light"/>
        </a:defRPr>
      </a:lvl1pPr>
      <a:lvl2pPr marL="1087444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2pPr>
      <a:lvl3pPr marL="2174887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3pPr>
      <a:lvl4pPr marL="3262338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4pPr>
      <a:lvl5pPr marL="4349779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5pPr>
      <a:lvl6pPr marL="5980947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68393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55841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43285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7444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4887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2338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49779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37225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24671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2115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699558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-924655" y="2590796"/>
            <a:ext cx="17904628" cy="4123184"/>
          </a:xfrm>
          <a:prstGeom prst="roundRect">
            <a:avLst>
              <a:gd name="adj" fmla="val 10047"/>
            </a:avLst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207834" tIns="103917" rIns="207834" bIns="103917" rtlCol="0" anchor="ctr"/>
          <a:lstStyle/>
          <a:p>
            <a:pPr algn="ctr"/>
            <a:endParaRPr lang="en-MY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308027" y="3691494"/>
            <a:ext cx="18288000" cy="2056523"/>
          </a:xfrm>
          <a:prstGeom prst="rect">
            <a:avLst/>
          </a:prstGeom>
          <a:noFill/>
        </p:spPr>
        <p:txBody>
          <a:bodyPr wrap="square" lIns="207834" tIns="103917" rIns="207834" bIns="103917" rtlCol="0">
            <a:spAutoFit/>
          </a:bodyPr>
          <a:lstStyle/>
          <a:p>
            <a:pPr algn="r"/>
            <a:r>
              <a:rPr lang="en-MY" sz="6000" dirty="0">
                <a:solidFill>
                  <a:schemeClr val="bg1"/>
                </a:solidFill>
              </a:rPr>
              <a:t>PERKHIDMATAN PEMETAAN  GST DI LPPKN</a:t>
            </a:r>
          </a:p>
          <a:p>
            <a:pPr algn="r"/>
            <a:r>
              <a:rPr lang="en-US" sz="6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MEMORANDUM PERANCANGAN GERAK KERJA GST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434503" y="8291506"/>
            <a:ext cx="5259981" cy="871583"/>
          </a:xfrm>
          <a:prstGeom prst="rect">
            <a:avLst/>
          </a:prstGeom>
          <a:noFill/>
        </p:spPr>
        <p:txBody>
          <a:bodyPr wrap="square" lIns="207834" tIns="103917" rIns="207834" bIns="103917" rtlCol="0">
            <a:spAutoFit/>
          </a:bodyPr>
          <a:lstStyle/>
          <a:p>
            <a:r>
              <a:rPr lang="en-US" dirty="0"/>
              <a:t>Prepared by: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1911723" y="8296262"/>
            <a:ext cx="5259981" cy="871583"/>
          </a:xfrm>
          <a:prstGeom prst="rect">
            <a:avLst/>
          </a:prstGeom>
          <a:noFill/>
        </p:spPr>
        <p:txBody>
          <a:bodyPr wrap="square" lIns="207834" tIns="103917" rIns="207834" bIns="103917" rtlCol="0">
            <a:spAutoFit/>
          </a:bodyPr>
          <a:lstStyle/>
          <a:p>
            <a:r>
              <a:rPr lang="en-US" dirty="0"/>
              <a:t>Prepared for:</a:t>
            </a:r>
            <a:endParaRPr lang="en-MY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12392" y="2590796"/>
            <a:ext cx="6403977" cy="4123184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1026" name="Picture 2" descr="P:\SALIHIN Logo Centre\SALIHIN TM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11777" y="9529476"/>
            <a:ext cx="9183042" cy="1504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-250719" y="11195249"/>
            <a:ext cx="13862496" cy="702306"/>
          </a:xfrm>
          <a:prstGeom prst="rect">
            <a:avLst/>
          </a:prstGeom>
          <a:noFill/>
        </p:spPr>
        <p:txBody>
          <a:bodyPr wrap="square" lIns="207834" tIns="103917" rIns="207834" bIns="103917" rtlCol="0">
            <a:spAutoFit/>
          </a:bodyPr>
          <a:lstStyle/>
          <a:p>
            <a:pPr algn="ctr"/>
            <a:r>
              <a:rPr lang="en-US" sz="3200" b="1" dirty="0"/>
              <a:t>LEMBAGA PENDUDUK DAN PEMBANGUNAN KELUARGA NEGARA</a:t>
            </a:r>
            <a:endParaRPr lang="en-SG" sz="32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0142" y="9346283"/>
            <a:ext cx="9174037" cy="188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196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2780027"/>
              </p:ext>
            </p:extLst>
          </p:nvPr>
        </p:nvGraphicFramePr>
        <p:xfrm>
          <a:off x="428625" y="3928086"/>
          <a:ext cx="23431500" cy="8405837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800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14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57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28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289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00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940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TUGAS UTAMA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PESERTA TERLIBAT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CADANGAN TARIKH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endParaRPr lang="en-MY" sz="2600" b="1" baseline="0" dirty="0">
                        <a:effectLst/>
                        <a:latin typeface="Open Sans Light"/>
                      </a:endParaRPr>
                    </a:p>
                  </a:txBody>
                  <a:tcPr marL="42202" marR="42202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endParaRPr lang="en-MY" sz="2600" b="1" baseline="0" dirty="0">
                        <a:effectLst/>
                        <a:latin typeface="Open Sans Light"/>
                      </a:endParaRPr>
                    </a:p>
                  </a:txBody>
                  <a:tcPr marL="42202" marR="42202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endParaRPr lang="en-MY" sz="2600" b="1" baseline="0" dirty="0">
                        <a:effectLst/>
                        <a:latin typeface="Open Sans Light"/>
                      </a:endParaRPr>
                    </a:p>
                  </a:txBody>
                  <a:tcPr marL="42202" marR="422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0100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endParaRPr lang="en-MY" sz="2600" dirty="0">
                        <a:effectLst/>
                        <a:latin typeface="Open Sans Light"/>
                      </a:endParaRPr>
                    </a:p>
                  </a:txBody>
                  <a:tcPr marL="42202" marR="42202" marT="0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endParaRPr lang="en-MY" sz="2600" b="1" baseline="0" dirty="0">
                        <a:effectLst/>
                        <a:latin typeface="Open Sans Light"/>
                      </a:endParaRPr>
                    </a:p>
                  </a:txBody>
                  <a:tcPr marL="42202" marR="4220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SESI 1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SESI 2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SESI 3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352800" algn="l"/>
                        </a:tabLst>
                        <a:defRPr/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SESI 4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9645">
                <a:tc>
                  <a:txBody>
                    <a:bodyPr/>
                    <a:lstStyle/>
                    <a:p>
                      <a:pPr marL="442913" marR="0" lvl="0" indent="-442913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1" dirty="0">
                          <a:effectLst/>
                          <a:latin typeface="Open Sans Light"/>
                        </a:rPr>
                        <a:t> </a:t>
                      </a:r>
                      <a:r>
                        <a:rPr lang="en-MY" sz="2600" b="1" baseline="0" dirty="0">
                          <a:effectLst/>
                          <a:latin typeface="Open Sans Light"/>
                        </a:rPr>
                        <a:t>LATIHAN DAN TAKLIMAT GST</a:t>
                      </a:r>
                      <a:br>
                        <a:rPr lang="en-MY" sz="2600" b="1" baseline="0" dirty="0">
                          <a:effectLst/>
                          <a:latin typeface="Open Sans Light"/>
                        </a:rPr>
                      </a:br>
                      <a:endParaRPr lang="en-MY" sz="2600" b="1" baseline="0" dirty="0">
                        <a:effectLst/>
                        <a:latin typeface="Open Sans Light"/>
                      </a:endParaRPr>
                    </a:p>
                    <a:p>
                      <a:pPr marL="901700" indent="-4572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182563" algn="l"/>
                          <a:tab pos="3352800" algn="l"/>
                        </a:tabLst>
                      </a:pPr>
                      <a:r>
                        <a:rPr lang="ms-MY" sz="2600" dirty="0">
                          <a:latin typeface="Open Sans Light"/>
                        </a:rPr>
                        <a:t>Bengkel Kesedaran Asas GST</a:t>
                      </a:r>
                    </a:p>
                    <a:p>
                      <a:pPr marL="1257300" marR="0" lvl="0" indent="-371475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ms-MY" sz="2600" dirty="0">
                          <a:latin typeface="Open Sans Light"/>
                        </a:rPr>
                        <a:t>Penerangan dan taklimat</a:t>
                      </a:r>
                      <a:r>
                        <a:rPr lang="ms-MY" sz="2600" baseline="0" dirty="0">
                          <a:latin typeface="Open Sans Light"/>
                        </a:rPr>
                        <a:t> berkaitan konsep dan mekanisma asas GST di Malaysia.</a:t>
                      </a:r>
                    </a:p>
                    <a:p>
                      <a:pPr marL="1257300" marR="0" lvl="0" indent="-371475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ms-MY" sz="2600" baseline="0" dirty="0">
                          <a:latin typeface="Open Sans Light"/>
                        </a:rPr>
                        <a:t>Latihan dijalankan mengikut wilayah:-</a:t>
                      </a:r>
                    </a:p>
                    <a:p>
                      <a:pPr marL="1693863" marR="0" lvl="0" indent="-430213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ms-MY" sz="2600" baseline="0" dirty="0">
                          <a:latin typeface="Open Sans Light"/>
                        </a:rPr>
                        <a:t>Peringkat Ibu Pejabat</a:t>
                      </a:r>
                    </a:p>
                    <a:p>
                      <a:pPr marL="1693863" marR="0" lvl="0" indent="-430213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ms-MY" sz="2600" baseline="0" dirty="0">
                          <a:latin typeface="Open Sans Light"/>
                        </a:rPr>
                        <a:t>Pringkat Negeri</a:t>
                      </a:r>
                    </a:p>
                  </a:txBody>
                  <a:tcPr marL="42202" marR="42202" marT="18000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Semua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kakitangan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LPPKN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60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peserta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per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sesi</a:t>
                      </a: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</a:txBody>
                  <a:tcPr marL="42202" marR="42202" marT="18000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17/04/2018</a:t>
                      </a:r>
                    </a:p>
                    <a:p>
                      <a:pPr marL="434975" marR="0" lvl="0" indent="-434975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9.00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pagi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</a:t>
                      </a:r>
                    </a:p>
                    <a:p>
                      <a:pPr marL="434975" marR="0" lvl="0" indent="-34925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sehingga</a:t>
                      </a: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1.00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tengah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hari</a:t>
                      </a: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</a:txBody>
                  <a:tcPr marL="42202" marR="42202" marT="18000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17/04/2018</a:t>
                      </a:r>
                    </a:p>
                    <a:p>
                      <a:pPr marL="434975" marR="0" lvl="0" indent="-434975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9.00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pagi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</a:t>
                      </a:r>
                    </a:p>
                    <a:p>
                      <a:pPr marL="434975" marR="0" lvl="0" indent="-34925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sehingga</a:t>
                      </a: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1.00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tengah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hari</a:t>
                      </a: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</a:txBody>
                  <a:tcPr marL="42202" marR="42202" marT="18000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18/04/2018</a:t>
                      </a:r>
                    </a:p>
                    <a:p>
                      <a:pPr marL="434975" marR="0" lvl="0" indent="-434975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9.00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pagi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</a:t>
                      </a:r>
                    </a:p>
                    <a:p>
                      <a:pPr marL="434975" marR="0" lvl="0" indent="-34925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sehingga</a:t>
                      </a: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1.00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tengah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hari</a:t>
                      </a: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</a:txBody>
                  <a:tcPr marL="42202" marR="42202" marT="18000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18/04/2018</a:t>
                      </a:r>
                    </a:p>
                    <a:p>
                      <a:pPr marL="434975" marR="0" lvl="0" indent="-434975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9.00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pagi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</a:t>
                      </a:r>
                    </a:p>
                    <a:p>
                      <a:pPr marL="434975" marR="0" lvl="0" indent="-34925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sehingga</a:t>
                      </a: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1.00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tengah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hari</a:t>
                      </a: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</a:txBody>
                  <a:tcPr marL="42202" marR="42202" marT="18000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8355">
                <a:tc>
                  <a:txBody>
                    <a:bodyPr/>
                    <a:lstStyle/>
                    <a:p>
                      <a:pPr marL="0" marR="0" lvl="0" indent="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ms-MY" sz="2600" baseline="0" dirty="0">
                        <a:latin typeface="Open Sans Light"/>
                      </a:endParaRPr>
                    </a:p>
                    <a:p>
                      <a:pPr marL="901700" indent="-4572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182563" algn="l"/>
                          <a:tab pos="3352800" algn="l"/>
                        </a:tabLst>
                      </a:pPr>
                      <a:r>
                        <a:rPr lang="ms-MY" sz="2600" dirty="0">
                          <a:latin typeface="Open Sans Light"/>
                        </a:rPr>
                        <a:t>Latihan intensif untuk Jawatankuasa</a:t>
                      </a:r>
                      <a:r>
                        <a:rPr lang="ms-MY" sz="2600" baseline="0" dirty="0">
                          <a:latin typeface="Open Sans Light"/>
                        </a:rPr>
                        <a:t> GST</a:t>
                      </a:r>
                      <a:endParaRPr lang="ms-MY" sz="2600" dirty="0">
                        <a:latin typeface="Open Sans Light"/>
                      </a:endParaRPr>
                    </a:p>
                    <a:p>
                      <a:pPr marL="1257300" marR="0" lvl="0" indent="-371475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ms-MY" sz="2600" dirty="0">
                          <a:latin typeface="Open Sans Light"/>
                        </a:rPr>
                        <a:t>Pengkhususan latihan</a:t>
                      </a:r>
                      <a:r>
                        <a:rPr lang="ms-MY" sz="2600" baseline="0" dirty="0">
                          <a:latin typeface="Open Sans Light"/>
                        </a:rPr>
                        <a:t> untuk kakitangan terpilih </a:t>
                      </a:r>
                    </a:p>
                    <a:p>
                      <a:pPr marL="1257300" marR="0" lvl="0" indent="-371475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ms-MY" sz="2600" baseline="0" dirty="0">
                          <a:latin typeface="Open Sans Light"/>
                        </a:rPr>
                        <a:t>Taklimat GST yang khusus bagi industri yang terlibat. </a:t>
                      </a:r>
                    </a:p>
                  </a:txBody>
                  <a:tcPr marL="42202" marR="42202" marT="18000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ms-MY" sz="2600" baseline="0" dirty="0">
                          <a:latin typeface="Open Sans Light"/>
                        </a:rPr>
                        <a:t>Kakitangan terpilih Pasukan Kerja GST&amp; Kumpulan Operasi GST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20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peserta</a:t>
                      </a:r>
                      <a:endParaRPr lang="ms-MY" sz="2600" baseline="0" dirty="0"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</a:txBody>
                  <a:tcPr marL="42202" marR="42202" marT="1800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23/04/2018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sehingga</a:t>
                      </a: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25/04/2018</a:t>
                      </a:r>
                    </a:p>
                    <a:p>
                      <a:pPr marL="434975" marR="0" lvl="0" indent="-434975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9.00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pagi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</a:t>
                      </a:r>
                    </a:p>
                    <a:p>
                      <a:pPr marL="434975" marR="0" lvl="0" indent="-34925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sehingga</a:t>
                      </a: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5.00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petang</a:t>
                      </a: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434975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</a:txBody>
                  <a:tcPr marL="42202" marR="42202" marT="1800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434975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-</a:t>
                      </a:r>
                    </a:p>
                  </a:txBody>
                  <a:tcPr marL="42202" marR="42202" marT="1800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434975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-</a:t>
                      </a:r>
                    </a:p>
                  </a:txBody>
                  <a:tcPr marL="42202" marR="42202" marT="1800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434975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-</a:t>
                      </a:r>
                    </a:p>
                  </a:txBody>
                  <a:tcPr marL="42202" marR="42202" marT="18000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t>10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85750" y="2972486"/>
            <a:ext cx="22661793" cy="772275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MY" sz="2600" b="1" dirty="0">
                <a:latin typeface="Open Sans Light"/>
                <a:cs typeface="Open Sans Light"/>
              </a:rPr>
              <a:t>PENDEKATAN PERLAKSANAAN : LATIHAN GST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2945" y="2230626"/>
            <a:ext cx="22266224" cy="800231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marL="0" lvl="1" algn="ctr"/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Tugasan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1-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Penerangan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Terperinci</a:t>
            </a:r>
            <a:endParaRPr lang="en-US" sz="3600" dirty="0">
              <a:latin typeface="Open Sans Ligh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783029" y="276021"/>
            <a:ext cx="17274249" cy="1394371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07834" tIns="103917" rIns="207834" bIns="103917" rtlCol="0" anchor="ctr"/>
          <a:lstStyle/>
          <a:p>
            <a:pPr lvl="1"/>
            <a:r>
              <a:rPr lang="en-US" sz="6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SKOP KERJA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28625" y="12548490"/>
            <a:ext cx="1460182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Nota: </a:t>
            </a:r>
            <a:r>
              <a:rPr lang="en-MY" sz="2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Tarikh</a:t>
            </a:r>
            <a:r>
              <a:rPr lang="en-MY" sz="2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sz="2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adalah</a:t>
            </a:r>
            <a:r>
              <a:rPr lang="en-MY" sz="2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sz="2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cadangan</a:t>
            </a:r>
            <a:r>
              <a:rPr lang="en-MY" sz="2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sz="2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dan</a:t>
            </a:r>
            <a:r>
              <a:rPr lang="en-MY" sz="2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sz="2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tertakluk</a:t>
            </a:r>
            <a:r>
              <a:rPr lang="en-MY" sz="2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sz="2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kepada</a:t>
            </a:r>
            <a:r>
              <a:rPr lang="en-MY" sz="2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sz="2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sebarang</a:t>
            </a:r>
            <a:r>
              <a:rPr lang="en-MY" sz="2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sz="2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perubahan</a:t>
            </a:r>
            <a:r>
              <a:rPr lang="en-MY" sz="2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140484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16464" y="1993596"/>
            <a:ext cx="21586688" cy="1077230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5400" dirty="0">
                <a:solidFill>
                  <a:srgbClr val="C00000"/>
                </a:solidFill>
                <a:latin typeface="Open Sans Light"/>
                <a:cs typeface="Open Sans Light"/>
              </a:rPr>
              <a:t>TUGASAN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t>11</a:t>
            </a:fld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1605465" y="4502107"/>
            <a:ext cx="5230724" cy="3782911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>
              <a:defRPr/>
            </a:pPr>
            <a:r>
              <a:rPr lang="en-MY" sz="3600" b="1" kern="0" dirty="0" err="1">
                <a:solidFill>
                  <a:sysClr val="windowText" lastClr="000000"/>
                </a:solidFill>
                <a:latin typeface="Open Sans Light"/>
              </a:rPr>
              <a:t>Analisa</a:t>
            </a:r>
            <a:r>
              <a:rPr lang="en-MY" sz="3600" b="1" kern="0" dirty="0">
                <a:solidFill>
                  <a:sysClr val="windowText" lastClr="000000"/>
                </a:solidFill>
                <a:latin typeface="Open Sans Light"/>
              </a:rPr>
              <a:t> data </a:t>
            </a:r>
            <a:r>
              <a:rPr lang="en-MY" sz="3600" b="1" kern="0" dirty="0" err="1">
                <a:solidFill>
                  <a:sysClr val="windowText" lastClr="000000"/>
                </a:solidFill>
                <a:latin typeface="Open Sans Light"/>
              </a:rPr>
              <a:t>untuk</a:t>
            </a:r>
            <a:r>
              <a:rPr lang="en-MY" sz="3600" b="1" kern="0" dirty="0">
                <a:solidFill>
                  <a:sysClr val="windowText" lastClr="000000"/>
                </a:solidFill>
                <a:latin typeface="Open Sans Light"/>
              </a:rPr>
              <a:t> </a:t>
            </a:r>
            <a:r>
              <a:rPr lang="en-MY" sz="3600" b="1" kern="0" dirty="0" err="1">
                <a:solidFill>
                  <a:sysClr val="windowText" lastClr="000000"/>
                </a:solidFill>
                <a:latin typeface="Open Sans Light"/>
              </a:rPr>
              <a:t>pemetaan</a:t>
            </a:r>
            <a:r>
              <a:rPr lang="en-MY" sz="3600" b="1" kern="0" dirty="0">
                <a:solidFill>
                  <a:sysClr val="windowText" lastClr="000000"/>
                </a:solidFill>
                <a:latin typeface="Open Sans Light"/>
              </a:rPr>
              <a:t> </a:t>
            </a:r>
            <a:r>
              <a:rPr lang="en-MY" sz="3600" b="1" kern="0" dirty="0" err="1">
                <a:solidFill>
                  <a:sysClr val="windowText" lastClr="000000"/>
                </a:solidFill>
                <a:latin typeface="Open Sans Light"/>
              </a:rPr>
              <a:t>dan</a:t>
            </a:r>
            <a:r>
              <a:rPr lang="en-MY" sz="3600" b="1" kern="0" dirty="0">
                <a:solidFill>
                  <a:sysClr val="windowText" lastClr="000000"/>
                </a:solidFill>
                <a:latin typeface="Open Sans Light"/>
              </a:rPr>
              <a:t> </a:t>
            </a:r>
            <a:r>
              <a:rPr lang="en-MY" sz="3600" b="1" kern="0" dirty="0" err="1">
                <a:solidFill>
                  <a:sysClr val="windowText" lastClr="000000"/>
                </a:solidFill>
                <a:latin typeface="Open Sans Light"/>
              </a:rPr>
              <a:t>Pengkelasan</a:t>
            </a:r>
            <a:r>
              <a:rPr lang="en-MY" sz="3600" b="1" kern="0" dirty="0">
                <a:solidFill>
                  <a:sysClr val="windowText" lastClr="000000"/>
                </a:solidFill>
                <a:latin typeface="Open Sans Light"/>
              </a:rPr>
              <a:t> </a:t>
            </a:r>
            <a:r>
              <a:rPr lang="en-MY" sz="3600" b="1" kern="0" dirty="0" err="1">
                <a:solidFill>
                  <a:sysClr val="windowText" lastClr="000000"/>
                </a:solidFill>
                <a:latin typeface="Open Sans Light"/>
              </a:rPr>
              <a:t>Cukai</a:t>
            </a:r>
            <a:r>
              <a:rPr lang="en-MY" sz="3600" b="1" kern="0" dirty="0">
                <a:solidFill>
                  <a:sysClr val="windowText" lastClr="000000"/>
                </a:solidFill>
                <a:latin typeface="Open Sans Light"/>
              </a:rPr>
              <a:t> Output Dan </a:t>
            </a:r>
            <a:r>
              <a:rPr lang="en-MY" sz="3600" b="1" kern="0" dirty="0" err="1">
                <a:solidFill>
                  <a:sysClr val="windowText" lastClr="000000"/>
                </a:solidFill>
                <a:latin typeface="Open Sans Light"/>
              </a:rPr>
              <a:t>Kredit</a:t>
            </a:r>
            <a:r>
              <a:rPr lang="en-MY" sz="3600" b="1" kern="0" dirty="0">
                <a:solidFill>
                  <a:sysClr val="windowText" lastClr="000000"/>
                </a:solidFill>
                <a:latin typeface="Open Sans Light"/>
              </a:rPr>
              <a:t> </a:t>
            </a:r>
            <a:r>
              <a:rPr lang="en-MY" sz="3600" b="1" kern="0" dirty="0" err="1">
                <a:solidFill>
                  <a:sysClr val="windowText" lastClr="000000"/>
                </a:solidFill>
                <a:latin typeface="Open Sans Light"/>
              </a:rPr>
              <a:t>Cukai</a:t>
            </a:r>
            <a:r>
              <a:rPr lang="en-MY" sz="3600" b="1" kern="0" dirty="0">
                <a:solidFill>
                  <a:sysClr val="windowText" lastClr="000000"/>
                </a:solidFill>
                <a:latin typeface="Open Sans Light"/>
              </a:rPr>
              <a:t> Input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7100047" y="5579848"/>
            <a:ext cx="2571228" cy="16274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9995338" y="3885966"/>
            <a:ext cx="12991764" cy="7517193"/>
            <a:chOff x="-227808" y="1700807"/>
            <a:chExt cx="6922142" cy="4571412"/>
          </a:xfrm>
        </p:grpSpPr>
        <p:sp>
          <p:nvSpPr>
            <p:cNvPr id="12" name="Pentagon 11"/>
            <p:cNvSpPr/>
            <p:nvPr/>
          </p:nvSpPr>
          <p:spPr>
            <a:xfrm>
              <a:off x="-227808" y="1972317"/>
              <a:ext cx="6922142" cy="4299902"/>
            </a:xfrm>
            <a:prstGeom prst="homePlate">
              <a:avLst>
                <a:gd name="adj" fmla="val 24469"/>
              </a:avLst>
            </a:prstGeom>
            <a:noFill/>
            <a:ln w="28575">
              <a:solidFill>
                <a:srgbClr val="E271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228600" indent="-228600">
                <a:buAutoNum type="arabicParenR"/>
              </a:pPr>
              <a:endParaRPr lang="en-MY" sz="3600" dirty="0">
                <a:solidFill>
                  <a:schemeClr val="tx1"/>
                </a:solidFill>
                <a:latin typeface="Open Sans Light"/>
              </a:endParaRPr>
            </a:p>
            <a:p>
              <a:pPr marL="228600" indent="-228600">
                <a:buAutoNum type="arabicParenR"/>
              </a:pPr>
              <a:endParaRPr lang="en-MY" sz="3600" dirty="0">
                <a:solidFill>
                  <a:schemeClr val="tx1"/>
                </a:solidFill>
                <a:latin typeface="Open Sans Light"/>
              </a:endParaRPr>
            </a:p>
            <a:p>
              <a:pPr marL="228600" indent="-228600">
                <a:buAutoNum type="arabicParenR"/>
              </a:pPr>
              <a:endParaRPr lang="en-MY" sz="3600" dirty="0">
                <a:solidFill>
                  <a:schemeClr val="tx1"/>
                </a:solidFill>
                <a:latin typeface="Open Sans Light"/>
              </a:endParaRPr>
            </a:p>
            <a:p>
              <a:endParaRPr lang="en-MY" sz="3200" dirty="0">
                <a:solidFill>
                  <a:schemeClr val="tx1"/>
                </a:solidFill>
                <a:latin typeface="Open Sans Light"/>
              </a:endParaRPr>
            </a:p>
            <a:p>
              <a:pPr marL="538163" indent="-457200">
                <a:buFont typeface="+mj-lt"/>
                <a:buAutoNum type="arabicPeriod"/>
              </a:pPr>
              <a:r>
                <a:rPr lang="en-MY" sz="3600" dirty="0" err="1">
                  <a:latin typeface="Open Sans Light"/>
                </a:rPr>
                <a:t>Mengenalpasti</a:t>
              </a:r>
              <a:r>
                <a:rPr lang="en-MY" sz="3600" dirty="0">
                  <a:latin typeface="Open Sans Light"/>
                </a:rPr>
                <a:t> </a:t>
              </a:r>
              <a:r>
                <a:rPr lang="en-MY" sz="3600" dirty="0" err="1">
                  <a:latin typeface="Open Sans Light"/>
                </a:rPr>
                <a:t>dan</a:t>
              </a:r>
              <a:r>
                <a:rPr lang="en-MY" sz="3600" dirty="0">
                  <a:latin typeface="Open Sans Light"/>
                </a:rPr>
                <a:t> </a:t>
              </a:r>
              <a:r>
                <a:rPr lang="en-MY" sz="3600" dirty="0" err="1">
                  <a:latin typeface="Open Sans Light"/>
                </a:rPr>
                <a:t>menganalisa</a:t>
              </a:r>
              <a:r>
                <a:rPr lang="en-MY" sz="3600" dirty="0">
                  <a:latin typeface="Open Sans Light"/>
                </a:rPr>
                <a:t> </a:t>
              </a:r>
              <a:r>
                <a:rPr lang="en-MY" sz="3600" dirty="0" err="1">
                  <a:latin typeface="Open Sans Light"/>
                </a:rPr>
                <a:t>isu-isu</a:t>
              </a:r>
              <a:r>
                <a:rPr lang="en-MY" sz="3600" dirty="0">
                  <a:latin typeface="Open Sans Light"/>
                </a:rPr>
                <a:t> </a:t>
              </a:r>
              <a:r>
                <a:rPr lang="en-MY" sz="3600" dirty="0" err="1">
                  <a:latin typeface="Open Sans Light"/>
                </a:rPr>
                <a:t>utama</a:t>
              </a:r>
              <a:r>
                <a:rPr lang="en-MY" sz="3600" dirty="0">
                  <a:latin typeface="Open Sans Light"/>
                </a:rPr>
                <a:t> GST di LPPKN </a:t>
              </a:r>
              <a:r>
                <a:rPr lang="en-MY" sz="3600" dirty="0" err="1">
                  <a:latin typeface="Open Sans Light"/>
                </a:rPr>
                <a:t>dengan</a:t>
              </a:r>
              <a:r>
                <a:rPr lang="en-MY" sz="3600" dirty="0">
                  <a:latin typeface="Open Sans Light"/>
                </a:rPr>
                <a:t> </a:t>
              </a:r>
              <a:r>
                <a:rPr lang="en-MY" sz="3600" dirty="0" err="1">
                  <a:latin typeface="Open Sans Light"/>
                </a:rPr>
                <a:t>terperinci</a:t>
              </a:r>
              <a:r>
                <a:rPr lang="en-MY" sz="3600" dirty="0">
                  <a:latin typeface="Open Sans Light"/>
                </a:rPr>
                <a:t>.</a:t>
              </a:r>
            </a:p>
            <a:p>
              <a:pPr marL="538163" indent="-457200">
                <a:buFont typeface="+mj-lt"/>
                <a:buAutoNum type="arabicPeriod"/>
              </a:pPr>
              <a:endParaRPr lang="en-MY" sz="2400" dirty="0">
                <a:latin typeface="Open Sans Light"/>
              </a:endParaRPr>
            </a:p>
            <a:p>
              <a:pPr marL="538163" indent="-457200">
                <a:buFont typeface="+mj-lt"/>
                <a:buAutoNum type="arabicPeriod"/>
              </a:pPr>
              <a:r>
                <a:rPr lang="en-US" sz="3600" dirty="0" err="1">
                  <a:latin typeface="Open Sans Light"/>
                </a:rPr>
                <a:t>Memberikan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penyelesaian</a:t>
              </a:r>
              <a:r>
                <a:rPr lang="en-US" sz="3600" dirty="0">
                  <a:latin typeface="Open Sans Light"/>
                </a:rPr>
                <a:t> GST </a:t>
              </a:r>
              <a:r>
                <a:rPr lang="en-US" sz="3600" dirty="0" err="1">
                  <a:latin typeface="Open Sans Light"/>
                </a:rPr>
                <a:t>berdasarkan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Akta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perintah</a:t>
              </a:r>
              <a:r>
                <a:rPr lang="en-US" sz="3600" dirty="0">
                  <a:latin typeface="Open Sans Light"/>
                </a:rPr>
                <a:t>, </a:t>
              </a:r>
              <a:r>
                <a:rPr lang="en-US" sz="3600" dirty="0" err="1">
                  <a:latin typeface="Open Sans Light"/>
                </a:rPr>
                <a:t>dan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panduan</a:t>
              </a:r>
              <a:r>
                <a:rPr lang="en-US" sz="3600" dirty="0">
                  <a:latin typeface="Open Sans Light"/>
                </a:rPr>
                <a:t> GST </a:t>
              </a:r>
              <a:r>
                <a:rPr lang="en-US" sz="3600" dirty="0" err="1">
                  <a:latin typeface="Open Sans Light"/>
                </a:rPr>
                <a:t>sedia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ada</a:t>
              </a:r>
              <a:r>
                <a:rPr lang="en-US" sz="3600" dirty="0">
                  <a:latin typeface="Open Sans Light"/>
                </a:rPr>
                <a:t>.</a:t>
              </a:r>
            </a:p>
            <a:p>
              <a:pPr marL="538163" indent="-457200">
                <a:buFont typeface="+mj-lt"/>
                <a:buAutoNum type="arabicPeriod"/>
              </a:pPr>
              <a:endParaRPr lang="en-US" sz="2400" dirty="0">
                <a:latin typeface="Open Sans Light"/>
              </a:endParaRPr>
            </a:p>
            <a:p>
              <a:pPr marL="538163" indent="-457200">
                <a:buFont typeface="+mj-lt"/>
                <a:buAutoNum type="arabicPeriod"/>
              </a:pP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Memetakan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maklumat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hasil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dan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perbelanjaan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kepada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penyata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GST-03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serta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lejer-lejer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cukai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yang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berkaitan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.</a:t>
              </a:r>
            </a:p>
            <a:p>
              <a:pPr marL="538163" indent="-457200">
                <a:buFont typeface="+mj-lt"/>
                <a:buAutoNum type="arabicPeriod"/>
              </a:pPr>
              <a:endParaRPr lang="en-US" sz="2400" dirty="0">
                <a:solidFill>
                  <a:schemeClr val="tx1"/>
                </a:solidFill>
                <a:latin typeface="Open Sans Light"/>
              </a:endParaRPr>
            </a:p>
            <a:p>
              <a:pPr marL="538163" indent="-457200">
                <a:buFont typeface="+mj-lt"/>
                <a:buAutoNum type="arabicPeriod"/>
              </a:pPr>
              <a:r>
                <a:rPr lang="en-US" sz="3600" dirty="0" err="1">
                  <a:latin typeface="Open Sans Light"/>
                </a:rPr>
                <a:t>Mengurangkan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risiko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ketidakpatuhan</a:t>
              </a:r>
              <a:r>
                <a:rPr lang="en-US" sz="3600" dirty="0">
                  <a:latin typeface="Open Sans Light"/>
                </a:rPr>
                <a:t> GST di </a:t>
              </a:r>
              <a:r>
                <a:rPr lang="en-US" sz="3600" dirty="0" err="1">
                  <a:latin typeface="Open Sans Light"/>
                </a:rPr>
                <a:t>seluruh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organisasi</a:t>
              </a:r>
              <a:r>
                <a:rPr lang="en-US" sz="3600" dirty="0">
                  <a:latin typeface="Open Sans Light"/>
                </a:rPr>
                <a:t> di LPPKN.</a:t>
              </a:r>
              <a:endParaRPr lang="en-US" sz="3600" dirty="0">
                <a:solidFill>
                  <a:schemeClr val="tx1"/>
                </a:solidFill>
                <a:latin typeface="Open Sans Light"/>
              </a:endParaRPr>
            </a:p>
            <a:p>
              <a:pPr marL="228600" indent="-228600">
                <a:buFontTx/>
                <a:buAutoNum type="arabicParenR"/>
              </a:pPr>
              <a:endParaRPr lang="en-US" sz="3600" dirty="0">
                <a:solidFill>
                  <a:schemeClr val="tx1"/>
                </a:solidFill>
                <a:latin typeface="Open Sans Light"/>
              </a:endParaRPr>
            </a:p>
            <a:p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 </a:t>
              </a:r>
            </a:p>
            <a:p>
              <a:pPr lvl="0"/>
              <a:endParaRPr lang="en-SG" sz="3600" dirty="0">
                <a:solidFill>
                  <a:schemeClr val="tx1"/>
                </a:solidFill>
                <a:latin typeface="Open Sans Light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-125974" y="1700807"/>
              <a:ext cx="2510199" cy="680069"/>
            </a:xfrm>
            <a:prstGeom prst="roundRect">
              <a:avLst/>
            </a:prstGeom>
            <a:solidFill>
              <a:srgbClr val="E27100"/>
            </a:solidFill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err="1">
                  <a:solidFill>
                    <a:schemeClr val="bg1"/>
                  </a:solidFill>
                  <a:latin typeface="Open Sans Light"/>
                </a:rPr>
                <a:t>Perkara</a:t>
              </a:r>
              <a:endParaRPr lang="en-MY" sz="4000" b="1" dirty="0">
                <a:solidFill>
                  <a:schemeClr val="bg1"/>
                </a:solidFill>
                <a:latin typeface="Open Sans Light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1060646" y="2911408"/>
            <a:ext cx="22266224" cy="800231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marL="0" lvl="1" algn="ctr"/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Penerangan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Terperinci</a:t>
            </a:r>
            <a:endParaRPr lang="en-US" sz="3600" dirty="0">
              <a:latin typeface="Open Sans Ligh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605465" y="9753601"/>
            <a:ext cx="5230724" cy="2818525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>
              <a:defRPr/>
            </a:pPr>
            <a:r>
              <a:rPr lang="en-MY" sz="3600" b="1" u="sng" dirty="0" err="1">
                <a:latin typeface="Open Sans Light" panose="020B0306030504020204"/>
              </a:rPr>
              <a:t>Hasil</a:t>
            </a:r>
            <a:r>
              <a:rPr lang="en-MY" sz="3600" b="1" u="sng" dirty="0">
                <a:latin typeface="Open Sans Light" panose="020B0306030504020204"/>
              </a:rPr>
              <a:t> </a:t>
            </a:r>
            <a:r>
              <a:rPr lang="en-MY" sz="3600" b="1" u="sng" dirty="0" err="1">
                <a:latin typeface="Open Sans Light" panose="020B0306030504020204"/>
              </a:rPr>
              <a:t>Tugasan</a:t>
            </a:r>
            <a:endParaRPr lang="en-MY" sz="3600" b="1" u="sng" dirty="0">
              <a:latin typeface="Open Sans Light" panose="020B0306030504020204"/>
            </a:endParaRPr>
          </a:p>
          <a:p>
            <a:pPr algn="ctr" defTabSz="914400">
              <a:defRPr/>
            </a:pPr>
            <a:r>
              <a:rPr lang="en-MY" sz="3600" b="1" dirty="0" err="1">
                <a:latin typeface="Open Sans Light" panose="020B0306030504020204"/>
              </a:rPr>
              <a:t>Laporan</a:t>
            </a:r>
            <a:r>
              <a:rPr lang="en-MY" sz="3600" b="1" dirty="0">
                <a:latin typeface="Open Sans Light" panose="020B0306030504020204"/>
              </a:rPr>
              <a:t> </a:t>
            </a:r>
            <a:r>
              <a:rPr lang="en-MY" sz="3600" b="1" dirty="0" err="1">
                <a:latin typeface="Open Sans Light" panose="020B0306030504020204"/>
              </a:rPr>
              <a:t>Pemetaan</a:t>
            </a:r>
            <a:r>
              <a:rPr lang="en-MY" sz="3600" b="1" dirty="0">
                <a:latin typeface="Open Sans Light" panose="020B0306030504020204"/>
              </a:rPr>
              <a:t> </a:t>
            </a:r>
            <a:r>
              <a:rPr lang="en-MY" sz="3600" b="1" dirty="0" err="1">
                <a:latin typeface="Open Sans Light" panose="020B0306030504020204"/>
              </a:rPr>
              <a:t>Transaksi</a:t>
            </a:r>
            <a:r>
              <a:rPr lang="en-MY" sz="3600" b="1" dirty="0">
                <a:latin typeface="Open Sans Light" panose="020B0306030504020204"/>
              </a:rPr>
              <a:t> GST</a:t>
            </a:r>
          </a:p>
        </p:txBody>
      </p:sp>
      <p:sp>
        <p:nvSpPr>
          <p:cNvPr id="5" name="Down Arrow 4"/>
          <p:cNvSpPr/>
          <p:nvPr/>
        </p:nvSpPr>
        <p:spPr>
          <a:xfrm>
            <a:off x="3464827" y="8530105"/>
            <a:ext cx="1512000" cy="978408"/>
          </a:xfrm>
          <a:prstGeom prst="down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Open Sans Ligh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783029" y="276021"/>
            <a:ext cx="17274249" cy="1472487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07834" tIns="103917" rIns="207834" bIns="103917" rtlCol="0" anchor="ctr"/>
          <a:lstStyle/>
          <a:p>
            <a:pPr lvl="1"/>
            <a:r>
              <a:rPr lang="en-US" sz="6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SKOP KERJA </a:t>
            </a:r>
          </a:p>
        </p:txBody>
      </p:sp>
    </p:spTree>
    <p:extLst>
      <p:ext uri="{BB962C8B-B14F-4D97-AF65-F5344CB8AC3E}">
        <p14:creationId xmlns:p14="http://schemas.microsoft.com/office/powerpoint/2010/main" val="3296178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7051169"/>
              </p:ext>
            </p:extLst>
          </p:nvPr>
        </p:nvGraphicFramePr>
        <p:xfrm>
          <a:off x="901027" y="3367923"/>
          <a:ext cx="22661791" cy="9891361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5175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1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145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606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endParaRPr lang="en-MY" sz="2600" dirty="0">
                        <a:solidFill>
                          <a:schemeClr val="bg1"/>
                        </a:solidFill>
                        <a:effectLst/>
                        <a:latin typeface="Open Sans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TUGAS UTAMA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endParaRPr lang="en-MY" sz="2600" b="1" baseline="0" dirty="0">
                        <a:solidFill>
                          <a:schemeClr val="bg1"/>
                        </a:solidFill>
                        <a:effectLst/>
                        <a:latin typeface="Open Sans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CADANGAN TARIKH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PIHAK BERTANGGUNGJAWAB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02641">
                <a:tc>
                  <a:txBody>
                    <a:bodyPr/>
                    <a:lstStyle/>
                    <a:p>
                      <a:pPr marL="530225" indent="-530225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3352800" algn="l"/>
                        </a:tabLst>
                      </a:pPr>
                      <a:r>
                        <a:rPr lang="en-MY" sz="2600" dirty="0">
                          <a:effectLst/>
                          <a:latin typeface="Open Sans Light"/>
                        </a:rPr>
                        <a:t> </a:t>
                      </a:r>
                      <a:r>
                        <a:rPr lang="en-MY" sz="2600" b="1" baseline="0" dirty="0">
                          <a:effectLst/>
                          <a:latin typeface="Open Sans Light"/>
                        </a:rPr>
                        <a:t>PENGUMPALAN DATA</a:t>
                      </a:r>
                      <a:br>
                        <a:rPr lang="en-MY" sz="2600" b="1" baseline="0" dirty="0">
                          <a:effectLst/>
                          <a:latin typeface="Open Sans Light"/>
                        </a:rPr>
                      </a:br>
                      <a:endParaRPr lang="en-MY" sz="2600" b="1" baseline="0" dirty="0">
                        <a:effectLst/>
                        <a:latin typeface="Open Sans Light"/>
                      </a:endParaRPr>
                    </a:p>
                    <a:p>
                      <a:pPr marL="45720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baseline="0" dirty="0">
                          <a:effectLst/>
                          <a:latin typeface="Open Sans Light"/>
                        </a:rPr>
                        <a:t> 1.1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Persediaan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awal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-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Pembentukan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Jawatankuasa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GST di LPPKN</a:t>
                      </a:r>
                    </a:p>
                    <a:p>
                      <a:pPr marL="1062038" indent="-354013" algn="l" defTabSz="973138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82563" algn="l"/>
                          <a:tab pos="3352800" algn="l"/>
                        </a:tabLst>
                      </a:pPr>
                      <a:endParaRPr lang="en-MY" sz="2600" baseline="0" dirty="0">
                        <a:effectLst/>
                        <a:latin typeface="Open Sans Light"/>
                      </a:endParaRPr>
                    </a:p>
                    <a:p>
                      <a:pPr marL="1344613" indent="-457200" algn="l" defTabSz="973138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  <a:tabLst>
                          <a:tab pos="182563" algn="l"/>
                          <a:tab pos="3352800" algn="l"/>
                        </a:tabLst>
                      </a:pPr>
                      <a:r>
                        <a:rPr lang="en-MY" sz="2600" u="sng" baseline="0" dirty="0" err="1">
                          <a:effectLst/>
                          <a:latin typeface="Open Sans Light"/>
                        </a:rPr>
                        <a:t>Jawatankuasa</a:t>
                      </a:r>
                      <a:r>
                        <a:rPr lang="en-MY" sz="2600" u="sng" baseline="0" dirty="0">
                          <a:effectLst/>
                          <a:latin typeface="Open Sans Light"/>
                        </a:rPr>
                        <a:t> Pandu </a:t>
                      </a:r>
                      <a:r>
                        <a:rPr lang="en-MY" sz="2600" u="sng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u="sng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sng" baseline="0" dirty="0" err="1">
                          <a:effectLst/>
                          <a:latin typeface="Open Sans Light"/>
                        </a:rPr>
                        <a:t>Teknikal</a:t>
                      </a:r>
                      <a:endParaRPr lang="en-MY" sz="2600" u="sng" baseline="0" dirty="0">
                        <a:effectLst/>
                        <a:latin typeface="Open Sans Light"/>
                      </a:endParaRPr>
                    </a:p>
                    <a:p>
                      <a:pPr marL="1801813" indent="-457200" algn="l" defTabSz="973138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  <a:tabLst>
                          <a:tab pos="182563" algn="l"/>
                          <a:tab pos="1693863" algn="l"/>
                          <a:tab pos="3352800" algn="l"/>
                        </a:tabLst>
                      </a:pP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Pembentangan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isu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akan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dibuat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kepada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kumpulan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ini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bagi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mendapatkan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keputusan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untuk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proses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perlaksanan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GST di LPPKN.</a:t>
                      </a:r>
                    </a:p>
                    <a:p>
                      <a:pPr marL="1801813" indent="-457200" algn="l" defTabSz="973138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  <a:tabLst>
                          <a:tab pos="182563" algn="l"/>
                          <a:tab pos="1693863" algn="l"/>
                          <a:tab pos="3352800" algn="l"/>
                        </a:tabLst>
                      </a:pP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Menjadi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pengantara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kepada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ahli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lembaga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Pengarah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.</a:t>
                      </a:r>
                    </a:p>
                    <a:p>
                      <a:pPr marL="1344613" indent="0" algn="l" defTabSz="973138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  <a:tabLst>
                          <a:tab pos="182563" algn="l"/>
                          <a:tab pos="1693863" algn="l"/>
                          <a:tab pos="3352800" algn="l"/>
                        </a:tabLst>
                      </a:pPr>
                      <a:endParaRPr lang="en-MY" sz="2600" baseline="0" dirty="0">
                        <a:effectLst/>
                        <a:latin typeface="Open Sans Light"/>
                      </a:endParaRPr>
                    </a:p>
                    <a:p>
                      <a:pPr marL="1344613" indent="-457200" algn="l" defTabSz="973138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  <a:tabLst>
                          <a:tab pos="182563" algn="l"/>
                          <a:tab pos="3352800" algn="l"/>
                        </a:tabLst>
                      </a:pPr>
                      <a:r>
                        <a:rPr lang="en-MY" sz="2600" u="sng" baseline="0" dirty="0" err="1">
                          <a:effectLst/>
                          <a:latin typeface="Open Sans Light"/>
                        </a:rPr>
                        <a:t>Pasukan</a:t>
                      </a:r>
                      <a:r>
                        <a:rPr lang="en-MY" sz="2600" u="sng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sng" baseline="0" dirty="0" err="1">
                          <a:effectLst/>
                          <a:latin typeface="Open Sans Light"/>
                        </a:rPr>
                        <a:t>Kerja</a:t>
                      </a:r>
                      <a:r>
                        <a:rPr lang="en-MY" sz="2600" u="sng" baseline="0" dirty="0">
                          <a:effectLst/>
                          <a:latin typeface="Open Sans Light"/>
                        </a:rPr>
                        <a:t> GST</a:t>
                      </a:r>
                    </a:p>
                    <a:p>
                      <a:pPr marL="1801813" indent="-538163" algn="just" defTabSz="973138">
                        <a:buFontTx/>
                        <a:buChar char="-"/>
                      </a:pPr>
                      <a:r>
                        <a:rPr lang="en-MY" sz="2600" dirty="0" err="1">
                          <a:latin typeface="Open Sans Light"/>
                        </a:rPr>
                        <a:t>Membuat</a:t>
                      </a:r>
                      <a:r>
                        <a:rPr lang="en-MY" sz="2600" dirty="0">
                          <a:latin typeface="Open Sans Light"/>
                        </a:rPr>
                        <a:t> </a:t>
                      </a:r>
                      <a:r>
                        <a:rPr lang="en-MY" sz="2600" dirty="0" err="1">
                          <a:latin typeface="Open Sans Light"/>
                        </a:rPr>
                        <a:t>pengawasan</a:t>
                      </a:r>
                      <a:r>
                        <a:rPr lang="en-MY" sz="2600" dirty="0">
                          <a:latin typeface="Open Sans Light"/>
                        </a:rPr>
                        <a:t> </a:t>
                      </a:r>
                      <a:r>
                        <a:rPr lang="en-MY" sz="2600" dirty="0" err="1">
                          <a:latin typeface="Open Sans Light"/>
                        </a:rPr>
                        <a:t>bagi</a:t>
                      </a:r>
                      <a:r>
                        <a:rPr lang="en-MY" sz="2600" dirty="0">
                          <a:latin typeface="Open Sans Light"/>
                        </a:rPr>
                        <a:t> </a:t>
                      </a:r>
                      <a:r>
                        <a:rPr lang="en-MY" sz="2600" dirty="0" err="1">
                          <a:latin typeface="Open Sans Light"/>
                        </a:rPr>
                        <a:t>perkara-perkara</a:t>
                      </a:r>
                      <a:r>
                        <a:rPr lang="en-MY" sz="2600" dirty="0">
                          <a:latin typeface="Open Sans Light"/>
                        </a:rPr>
                        <a:t> </a:t>
                      </a:r>
                      <a:r>
                        <a:rPr lang="en-MY" sz="2600" dirty="0" err="1">
                          <a:latin typeface="Open Sans Light"/>
                        </a:rPr>
                        <a:t>penting</a:t>
                      </a:r>
                      <a:r>
                        <a:rPr lang="en-MY" sz="2600" dirty="0">
                          <a:latin typeface="Open Sans Light"/>
                        </a:rPr>
                        <a:t> </a:t>
                      </a:r>
                      <a:r>
                        <a:rPr lang="en-MY" sz="2600" dirty="0" err="1">
                          <a:latin typeface="Open Sans Light"/>
                        </a:rPr>
                        <a:t>berkaitan</a:t>
                      </a:r>
                      <a:r>
                        <a:rPr lang="en-MY" sz="2600" dirty="0">
                          <a:latin typeface="Open Sans Light"/>
                        </a:rPr>
                        <a:t> GST.</a:t>
                      </a:r>
                    </a:p>
                    <a:p>
                      <a:pPr marL="1801813" indent="-538163" algn="just" defTabSz="973138">
                        <a:buFontTx/>
                        <a:buChar char="-"/>
                      </a:pPr>
                      <a:r>
                        <a:rPr lang="en-MY" sz="2600" dirty="0" err="1">
                          <a:latin typeface="Open Sans Light"/>
                        </a:rPr>
                        <a:t>Membuat</a:t>
                      </a:r>
                      <a:r>
                        <a:rPr lang="en-MY" sz="2600" dirty="0">
                          <a:latin typeface="Open Sans Light"/>
                        </a:rPr>
                        <a:t> </a:t>
                      </a:r>
                      <a:r>
                        <a:rPr lang="en-MY" sz="2600" dirty="0" err="1">
                          <a:latin typeface="Open Sans Light"/>
                        </a:rPr>
                        <a:t>penilaian</a:t>
                      </a:r>
                      <a:r>
                        <a:rPr lang="en-MY" sz="2600" dirty="0">
                          <a:latin typeface="Open Sans Light"/>
                        </a:rPr>
                        <a:t> </a:t>
                      </a:r>
                      <a:r>
                        <a:rPr lang="en-MY" sz="2600" dirty="0" err="1">
                          <a:latin typeface="Open Sans Light"/>
                        </a:rPr>
                        <a:t>terhadap</a:t>
                      </a:r>
                      <a:r>
                        <a:rPr lang="en-MY" sz="2600" dirty="0">
                          <a:latin typeface="Open Sans Light"/>
                        </a:rPr>
                        <a:t> </a:t>
                      </a:r>
                      <a:r>
                        <a:rPr lang="en-MY" sz="2600" dirty="0" err="1">
                          <a:latin typeface="Open Sans Light"/>
                        </a:rPr>
                        <a:t>isu-isu</a:t>
                      </a:r>
                      <a:r>
                        <a:rPr lang="en-MY" sz="2600" dirty="0">
                          <a:latin typeface="Open Sans Light"/>
                        </a:rPr>
                        <a:t> yang </a:t>
                      </a:r>
                      <a:r>
                        <a:rPr lang="en-MY" sz="2600" dirty="0" err="1">
                          <a:latin typeface="Open Sans Light"/>
                        </a:rPr>
                        <a:t>dibentangkan</a:t>
                      </a:r>
                      <a:r>
                        <a:rPr lang="en-MY" sz="2600" baseline="0" dirty="0"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latin typeface="Open Sans Light"/>
                        </a:rPr>
                        <a:t>oleh</a:t>
                      </a:r>
                      <a:r>
                        <a:rPr lang="en-MY" sz="2600" baseline="0" dirty="0"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latin typeface="Open Sans Light"/>
                        </a:rPr>
                        <a:t>pihak</a:t>
                      </a:r>
                      <a:r>
                        <a:rPr lang="en-MY" sz="2600" baseline="0" dirty="0">
                          <a:latin typeface="Open Sans Light"/>
                        </a:rPr>
                        <a:t> SALIHIN.</a:t>
                      </a:r>
                    </a:p>
                    <a:p>
                      <a:pPr marL="1344613" indent="0" algn="l" defTabSz="973138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  <a:tabLst>
                          <a:tab pos="182563" algn="l"/>
                          <a:tab pos="1693863" algn="l"/>
                          <a:tab pos="3352800" algn="l"/>
                        </a:tabLst>
                      </a:pPr>
                      <a:endParaRPr lang="en-MY" sz="2600" baseline="0" dirty="0">
                        <a:effectLst/>
                        <a:latin typeface="Open Sans Light"/>
                      </a:endParaRPr>
                    </a:p>
                    <a:p>
                      <a:pPr marL="1344613" indent="-4572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  <a:tabLst>
                          <a:tab pos="182563" algn="l"/>
                          <a:tab pos="3352800" algn="l"/>
                        </a:tabLst>
                      </a:pPr>
                      <a:r>
                        <a:rPr lang="en-MY" sz="2600" u="sng" baseline="0" dirty="0">
                          <a:effectLst/>
                          <a:latin typeface="Open Sans Light"/>
                        </a:rPr>
                        <a:t>Kumpulan </a:t>
                      </a:r>
                      <a:r>
                        <a:rPr lang="en-MY" sz="2600" u="sng" baseline="0" dirty="0" err="1">
                          <a:effectLst/>
                          <a:latin typeface="Open Sans Light"/>
                        </a:rPr>
                        <a:t>Operasi</a:t>
                      </a:r>
                      <a:r>
                        <a:rPr lang="en-MY" sz="2600" u="sng" baseline="0" dirty="0">
                          <a:effectLst/>
                          <a:latin typeface="Open Sans Light"/>
                        </a:rPr>
                        <a:t> GST</a:t>
                      </a:r>
                    </a:p>
                    <a:p>
                      <a:pPr marL="1801813" indent="-538163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</a:pP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Kakitangan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yang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akan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melaksanakan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GST.</a:t>
                      </a:r>
                    </a:p>
                    <a:p>
                      <a:pPr marL="1801813" indent="-538163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</a:pP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Kakitangan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yang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yang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merekod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hasil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perolehan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daripada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setiap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Jabatan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.</a:t>
                      </a:r>
                    </a:p>
                    <a:p>
                      <a:pPr marL="1801813" indent="-538163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</a:pP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Terdiri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daripada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semua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unit/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jabatan</a:t>
                      </a:r>
                      <a:endParaRPr lang="en-MY" sz="2600" baseline="0" dirty="0">
                        <a:effectLst/>
                        <a:latin typeface="Open Sans Light"/>
                      </a:endParaRPr>
                    </a:p>
                    <a:p>
                      <a:pPr marL="1801813" indent="-538163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</a:pP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Membekal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maklumat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yang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diminta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oleh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pihak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SALIHIN</a:t>
                      </a:r>
                    </a:p>
                  </a:txBody>
                  <a:tcPr marL="42202" marR="42202" marT="18000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1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Minggu</a:t>
                      </a: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02/04/2018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06/04/2018</a:t>
                      </a:r>
                    </a:p>
                  </a:txBody>
                  <a:tcPr marL="42202" marR="42202" marT="18000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LPPKN</a:t>
                      </a:r>
                    </a:p>
                  </a:txBody>
                  <a:tcPr marL="42202" marR="42202" marT="18000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t>12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78911" y="2495994"/>
            <a:ext cx="22661793" cy="772275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MY" sz="2600" b="1" dirty="0">
                <a:latin typeface="Open Sans Light"/>
                <a:cs typeface="Open Sans Light"/>
              </a:rPr>
              <a:t>PENDEKATAN PERLAKSANAAN : ANALISA DATA UNTUK PEMETAAN DAN PENGKELASAN CUKAI OUTPUT DAN KREDIT CUKAI INPUT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2945" y="1689754"/>
            <a:ext cx="22266224" cy="800231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marL="0" lvl="1" algn="ctr"/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Tugasan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2-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Penerangan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Terperinci</a:t>
            </a:r>
            <a:endParaRPr lang="en-US" sz="3600" dirty="0">
              <a:latin typeface="Open Sans Ligh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783029" y="276021"/>
            <a:ext cx="17274249" cy="12384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07834" tIns="103917" rIns="207834" bIns="103917" rtlCol="0" anchor="ctr"/>
          <a:lstStyle/>
          <a:p>
            <a:pPr lvl="1"/>
            <a:r>
              <a:rPr lang="en-US" sz="6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SKOP KERJA </a:t>
            </a:r>
          </a:p>
        </p:txBody>
      </p:sp>
    </p:spTree>
    <p:extLst>
      <p:ext uri="{BB962C8B-B14F-4D97-AF65-F5344CB8AC3E}">
        <p14:creationId xmlns:p14="http://schemas.microsoft.com/office/powerpoint/2010/main" val="4091106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189792"/>
              </p:ext>
            </p:extLst>
          </p:nvPr>
        </p:nvGraphicFramePr>
        <p:xfrm>
          <a:off x="855161" y="3789865"/>
          <a:ext cx="22890664" cy="574384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5175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1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43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250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endParaRPr lang="en-MY" sz="2600" dirty="0">
                        <a:solidFill>
                          <a:schemeClr val="bg1"/>
                        </a:solidFill>
                        <a:effectLst/>
                        <a:latin typeface="Open Sans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TUGAS UTAMA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endParaRPr lang="en-MY" sz="2600" b="1" baseline="0" dirty="0">
                        <a:solidFill>
                          <a:schemeClr val="bg1"/>
                        </a:solidFill>
                        <a:effectLst/>
                        <a:latin typeface="Open Sans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CADANGAN TARIKH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PIHAK BERTANGGUNGJAWAB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8830">
                <a:tc>
                  <a:txBody>
                    <a:bodyPr/>
                    <a:lstStyle/>
                    <a:p>
                      <a:pPr marL="530225" indent="-530225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3352800" algn="l"/>
                        </a:tabLst>
                      </a:pPr>
                      <a:r>
                        <a:rPr lang="en-MY" sz="2600" b="1" dirty="0">
                          <a:effectLst/>
                          <a:latin typeface="Open Sans Light"/>
                        </a:rPr>
                        <a:t> </a:t>
                      </a:r>
                      <a:r>
                        <a:rPr lang="en-MY" sz="2600" b="1" baseline="0" dirty="0">
                          <a:effectLst/>
                          <a:latin typeface="Open Sans Light"/>
                        </a:rPr>
                        <a:t>PENGUMPALAN DATA</a:t>
                      </a:r>
                      <a:br>
                        <a:rPr lang="en-MY" sz="2600" b="1" baseline="0" dirty="0">
                          <a:effectLst/>
                          <a:latin typeface="Open Sans Light"/>
                        </a:rPr>
                      </a:br>
                      <a:endParaRPr lang="en-MY" sz="2600" b="1" baseline="0" dirty="0">
                        <a:effectLst/>
                        <a:latin typeface="Open Sans Light"/>
                      </a:endParaRPr>
                    </a:p>
                    <a:p>
                      <a:pPr marL="45720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baseline="0" dirty="0">
                          <a:effectLst/>
                          <a:latin typeface="Open Sans Light"/>
                        </a:rPr>
                        <a:t>  1.1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Persediaan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awal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-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Pembentukan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Jawatankuasa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GST di LPPKN</a:t>
                      </a:r>
                    </a:p>
                    <a:p>
                      <a:pPr marL="1062038" indent="-354013" algn="l" defTabSz="973138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82563" algn="l"/>
                          <a:tab pos="3352800" algn="l"/>
                        </a:tabLst>
                      </a:pPr>
                      <a:endParaRPr lang="en-MY" sz="2600" baseline="0" dirty="0">
                        <a:effectLst/>
                        <a:latin typeface="Open Sans Light"/>
                      </a:endParaRPr>
                    </a:p>
                    <a:p>
                      <a:pPr marL="1171575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Kumpulan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Operasi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akan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membantu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pihak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SALIHIN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sepanjang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proses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pemetaan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dibuat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. Kumpulan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ini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bertanggungjawab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untuk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: </a:t>
                      </a:r>
                      <a:br>
                        <a:rPr lang="en-MY" sz="2600" u="none" baseline="0" dirty="0">
                          <a:effectLst/>
                          <a:latin typeface="Open Sans Light"/>
                        </a:rPr>
                      </a:br>
                      <a:endParaRPr lang="en-MY" sz="2600" u="none" baseline="0" dirty="0">
                        <a:effectLst/>
                        <a:latin typeface="Open Sans Light"/>
                      </a:endParaRPr>
                    </a:p>
                    <a:p>
                      <a:pPr marL="142875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  <a:tabLst>
                          <a:tab pos="182563" algn="l"/>
                          <a:tab pos="3352800" algn="l"/>
                        </a:tabLst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Menyemak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menyelesaikan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isu-isu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yang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dibangkitkan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.</a:t>
                      </a:r>
                    </a:p>
                    <a:p>
                      <a:pPr marL="142875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  <a:tabLst>
                          <a:tab pos="182563" algn="l"/>
                          <a:tab pos="3352800" algn="l"/>
                        </a:tabLst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Memastikan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pematuhan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kepada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keperluan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GST.</a:t>
                      </a:r>
                    </a:p>
                    <a:p>
                      <a:pPr marL="142875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  <a:tabLst>
                          <a:tab pos="182563" algn="l"/>
                          <a:tab pos="3352800" algn="l"/>
                        </a:tabLst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Berhubung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dengan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Pasukan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Kerja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bagi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meyelesaikan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permasalah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GST.</a:t>
                      </a:r>
                    </a:p>
                  </a:txBody>
                  <a:tcPr marL="42202" marR="42202" marT="18000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1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Minggu</a:t>
                      </a: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02/04/2018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06/04/2018</a:t>
                      </a:r>
                    </a:p>
                  </a:txBody>
                  <a:tcPr marL="42202" marR="42202" marT="18000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LPPKN</a:t>
                      </a:r>
                    </a:p>
                  </a:txBody>
                  <a:tcPr marL="42202" marR="42202" marT="18000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t>13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78911" y="2564749"/>
            <a:ext cx="22661793" cy="772275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MY" sz="2600" b="1" dirty="0">
                <a:latin typeface="Open Sans Light"/>
                <a:cs typeface="Open Sans Light"/>
              </a:rPr>
              <a:t>PENDEKATAN PERLAKSANAAN : ANALISA DATA UNTUK PEMETAAN DAN PENGKELASAN CUKAI OUTPUT DAN KREDIT CUKAI INPUT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2945" y="1311677"/>
            <a:ext cx="22266224" cy="800231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marL="0" lvl="1" algn="ctr"/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Tugasan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2-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Penerangan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Terperinci</a:t>
            </a:r>
            <a:endParaRPr lang="en-US" sz="3600" dirty="0">
              <a:latin typeface="Open Sans Ligh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783029" y="276021"/>
            <a:ext cx="17274249" cy="916029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07834" tIns="103917" rIns="207834" bIns="103917" rtlCol="0" anchor="ctr"/>
          <a:lstStyle/>
          <a:p>
            <a:pPr lvl="1"/>
            <a:r>
              <a:rPr lang="en-US" sz="6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SKOP KERJA </a:t>
            </a:r>
          </a:p>
        </p:txBody>
      </p:sp>
    </p:spTree>
    <p:extLst>
      <p:ext uri="{BB962C8B-B14F-4D97-AF65-F5344CB8AC3E}">
        <p14:creationId xmlns:p14="http://schemas.microsoft.com/office/powerpoint/2010/main" val="16124784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t>14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78911" y="1939889"/>
            <a:ext cx="22661793" cy="772275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MY" sz="2600" b="1" dirty="0">
                <a:latin typeface="Open Sans Light"/>
                <a:cs typeface="Open Sans Light"/>
              </a:rPr>
              <a:t>PENDEKATAN PERLAKSANAAN : ANALISA DATA UNTUK PEMETAAN DAN PENGKELASAN CUKAI OUTPUT DAN KREDIT CUKAI INPUT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2945" y="1213709"/>
            <a:ext cx="22266224" cy="800231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marL="0" lvl="1" algn="ctr"/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Tugasan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2-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Penerangan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Terperinci</a:t>
            </a:r>
            <a:endParaRPr lang="en-US" sz="3600" dirty="0">
              <a:latin typeface="Open Sans Ligh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783029" y="276021"/>
            <a:ext cx="17274249" cy="916029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07834" tIns="103917" rIns="207834" bIns="103917" rtlCol="0" anchor="ctr"/>
          <a:lstStyle/>
          <a:p>
            <a:pPr lvl="1"/>
            <a:r>
              <a:rPr lang="en-US" sz="6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SKOP KERJA 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868914"/>
              </p:ext>
            </p:extLst>
          </p:nvPr>
        </p:nvGraphicFramePr>
        <p:xfrm>
          <a:off x="740725" y="2781205"/>
          <a:ext cx="22890664" cy="9581293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5175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29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766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endParaRPr lang="en-MY" sz="2600" dirty="0">
                        <a:solidFill>
                          <a:schemeClr val="bg1"/>
                        </a:solidFill>
                        <a:effectLst/>
                        <a:latin typeface="Open Sans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TUGAS UTAMA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endParaRPr lang="en-MY" sz="2600" b="1" baseline="0" dirty="0">
                        <a:solidFill>
                          <a:schemeClr val="bg1"/>
                        </a:solidFill>
                        <a:effectLst/>
                        <a:latin typeface="Open Sans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CADANGAN TARIKH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PIHAK BERTANGGUNGJAWAB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77364">
                <a:tc>
                  <a:txBody>
                    <a:bodyPr/>
                    <a:lstStyle/>
                    <a:p>
                      <a:pPr marL="530225" indent="-530225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dirty="0">
                          <a:effectLst/>
                          <a:latin typeface="Open Sans Light"/>
                        </a:rPr>
                        <a:t> </a:t>
                      </a:r>
                      <a:endParaRPr lang="en-MY" sz="2600" b="1" baseline="0" dirty="0">
                        <a:effectLst/>
                        <a:latin typeface="Open Sans Light"/>
                      </a:endParaRPr>
                    </a:p>
                    <a:p>
                      <a:pPr marL="45720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baseline="0" dirty="0">
                          <a:effectLst/>
                          <a:latin typeface="Open Sans Light"/>
                        </a:rPr>
                        <a:t>1.2 </a:t>
                      </a:r>
                      <a:r>
                        <a:rPr lang="en-MY" sz="2600" baseline="0" dirty="0" err="1">
                          <a:effectLst/>
                          <a:latin typeface="Open Sans Light"/>
                        </a:rPr>
                        <a:t>Pengumpulan</a:t>
                      </a:r>
                      <a:r>
                        <a:rPr lang="en-MY" sz="2600" baseline="0" dirty="0">
                          <a:effectLst/>
                          <a:latin typeface="Open Sans Light"/>
                        </a:rPr>
                        <a:t> data</a:t>
                      </a:r>
                    </a:p>
                    <a:p>
                      <a:pPr marL="708025" indent="0" algn="l" defTabSz="973138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</a:pPr>
                      <a:endParaRPr lang="en-MY" sz="2600" baseline="0" dirty="0">
                        <a:effectLst/>
                        <a:latin typeface="Open Sans Light"/>
                      </a:endParaRP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  <a:defRPr/>
                      </a:pP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Borang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soal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selidik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(TIA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dan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PIA)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akan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diagihkan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kepada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Kumpulan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Operasi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GST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bagi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setiap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unit/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jabatan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:</a:t>
                      </a:r>
                    </a:p>
                    <a:p>
                      <a:pPr marL="885825" marR="0" lvl="0" indent="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619125" algn="l"/>
                          <a:tab pos="3352800" algn="l"/>
                        </a:tabLst>
                        <a:defRPr/>
                      </a:pP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    -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Pengurusan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Sumber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Manusia</a:t>
                      </a:r>
                      <a:endParaRPr lang="en-MY" sz="2600" baseline="0" dirty="0">
                        <a:effectLst/>
                        <a:latin typeface="Open Sans Light" panose="020B0306030504020204"/>
                      </a:endParaRPr>
                    </a:p>
                    <a:p>
                      <a:pPr marL="885825" marR="0" lvl="0" indent="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619125" algn="l"/>
                          <a:tab pos="3352800" algn="l"/>
                        </a:tabLst>
                        <a:defRPr/>
                      </a:pP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    -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Khidmat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Pengurusan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dan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Kewangan</a:t>
                      </a:r>
                      <a:endParaRPr lang="en-MY" sz="2600" baseline="0" dirty="0">
                        <a:effectLst/>
                        <a:latin typeface="Open Sans Light" panose="020B0306030504020204"/>
                      </a:endParaRPr>
                    </a:p>
                    <a:p>
                      <a:pPr marL="885825" marR="0" lvl="0" indent="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619125" algn="l"/>
                          <a:tab pos="3352800" algn="l"/>
                        </a:tabLst>
                        <a:defRPr/>
                      </a:pP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    -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Tenologi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Maklumat</a:t>
                      </a:r>
                      <a:endParaRPr lang="en-MY" sz="2600" baseline="0" dirty="0">
                        <a:effectLst/>
                        <a:latin typeface="Open Sans Light" panose="020B0306030504020204"/>
                      </a:endParaRPr>
                    </a:p>
                    <a:p>
                      <a:pPr marL="885825" marR="0" lvl="0" indent="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619125" algn="l"/>
                          <a:tab pos="3352800" algn="l"/>
                        </a:tabLst>
                        <a:defRPr/>
                      </a:pP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    -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Perancangan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Korporat</a:t>
                      </a:r>
                      <a:endParaRPr lang="en-MY" sz="2600" baseline="0" dirty="0">
                        <a:effectLst/>
                        <a:latin typeface="Open Sans Light" panose="020B0306030504020204"/>
                      </a:endParaRPr>
                    </a:p>
                    <a:p>
                      <a:pPr marL="885825" marR="0" lvl="0" indent="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619125" algn="l"/>
                          <a:tab pos="3352800" algn="l"/>
                        </a:tabLst>
                        <a:defRPr/>
                      </a:pP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    -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Penyelidikan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Kependudukan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Keluarga</a:t>
                      </a:r>
                      <a:endParaRPr lang="en-MY" sz="2600" baseline="0" dirty="0">
                        <a:effectLst/>
                        <a:latin typeface="Open Sans Light" panose="020B0306030504020204"/>
                      </a:endParaRPr>
                    </a:p>
                    <a:p>
                      <a:pPr marL="885825" marR="0" lvl="0" indent="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619125" algn="l"/>
                          <a:tab pos="3352800" algn="l"/>
                        </a:tabLst>
                        <a:defRPr/>
                      </a:pP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    - Lain- lain</a:t>
                      </a:r>
                    </a:p>
                    <a:p>
                      <a:pPr marL="1343025" indent="-4572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Menjalankan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sesi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temuramah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bersama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kumpulan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Operasi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Pasukan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Kerja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GST.</a:t>
                      </a:r>
                    </a:p>
                    <a:p>
                      <a:pPr marL="1343025" indent="-4572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Penyediaan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dokumen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oleh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Kumpulan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Operasi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seperti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berikut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:</a:t>
                      </a:r>
                    </a:p>
                    <a:p>
                      <a:pPr marL="885825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    - Carta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organisasi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LPPKN</a:t>
                      </a:r>
                    </a:p>
                    <a:p>
                      <a:pPr marL="885825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    -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Penyata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Kewangan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terkini</a:t>
                      </a:r>
                      <a:endParaRPr lang="en-MY" sz="2600" u="none" baseline="0" dirty="0">
                        <a:effectLst/>
                        <a:latin typeface="Open Sans Light"/>
                      </a:endParaRPr>
                    </a:p>
                    <a:p>
                      <a:pPr marL="885825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    - Carta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akaun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,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lejer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lain-lain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dokumen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sokongan</a:t>
                      </a:r>
                      <a:endParaRPr lang="en-MY" sz="2600" u="none" baseline="0" dirty="0">
                        <a:effectLst/>
                        <a:latin typeface="Open Sans Light"/>
                      </a:endParaRPr>
                    </a:p>
                    <a:p>
                      <a:pPr marL="885825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619125" algn="l"/>
                          <a:tab pos="3352800" algn="l"/>
                        </a:tabLst>
                      </a:pPr>
                      <a:endParaRPr lang="en-MY" sz="2600" u="none" baseline="0" dirty="0">
                        <a:effectLst/>
                        <a:latin typeface="Open Sans Light"/>
                      </a:endParaRPr>
                    </a:p>
                  </a:txBody>
                  <a:tcPr marL="42202" marR="42202" marT="18000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5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Minggu</a:t>
                      </a: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09/04/2018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10/05/2018</a:t>
                      </a:r>
                    </a:p>
                  </a:txBody>
                  <a:tcPr marL="42202" marR="42202" marT="18000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SALIHIN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LPPKN</a:t>
                      </a:r>
                    </a:p>
                  </a:txBody>
                  <a:tcPr marL="42202" marR="42202" marT="18000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8057">
                <a:tc>
                  <a:txBody>
                    <a:bodyPr/>
                    <a:lstStyle/>
                    <a:p>
                      <a:pPr marL="45720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1.3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Penyerahan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Laporan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Peringkat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Pertama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Pasukan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Kerja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Kumpulan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Operasi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 (P1)</a:t>
                      </a:r>
                    </a:p>
                  </a:txBody>
                  <a:tcPr marL="42202" marR="42202" marT="18000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11/05/2018</a:t>
                      </a:r>
                    </a:p>
                  </a:txBody>
                  <a:tcPr marL="42202" marR="42202" marT="18000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SALIHIN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</a:txBody>
                  <a:tcPr marL="42202" marR="42202" marT="18000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84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7069290"/>
              </p:ext>
            </p:extLst>
          </p:nvPr>
        </p:nvGraphicFramePr>
        <p:xfrm>
          <a:off x="855161" y="3789865"/>
          <a:ext cx="22890664" cy="828159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5175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1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43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250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endParaRPr lang="en-MY" sz="2600" dirty="0">
                        <a:solidFill>
                          <a:schemeClr val="bg1"/>
                        </a:solidFill>
                        <a:effectLst/>
                        <a:latin typeface="Open Sans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TUGAS UTAMA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endParaRPr lang="en-MY" sz="2600" b="1" baseline="0" dirty="0">
                        <a:solidFill>
                          <a:schemeClr val="bg1"/>
                        </a:solidFill>
                        <a:effectLst/>
                        <a:latin typeface="Open Sans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CADANGAN TARIKH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PIHAK BERTANGGUNGJAWAB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2075">
                <a:tc>
                  <a:txBody>
                    <a:bodyPr/>
                    <a:lstStyle/>
                    <a:p>
                      <a:pPr marL="530225" indent="-530225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2"/>
                        <a:tabLst>
                          <a:tab pos="3352800" algn="l"/>
                        </a:tabLst>
                      </a:pPr>
                      <a:r>
                        <a:rPr lang="en-MY" sz="2600" b="1" dirty="0">
                          <a:effectLst/>
                          <a:latin typeface="Open Sans Light"/>
                        </a:rPr>
                        <a:t> </a:t>
                      </a:r>
                      <a:r>
                        <a:rPr lang="en-MY" sz="2600" b="1" baseline="0" dirty="0">
                          <a:effectLst/>
                          <a:latin typeface="Open Sans Light"/>
                        </a:rPr>
                        <a:t>ANALISA DATA</a:t>
                      </a:r>
                      <a:br>
                        <a:rPr lang="en-MY" sz="2600" b="1" baseline="0" dirty="0">
                          <a:effectLst/>
                          <a:latin typeface="Open Sans Light"/>
                        </a:rPr>
                      </a:br>
                      <a:endParaRPr lang="en-MY" sz="2600" b="1" baseline="0" dirty="0">
                        <a:effectLst/>
                        <a:latin typeface="Open Sans Light"/>
                      </a:endParaRPr>
                    </a:p>
                    <a:p>
                      <a:pPr marL="914400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>
                          <a:tab pos="182563" algn="l"/>
                          <a:tab pos="887413" algn="l"/>
                          <a:tab pos="3352800" algn="l"/>
                        </a:tabLst>
                        <a:defRPr/>
                      </a:pP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Membuat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semakan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dokumen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perakaunan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seperti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berikut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:</a:t>
                      </a:r>
                    </a:p>
                    <a:p>
                      <a:pPr marL="457200" marR="0" lvl="0" indent="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82563" algn="l"/>
                          <a:tab pos="887413" algn="l"/>
                          <a:tab pos="3352800" algn="l"/>
                        </a:tabLst>
                        <a:defRPr/>
                      </a:pP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    - GST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lejer</a:t>
                      </a:r>
                      <a:endParaRPr lang="en-MY" sz="2600" baseline="0" dirty="0">
                        <a:effectLst/>
                        <a:latin typeface="Open Sans Light" panose="020B0306030504020204"/>
                      </a:endParaRPr>
                    </a:p>
                    <a:p>
                      <a:pPr marL="457200" marR="0" lvl="0" indent="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82563" algn="l"/>
                          <a:tab pos="887413" algn="l"/>
                          <a:tab pos="3352800" algn="l"/>
                        </a:tabLst>
                        <a:defRPr/>
                      </a:pP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    -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Penyata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kewangan</a:t>
                      </a:r>
                      <a:endParaRPr lang="en-MY" sz="2600" baseline="0" dirty="0">
                        <a:effectLst/>
                        <a:latin typeface="Open Sans Light" panose="020B0306030504020204"/>
                      </a:endParaRPr>
                    </a:p>
                    <a:p>
                      <a:pPr marL="457200" marR="0" lvl="0" indent="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82563" algn="l"/>
                          <a:tab pos="887413" algn="l"/>
                          <a:tab pos="3352800" algn="l"/>
                        </a:tabLst>
                        <a:defRPr/>
                      </a:pP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    -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Lejer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Am</a:t>
                      </a:r>
                    </a:p>
                    <a:p>
                      <a:pPr marL="457200" marR="0" lvl="0" indent="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82563" algn="l"/>
                          <a:tab pos="887413" algn="l"/>
                          <a:tab pos="3352800" algn="l"/>
                        </a:tabLst>
                        <a:defRPr/>
                      </a:pP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    -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Senarai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transaksi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output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dan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input.</a:t>
                      </a:r>
                    </a:p>
                    <a:p>
                      <a:pPr marL="914400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>
                          <a:tab pos="182563" algn="l"/>
                          <a:tab pos="887413" algn="l"/>
                          <a:tab pos="3352800" algn="l"/>
                        </a:tabLst>
                        <a:defRPr/>
                      </a:pP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Membuat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semakan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untuk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isu-isu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GST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seperti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berikut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:</a:t>
                      </a:r>
                    </a:p>
                    <a:p>
                      <a:pPr marL="457200" marR="0" lvl="0" indent="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82563" algn="l"/>
                          <a:tab pos="887413" algn="l"/>
                          <a:tab pos="3352800" algn="l"/>
                        </a:tabLst>
                        <a:defRPr/>
                      </a:pP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    - ‘Deemed supply’</a:t>
                      </a:r>
                    </a:p>
                    <a:p>
                      <a:pPr marL="457200" marR="0" lvl="0" indent="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82563" algn="l"/>
                          <a:tab pos="887413" algn="l"/>
                          <a:tab pos="3352800" algn="l"/>
                        </a:tabLst>
                        <a:defRPr/>
                      </a:pP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    - ‘Gift Rule’</a:t>
                      </a:r>
                    </a:p>
                    <a:p>
                      <a:pPr marL="457200" marR="0" lvl="0" indent="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82563" algn="l"/>
                          <a:tab pos="887413" algn="l"/>
                          <a:tab pos="3352800" algn="l"/>
                        </a:tabLst>
                        <a:defRPr/>
                      </a:pP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    - ‘Reverse Charge Mechanism’</a:t>
                      </a:r>
                    </a:p>
                    <a:p>
                      <a:pPr marL="457200" marR="0" lvl="0" indent="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82563" algn="l"/>
                          <a:tab pos="887413" algn="l"/>
                          <a:tab pos="3352800" algn="l"/>
                        </a:tabLst>
                        <a:defRPr/>
                      </a:pP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    -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Hutang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lapuk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GST (GST Bad debt)     </a:t>
                      </a:r>
                    </a:p>
                    <a:p>
                      <a:pPr marL="914400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>
                          <a:tab pos="182563" algn="l"/>
                          <a:tab pos="887413" algn="l"/>
                          <a:tab pos="3352800" algn="l"/>
                        </a:tabLst>
                        <a:defRPr/>
                      </a:pP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Membuat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semakan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perjanjian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atau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kontrak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yang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sedang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berkuatkuasa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.</a:t>
                      </a:r>
                    </a:p>
                    <a:p>
                      <a:pPr marL="914400" indent="-4572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182563" algn="l"/>
                          <a:tab pos="887413" algn="l"/>
                          <a:tab pos="3352800" algn="l"/>
                        </a:tabLst>
                      </a:pP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Membuat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semakan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invois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cukai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dan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lain-lain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pematuhan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.</a:t>
                      </a:r>
                    </a:p>
                    <a:p>
                      <a:pPr marL="914400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>
                          <a:tab pos="182563" algn="l"/>
                          <a:tab pos="887413" algn="l"/>
                          <a:tab pos="3352800" algn="l"/>
                        </a:tabLst>
                        <a:defRPr/>
                      </a:pP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Mengklasifikasikan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layanan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GST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untuk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pembekalan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dan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perolehan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yang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dibuat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bagi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setiap</a:t>
                      </a:r>
                      <a:r>
                        <a:rPr lang="en-MY" sz="2600" baseline="0" dirty="0">
                          <a:effectLst/>
                          <a:latin typeface="Open Sans Light" panose="020B0306030504020204"/>
                        </a:rPr>
                        <a:t> unit/</a:t>
                      </a:r>
                      <a:r>
                        <a:rPr lang="en-MY" sz="2600" baseline="0" dirty="0" err="1">
                          <a:effectLst/>
                          <a:latin typeface="Open Sans Light" panose="020B0306030504020204"/>
                        </a:rPr>
                        <a:t>jabatan</a:t>
                      </a:r>
                      <a:endParaRPr lang="en-MY" sz="2600" baseline="0" dirty="0">
                        <a:effectLst/>
                        <a:latin typeface="Open Sans Light" panose="020B0306030504020204"/>
                      </a:endParaRPr>
                    </a:p>
                    <a:p>
                      <a:pPr marL="914400" indent="-4572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182563" algn="l"/>
                          <a:tab pos="887413" algn="l"/>
                          <a:tab pos="3352800" algn="l"/>
                        </a:tabLst>
                      </a:pPr>
                      <a:endParaRPr lang="en-MY" sz="2600" baseline="0" dirty="0">
                        <a:effectLst/>
                        <a:latin typeface="Open Sans Light" panose="020B0306030504020204"/>
                      </a:endParaRPr>
                    </a:p>
                  </a:txBody>
                  <a:tcPr marL="42202" marR="42202" marT="18000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10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Minggu</a:t>
                      </a: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14/05/2018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20/07/2018</a:t>
                      </a:r>
                    </a:p>
                  </a:txBody>
                  <a:tcPr marL="42202" marR="42202" marT="18000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SALIHIN</a:t>
                      </a:r>
                    </a:p>
                  </a:txBody>
                  <a:tcPr marL="42202" marR="42202" marT="18000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t>15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78911" y="2564749"/>
            <a:ext cx="22661793" cy="772275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MY" sz="2600" b="1" dirty="0">
                <a:latin typeface="Open Sans Light"/>
                <a:cs typeface="Open Sans Light"/>
              </a:rPr>
              <a:t>PENDEKATAN PERLAKSANAAN : ANALISA DATA UNTUK PEMETAAN DAN PENGKELASAN CUKAI OUTPUT DAN KREDIT CUKAI INPUT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2945" y="1311677"/>
            <a:ext cx="22266224" cy="800231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marL="0" lvl="1" algn="ctr"/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Tugasan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2-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Penerangan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Terperinci</a:t>
            </a:r>
            <a:endParaRPr lang="en-US" sz="3600" dirty="0">
              <a:latin typeface="Open Sans Ligh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783029" y="276021"/>
            <a:ext cx="17274249" cy="916029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07834" tIns="103917" rIns="207834" bIns="103917" rtlCol="0" anchor="ctr"/>
          <a:lstStyle/>
          <a:p>
            <a:pPr lvl="1"/>
            <a:r>
              <a:rPr lang="en-US" sz="6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SKOP KERJA </a:t>
            </a:r>
          </a:p>
        </p:txBody>
      </p:sp>
    </p:spTree>
    <p:extLst>
      <p:ext uri="{BB962C8B-B14F-4D97-AF65-F5344CB8AC3E}">
        <p14:creationId xmlns:p14="http://schemas.microsoft.com/office/powerpoint/2010/main" val="34001308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752960"/>
              </p:ext>
            </p:extLst>
          </p:nvPr>
        </p:nvGraphicFramePr>
        <p:xfrm>
          <a:off x="855161" y="3789865"/>
          <a:ext cx="22890664" cy="7433611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5175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1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43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250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endParaRPr lang="en-MY" sz="2600" dirty="0">
                        <a:solidFill>
                          <a:schemeClr val="bg1"/>
                        </a:solidFill>
                        <a:effectLst/>
                        <a:latin typeface="Open Sans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TUGAS UTAMA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endParaRPr lang="en-MY" sz="2600" b="1" baseline="0" dirty="0">
                        <a:solidFill>
                          <a:schemeClr val="bg1"/>
                        </a:solidFill>
                        <a:effectLst/>
                        <a:latin typeface="Open Sans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CADANGAN TARIKH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PIHAK BERTANGGUNGJAWAB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2075">
                <a:tc>
                  <a:txBody>
                    <a:bodyPr/>
                    <a:lstStyle/>
                    <a:p>
                      <a:pPr marL="530225" indent="-530225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3"/>
                        <a:tabLst>
                          <a:tab pos="3352800" algn="l"/>
                        </a:tabLst>
                      </a:pPr>
                      <a:r>
                        <a:rPr lang="en-MY" sz="2600" b="1" dirty="0">
                          <a:effectLst/>
                          <a:latin typeface="Open Sans Light"/>
                        </a:rPr>
                        <a:t> </a:t>
                      </a:r>
                      <a:r>
                        <a:rPr lang="en-MY" sz="2600" b="1" baseline="0" dirty="0">
                          <a:effectLst/>
                          <a:latin typeface="Open Sans Light"/>
                        </a:rPr>
                        <a:t>PROSESE DAN PROSEDUR</a:t>
                      </a:r>
                      <a:br>
                        <a:rPr lang="en-MY" sz="2600" b="1" baseline="0" dirty="0">
                          <a:effectLst/>
                          <a:latin typeface="Open Sans Light"/>
                        </a:rPr>
                      </a:br>
                      <a:endParaRPr lang="en-MY" sz="2600" b="1" baseline="0" dirty="0">
                        <a:effectLst/>
                        <a:latin typeface="Open Sans Light"/>
                      </a:endParaRPr>
                    </a:p>
                    <a:p>
                      <a:pPr marL="887413" indent="-430213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Memberi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nasihat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mengenai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kesan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atas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laporan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kewangan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,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harga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,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perancangan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perniagaan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aliran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tunai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.</a:t>
                      </a:r>
                    </a:p>
                    <a:p>
                      <a:pPr marL="887413" indent="-430213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Menyediakan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panduan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semakan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invois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tuntutan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kredit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input.</a:t>
                      </a:r>
                    </a:p>
                    <a:p>
                      <a:pPr marL="887413" indent="-430213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Membantu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membangunkan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kaedah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yang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sesuai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bagi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membuat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pelarasan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GST.</a:t>
                      </a:r>
                    </a:p>
                    <a:p>
                      <a:pPr marL="887413" indent="-430213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Membantu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mengendalikan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‘Deemed Supply’.</a:t>
                      </a:r>
                    </a:p>
                    <a:p>
                      <a:pPr marL="887413" indent="-430213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Membantu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membangunkan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kaedah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pengawasan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transaksi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‘GST bad debt’, ‘Gift Rule’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‘Reverse Charge Mechanism’.</a:t>
                      </a:r>
                    </a:p>
                    <a:p>
                      <a:pPr marL="887413" indent="-430213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Menyediakan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garis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panduan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mengenai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Akaun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Belum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Terima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(AR)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Akaun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Belum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Bayar (AP)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untuk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tujuan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GST.</a:t>
                      </a:r>
                    </a:p>
                    <a:p>
                      <a:pPr marL="887413" indent="-430213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Cadangan-cadangan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lain yang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diperlukan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untuk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pematuhan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 (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Sekiranya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perlu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)</a:t>
                      </a:r>
                    </a:p>
                    <a:p>
                      <a:pPr marL="45720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619125" algn="l"/>
                          <a:tab pos="3352800" algn="l"/>
                        </a:tabLst>
                      </a:pPr>
                      <a:endParaRPr lang="en-MY" sz="2600" u="none" baseline="0" dirty="0">
                        <a:effectLst/>
                        <a:latin typeface="Open Sans Light"/>
                      </a:endParaRPr>
                    </a:p>
                    <a:p>
                      <a:pPr marL="457200" marR="0" lvl="0" indent="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619125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Penyerahan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Laporan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Peringkat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Kedua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kepada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Pasukan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Kerja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Kumpulan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Operasi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 (P2)</a:t>
                      </a:r>
                    </a:p>
                    <a:p>
                      <a:pPr marL="45720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182563" algn="l"/>
                          <a:tab pos="887413" algn="l"/>
                          <a:tab pos="3352800" algn="l"/>
                        </a:tabLst>
                      </a:pPr>
                      <a:endParaRPr lang="en-MY" sz="2600" baseline="0" dirty="0">
                        <a:effectLst/>
                        <a:latin typeface="Open Sans Light" panose="020B0306030504020204"/>
                      </a:endParaRPr>
                    </a:p>
                  </a:txBody>
                  <a:tcPr marL="42202" marR="42202" marT="18000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3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Minggu</a:t>
                      </a: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23/07/2018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09/08/2018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10/08/2018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</a:txBody>
                  <a:tcPr marL="42202" marR="42202" marT="1800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SALIHIN</a:t>
                      </a:r>
                    </a:p>
                  </a:txBody>
                  <a:tcPr marL="42202" marR="42202" marT="18000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t>16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78911" y="2564749"/>
            <a:ext cx="22661793" cy="772275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MY" sz="2600" b="1" dirty="0">
                <a:latin typeface="Open Sans Light"/>
                <a:cs typeface="Open Sans Light"/>
              </a:rPr>
              <a:t>PENDEKATAN PERLAKSANAAN : ANALISA DATA UNTUK PEMETAAN DAN PENGKELASAN CUKAI OUTPUT DAN KREDIT CUKAI INPUT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2945" y="1311677"/>
            <a:ext cx="22266224" cy="800231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marL="0" lvl="1" algn="ctr"/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Tugasan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2-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Penerangan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Terperinci</a:t>
            </a:r>
            <a:endParaRPr lang="en-US" sz="3600" dirty="0">
              <a:latin typeface="Open Sans Ligh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783029" y="276021"/>
            <a:ext cx="17274249" cy="103565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07834" tIns="103917" rIns="207834" bIns="103917" rtlCol="0" anchor="ctr"/>
          <a:lstStyle/>
          <a:p>
            <a:pPr lvl="1"/>
            <a:r>
              <a:rPr lang="en-US" sz="6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SKOP KERJA </a:t>
            </a:r>
          </a:p>
        </p:txBody>
      </p:sp>
    </p:spTree>
    <p:extLst>
      <p:ext uri="{BB962C8B-B14F-4D97-AF65-F5344CB8AC3E}">
        <p14:creationId xmlns:p14="http://schemas.microsoft.com/office/powerpoint/2010/main" val="25543992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4544015"/>
              </p:ext>
            </p:extLst>
          </p:nvPr>
        </p:nvGraphicFramePr>
        <p:xfrm>
          <a:off x="855161" y="3789865"/>
          <a:ext cx="22890664" cy="5737653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5175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1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43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250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endParaRPr lang="en-MY" sz="2600" dirty="0">
                        <a:solidFill>
                          <a:schemeClr val="bg1"/>
                        </a:solidFill>
                        <a:effectLst/>
                        <a:latin typeface="Open Sans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TUGAS UTAMA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endParaRPr lang="en-MY" sz="2600" b="1" baseline="0" dirty="0">
                        <a:solidFill>
                          <a:schemeClr val="bg1"/>
                        </a:solidFill>
                        <a:effectLst/>
                        <a:latin typeface="Open Sans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CADANGAN TARIKH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PIHAK BERTANGGUNGJAWAB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1950">
                <a:tc>
                  <a:txBody>
                    <a:bodyPr/>
                    <a:lstStyle/>
                    <a:p>
                      <a:pPr marL="530225" indent="-530225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4"/>
                        <a:tabLst>
                          <a:tab pos="3352800" algn="l"/>
                        </a:tabLst>
                      </a:pPr>
                      <a:r>
                        <a:rPr lang="en-MY" sz="2600" b="1" dirty="0">
                          <a:effectLst/>
                          <a:latin typeface="Open Sans Light"/>
                        </a:rPr>
                        <a:t> </a:t>
                      </a:r>
                      <a:r>
                        <a:rPr lang="en-MY" sz="2600" b="1" baseline="0" dirty="0">
                          <a:effectLst/>
                          <a:latin typeface="Open Sans Light"/>
                        </a:rPr>
                        <a:t>PENYEDIAAN LAPORAN</a:t>
                      </a:r>
                      <a:br>
                        <a:rPr lang="en-MY" sz="2600" b="1" baseline="0" dirty="0">
                          <a:effectLst/>
                          <a:latin typeface="Open Sans Light"/>
                        </a:rPr>
                      </a:br>
                      <a:endParaRPr lang="en-MY" sz="2600" b="1" baseline="0" dirty="0">
                        <a:effectLst/>
                        <a:latin typeface="Open Sans Light"/>
                      </a:endParaRPr>
                    </a:p>
                    <a:p>
                      <a:pPr marL="887413" indent="-430213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Laporan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Pemetaan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Transaksi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GST.</a:t>
                      </a:r>
                    </a:p>
                    <a:p>
                      <a:pPr marL="887413" indent="-430213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Laporan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yang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disediakan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merangkumi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perkara-perkara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yang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berikut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:</a:t>
                      </a:r>
                    </a:p>
                    <a:p>
                      <a:pPr marL="45720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    -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Isu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pematuhan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 di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setiap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jabatan</a:t>
                      </a:r>
                      <a:endParaRPr lang="en-MY" sz="2600" u="none" baseline="0" dirty="0">
                        <a:effectLst/>
                        <a:latin typeface="Open Sans Light"/>
                      </a:endParaRPr>
                    </a:p>
                    <a:p>
                      <a:pPr marL="45720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    -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Cadangan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pindaan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,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kemaskini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tindakan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susulan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yang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perlu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diambil</a:t>
                      </a:r>
                      <a:endParaRPr lang="en-MY" sz="2600" u="none" baseline="0" dirty="0">
                        <a:effectLst/>
                        <a:latin typeface="Open Sans Light"/>
                      </a:endParaRPr>
                    </a:p>
                    <a:p>
                      <a:pPr marL="45720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    -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Cadangan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penyelesaian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status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pematuhan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. </a:t>
                      </a:r>
                    </a:p>
                    <a:p>
                      <a:pPr marL="887413" indent="-430213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endParaRPr lang="en-MY" sz="2600" u="none" baseline="0" dirty="0">
                        <a:effectLst/>
                        <a:latin typeface="Open Sans Light"/>
                      </a:endParaRPr>
                    </a:p>
                    <a:p>
                      <a:pPr marL="457200" marR="0" lvl="0" indent="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619125" algn="l"/>
                          <a:tab pos="3352800" algn="l"/>
                        </a:tabLst>
                        <a:defRPr/>
                      </a:pPr>
                      <a:r>
                        <a:rPr lang="en-MY" sz="2600" b="1" u="none" baseline="0" dirty="0">
                          <a:effectLst/>
                          <a:latin typeface="Open Sans Light"/>
                        </a:rPr>
                        <a:t>PEMBENTANGAN LAPORAN KEPADA PASUKAN KERJA DAN KUMPULAN OPERASI GST (P3)</a:t>
                      </a:r>
                    </a:p>
                    <a:p>
                      <a:pPr marL="45720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619125" algn="l"/>
                          <a:tab pos="3352800" algn="l"/>
                        </a:tabLst>
                      </a:pPr>
                      <a:endParaRPr lang="en-MY" sz="2600" u="none" baseline="0" dirty="0">
                        <a:effectLst/>
                        <a:latin typeface="Open Sans Light"/>
                      </a:endParaRPr>
                    </a:p>
                    <a:p>
                      <a:pPr marL="45720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182563" algn="l"/>
                          <a:tab pos="887413" algn="l"/>
                          <a:tab pos="3352800" algn="l"/>
                        </a:tabLst>
                      </a:pPr>
                      <a:endParaRPr lang="en-MY" sz="2600" baseline="0" dirty="0">
                        <a:effectLst/>
                        <a:latin typeface="Open Sans Light" panose="020B0306030504020204"/>
                      </a:endParaRPr>
                    </a:p>
                  </a:txBody>
                  <a:tcPr marL="42202" marR="42202" marT="18000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4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Minggu</a:t>
                      </a: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12/08/2018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07/09/2018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07/09/2018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</a:txBody>
                  <a:tcPr marL="42202" marR="42202" marT="1800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SALIHIN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SALIHIN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LPPKN</a:t>
                      </a:r>
                    </a:p>
                  </a:txBody>
                  <a:tcPr marL="42202" marR="42202" marT="18000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t>17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78911" y="2564749"/>
            <a:ext cx="22661793" cy="772275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MY" sz="2600" b="1" dirty="0">
                <a:latin typeface="Open Sans Light"/>
                <a:cs typeface="Open Sans Light"/>
              </a:rPr>
              <a:t>PENDEKATAN PERLAKSANAAN : ANALISA DATA UNTUK PEMETAAN DAN PENGKELASAN CUKAI OUTPUT DAN KREDIT CUKAI INPUT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2945" y="1445086"/>
            <a:ext cx="22266224" cy="800231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marL="0" lvl="1" algn="ctr"/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Tugasan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2-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Penerangan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Terperinci</a:t>
            </a:r>
            <a:endParaRPr lang="en-US" sz="3600" dirty="0">
              <a:latin typeface="Open Sans Ligh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783029" y="276021"/>
            <a:ext cx="17274249" cy="103565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07834" tIns="103917" rIns="207834" bIns="103917" rtlCol="0" anchor="ctr"/>
          <a:lstStyle/>
          <a:p>
            <a:pPr lvl="1"/>
            <a:r>
              <a:rPr lang="en-US" sz="6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SKOP KERJA </a:t>
            </a:r>
          </a:p>
        </p:txBody>
      </p:sp>
    </p:spTree>
    <p:extLst>
      <p:ext uri="{BB962C8B-B14F-4D97-AF65-F5344CB8AC3E}">
        <p14:creationId xmlns:p14="http://schemas.microsoft.com/office/powerpoint/2010/main" val="41514277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1927122"/>
            <a:ext cx="21586688" cy="1077230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5400" dirty="0">
                <a:solidFill>
                  <a:srgbClr val="C00000"/>
                </a:solidFill>
                <a:latin typeface="Open Sans Light"/>
                <a:cs typeface="Open Sans Light"/>
              </a:rPr>
              <a:t>TUGASAN 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t>18</a:t>
            </a:fld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7168563" y="5302758"/>
            <a:ext cx="2571228" cy="16274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9995336" y="3839797"/>
            <a:ext cx="13323832" cy="7742600"/>
            <a:chOff x="-227809" y="1700807"/>
            <a:chExt cx="7099071" cy="4571412"/>
          </a:xfrm>
        </p:grpSpPr>
        <p:sp>
          <p:nvSpPr>
            <p:cNvPr id="12" name="Pentagon 11"/>
            <p:cNvSpPr/>
            <p:nvPr/>
          </p:nvSpPr>
          <p:spPr>
            <a:xfrm>
              <a:off x="-227809" y="1972317"/>
              <a:ext cx="7099071" cy="4299902"/>
            </a:xfrm>
            <a:prstGeom prst="homePlate">
              <a:avLst>
                <a:gd name="adj" fmla="val 24469"/>
              </a:avLst>
            </a:prstGeom>
            <a:noFill/>
            <a:ln w="28575">
              <a:solidFill>
                <a:srgbClr val="E271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538163" indent="-457200">
                <a:buFont typeface="+mj-lt"/>
                <a:buAutoNum type="arabicPeriod"/>
              </a:pPr>
              <a:endParaRPr lang="en-MY" sz="3600" dirty="0">
                <a:latin typeface="Open Sans Light"/>
              </a:endParaRPr>
            </a:p>
            <a:p>
              <a:pPr marL="538163" indent="-457200">
                <a:buFont typeface="+mj-lt"/>
                <a:buAutoNum type="arabicPeriod"/>
              </a:pPr>
              <a:r>
                <a:rPr lang="en-MY" sz="3600" dirty="0" err="1">
                  <a:latin typeface="Open Sans Light"/>
                </a:rPr>
                <a:t>Menyemak</a:t>
              </a:r>
              <a:r>
                <a:rPr lang="en-MY" sz="3600" dirty="0">
                  <a:latin typeface="Open Sans Light"/>
                </a:rPr>
                <a:t> </a:t>
              </a:r>
              <a:r>
                <a:rPr lang="en-MY" sz="3600" dirty="0" err="1">
                  <a:latin typeface="Open Sans Light"/>
                </a:rPr>
                <a:t>dan</a:t>
              </a:r>
              <a:r>
                <a:rPr lang="en-MY" sz="3600" dirty="0">
                  <a:latin typeface="Open Sans Light"/>
                </a:rPr>
                <a:t> </a:t>
              </a:r>
              <a:r>
                <a:rPr lang="en-MY" sz="3600" dirty="0" err="1">
                  <a:latin typeface="Open Sans Light"/>
                </a:rPr>
                <a:t>memastikan</a:t>
              </a:r>
              <a:r>
                <a:rPr lang="en-MY" sz="3600" dirty="0">
                  <a:latin typeface="Open Sans Light"/>
                </a:rPr>
                <a:t> </a:t>
              </a:r>
              <a:r>
                <a:rPr lang="en-MY" sz="3600" dirty="0" err="1">
                  <a:latin typeface="Open Sans Light"/>
                </a:rPr>
                <a:t>modul</a:t>
              </a:r>
              <a:r>
                <a:rPr lang="en-MY" sz="3600" dirty="0">
                  <a:latin typeface="Open Sans Light"/>
                </a:rPr>
                <a:t> GST yang </a:t>
              </a:r>
              <a:r>
                <a:rPr lang="en-MY" sz="3600" dirty="0" err="1">
                  <a:latin typeface="Open Sans Light"/>
                </a:rPr>
                <a:t>disediakan</a:t>
              </a:r>
              <a:r>
                <a:rPr lang="en-MY" sz="3600" dirty="0">
                  <a:latin typeface="Open Sans Light"/>
                </a:rPr>
                <a:t> </a:t>
              </a:r>
              <a:r>
                <a:rPr lang="en-MY" sz="3600" dirty="0" err="1">
                  <a:latin typeface="Open Sans Light"/>
                </a:rPr>
                <a:t>oleh</a:t>
              </a:r>
              <a:r>
                <a:rPr lang="en-MY" sz="3600" dirty="0">
                  <a:latin typeface="Open Sans Light"/>
                </a:rPr>
                <a:t> </a:t>
              </a:r>
              <a:r>
                <a:rPr lang="en-MY" sz="3600" dirty="0" err="1">
                  <a:latin typeface="Open Sans Light"/>
                </a:rPr>
                <a:t>pembekal</a:t>
              </a:r>
              <a:r>
                <a:rPr lang="en-MY" sz="3600" dirty="0">
                  <a:latin typeface="Open Sans Light"/>
                </a:rPr>
                <a:t> </a:t>
              </a:r>
              <a:r>
                <a:rPr lang="en-MY" sz="3600" dirty="0" err="1">
                  <a:latin typeface="Open Sans Light"/>
                </a:rPr>
                <a:t>perisian</a:t>
              </a:r>
              <a:r>
                <a:rPr lang="en-MY" sz="3600" dirty="0">
                  <a:latin typeface="Open Sans Light"/>
                </a:rPr>
                <a:t> </a:t>
              </a:r>
              <a:r>
                <a:rPr lang="en-MY" sz="3600" dirty="0" err="1">
                  <a:latin typeface="Open Sans Light"/>
                </a:rPr>
                <a:t>adalah</a:t>
              </a:r>
              <a:r>
                <a:rPr lang="en-MY" sz="3600" dirty="0">
                  <a:latin typeface="Open Sans Light"/>
                </a:rPr>
                <a:t> </a:t>
              </a:r>
              <a:r>
                <a:rPr lang="en-MY" sz="3600" dirty="0" err="1">
                  <a:latin typeface="Open Sans Light"/>
                </a:rPr>
                <a:t>mengikut</a:t>
              </a:r>
              <a:r>
                <a:rPr lang="en-MY" sz="3600" dirty="0">
                  <a:latin typeface="Open Sans Light"/>
                </a:rPr>
                <a:t> </a:t>
              </a:r>
              <a:r>
                <a:rPr lang="en-MY" sz="3600" dirty="0" err="1">
                  <a:latin typeface="Open Sans Light"/>
                </a:rPr>
                <a:t>keperluan</a:t>
              </a:r>
              <a:r>
                <a:rPr lang="en-MY" sz="3600" dirty="0">
                  <a:latin typeface="Open Sans Light"/>
                </a:rPr>
                <a:t> yang </a:t>
              </a:r>
              <a:r>
                <a:rPr lang="en-MY" sz="3600" dirty="0" err="1">
                  <a:latin typeface="Open Sans Light"/>
                </a:rPr>
                <a:t>dinyatakan</a:t>
              </a:r>
              <a:r>
                <a:rPr lang="en-MY" sz="3600" dirty="0">
                  <a:latin typeface="Open Sans Light"/>
                </a:rPr>
                <a:t> </a:t>
              </a:r>
              <a:r>
                <a:rPr lang="en-MY" sz="3600" dirty="0" err="1">
                  <a:latin typeface="Open Sans Light"/>
                </a:rPr>
                <a:t>dalam</a:t>
              </a:r>
              <a:r>
                <a:rPr lang="en-MY" sz="3600" dirty="0">
                  <a:latin typeface="Open Sans Light"/>
                </a:rPr>
                <a:t> </a:t>
              </a:r>
              <a:r>
                <a:rPr lang="en-MY" sz="3600" dirty="0" err="1">
                  <a:latin typeface="Open Sans Light"/>
                </a:rPr>
                <a:t>perundangan</a:t>
              </a:r>
              <a:r>
                <a:rPr lang="en-MY" sz="3600" dirty="0">
                  <a:latin typeface="Open Sans Light"/>
                </a:rPr>
                <a:t> GST </a:t>
              </a:r>
              <a:r>
                <a:rPr lang="en-MY" sz="3600" dirty="0" err="1">
                  <a:latin typeface="Open Sans Light"/>
                </a:rPr>
                <a:t>dan</a:t>
              </a:r>
              <a:r>
                <a:rPr lang="en-MY" sz="3600" dirty="0">
                  <a:latin typeface="Open Sans Light"/>
                </a:rPr>
                <a:t> </a:t>
              </a:r>
              <a:r>
                <a:rPr lang="en-MY" sz="3600" dirty="0" err="1">
                  <a:latin typeface="Open Sans Light"/>
                </a:rPr>
                <a:t>patuh</a:t>
              </a:r>
              <a:r>
                <a:rPr lang="en-MY" sz="3600" dirty="0">
                  <a:latin typeface="Open Sans Light"/>
                </a:rPr>
                <a:t> GST</a:t>
              </a:r>
            </a:p>
            <a:p>
              <a:pPr marL="538163" indent="-457200">
                <a:buFont typeface="+mj-lt"/>
                <a:buAutoNum type="arabicPeriod"/>
              </a:pPr>
              <a:endParaRPr lang="en-MY" sz="3600" dirty="0">
                <a:solidFill>
                  <a:schemeClr val="tx1"/>
                </a:solidFill>
                <a:latin typeface="Open Sans Light"/>
              </a:endParaRPr>
            </a:p>
            <a:p>
              <a:pPr marL="538163" indent="-457200">
                <a:buFont typeface="+mj-lt"/>
                <a:buAutoNum type="arabicPeriod"/>
              </a:pP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Menyediakan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cadangan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penambahbaikan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ke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atas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fungsi-fungsi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GST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dalam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perisian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perakaunan</a:t>
              </a:r>
              <a:endParaRPr lang="en-US" sz="3600" dirty="0">
                <a:solidFill>
                  <a:schemeClr val="tx1"/>
                </a:solidFill>
                <a:latin typeface="Open Sans Light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-186874" y="1700807"/>
              <a:ext cx="2510199" cy="572176"/>
            </a:xfrm>
            <a:prstGeom prst="roundRect">
              <a:avLst/>
            </a:prstGeom>
            <a:solidFill>
              <a:srgbClr val="E27100"/>
            </a:solidFill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err="1">
                  <a:solidFill>
                    <a:schemeClr val="bg1"/>
                  </a:solidFill>
                  <a:latin typeface="Open Sans Light"/>
                </a:rPr>
                <a:t>Perkara</a:t>
              </a:r>
              <a:endParaRPr lang="en-MY" sz="4000" b="1" dirty="0">
                <a:solidFill>
                  <a:schemeClr val="bg1"/>
                </a:solidFill>
                <a:latin typeface="Open Sans Light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060646" y="2881500"/>
            <a:ext cx="22266224" cy="800231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marL="0" lvl="1" algn="ctr"/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Penerangan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Terperinci</a:t>
            </a:r>
            <a:endParaRPr lang="en-US" sz="3600" dirty="0">
              <a:latin typeface="Open Sans Ligh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605465" y="4225017"/>
            <a:ext cx="5230724" cy="3782911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>
              <a:defRPr/>
            </a:pPr>
            <a:r>
              <a:rPr lang="en-MY" sz="3600" b="1" kern="0" dirty="0" err="1">
                <a:solidFill>
                  <a:sysClr val="windowText" lastClr="000000"/>
                </a:solidFill>
                <a:latin typeface="Open Sans Light"/>
              </a:rPr>
              <a:t>Perundingan</a:t>
            </a:r>
            <a:r>
              <a:rPr lang="en-MY" sz="3600" b="1" kern="0" dirty="0">
                <a:solidFill>
                  <a:sysClr val="windowText" lastClr="000000"/>
                </a:solidFill>
                <a:latin typeface="Open Sans Light"/>
              </a:rPr>
              <a:t> </a:t>
            </a:r>
            <a:r>
              <a:rPr lang="en-MY" sz="3600" b="1" kern="0" dirty="0" err="1">
                <a:solidFill>
                  <a:sysClr val="windowText" lastClr="000000"/>
                </a:solidFill>
                <a:latin typeface="Open Sans Light"/>
              </a:rPr>
              <a:t>Sistem</a:t>
            </a:r>
            <a:r>
              <a:rPr lang="en-MY" sz="3600" b="1" kern="0" dirty="0">
                <a:solidFill>
                  <a:sysClr val="windowText" lastClr="000000"/>
                </a:solidFill>
                <a:latin typeface="Open Sans Light"/>
              </a:rPr>
              <a:t> (</a:t>
            </a:r>
            <a:r>
              <a:rPr lang="en-MY" sz="3600" b="1" kern="0" dirty="0" err="1">
                <a:solidFill>
                  <a:sysClr val="windowText" lastClr="000000"/>
                </a:solidFill>
                <a:latin typeface="Open Sans Light"/>
              </a:rPr>
              <a:t>Perisian</a:t>
            </a:r>
            <a:r>
              <a:rPr lang="en-MY" sz="3600" b="1" kern="0" dirty="0">
                <a:solidFill>
                  <a:sysClr val="windowText" lastClr="000000"/>
                </a:solidFill>
                <a:latin typeface="Open Sans Light"/>
              </a:rPr>
              <a:t> </a:t>
            </a:r>
            <a:r>
              <a:rPr lang="en-MY" sz="3600" b="1" kern="0" dirty="0" err="1">
                <a:solidFill>
                  <a:sysClr val="windowText" lastClr="000000"/>
                </a:solidFill>
                <a:latin typeface="Open Sans Light"/>
              </a:rPr>
              <a:t>Perakaunan</a:t>
            </a:r>
            <a:r>
              <a:rPr lang="en-MY" sz="3600" b="1" kern="0" dirty="0">
                <a:solidFill>
                  <a:sysClr val="windowText" lastClr="000000"/>
                </a:solidFill>
                <a:latin typeface="Open Sans Light"/>
              </a:rPr>
              <a:t>)</a:t>
            </a:r>
            <a:endParaRPr lang="en-MY" sz="3600" kern="0" dirty="0">
              <a:solidFill>
                <a:sysClr val="windowText" lastClr="000000"/>
              </a:solidFill>
              <a:latin typeface="Open Sans Light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605465" y="9476511"/>
            <a:ext cx="5230724" cy="3428123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>
              <a:defRPr/>
            </a:pPr>
            <a:r>
              <a:rPr lang="en-MY" sz="3600" b="1" u="sng" kern="0" dirty="0" err="1">
                <a:solidFill>
                  <a:sysClr val="windowText" lastClr="000000"/>
                </a:solidFill>
                <a:latin typeface="Open Sans Light"/>
              </a:rPr>
              <a:t>Hasil</a:t>
            </a:r>
            <a:r>
              <a:rPr lang="en-MY" sz="3600" b="1" u="sng" kern="0" dirty="0">
                <a:solidFill>
                  <a:sysClr val="windowText" lastClr="000000"/>
                </a:solidFill>
                <a:latin typeface="Open Sans Light"/>
              </a:rPr>
              <a:t> </a:t>
            </a:r>
            <a:r>
              <a:rPr lang="en-MY" sz="3600" b="1" u="sng" kern="0" dirty="0" err="1">
                <a:solidFill>
                  <a:sysClr val="windowText" lastClr="000000"/>
                </a:solidFill>
                <a:latin typeface="Open Sans Light"/>
              </a:rPr>
              <a:t>Tugasan</a:t>
            </a:r>
            <a:endParaRPr lang="en-MY" sz="3600" b="1" u="sng" kern="0" dirty="0">
              <a:solidFill>
                <a:sysClr val="windowText" lastClr="000000"/>
              </a:solidFill>
              <a:latin typeface="Open Sans Light"/>
            </a:endParaRPr>
          </a:p>
          <a:p>
            <a:pPr algn="ctr" defTabSz="914400">
              <a:defRPr/>
            </a:pPr>
            <a:r>
              <a:rPr lang="en-MY" sz="3600" b="1" kern="0" dirty="0" err="1">
                <a:solidFill>
                  <a:sysClr val="windowText" lastClr="000000"/>
                </a:solidFill>
                <a:latin typeface="Open Sans Light"/>
              </a:rPr>
              <a:t>Laporan</a:t>
            </a:r>
            <a:r>
              <a:rPr lang="en-MY" sz="3600" b="1" kern="0" dirty="0">
                <a:solidFill>
                  <a:sysClr val="windowText" lastClr="000000"/>
                </a:solidFill>
                <a:latin typeface="Open Sans Light"/>
              </a:rPr>
              <a:t> </a:t>
            </a:r>
            <a:r>
              <a:rPr lang="en-MY" sz="3600" b="1" kern="0" dirty="0" err="1">
                <a:solidFill>
                  <a:sysClr val="windowText" lastClr="000000"/>
                </a:solidFill>
                <a:latin typeface="Open Sans Light"/>
              </a:rPr>
              <a:t>Pematuhan</a:t>
            </a:r>
            <a:r>
              <a:rPr lang="en-MY" sz="3600" b="1" kern="0" dirty="0">
                <a:solidFill>
                  <a:sysClr val="windowText" lastClr="000000"/>
                </a:solidFill>
                <a:latin typeface="Open Sans Light"/>
              </a:rPr>
              <a:t> </a:t>
            </a:r>
            <a:r>
              <a:rPr lang="en-MY" sz="3600" b="1" kern="0" dirty="0" err="1">
                <a:solidFill>
                  <a:sysClr val="windowText" lastClr="000000"/>
                </a:solidFill>
                <a:latin typeface="Open Sans Light"/>
              </a:rPr>
              <a:t>Sistem</a:t>
            </a:r>
            <a:r>
              <a:rPr lang="en-MY" sz="3600" b="1" kern="0" dirty="0">
                <a:solidFill>
                  <a:sysClr val="windowText" lastClr="000000"/>
                </a:solidFill>
                <a:latin typeface="Open Sans Light"/>
              </a:rPr>
              <a:t> </a:t>
            </a:r>
            <a:r>
              <a:rPr lang="en-MY" sz="3600" b="1" kern="0" dirty="0" err="1">
                <a:solidFill>
                  <a:sysClr val="windowText" lastClr="000000"/>
                </a:solidFill>
                <a:latin typeface="Open Sans Light"/>
              </a:rPr>
              <a:t>Perakaunan</a:t>
            </a:r>
            <a:r>
              <a:rPr lang="en-MY" sz="3600" b="1" kern="0" dirty="0">
                <a:solidFill>
                  <a:sysClr val="windowText" lastClr="000000"/>
                </a:solidFill>
                <a:latin typeface="Open Sans Light"/>
              </a:rPr>
              <a:t> </a:t>
            </a:r>
            <a:endParaRPr lang="en-MY" sz="3600" kern="0" dirty="0">
              <a:solidFill>
                <a:sysClr val="windowText" lastClr="000000"/>
              </a:solidFill>
              <a:latin typeface="Open Sans Light"/>
            </a:endParaRPr>
          </a:p>
        </p:txBody>
      </p:sp>
      <p:sp>
        <p:nvSpPr>
          <p:cNvPr id="18" name="Down Arrow 17"/>
          <p:cNvSpPr/>
          <p:nvPr/>
        </p:nvSpPr>
        <p:spPr>
          <a:xfrm>
            <a:off x="3464827" y="8253015"/>
            <a:ext cx="1512000" cy="978408"/>
          </a:xfrm>
          <a:prstGeom prst="down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Open Sans Ligh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-783029" y="276021"/>
            <a:ext cx="17274249" cy="1493035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07834" tIns="103917" rIns="207834" bIns="103917" rtlCol="0" anchor="ctr"/>
          <a:lstStyle/>
          <a:p>
            <a:pPr lvl="1"/>
            <a:r>
              <a:rPr lang="en-US" sz="6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SKOP KERJA </a:t>
            </a:r>
          </a:p>
        </p:txBody>
      </p:sp>
    </p:spTree>
    <p:extLst>
      <p:ext uri="{BB962C8B-B14F-4D97-AF65-F5344CB8AC3E}">
        <p14:creationId xmlns:p14="http://schemas.microsoft.com/office/powerpoint/2010/main" val="24830618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5943768"/>
              </p:ext>
            </p:extLst>
          </p:nvPr>
        </p:nvGraphicFramePr>
        <p:xfrm>
          <a:off x="855160" y="4250688"/>
          <a:ext cx="22661791" cy="894154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5432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45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145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500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endParaRPr lang="en-MY" sz="2600" dirty="0">
                        <a:solidFill>
                          <a:schemeClr val="bg1"/>
                        </a:solidFill>
                        <a:effectLst/>
                        <a:latin typeface="Open Sans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endParaRPr lang="en-MY" sz="2600" dirty="0">
                        <a:solidFill>
                          <a:schemeClr val="bg1"/>
                        </a:solidFill>
                        <a:effectLst/>
                        <a:latin typeface="Open Sans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TUGAS UTAMA</a:t>
                      </a:r>
                    </a:p>
                  </a:txBody>
                  <a:tcPr marL="42202" marR="42202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endParaRPr lang="en-MY" sz="2600" b="1" baseline="0" dirty="0">
                        <a:solidFill>
                          <a:schemeClr val="bg1"/>
                        </a:solidFill>
                        <a:effectLst/>
                        <a:latin typeface="Open Sans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CADANGAN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TARIKH</a:t>
                      </a:r>
                    </a:p>
                  </a:txBody>
                  <a:tcPr marL="42202" marR="42202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endParaRPr lang="en-MY" sz="2600" b="1" baseline="0" dirty="0">
                        <a:solidFill>
                          <a:schemeClr val="bg1"/>
                        </a:solidFill>
                        <a:effectLst/>
                        <a:latin typeface="Open Sans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PIHAK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BERTANGGUNGJAWAB</a:t>
                      </a:r>
                    </a:p>
                  </a:txBody>
                  <a:tcPr marL="42202" marR="42202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03516">
                <a:tc>
                  <a:txBody>
                    <a:bodyPr/>
                    <a:lstStyle/>
                    <a:p>
                      <a:pPr marL="530225" indent="-530225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effectLst/>
                          <a:latin typeface="Open Sans Light"/>
                        </a:rPr>
                        <a:t>PERANCANGAN AWAL</a:t>
                      </a:r>
                      <a:br>
                        <a:rPr lang="en-MY" sz="2600" b="1" baseline="0" dirty="0">
                          <a:effectLst/>
                          <a:latin typeface="Open Sans Light"/>
                        </a:rPr>
                      </a:br>
                      <a:endParaRPr lang="en-MY" sz="2600" u="none" baseline="0" dirty="0">
                        <a:effectLst/>
                        <a:latin typeface="Open Sans Light"/>
                      </a:endParaRPr>
                    </a:p>
                    <a:p>
                      <a:pPr marL="887413" indent="-430213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Mengadakan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taklimat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perbincangan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atas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sistem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perakaunan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 LPPKN.</a:t>
                      </a:r>
                    </a:p>
                    <a:p>
                      <a:pPr marL="887413" marR="0" indent="-430213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Menyediakan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senarai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semak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untuk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sistem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perakaunan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mengagihkan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borang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soal-selidik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kepada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LPPKN.</a:t>
                      </a:r>
                    </a:p>
                    <a:p>
                      <a:pPr marL="887413" marR="0" indent="-430213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Menyediakan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maklumat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dokumen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yang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diperlukan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seperti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yang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berikut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: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kumimoji="0" lang="en-MY" sz="2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Borang</a:t>
                      </a: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MY" sz="2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soal</a:t>
                      </a: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MY" sz="2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selidik</a:t>
                      </a: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 (TIA </a:t>
                      </a:r>
                      <a:r>
                        <a:rPr kumimoji="0" lang="en-MY" sz="2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 PIA) </a:t>
                      </a:r>
                      <a:r>
                        <a:rPr kumimoji="0" lang="en-MY" sz="2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akan</a:t>
                      </a: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MY" sz="2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diagihkan</a:t>
                      </a: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MY" sz="2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kepada</a:t>
                      </a: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 Kumpulan </a:t>
                      </a:r>
                      <a:r>
                        <a:rPr kumimoji="0" lang="en-MY" sz="2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Pentadbir</a:t>
                      </a: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 GST.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Pengeluaran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Invois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, Nota debit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Nota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kredit</a:t>
                      </a:r>
                      <a:endParaRPr lang="en-MY" sz="2600" u="none" baseline="0" dirty="0">
                        <a:effectLst/>
                        <a:latin typeface="Open Sans Light"/>
                      </a:endParaRP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Laporan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(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lejar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,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penyata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GST-03)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Jejak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audit </a:t>
                      </a:r>
                      <a:r>
                        <a:rPr lang="en-MY" sz="2600" i="1" u="none" baseline="0" dirty="0">
                          <a:effectLst/>
                          <a:latin typeface="Open Sans Light"/>
                        </a:rPr>
                        <a:t>(audit trails)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GST Audit File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kumimoji="0" lang="en-MY" sz="2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Senarai</a:t>
                      </a: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 GST </a:t>
                      </a:r>
                      <a:r>
                        <a:rPr kumimoji="0" lang="en-MY" sz="2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bagi</a:t>
                      </a: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MY" sz="2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setiap</a:t>
                      </a: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MY" sz="2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kod</a:t>
                      </a: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MY" sz="2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cukai</a:t>
                      </a: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 GST 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Manual </a:t>
                      </a:r>
                      <a:r>
                        <a:rPr kumimoji="0" lang="en-MY" sz="2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panduan</a:t>
                      </a: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MY" sz="2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perisian</a:t>
                      </a: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MY" sz="2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perakaunan</a:t>
                      </a:r>
                      <a:endParaRPr kumimoji="0" lang="en-MY" sz="2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Open Sans Light" panose="020B0306030504020204"/>
                        <a:ea typeface="+mn-ea"/>
                        <a:cs typeface="+mn-cs"/>
                      </a:endParaRPr>
                    </a:p>
                    <a:p>
                      <a:pPr marL="885825" marR="0" lvl="0" indent="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kumimoji="0" lang="en-MY" sz="2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Open Sans Light" panose="020B0306030504020204"/>
                        <a:ea typeface="+mn-ea"/>
                        <a:cs typeface="+mn-cs"/>
                      </a:endParaRPr>
                    </a:p>
                    <a:p>
                      <a:pPr marL="457200" marR="0" lvl="0" indent="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619125" algn="l"/>
                          <a:tab pos="3352800" algn="l"/>
                        </a:tabLst>
                        <a:defRPr/>
                      </a:pPr>
                      <a:r>
                        <a:rPr kumimoji="0" lang="en-MY" sz="2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Penyerahan</a:t>
                      </a: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Laporan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Peringkat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Pertama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Pasukan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Kerja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Kumpulan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Operasi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 (P1)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u="none" baseline="0" dirty="0">
                        <a:effectLst/>
                        <a:latin typeface="Open Sans Light"/>
                      </a:endParaRPr>
                    </a:p>
                  </a:txBody>
                  <a:tcPr marL="42202" marR="42202" marT="18000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6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Minggu</a:t>
                      </a: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02/04/2018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10/05/2018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11/05/2018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</a:txBody>
                  <a:tcPr marL="42202" marR="42202" marT="18000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SALIHIN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LPPKN</a:t>
                      </a:r>
                      <a:b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</a:b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</a:txBody>
                  <a:tcPr marL="42202" marR="42202" marT="18000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t>19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78911" y="3375715"/>
            <a:ext cx="22661793" cy="84639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MY" sz="2600" b="1" dirty="0">
                <a:latin typeface="Open Sans Light"/>
                <a:cs typeface="Open Sans Light"/>
              </a:rPr>
              <a:t>PENDEKATAN PERLAKSANAAN : PERUNDINGAN SISTEM (PERISIAN PERAKAUNAN)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2945" y="2230626"/>
            <a:ext cx="22266224" cy="800231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marL="0" lvl="1" algn="ctr"/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Tugasan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3-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Penerangan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Terperinci</a:t>
            </a:r>
            <a:endParaRPr lang="en-US" sz="3600" dirty="0">
              <a:latin typeface="Open Sans Ligh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783029" y="297286"/>
            <a:ext cx="17274249" cy="147504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07834" tIns="103917" rIns="207834" bIns="103917" rtlCol="0" anchor="ctr"/>
          <a:lstStyle/>
          <a:p>
            <a:pPr lvl="1"/>
            <a:r>
              <a:rPr lang="en-US" sz="6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SKOP KERJA </a:t>
            </a:r>
          </a:p>
        </p:txBody>
      </p:sp>
    </p:spTree>
    <p:extLst>
      <p:ext uri="{BB962C8B-B14F-4D97-AF65-F5344CB8AC3E}">
        <p14:creationId xmlns:p14="http://schemas.microsoft.com/office/powerpoint/2010/main" val="2366329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34449" y="3388876"/>
            <a:ext cx="21095551" cy="7488779"/>
          </a:xfrm>
          <a:prstGeom prst="rect">
            <a:avLst/>
          </a:prstGeom>
        </p:spPr>
        <p:txBody>
          <a:bodyPr wrap="square" lIns="207834" tIns="103917" rIns="207834" bIns="103917">
            <a:spAutoFit/>
          </a:bodyPr>
          <a:lstStyle/>
          <a:p>
            <a:pPr algn="just"/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Tujuan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Memorandum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Perancangan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Gerak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Kerja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GST (MPG)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adalah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untuk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memberi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kefahaman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kepada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pihak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Lembaga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Penduduk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dan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Pembangunan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Keluarga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Negara (LPPKN)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tentang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perancangan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dan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gerak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kerja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perlaksanaan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perkhidmatan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pemetaan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GST di LPPKN.</a:t>
            </a:r>
          </a:p>
          <a:p>
            <a:pPr algn="just"/>
            <a:endParaRPr lang="en-MY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MPG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ini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akan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menerangkan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proses-proses yang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akan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dilaksanakan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jangkaan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masa yang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diambil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,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maklumat-maklumat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yang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berkaitan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dan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jabatan-jabatan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yang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terlibat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sepanjang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perkhidmatan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ini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dilaksanakan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. </a:t>
            </a:r>
          </a:p>
          <a:p>
            <a:pPr algn="just"/>
            <a:endParaRPr lang="en-MY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MPG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ini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adalah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disediakan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untuk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perbincangan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bersama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pihak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LPPKN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dan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SALIHIN.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Ianya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masih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boleh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diubah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mengikut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keperluan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MY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pihak</a:t>
            </a:r>
            <a:r>
              <a:rPr lang="en-MY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LPPKN.</a:t>
            </a:r>
          </a:p>
        </p:txBody>
      </p:sp>
      <p:sp>
        <p:nvSpPr>
          <p:cNvPr id="6" name="Rectangle 5"/>
          <p:cNvSpPr/>
          <p:nvPr/>
        </p:nvSpPr>
        <p:spPr>
          <a:xfrm>
            <a:off x="-584091" y="665312"/>
            <a:ext cx="17274249" cy="18288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07834" tIns="103917" rIns="207834" bIns="103917" rtlCol="0" anchor="ctr"/>
          <a:lstStyle/>
          <a:p>
            <a:pPr lvl="1"/>
            <a:r>
              <a:rPr lang="en-US" sz="6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RINGKASAN</a:t>
            </a:r>
          </a:p>
        </p:txBody>
      </p:sp>
    </p:spTree>
    <p:extLst>
      <p:ext uri="{BB962C8B-B14F-4D97-AF65-F5344CB8AC3E}">
        <p14:creationId xmlns:p14="http://schemas.microsoft.com/office/powerpoint/2010/main" val="1694555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498897"/>
              </p:ext>
            </p:extLst>
          </p:nvPr>
        </p:nvGraphicFramePr>
        <p:xfrm>
          <a:off x="901026" y="4182679"/>
          <a:ext cx="22661791" cy="896999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40722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1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175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894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endParaRPr lang="en-MY" sz="2600" dirty="0">
                        <a:solidFill>
                          <a:schemeClr val="bg1"/>
                        </a:solidFill>
                        <a:effectLst/>
                        <a:latin typeface="Open Sans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TUGAS UTAMA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endParaRPr lang="en-MY" sz="2600" b="1" baseline="0" dirty="0">
                        <a:solidFill>
                          <a:schemeClr val="bg1"/>
                        </a:solidFill>
                        <a:effectLst/>
                        <a:latin typeface="Open Sans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CADANGAN TARIKH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endParaRPr lang="en-MY" sz="2600" b="1" baseline="0" dirty="0">
                        <a:solidFill>
                          <a:schemeClr val="bg1"/>
                        </a:solidFill>
                        <a:effectLst/>
                        <a:latin typeface="Open Sans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PIHAK BERTANGGUNGJAWAB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57825">
                <a:tc>
                  <a:txBody>
                    <a:bodyPr/>
                    <a:lstStyle/>
                    <a:p>
                      <a:pPr marL="530225" indent="-530225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2"/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effectLst/>
                          <a:latin typeface="Open Sans Light"/>
                        </a:rPr>
                        <a:t>SOKONGAN DAN PEMANTAUAN</a:t>
                      </a:r>
                      <a:br>
                        <a:rPr lang="en-MY" sz="2600" b="1" baseline="0" dirty="0">
                          <a:effectLst/>
                          <a:latin typeface="Open Sans Light"/>
                        </a:rPr>
                      </a:br>
                      <a:endParaRPr lang="en-MY" sz="2600" u="none" baseline="0" dirty="0">
                        <a:effectLst/>
                        <a:latin typeface="Open Sans Light"/>
                      </a:endParaRPr>
                    </a:p>
                    <a:p>
                      <a:pPr marL="887413" marR="0" indent="-430213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Mengumpul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data yang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berkaitan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dengan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sistem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perakaunan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 LPPKN 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kumimoji="0" lang="en-MY" sz="2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Borang</a:t>
                      </a: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MY" sz="2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soal</a:t>
                      </a: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MY" sz="2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selidik</a:t>
                      </a: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Senarai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semak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untuk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sistem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perakaunan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</a:t>
                      </a:r>
                    </a:p>
                    <a:p>
                      <a:pPr marL="887413" marR="0" indent="-430213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Menyemak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memastikan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dirty="0" err="1">
                          <a:latin typeface="Open Sans Light"/>
                        </a:rPr>
                        <a:t>modul</a:t>
                      </a:r>
                      <a:r>
                        <a:rPr lang="en-MY" sz="2600" dirty="0">
                          <a:latin typeface="Open Sans Light"/>
                        </a:rPr>
                        <a:t> GST yang </a:t>
                      </a:r>
                      <a:r>
                        <a:rPr lang="en-MY" sz="2600" dirty="0" err="1">
                          <a:latin typeface="Open Sans Light"/>
                        </a:rPr>
                        <a:t>disediakan</a:t>
                      </a:r>
                      <a:r>
                        <a:rPr lang="en-MY" sz="2600" dirty="0">
                          <a:latin typeface="Open Sans Light"/>
                        </a:rPr>
                        <a:t> </a:t>
                      </a:r>
                      <a:r>
                        <a:rPr lang="en-MY" sz="2600" dirty="0" err="1">
                          <a:latin typeface="Open Sans Light"/>
                        </a:rPr>
                        <a:t>oleh</a:t>
                      </a:r>
                      <a:r>
                        <a:rPr lang="en-MY" sz="2600" dirty="0">
                          <a:latin typeface="Open Sans Light"/>
                        </a:rPr>
                        <a:t> </a:t>
                      </a:r>
                      <a:r>
                        <a:rPr lang="en-MY" sz="2600" dirty="0" err="1">
                          <a:latin typeface="Open Sans Light"/>
                        </a:rPr>
                        <a:t>pembekal</a:t>
                      </a:r>
                      <a:r>
                        <a:rPr lang="en-MY" sz="2600" dirty="0">
                          <a:latin typeface="Open Sans Light"/>
                        </a:rPr>
                        <a:t> </a:t>
                      </a:r>
                      <a:r>
                        <a:rPr lang="en-MY" sz="2600" dirty="0" err="1">
                          <a:latin typeface="Open Sans Light"/>
                        </a:rPr>
                        <a:t>perisian</a:t>
                      </a:r>
                      <a:r>
                        <a:rPr lang="en-MY" sz="2600" dirty="0">
                          <a:latin typeface="Open Sans Light"/>
                        </a:rPr>
                        <a:t> </a:t>
                      </a:r>
                      <a:r>
                        <a:rPr lang="en-MY" sz="2600" dirty="0" err="1">
                          <a:latin typeface="Open Sans Light"/>
                        </a:rPr>
                        <a:t>adalah</a:t>
                      </a:r>
                      <a:r>
                        <a:rPr lang="en-MY" sz="2600" dirty="0">
                          <a:latin typeface="Open Sans Light"/>
                        </a:rPr>
                        <a:t> </a:t>
                      </a:r>
                      <a:r>
                        <a:rPr lang="en-MY" sz="2600" dirty="0" err="1">
                          <a:latin typeface="Open Sans Light"/>
                        </a:rPr>
                        <a:t>mengikut</a:t>
                      </a:r>
                      <a:r>
                        <a:rPr lang="en-MY" sz="2600" dirty="0">
                          <a:latin typeface="Open Sans Light"/>
                        </a:rPr>
                        <a:t> </a:t>
                      </a:r>
                      <a:r>
                        <a:rPr lang="en-MY" sz="2600" dirty="0" err="1">
                          <a:latin typeface="Open Sans Light"/>
                        </a:rPr>
                        <a:t>keperluan</a:t>
                      </a:r>
                      <a:r>
                        <a:rPr lang="en-MY" sz="2600" dirty="0">
                          <a:latin typeface="Open Sans Light"/>
                        </a:rPr>
                        <a:t> yang </a:t>
                      </a:r>
                      <a:r>
                        <a:rPr lang="en-MY" sz="2600" dirty="0" err="1">
                          <a:latin typeface="Open Sans Light"/>
                        </a:rPr>
                        <a:t>dinyatakan</a:t>
                      </a:r>
                      <a:r>
                        <a:rPr lang="en-MY" sz="2600" dirty="0">
                          <a:latin typeface="Open Sans Light"/>
                        </a:rPr>
                        <a:t> </a:t>
                      </a:r>
                      <a:r>
                        <a:rPr lang="en-MY" sz="2600" dirty="0" err="1">
                          <a:latin typeface="Open Sans Light"/>
                        </a:rPr>
                        <a:t>dalam</a:t>
                      </a:r>
                      <a:r>
                        <a:rPr lang="en-MY" sz="2600" dirty="0">
                          <a:latin typeface="Open Sans Light"/>
                        </a:rPr>
                        <a:t> </a:t>
                      </a:r>
                      <a:r>
                        <a:rPr lang="en-MY" sz="2600" dirty="0" err="1">
                          <a:latin typeface="Open Sans Light"/>
                        </a:rPr>
                        <a:t>perundangan</a:t>
                      </a:r>
                      <a:r>
                        <a:rPr lang="en-MY" sz="2600" dirty="0">
                          <a:latin typeface="Open Sans Light"/>
                        </a:rPr>
                        <a:t> GST.</a:t>
                      </a:r>
                      <a:r>
                        <a:rPr lang="en-MY" sz="2600" baseline="0" dirty="0"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latin typeface="Open Sans Light"/>
                        </a:rPr>
                        <a:t>Semakan</a:t>
                      </a:r>
                      <a:r>
                        <a:rPr lang="en-MY" sz="2600" baseline="0" dirty="0">
                          <a:latin typeface="Open Sans Light"/>
                        </a:rPr>
                        <a:t> </a:t>
                      </a:r>
                      <a:r>
                        <a:rPr lang="en-MY" sz="2600" baseline="0" dirty="0" err="1">
                          <a:latin typeface="Open Sans Light"/>
                        </a:rPr>
                        <a:t>merangkumi</a:t>
                      </a:r>
                      <a:r>
                        <a:rPr lang="en-MY" sz="2600" baseline="0" dirty="0">
                          <a:latin typeface="Open Sans Light"/>
                        </a:rPr>
                        <a:t> :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kumimoji="0" lang="en-MY" sz="2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Laporan</a:t>
                      </a: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 GST (</a:t>
                      </a:r>
                      <a:r>
                        <a:rPr kumimoji="0" lang="en-MY" sz="2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Penyata</a:t>
                      </a: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 GST-03)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GST </a:t>
                      </a:r>
                      <a:r>
                        <a:rPr kumimoji="0" lang="en-MY" sz="2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lejer</a:t>
                      </a:r>
                      <a:endParaRPr kumimoji="0" lang="en-MY" sz="2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Open Sans Light" panose="020B0306030504020204"/>
                        <a:ea typeface="+mn-ea"/>
                        <a:cs typeface="+mn-cs"/>
                      </a:endParaRP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GST Audit File (GAF)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Lain-lain </a:t>
                      </a:r>
                      <a:endParaRPr lang="en-MY" sz="2600" baseline="0" dirty="0">
                        <a:latin typeface="Open Sans Light"/>
                      </a:endParaRPr>
                    </a:p>
                    <a:p>
                      <a:pPr marL="887413" marR="0" indent="-430213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  <a:defRPr/>
                      </a:pPr>
                      <a:r>
                        <a:rPr lang="en-MY" sz="2600" b="0" u="none" baseline="0" dirty="0" err="1">
                          <a:effectLst/>
                          <a:latin typeface="Open Sans Light"/>
                        </a:rPr>
                        <a:t>Melakukan</a:t>
                      </a:r>
                      <a:r>
                        <a:rPr lang="en-MY" sz="2600" b="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="0" u="none" baseline="0" dirty="0" err="1">
                          <a:effectLst/>
                          <a:latin typeface="Open Sans Light"/>
                        </a:rPr>
                        <a:t>pengujian</a:t>
                      </a:r>
                      <a:r>
                        <a:rPr lang="en-MY" sz="2600" b="0" u="none" baseline="0" dirty="0">
                          <a:effectLst/>
                          <a:latin typeface="Open Sans Light"/>
                        </a:rPr>
                        <a:t> system </a:t>
                      </a:r>
                      <a:r>
                        <a:rPr lang="en-MY" sz="2600" b="0" u="none" baseline="0" dirty="0" err="1">
                          <a:effectLst/>
                          <a:latin typeface="Open Sans Light"/>
                        </a:rPr>
                        <a:t>dengan</a:t>
                      </a:r>
                      <a:r>
                        <a:rPr lang="en-MY" sz="2600" b="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="0" u="none" baseline="0" dirty="0" err="1">
                          <a:effectLst/>
                          <a:latin typeface="Open Sans Light"/>
                        </a:rPr>
                        <a:t>menggunakan</a:t>
                      </a:r>
                      <a:r>
                        <a:rPr lang="en-MY" sz="2600" b="0" u="none" baseline="0" dirty="0">
                          <a:effectLst/>
                          <a:latin typeface="Open Sans Light"/>
                        </a:rPr>
                        <a:t> data-data </a:t>
                      </a:r>
                      <a:r>
                        <a:rPr lang="en-MY" sz="2600" b="0" u="none" baseline="0" dirty="0" err="1">
                          <a:effectLst/>
                          <a:latin typeface="Open Sans Light"/>
                        </a:rPr>
                        <a:t>contoh</a:t>
                      </a:r>
                      <a:r>
                        <a:rPr lang="en-MY" sz="2600" b="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="0" u="none" baseline="0" dirty="0" err="1">
                          <a:effectLst/>
                          <a:latin typeface="Open Sans Light"/>
                        </a:rPr>
                        <a:t>bagi</a:t>
                      </a:r>
                      <a:r>
                        <a:rPr lang="en-MY" sz="2600" b="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="0" u="none" baseline="0" dirty="0" err="1">
                          <a:effectLst/>
                          <a:latin typeface="Open Sans Light"/>
                        </a:rPr>
                        <a:t>memastikan</a:t>
                      </a:r>
                      <a:r>
                        <a:rPr lang="en-MY" sz="2600" b="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="0" u="none" baseline="0" dirty="0" err="1">
                          <a:effectLst/>
                          <a:latin typeface="Open Sans Light"/>
                        </a:rPr>
                        <a:t>segala</a:t>
                      </a:r>
                      <a:r>
                        <a:rPr lang="en-MY" sz="2600" b="0" u="none" baseline="0" dirty="0">
                          <a:effectLst/>
                          <a:latin typeface="Open Sans Light"/>
                        </a:rPr>
                        <a:t> proses yang </a:t>
                      </a:r>
                      <a:r>
                        <a:rPr lang="en-MY" sz="2600" b="0" u="none" baseline="0" dirty="0" err="1">
                          <a:effectLst/>
                          <a:latin typeface="Open Sans Light"/>
                        </a:rPr>
                        <a:t>berkaitan</a:t>
                      </a:r>
                      <a:r>
                        <a:rPr lang="en-MY" sz="2600" b="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="0" u="none" baseline="0" dirty="0" err="1">
                          <a:effectLst/>
                          <a:latin typeface="Open Sans Light"/>
                        </a:rPr>
                        <a:t>dengan</a:t>
                      </a:r>
                      <a:r>
                        <a:rPr lang="en-MY" sz="2600" b="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="0" u="none" baseline="0" dirty="0" err="1">
                          <a:effectLst/>
                          <a:latin typeface="Open Sans Light"/>
                        </a:rPr>
                        <a:t>pematuhan</a:t>
                      </a:r>
                      <a:r>
                        <a:rPr lang="en-MY" sz="2600" b="0" u="none" baseline="0" dirty="0">
                          <a:effectLst/>
                          <a:latin typeface="Open Sans Light"/>
                        </a:rPr>
                        <a:t> GST </a:t>
                      </a:r>
                      <a:r>
                        <a:rPr lang="en-MY" sz="2600" b="0" u="none" baseline="0" dirty="0" err="1">
                          <a:effectLst/>
                          <a:latin typeface="Open Sans Light"/>
                        </a:rPr>
                        <a:t>berjalan</a:t>
                      </a:r>
                      <a:r>
                        <a:rPr lang="en-MY" sz="2600" b="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="0" u="none" baseline="0" dirty="0" err="1">
                          <a:effectLst/>
                          <a:latin typeface="Open Sans Light"/>
                        </a:rPr>
                        <a:t>dengan</a:t>
                      </a:r>
                      <a:r>
                        <a:rPr lang="en-MY" sz="2600" b="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="0" u="none" baseline="0" dirty="0" err="1">
                          <a:effectLst/>
                          <a:latin typeface="Open Sans Light"/>
                        </a:rPr>
                        <a:t>baik</a:t>
                      </a:r>
                      <a:r>
                        <a:rPr lang="en-MY" sz="2600" b="0" u="none" baseline="0" dirty="0">
                          <a:effectLst/>
                          <a:latin typeface="Open Sans Light"/>
                        </a:rPr>
                        <a:t>.</a:t>
                      </a:r>
                      <a:endParaRPr lang="en-MY" sz="2600" baseline="0" dirty="0">
                        <a:latin typeface="Open Sans Light"/>
                      </a:endParaRPr>
                    </a:p>
                    <a:p>
                      <a:pPr marL="457200" marR="0" lvl="0" indent="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619125" algn="l"/>
                          <a:tab pos="3352800" algn="l"/>
                        </a:tabLst>
                        <a:defRPr/>
                      </a:pPr>
                      <a:r>
                        <a:rPr kumimoji="0" lang="en-MY" sz="2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Penyerahan</a:t>
                      </a: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 panose="020B0306030504020204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Laporan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Peringkat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Kedua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Pasukan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Kerja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Kumpulan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Operasi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 (P2)</a:t>
                      </a:r>
                    </a:p>
                    <a:p>
                      <a:pPr marL="457200" marR="0" indent="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619125" algn="l"/>
                          <a:tab pos="3352800" algn="l"/>
                        </a:tabLst>
                        <a:defRPr/>
                      </a:pPr>
                      <a:endParaRPr lang="en-MY" sz="2600" baseline="0" dirty="0">
                        <a:latin typeface="Open Sans Light"/>
                      </a:endParaRPr>
                    </a:p>
                  </a:txBody>
                  <a:tcPr marL="42202" marR="42202" marT="18000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14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Minggu</a:t>
                      </a: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14/05/2018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16/08/2018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17/08/2018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rgbClr val="FF0000"/>
                        </a:solidFill>
                        <a:effectLst/>
                        <a:latin typeface="Open Sans Light"/>
                      </a:endParaRPr>
                    </a:p>
                  </a:txBody>
                  <a:tcPr marL="42202" marR="42202" marT="18000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SALIHIN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LPPKN</a:t>
                      </a:r>
                    </a:p>
                  </a:txBody>
                  <a:tcPr marL="42202" marR="42202" marT="18000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t>20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43850" y="3336324"/>
            <a:ext cx="22661793" cy="84639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MY" sz="2600" b="1" dirty="0">
                <a:latin typeface="Open Sans Light"/>
                <a:cs typeface="Open Sans Light"/>
              </a:rPr>
              <a:t>PENDEKATAN PERLAKSANAAN : PERUNDINGAN SISTEM (PERISIAN PERAKAUNAN)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2945" y="2230626"/>
            <a:ext cx="22266224" cy="800231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marL="0" lvl="1" algn="ctr"/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Tugasan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3-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Penerangan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Terperinci</a:t>
            </a:r>
            <a:endParaRPr lang="en-US" sz="3600" dirty="0">
              <a:latin typeface="Open Sans Ligh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783029" y="297286"/>
            <a:ext cx="17274249" cy="1502939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07834" tIns="103917" rIns="207834" bIns="103917" rtlCol="0" anchor="ctr"/>
          <a:lstStyle/>
          <a:p>
            <a:pPr lvl="1"/>
            <a:r>
              <a:rPr lang="en-US" sz="6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SKOP KERJA </a:t>
            </a:r>
          </a:p>
        </p:txBody>
      </p:sp>
    </p:spTree>
    <p:extLst>
      <p:ext uri="{BB962C8B-B14F-4D97-AF65-F5344CB8AC3E}">
        <p14:creationId xmlns:p14="http://schemas.microsoft.com/office/powerpoint/2010/main" val="3145161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058235"/>
              </p:ext>
            </p:extLst>
          </p:nvPr>
        </p:nvGraphicFramePr>
        <p:xfrm>
          <a:off x="901026" y="4525579"/>
          <a:ext cx="22661791" cy="5911812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3986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890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494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endParaRPr lang="en-MY" sz="2600" dirty="0">
                        <a:solidFill>
                          <a:schemeClr val="bg1"/>
                        </a:solidFill>
                        <a:effectLst/>
                        <a:latin typeface="Open Sans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TUGAS UTAMA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endParaRPr lang="en-MY" sz="2600" b="1" baseline="0" dirty="0">
                        <a:solidFill>
                          <a:schemeClr val="bg1"/>
                        </a:solidFill>
                        <a:effectLst/>
                        <a:latin typeface="Open Sans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CADANGAN TARIKH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endParaRPr lang="en-MY" sz="2600" b="1" baseline="0" dirty="0">
                        <a:solidFill>
                          <a:schemeClr val="bg1"/>
                        </a:solidFill>
                        <a:effectLst/>
                        <a:latin typeface="Open Sans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PIHAK BERTANGGUNGJAWAB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2371">
                <a:tc>
                  <a:txBody>
                    <a:bodyPr/>
                    <a:lstStyle/>
                    <a:p>
                      <a:pPr marL="530225" indent="-530225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3"/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effectLst/>
                          <a:latin typeface="Open Sans Light"/>
                        </a:rPr>
                        <a:t>PENYEDIAAN LAPORAN</a:t>
                      </a:r>
                      <a:br>
                        <a:rPr lang="en-MY" sz="2600" b="1" baseline="0" dirty="0">
                          <a:effectLst/>
                          <a:latin typeface="Open Sans Light"/>
                        </a:rPr>
                      </a:br>
                      <a:endParaRPr lang="en-MY" sz="2600" b="1" baseline="0" dirty="0">
                        <a:effectLst/>
                        <a:latin typeface="Open Sans Light"/>
                      </a:endParaRPr>
                    </a:p>
                    <a:p>
                      <a:pPr marL="887413" marR="0" indent="-430213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Laporan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800" b="0" kern="0" dirty="0" err="1">
                          <a:solidFill>
                            <a:sysClr val="windowText" lastClr="000000"/>
                          </a:solidFill>
                          <a:latin typeface="Open Sans Light"/>
                        </a:rPr>
                        <a:t>Pematuhan</a:t>
                      </a:r>
                      <a:r>
                        <a:rPr lang="en-MY" sz="2800" b="0" kern="0" dirty="0">
                          <a:solidFill>
                            <a:sysClr val="windowText" lastClr="000000"/>
                          </a:solidFill>
                          <a:latin typeface="Open Sans Light"/>
                        </a:rPr>
                        <a:t> </a:t>
                      </a:r>
                      <a:r>
                        <a:rPr lang="en-MY" sz="2800" b="0" kern="0" dirty="0" err="1">
                          <a:solidFill>
                            <a:sysClr val="windowText" lastClr="000000"/>
                          </a:solidFill>
                          <a:latin typeface="Open Sans Light"/>
                        </a:rPr>
                        <a:t>Sistem</a:t>
                      </a:r>
                      <a:r>
                        <a:rPr lang="en-MY" sz="2800" b="0" kern="0" dirty="0">
                          <a:solidFill>
                            <a:sysClr val="windowText" lastClr="000000"/>
                          </a:solidFill>
                          <a:latin typeface="Open Sans Light"/>
                        </a:rPr>
                        <a:t> </a:t>
                      </a:r>
                      <a:r>
                        <a:rPr lang="en-MY" sz="2800" b="0" kern="0" dirty="0" err="1">
                          <a:solidFill>
                            <a:sysClr val="windowText" lastClr="000000"/>
                          </a:solidFill>
                          <a:latin typeface="Open Sans Light"/>
                        </a:rPr>
                        <a:t>Perakaunan</a:t>
                      </a:r>
                      <a:r>
                        <a:rPr lang="en-MY" sz="2800" b="0" kern="0" dirty="0">
                          <a:solidFill>
                            <a:sysClr val="windowText" lastClr="000000"/>
                          </a:solidFill>
                          <a:latin typeface="Open Sans Light"/>
                        </a:rPr>
                        <a:t> </a:t>
                      </a:r>
                    </a:p>
                    <a:p>
                      <a:pPr marL="887413" indent="-430213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Laporan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yang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disediakan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merangkumi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perkara-perkara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yang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berikut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:</a:t>
                      </a:r>
                    </a:p>
                    <a:p>
                      <a:pPr marL="45720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    -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Cadangan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pindaan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,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kemaskini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tindakan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susulan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yang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perlu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diambil</a:t>
                      </a:r>
                      <a:endParaRPr lang="en-MY" sz="2600" u="none" baseline="0" dirty="0">
                        <a:effectLst/>
                        <a:latin typeface="Open Sans Light"/>
                      </a:endParaRPr>
                    </a:p>
                    <a:p>
                      <a:pPr marL="45720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    -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Cadangan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penyelesaian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status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pematuhan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. </a:t>
                      </a:r>
                    </a:p>
                    <a:p>
                      <a:pPr marL="45720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619125" algn="l"/>
                          <a:tab pos="3352800" algn="l"/>
                        </a:tabLst>
                      </a:pPr>
                      <a:endParaRPr lang="en-MY" sz="2600" u="none" baseline="0" dirty="0">
                        <a:effectLst/>
                        <a:latin typeface="Open Sans Light"/>
                      </a:endParaRPr>
                    </a:p>
                    <a:p>
                      <a:pPr marL="457200" marR="0" lvl="0" indent="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619125" algn="l"/>
                          <a:tab pos="3352800" algn="l"/>
                        </a:tabLst>
                        <a:defRPr/>
                      </a:pPr>
                      <a:r>
                        <a:rPr lang="en-MY" sz="2600" b="1" u="none" baseline="0" dirty="0">
                          <a:effectLst/>
                          <a:latin typeface="Open Sans Light"/>
                        </a:rPr>
                        <a:t>PEMBENTANGAN LAPORAN KEPADA PASUKAN KERJA DAN KUMPULAN OPERASI GST (P3)</a:t>
                      </a:r>
                      <a:endParaRPr lang="en-MY" sz="2600" u="none" baseline="0" dirty="0">
                        <a:effectLst/>
                        <a:latin typeface="Open Sans Light"/>
                      </a:endParaRPr>
                    </a:p>
                  </a:txBody>
                  <a:tcPr marL="42202" marR="42202" marT="18000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4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Minggu</a:t>
                      </a: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20/08/2018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14/09/2018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14/09/2018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</a:txBody>
                  <a:tcPr marL="42202" marR="42202" marT="1800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SALIHIN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</a:txBody>
                  <a:tcPr marL="42202" marR="42202" marT="18000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t>21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57376" y="3336324"/>
            <a:ext cx="22661793" cy="84639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MY" sz="2600" b="1" dirty="0">
                <a:latin typeface="Open Sans Light"/>
                <a:cs typeface="Open Sans Light"/>
              </a:rPr>
              <a:t>PENDEKATAN PERLAKSANAAN : PERUNDINGAN SISTEM (PERISIAN PERAKAUNAN)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2945" y="2230626"/>
            <a:ext cx="22266224" cy="800231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marL="0" lvl="1" algn="ctr"/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Tugasan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3-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Penerangan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Terperinci</a:t>
            </a:r>
            <a:endParaRPr lang="en-US" sz="3600" dirty="0">
              <a:latin typeface="Open Sans Ligh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783029" y="297286"/>
            <a:ext cx="17274249" cy="1590483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07834" tIns="103917" rIns="207834" bIns="103917" rtlCol="0" anchor="ctr"/>
          <a:lstStyle/>
          <a:p>
            <a:pPr lvl="1"/>
            <a:r>
              <a:rPr lang="en-US" sz="6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SKOP KERJA </a:t>
            </a:r>
          </a:p>
        </p:txBody>
      </p:sp>
    </p:spTree>
    <p:extLst>
      <p:ext uri="{BB962C8B-B14F-4D97-AF65-F5344CB8AC3E}">
        <p14:creationId xmlns:p14="http://schemas.microsoft.com/office/powerpoint/2010/main" val="19571804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48743" y="1998643"/>
            <a:ext cx="21586688" cy="1077230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5400" dirty="0">
                <a:solidFill>
                  <a:srgbClr val="C00000"/>
                </a:solidFill>
                <a:latin typeface="Open Sans Light"/>
                <a:cs typeface="Open Sans Light"/>
              </a:rPr>
              <a:t>TUGASAN 4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t>22</a:t>
            </a:fld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7225712" y="5302758"/>
            <a:ext cx="2571228" cy="16274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9995338" y="3595450"/>
            <a:ext cx="12991764" cy="8825605"/>
            <a:chOff x="-227808" y="1102873"/>
            <a:chExt cx="6922142" cy="5367097"/>
          </a:xfrm>
        </p:grpSpPr>
        <p:sp>
          <p:nvSpPr>
            <p:cNvPr id="12" name="Pentagon 11"/>
            <p:cNvSpPr/>
            <p:nvPr/>
          </p:nvSpPr>
          <p:spPr>
            <a:xfrm>
              <a:off x="-227808" y="1671733"/>
              <a:ext cx="6922142" cy="4798237"/>
            </a:xfrm>
            <a:prstGeom prst="homePlate">
              <a:avLst>
                <a:gd name="adj" fmla="val 24469"/>
              </a:avLst>
            </a:prstGeom>
            <a:noFill/>
            <a:ln w="28575">
              <a:solidFill>
                <a:srgbClr val="E271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228600" indent="-228600">
                <a:buAutoNum type="arabicParenR"/>
              </a:pPr>
              <a:endParaRPr lang="en-MY" sz="2400" dirty="0">
                <a:solidFill>
                  <a:schemeClr val="tx1"/>
                </a:solidFill>
                <a:latin typeface="Open Sans Light"/>
              </a:endParaRPr>
            </a:p>
            <a:p>
              <a:pPr marL="538163" indent="-457200">
                <a:buFont typeface="+mj-lt"/>
                <a:buAutoNum type="arabicPeriod"/>
              </a:pPr>
              <a:r>
                <a:rPr lang="en-MY" sz="3600" dirty="0" err="1">
                  <a:latin typeface="Open Sans Light"/>
                </a:rPr>
                <a:t>Menyemak</a:t>
              </a:r>
              <a:r>
                <a:rPr lang="en-MY" sz="3600" dirty="0">
                  <a:latin typeface="Open Sans Light"/>
                </a:rPr>
                <a:t> </a:t>
              </a:r>
              <a:r>
                <a:rPr lang="en-MY" sz="3600" dirty="0" err="1">
                  <a:latin typeface="Open Sans Light"/>
                </a:rPr>
                <a:t>transaksi</a:t>
              </a:r>
              <a:r>
                <a:rPr lang="en-MY" sz="3600" dirty="0">
                  <a:latin typeface="Open Sans Light"/>
                </a:rPr>
                <a:t> yang </a:t>
              </a:r>
              <a:r>
                <a:rPr lang="en-MY" sz="3600" dirty="0" err="1">
                  <a:latin typeface="Open Sans Light"/>
                </a:rPr>
                <a:t>telah</a:t>
              </a:r>
              <a:r>
                <a:rPr lang="en-MY" sz="3600" dirty="0">
                  <a:latin typeface="Open Sans Light"/>
                </a:rPr>
                <a:t> </a:t>
              </a:r>
              <a:r>
                <a:rPr lang="en-MY" sz="3600" dirty="0" err="1">
                  <a:latin typeface="Open Sans Light"/>
                </a:rPr>
                <a:t>direkod</a:t>
              </a:r>
              <a:r>
                <a:rPr lang="en-MY" sz="3600" dirty="0">
                  <a:latin typeface="Open Sans Light"/>
                </a:rPr>
                <a:t> </a:t>
              </a:r>
              <a:r>
                <a:rPr lang="en-MY" sz="3600" dirty="0" err="1">
                  <a:latin typeface="Open Sans Light"/>
                </a:rPr>
                <a:t>ke</a:t>
              </a:r>
              <a:r>
                <a:rPr lang="en-MY" sz="3600" dirty="0">
                  <a:latin typeface="Open Sans Light"/>
                </a:rPr>
                <a:t> </a:t>
              </a:r>
              <a:r>
                <a:rPr lang="en-MY" sz="3600" dirty="0" err="1">
                  <a:latin typeface="Open Sans Light"/>
                </a:rPr>
                <a:t>dalam</a:t>
              </a:r>
              <a:r>
                <a:rPr lang="en-MY" sz="3600" dirty="0">
                  <a:latin typeface="Open Sans Light"/>
                </a:rPr>
                <a:t> </a:t>
              </a:r>
              <a:r>
                <a:rPr lang="en-MY" sz="3600" dirty="0" err="1">
                  <a:latin typeface="Open Sans Light"/>
                </a:rPr>
                <a:t>sistem</a:t>
              </a:r>
              <a:r>
                <a:rPr lang="en-MY" sz="3600" dirty="0">
                  <a:latin typeface="Open Sans Light"/>
                </a:rPr>
                <a:t>.</a:t>
              </a:r>
            </a:p>
            <a:p>
              <a:pPr marL="538163" indent="-457200">
                <a:buFont typeface="+mj-lt"/>
                <a:buAutoNum type="arabicPeriod"/>
              </a:pPr>
              <a:endParaRPr lang="en-MY" sz="2400" dirty="0">
                <a:latin typeface="Open Sans Light"/>
              </a:endParaRPr>
            </a:p>
            <a:p>
              <a:pPr marL="538163" indent="-457200">
                <a:buFont typeface="+mj-lt"/>
                <a:buAutoNum type="arabicPeriod"/>
              </a:pPr>
              <a:r>
                <a:rPr lang="en-US" sz="3600" dirty="0" err="1">
                  <a:latin typeface="Open Sans Light"/>
                </a:rPr>
                <a:t>Memastikan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setiap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transaksi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ditetapkan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dengan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kod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cukai</a:t>
              </a:r>
              <a:r>
                <a:rPr lang="en-US" sz="3600" dirty="0">
                  <a:latin typeface="Open Sans Light"/>
                </a:rPr>
                <a:t> yang </a:t>
              </a:r>
              <a:r>
                <a:rPr lang="en-US" sz="3600" dirty="0" err="1">
                  <a:latin typeface="Open Sans Light"/>
                </a:rPr>
                <a:t>sepatutnya</a:t>
              </a:r>
              <a:r>
                <a:rPr lang="en-US" sz="3600" dirty="0">
                  <a:latin typeface="Open Sans Light"/>
                </a:rPr>
                <a:t>.</a:t>
              </a:r>
            </a:p>
            <a:p>
              <a:pPr marL="538163" indent="-457200">
                <a:buFont typeface="+mj-lt"/>
                <a:buAutoNum type="arabicPeriod"/>
              </a:pPr>
              <a:endParaRPr lang="en-US" sz="2400" dirty="0">
                <a:latin typeface="Open Sans Light"/>
              </a:endParaRPr>
            </a:p>
            <a:p>
              <a:pPr marL="538163" indent="-457200">
                <a:buFont typeface="+mj-lt"/>
                <a:buAutoNum type="arabicPeriod"/>
              </a:pPr>
              <a:r>
                <a:rPr lang="en-US" sz="3600" dirty="0" err="1">
                  <a:latin typeface="Open Sans Light"/>
                </a:rPr>
                <a:t>Membuat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pengagihan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cukai</a:t>
              </a:r>
              <a:r>
                <a:rPr lang="en-US" sz="3600" dirty="0">
                  <a:latin typeface="Open Sans Light"/>
                </a:rPr>
                <a:t> input </a:t>
              </a:r>
              <a:r>
                <a:rPr lang="en-US" sz="3600" dirty="0" err="1">
                  <a:latin typeface="Open Sans Light"/>
                </a:rPr>
                <a:t>ke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atas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kos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tidak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langsung</a:t>
              </a:r>
              <a:r>
                <a:rPr lang="en-US" sz="3600" dirty="0">
                  <a:latin typeface="Open Sans Light"/>
                </a:rPr>
                <a:t>.</a:t>
              </a:r>
            </a:p>
            <a:p>
              <a:pPr marL="538163" indent="-457200">
                <a:buFont typeface="+mj-lt"/>
                <a:buAutoNum type="arabicPeriod"/>
              </a:pPr>
              <a:endParaRPr lang="en-US" sz="2400" dirty="0">
                <a:solidFill>
                  <a:schemeClr val="tx1"/>
                </a:solidFill>
                <a:latin typeface="Open Sans Light"/>
              </a:endParaRPr>
            </a:p>
            <a:p>
              <a:pPr marL="538163" indent="-457200">
                <a:buFont typeface="+mj-lt"/>
                <a:buAutoNum type="arabicPeriod"/>
              </a:pP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Memastikan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pengeluaran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invois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cukai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yang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sah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bagi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setiap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pembekalan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.</a:t>
              </a:r>
            </a:p>
            <a:p>
              <a:pPr marL="538163" indent="-457200">
                <a:buFont typeface="+mj-lt"/>
                <a:buAutoNum type="arabicPeriod"/>
              </a:pPr>
              <a:endParaRPr lang="en-US" sz="2400" dirty="0">
                <a:solidFill>
                  <a:schemeClr val="tx1"/>
                </a:solidFill>
                <a:latin typeface="Open Sans Light"/>
              </a:endParaRPr>
            </a:p>
            <a:p>
              <a:pPr marL="538163" indent="-457200">
                <a:buFont typeface="+mj-lt"/>
                <a:buAutoNum type="arabicPeriod"/>
              </a:pP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Memastikan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semua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aspek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pematuhan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GST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dilaksanakan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pada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setiap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transaksi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.</a:t>
              </a:r>
            </a:p>
            <a:p>
              <a:pPr marL="80963"/>
              <a:endParaRPr lang="en-US" sz="3600" dirty="0">
                <a:solidFill>
                  <a:schemeClr val="tx1"/>
                </a:solidFill>
                <a:latin typeface="Open Sans Light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-125974" y="1102873"/>
              <a:ext cx="2510199" cy="680069"/>
            </a:xfrm>
            <a:prstGeom prst="roundRect">
              <a:avLst/>
            </a:prstGeom>
            <a:solidFill>
              <a:srgbClr val="E27100"/>
            </a:solidFill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err="1">
                  <a:solidFill>
                    <a:schemeClr val="bg1"/>
                  </a:solidFill>
                  <a:latin typeface="Open Sans Light"/>
                </a:rPr>
                <a:t>Perkara</a:t>
              </a:r>
              <a:endParaRPr lang="en-MY" sz="4000" b="1" dirty="0">
                <a:solidFill>
                  <a:schemeClr val="bg1"/>
                </a:solidFill>
                <a:latin typeface="Open Sans Light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408975" y="2737364"/>
            <a:ext cx="22266224" cy="800231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marL="0" lvl="1" algn="ctr"/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Penerangan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Terperinci</a:t>
            </a:r>
            <a:endParaRPr lang="en-US" sz="3600" dirty="0">
              <a:latin typeface="Open Sans Ligh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605465" y="4363563"/>
            <a:ext cx="5230724" cy="3422692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>
              <a:defRPr/>
            </a:pPr>
            <a:r>
              <a:rPr lang="en-MY" sz="3600" b="1" kern="0" dirty="0" err="1">
                <a:solidFill>
                  <a:sysClr val="windowText" lastClr="000000"/>
                </a:solidFill>
                <a:latin typeface="Open Sans Light"/>
              </a:rPr>
              <a:t>Semakan</a:t>
            </a:r>
            <a:r>
              <a:rPr lang="en-MY" sz="3600" b="1" kern="0" dirty="0">
                <a:solidFill>
                  <a:sysClr val="windowText" lastClr="000000"/>
                </a:solidFill>
                <a:latin typeface="Open Sans Light"/>
              </a:rPr>
              <a:t> </a:t>
            </a:r>
            <a:r>
              <a:rPr lang="en-MY" sz="3600" b="1" kern="0" dirty="0" err="1">
                <a:solidFill>
                  <a:sysClr val="windowText" lastClr="000000"/>
                </a:solidFill>
                <a:latin typeface="Open Sans Light"/>
              </a:rPr>
              <a:t>Transaksi</a:t>
            </a:r>
            <a:r>
              <a:rPr lang="en-MY" sz="3600" b="1" kern="0" dirty="0">
                <a:solidFill>
                  <a:sysClr val="windowText" lastClr="000000"/>
                </a:solidFill>
                <a:latin typeface="Open Sans Light"/>
              </a:rPr>
              <a:t> GST-03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53341" y="9227131"/>
            <a:ext cx="6734971" cy="306790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>
              <a:defRPr/>
            </a:pPr>
            <a:r>
              <a:rPr lang="en-MY" sz="3600" b="1" u="sng" dirty="0" err="1">
                <a:latin typeface="Open Sans Light"/>
              </a:rPr>
              <a:t>Hasil</a:t>
            </a:r>
            <a:r>
              <a:rPr lang="en-MY" sz="3600" b="1" u="sng" dirty="0">
                <a:latin typeface="Open Sans Light"/>
              </a:rPr>
              <a:t> </a:t>
            </a:r>
            <a:r>
              <a:rPr lang="en-MY" sz="3600" b="1" u="sng" dirty="0" err="1">
                <a:latin typeface="Open Sans Light"/>
              </a:rPr>
              <a:t>Tugasan</a:t>
            </a:r>
            <a:endParaRPr lang="en-MY" sz="3600" b="1" u="sng" dirty="0">
              <a:latin typeface="Open Sans Light"/>
            </a:endParaRPr>
          </a:p>
          <a:p>
            <a:pPr algn="ctr" defTabSz="914400">
              <a:defRPr/>
            </a:pPr>
            <a:r>
              <a:rPr lang="en-MY" sz="3600" b="1" dirty="0" err="1">
                <a:latin typeface="Open Sans Light"/>
              </a:rPr>
              <a:t>Laporan</a:t>
            </a:r>
            <a:r>
              <a:rPr lang="en-MY" sz="3600" b="1" dirty="0">
                <a:latin typeface="Open Sans Light"/>
              </a:rPr>
              <a:t> </a:t>
            </a:r>
            <a:r>
              <a:rPr lang="en-MY" sz="3600" b="1" dirty="0" err="1">
                <a:latin typeface="Open Sans Light"/>
              </a:rPr>
              <a:t>Analisa</a:t>
            </a:r>
            <a:r>
              <a:rPr lang="en-MY" sz="3600" b="1" dirty="0">
                <a:latin typeface="Open Sans Light"/>
              </a:rPr>
              <a:t> </a:t>
            </a:r>
            <a:r>
              <a:rPr lang="en-MY" sz="3600" b="1" dirty="0" err="1">
                <a:latin typeface="Open Sans Light"/>
              </a:rPr>
              <a:t>Semakan</a:t>
            </a:r>
            <a:r>
              <a:rPr lang="en-MY" sz="3600" b="1" dirty="0">
                <a:latin typeface="Open Sans Light"/>
              </a:rPr>
              <a:t> </a:t>
            </a:r>
            <a:r>
              <a:rPr lang="en-MY" sz="3600" b="1" dirty="0" err="1">
                <a:latin typeface="Open Sans Light"/>
              </a:rPr>
              <a:t>Transaksi</a:t>
            </a:r>
            <a:r>
              <a:rPr lang="en-MY" sz="3600" b="1" dirty="0">
                <a:latin typeface="Open Sans Light"/>
              </a:rPr>
              <a:t> GST-03 </a:t>
            </a:r>
            <a:r>
              <a:rPr lang="en-MY" sz="3600" b="1" dirty="0" err="1">
                <a:latin typeface="Open Sans Light"/>
              </a:rPr>
              <a:t>bagi</a:t>
            </a:r>
            <a:r>
              <a:rPr lang="en-MY" sz="3600" b="1" dirty="0">
                <a:latin typeface="Open Sans Light"/>
              </a:rPr>
              <a:t> </a:t>
            </a:r>
            <a:r>
              <a:rPr lang="en-MY" sz="3600" b="1" dirty="0" err="1">
                <a:latin typeface="Open Sans Light"/>
              </a:rPr>
              <a:t>tempoh</a:t>
            </a:r>
            <a:r>
              <a:rPr lang="en-MY" sz="3600" b="1" dirty="0">
                <a:latin typeface="Open Sans Light"/>
              </a:rPr>
              <a:t> </a:t>
            </a:r>
            <a:r>
              <a:rPr lang="en-MY" sz="3600" b="1" dirty="0" err="1">
                <a:latin typeface="Open Sans Light"/>
              </a:rPr>
              <a:t>bercukai</a:t>
            </a:r>
            <a:r>
              <a:rPr lang="en-MY" sz="3600" b="1" dirty="0">
                <a:latin typeface="Open Sans Light"/>
              </a:rPr>
              <a:t> yang </a:t>
            </a:r>
            <a:r>
              <a:rPr lang="en-MY" sz="3600" b="1" dirty="0" err="1">
                <a:latin typeface="Open Sans Light"/>
              </a:rPr>
              <a:t>berkenaan</a:t>
            </a:r>
            <a:endParaRPr lang="en-MY" sz="3600" b="1" dirty="0">
              <a:latin typeface="Open Sans Light"/>
            </a:endParaRPr>
          </a:p>
        </p:txBody>
      </p:sp>
      <p:sp>
        <p:nvSpPr>
          <p:cNvPr id="18" name="Down Arrow 17"/>
          <p:cNvSpPr/>
          <p:nvPr/>
        </p:nvSpPr>
        <p:spPr>
          <a:xfrm>
            <a:off x="3464827" y="8086761"/>
            <a:ext cx="1512000" cy="978408"/>
          </a:xfrm>
          <a:prstGeom prst="down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Open Sans Ligh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-783029" y="276021"/>
            <a:ext cx="17274249" cy="156066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07834" tIns="103917" rIns="207834" bIns="103917" rtlCol="0" anchor="ctr"/>
          <a:lstStyle/>
          <a:p>
            <a:pPr lvl="1"/>
            <a:r>
              <a:rPr lang="en-US" sz="6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SKOP KERJA </a:t>
            </a:r>
          </a:p>
        </p:txBody>
      </p:sp>
    </p:spTree>
    <p:extLst>
      <p:ext uri="{BB962C8B-B14F-4D97-AF65-F5344CB8AC3E}">
        <p14:creationId xmlns:p14="http://schemas.microsoft.com/office/powerpoint/2010/main" val="17892120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3005689"/>
            <a:ext cx="2319925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lang="en-MY" sz="4000" b="1" kern="0" dirty="0">
                <a:solidFill>
                  <a:sysClr val="windowText" lastClr="00000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TUGASAN 4: SEMAKAN TRANSAKSI GST-03 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3276186"/>
              </p:ext>
            </p:extLst>
          </p:nvPr>
        </p:nvGraphicFramePr>
        <p:xfrm>
          <a:off x="914400" y="4550991"/>
          <a:ext cx="21915600" cy="338932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35434">
                <a:tc>
                  <a:txBody>
                    <a:bodyPr/>
                    <a:lstStyle/>
                    <a:p>
                      <a:pPr marL="0" marR="0" indent="0" algn="ctr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352800" algn="l"/>
                        </a:tabLst>
                        <a:defRPr/>
                      </a:pPr>
                      <a:r>
                        <a:rPr lang="en-MY" sz="3600" baseline="0" dirty="0" err="1">
                          <a:solidFill>
                            <a:schemeClr val="bg1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Semakan</a:t>
                      </a:r>
                      <a:r>
                        <a:rPr lang="en-MY" sz="3600" baseline="0" dirty="0">
                          <a:solidFill>
                            <a:schemeClr val="bg1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solidFill>
                            <a:schemeClr val="bg1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Transaksi</a:t>
                      </a:r>
                      <a:r>
                        <a:rPr lang="en-MY" sz="3600" baseline="0" dirty="0">
                          <a:solidFill>
                            <a:schemeClr val="bg1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solidFill>
                            <a:schemeClr val="bg1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Semasa</a:t>
                      </a:r>
                      <a:r>
                        <a:rPr lang="en-MY" sz="3600" baseline="0" dirty="0">
                          <a:solidFill>
                            <a:schemeClr val="bg1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3600" b="1" dirty="0" err="1">
                          <a:solidFill>
                            <a:schemeClr val="bg1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Cadangan</a:t>
                      </a:r>
                      <a:r>
                        <a:rPr lang="en-MY" sz="3600" b="1" dirty="0">
                          <a:solidFill>
                            <a:schemeClr val="bg1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3600" b="1" dirty="0" err="1">
                          <a:solidFill>
                            <a:schemeClr val="bg1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Tarikh</a:t>
                      </a:r>
                      <a:r>
                        <a:rPr lang="en-MY" sz="3600" b="1" dirty="0">
                          <a:solidFill>
                            <a:schemeClr val="bg1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3600" b="1" dirty="0" err="1">
                          <a:solidFill>
                            <a:schemeClr val="bg1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Semakan</a:t>
                      </a:r>
                      <a:endParaRPr lang="en-MY" sz="3600" b="1" dirty="0">
                        <a:solidFill>
                          <a:schemeClr val="bg1"/>
                        </a:solidFill>
                        <a:effectLst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6947">
                <a:tc>
                  <a:txBody>
                    <a:bodyPr/>
                    <a:lstStyle/>
                    <a:p>
                      <a:pPr marL="97155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182563" algn="l"/>
                          <a:tab pos="3352800" algn="l"/>
                        </a:tabLst>
                      </a:pPr>
                      <a:r>
                        <a:rPr lang="en-MY" sz="3600" baseline="0" dirty="0" err="1"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Bagi</a:t>
                      </a:r>
                      <a:r>
                        <a:rPr lang="en-MY" sz="3600" baseline="0" dirty="0"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Tempoh</a:t>
                      </a:r>
                      <a:r>
                        <a:rPr lang="en-MY" sz="3600" baseline="0" dirty="0"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bercukai</a:t>
                      </a:r>
                      <a:r>
                        <a:rPr lang="en-MY" sz="3600" baseline="0" dirty="0"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Julai</a:t>
                      </a:r>
                      <a:r>
                        <a:rPr lang="en-MY" sz="3600" baseline="0" dirty="0"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2018</a:t>
                      </a:r>
                    </a:p>
                  </a:txBody>
                  <a:tcPr marL="42202" marR="4220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434975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US" sz="3600" b="0" baseline="0" dirty="0">
                          <a:solidFill>
                            <a:schemeClr val="tx1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6/8/2018 – 17/8/2018</a:t>
                      </a:r>
                    </a:p>
                  </a:txBody>
                  <a:tcPr marL="42202" marR="42202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6947">
                <a:tc>
                  <a:txBody>
                    <a:bodyPr/>
                    <a:lstStyle/>
                    <a:p>
                      <a:pPr marL="97155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182563" algn="l"/>
                          <a:tab pos="3352800" algn="l"/>
                        </a:tabLst>
                      </a:pPr>
                      <a:r>
                        <a:rPr lang="en-MY" sz="3600" baseline="0" dirty="0" err="1"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Bagi</a:t>
                      </a:r>
                      <a:r>
                        <a:rPr lang="en-MY" sz="3600" baseline="0" dirty="0"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Tempoh</a:t>
                      </a:r>
                      <a:r>
                        <a:rPr lang="en-MY" sz="3600" baseline="0" dirty="0"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bercukai</a:t>
                      </a:r>
                      <a:r>
                        <a:rPr lang="en-MY" sz="3600" baseline="0" dirty="0"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3600" baseline="0" dirty="0" err="1"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Ogos</a:t>
                      </a:r>
                      <a:r>
                        <a:rPr lang="en-MY" sz="3600" baseline="0" dirty="0"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2018</a:t>
                      </a:r>
                    </a:p>
                  </a:txBody>
                  <a:tcPr marL="42202" marR="42202" marT="0" marB="0" anchor="ctr"/>
                </a:tc>
                <a:tc>
                  <a:txBody>
                    <a:bodyPr/>
                    <a:lstStyle/>
                    <a:p>
                      <a:pPr marL="434975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US" sz="3600" b="0" baseline="0" dirty="0">
                          <a:solidFill>
                            <a:schemeClr val="tx1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3/9/2018 – 14/9/2018</a:t>
                      </a:r>
                    </a:p>
                  </a:txBody>
                  <a:tcPr marL="42202" marR="42202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-783029" y="276021"/>
            <a:ext cx="17274249" cy="1495629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07834" tIns="103917" rIns="207834" bIns="103917" rtlCol="0" anchor="ctr"/>
          <a:lstStyle/>
          <a:p>
            <a:pPr lvl="1"/>
            <a:r>
              <a:rPr lang="en-US" sz="6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SKOP KERJA </a:t>
            </a:r>
          </a:p>
        </p:txBody>
      </p:sp>
    </p:spTree>
    <p:extLst>
      <p:ext uri="{BB962C8B-B14F-4D97-AF65-F5344CB8AC3E}">
        <p14:creationId xmlns:p14="http://schemas.microsoft.com/office/powerpoint/2010/main" val="33101449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7453620"/>
              </p:ext>
            </p:extLst>
          </p:nvPr>
        </p:nvGraphicFramePr>
        <p:xfrm>
          <a:off x="901026" y="4525579"/>
          <a:ext cx="22661791" cy="7075871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3500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43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175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66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TUGAS UTAMA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CADANGAN TARIKH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PIHAK BERTANGGUNGJAWAB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19215">
                <a:tc>
                  <a:txBody>
                    <a:bodyPr/>
                    <a:lstStyle/>
                    <a:p>
                      <a:pPr marL="530225" indent="-530225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dirty="0">
                          <a:effectLst/>
                          <a:latin typeface="Open Sans Light"/>
                        </a:rPr>
                        <a:t> </a:t>
                      </a:r>
                      <a:r>
                        <a:rPr lang="en-MY" sz="2600" b="1" dirty="0">
                          <a:effectLst/>
                          <a:latin typeface="Open Sans Light"/>
                        </a:rPr>
                        <a:t>1.</a:t>
                      </a:r>
                      <a:r>
                        <a:rPr lang="en-MY" sz="2600" b="1" baseline="0" dirty="0">
                          <a:effectLst/>
                          <a:latin typeface="Open Sans Light"/>
                        </a:rPr>
                        <a:t> SEMAKAN PENYATA GST-03</a:t>
                      </a:r>
                      <a:br>
                        <a:rPr lang="en-MY" sz="2600" b="1" baseline="0" dirty="0">
                          <a:effectLst/>
                          <a:latin typeface="Open Sans Light"/>
                        </a:rPr>
                      </a:br>
                      <a:endParaRPr lang="en-MY" sz="2600" b="1" baseline="0" dirty="0">
                        <a:effectLst/>
                        <a:latin typeface="Open Sans Light"/>
                      </a:endParaRPr>
                    </a:p>
                    <a:p>
                      <a:pPr marL="887413" indent="-430213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Output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kumimoji="0" lang="en-MY" sz="2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/>
                          <a:ea typeface="+mn-ea"/>
                          <a:cs typeface="+mn-cs"/>
                        </a:rPr>
                        <a:t>Kod</a:t>
                      </a: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MY" sz="2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/>
                          <a:ea typeface="+mn-ea"/>
                          <a:cs typeface="+mn-cs"/>
                        </a:rPr>
                        <a:t>cukai</a:t>
                      </a:r>
                      <a:r>
                        <a:rPr kumimoji="0" lang="en-MY" sz="2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 Light"/>
                          <a:ea typeface="+mn-ea"/>
                          <a:cs typeface="+mn-cs"/>
                        </a:rPr>
                        <a:t> GST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Memastikan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layanan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untuk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transaksi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hasil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adalah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betul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.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Memastikan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kod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output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adalah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betul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.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Mengenal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pasti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output yang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tidak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dibuat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pengisytiharan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.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Mengenal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pasti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transaksi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‘Deemed Supply’.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Menyemak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layanan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atas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aset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yang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telah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dihapus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kira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.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Memastikan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kesahan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invois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yang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dikeluarkan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.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Memastikan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semua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aspek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pematuhan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dilaksanakan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pada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setiap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transaksi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.</a:t>
                      </a:r>
                    </a:p>
                    <a:p>
                      <a:pPr marL="887413" indent="-430213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endParaRPr lang="en-MY" sz="2600" u="none" baseline="0" dirty="0">
                        <a:effectLst/>
                        <a:latin typeface="Open Sans Light"/>
                      </a:endParaRPr>
                    </a:p>
                  </a:txBody>
                  <a:tcPr marL="42202" marR="42202" marT="18000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2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minggu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untuk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setiap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bulan</a:t>
                      </a: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</a:txBody>
                  <a:tcPr marL="42202" marR="42202" marT="1800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SALIHIN</a:t>
                      </a:r>
                      <a:b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</a:b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Pasukan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Kerja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GST &amp; Kumpulan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Operasi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GST</a:t>
                      </a:r>
                    </a:p>
                  </a:txBody>
                  <a:tcPr marL="42202" marR="42202" marT="18000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t>24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901025" y="3336324"/>
            <a:ext cx="22661793" cy="646343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defTabSz="914400">
              <a:defRPr/>
            </a:pPr>
            <a:r>
              <a:rPr lang="en-MY" sz="2600" b="1" dirty="0">
                <a:latin typeface="Open Sans Light"/>
                <a:cs typeface="Open Sans Light"/>
              </a:rPr>
              <a:t>PENDEKATAN PERLAKSANAAN : </a:t>
            </a:r>
            <a:r>
              <a:rPr lang="en-MY" sz="2600" b="1" kern="0" dirty="0">
                <a:solidFill>
                  <a:sysClr val="windowText" lastClr="000000"/>
                </a:solidFill>
                <a:latin typeface="Open Sans Light"/>
              </a:rPr>
              <a:t>SEMAKAN TRANSAKSI GST-03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2945" y="2230626"/>
            <a:ext cx="22266224" cy="800231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marL="0" lvl="1" algn="ctr"/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Tugasan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4-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Penerangan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Terperinci</a:t>
            </a:r>
            <a:endParaRPr lang="en-US" sz="3600" dirty="0">
              <a:latin typeface="Open Sans Ligh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783029" y="276021"/>
            <a:ext cx="17274249" cy="1411693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07834" tIns="103917" rIns="207834" bIns="103917" rtlCol="0" anchor="ctr"/>
          <a:lstStyle/>
          <a:p>
            <a:pPr lvl="1"/>
            <a:r>
              <a:rPr lang="en-US" sz="6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SKOP KERJA </a:t>
            </a:r>
          </a:p>
        </p:txBody>
      </p:sp>
    </p:spTree>
    <p:extLst>
      <p:ext uri="{BB962C8B-B14F-4D97-AF65-F5344CB8AC3E}">
        <p14:creationId xmlns:p14="http://schemas.microsoft.com/office/powerpoint/2010/main" val="36691392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9181202"/>
              </p:ext>
            </p:extLst>
          </p:nvPr>
        </p:nvGraphicFramePr>
        <p:xfrm>
          <a:off x="901026" y="4525579"/>
          <a:ext cx="22661791" cy="7190171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3443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57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604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66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TUGAS UTAMA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CADANGAN TARIKH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PIHAK BERTANGGUNGJAWAB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33515">
                <a:tc>
                  <a:txBody>
                    <a:bodyPr/>
                    <a:lstStyle/>
                    <a:p>
                      <a:pPr marL="530225" indent="-530225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dirty="0">
                          <a:effectLst/>
                          <a:latin typeface="Open Sans Light"/>
                        </a:rPr>
                        <a:t> </a:t>
                      </a:r>
                      <a:r>
                        <a:rPr lang="en-MY" sz="2600" b="1" dirty="0">
                          <a:effectLst/>
                          <a:latin typeface="Open Sans Light"/>
                        </a:rPr>
                        <a:t>1.</a:t>
                      </a:r>
                      <a:r>
                        <a:rPr lang="en-MY" sz="2600" b="1" baseline="0" dirty="0">
                          <a:effectLst/>
                          <a:latin typeface="Open Sans Light"/>
                        </a:rPr>
                        <a:t> SEMAKAN PENYATA GST-03 (SAMBUNGAN)</a:t>
                      </a:r>
                      <a:br>
                        <a:rPr lang="en-MY" sz="2600" b="1" baseline="0" dirty="0">
                          <a:effectLst/>
                          <a:latin typeface="Open Sans Light"/>
                        </a:rPr>
                      </a:br>
                      <a:endParaRPr lang="en-MY" sz="2600" b="1" baseline="0" dirty="0">
                        <a:effectLst/>
                        <a:latin typeface="Open Sans Light"/>
                      </a:endParaRPr>
                    </a:p>
                    <a:p>
                      <a:pPr marL="887413" indent="-430213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Kredit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Input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Mengenal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pasti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transaksi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pembayaran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untuk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input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tidak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dibenarkan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(Block input tax).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Memastikan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kod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input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digunakan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dengan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betul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.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Memastikan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invois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yang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diterima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adalah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invois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yang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sah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.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Mengenal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pasti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transaksi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pembayaran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daripada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peruntukan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geran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pembangunan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geran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pengurusan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.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Memastikan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aliran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perbelanjaan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dikelaskan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mengikut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jenis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pembekalan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yang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dibuat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oleh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setiap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jabatan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.</a:t>
                      </a:r>
                    </a:p>
                    <a:p>
                      <a:pPr marL="887413" indent="-430213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endParaRPr lang="en-MY" sz="2600" u="none" baseline="0" dirty="0">
                        <a:effectLst/>
                        <a:latin typeface="Open Sans Light"/>
                      </a:endParaRPr>
                    </a:p>
                  </a:txBody>
                  <a:tcPr marL="42202" marR="42202" marT="18000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2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minggu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untuk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setiap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bulan</a:t>
                      </a: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</a:txBody>
                  <a:tcPr marL="42202" marR="42202" marT="1800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SALIHIN</a:t>
                      </a:r>
                      <a:b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</a:b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Pasukan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Kerja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GST &amp; Kumpulan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Operasi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GST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</a:txBody>
                  <a:tcPr marL="42202" marR="42202" marT="18000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itle 4"/>
          <p:cNvSpPr txBox="1">
            <a:spLocks/>
          </p:cNvSpPr>
          <p:nvPr/>
        </p:nvSpPr>
        <p:spPr>
          <a:xfrm>
            <a:off x="1052945" y="2104821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t>25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57376" y="3336324"/>
            <a:ext cx="22661793" cy="646343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defTabSz="914400">
              <a:defRPr/>
            </a:pPr>
            <a:r>
              <a:rPr lang="en-MY" sz="2600" b="1" dirty="0">
                <a:latin typeface="Open Sans Light"/>
                <a:cs typeface="Open Sans Light"/>
              </a:rPr>
              <a:t>PENDEKATAN PERLAKSANAAN : </a:t>
            </a:r>
            <a:r>
              <a:rPr lang="en-MY" sz="2600" b="1" kern="0" dirty="0">
                <a:solidFill>
                  <a:sysClr val="windowText" lastClr="000000"/>
                </a:solidFill>
                <a:latin typeface="Open Sans Light"/>
              </a:rPr>
              <a:t>SEMAKAN TRANSAKSI GST-03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2945" y="2230626"/>
            <a:ext cx="22266224" cy="800231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marL="0" lvl="1" algn="ctr"/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Tugasan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4-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Penerangan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Terperinci</a:t>
            </a:r>
            <a:endParaRPr lang="en-US" sz="3600" dirty="0">
              <a:latin typeface="Open Sans Ligh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783029" y="276021"/>
            <a:ext cx="17274249" cy="1649138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07834" tIns="103917" rIns="207834" bIns="103917" rtlCol="0" anchor="ctr"/>
          <a:lstStyle/>
          <a:p>
            <a:pPr lvl="1"/>
            <a:r>
              <a:rPr lang="en-US" sz="6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SKOP KERJA </a:t>
            </a:r>
          </a:p>
        </p:txBody>
      </p:sp>
    </p:spTree>
    <p:extLst>
      <p:ext uri="{BB962C8B-B14F-4D97-AF65-F5344CB8AC3E}">
        <p14:creationId xmlns:p14="http://schemas.microsoft.com/office/powerpoint/2010/main" val="38957498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1707380"/>
              </p:ext>
            </p:extLst>
          </p:nvPr>
        </p:nvGraphicFramePr>
        <p:xfrm>
          <a:off x="901026" y="4378674"/>
          <a:ext cx="22661791" cy="5565426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37579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461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66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TUGAS UTAMA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CADANGAN TARIKH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PIHAK  BERTANGGUNJAWAB</a:t>
                      </a: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8770">
                <a:tc>
                  <a:txBody>
                    <a:bodyPr/>
                    <a:lstStyle/>
                    <a:p>
                      <a:pPr marL="514350" indent="-5143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2"/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effectLst/>
                          <a:latin typeface="Open Sans Light"/>
                        </a:rPr>
                        <a:t>PENYEDIAAN PENYATA GST-03</a:t>
                      </a:r>
                      <a:br>
                        <a:rPr lang="en-MY" sz="2600" b="1" baseline="0" dirty="0">
                          <a:effectLst/>
                          <a:latin typeface="Open Sans Light"/>
                        </a:rPr>
                      </a:br>
                      <a:endParaRPr lang="en-MY" sz="2600" b="1" baseline="0" dirty="0">
                        <a:effectLst/>
                        <a:latin typeface="Open Sans Light"/>
                      </a:endParaRPr>
                    </a:p>
                    <a:p>
                      <a:pPr marL="887413" indent="-430213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SALIHIN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akan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membantu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dalam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perkara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berikut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: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Memetakan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maklumat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dalam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penyata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GST-03.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Membuat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pengiraan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pengagihan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kredit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input.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Membuat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pengiraan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Pelarasan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Tahunan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.</a:t>
                      </a:r>
                    </a:p>
                    <a:p>
                      <a:pPr marL="1343025" marR="0" lvl="0" indent="-457200" algn="l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Membuat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pengiraan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meyediakan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jadual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Pelarasan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Harta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Modal (CGA).</a:t>
                      </a:r>
                    </a:p>
                    <a:p>
                      <a:pPr marL="887413" indent="-430213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endParaRPr lang="en-MY" sz="2600" u="none" baseline="0" dirty="0">
                        <a:effectLst/>
                        <a:latin typeface="Open Sans Light"/>
                      </a:endParaRPr>
                    </a:p>
                  </a:txBody>
                  <a:tcPr marL="42202" marR="42202" marT="18000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2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minggu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untuk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setiap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bulan</a:t>
                      </a:r>
                      <a:endParaRPr lang="en-MY" sz="2600" b="0" baseline="0" dirty="0">
                        <a:solidFill>
                          <a:schemeClr val="tx1"/>
                        </a:solidFill>
                        <a:effectLst/>
                        <a:latin typeface="Open Sans Light"/>
                      </a:endParaRPr>
                    </a:p>
                  </a:txBody>
                  <a:tcPr marL="42202" marR="42202" marT="1800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SALIHIN</a:t>
                      </a:r>
                      <a:b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</a:b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Pasukan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Kerja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GST &amp; Kumpulan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Operasi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effectLst/>
                          <a:latin typeface="Open Sans Light"/>
                        </a:rPr>
                        <a:t> GST</a:t>
                      </a:r>
                    </a:p>
                  </a:txBody>
                  <a:tcPr marL="42202" marR="42202" marT="18000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t>26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758150" y="3336324"/>
            <a:ext cx="22661793" cy="646343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defTabSz="914400">
              <a:defRPr/>
            </a:pPr>
            <a:r>
              <a:rPr lang="en-MY" sz="2600" b="1" dirty="0">
                <a:latin typeface="Open Sans Light"/>
                <a:cs typeface="Open Sans Light"/>
              </a:rPr>
              <a:t>PENDEKATAN PERLAKSANAAN : </a:t>
            </a:r>
            <a:r>
              <a:rPr lang="en-MY" sz="2600" b="1" kern="0" dirty="0">
                <a:solidFill>
                  <a:sysClr val="windowText" lastClr="000000"/>
                </a:solidFill>
                <a:latin typeface="Open Sans Light"/>
              </a:rPr>
              <a:t>SEMAKAN TRANSAKSI GST-03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2945" y="2230626"/>
            <a:ext cx="22266224" cy="800231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marL="0" lvl="1" algn="ctr"/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Tugasan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4-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Penerangan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Terperinci</a:t>
            </a:r>
            <a:endParaRPr lang="en-US" sz="3600" dirty="0">
              <a:latin typeface="Open Sans Ligh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783029" y="276021"/>
            <a:ext cx="17274249" cy="1558598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07834" tIns="103917" rIns="207834" bIns="103917" rtlCol="0" anchor="ctr"/>
          <a:lstStyle/>
          <a:p>
            <a:pPr lvl="1"/>
            <a:r>
              <a:rPr lang="en-US" sz="6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SKOP KERJA </a:t>
            </a:r>
          </a:p>
        </p:txBody>
      </p:sp>
    </p:spTree>
    <p:extLst>
      <p:ext uri="{BB962C8B-B14F-4D97-AF65-F5344CB8AC3E}">
        <p14:creationId xmlns:p14="http://schemas.microsoft.com/office/powerpoint/2010/main" val="41275225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237605"/>
              </p:ext>
            </p:extLst>
          </p:nvPr>
        </p:nvGraphicFramePr>
        <p:xfrm>
          <a:off x="901026" y="4525579"/>
          <a:ext cx="22661792" cy="7953292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2661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566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TUGAS</a:t>
                      </a:r>
                      <a:r>
                        <a:rPr lang="en-MY" sz="2600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 DAN </a:t>
                      </a:r>
                      <a:r>
                        <a:rPr lang="en-MY" sz="260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TANGGUNGJAWAB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PASUKAN KERJA GST &amp; KUMPULAN OPERASI GST</a:t>
                      </a:r>
                      <a:endParaRPr lang="en-MY" sz="2600" b="1" dirty="0">
                        <a:solidFill>
                          <a:schemeClr val="bg1"/>
                        </a:solidFill>
                        <a:effectLst/>
                        <a:latin typeface="Open Sans Light"/>
                      </a:endParaRP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6636">
                <a:tc>
                  <a:txBody>
                    <a:bodyPr/>
                    <a:lstStyle/>
                    <a:p>
                      <a:pPr marL="887413" indent="-430213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Output </a:t>
                      </a:r>
                    </a:p>
                    <a:p>
                      <a:pPr marL="1343025" marR="0" lvl="0" indent="-457200" algn="just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Mengesahkan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rekod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lejar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hasil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adalah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seimbang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dengan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semua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jenis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kod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output.</a:t>
                      </a:r>
                    </a:p>
                    <a:p>
                      <a:pPr marL="1343025" marR="0" lvl="0" indent="-457200" algn="just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Membuat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pengesahan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semula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bagi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hasil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geran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yang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diterima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tentukan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Jabatan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perbelanjaan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yang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terlibat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dengan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geran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tersebut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.</a:t>
                      </a:r>
                    </a:p>
                    <a:p>
                      <a:pPr marL="1343025" marR="0" lvl="0" indent="-457200" algn="just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Menyemak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semula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lain-lain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hasil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/output ‘Deemed supply’,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pelupusan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aset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lain-lain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hasil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.</a:t>
                      </a:r>
                    </a:p>
                    <a:p>
                      <a:pPr marL="887413" indent="-430213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endParaRPr lang="en-MY" sz="2600" u="none" baseline="0" dirty="0">
                        <a:effectLst/>
                        <a:latin typeface="Open Sans Light"/>
                      </a:endParaRPr>
                    </a:p>
                    <a:p>
                      <a:pPr marL="887413" indent="-430213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Kredit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Input</a:t>
                      </a:r>
                    </a:p>
                    <a:p>
                      <a:pPr marL="1343025" marR="0" lvl="0" indent="-457200" algn="just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Mengesahkan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rekod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lejer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perbelanjaan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adalah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seimbang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dengan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semua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jenis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kod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input.</a:t>
                      </a:r>
                    </a:p>
                    <a:p>
                      <a:pPr marL="1343025" marR="0" lvl="0" indent="-457200" algn="just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Membuat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pembahagian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kredit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input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mengikut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jenis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pembekalan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.</a:t>
                      </a:r>
                    </a:p>
                    <a:p>
                      <a:pPr marL="1916113" marR="0" lvl="0" indent="-571500" algn="just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Memastikan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kredit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input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daripada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geran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mengurus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tidak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dituntut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.</a:t>
                      </a:r>
                    </a:p>
                    <a:p>
                      <a:pPr marL="1916113" marR="0" lvl="0" indent="-571500" algn="just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Memastikan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kredit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input yang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tidak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dibenarkan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tidak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dituntut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.</a:t>
                      </a:r>
                    </a:p>
                    <a:p>
                      <a:pPr marL="1916113" marR="0" lvl="0" indent="-571500" algn="just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Memastikan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kredit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input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daripada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hasil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pembekalan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dikecualikan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tidak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dituntut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.</a:t>
                      </a:r>
                    </a:p>
                    <a:p>
                      <a:pPr marL="1343025" marR="0" lvl="0" indent="-457200" algn="just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Mengambil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sampel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invois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yang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diterima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daripada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pembekal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memastikan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adalah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invois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yang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sah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.</a:t>
                      </a:r>
                    </a:p>
                    <a:p>
                      <a:pPr marL="887413" indent="-430213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endParaRPr lang="en-MY" sz="2600" u="none" baseline="0" dirty="0">
                        <a:effectLst/>
                        <a:latin typeface="Open Sans Light"/>
                      </a:endParaRPr>
                    </a:p>
                  </a:txBody>
                  <a:tcPr marL="42202" marR="42202" marT="18000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t>27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57376" y="3402874"/>
            <a:ext cx="22661793" cy="646343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defTabSz="914400">
              <a:defRPr/>
            </a:pPr>
            <a:r>
              <a:rPr lang="en-MY" sz="2600" b="1" dirty="0">
                <a:latin typeface="Open Sans Light"/>
                <a:cs typeface="Open Sans Light"/>
              </a:rPr>
              <a:t>PENDEKATAN PERLAKSANAAN : </a:t>
            </a:r>
            <a:r>
              <a:rPr lang="en-MY" sz="2600" b="1" kern="0" dirty="0">
                <a:solidFill>
                  <a:sysClr val="windowText" lastClr="000000"/>
                </a:solidFill>
                <a:latin typeface="Open Sans Light"/>
              </a:rPr>
              <a:t>SEMAKAN TRANSAKSI GST-03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2945" y="2230626"/>
            <a:ext cx="22266224" cy="800231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marL="0" lvl="1" algn="ctr"/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Tugasan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4-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Penerangan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Terperinci</a:t>
            </a:r>
            <a:endParaRPr lang="en-US" sz="3600" dirty="0">
              <a:latin typeface="Open Sans Ligh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783029" y="276021"/>
            <a:ext cx="17274249" cy="1649138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07834" tIns="103917" rIns="207834" bIns="103917" rtlCol="0" anchor="ctr"/>
          <a:lstStyle/>
          <a:p>
            <a:pPr lvl="1"/>
            <a:r>
              <a:rPr lang="en-US" sz="6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SKOP KERJA </a:t>
            </a:r>
          </a:p>
        </p:txBody>
      </p:sp>
    </p:spTree>
    <p:extLst>
      <p:ext uri="{BB962C8B-B14F-4D97-AF65-F5344CB8AC3E}">
        <p14:creationId xmlns:p14="http://schemas.microsoft.com/office/powerpoint/2010/main" val="13821871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2619685"/>
              </p:ext>
            </p:extLst>
          </p:nvPr>
        </p:nvGraphicFramePr>
        <p:xfrm>
          <a:off x="901026" y="4525579"/>
          <a:ext cx="22416174" cy="7590221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24161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566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352800" algn="l"/>
                        </a:tabLst>
                      </a:pPr>
                      <a:r>
                        <a:rPr lang="en-MY" sz="260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TUGAS</a:t>
                      </a:r>
                      <a:r>
                        <a:rPr lang="en-MY" sz="2600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 DAN </a:t>
                      </a:r>
                      <a:r>
                        <a:rPr lang="en-MY" sz="260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TANGGUNGJAWAB</a:t>
                      </a:r>
                      <a:r>
                        <a:rPr lang="en-MY" sz="2600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b="1" baseline="0" dirty="0">
                          <a:solidFill>
                            <a:schemeClr val="bg1"/>
                          </a:solidFill>
                          <a:effectLst/>
                          <a:latin typeface="Open Sans Light"/>
                        </a:rPr>
                        <a:t>SALIHIN</a:t>
                      </a:r>
                      <a:endParaRPr lang="en-MY" sz="2600" b="1" dirty="0">
                        <a:solidFill>
                          <a:schemeClr val="bg1"/>
                        </a:solidFill>
                        <a:effectLst/>
                        <a:latin typeface="Open Sans Light"/>
                      </a:endParaRPr>
                    </a:p>
                  </a:txBody>
                  <a:tcPr marL="42202" marR="42202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33565">
                <a:tc>
                  <a:txBody>
                    <a:bodyPr/>
                    <a:lstStyle/>
                    <a:p>
                      <a:pPr marL="887413" indent="-430213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Output </a:t>
                      </a:r>
                    </a:p>
                    <a:p>
                      <a:pPr marL="1343025" marR="0" lvl="0" indent="-457200" algn="just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Menyediakan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penyata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GST-03 :</a:t>
                      </a:r>
                    </a:p>
                    <a:p>
                      <a:pPr marL="1916112" marR="0" lvl="0" indent="-571500" algn="just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>
                          <a:tab pos="182563" algn="l"/>
                          <a:tab pos="1882775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Pemetaan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output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kepada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Penyata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 03</a:t>
                      </a:r>
                    </a:p>
                    <a:p>
                      <a:pPr marL="1916112" marR="0" lvl="0" indent="-571500" algn="just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>
                          <a:tab pos="182563" algn="l"/>
                          <a:tab pos="1882775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Pemetaan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kredit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input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kepada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Penyata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 03</a:t>
                      </a:r>
                    </a:p>
                    <a:p>
                      <a:pPr marL="1343025" marR="0" lvl="0" indent="-457200" algn="just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Membuat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pengiraan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pembahagian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kredit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input.</a:t>
                      </a:r>
                    </a:p>
                    <a:p>
                      <a:pPr marL="1343025" marR="0" lvl="0" indent="-457200" algn="just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Menyediakan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jadual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Pelarasan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Harta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Modal (CGA).</a:t>
                      </a:r>
                    </a:p>
                    <a:p>
                      <a:pPr marL="1343025" marR="0" lvl="0" indent="-457200" algn="just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Membuat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pengiraan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pelarasan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tahunan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.</a:t>
                      </a:r>
                    </a:p>
                    <a:p>
                      <a:pPr marL="1343025" marR="0" lvl="0" indent="-457200" algn="just" defTabSz="108744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182563" algn="l"/>
                          <a:tab pos="3352800" algn="l"/>
                        </a:tabLst>
                        <a:defRPr/>
                      </a:pP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Menyediakan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fail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kerja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lejer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untuk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tujuan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pemeriksaan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JKDM.</a:t>
                      </a:r>
                    </a:p>
                    <a:p>
                      <a:pPr marL="887413" indent="-430213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endParaRPr lang="en-MY" sz="2600" u="none" baseline="0" dirty="0">
                        <a:effectLst/>
                        <a:latin typeface="Open Sans Light"/>
                      </a:endParaRPr>
                    </a:p>
                    <a:p>
                      <a:pPr marL="887413" indent="-430213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endParaRPr lang="en-MY" sz="2600" u="none" baseline="0" dirty="0">
                        <a:effectLst/>
                        <a:latin typeface="Open Sans Light"/>
                      </a:endParaRPr>
                    </a:p>
                    <a:p>
                      <a:pPr marL="1428750" indent="-9715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619125" algn="l"/>
                          <a:tab pos="3352800" algn="l"/>
                        </a:tabLst>
                      </a:pP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Nota: SALIHIN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memerlukan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kerjasama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daripada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Jawatankuasa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untuk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pemetaan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maklumat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cukai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ke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dalam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Penyata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GST-03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bagi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semakan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</a:t>
                      </a:r>
                      <a:r>
                        <a:rPr lang="en-MY" sz="2600" u="none" baseline="0" dirty="0" err="1">
                          <a:effectLst/>
                          <a:latin typeface="Open Sans Light"/>
                        </a:rPr>
                        <a:t>transaksi</a:t>
                      </a:r>
                      <a:r>
                        <a:rPr lang="en-MY" sz="2600" u="none" baseline="0" dirty="0">
                          <a:effectLst/>
                          <a:latin typeface="Open Sans Light"/>
                        </a:rPr>
                        <a:t> GST.</a:t>
                      </a:r>
                    </a:p>
                    <a:p>
                      <a:pPr marL="45720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619125" algn="l"/>
                          <a:tab pos="3352800" algn="l"/>
                        </a:tabLst>
                      </a:pPr>
                      <a:endParaRPr lang="en-MY" sz="2600" u="none" baseline="0" dirty="0">
                        <a:effectLst/>
                        <a:latin typeface="Open Sans Light"/>
                      </a:endParaRPr>
                    </a:p>
                    <a:p>
                      <a:pPr marL="887413" indent="-430213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619125" algn="l"/>
                          <a:tab pos="3352800" algn="l"/>
                        </a:tabLst>
                      </a:pPr>
                      <a:endParaRPr lang="en-MY" sz="2600" u="none" baseline="0" dirty="0">
                        <a:effectLst/>
                        <a:latin typeface="Open Sans Light"/>
                      </a:endParaRPr>
                    </a:p>
                  </a:txBody>
                  <a:tcPr marL="42202" marR="42202" marT="18000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t>28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57376" y="3358989"/>
            <a:ext cx="22661793" cy="646343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defTabSz="914400">
              <a:defRPr/>
            </a:pPr>
            <a:r>
              <a:rPr lang="en-MY" sz="2600" b="1" dirty="0">
                <a:latin typeface="Open Sans Light"/>
                <a:cs typeface="Open Sans Light"/>
              </a:rPr>
              <a:t>PENDEKATAN PERLAKSANAAN : </a:t>
            </a:r>
            <a:r>
              <a:rPr lang="en-MY" sz="2600" b="1" kern="0" dirty="0">
                <a:solidFill>
                  <a:sysClr val="windowText" lastClr="000000"/>
                </a:solidFill>
                <a:latin typeface="Open Sans Light"/>
              </a:rPr>
              <a:t>SEMAKAN TRANSAKSI GST-03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2945" y="2230626"/>
            <a:ext cx="22266224" cy="800231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marL="0" lvl="1" algn="ctr"/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Tugasan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4-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Penerangan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Terperinci</a:t>
            </a:r>
            <a:endParaRPr lang="en-US" sz="3600" dirty="0">
              <a:latin typeface="Open Sans Ligh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783029" y="276021"/>
            <a:ext cx="17274249" cy="1649138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07834" tIns="103917" rIns="207834" bIns="103917" rtlCol="0" anchor="ctr"/>
          <a:lstStyle/>
          <a:p>
            <a:pPr lvl="1"/>
            <a:r>
              <a:rPr lang="en-US" sz="6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SKOP KERJA </a:t>
            </a:r>
          </a:p>
        </p:txBody>
      </p:sp>
    </p:spTree>
    <p:extLst>
      <p:ext uri="{BB962C8B-B14F-4D97-AF65-F5344CB8AC3E}">
        <p14:creationId xmlns:p14="http://schemas.microsoft.com/office/powerpoint/2010/main" val="15070505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316153" y="9310381"/>
            <a:ext cx="15648437" cy="1333248"/>
          </a:xfrm>
          <a:prstGeom prst="rect">
            <a:avLst/>
          </a:prstGeom>
          <a:noFill/>
        </p:spPr>
        <p:txBody>
          <a:bodyPr wrap="square" lIns="207834" tIns="103917" rIns="207834" bIns="103917" rtlCol="0">
            <a:spAutoFit/>
          </a:bodyPr>
          <a:lstStyle/>
          <a:p>
            <a:r>
              <a:rPr lang="en-US" sz="7300" dirty="0">
                <a:solidFill>
                  <a:schemeClr val="tx2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3.0 GARIS MASA</a:t>
            </a:r>
            <a:endParaRPr lang="en-MY" sz="7300" dirty="0">
              <a:solidFill>
                <a:schemeClr val="tx2">
                  <a:lumMod val="50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grpSp>
        <p:nvGrpSpPr>
          <p:cNvPr id="2" name="Group 2"/>
          <p:cNvGrpSpPr/>
          <p:nvPr/>
        </p:nvGrpSpPr>
        <p:grpSpPr>
          <a:xfrm>
            <a:off x="1625812" y="6017324"/>
            <a:ext cx="21338778" cy="4910992"/>
            <a:chOff x="609600" y="3008662"/>
            <a:chExt cx="8001000" cy="2455496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609600" y="5464158"/>
              <a:ext cx="800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up 1"/>
            <p:cNvGrpSpPr/>
            <p:nvPr/>
          </p:nvGrpSpPr>
          <p:grpSpPr>
            <a:xfrm>
              <a:off x="609600" y="3008662"/>
              <a:ext cx="1905000" cy="2231303"/>
              <a:chOff x="609600" y="3008662"/>
              <a:chExt cx="1905000" cy="2231303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609600" y="3564693"/>
                <a:ext cx="1676400" cy="167527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pic>
            <p:nvPicPr>
              <p:cNvPr id="1027" name="Picture 3" descr="C:\Users\Account\Desktop\Untitled-4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57111" y="3008662"/>
                <a:ext cx="1557489" cy="1987976"/>
              </a:xfrm>
              <a:prstGeom prst="rect">
                <a:avLst/>
              </a:prstGeom>
              <a:noFill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286148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4"/>
          <p:cNvSpPr txBox="1">
            <a:spLocks/>
          </p:cNvSpPr>
          <p:nvPr/>
        </p:nvSpPr>
        <p:spPr>
          <a:xfrm>
            <a:off x="1911723" y="3401616"/>
            <a:ext cx="20548957" cy="8640960"/>
          </a:xfrm>
          <a:prstGeom prst="rect">
            <a:avLst/>
          </a:prstGeom>
        </p:spPr>
        <p:txBody>
          <a:bodyPr lIns="207834" tIns="103917" rIns="207834" bIns="103917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1.0	      </a:t>
            </a:r>
            <a:r>
              <a:rPr lang="ms-MY" sz="5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KUMPULAN JAWATANKUASA								 </a:t>
            </a:r>
            <a:r>
              <a:rPr lang="en-US" sz="5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4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2.0       </a:t>
            </a:r>
            <a:r>
              <a:rPr lang="en-MY" sz="5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SKOP KERJA												 </a:t>
            </a:r>
            <a:r>
              <a:rPr lang="en-US" sz="5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3.0      GARIS MASA </a:t>
            </a:r>
            <a:r>
              <a:rPr lang="ms-MY" sz="5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							 					29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ms-MY" sz="5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4.0      YURAN PERKHIDMATAN </a:t>
            </a:r>
            <a:r>
              <a:rPr lang="en-US" sz="5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									31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en-US" sz="5000" b="1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					</a:t>
            </a:r>
          </a:p>
        </p:txBody>
      </p:sp>
      <p:sp>
        <p:nvSpPr>
          <p:cNvPr id="7" name="Rectangle 6"/>
          <p:cNvSpPr/>
          <p:nvPr/>
        </p:nvSpPr>
        <p:spPr>
          <a:xfrm>
            <a:off x="-584091" y="665312"/>
            <a:ext cx="17274249" cy="18288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07834" tIns="103917" rIns="207834" bIns="103917" rtlCol="0" anchor="ctr"/>
          <a:lstStyle/>
          <a:p>
            <a:pPr lvl="1"/>
            <a:r>
              <a:rPr lang="en-US" sz="6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ISI KANDUNGAN</a:t>
            </a:r>
            <a:endParaRPr lang="en-MY" sz="64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621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3562368" y="13757257"/>
            <a:ext cx="824807" cy="676705"/>
          </a:xfrm>
        </p:spPr>
        <p:txBody>
          <a:bodyPr/>
          <a:lstStyle/>
          <a:p>
            <a:fld id="{73ED2989-2F73-4C73-AB4B-4A0998447DEB}" type="slidenum">
              <a:rPr lang="en-US" smtClean="0"/>
              <a:t>30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-411163" y="425041"/>
            <a:ext cx="15249525" cy="126488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536575"/>
            <a:r>
              <a:rPr lang="en-US" sz="64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GARIS MASA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3388077"/>
              </p:ext>
            </p:extLst>
          </p:nvPr>
        </p:nvGraphicFramePr>
        <p:xfrm>
          <a:off x="588067" y="2808352"/>
          <a:ext cx="22974301" cy="86694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82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20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82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820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820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820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820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006475">
                <a:tc rowSpan="2"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solidFill>
                            <a:schemeClr val="bg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TUGASAN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solidFill>
                            <a:schemeClr val="bg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2018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2975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APRIL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MEI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JUN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JULAI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OGOS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SEPTEMBER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1473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TUGASAN</a:t>
                      </a:r>
                      <a:r>
                        <a:rPr lang="en-US" sz="2600" b="1" baseline="0" dirty="0"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1</a:t>
                      </a:r>
                      <a:endParaRPr lang="en-US" sz="2600" b="1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85975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TUGASAN 2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71700">
                <a:tc>
                  <a:txBody>
                    <a:bodyPr/>
                    <a:lstStyle/>
                    <a:p>
                      <a:pPr marL="0" marR="0" lvl="0" indent="0" algn="ctr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b="1" dirty="0"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TUGASAN 3</a:t>
                      </a:r>
                    </a:p>
                    <a:p>
                      <a:pPr algn="ctr"/>
                      <a:endParaRPr lang="en-US" sz="2600" b="1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90868">
                <a:tc>
                  <a:txBody>
                    <a:bodyPr/>
                    <a:lstStyle/>
                    <a:p>
                      <a:pPr marL="0" marR="0" lvl="0" indent="0" algn="ctr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b="1" dirty="0"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TUGASAN 4</a:t>
                      </a:r>
                    </a:p>
                    <a:p>
                      <a:pPr algn="ctr"/>
                      <a:endParaRPr lang="en-US" sz="2600" b="1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" name="Pentagon 9"/>
          <p:cNvSpPr/>
          <p:nvPr/>
        </p:nvSpPr>
        <p:spPr>
          <a:xfrm>
            <a:off x="8312846" y="6398598"/>
            <a:ext cx="7277100" cy="783198"/>
          </a:xfrm>
          <a:prstGeom prst="homePlate">
            <a:avLst/>
          </a:prstGeom>
          <a:solidFill>
            <a:srgbClr val="CC3300"/>
          </a:solidFill>
          <a:ln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Open Sans Light"/>
              </a:rPr>
              <a:t>P2: ANALISIS DATA </a:t>
            </a:r>
          </a:p>
        </p:txBody>
      </p:sp>
      <p:sp>
        <p:nvSpPr>
          <p:cNvPr id="12" name="Pentagon 11"/>
          <p:cNvSpPr/>
          <p:nvPr/>
        </p:nvSpPr>
        <p:spPr>
          <a:xfrm>
            <a:off x="15684140" y="6404463"/>
            <a:ext cx="3963988" cy="748683"/>
          </a:xfrm>
          <a:prstGeom prst="homePlate">
            <a:avLst/>
          </a:prstGeom>
          <a:solidFill>
            <a:srgbClr val="CC3300"/>
          </a:solidFill>
          <a:ln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Open Sans Light"/>
              </a:rPr>
              <a:t>P2: PROSES DAN PROSEDUR</a:t>
            </a:r>
          </a:p>
        </p:txBody>
      </p:sp>
      <p:sp>
        <p:nvSpPr>
          <p:cNvPr id="14" name="Pentagon 13"/>
          <p:cNvSpPr/>
          <p:nvPr/>
        </p:nvSpPr>
        <p:spPr>
          <a:xfrm>
            <a:off x="3979334" y="6390789"/>
            <a:ext cx="4239318" cy="817713"/>
          </a:xfrm>
          <a:prstGeom prst="homePlate">
            <a:avLst/>
          </a:prstGeom>
          <a:solidFill>
            <a:srgbClr val="CC3300"/>
          </a:solidFill>
          <a:ln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Open Sans Light"/>
              </a:rPr>
              <a:t>P1: PENGUMPULAN DATA</a:t>
            </a:r>
          </a:p>
        </p:txBody>
      </p:sp>
      <p:sp>
        <p:nvSpPr>
          <p:cNvPr id="15" name="Pentagon 14"/>
          <p:cNvSpPr/>
          <p:nvPr/>
        </p:nvSpPr>
        <p:spPr>
          <a:xfrm>
            <a:off x="4403723" y="4842324"/>
            <a:ext cx="2540001" cy="678467"/>
          </a:xfrm>
          <a:prstGeom prst="homePlat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Open Sans Light"/>
              </a:rPr>
              <a:t>LATIHAN GST</a:t>
            </a:r>
          </a:p>
        </p:txBody>
      </p:sp>
      <p:sp>
        <p:nvSpPr>
          <p:cNvPr id="13" name="Pentagon 12"/>
          <p:cNvSpPr/>
          <p:nvPr/>
        </p:nvSpPr>
        <p:spPr>
          <a:xfrm>
            <a:off x="3979334" y="8277728"/>
            <a:ext cx="5232400" cy="825500"/>
          </a:xfrm>
          <a:prstGeom prst="homePlate">
            <a:avLst/>
          </a:prstGeom>
          <a:solidFill>
            <a:srgbClr val="CC3399"/>
          </a:solidFill>
          <a:ln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Open Sans Light"/>
              </a:rPr>
              <a:t>P1: PERANCANGAN AWAL</a:t>
            </a:r>
          </a:p>
        </p:txBody>
      </p:sp>
      <p:sp>
        <p:nvSpPr>
          <p:cNvPr id="16" name="Pentagon 15"/>
          <p:cNvSpPr/>
          <p:nvPr/>
        </p:nvSpPr>
        <p:spPr>
          <a:xfrm>
            <a:off x="9710658" y="8230876"/>
            <a:ext cx="9520318" cy="802670"/>
          </a:xfrm>
          <a:prstGeom prst="homePlate">
            <a:avLst/>
          </a:prstGeom>
          <a:solidFill>
            <a:srgbClr val="CC3399"/>
          </a:solidFill>
          <a:ln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Open Sans Light"/>
              </a:rPr>
              <a:t>P2: SOKONGAN DAN PEMANTAUAN</a:t>
            </a:r>
          </a:p>
        </p:txBody>
      </p:sp>
      <p:sp>
        <p:nvSpPr>
          <p:cNvPr id="17" name="Pentagon 16"/>
          <p:cNvSpPr/>
          <p:nvPr/>
        </p:nvSpPr>
        <p:spPr>
          <a:xfrm>
            <a:off x="19648128" y="8277728"/>
            <a:ext cx="3800208" cy="784202"/>
          </a:xfrm>
          <a:prstGeom prst="homePlate">
            <a:avLst/>
          </a:prstGeom>
          <a:solidFill>
            <a:srgbClr val="CC3399"/>
          </a:solidFill>
          <a:ln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Open Sans Light"/>
              </a:rPr>
              <a:t>P3: PENYEDIAAN LAPORAN</a:t>
            </a:r>
          </a:p>
        </p:txBody>
      </p:sp>
      <p:sp>
        <p:nvSpPr>
          <p:cNvPr id="18" name="Pentagon 17"/>
          <p:cNvSpPr/>
          <p:nvPr/>
        </p:nvSpPr>
        <p:spPr>
          <a:xfrm>
            <a:off x="19762160" y="6424300"/>
            <a:ext cx="3686176" cy="784202"/>
          </a:xfrm>
          <a:prstGeom prst="homePlate">
            <a:avLst/>
          </a:prstGeom>
          <a:solidFill>
            <a:srgbClr val="CC3300"/>
          </a:solidFill>
          <a:ln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Open Sans Light"/>
              </a:rPr>
              <a:t>P3: PENYEDIAAN LAPORAN</a:t>
            </a:r>
          </a:p>
        </p:txBody>
      </p:sp>
      <p:sp>
        <p:nvSpPr>
          <p:cNvPr id="19" name="Pentagon 18"/>
          <p:cNvSpPr/>
          <p:nvPr/>
        </p:nvSpPr>
        <p:spPr>
          <a:xfrm>
            <a:off x="17145000" y="10186512"/>
            <a:ext cx="3086100" cy="1066800"/>
          </a:xfrm>
          <a:prstGeom prst="homePlate">
            <a:avLst/>
          </a:prstGeom>
          <a:solidFill>
            <a:srgbClr val="92D050"/>
          </a:solidFill>
          <a:ln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latin typeface="Open Sans Light"/>
              </a:rPr>
              <a:t>SEMAKAN GST-03 JULAI 2018</a:t>
            </a:r>
          </a:p>
        </p:txBody>
      </p:sp>
      <p:sp>
        <p:nvSpPr>
          <p:cNvPr id="20" name="Pentagon 19"/>
          <p:cNvSpPr/>
          <p:nvPr/>
        </p:nvSpPr>
        <p:spPr>
          <a:xfrm>
            <a:off x="20372734" y="10131156"/>
            <a:ext cx="3048000" cy="1012806"/>
          </a:xfrm>
          <a:prstGeom prst="homePlate">
            <a:avLst/>
          </a:prstGeom>
          <a:solidFill>
            <a:srgbClr val="92D050"/>
          </a:solidFill>
          <a:ln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latin typeface="Open Sans Light"/>
              </a:rPr>
              <a:t>SEMAKAN GST-03 OGOS  2018</a:t>
            </a:r>
          </a:p>
        </p:txBody>
      </p:sp>
    </p:spTree>
    <p:extLst>
      <p:ext uri="{BB962C8B-B14F-4D97-AF65-F5344CB8AC3E}">
        <p14:creationId xmlns:p14="http://schemas.microsoft.com/office/powerpoint/2010/main" val="19605590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316153" y="9310381"/>
            <a:ext cx="15648437" cy="1333248"/>
          </a:xfrm>
          <a:prstGeom prst="rect">
            <a:avLst/>
          </a:prstGeom>
          <a:noFill/>
        </p:spPr>
        <p:txBody>
          <a:bodyPr wrap="square" lIns="207834" tIns="103917" rIns="207834" bIns="103917" rtlCol="0">
            <a:spAutoFit/>
          </a:bodyPr>
          <a:lstStyle/>
          <a:p>
            <a:r>
              <a:rPr lang="en-US" sz="7300" dirty="0">
                <a:solidFill>
                  <a:schemeClr val="tx2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4.0 YURAN PERKHIDMATAN</a:t>
            </a:r>
            <a:endParaRPr lang="en-MY" sz="7300" dirty="0">
              <a:solidFill>
                <a:schemeClr val="tx2">
                  <a:lumMod val="50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grpSp>
        <p:nvGrpSpPr>
          <p:cNvPr id="2" name="Group 2"/>
          <p:cNvGrpSpPr/>
          <p:nvPr/>
        </p:nvGrpSpPr>
        <p:grpSpPr>
          <a:xfrm>
            <a:off x="1625812" y="6017324"/>
            <a:ext cx="21338778" cy="4910992"/>
            <a:chOff x="609600" y="3008662"/>
            <a:chExt cx="8001000" cy="2455496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609600" y="5464158"/>
              <a:ext cx="800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up 1"/>
            <p:cNvGrpSpPr/>
            <p:nvPr/>
          </p:nvGrpSpPr>
          <p:grpSpPr>
            <a:xfrm>
              <a:off x="609600" y="3008662"/>
              <a:ext cx="1905000" cy="2231303"/>
              <a:chOff x="609600" y="3008662"/>
              <a:chExt cx="1905000" cy="2231303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609600" y="3564693"/>
                <a:ext cx="1676400" cy="167527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pic>
            <p:nvPicPr>
              <p:cNvPr id="1027" name="Picture 3" descr="C:\Users\Account\Desktop\Untitled-4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57111" y="3008662"/>
                <a:ext cx="1557489" cy="1987976"/>
              </a:xfrm>
              <a:prstGeom prst="rect">
                <a:avLst/>
              </a:prstGeom>
              <a:noFill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323663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609679" y="609600"/>
            <a:ext cx="17274249" cy="1247775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07834" tIns="103917" rIns="207834" bIns="103917" rtlCol="0" anchor="ctr"/>
          <a:lstStyle/>
          <a:p>
            <a:pPr indent="1219581"/>
            <a:r>
              <a:rPr lang="en-US" sz="64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YURAN PERKHIDMATAN</a:t>
            </a:r>
            <a:endParaRPr lang="en-MY" sz="64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582684"/>
              </p:ext>
            </p:extLst>
          </p:nvPr>
        </p:nvGraphicFramePr>
        <p:xfrm>
          <a:off x="643850" y="2708791"/>
          <a:ext cx="22661792" cy="100449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85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895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293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20584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solidFill>
                            <a:schemeClr val="bg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JENIS PERKHIDMATAN</a:t>
                      </a:r>
                      <a:endParaRPr lang="en-MY" sz="2600" b="1" dirty="0">
                        <a:solidFill>
                          <a:schemeClr val="bg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600" b="1" dirty="0">
                          <a:solidFill>
                            <a:schemeClr val="bg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PERATUSAN</a:t>
                      </a: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2600" b="1" dirty="0">
                          <a:solidFill>
                            <a:schemeClr val="bg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PERINGKAT</a:t>
                      </a:r>
                    </a:p>
                    <a:p>
                      <a:pPr algn="ctr"/>
                      <a:endParaRPr lang="en-MY" sz="2600" b="1" dirty="0">
                        <a:solidFill>
                          <a:schemeClr val="bg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2600" b="1" dirty="0">
                          <a:solidFill>
                            <a:schemeClr val="bg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HARGA (RM)</a:t>
                      </a:r>
                    </a:p>
                    <a:p>
                      <a:pPr algn="ctr"/>
                      <a:endParaRPr lang="en-MY" sz="2600" b="1" dirty="0">
                        <a:solidFill>
                          <a:schemeClr val="bg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169">
                <a:tc>
                  <a:txBody>
                    <a:bodyPr/>
                    <a:lstStyle/>
                    <a:p>
                      <a:pPr marL="0" marR="0" indent="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2600" dirty="0"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BAYARAN</a:t>
                      </a:r>
                      <a:r>
                        <a:rPr lang="en-MY" sz="2600" baseline="0" dirty="0"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PERTAMA</a:t>
                      </a:r>
                      <a:endParaRPr lang="en-MY" sz="260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2600" b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10%</a:t>
                      </a: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MY" sz="2600" b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Permulaan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kerja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/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Menandatangani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surat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setuju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terima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, 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MY" sz="2600" b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Permulaan</a:t>
                      </a:r>
                      <a:r>
                        <a:rPr lang="en-MY" sz="2600" b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2600" b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kerja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bagi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Tugasan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2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dan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3 ,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Peringkat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1</a:t>
                      </a: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2600" b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RM25,000.00</a:t>
                      </a: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4169">
                <a:tc>
                  <a:txBody>
                    <a:bodyPr/>
                    <a:lstStyle/>
                    <a:p>
                      <a:pPr marL="0" marR="0" indent="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2600" dirty="0"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BAYARAN</a:t>
                      </a:r>
                      <a:r>
                        <a:rPr lang="en-MY" sz="2600" baseline="0" dirty="0"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KEDUA</a:t>
                      </a:r>
                      <a:endParaRPr lang="en-MY" sz="260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2600" b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40%</a:t>
                      </a: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MY" sz="2600" b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Penyelesaian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Tugasan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1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MY" sz="2600" b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Penyelesaian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Tugasan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2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dan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3 ,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Peringkat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1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2600" b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Permulaan</a:t>
                      </a:r>
                      <a:r>
                        <a:rPr lang="en-MY" sz="2600" b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2600" b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kerja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bagi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Tugasan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2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dan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3 ,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Peringkat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2</a:t>
                      </a:r>
                      <a:endParaRPr lang="en-MY" sz="2600" b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2600" b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RM100,00.00</a:t>
                      </a: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4169">
                <a:tc>
                  <a:txBody>
                    <a:bodyPr/>
                    <a:lstStyle/>
                    <a:p>
                      <a:pPr marL="0" marR="0" indent="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2600" dirty="0"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BAYARAN</a:t>
                      </a:r>
                      <a:r>
                        <a:rPr lang="en-MY" sz="2600" baseline="0" dirty="0"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KETIGA</a:t>
                      </a:r>
                      <a:endParaRPr lang="en-MY" sz="260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2600" b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40%</a:t>
                      </a: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MY" sz="2600" b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Penyelesaian</a:t>
                      </a:r>
                      <a:r>
                        <a:rPr lang="en-MY" sz="2600" b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Tugasan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2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dan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3 ,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Peringkat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2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Penyelesaian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Tugasan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4,Peringkat 1</a:t>
                      </a:r>
                      <a:endParaRPr lang="en-MY" sz="2600" b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2600" b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RM100,000.00</a:t>
                      </a: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49950">
                <a:tc>
                  <a:txBody>
                    <a:bodyPr/>
                    <a:lstStyle/>
                    <a:p>
                      <a:pPr marL="0" marR="0" indent="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2600" dirty="0"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BAYARAN KEEMPAT</a:t>
                      </a: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2600" b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10%</a:t>
                      </a: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MY" sz="2600" b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Penyelesaian</a:t>
                      </a:r>
                      <a:r>
                        <a:rPr lang="en-MY" sz="2600" b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Tugasan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2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dan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3 ,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Peringkat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3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Penyelesaian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2600" b="0" baseline="0" dirty="0" err="1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Tugasan</a:t>
                      </a:r>
                      <a:r>
                        <a:rPr lang="en-MY" sz="2600" b="0" baseline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</a:t>
                      </a:r>
                      <a:r>
                        <a:rPr lang="en-MY" sz="2600" b="0" baseline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4,Peringkat 2</a:t>
                      </a:r>
                      <a:endParaRPr lang="en-MY" sz="2600" b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2600" b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RM25,000.00</a:t>
                      </a: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4169">
                <a:tc>
                  <a:txBody>
                    <a:bodyPr/>
                    <a:lstStyle/>
                    <a:p>
                      <a:pPr marL="0" marR="0" indent="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2600" dirty="0"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JUMLAH</a:t>
                      </a: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sz="2600" b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sz="2600" b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2600" b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RM250,000.00</a:t>
                      </a: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4169">
                <a:tc>
                  <a:txBody>
                    <a:bodyPr/>
                    <a:lstStyle/>
                    <a:p>
                      <a:pPr marL="0" marR="0" indent="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2600" dirty="0"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GST 6%</a:t>
                      </a: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sz="2600" b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sz="2600" b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2600" b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RM15,000.00</a:t>
                      </a: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8699">
                <a:tc>
                  <a:txBody>
                    <a:bodyPr/>
                    <a:lstStyle/>
                    <a:p>
                      <a:pPr marL="0" marR="0" indent="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2600" b="1" dirty="0"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JUMLAH</a:t>
                      </a:r>
                      <a:r>
                        <a:rPr lang="en-MY" sz="2600" b="1" baseline="0" dirty="0"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KESELURUHAN</a:t>
                      </a:r>
                      <a:endParaRPr lang="en-MY" sz="2600" b="1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sz="2600" b="1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sz="2600" b="1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2600" b="1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RM265,000.00</a:t>
                      </a:r>
                    </a:p>
                  </a:txBody>
                  <a:tcPr marL="185218" marR="185218" marT="92665" marB="926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43850" y="1857375"/>
            <a:ext cx="22661793" cy="86178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 defTabSz="914400">
              <a:defRPr/>
            </a:pPr>
            <a:r>
              <a:rPr lang="en-MY" sz="3800" b="1" dirty="0" err="1">
                <a:latin typeface="Open Sans Light"/>
                <a:cs typeface="Open Sans Light"/>
              </a:rPr>
              <a:t>Terma</a:t>
            </a:r>
            <a:r>
              <a:rPr lang="en-MY" sz="3800" b="1" dirty="0">
                <a:latin typeface="Open Sans Light"/>
                <a:cs typeface="Open Sans Light"/>
              </a:rPr>
              <a:t> </a:t>
            </a:r>
            <a:r>
              <a:rPr lang="en-MY" sz="3800" b="1" dirty="0" err="1">
                <a:latin typeface="Open Sans Light"/>
                <a:cs typeface="Open Sans Light"/>
              </a:rPr>
              <a:t>Pembayaran</a:t>
            </a:r>
            <a:endParaRPr lang="en-MY" sz="3800" b="1" kern="0" dirty="0">
              <a:solidFill>
                <a:sysClr val="windowText" lastClr="000000"/>
              </a:solidFill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543112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77251" y="5751006"/>
            <a:ext cx="7432431" cy="154519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424183" y="7486502"/>
            <a:ext cx="21586688" cy="1446562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www.salihin.com.my | www.salihinpremier.com</a:t>
            </a:r>
          </a:p>
          <a:p>
            <a:pPr algn="ctr"/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2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Careline</a:t>
            </a:r>
            <a:r>
              <a:rPr lang="en-US" sz="2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1 300 88 5678 </a:t>
            </a:r>
          </a:p>
        </p:txBody>
      </p:sp>
    </p:spTree>
    <p:extLst>
      <p:ext uri="{BB962C8B-B14F-4D97-AF65-F5344CB8AC3E}">
        <p14:creationId xmlns:p14="http://schemas.microsoft.com/office/powerpoint/2010/main" val="275636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916102" y="9146682"/>
            <a:ext cx="15648437" cy="1333248"/>
          </a:xfrm>
          <a:prstGeom prst="rect">
            <a:avLst/>
          </a:prstGeom>
          <a:noFill/>
        </p:spPr>
        <p:txBody>
          <a:bodyPr wrap="square" lIns="207834" tIns="103917" rIns="207834" bIns="103917" rtlCol="0">
            <a:spAutoFit/>
          </a:bodyPr>
          <a:lstStyle/>
          <a:p>
            <a:r>
              <a:rPr lang="en-US" sz="7300" dirty="0">
                <a:solidFill>
                  <a:schemeClr val="tx2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1.0 KUMPULAN JAWATANKUASA </a:t>
            </a:r>
            <a:endParaRPr lang="en-MY" sz="7300" dirty="0">
              <a:solidFill>
                <a:schemeClr val="tx2">
                  <a:lumMod val="50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grpSp>
        <p:nvGrpSpPr>
          <p:cNvPr id="2" name="Group 2"/>
          <p:cNvGrpSpPr/>
          <p:nvPr/>
        </p:nvGrpSpPr>
        <p:grpSpPr>
          <a:xfrm>
            <a:off x="1625812" y="6017324"/>
            <a:ext cx="21338778" cy="4910992"/>
            <a:chOff x="609600" y="3008662"/>
            <a:chExt cx="8001000" cy="2455496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609600" y="5464158"/>
              <a:ext cx="800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up 1"/>
            <p:cNvGrpSpPr/>
            <p:nvPr/>
          </p:nvGrpSpPr>
          <p:grpSpPr>
            <a:xfrm>
              <a:off x="609600" y="3008662"/>
              <a:ext cx="1905000" cy="2231303"/>
              <a:chOff x="609600" y="3008662"/>
              <a:chExt cx="1905000" cy="2231303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609600" y="3564693"/>
                <a:ext cx="1676400" cy="167527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pic>
            <p:nvPicPr>
              <p:cNvPr id="1027" name="Picture 3" descr="C:\Users\Account\Desktop\Untitled-4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57111" y="3008662"/>
                <a:ext cx="1557489" cy="1987976"/>
              </a:xfrm>
              <a:prstGeom prst="rect">
                <a:avLst/>
              </a:prstGeom>
              <a:noFill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3953733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/>
          <p:cNvGrpSpPr/>
          <p:nvPr/>
        </p:nvGrpSpPr>
        <p:grpSpPr>
          <a:xfrm>
            <a:off x="-334057" y="307931"/>
            <a:ext cx="19496232" cy="6467418"/>
            <a:chOff x="-1712804" y="-52859"/>
            <a:chExt cx="19496232" cy="6467418"/>
          </a:xfrm>
        </p:grpSpPr>
        <p:sp>
          <p:nvSpPr>
            <p:cNvPr id="7" name="Rectangle 6"/>
            <p:cNvSpPr/>
            <p:nvPr/>
          </p:nvSpPr>
          <p:spPr>
            <a:xfrm>
              <a:off x="-1712804" y="-52859"/>
              <a:ext cx="17274249" cy="13213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07834" tIns="103917" rIns="207834" bIns="103917" rtlCol="0" anchor="ctr"/>
            <a:lstStyle/>
            <a:p>
              <a:pPr lvl="1"/>
              <a:r>
                <a:rPr lang="en-US" sz="6400" dirty="0"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KUMPULAN JAWATANKUASA</a:t>
              </a:r>
              <a:endParaRPr lang="en-MY" sz="6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8365328" y="1434785"/>
              <a:ext cx="3686175" cy="1158508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2400" b="1" dirty="0" err="1"/>
                <a:t>Salihin</a:t>
              </a:r>
              <a:r>
                <a:rPr lang="en-US" sz="2400" b="1" dirty="0"/>
                <a:t> </a:t>
              </a:r>
              <a:r>
                <a:rPr lang="en-US" sz="2400" b="1" dirty="0" err="1"/>
                <a:t>Abang</a:t>
              </a:r>
              <a:endParaRPr lang="en-MY" sz="2400" b="1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9172574" y="2259035"/>
              <a:ext cx="2500661" cy="56285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2400" b="1" dirty="0">
                  <a:solidFill>
                    <a:schemeClr val="tx1"/>
                  </a:solidFill>
                </a:rPr>
                <a:t>Partner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3045265" y="2540967"/>
              <a:ext cx="3057525" cy="138112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2400" b="1" dirty="0" err="1"/>
                <a:t>Dato</a:t>
              </a:r>
              <a:r>
                <a:rPr lang="en-US" sz="2400" b="1" dirty="0"/>
                <a:t>’ </a:t>
              </a:r>
              <a:r>
                <a:rPr lang="en-US" sz="2400" b="1" dirty="0" err="1"/>
                <a:t>Abd</a:t>
              </a:r>
              <a:r>
                <a:rPr lang="en-US" sz="2400" b="1" dirty="0"/>
                <a:t> Aziz Abu Bakar</a:t>
              </a:r>
              <a:endParaRPr lang="en-MY" sz="2400" b="1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373880" y="3548127"/>
              <a:ext cx="2257424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2400" b="1" dirty="0">
                  <a:solidFill>
                    <a:schemeClr val="tx1"/>
                  </a:solidFill>
                </a:rPr>
                <a:t>Partner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4510388" y="2614532"/>
              <a:ext cx="3273040" cy="125511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2400" b="1" dirty="0" err="1"/>
                <a:t>Abdussalam</a:t>
              </a:r>
              <a:r>
                <a:rPr lang="en-US" sz="2400" b="1" dirty="0"/>
                <a:t> </a:t>
              </a:r>
              <a:r>
                <a:rPr lang="en-US" sz="2400" b="1" dirty="0" err="1"/>
                <a:t>Shokhawi</a:t>
              </a:r>
              <a:endParaRPr lang="en-MY" sz="2400" b="1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4839003" y="3641042"/>
              <a:ext cx="2728910" cy="68446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2400" b="1" dirty="0">
                  <a:solidFill>
                    <a:schemeClr val="tx1"/>
                  </a:solidFill>
                </a:rPr>
                <a:t>GST Partner</a:t>
              </a:r>
            </a:p>
          </p:txBody>
        </p:sp>
        <p:cxnSp>
          <p:nvCxnSpPr>
            <p:cNvPr id="13" name="Straight Connector 12"/>
            <p:cNvCxnSpPr>
              <a:stCxn id="4" idx="2"/>
            </p:cNvCxnSpPr>
            <p:nvPr/>
          </p:nvCxnSpPr>
          <p:spPr>
            <a:xfrm flipH="1">
              <a:off x="10329863" y="2821892"/>
              <a:ext cx="93042" cy="359266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11" idx="1"/>
              <a:endCxn id="9" idx="3"/>
            </p:cNvCxnSpPr>
            <p:nvPr/>
          </p:nvCxnSpPr>
          <p:spPr>
            <a:xfrm flipH="1" flipV="1">
              <a:off x="6102790" y="3231530"/>
              <a:ext cx="8407598" cy="1055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8780019" y="3776727"/>
              <a:ext cx="3057525" cy="127635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2400" b="1" dirty="0" err="1"/>
                <a:t>Norzila</a:t>
              </a:r>
              <a:r>
                <a:rPr lang="en-US" sz="2400" b="1" dirty="0"/>
                <a:t> Othman</a:t>
              </a:r>
              <a:endParaRPr lang="en-MY" sz="2400" b="1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8944326" y="4784910"/>
              <a:ext cx="2728910" cy="122045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2400" b="1" dirty="0" err="1">
                  <a:solidFill>
                    <a:schemeClr val="tx1"/>
                  </a:solidFill>
                </a:rPr>
                <a:t>Pengurus</a:t>
              </a:r>
              <a:r>
                <a:rPr lang="en-MY" sz="2400" b="1" dirty="0">
                  <a:solidFill>
                    <a:schemeClr val="tx1"/>
                  </a:solidFill>
                </a:rPr>
                <a:t> GST</a:t>
              </a:r>
            </a:p>
          </p:txBody>
        </p:sp>
      </p:grpSp>
      <p:sp>
        <p:nvSpPr>
          <p:cNvPr id="33" name="Rectangle 32"/>
          <p:cNvSpPr/>
          <p:nvPr/>
        </p:nvSpPr>
        <p:spPr>
          <a:xfrm>
            <a:off x="4151289" y="6024332"/>
            <a:ext cx="3344767" cy="148842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dirty="0" err="1"/>
              <a:t>Lukman</a:t>
            </a:r>
            <a:r>
              <a:rPr lang="en-US" sz="2400" b="1" dirty="0"/>
              <a:t> Hakim </a:t>
            </a:r>
            <a:r>
              <a:rPr lang="en-US" sz="2400" b="1" dirty="0" err="1"/>
              <a:t>Hashim</a:t>
            </a:r>
            <a:endParaRPr lang="en-MY" sz="2400" b="1" dirty="0"/>
          </a:p>
        </p:txBody>
      </p:sp>
      <p:sp>
        <p:nvSpPr>
          <p:cNvPr id="34" name="Rectangle 33"/>
          <p:cNvSpPr/>
          <p:nvPr/>
        </p:nvSpPr>
        <p:spPr>
          <a:xfrm>
            <a:off x="4534155" y="7237321"/>
            <a:ext cx="2728910" cy="913609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2400" b="1" dirty="0" err="1">
                <a:solidFill>
                  <a:schemeClr val="tx1"/>
                </a:solidFill>
              </a:rPr>
              <a:t>Penolong</a:t>
            </a:r>
            <a:r>
              <a:rPr lang="en-MY" sz="2400" b="1" dirty="0">
                <a:solidFill>
                  <a:schemeClr val="tx1"/>
                </a:solidFill>
              </a:rPr>
              <a:t> </a:t>
            </a:r>
            <a:r>
              <a:rPr lang="en-MY" sz="2400" b="1" dirty="0" err="1">
                <a:solidFill>
                  <a:schemeClr val="tx1"/>
                </a:solidFill>
              </a:rPr>
              <a:t>Pengurus</a:t>
            </a:r>
            <a:r>
              <a:rPr lang="en-MY" sz="2400" b="1" dirty="0">
                <a:solidFill>
                  <a:schemeClr val="tx1"/>
                </a:solidFill>
              </a:rPr>
              <a:t> GST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5934504" y="6173944"/>
            <a:ext cx="3227671" cy="12763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MY" sz="2400" b="1" dirty="0" err="1"/>
              <a:t>Mohd</a:t>
            </a:r>
            <a:r>
              <a:rPr lang="en-MY" sz="2400" b="1" dirty="0"/>
              <a:t> </a:t>
            </a:r>
            <a:r>
              <a:rPr lang="en-MY" sz="2400" b="1" dirty="0" err="1"/>
              <a:t>Aizat</a:t>
            </a:r>
            <a:r>
              <a:rPr lang="en-MY" sz="2400" b="1" dirty="0"/>
              <a:t> Jamil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6187361" y="7232700"/>
            <a:ext cx="2974813" cy="123160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2400" b="1" dirty="0" err="1">
                <a:solidFill>
                  <a:schemeClr val="tx1"/>
                </a:solidFill>
              </a:rPr>
              <a:t>Penolong</a:t>
            </a:r>
            <a:r>
              <a:rPr lang="en-MY" sz="2400" b="1" dirty="0">
                <a:solidFill>
                  <a:schemeClr val="tx1"/>
                </a:solidFill>
              </a:rPr>
              <a:t> </a:t>
            </a:r>
            <a:r>
              <a:rPr lang="en-MY" sz="2400" b="1" dirty="0" err="1">
                <a:solidFill>
                  <a:schemeClr val="tx1"/>
                </a:solidFill>
              </a:rPr>
              <a:t>Pengarah</a:t>
            </a:r>
            <a:r>
              <a:rPr lang="en-MY" sz="2400" b="1" dirty="0">
                <a:solidFill>
                  <a:schemeClr val="tx1"/>
                </a:solidFill>
              </a:rPr>
              <a:t> Pembangunan </a:t>
            </a:r>
            <a:r>
              <a:rPr lang="en-MY" sz="2400" b="1" dirty="0" err="1">
                <a:solidFill>
                  <a:schemeClr val="tx1"/>
                </a:solidFill>
              </a:rPr>
              <a:t>Perniagaan</a:t>
            </a:r>
            <a:endParaRPr lang="en-MY" sz="2400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481537" y="8860906"/>
            <a:ext cx="3057525" cy="12763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MY" sz="2400" b="1" dirty="0" err="1"/>
              <a:t>Safiah</a:t>
            </a:r>
            <a:r>
              <a:rPr lang="en-MY" sz="2400" b="1" dirty="0"/>
              <a:t> </a:t>
            </a:r>
            <a:r>
              <a:rPr lang="en-MY" sz="2400" b="1" dirty="0" err="1"/>
              <a:t>Mohd</a:t>
            </a:r>
            <a:r>
              <a:rPr lang="en-MY" sz="2400" b="1" dirty="0"/>
              <a:t> </a:t>
            </a:r>
            <a:r>
              <a:rPr lang="en-MY" sz="2400" b="1" dirty="0" err="1"/>
              <a:t>Yusoff</a:t>
            </a:r>
            <a:endParaRPr lang="en-MY" sz="2400" b="1" dirty="0"/>
          </a:p>
        </p:txBody>
      </p:sp>
      <p:sp>
        <p:nvSpPr>
          <p:cNvPr id="43" name="Rectangle 42"/>
          <p:cNvSpPr/>
          <p:nvPr/>
        </p:nvSpPr>
        <p:spPr>
          <a:xfrm>
            <a:off x="7645844" y="9847828"/>
            <a:ext cx="2728910" cy="106186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2400" b="1" dirty="0">
                <a:solidFill>
                  <a:schemeClr val="tx1"/>
                </a:solidFill>
              </a:rPr>
              <a:t>Supervisor GST</a:t>
            </a:r>
          </a:p>
        </p:txBody>
      </p:sp>
      <p:cxnSp>
        <p:nvCxnSpPr>
          <p:cNvPr id="23" name="Straight Connector 22"/>
          <p:cNvCxnSpPr>
            <a:stCxn id="33" idx="3"/>
            <a:endCxn id="35" idx="1"/>
          </p:cNvCxnSpPr>
          <p:nvPr/>
        </p:nvCxnSpPr>
        <p:spPr>
          <a:xfrm>
            <a:off x="7496056" y="6768544"/>
            <a:ext cx="8438448" cy="435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stCxn id="34" idx="1"/>
          </p:cNvCxnSpPr>
          <p:nvPr/>
        </p:nvCxnSpPr>
        <p:spPr>
          <a:xfrm rot="10800000" flipV="1">
            <a:off x="2472741" y="7694126"/>
            <a:ext cx="2061415" cy="1166780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34" idx="3"/>
            <a:endCxn id="42" idx="0"/>
          </p:cNvCxnSpPr>
          <p:nvPr/>
        </p:nvCxnSpPr>
        <p:spPr>
          <a:xfrm>
            <a:off x="7263065" y="7694126"/>
            <a:ext cx="1747235" cy="1166780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15889135" y="9337994"/>
            <a:ext cx="3057525" cy="12763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MY" sz="2400" b="1" dirty="0"/>
              <a:t>AKMALUDDIN MUSTAJID</a:t>
            </a:r>
          </a:p>
        </p:txBody>
      </p:sp>
      <p:sp>
        <p:nvSpPr>
          <p:cNvPr id="62" name="Rectangle 61"/>
          <p:cNvSpPr/>
          <p:nvPr/>
        </p:nvSpPr>
        <p:spPr>
          <a:xfrm>
            <a:off x="16098811" y="10376688"/>
            <a:ext cx="2728910" cy="1226984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2400" b="1" dirty="0" err="1">
                <a:solidFill>
                  <a:schemeClr val="tx1"/>
                </a:solidFill>
              </a:rPr>
              <a:t>Pengurus</a:t>
            </a:r>
            <a:r>
              <a:rPr lang="en-MY" sz="2400" b="1" dirty="0">
                <a:solidFill>
                  <a:schemeClr val="tx1"/>
                </a:solidFill>
              </a:rPr>
              <a:t> IT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17548339" y="8500895"/>
            <a:ext cx="0" cy="8370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952880" y="8839752"/>
            <a:ext cx="3057525" cy="12763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MY" sz="2400" b="1" dirty="0"/>
              <a:t>Senior &amp; Executive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078857" y="9788233"/>
            <a:ext cx="2728910" cy="946663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2400" b="1" dirty="0">
                <a:solidFill>
                  <a:schemeClr val="tx1"/>
                </a:solidFill>
              </a:rPr>
              <a:t>6 </a:t>
            </a:r>
            <a:r>
              <a:rPr lang="en-MY" sz="2400" b="1" dirty="0" err="1">
                <a:solidFill>
                  <a:schemeClr val="tx1"/>
                </a:solidFill>
              </a:rPr>
              <a:t>Pegawai</a:t>
            </a:r>
            <a:r>
              <a:rPr lang="en-MY" sz="2400" b="1" dirty="0">
                <a:solidFill>
                  <a:schemeClr val="tx1"/>
                </a:solidFill>
              </a:rPr>
              <a:t> GST</a:t>
            </a:r>
          </a:p>
        </p:txBody>
      </p:sp>
    </p:spTree>
    <p:extLst>
      <p:ext uri="{BB962C8B-B14F-4D97-AF65-F5344CB8AC3E}">
        <p14:creationId xmlns:p14="http://schemas.microsoft.com/office/powerpoint/2010/main" val="2120737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916102" y="9146682"/>
            <a:ext cx="15648437" cy="1333248"/>
          </a:xfrm>
          <a:prstGeom prst="rect">
            <a:avLst/>
          </a:prstGeom>
          <a:noFill/>
        </p:spPr>
        <p:txBody>
          <a:bodyPr wrap="square" lIns="207834" tIns="103917" rIns="207834" bIns="103917" rtlCol="0">
            <a:spAutoFit/>
          </a:bodyPr>
          <a:lstStyle/>
          <a:p>
            <a:r>
              <a:rPr lang="en-US" sz="7300" dirty="0">
                <a:solidFill>
                  <a:schemeClr val="tx2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2.0 SKOP KERJA</a:t>
            </a:r>
            <a:endParaRPr lang="en-MY" sz="7300" dirty="0">
              <a:solidFill>
                <a:schemeClr val="tx2">
                  <a:lumMod val="50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grpSp>
        <p:nvGrpSpPr>
          <p:cNvPr id="2" name="Group 2"/>
          <p:cNvGrpSpPr/>
          <p:nvPr/>
        </p:nvGrpSpPr>
        <p:grpSpPr>
          <a:xfrm>
            <a:off x="1625812" y="6017324"/>
            <a:ext cx="21338778" cy="4910992"/>
            <a:chOff x="609600" y="3008662"/>
            <a:chExt cx="8001000" cy="2455496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609600" y="5464158"/>
              <a:ext cx="800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up 1"/>
            <p:cNvGrpSpPr/>
            <p:nvPr/>
          </p:nvGrpSpPr>
          <p:grpSpPr>
            <a:xfrm>
              <a:off x="609600" y="3008662"/>
              <a:ext cx="1905000" cy="2231303"/>
              <a:chOff x="609600" y="3008662"/>
              <a:chExt cx="1905000" cy="2231303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609600" y="3564693"/>
                <a:ext cx="1676400" cy="167527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pic>
            <p:nvPicPr>
              <p:cNvPr id="1027" name="Picture 3" descr="C:\Users\Account\Desktop\Untitled-4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57111" y="3008662"/>
                <a:ext cx="1557489" cy="1987976"/>
              </a:xfrm>
              <a:prstGeom prst="rect">
                <a:avLst/>
              </a:prstGeom>
              <a:noFill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135986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468456" y="2553589"/>
            <a:ext cx="23443104" cy="320088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just"/>
            <a:r>
              <a:rPr lang="en-MY" sz="3200" dirty="0" err="1">
                <a:latin typeface="Open Sans Light" panose="020B0306030504020204"/>
              </a:rPr>
              <a:t>Perkhidmatan</a:t>
            </a:r>
            <a:r>
              <a:rPr lang="en-MY" sz="3200" dirty="0">
                <a:latin typeface="Open Sans Light" panose="020B0306030504020204"/>
              </a:rPr>
              <a:t> </a:t>
            </a:r>
            <a:r>
              <a:rPr lang="en-MY" sz="3200" dirty="0" err="1">
                <a:latin typeface="Open Sans Light" panose="020B0306030504020204"/>
              </a:rPr>
              <a:t>Perundingan</a:t>
            </a:r>
            <a:r>
              <a:rPr lang="en-MY" sz="3200" dirty="0">
                <a:latin typeface="Open Sans Light" panose="020B0306030504020204"/>
              </a:rPr>
              <a:t> GST yang </a:t>
            </a:r>
            <a:r>
              <a:rPr lang="en-MY" sz="3200" dirty="0" err="1">
                <a:latin typeface="Open Sans Light" panose="020B0306030504020204"/>
              </a:rPr>
              <a:t>ditawarkan</a:t>
            </a:r>
            <a:r>
              <a:rPr lang="en-MY" sz="3200" dirty="0">
                <a:latin typeface="Open Sans Light" panose="020B0306030504020204"/>
              </a:rPr>
              <a:t> </a:t>
            </a:r>
            <a:r>
              <a:rPr lang="en-MY" sz="3200" dirty="0" err="1">
                <a:latin typeface="Open Sans Light" panose="020B0306030504020204"/>
              </a:rPr>
              <a:t>oleh</a:t>
            </a:r>
            <a:r>
              <a:rPr lang="en-MY" sz="3200" dirty="0">
                <a:latin typeface="Open Sans Light" panose="020B0306030504020204"/>
              </a:rPr>
              <a:t> </a:t>
            </a:r>
            <a:r>
              <a:rPr lang="en-MY" sz="3200" dirty="0" err="1">
                <a:latin typeface="Open Sans Light" panose="020B0306030504020204"/>
              </a:rPr>
              <a:t>pihak</a:t>
            </a:r>
            <a:r>
              <a:rPr lang="en-MY" sz="3200" dirty="0">
                <a:latin typeface="Open Sans Light" panose="020B0306030504020204"/>
              </a:rPr>
              <a:t> SALIHIN </a:t>
            </a:r>
            <a:r>
              <a:rPr lang="en-MY" sz="3200" dirty="0" err="1">
                <a:latin typeface="Open Sans Light" panose="020B0306030504020204"/>
              </a:rPr>
              <a:t>akan</a:t>
            </a:r>
            <a:r>
              <a:rPr lang="en-MY" sz="3200" dirty="0">
                <a:latin typeface="Open Sans Light" panose="020B0306030504020204"/>
              </a:rPr>
              <a:t> </a:t>
            </a:r>
            <a:r>
              <a:rPr lang="en-MY" sz="3200" dirty="0" err="1">
                <a:latin typeface="Open Sans Light" panose="020B0306030504020204"/>
              </a:rPr>
              <a:t>diatur</a:t>
            </a:r>
            <a:r>
              <a:rPr lang="en-MY" sz="3200" dirty="0">
                <a:latin typeface="Open Sans Light" panose="020B0306030504020204"/>
              </a:rPr>
              <a:t> </a:t>
            </a:r>
            <a:r>
              <a:rPr lang="en-MY" sz="3200" dirty="0" err="1">
                <a:latin typeface="Open Sans Light" panose="020B0306030504020204"/>
              </a:rPr>
              <a:t>dan</a:t>
            </a:r>
            <a:r>
              <a:rPr lang="en-MY" sz="3200" dirty="0">
                <a:latin typeface="Open Sans Light" panose="020B0306030504020204"/>
              </a:rPr>
              <a:t> </a:t>
            </a:r>
            <a:r>
              <a:rPr lang="en-MY" sz="3200" dirty="0" err="1">
                <a:latin typeface="Open Sans Light" panose="020B0306030504020204"/>
              </a:rPr>
              <a:t>dilaksanakan</a:t>
            </a:r>
            <a:r>
              <a:rPr lang="en-MY" sz="3200" dirty="0">
                <a:latin typeface="Open Sans Light" panose="020B0306030504020204"/>
              </a:rPr>
              <a:t> </a:t>
            </a:r>
            <a:r>
              <a:rPr lang="en-MY" sz="3200" dirty="0" err="1">
                <a:latin typeface="Open Sans Light" panose="020B0306030504020204"/>
              </a:rPr>
              <a:t>mengikut</a:t>
            </a:r>
            <a:r>
              <a:rPr lang="en-MY" sz="3200" dirty="0">
                <a:latin typeface="Open Sans Light" panose="020B0306030504020204"/>
              </a:rPr>
              <a:t> </a:t>
            </a:r>
            <a:r>
              <a:rPr lang="en-MY" sz="3200" dirty="0" err="1">
                <a:latin typeface="Open Sans Light" panose="020B0306030504020204"/>
              </a:rPr>
              <a:t>keperluan</a:t>
            </a:r>
            <a:r>
              <a:rPr lang="en-MY" sz="3200" dirty="0">
                <a:latin typeface="Open Sans Light" panose="020B0306030504020204"/>
              </a:rPr>
              <a:t> </a:t>
            </a:r>
            <a:r>
              <a:rPr lang="en-MY" sz="3200" dirty="0" err="1">
                <a:latin typeface="Open Sans Light" panose="020B0306030504020204"/>
              </a:rPr>
              <a:t>khusus</a:t>
            </a:r>
            <a:r>
              <a:rPr lang="en-MY" sz="3200" dirty="0">
                <a:latin typeface="Open Sans Light" panose="020B0306030504020204"/>
              </a:rPr>
              <a:t> di LPPKN.</a:t>
            </a:r>
          </a:p>
          <a:p>
            <a:pPr algn="just"/>
            <a:endParaRPr lang="en-MY" sz="3200" dirty="0">
              <a:latin typeface="Open Sans Light" panose="020B0306030504020204"/>
            </a:endParaRPr>
          </a:p>
          <a:p>
            <a:pPr algn="just"/>
            <a:r>
              <a:rPr lang="en-MY" sz="3200" dirty="0" err="1">
                <a:latin typeface="Open Sans Light" panose="020B0306030504020204"/>
              </a:rPr>
              <a:t>Pendekatan</a:t>
            </a:r>
            <a:r>
              <a:rPr lang="en-MY" sz="3200" dirty="0">
                <a:latin typeface="Open Sans Light" panose="020B0306030504020204"/>
              </a:rPr>
              <a:t> yang </a:t>
            </a:r>
            <a:r>
              <a:rPr lang="en-MY" sz="3200" dirty="0" err="1">
                <a:latin typeface="Open Sans Light" panose="020B0306030504020204"/>
              </a:rPr>
              <a:t>digunakan</a:t>
            </a:r>
            <a:r>
              <a:rPr lang="en-MY" sz="3200" dirty="0">
                <a:latin typeface="Open Sans Light" panose="020B0306030504020204"/>
              </a:rPr>
              <a:t> </a:t>
            </a:r>
            <a:r>
              <a:rPr lang="en-MY" sz="3200" dirty="0" err="1">
                <a:latin typeface="Open Sans Light" panose="020B0306030504020204"/>
              </a:rPr>
              <a:t>termasuk</a:t>
            </a:r>
            <a:r>
              <a:rPr lang="en-MY" sz="3200" dirty="0">
                <a:latin typeface="Open Sans Light" panose="020B0306030504020204"/>
              </a:rPr>
              <a:t> </a:t>
            </a:r>
            <a:r>
              <a:rPr lang="en-MY" sz="3200" dirty="0" err="1">
                <a:latin typeface="Open Sans Light" panose="020B0306030504020204"/>
              </a:rPr>
              <a:t>taklimat</a:t>
            </a:r>
            <a:r>
              <a:rPr lang="en-MY" sz="3200" dirty="0">
                <a:latin typeface="Open Sans Light" panose="020B0306030504020204"/>
              </a:rPr>
              <a:t> </a:t>
            </a:r>
            <a:r>
              <a:rPr lang="en-MY" sz="3200" dirty="0" err="1">
                <a:latin typeface="Open Sans Light" panose="020B0306030504020204"/>
              </a:rPr>
              <a:t>dan</a:t>
            </a:r>
            <a:r>
              <a:rPr lang="en-MY" sz="3200" dirty="0">
                <a:latin typeface="Open Sans Light" panose="020B0306030504020204"/>
              </a:rPr>
              <a:t> </a:t>
            </a:r>
            <a:r>
              <a:rPr lang="en-MY" sz="3200" dirty="0" err="1">
                <a:latin typeface="Open Sans Light" panose="020B0306030504020204"/>
              </a:rPr>
              <a:t>latihan</a:t>
            </a:r>
            <a:r>
              <a:rPr lang="en-MY" sz="3200" dirty="0">
                <a:latin typeface="Open Sans Light" panose="020B0306030504020204"/>
              </a:rPr>
              <a:t> GST, </a:t>
            </a:r>
            <a:r>
              <a:rPr lang="en-MY" sz="3200" dirty="0" err="1">
                <a:latin typeface="Open Sans Light" panose="020B0306030504020204"/>
              </a:rPr>
              <a:t>borang</a:t>
            </a:r>
            <a:r>
              <a:rPr lang="en-MY" sz="3200" dirty="0">
                <a:latin typeface="Open Sans Light" panose="020B0306030504020204"/>
              </a:rPr>
              <a:t> </a:t>
            </a:r>
            <a:r>
              <a:rPr lang="en-MY" sz="3200" dirty="0" err="1">
                <a:latin typeface="Open Sans Light" panose="020B0306030504020204"/>
              </a:rPr>
              <a:t>soal</a:t>
            </a:r>
            <a:r>
              <a:rPr lang="en-MY" sz="3200" dirty="0">
                <a:latin typeface="Open Sans Light" panose="020B0306030504020204"/>
              </a:rPr>
              <a:t> </a:t>
            </a:r>
            <a:r>
              <a:rPr lang="en-MY" sz="3200" dirty="0" err="1">
                <a:latin typeface="Open Sans Light" panose="020B0306030504020204"/>
              </a:rPr>
              <a:t>selidik</a:t>
            </a:r>
            <a:r>
              <a:rPr lang="en-MY" sz="3200" dirty="0">
                <a:latin typeface="Open Sans Light" panose="020B0306030504020204"/>
              </a:rPr>
              <a:t>, </a:t>
            </a:r>
            <a:r>
              <a:rPr lang="en-MY" sz="3200" dirty="0" err="1">
                <a:latin typeface="Open Sans Light" panose="020B0306030504020204"/>
              </a:rPr>
              <a:t>temu</a:t>
            </a:r>
            <a:r>
              <a:rPr lang="en-MY" sz="3200" dirty="0">
                <a:latin typeface="Open Sans Light" panose="020B0306030504020204"/>
              </a:rPr>
              <a:t> </a:t>
            </a:r>
            <a:r>
              <a:rPr lang="en-MY" sz="3200" dirty="0" err="1">
                <a:latin typeface="Open Sans Light" panose="020B0306030504020204"/>
              </a:rPr>
              <a:t>ramah</a:t>
            </a:r>
            <a:r>
              <a:rPr lang="en-MY" sz="3200" dirty="0">
                <a:latin typeface="Open Sans Light" panose="020B0306030504020204"/>
              </a:rPr>
              <a:t> </a:t>
            </a:r>
            <a:r>
              <a:rPr lang="en-MY" sz="3200" dirty="0" err="1">
                <a:latin typeface="Open Sans Light" panose="020B0306030504020204"/>
              </a:rPr>
              <a:t>dan</a:t>
            </a:r>
            <a:r>
              <a:rPr lang="en-MY" sz="3200" dirty="0">
                <a:latin typeface="Open Sans Light" panose="020B0306030504020204"/>
              </a:rPr>
              <a:t> lain-lain </a:t>
            </a:r>
            <a:r>
              <a:rPr lang="en-MY" sz="3200" dirty="0" err="1">
                <a:latin typeface="Open Sans Light" panose="020B0306030504020204"/>
              </a:rPr>
              <a:t>pendekatan</a:t>
            </a:r>
            <a:r>
              <a:rPr lang="en-MY" sz="3200" dirty="0">
                <a:latin typeface="Open Sans Light" panose="020B0306030504020204"/>
              </a:rPr>
              <a:t> yang </a:t>
            </a:r>
            <a:r>
              <a:rPr lang="en-MY" sz="3200" dirty="0" err="1">
                <a:latin typeface="Open Sans Light" panose="020B0306030504020204"/>
              </a:rPr>
              <a:t>bersesuian</a:t>
            </a:r>
            <a:r>
              <a:rPr lang="en-MY" sz="3200" dirty="0">
                <a:latin typeface="Open Sans Light" panose="020B0306030504020204"/>
              </a:rPr>
              <a:t>. </a:t>
            </a:r>
          </a:p>
          <a:p>
            <a:pPr algn="just"/>
            <a:endParaRPr lang="en-MY" sz="3200" dirty="0">
              <a:latin typeface="Open Sans Light" panose="020B0306030504020204"/>
            </a:endParaRPr>
          </a:p>
          <a:p>
            <a:pPr algn="just"/>
            <a:r>
              <a:rPr lang="en-MY" sz="3200" dirty="0" err="1">
                <a:latin typeface="Open Sans Light" panose="020B0306030504020204"/>
              </a:rPr>
              <a:t>Skop</a:t>
            </a:r>
            <a:r>
              <a:rPr lang="en-MY" sz="3200" dirty="0">
                <a:latin typeface="Open Sans Light" panose="020B0306030504020204"/>
              </a:rPr>
              <a:t> </a:t>
            </a:r>
            <a:r>
              <a:rPr lang="en-MY" sz="3200" dirty="0" err="1">
                <a:latin typeface="Open Sans Light" panose="020B0306030504020204"/>
              </a:rPr>
              <a:t>perundingan</a:t>
            </a:r>
            <a:r>
              <a:rPr lang="en-MY" sz="3200" dirty="0">
                <a:latin typeface="Open Sans Light" panose="020B0306030504020204"/>
              </a:rPr>
              <a:t> GST </a:t>
            </a:r>
            <a:r>
              <a:rPr lang="en-MY" sz="3200" dirty="0" err="1">
                <a:latin typeface="Open Sans Light" panose="020B0306030504020204"/>
              </a:rPr>
              <a:t>ini</a:t>
            </a:r>
            <a:r>
              <a:rPr lang="en-MY" sz="3200" dirty="0">
                <a:latin typeface="Open Sans Light" panose="020B0306030504020204"/>
              </a:rPr>
              <a:t> </a:t>
            </a:r>
            <a:r>
              <a:rPr lang="en-MY" sz="3200" dirty="0" err="1">
                <a:latin typeface="Open Sans Light" panose="020B0306030504020204"/>
              </a:rPr>
              <a:t>akan</a:t>
            </a:r>
            <a:r>
              <a:rPr lang="en-MY" sz="3200" dirty="0">
                <a:latin typeface="Open Sans Light" panose="020B0306030504020204"/>
              </a:rPr>
              <a:t> </a:t>
            </a:r>
            <a:r>
              <a:rPr lang="en-MY" sz="3200" dirty="0" err="1">
                <a:latin typeface="Open Sans Light" panose="020B0306030504020204"/>
              </a:rPr>
              <a:t>merangkumi</a:t>
            </a:r>
            <a:r>
              <a:rPr lang="en-MY" sz="3200" dirty="0">
                <a:latin typeface="Open Sans Light" panose="020B0306030504020204"/>
              </a:rPr>
              <a:t> </a:t>
            </a:r>
            <a:r>
              <a:rPr lang="en-MY" sz="3200" dirty="0" err="1">
                <a:latin typeface="Open Sans Light" panose="020B0306030504020204"/>
              </a:rPr>
              <a:t>perkara-perkara</a:t>
            </a:r>
            <a:r>
              <a:rPr lang="en-MY" sz="3200" dirty="0">
                <a:latin typeface="Open Sans Light" panose="020B0306030504020204"/>
              </a:rPr>
              <a:t> </a:t>
            </a:r>
            <a:r>
              <a:rPr lang="en-MY" sz="3200" dirty="0" err="1">
                <a:latin typeface="Open Sans Light" panose="020B0306030504020204"/>
              </a:rPr>
              <a:t>berikut</a:t>
            </a:r>
            <a:r>
              <a:rPr lang="en-MY" sz="3200" dirty="0">
                <a:latin typeface="Open Sans Light" panose="020B0306030504020204"/>
              </a:rPr>
              <a:t> :</a:t>
            </a:r>
          </a:p>
          <a:p>
            <a:pPr algn="just"/>
            <a:endParaRPr lang="en-MY" sz="3200" dirty="0">
              <a:latin typeface="Open Sans" panose="020B0606030504020204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-783029" y="276021"/>
            <a:ext cx="17274249" cy="18288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07834" tIns="103917" rIns="207834" bIns="103917" rtlCol="0" anchor="ctr"/>
          <a:lstStyle/>
          <a:p>
            <a:pPr lvl="1"/>
            <a:r>
              <a:rPr lang="en-US" sz="6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SKOP KERJA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854095" y="6203245"/>
            <a:ext cx="8291625" cy="6616356"/>
            <a:chOff x="9452157" y="7568738"/>
            <a:chExt cx="4991709" cy="4952439"/>
          </a:xfrm>
        </p:grpSpPr>
        <p:sp>
          <p:nvSpPr>
            <p:cNvPr id="6" name="Diamond 5"/>
            <p:cNvSpPr/>
            <p:nvPr/>
          </p:nvSpPr>
          <p:spPr>
            <a:xfrm>
              <a:off x="9452157" y="8814695"/>
              <a:ext cx="2418421" cy="2418421"/>
            </a:xfrm>
            <a:prstGeom prst="diamond">
              <a:avLst/>
            </a:prstGeom>
            <a:solidFill>
              <a:srgbClr val="0000CC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MY" sz="2000" b="1" dirty="0" err="1"/>
                <a:t>Perundingan</a:t>
              </a:r>
              <a:r>
                <a:rPr lang="en-MY" sz="2000" b="1" dirty="0"/>
                <a:t> </a:t>
              </a:r>
              <a:r>
                <a:rPr lang="en-MY" sz="2000" b="1" dirty="0" err="1"/>
                <a:t>Sistem</a:t>
              </a:r>
              <a:r>
                <a:rPr lang="en-MY" sz="2000" b="1" dirty="0"/>
                <a:t> (</a:t>
              </a:r>
              <a:r>
                <a:rPr lang="en-MY" sz="2000" b="1" dirty="0" err="1"/>
                <a:t>Perisian</a:t>
              </a:r>
              <a:r>
                <a:rPr lang="en-MY" sz="2000" b="1" dirty="0"/>
                <a:t> </a:t>
              </a:r>
              <a:r>
                <a:rPr lang="en-MY" sz="2000" b="1" dirty="0" err="1"/>
                <a:t>Perakaunan</a:t>
              </a:r>
              <a:r>
                <a:rPr lang="en-MY" sz="2000" b="1" dirty="0"/>
                <a:t>)</a:t>
              </a: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10736564" y="7568738"/>
              <a:ext cx="3707302" cy="4952439"/>
              <a:chOff x="1696858" y="1761071"/>
              <a:chExt cx="3707302" cy="4952439"/>
            </a:xfrm>
          </p:grpSpPr>
          <p:sp>
            <p:nvSpPr>
              <p:cNvPr id="8" name="Diamond 7"/>
              <p:cNvSpPr/>
              <p:nvPr/>
            </p:nvSpPr>
            <p:spPr>
              <a:xfrm>
                <a:off x="1696858" y="4295089"/>
                <a:ext cx="2418421" cy="2418421"/>
              </a:xfrm>
              <a:prstGeom prst="diamond">
                <a:avLst/>
              </a:prstGeom>
              <a:solidFill>
                <a:srgbClr val="0000CC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2000" b="1" dirty="0" err="1"/>
                  <a:t>Latihan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pengukuhan</a:t>
                </a:r>
                <a:r>
                  <a:rPr lang="en-US" sz="2000" b="1" dirty="0"/>
                  <a:t> GST</a:t>
                </a:r>
              </a:p>
            </p:txBody>
          </p:sp>
          <p:sp>
            <p:nvSpPr>
              <p:cNvPr id="9" name="Diamond 8"/>
              <p:cNvSpPr/>
              <p:nvPr/>
            </p:nvSpPr>
            <p:spPr>
              <a:xfrm>
                <a:off x="1696858" y="1761071"/>
                <a:ext cx="2418421" cy="2418421"/>
              </a:xfrm>
              <a:prstGeom prst="diamond">
                <a:avLst/>
              </a:prstGeom>
              <a:solidFill>
                <a:srgbClr val="0000CC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MY" sz="2000" b="1" dirty="0" err="1"/>
                  <a:t>Pengkelasan</a:t>
                </a:r>
                <a:r>
                  <a:rPr lang="en-MY" sz="2000" b="1" dirty="0"/>
                  <a:t> </a:t>
                </a:r>
                <a:r>
                  <a:rPr lang="en-MY" sz="2000" b="1" dirty="0" err="1"/>
                  <a:t>dan</a:t>
                </a:r>
                <a:r>
                  <a:rPr lang="en-MY" sz="2000" b="1" dirty="0"/>
                  <a:t> </a:t>
                </a:r>
                <a:r>
                  <a:rPr lang="en-MY" sz="2000" b="1" dirty="0" err="1"/>
                  <a:t>pemetaan</a:t>
                </a:r>
                <a:r>
                  <a:rPr lang="en-MY" sz="2000" b="1" dirty="0"/>
                  <a:t> </a:t>
                </a:r>
                <a:r>
                  <a:rPr lang="en-MY" sz="2000" b="1" dirty="0" err="1"/>
                  <a:t>cukai</a:t>
                </a:r>
                <a:r>
                  <a:rPr lang="en-MY" sz="2000" b="1" dirty="0"/>
                  <a:t> output </a:t>
                </a:r>
                <a:r>
                  <a:rPr lang="en-MY" sz="2000" b="1" dirty="0" err="1"/>
                  <a:t>dan</a:t>
                </a:r>
                <a:r>
                  <a:rPr lang="en-MY" sz="2000" b="1" dirty="0"/>
                  <a:t> </a:t>
                </a:r>
                <a:r>
                  <a:rPr lang="en-MY" sz="2000" b="1" dirty="0" err="1"/>
                  <a:t>cukai</a:t>
                </a:r>
                <a:r>
                  <a:rPr lang="en-MY" sz="2000" b="1" dirty="0"/>
                  <a:t> input</a:t>
                </a:r>
              </a:p>
            </p:txBody>
          </p:sp>
          <p:sp>
            <p:nvSpPr>
              <p:cNvPr id="10" name="Diamond 9"/>
              <p:cNvSpPr/>
              <p:nvPr/>
            </p:nvSpPr>
            <p:spPr>
              <a:xfrm>
                <a:off x="2985739" y="3032096"/>
                <a:ext cx="2418421" cy="2418421"/>
              </a:xfrm>
              <a:prstGeom prst="diamond">
                <a:avLst/>
              </a:prstGeom>
              <a:solidFill>
                <a:srgbClr val="0000CC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MY" sz="2000" b="1" dirty="0" err="1"/>
                  <a:t>Semakan</a:t>
                </a:r>
                <a:r>
                  <a:rPr lang="en-MY" sz="2000" b="1" dirty="0"/>
                  <a:t> </a:t>
                </a:r>
                <a:r>
                  <a:rPr lang="en-MY" sz="2000" b="1" dirty="0" err="1"/>
                  <a:t>transaksi</a:t>
                </a:r>
                <a:r>
                  <a:rPr lang="en-MY" sz="2000" b="1" dirty="0"/>
                  <a:t> </a:t>
                </a:r>
                <a:r>
                  <a:rPr lang="en-MY" sz="2000" b="1" dirty="0" err="1"/>
                  <a:t>perakaunan</a:t>
                </a:r>
                <a:r>
                  <a:rPr lang="en-MY" sz="2000" b="1" dirty="0"/>
                  <a:t> GST</a:t>
                </a:r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2496290" y="3844407"/>
                <a:ext cx="819556" cy="81955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MY" sz="20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30637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652220" y="637648"/>
            <a:ext cx="17274249" cy="18288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07834" tIns="103917" rIns="207834" bIns="103917" rtlCol="0" anchor="ctr"/>
          <a:lstStyle/>
          <a:p>
            <a:pPr lvl="1"/>
            <a:r>
              <a:rPr lang="en-US" sz="6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SKOP KERJA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0807" y="2774470"/>
            <a:ext cx="22158713" cy="1667660"/>
          </a:xfrm>
          <a:prstGeom prst="rect">
            <a:avLst/>
          </a:prstGeom>
          <a:noFill/>
        </p:spPr>
        <p:txBody>
          <a:bodyPr wrap="square" lIns="554251" tIns="277126" rIns="554251" bIns="277126" rtlCol="0">
            <a:spAutoFit/>
          </a:bodyPr>
          <a:lstStyle/>
          <a:p>
            <a:pPr algn="just"/>
            <a:r>
              <a:rPr lang="en-US" sz="3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Bagi</a:t>
            </a:r>
            <a:r>
              <a:rPr lang="en-US" sz="3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3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melancarkan</a:t>
            </a:r>
            <a:r>
              <a:rPr lang="en-US" sz="3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proses </a:t>
            </a:r>
            <a:r>
              <a:rPr lang="en-US" sz="3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Perundingan</a:t>
            </a:r>
            <a:r>
              <a:rPr lang="en-US" sz="3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GST </a:t>
            </a:r>
            <a:r>
              <a:rPr lang="en-US" sz="3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ini</a:t>
            </a:r>
            <a:r>
              <a:rPr lang="en-US" sz="3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</a:t>
            </a:r>
            <a:r>
              <a:rPr lang="en-US" sz="3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struktur</a:t>
            </a:r>
            <a:r>
              <a:rPr lang="en-US" sz="3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3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pelaporan</a:t>
            </a:r>
            <a:r>
              <a:rPr lang="en-US" sz="3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yang </a:t>
            </a:r>
            <a:r>
              <a:rPr lang="en-US" sz="3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dicadangkan</a:t>
            </a:r>
            <a:r>
              <a:rPr lang="en-US" sz="3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3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oleh</a:t>
            </a:r>
            <a:r>
              <a:rPr lang="en-US" sz="3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3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pihak</a:t>
            </a:r>
            <a:r>
              <a:rPr lang="en-US" sz="3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SALIHIN </a:t>
            </a:r>
            <a:r>
              <a:rPr lang="en-US" sz="3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adalah</a:t>
            </a:r>
            <a:r>
              <a:rPr lang="en-US" sz="3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3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seperti</a:t>
            </a:r>
            <a:r>
              <a:rPr lang="en-US" sz="3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3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berikut</a:t>
            </a:r>
            <a:r>
              <a:rPr lang="en-US" sz="3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:</a:t>
            </a:r>
            <a:endParaRPr lang="en-US" sz="3600" u="sng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135526000"/>
              </p:ext>
            </p:extLst>
          </p:nvPr>
        </p:nvGraphicFramePr>
        <p:xfrm>
          <a:off x="-7129228" y="4312783"/>
          <a:ext cx="37770894" cy="7774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8097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2061708"/>
            <a:ext cx="21586688" cy="1077230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5400" dirty="0">
                <a:solidFill>
                  <a:srgbClr val="C00000"/>
                </a:solidFill>
                <a:latin typeface="Open Sans Light"/>
                <a:cs typeface="Open Sans Light"/>
              </a:rPr>
              <a:t>TUGASAN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t>9</a:t>
            </a:fld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7168563" y="5302758"/>
            <a:ext cx="2571228" cy="16274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9995336" y="3839797"/>
            <a:ext cx="13323832" cy="7742600"/>
            <a:chOff x="-227809" y="1700807"/>
            <a:chExt cx="7099071" cy="4571412"/>
          </a:xfrm>
        </p:grpSpPr>
        <p:sp>
          <p:nvSpPr>
            <p:cNvPr id="12" name="Pentagon 11"/>
            <p:cNvSpPr/>
            <p:nvPr/>
          </p:nvSpPr>
          <p:spPr>
            <a:xfrm>
              <a:off x="-227809" y="1972317"/>
              <a:ext cx="7099071" cy="4299902"/>
            </a:xfrm>
            <a:prstGeom prst="homePlate">
              <a:avLst>
                <a:gd name="adj" fmla="val 24469"/>
              </a:avLst>
            </a:prstGeom>
            <a:noFill/>
            <a:ln w="28575">
              <a:solidFill>
                <a:srgbClr val="E271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538163" indent="-457200">
                <a:buFont typeface="+mj-lt"/>
                <a:buAutoNum type="arabicPeriod"/>
              </a:pPr>
              <a:endParaRPr lang="en-MY" sz="3600" dirty="0">
                <a:latin typeface="Open Sans Light"/>
              </a:endParaRPr>
            </a:p>
            <a:p>
              <a:pPr marL="538163" indent="-457200">
                <a:buFont typeface="+mj-lt"/>
                <a:buAutoNum type="arabicPeriod"/>
              </a:pPr>
              <a:r>
                <a:rPr lang="en-MY" sz="3600" dirty="0" err="1">
                  <a:latin typeface="Open Sans Light"/>
                </a:rPr>
                <a:t>Memberi</a:t>
              </a:r>
              <a:r>
                <a:rPr lang="en-MY" sz="3600" dirty="0">
                  <a:latin typeface="Open Sans Light"/>
                </a:rPr>
                <a:t> </a:t>
              </a:r>
              <a:r>
                <a:rPr lang="en-MY" sz="3600" dirty="0" err="1">
                  <a:latin typeface="Open Sans Light"/>
                </a:rPr>
                <a:t>pendedahan</a:t>
              </a:r>
              <a:r>
                <a:rPr lang="en-MY" sz="3600" dirty="0">
                  <a:latin typeface="Open Sans Light"/>
                </a:rPr>
                <a:t> </a:t>
              </a:r>
              <a:r>
                <a:rPr lang="en-MY" sz="3600" dirty="0" err="1">
                  <a:latin typeface="Open Sans Light"/>
                </a:rPr>
                <a:t>tentang</a:t>
              </a:r>
              <a:r>
                <a:rPr lang="en-MY" sz="3600" dirty="0">
                  <a:latin typeface="Open Sans Light"/>
                </a:rPr>
                <a:t> GST </a:t>
              </a:r>
              <a:r>
                <a:rPr lang="en-MY" sz="3600" dirty="0" err="1">
                  <a:latin typeface="Open Sans Light"/>
                </a:rPr>
                <a:t>kepada</a:t>
              </a:r>
              <a:r>
                <a:rPr lang="en-MY" sz="3600" dirty="0">
                  <a:latin typeface="Open Sans Light"/>
                </a:rPr>
                <a:t> </a:t>
              </a:r>
              <a:r>
                <a:rPr lang="en-MY" sz="3600" dirty="0" err="1">
                  <a:latin typeface="Open Sans Light"/>
                </a:rPr>
                <a:t>semua</a:t>
              </a:r>
              <a:r>
                <a:rPr lang="en-MY" sz="3600" dirty="0">
                  <a:latin typeface="Open Sans Light"/>
                </a:rPr>
                <a:t> </a:t>
              </a:r>
              <a:r>
                <a:rPr lang="en-MY" sz="3600" dirty="0" err="1">
                  <a:latin typeface="Open Sans Light"/>
                </a:rPr>
                <a:t>kakitangan</a:t>
              </a:r>
              <a:r>
                <a:rPr lang="en-MY" sz="3600" dirty="0">
                  <a:latin typeface="Open Sans Light"/>
                </a:rPr>
                <a:t> LPPKN.</a:t>
              </a:r>
            </a:p>
            <a:p>
              <a:pPr marL="538163" indent="-457200">
                <a:buFont typeface="+mj-lt"/>
                <a:buAutoNum type="arabicPeriod"/>
              </a:pPr>
              <a:endParaRPr lang="en-MY" sz="2400" dirty="0">
                <a:latin typeface="Open Sans Light"/>
              </a:endParaRPr>
            </a:p>
            <a:p>
              <a:pPr marL="538163" indent="-457200">
                <a:buFont typeface="+mj-lt"/>
                <a:buAutoNum type="arabicPeriod"/>
              </a:pPr>
              <a:r>
                <a:rPr lang="en-US" sz="3600" dirty="0" err="1">
                  <a:latin typeface="Open Sans Light"/>
                </a:rPr>
                <a:t>Memastikan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Jawatankuasa</a:t>
              </a:r>
              <a:r>
                <a:rPr lang="en-US" sz="3600" dirty="0">
                  <a:latin typeface="Open Sans Light"/>
                </a:rPr>
                <a:t> GST </a:t>
              </a:r>
              <a:r>
                <a:rPr lang="en-US" sz="3600" dirty="0" err="1">
                  <a:latin typeface="Open Sans Light"/>
                </a:rPr>
                <a:t>mendapat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maklumat</a:t>
              </a:r>
              <a:r>
                <a:rPr lang="en-US" sz="3600" dirty="0">
                  <a:latin typeface="Open Sans Light"/>
                </a:rPr>
                <a:t> GST yang </a:t>
              </a:r>
              <a:r>
                <a:rPr lang="en-US" sz="3600" dirty="0" err="1">
                  <a:latin typeface="Open Sans Light"/>
                </a:rPr>
                <a:t>terkini</a:t>
              </a:r>
              <a:r>
                <a:rPr lang="en-US" sz="3600" dirty="0">
                  <a:latin typeface="Open Sans Light"/>
                </a:rPr>
                <a:t>.</a:t>
              </a:r>
            </a:p>
            <a:p>
              <a:pPr marL="538163" indent="-457200">
                <a:buFont typeface="+mj-lt"/>
                <a:buAutoNum type="arabicPeriod"/>
              </a:pPr>
              <a:endParaRPr lang="en-US" sz="2400" dirty="0">
                <a:solidFill>
                  <a:schemeClr val="tx1"/>
                </a:solidFill>
                <a:latin typeface="Open Sans Light"/>
              </a:endParaRPr>
            </a:p>
            <a:p>
              <a:pPr marL="538163" indent="-457200">
                <a:buFont typeface="+mj-lt"/>
                <a:buAutoNum type="arabicPeriod"/>
              </a:pPr>
              <a:r>
                <a:rPr lang="en-US" sz="3600" dirty="0" err="1">
                  <a:latin typeface="Open Sans Light"/>
                </a:rPr>
                <a:t>Jawatankuasa</a:t>
              </a:r>
              <a:r>
                <a:rPr lang="en-US" sz="3600" dirty="0">
                  <a:latin typeface="Open Sans Light"/>
                </a:rPr>
                <a:t> GST </a:t>
              </a:r>
              <a:r>
                <a:rPr lang="en-US" sz="3600" dirty="0" err="1">
                  <a:latin typeface="Open Sans Light"/>
                </a:rPr>
                <a:t>akan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diberi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bantuan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dan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panduan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sehingga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dapat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memahami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keperluan</a:t>
              </a:r>
              <a:r>
                <a:rPr lang="en-US" sz="3600" dirty="0">
                  <a:latin typeface="Open Sans Light"/>
                </a:rPr>
                <a:t> GST </a:t>
              </a:r>
              <a:r>
                <a:rPr lang="en-US" sz="3600" dirty="0" err="1">
                  <a:latin typeface="Open Sans Light"/>
                </a:rPr>
                <a:t>secara</a:t>
              </a:r>
              <a:r>
                <a:rPr lang="en-US" sz="3600" dirty="0">
                  <a:latin typeface="Open Sans Light"/>
                </a:rPr>
                <a:t> </a:t>
              </a:r>
              <a:r>
                <a:rPr lang="en-US" sz="3600" dirty="0" err="1">
                  <a:latin typeface="Open Sans Light"/>
                </a:rPr>
                <a:t>menyeluruh</a:t>
              </a:r>
              <a:r>
                <a:rPr lang="en-US" sz="3600" dirty="0">
                  <a:latin typeface="Open Sans Light"/>
                </a:rPr>
                <a:t>.</a:t>
              </a:r>
            </a:p>
            <a:p>
              <a:pPr marL="538163" indent="-457200">
                <a:buFont typeface="+mj-lt"/>
                <a:buAutoNum type="arabicPeriod"/>
              </a:pPr>
              <a:endParaRPr lang="en-US" sz="2400" dirty="0">
                <a:latin typeface="Open Sans Light"/>
              </a:endParaRPr>
            </a:p>
            <a:p>
              <a:pPr marL="538163" indent="-457200">
                <a:buFont typeface="+mj-lt"/>
                <a:buAutoNum type="arabicPeriod"/>
              </a:pP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Membantu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meminimumkan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kesalahan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dalam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br>
                <a:rPr lang="en-US" sz="3600" dirty="0">
                  <a:solidFill>
                    <a:schemeClr val="tx1"/>
                  </a:solidFill>
                  <a:latin typeface="Open Sans Light"/>
                </a:rPr>
              </a:b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penetapan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GST di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seluruh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</a:t>
              </a:r>
              <a:r>
                <a:rPr lang="en-US" sz="3600" dirty="0" err="1">
                  <a:solidFill>
                    <a:schemeClr val="tx1"/>
                  </a:solidFill>
                  <a:latin typeface="Open Sans Light"/>
                </a:rPr>
                <a:t>organisasi</a:t>
              </a:r>
              <a:r>
                <a:rPr lang="en-US" sz="3600" dirty="0">
                  <a:solidFill>
                    <a:schemeClr val="tx1"/>
                  </a:solidFill>
                  <a:latin typeface="Open Sans Light"/>
                </a:rPr>
                <a:t> LPPKN.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-186874" y="1700807"/>
              <a:ext cx="2510199" cy="572176"/>
            </a:xfrm>
            <a:prstGeom prst="roundRect">
              <a:avLst/>
            </a:prstGeom>
            <a:solidFill>
              <a:srgbClr val="E27100"/>
            </a:solidFill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err="1">
                  <a:solidFill>
                    <a:schemeClr val="bg1"/>
                  </a:solidFill>
                  <a:latin typeface="Open Sans Light"/>
                </a:rPr>
                <a:t>Perkara</a:t>
              </a:r>
              <a:endParaRPr lang="en-MY" sz="4000" b="1" dirty="0">
                <a:solidFill>
                  <a:schemeClr val="bg1"/>
                </a:solidFill>
                <a:latin typeface="Open Sans Light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060646" y="2927026"/>
            <a:ext cx="22266224" cy="800231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marL="0" lvl="1" algn="ctr"/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Penerangan</a:t>
            </a:r>
            <a:r>
              <a:rPr lang="en-US" sz="3600" dirty="0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600" dirty="0" err="1">
                <a:latin typeface="Open Sans Light"/>
                <a:ea typeface="Open Sans" panose="020B0606030504020204" pitchFamily="34" charset="0"/>
                <a:cs typeface="Open Sans" panose="020B0606030504020204" pitchFamily="34" charset="0"/>
              </a:rPr>
              <a:t>Terperinci</a:t>
            </a:r>
            <a:endParaRPr lang="en-US" sz="3600" dirty="0">
              <a:latin typeface="Open Sans Ligh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605465" y="4225017"/>
            <a:ext cx="5230724" cy="3782911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>
              <a:defRPr/>
            </a:pPr>
            <a:r>
              <a:rPr lang="en-MY" sz="3600" b="1" kern="0" dirty="0" err="1">
                <a:solidFill>
                  <a:sysClr val="windowText" lastClr="000000"/>
                </a:solidFill>
                <a:latin typeface="Open Sans Light"/>
              </a:rPr>
              <a:t>Latihan</a:t>
            </a:r>
            <a:r>
              <a:rPr lang="en-MY" sz="3600" b="1" kern="0" dirty="0">
                <a:solidFill>
                  <a:sysClr val="windowText" lastClr="000000"/>
                </a:solidFill>
                <a:latin typeface="Open Sans Light"/>
              </a:rPr>
              <a:t> GST </a:t>
            </a:r>
          </a:p>
          <a:p>
            <a:pPr algn="ctr" defTabSz="914400">
              <a:defRPr/>
            </a:pPr>
            <a:r>
              <a:rPr lang="en-MY" sz="3600" b="1" kern="0" dirty="0" err="1">
                <a:solidFill>
                  <a:sysClr val="windowText" lastClr="000000"/>
                </a:solidFill>
                <a:latin typeface="Open Sans Light"/>
              </a:rPr>
              <a:t>Intensif</a:t>
            </a:r>
            <a:endParaRPr lang="en-MY" sz="3600" b="1" kern="0" dirty="0">
              <a:solidFill>
                <a:sysClr val="windowText" lastClr="000000"/>
              </a:solidFill>
              <a:latin typeface="Open Sans Light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605465" y="9476511"/>
            <a:ext cx="5230724" cy="3428123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>
              <a:defRPr/>
            </a:pPr>
            <a:r>
              <a:rPr lang="en-MY" sz="3600" b="1" u="sng" dirty="0" err="1">
                <a:latin typeface="Open Sans Light"/>
              </a:rPr>
              <a:t>Hasil</a:t>
            </a:r>
            <a:r>
              <a:rPr lang="en-MY" sz="3600" b="1" u="sng" dirty="0">
                <a:latin typeface="Open Sans Light"/>
              </a:rPr>
              <a:t> </a:t>
            </a:r>
            <a:r>
              <a:rPr lang="en-MY" sz="3600" b="1" u="sng" dirty="0" err="1">
                <a:latin typeface="Open Sans Light"/>
              </a:rPr>
              <a:t>Tugasan</a:t>
            </a:r>
            <a:endParaRPr lang="en-MY" sz="3600" b="1" u="sng" dirty="0">
              <a:latin typeface="Open Sans Light"/>
            </a:endParaRPr>
          </a:p>
          <a:p>
            <a:pPr algn="ctr" defTabSz="914400">
              <a:defRPr/>
            </a:pPr>
            <a:r>
              <a:rPr lang="en-US" sz="3600" b="1" dirty="0" err="1">
                <a:latin typeface="Open Sans Light"/>
              </a:rPr>
              <a:t>Taklimat</a:t>
            </a:r>
            <a:r>
              <a:rPr lang="en-US" sz="3600" b="1" dirty="0">
                <a:latin typeface="Open Sans Light"/>
              </a:rPr>
              <a:t> </a:t>
            </a:r>
            <a:r>
              <a:rPr lang="en-US" sz="3600" b="1" dirty="0" err="1">
                <a:latin typeface="Open Sans Light"/>
              </a:rPr>
              <a:t>dan</a:t>
            </a:r>
            <a:r>
              <a:rPr lang="en-US" sz="3600" b="1" dirty="0">
                <a:latin typeface="Open Sans Light"/>
              </a:rPr>
              <a:t> </a:t>
            </a:r>
            <a:r>
              <a:rPr lang="en-US" sz="3600" b="1" dirty="0" err="1">
                <a:latin typeface="Open Sans Light"/>
              </a:rPr>
              <a:t>pendedahan</a:t>
            </a:r>
            <a:r>
              <a:rPr lang="en-US" sz="3600" b="1" dirty="0">
                <a:latin typeface="Open Sans Light"/>
              </a:rPr>
              <a:t> </a:t>
            </a:r>
            <a:r>
              <a:rPr lang="en-US" sz="3600" b="1" dirty="0" err="1">
                <a:latin typeface="Open Sans Light"/>
              </a:rPr>
              <a:t>perundangan</a:t>
            </a:r>
            <a:r>
              <a:rPr lang="en-US" sz="3600" b="1" dirty="0">
                <a:latin typeface="Open Sans Light"/>
              </a:rPr>
              <a:t> GST </a:t>
            </a:r>
            <a:r>
              <a:rPr lang="en-US" sz="3600" b="1" dirty="0" err="1">
                <a:latin typeface="Open Sans Light"/>
              </a:rPr>
              <a:t>terkini</a:t>
            </a:r>
            <a:endParaRPr lang="en-US" sz="3600" b="1" dirty="0">
              <a:latin typeface="Open Sans Light"/>
            </a:endParaRPr>
          </a:p>
        </p:txBody>
      </p:sp>
      <p:sp>
        <p:nvSpPr>
          <p:cNvPr id="18" name="Down Arrow 17"/>
          <p:cNvSpPr/>
          <p:nvPr/>
        </p:nvSpPr>
        <p:spPr>
          <a:xfrm>
            <a:off x="3464827" y="8253015"/>
            <a:ext cx="1512000" cy="978408"/>
          </a:xfrm>
          <a:prstGeom prst="down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Open Sans Ligh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-783029" y="276021"/>
            <a:ext cx="17274249" cy="1540599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07834" tIns="103917" rIns="207834" bIns="103917" rtlCol="0" anchor="ctr"/>
          <a:lstStyle/>
          <a:p>
            <a:pPr lvl="1"/>
            <a:r>
              <a:rPr lang="en-US" sz="6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SKOP KERJA </a:t>
            </a:r>
          </a:p>
        </p:txBody>
      </p:sp>
    </p:spTree>
    <p:extLst>
      <p:ext uri="{BB962C8B-B14F-4D97-AF65-F5344CB8AC3E}">
        <p14:creationId xmlns:p14="http://schemas.microsoft.com/office/powerpoint/2010/main" val="2020622307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">
  <a:themeElements>
    <a:clrScheme name="Custom 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1BAAAA"/>
      </a:accent2>
      <a:accent3>
        <a:srgbClr val="3A5270"/>
      </a:accent3>
      <a:accent4>
        <a:srgbClr val="1D8EEA"/>
      </a:accent4>
      <a:accent5>
        <a:srgbClr val="5F5F80"/>
      </a:accent5>
      <a:accent6>
        <a:srgbClr val="CCCDC8"/>
      </a:accent6>
      <a:hlink>
        <a:srgbClr val="69E2DE"/>
      </a:hlink>
      <a:folHlink>
        <a:srgbClr val="4EAA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  <a:effectLst/>
      </a:spPr>
      <a:bodyPr rtlCol="0" anchor="ctr"/>
      <a:lstStyle>
        <a:defPPr algn="ctr">
          <a:defRPr dirty="0">
            <a:latin typeface="Open Sans Ligh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10615</TotalTime>
  <Words>1774</Words>
  <Application>Microsoft Office PowerPoint</Application>
  <PresentationFormat>Custom</PresentationFormat>
  <Paragraphs>679</Paragraphs>
  <Slides>33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Arial</vt:lpstr>
      <vt:lpstr>Calibri</vt:lpstr>
      <vt:lpstr>Neuropol</vt:lpstr>
      <vt:lpstr>Open Sans</vt:lpstr>
      <vt:lpstr>Open Sans Light</vt:lpstr>
      <vt:lpstr>Wingdings</vt:lpstr>
      <vt:lpstr>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Louis Twelve 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 Twelve</dc:creator>
  <cp:lastModifiedBy>IT</cp:lastModifiedBy>
  <cp:revision>1573</cp:revision>
  <cp:lastPrinted>2017-02-24T07:02:32Z</cp:lastPrinted>
  <dcterms:created xsi:type="dcterms:W3CDTF">2014-12-02T17:36:54Z</dcterms:created>
  <dcterms:modified xsi:type="dcterms:W3CDTF">2018-04-02T07:18:14Z</dcterms:modified>
</cp:coreProperties>
</file>