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4078" r:id="rId1"/>
  </p:sldMasterIdLst>
  <p:notesMasterIdLst>
    <p:notesMasterId r:id="rId125"/>
  </p:notesMasterIdLst>
  <p:handoutMasterIdLst>
    <p:handoutMasterId r:id="rId126"/>
  </p:handoutMasterIdLst>
  <p:sldIdLst>
    <p:sldId id="628" r:id="rId2"/>
    <p:sldId id="612" r:id="rId3"/>
    <p:sldId id="403" r:id="rId4"/>
    <p:sldId id="480" r:id="rId5"/>
    <p:sldId id="484" r:id="rId6"/>
    <p:sldId id="490" r:id="rId7"/>
    <p:sldId id="518" r:id="rId8"/>
    <p:sldId id="510" r:id="rId9"/>
    <p:sldId id="499" r:id="rId10"/>
    <p:sldId id="422" r:id="rId11"/>
    <p:sldId id="624" r:id="rId12"/>
    <p:sldId id="501" r:id="rId13"/>
    <p:sldId id="645" r:id="rId14"/>
    <p:sldId id="643" r:id="rId15"/>
    <p:sldId id="644" r:id="rId16"/>
    <p:sldId id="629" r:id="rId17"/>
    <p:sldId id="670" r:id="rId18"/>
    <p:sldId id="425" r:id="rId19"/>
    <p:sldId id="497" r:id="rId20"/>
    <p:sldId id="516" r:id="rId21"/>
    <p:sldId id="431" r:id="rId22"/>
    <p:sldId id="433" r:id="rId23"/>
    <p:sldId id="649" r:id="rId24"/>
    <p:sldId id="650" r:id="rId25"/>
    <p:sldId id="651" r:id="rId26"/>
    <p:sldId id="652" r:id="rId27"/>
    <p:sldId id="654" r:id="rId28"/>
    <p:sldId id="655" r:id="rId29"/>
    <p:sldId id="658" r:id="rId30"/>
    <p:sldId id="659" r:id="rId31"/>
    <p:sldId id="660" r:id="rId32"/>
    <p:sldId id="661" r:id="rId33"/>
    <p:sldId id="662" r:id="rId34"/>
    <p:sldId id="663" r:id="rId35"/>
    <p:sldId id="664" r:id="rId36"/>
    <p:sldId id="665" r:id="rId37"/>
    <p:sldId id="668" r:id="rId38"/>
    <p:sldId id="747" r:id="rId39"/>
    <p:sldId id="748" r:id="rId40"/>
    <p:sldId id="749" r:id="rId41"/>
    <p:sldId id="750" r:id="rId42"/>
    <p:sldId id="751" r:id="rId43"/>
    <p:sldId id="754" r:id="rId44"/>
    <p:sldId id="757" r:id="rId45"/>
    <p:sldId id="671" r:id="rId46"/>
    <p:sldId id="672" r:id="rId47"/>
    <p:sldId id="673" r:id="rId48"/>
    <p:sldId id="674" r:id="rId49"/>
    <p:sldId id="675" r:id="rId50"/>
    <p:sldId id="676" r:id="rId51"/>
    <p:sldId id="677" r:id="rId52"/>
    <p:sldId id="678" r:id="rId53"/>
    <p:sldId id="681" r:id="rId54"/>
    <p:sldId id="684" r:id="rId55"/>
    <p:sldId id="685" r:id="rId56"/>
    <p:sldId id="686" r:id="rId57"/>
    <p:sldId id="687" r:id="rId58"/>
    <p:sldId id="688" r:id="rId59"/>
    <p:sldId id="689" r:id="rId60"/>
    <p:sldId id="691" r:id="rId61"/>
    <p:sldId id="695" r:id="rId62"/>
    <p:sldId id="696" r:id="rId63"/>
    <p:sldId id="697" r:id="rId64"/>
    <p:sldId id="698" r:id="rId65"/>
    <p:sldId id="699" r:id="rId66"/>
    <p:sldId id="700" r:id="rId67"/>
    <p:sldId id="710" r:id="rId68"/>
    <p:sldId id="711" r:id="rId69"/>
    <p:sldId id="712" r:id="rId70"/>
    <p:sldId id="713" r:id="rId71"/>
    <p:sldId id="714" r:id="rId72"/>
    <p:sldId id="715" r:id="rId73"/>
    <p:sldId id="716" r:id="rId74"/>
    <p:sldId id="717" r:id="rId75"/>
    <p:sldId id="718" r:id="rId76"/>
    <p:sldId id="719" r:id="rId77"/>
    <p:sldId id="720" r:id="rId78"/>
    <p:sldId id="721" r:id="rId79"/>
    <p:sldId id="723" r:id="rId80"/>
    <p:sldId id="724" r:id="rId81"/>
    <p:sldId id="725" r:id="rId82"/>
    <p:sldId id="726" r:id="rId83"/>
    <p:sldId id="727" r:id="rId84"/>
    <p:sldId id="728" r:id="rId85"/>
    <p:sldId id="729" r:id="rId86"/>
    <p:sldId id="730" r:id="rId87"/>
    <p:sldId id="731" r:id="rId88"/>
    <p:sldId id="732" r:id="rId89"/>
    <p:sldId id="733" r:id="rId90"/>
    <p:sldId id="734" r:id="rId91"/>
    <p:sldId id="735" r:id="rId92"/>
    <p:sldId id="736" r:id="rId93"/>
    <p:sldId id="737" r:id="rId94"/>
    <p:sldId id="738" r:id="rId95"/>
    <p:sldId id="739" r:id="rId96"/>
    <p:sldId id="740" r:id="rId97"/>
    <p:sldId id="741" r:id="rId98"/>
    <p:sldId id="742" r:id="rId99"/>
    <p:sldId id="743" r:id="rId100"/>
    <p:sldId id="744" r:id="rId101"/>
    <p:sldId id="745" r:id="rId102"/>
    <p:sldId id="758" r:id="rId103"/>
    <p:sldId id="759" r:id="rId104"/>
    <p:sldId id="760" r:id="rId105"/>
    <p:sldId id="761" r:id="rId106"/>
    <p:sldId id="762" r:id="rId107"/>
    <p:sldId id="763" r:id="rId108"/>
    <p:sldId id="764" r:id="rId109"/>
    <p:sldId id="765" r:id="rId110"/>
    <p:sldId id="766" r:id="rId111"/>
    <p:sldId id="767" r:id="rId112"/>
    <p:sldId id="768" r:id="rId113"/>
    <p:sldId id="769" r:id="rId114"/>
    <p:sldId id="770" r:id="rId115"/>
    <p:sldId id="771" r:id="rId116"/>
    <p:sldId id="772" r:id="rId117"/>
    <p:sldId id="773" r:id="rId118"/>
    <p:sldId id="774" r:id="rId119"/>
    <p:sldId id="775" r:id="rId120"/>
    <p:sldId id="776" r:id="rId121"/>
    <p:sldId id="777" r:id="rId122"/>
    <p:sldId id="778" r:id="rId123"/>
    <p:sldId id="746" r:id="rId12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008E40"/>
    <a:srgbClr val="2E0FE7"/>
    <a:srgbClr val="2004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4434" autoAdjust="0"/>
  </p:normalViewPr>
  <p:slideViewPr>
    <p:cSldViewPr snapToGrid="0">
      <p:cViewPr>
        <p:scale>
          <a:sx n="73" d="100"/>
          <a:sy n="73" d="100"/>
        </p:scale>
        <p:origin x="-105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diagrams/_rels/data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image" Target="../media/image36.jpg"/></Relationships>
</file>

<file path=ppt/diagrams/_rels/drawing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image" Target="../media/image36.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814CB0-2995-48F9-A16A-4DDC39E4DC29}" type="doc">
      <dgm:prSet loTypeId="urn:microsoft.com/office/officeart/2005/8/layout/vList6" loCatId="list" qsTypeId="urn:microsoft.com/office/officeart/2005/8/quickstyle/3d3" qsCatId="3D" csTypeId="urn:microsoft.com/office/officeart/2005/8/colors/colorful5" csCatId="colorful" phldr="1"/>
      <dgm:spPr/>
      <dgm:t>
        <a:bodyPr/>
        <a:lstStyle/>
        <a:p>
          <a:endParaRPr lang="en-MY"/>
        </a:p>
      </dgm:t>
    </dgm:pt>
    <dgm:pt modelId="{A1B679CA-064E-4653-ABAE-A9E9562B571F}">
      <dgm:prSet phldrT="[Text]"/>
      <dgm:spPr/>
      <dgm:t>
        <a:bodyPr/>
        <a:lstStyle/>
        <a:p>
          <a:r>
            <a:rPr lang="en-US" dirty="0" smtClean="0"/>
            <a:t>6%</a:t>
          </a:r>
          <a:endParaRPr lang="en-MY" dirty="0"/>
        </a:p>
      </dgm:t>
    </dgm:pt>
    <dgm:pt modelId="{8B99782E-A71D-42CC-9CFC-3333A569E8BE}" type="parTrans" cxnId="{9598A7D0-1E17-4586-ADAC-7829130B4369}">
      <dgm:prSet/>
      <dgm:spPr/>
      <dgm:t>
        <a:bodyPr/>
        <a:lstStyle/>
        <a:p>
          <a:endParaRPr lang="en-MY"/>
        </a:p>
      </dgm:t>
    </dgm:pt>
    <dgm:pt modelId="{CE6304E4-9C49-4E08-8ED1-64A541EED03D}" type="sibTrans" cxnId="{9598A7D0-1E17-4586-ADAC-7829130B4369}">
      <dgm:prSet/>
      <dgm:spPr/>
      <dgm:t>
        <a:bodyPr/>
        <a:lstStyle/>
        <a:p>
          <a:endParaRPr lang="en-MY"/>
        </a:p>
      </dgm:t>
    </dgm:pt>
    <dgm:pt modelId="{E3FA83E1-2EED-4721-BE9B-AED9A9E03F42}">
      <dgm:prSet phldrT="[Text]"/>
      <dgm:spPr/>
      <dgm:t>
        <a:bodyPr/>
        <a:lstStyle/>
        <a:p>
          <a:endParaRPr lang="en-MY" dirty="0"/>
        </a:p>
      </dgm:t>
    </dgm:pt>
    <dgm:pt modelId="{2B496955-C3C8-4983-B6BA-691F76C6D8B6}" type="parTrans" cxnId="{5EDDAFB8-8AAA-4438-99C7-7618DE6ABC90}">
      <dgm:prSet/>
      <dgm:spPr/>
      <dgm:t>
        <a:bodyPr/>
        <a:lstStyle/>
        <a:p>
          <a:endParaRPr lang="en-MY"/>
        </a:p>
      </dgm:t>
    </dgm:pt>
    <dgm:pt modelId="{9820D418-F8EB-483A-AF14-1C6CD8AB05FD}" type="sibTrans" cxnId="{5EDDAFB8-8AAA-4438-99C7-7618DE6ABC90}">
      <dgm:prSet/>
      <dgm:spPr/>
      <dgm:t>
        <a:bodyPr/>
        <a:lstStyle/>
        <a:p>
          <a:endParaRPr lang="en-MY"/>
        </a:p>
      </dgm:t>
    </dgm:pt>
    <dgm:pt modelId="{BB56AB1F-0E59-48B5-9F2D-8FAC7EC806C7}">
      <dgm:prSet phldrT="[Text]"/>
      <dgm:spPr/>
      <dgm:t>
        <a:bodyPr/>
        <a:lstStyle/>
        <a:p>
          <a:r>
            <a:rPr lang="en-US" dirty="0" smtClean="0"/>
            <a:t>0%</a:t>
          </a:r>
          <a:endParaRPr lang="en-MY" dirty="0"/>
        </a:p>
      </dgm:t>
    </dgm:pt>
    <dgm:pt modelId="{5711CBFD-6F4E-4728-9F93-8F715E781C42}" type="parTrans" cxnId="{1316DE3A-C56C-457E-A254-EB140031A7B9}">
      <dgm:prSet/>
      <dgm:spPr/>
      <dgm:t>
        <a:bodyPr/>
        <a:lstStyle/>
        <a:p>
          <a:endParaRPr lang="en-MY"/>
        </a:p>
      </dgm:t>
    </dgm:pt>
    <dgm:pt modelId="{B88E9134-1555-4E5D-92E2-0142183A7AF4}" type="sibTrans" cxnId="{1316DE3A-C56C-457E-A254-EB140031A7B9}">
      <dgm:prSet/>
      <dgm:spPr/>
      <dgm:t>
        <a:bodyPr/>
        <a:lstStyle/>
        <a:p>
          <a:endParaRPr lang="en-MY"/>
        </a:p>
      </dgm:t>
    </dgm:pt>
    <dgm:pt modelId="{2C6701C6-40B3-4AFD-B385-4EA99C745F98}">
      <dgm:prSet phldrT="[Text]" phldr="1" custT="1"/>
      <dgm:spPr>
        <a:solidFill>
          <a:schemeClr val="accent5">
            <a:tint val="40000"/>
            <a:hueOff val="-5370241"/>
            <a:satOff val="24126"/>
            <a:lumOff val="1658"/>
          </a:schemeClr>
        </a:solidFill>
      </dgm:spPr>
      <dgm:t>
        <a:bodyPr/>
        <a:lstStyle/>
        <a:p>
          <a:endParaRPr lang="en-MY" sz="100" dirty="0"/>
        </a:p>
      </dgm:t>
    </dgm:pt>
    <dgm:pt modelId="{B4C97E3C-C76E-4942-B994-5FAE6EE0CD3C}" type="parTrans" cxnId="{ED4EA8D1-2C4B-47CF-A87D-A6BD1901F81E}">
      <dgm:prSet/>
      <dgm:spPr/>
      <dgm:t>
        <a:bodyPr/>
        <a:lstStyle/>
        <a:p>
          <a:endParaRPr lang="en-MY"/>
        </a:p>
      </dgm:t>
    </dgm:pt>
    <dgm:pt modelId="{C813115A-2620-42CF-9F06-20866D2E573C}" type="sibTrans" cxnId="{ED4EA8D1-2C4B-47CF-A87D-A6BD1901F81E}">
      <dgm:prSet/>
      <dgm:spPr/>
      <dgm:t>
        <a:bodyPr/>
        <a:lstStyle/>
        <a:p>
          <a:endParaRPr lang="en-MY"/>
        </a:p>
      </dgm:t>
    </dgm:pt>
    <dgm:pt modelId="{884F3E1C-4F0D-42E1-95AA-8FE157CBFFBE}">
      <dgm:prSet/>
      <dgm:spPr/>
      <dgm:t>
        <a:bodyPr/>
        <a:lstStyle/>
        <a:p>
          <a:r>
            <a:rPr lang="en-US" dirty="0" smtClean="0"/>
            <a:t>GST</a:t>
          </a:r>
          <a:endParaRPr lang="en-MY" dirty="0"/>
        </a:p>
      </dgm:t>
    </dgm:pt>
    <dgm:pt modelId="{0B0F2649-3E29-4982-92EE-EDA4555F2CE9}" type="parTrans" cxnId="{4EA092E2-6A1C-439E-98A4-5FF01D5A63BD}">
      <dgm:prSet/>
      <dgm:spPr/>
      <dgm:t>
        <a:bodyPr/>
        <a:lstStyle/>
        <a:p>
          <a:endParaRPr lang="en-MY"/>
        </a:p>
      </dgm:t>
    </dgm:pt>
    <dgm:pt modelId="{CDFEFC45-857E-4E35-B128-6BC1A4F69139}" type="sibTrans" cxnId="{4EA092E2-6A1C-439E-98A4-5FF01D5A63BD}">
      <dgm:prSet/>
      <dgm:spPr/>
      <dgm:t>
        <a:bodyPr/>
        <a:lstStyle/>
        <a:p>
          <a:endParaRPr lang="en-MY"/>
        </a:p>
      </dgm:t>
    </dgm:pt>
    <dgm:pt modelId="{8C37A2E4-6115-4A57-9175-7C775C871899}">
      <dgm:prSet/>
      <dgm:spPr/>
      <dgm:t>
        <a:bodyPr/>
        <a:lstStyle/>
        <a:p>
          <a:r>
            <a:rPr lang="en-US" dirty="0" smtClean="0"/>
            <a:t>GST</a:t>
          </a:r>
          <a:endParaRPr lang="en-MY" dirty="0"/>
        </a:p>
      </dgm:t>
    </dgm:pt>
    <dgm:pt modelId="{D89C030B-00B0-4275-9462-5F75C558E15E}" type="parTrans" cxnId="{A7C5FB25-65A0-4958-BCB6-EBFB30703D6B}">
      <dgm:prSet/>
      <dgm:spPr/>
      <dgm:t>
        <a:bodyPr/>
        <a:lstStyle/>
        <a:p>
          <a:endParaRPr lang="en-MY"/>
        </a:p>
      </dgm:t>
    </dgm:pt>
    <dgm:pt modelId="{0D7A3581-4488-4DB2-B89F-1641828DCCC2}" type="sibTrans" cxnId="{A7C5FB25-65A0-4958-BCB6-EBFB30703D6B}">
      <dgm:prSet/>
      <dgm:spPr/>
      <dgm:t>
        <a:bodyPr/>
        <a:lstStyle/>
        <a:p>
          <a:endParaRPr lang="en-MY"/>
        </a:p>
      </dgm:t>
    </dgm:pt>
    <dgm:pt modelId="{9759D189-4110-4004-9395-928E44461BA3}">
      <dgm:prSet/>
      <dgm:spPr/>
      <dgm:t>
        <a:bodyPr/>
        <a:lstStyle/>
        <a:p>
          <a:endParaRPr lang="en-MY" dirty="0"/>
        </a:p>
      </dgm:t>
    </dgm:pt>
    <dgm:pt modelId="{DD20E623-6613-466F-B6FC-2334D5E1AEA1}" type="parTrans" cxnId="{92BBA4C7-0C05-40DA-A41D-CB2860229D06}">
      <dgm:prSet/>
      <dgm:spPr/>
      <dgm:t>
        <a:bodyPr/>
        <a:lstStyle/>
        <a:p>
          <a:endParaRPr lang="en-MY"/>
        </a:p>
      </dgm:t>
    </dgm:pt>
    <dgm:pt modelId="{290993E6-D899-4300-9568-CEEBC16A947E}" type="sibTrans" cxnId="{92BBA4C7-0C05-40DA-A41D-CB2860229D06}">
      <dgm:prSet/>
      <dgm:spPr/>
      <dgm:t>
        <a:bodyPr/>
        <a:lstStyle/>
        <a:p>
          <a:endParaRPr lang="en-MY"/>
        </a:p>
      </dgm:t>
    </dgm:pt>
    <dgm:pt modelId="{7886FDC6-FB3B-465F-827F-C98B399845FC}" type="pres">
      <dgm:prSet presAssocID="{B8814CB0-2995-48F9-A16A-4DDC39E4DC29}" presName="Name0" presStyleCnt="0">
        <dgm:presLayoutVars>
          <dgm:dir/>
          <dgm:animLvl val="lvl"/>
          <dgm:resizeHandles/>
        </dgm:presLayoutVars>
      </dgm:prSet>
      <dgm:spPr/>
      <dgm:t>
        <a:bodyPr/>
        <a:lstStyle/>
        <a:p>
          <a:endParaRPr lang="en-MY"/>
        </a:p>
      </dgm:t>
    </dgm:pt>
    <dgm:pt modelId="{9E7EFB55-FB16-46C1-A5BA-9CB76998B867}" type="pres">
      <dgm:prSet presAssocID="{A1B679CA-064E-4653-ABAE-A9E9562B571F}" presName="linNode" presStyleCnt="0"/>
      <dgm:spPr/>
    </dgm:pt>
    <dgm:pt modelId="{8503E612-8D83-465A-BAA7-A86851FF125A}" type="pres">
      <dgm:prSet presAssocID="{A1B679CA-064E-4653-ABAE-A9E9562B571F}" presName="parentShp" presStyleLbl="node1" presStyleIdx="0" presStyleCnt="4" custScaleX="62837" custLinFactNeighborX="88548" custLinFactNeighborY="2143">
        <dgm:presLayoutVars>
          <dgm:bulletEnabled val="1"/>
        </dgm:presLayoutVars>
      </dgm:prSet>
      <dgm:spPr/>
      <dgm:t>
        <a:bodyPr/>
        <a:lstStyle/>
        <a:p>
          <a:endParaRPr lang="en-MY"/>
        </a:p>
      </dgm:t>
    </dgm:pt>
    <dgm:pt modelId="{A168B7CC-1F5C-4BEE-B544-FE12F327A6E0}" type="pres">
      <dgm:prSet presAssocID="{A1B679CA-064E-4653-ABAE-A9E9562B571F}" presName="childShp" presStyleLbl="bgAccFollowNode1" presStyleIdx="0" presStyleCnt="4" custLinFactX="-262" custLinFactNeighborX="-100000" custLinFactNeighborY="1143">
        <dgm:presLayoutVars>
          <dgm:bulletEnabled val="1"/>
        </dgm:presLayoutVars>
      </dgm:prSet>
      <dgm:spPr/>
      <dgm:t>
        <a:bodyPr/>
        <a:lstStyle/>
        <a:p>
          <a:endParaRPr lang="en-MY"/>
        </a:p>
      </dgm:t>
    </dgm:pt>
    <dgm:pt modelId="{18373C72-7319-4425-A4BF-50022FFF0512}" type="pres">
      <dgm:prSet presAssocID="{CE6304E4-9C49-4E08-8ED1-64A541EED03D}" presName="spacing" presStyleCnt="0"/>
      <dgm:spPr/>
    </dgm:pt>
    <dgm:pt modelId="{9F1DDF87-27DE-4424-A781-6566F13B5C72}" type="pres">
      <dgm:prSet presAssocID="{BB56AB1F-0E59-48B5-9F2D-8FAC7EC806C7}" presName="linNode" presStyleCnt="0"/>
      <dgm:spPr/>
    </dgm:pt>
    <dgm:pt modelId="{1E89ADD6-316F-46A0-93E6-E5AEE656A639}" type="pres">
      <dgm:prSet presAssocID="{BB56AB1F-0E59-48B5-9F2D-8FAC7EC806C7}" presName="parentShp" presStyleLbl="node1" presStyleIdx="1" presStyleCnt="4" custScaleX="62837" custLinFactNeighborX="88548" custLinFactNeighborY="-1190">
        <dgm:presLayoutVars>
          <dgm:bulletEnabled val="1"/>
        </dgm:presLayoutVars>
      </dgm:prSet>
      <dgm:spPr/>
      <dgm:t>
        <a:bodyPr/>
        <a:lstStyle/>
        <a:p>
          <a:endParaRPr lang="en-MY"/>
        </a:p>
      </dgm:t>
    </dgm:pt>
    <dgm:pt modelId="{3F1107BD-6C52-42E6-8D50-1DF28C24F64E}" type="pres">
      <dgm:prSet presAssocID="{BB56AB1F-0E59-48B5-9F2D-8FAC7EC806C7}" presName="childShp" presStyleLbl="bgAccFollowNode1" presStyleIdx="1" presStyleCnt="4" custLinFactX="-80" custLinFactNeighborX="-100000" custLinFactNeighborY="1746">
        <dgm:presLayoutVars>
          <dgm:bulletEnabled val="1"/>
        </dgm:presLayoutVars>
      </dgm:prSet>
      <dgm:spPr/>
      <dgm:t>
        <a:bodyPr/>
        <a:lstStyle/>
        <a:p>
          <a:endParaRPr lang="en-MY"/>
        </a:p>
      </dgm:t>
    </dgm:pt>
    <dgm:pt modelId="{19761DC7-62F6-4482-B026-754121E094AF}" type="pres">
      <dgm:prSet presAssocID="{B88E9134-1555-4E5D-92E2-0142183A7AF4}" presName="spacing" presStyleCnt="0"/>
      <dgm:spPr/>
    </dgm:pt>
    <dgm:pt modelId="{78C7900E-5ECB-4726-A97A-D7CB3C39212E}" type="pres">
      <dgm:prSet presAssocID="{884F3E1C-4F0D-42E1-95AA-8FE157CBFFBE}" presName="linNode" presStyleCnt="0"/>
      <dgm:spPr/>
    </dgm:pt>
    <dgm:pt modelId="{F0C35C3C-A6D0-443E-B265-20792B027D77}" type="pres">
      <dgm:prSet presAssocID="{884F3E1C-4F0D-42E1-95AA-8FE157CBFFBE}" presName="parentShp" presStyleLbl="node1" presStyleIdx="2" presStyleCnt="4" custScaleX="62837" custLinFactNeighborX="88861" custLinFactNeighborY="-6169">
        <dgm:presLayoutVars>
          <dgm:bulletEnabled val="1"/>
        </dgm:presLayoutVars>
      </dgm:prSet>
      <dgm:spPr/>
      <dgm:t>
        <a:bodyPr/>
        <a:lstStyle/>
        <a:p>
          <a:endParaRPr lang="en-MY"/>
        </a:p>
      </dgm:t>
    </dgm:pt>
    <dgm:pt modelId="{04D77022-667E-4B69-B91D-89C2192CDACF}" type="pres">
      <dgm:prSet presAssocID="{884F3E1C-4F0D-42E1-95AA-8FE157CBFFBE}" presName="childShp" presStyleLbl="bgAccFollowNode1" presStyleIdx="2" presStyleCnt="4" custLinFactX="-80" custLinFactNeighborX="-100000" custLinFactNeighborY="-1587">
        <dgm:presLayoutVars>
          <dgm:bulletEnabled val="1"/>
        </dgm:presLayoutVars>
      </dgm:prSet>
      <dgm:spPr/>
      <dgm:t>
        <a:bodyPr/>
        <a:lstStyle/>
        <a:p>
          <a:endParaRPr lang="en-MY"/>
        </a:p>
      </dgm:t>
    </dgm:pt>
    <dgm:pt modelId="{AC9F90FC-FBA6-4CAB-8768-F325631C9B0F}" type="pres">
      <dgm:prSet presAssocID="{CDFEFC45-857E-4E35-B128-6BC1A4F69139}" presName="spacing" presStyleCnt="0"/>
      <dgm:spPr/>
    </dgm:pt>
    <dgm:pt modelId="{D1F91388-8189-4AA4-A3BF-311F08911539}" type="pres">
      <dgm:prSet presAssocID="{8C37A2E4-6115-4A57-9175-7C775C871899}" presName="linNode" presStyleCnt="0"/>
      <dgm:spPr/>
    </dgm:pt>
    <dgm:pt modelId="{2ACFAAF2-4A1E-4738-87F7-9F4D43527DFB}" type="pres">
      <dgm:prSet presAssocID="{8C37A2E4-6115-4A57-9175-7C775C871899}" presName="parentShp" presStyleLbl="node1" presStyleIdx="3" presStyleCnt="4" custScaleX="62837" custLinFactNeighborX="88178" custLinFactNeighborY="-10109">
        <dgm:presLayoutVars>
          <dgm:bulletEnabled val="1"/>
        </dgm:presLayoutVars>
      </dgm:prSet>
      <dgm:spPr/>
      <dgm:t>
        <a:bodyPr/>
        <a:lstStyle/>
        <a:p>
          <a:endParaRPr lang="en-MY"/>
        </a:p>
      </dgm:t>
    </dgm:pt>
    <dgm:pt modelId="{5A37B9FA-912C-43FA-B85E-E663183ADF2C}" type="pres">
      <dgm:prSet presAssocID="{8C37A2E4-6115-4A57-9175-7C775C871899}" presName="childShp" presStyleLbl="bgAccFollowNode1" presStyleIdx="3" presStyleCnt="4" custLinFactX="-80" custLinFactNeighborX="-100000" custLinFactNeighborY="-7951">
        <dgm:presLayoutVars>
          <dgm:bulletEnabled val="1"/>
        </dgm:presLayoutVars>
      </dgm:prSet>
      <dgm:spPr/>
      <dgm:t>
        <a:bodyPr/>
        <a:lstStyle/>
        <a:p>
          <a:endParaRPr lang="en-MY"/>
        </a:p>
      </dgm:t>
    </dgm:pt>
  </dgm:ptLst>
  <dgm:cxnLst>
    <dgm:cxn modelId="{F7826A56-AAC2-4BF9-AC6A-3C0A3E27964B}" type="presOf" srcId="{A1B679CA-064E-4653-ABAE-A9E9562B571F}" destId="{8503E612-8D83-465A-BAA7-A86851FF125A}" srcOrd="0" destOrd="0" presId="urn:microsoft.com/office/officeart/2005/8/layout/vList6"/>
    <dgm:cxn modelId="{ED4EA8D1-2C4B-47CF-A87D-A6BD1901F81E}" srcId="{BB56AB1F-0E59-48B5-9F2D-8FAC7EC806C7}" destId="{2C6701C6-40B3-4AFD-B385-4EA99C745F98}" srcOrd="0" destOrd="0" parTransId="{B4C97E3C-C76E-4942-B994-5FAE6EE0CD3C}" sibTransId="{C813115A-2620-42CF-9F06-20866D2E573C}"/>
    <dgm:cxn modelId="{5EDDAFB8-8AAA-4438-99C7-7618DE6ABC90}" srcId="{A1B679CA-064E-4653-ABAE-A9E9562B571F}" destId="{E3FA83E1-2EED-4721-BE9B-AED9A9E03F42}" srcOrd="0" destOrd="0" parTransId="{2B496955-C3C8-4983-B6BA-691F76C6D8B6}" sibTransId="{9820D418-F8EB-483A-AF14-1C6CD8AB05FD}"/>
    <dgm:cxn modelId="{92BBA4C7-0C05-40DA-A41D-CB2860229D06}" srcId="{8C37A2E4-6115-4A57-9175-7C775C871899}" destId="{9759D189-4110-4004-9395-928E44461BA3}" srcOrd="0" destOrd="0" parTransId="{DD20E623-6613-466F-B6FC-2334D5E1AEA1}" sibTransId="{290993E6-D899-4300-9568-CEEBC16A947E}"/>
    <dgm:cxn modelId="{105675CB-AF20-4E35-A0A1-97A6246A02B3}" type="presOf" srcId="{2C6701C6-40B3-4AFD-B385-4EA99C745F98}" destId="{3F1107BD-6C52-42E6-8D50-1DF28C24F64E}" srcOrd="0" destOrd="0" presId="urn:microsoft.com/office/officeart/2005/8/layout/vList6"/>
    <dgm:cxn modelId="{82238719-C312-4D0D-8842-C927A4592BEA}" type="presOf" srcId="{B8814CB0-2995-48F9-A16A-4DDC39E4DC29}" destId="{7886FDC6-FB3B-465F-827F-C98B399845FC}" srcOrd="0" destOrd="0" presId="urn:microsoft.com/office/officeart/2005/8/layout/vList6"/>
    <dgm:cxn modelId="{48DBD25D-67D6-4EC6-AC00-CD3D44478AAB}" type="presOf" srcId="{E3FA83E1-2EED-4721-BE9B-AED9A9E03F42}" destId="{A168B7CC-1F5C-4BEE-B544-FE12F327A6E0}" srcOrd="0" destOrd="0" presId="urn:microsoft.com/office/officeart/2005/8/layout/vList6"/>
    <dgm:cxn modelId="{A7C5FB25-65A0-4958-BCB6-EBFB30703D6B}" srcId="{B8814CB0-2995-48F9-A16A-4DDC39E4DC29}" destId="{8C37A2E4-6115-4A57-9175-7C775C871899}" srcOrd="3" destOrd="0" parTransId="{D89C030B-00B0-4275-9462-5F75C558E15E}" sibTransId="{0D7A3581-4488-4DB2-B89F-1641828DCCC2}"/>
    <dgm:cxn modelId="{D6EE52AA-6460-4DB1-A849-33B8A5F7AD8C}" type="presOf" srcId="{BB56AB1F-0E59-48B5-9F2D-8FAC7EC806C7}" destId="{1E89ADD6-316F-46A0-93E6-E5AEE656A639}" srcOrd="0" destOrd="0" presId="urn:microsoft.com/office/officeart/2005/8/layout/vList6"/>
    <dgm:cxn modelId="{9598A7D0-1E17-4586-ADAC-7829130B4369}" srcId="{B8814CB0-2995-48F9-A16A-4DDC39E4DC29}" destId="{A1B679CA-064E-4653-ABAE-A9E9562B571F}" srcOrd="0" destOrd="0" parTransId="{8B99782E-A71D-42CC-9CFC-3333A569E8BE}" sibTransId="{CE6304E4-9C49-4E08-8ED1-64A541EED03D}"/>
    <dgm:cxn modelId="{1316DE3A-C56C-457E-A254-EB140031A7B9}" srcId="{B8814CB0-2995-48F9-A16A-4DDC39E4DC29}" destId="{BB56AB1F-0E59-48B5-9F2D-8FAC7EC806C7}" srcOrd="1" destOrd="0" parTransId="{5711CBFD-6F4E-4728-9F93-8F715E781C42}" sibTransId="{B88E9134-1555-4E5D-92E2-0142183A7AF4}"/>
    <dgm:cxn modelId="{E34A77C4-4903-4E9F-A128-EF1A508F935C}" type="presOf" srcId="{9759D189-4110-4004-9395-928E44461BA3}" destId="{5A37B9FA-912C-43FA-B85E-E663183ADF2C}" srcOrd="0" destOrd="0" presId="urn:microsoft.com/office/officeart/2005/8/layout/vList6"/>
    <dgm:cxn modelId="{4EA092E2-6A1C-439E-98A4-5FF01D5A63BD}" srcId="{B8814CB0-2995-48F9-A16A-4DDC39E4DC29}" destId="{884F3E1C-4F0D-42E1-95AA-8FE157CBFFBE}" srcOrd="2" destOrd="0" parTransId="{0B0F2649-3E29-4982-92EE-EDA4555F2CE9}" sibTransId="{CDFEFC45-857E-4E35-B128-6BC1A4F69139}"/>
    <dgm:cxn modelId="{41ACDB5C-C74D-4B9A-B404-D2A633DFDEDA}" type="presOf" srcId="{884F3E1C-4F0D-42E1-95AA-8FE157CBFFBE}" destId="{F0C35C3C-A6D0-443E-B265-20792B027D77}" srcOrd="0" destOrd="0" presId="urn:microsoft.com/office/officeart/2005/8/layout/vList6"/>
    <dgm:cxn modelId="{27DA27A2-812D-4AAC-AAD6-C6580C270B8E}" type="presOf" srcId="{8C37A2E4-6115-4A57-9175-7C775C871899}" destId="{2ACFAAF2-4A1E-4738-87F7-9F4D43527DFB}" srcOrd="0" destOrd="0" presId="urn:microsoft.com/office/officeart/2005/8/layout/vList6"/>
    <dgm:cxn modelId="{DAE6F7A6-FB07-418E-AFA4-5389377F2555}" type="presParOf" srcId="{7886FDC6-FB3B-465F-827F-C98B399845FC}" destId="{9E7EFB55-FB16-46C1-A5BA-9CB76998B867}" srcOrd="0" destOrd="0" presId="urn:microsoft.com/office/officeart/2005/8/layout/vList6"/>
    <dgm:cxn modelId="{678618A3-89DD-4049-80A4-02D0418A3135}" type="presParOf" srcId="{9E7EFB55-FB16-46C1-A5BA-9CB76998B867}" destId="{8503E612-8D83-465A-BAA7-A86851FF125A}" srcOrd="0" destOrd="0" presId="urn:microsoft.com/office/officeart/2005/8/layout/vList6"/>
    <dgm:cxn modelId="{79ACCD0F-DFD9-4BEF-8700-7EEEDAE23A11}" type="presParOf" srcId="{9E7EFB55-FB16-46C1-A5BA-9CB76998B867}" destId="{A168B7CC-1F5C-4BEE-B544-FE12F327A6E0}" srcOrd="1" destOrd="0" presId="urn:microsoft.com/office/officeart/2005/8/layout/vList6"/>
    <dgm:cxn modelId="{154E96CD-E02E-4B0F-9EC3-94ABB77E62AF}" type="presParOf" srcId="{7886FDC6-FB3B-465F-827F-C98B399845FC}" destId="{18373C72-7319-4425-A4BF-50022FFF0512}" srcOrd="1" destOrd="0" presId="urn:microsoft.com/office/officeart/2005/8/layout/vList6"/>
    <dgm:cxn modelId="{3D652F32-A638-4542-94FF-742C2A82EC42}" type="presParOf" srcId="{7886FDC6-FB3B-465F-827F-C98B399845FC}" destId="{9F1DDF87-27DE-4424-A781-6566F13B5C72}" srcOrd="2" destOrd="0" presId="urn:microsoft.com/office/officeart/2005/8/layout/vList6"/>
    <dgm:cxn modelId="{9CF2F8CB-3D06-4255-8933-014D198CA780}" type="presParOf" srcId="{9F1DDF87-27DE-4424-A781-6566F13B5C72}" destId="{1E89ADD6-316F-46A0-93E6-E5AEE656A639}" srcOrd="0" destOrd="0" presId="urn:microsoft.com/office/officeart/2005/8/layout/vList6"/>
    <dgm:cxn modelId="{8C0B66A9-C0D3-4247-8BA4-BEE8391401C8}" type="presParOf" srcId="{9F1DDF87-27DE-4424-A781-6566F13B5C72}" destId="{3F1107BD-6C52-42E6-8D50-1DF28C24F64E}" srcOrd="1" destOrd="0" presId="urn:microsoft.com/office/officeart/2005/8/layout/vList6"/>
    <dgm:cxn modelId="{7CF11083-F0EF-46DB-8AB8-5CE7012F0A07}" type="presParOf" srcId="{7886FDC6-FB3B-465F-827F-C98B399845FC}" destId="{19761DC7-62F6-4482-B026-754121E094AF}" srcOrd="3" destOrd="0" presId="urn:microsoft.com/office/officeart/2005/8/layout/vList6"/>
    <dgm:cxn modelId="{1FFE0073-9D92-41FD-8E18-9A204B34D31A}" type="presParOf" srcId="{7886FDC6-FB3B-465F-827F-C98B399845FC}" destId="{78C7900E-5ECB-4726-A97A-D7CB3C39212E}" srcOrd="4" destOrd="0" presId="urn:microsoft.com/office/officeart/2005/8/layout/vList6"/>
    <dgm:cxn modelId="{7831825A-9E04-4D85-9403-E77EA7978B6F}" type="presParOf" srcId="{78C7900E-5ECB-4726-A97A-D7CB3C39212E}" destId="{F0C35C3C-A6D0-443E-B265-20792B027D77}" srcOrd="0" destOrd="0" presId="urn:microsoft.com/office/officeart/2005/8/layout/vList6"/>
    <dgm:cxn modelId="{09C295FE-6112-43BB-830E-BA817585F290}" type="presParOf" srcId="{78C7900E-5ECB-4726-A97A-D7CB3C39212E}" destId="{04D77022-667E-4B69-B91D-89C2192CDACF}" srcOrd="1" destOrd="0" presId="urn:microsoft.com/office/officeart/2005/8/layout/vList6"/>
    <dgm:cxn modelId="{3D2C4BF5-1891-4E64-BF82-081A5E462DD6}" type="presParOf" srcId="{7886FDC6-FB3B-465F-827F-C98B399845FC}" destId="{AC9F90FC-FBA6-4CAB-8768-F325631C9B0F}" srcOrd="5" destOrd="0" presId="urn:microsoft.com/office/officeart/2005/8/layout/vList6"/>
    <dgm:cxn modelId="{87D397CC-AB24-47E6-A9ED-5B3535CDC6F9}" type="presParOf" srcId="{7886FDC6-FB3B-465F-827F-C98B399845FC}" destId="{D1F91388-8189-4AA4-A3BF-311F08911539}" srcOrd="6" destOrd="0" presId="urn:microsoft.com/office/officeart/2005/8/layout/vList6"/>
    <dgm:cxn modelId="{0D93042D-4F35-4165-BA7B-251F34B5257F}" type="presParOf" srcId="{D1F91388-8189-4AA4-A3BF-311F08911539}" destId="{2ACFAAF2-4A1E-4738-87F7-9F4D43527DFB}" srcOrd="0" destOrd="0" presId="urn:microsoft.com/office/officeart/2005/8/layout/vList6"/>
    <dgm:cxn modelId="{F4CD7365-DF31-465A-BF15-77591695A3F3}" type="presParOf" srcId="{D1F91388-8189-4AA4-A3BF-311F08911539}" destId="{5A37B9FA-912C-43FA-B85E-E663183ADF2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4DBA01D-F64B-4FCE-A66F-CF342C22D526}"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ms-MY"/>
        </a:p>
      </dgm:t>
    </dgm:pt>
    <dgm:pt modelId="{0B763F4F-8A1C-4D90-8BBA-A4F35E387FC0}">
      <dgm:prSet phldrT="[Text]"/>
      <dgm:spPr/>
      <dgm:t>
        <a:bodyPr/>
        <a:lstStyle/>
        <a:p>
          <a:r>
            <a:rPr lang="en-US" dirty="0" smtClean="0"/>
            <a:t>29/2/2016</a:t>
          </a:r>
          <a:endParaRPr lang="ms-MY" dirty="0"/>
        </a:p>
      </dgm:t>
    </dgm:pt>
    <dgm:pt modelId="{3B36F3F0-6CA6-4FF4-AC0B-B15FC19F40DE}" type="parTrans" cxnId="{4F9ACB57-0840-4E70-849D-E6DD9C00EC6B}">
      <dgm:prSet/>
      <dgm:spPr/>
      <dgm:t>
        <a:bodyPr/>
        <a:lstStyle/>
        <a:p>
          <a:endParaRPr lang="ms-MY"/>
        </a:p>
      </dgm:t>
    </dgm:pt>
    <dgm:pt modelId="{47CDDD7A-04E6-4E21-8B30-0C9F224CD94D}" type="sibTrans" cxnId="{4F9ACB57-0840-4E70-849D-E6DD9C00EC6B}">
      <dgm:prSet/>
      <dgm:spPr/>
      <dgm:t>
        <a:bodyPr/>
        <a:lstStyle/>
        <a:p>
          <a:endParaRPr lang="ms-MY"/>
        </a:p>
      </dgm:t>
    </dgm:pt>
    <dgm:pt modelId="{D8781AE8-D8A2-4C8C-B1A7-DCDF1680BBAD}">
      <dgm:prSet phldrT="[Text]" custT="1"/>
      <dgm:spPr/>
      <dgm:t>
        <a:bodyPr/>
        <a:lstStyle/>
        <a:p>
          <a:r>
            <a:rPr lang="en-US" sz="2000" dirty="0" smtClean="0"/>
            <a:t>Penalty 5% x RM 10,000</a:t>
          </a:r>
          <a:endParaRPr lang="ms-MY" sz="2000" dirty="0"/>
        </a:p>
      </dgm:t>
    </dgm:pt>
    <dgm:pt modelId="{70448E19-1D73-45E6-9B33-073030477DC3}" type="parTrans" cxnId="{C92EDB00-989B-499D-A10A-7E719EF405E5}">
      <dgm:prSet/>
      <dgm:spPr/>
      <dgm:t>
        <a:bodyPr/>
        <a:lstStyle/>
        <a:p>
          <a:endParaRPr lang="ms-MY"/>
        </a:p>
      </dgm:t>
    </dgm:pt>
    <dgm:pt modelId="{0C6F323D-CED3-47F5-AAB5-4EBD1B310672}" type="sibTrans" cxnId="{C92EDB00-989B-499D-A10A-7E719EF405E5}">
      <dgm:prSet/>
      <dgm:spPr/>
      <dgm:t>
        <a:bodyPr/>
        <a:lstStyle/>
        <a:p>
          <a:endParaRPr lang="ms-MY"/>
        </a:p>
      </dgm:t>
    </dgm:pt>
    <dgm:pt modelId="{DE475AD6-C5B7-49F6-A8CD-0D2E887894CF}">
      <dgm:prSet phldrT="[Text]" custT="1"/>
      <dgm:spPr/>
      <dgm:t>
        <a:bodyPr/>
        <a:lstStyle/>
        <a:p>
          <a:r>
            <a:rPr lang="en-US" sz="2000" dirty="0" smtClean="0"/>
            <a:t>Total tax + penalty = RM 10,500</a:t>
          </a:r>
          <a:endParaRPr lang="ms-MY" sz="2000" dirty="0"/>
        </a:p>
      </dgm:t>
    </dgm:pt>
    <dgm:pt modelId="{9068F377-BD19-494D-9255-06CFEAC3B461}" type="parTrans" cxnId="{0E566D78-4822-495E-9495-AD2B2C2472D0}">
      <dgm:prSet/>
      <dgm:spPr/>
      <dgm:t>
        <a:bodyPr/>
        <a:lstStyle/>
        <a:p>
          <a:endParaRPr lang="ms-MY"/>
        </a:p>
      </dgm:t>
    </dgm:pt>
    <dgm:pt modelId="{5B7CB643-7285-409D-A00B-30AED653479C}" type="sibTrans" cxnId="{0E566D78-4822-495E-9495-AD2B2C2472D0}">
      <dgm:prSet/>
      <dgm:spPr/>
      <dgm:t>
        <a:bodyPr/>
        <a:lstStyle/>
        <a:p>
          <a:endParaRPr lang="ms-MY"/>
        </a:p>
      </dgm:t>
    </dgm:pt>
    <dgm:pt modelId="{48B8D9DF-0CF0-4AB9-BABC-38E02CDB184A}">
      <dgm:prSet phldrT="[Text]"/>
      <dgm:spPr/>
      <dgm:t>
        <a:bodyPr/>
        <a:lstStyle/>
        <a:p>
          <a:r>
            <a:rPr lang="en-US" dirty="0" smtClean="0"/>
            <a:t>31/3/2016</a:t>
          </a:r>
          <a:endParaRPr lang="ms-MY" dirty="0"/>
        </a:p>
      </dgm:t>
    </dgm:pt>
    <dgm:pt modelId="{4112514D-0721-4F26-B92A-305CB914B971}" type="parTrans" cxnId="{153BA08F-BD2E-410A-B5B4-A66C1C5FBC56}">
      <dgm:prSet/>
      <dgm:spPr/>
      <dgm:t>
        <a:bodyPr/>
        <a:lstStyle/>
        <a:p>
          <a:endParaRPr lang="ms-MY"/>
        </a:p>
      </dgm:t>
    </dgm:pt>
    <dgm:pt modelId="{70262728-3BDF-48B5-AAEE-E1BBCAA43F0B}" type="sibTrans" cxnId="{153BA08F-BD2E-410A-B5B4-A66C1C5FBC56}">
      <dgm:prSet/>
      <dgm:spPr/>
      <dgm:t>
        <a:bodyPr/>
        <a:lstStyle/>
        <a:p>
          <a:endParaRPr lang="ms-MY"/>
        </a:p>
      </dgm:t>
    </dgm:pt>
    <dgm:pt modelId="{D1C1949C-A823-4CD1-AF09-C6D0C2EC2D03}">
      <dgm:prSet phldrT="[Text]" custT="1"/>
      <dgm:spPr/>
      <dgm:t>
        <a:bodyPr/>
        <a:lstStyle/>
        <a:p>
          <a:r>
            <a:rPr lang="en-US" sz="2000" dirty="0" smtClean="0"/>
            <a:t>Penalty 15% x RM10,000</a:t>
          </a:r>
          <a:endParaRPr lang="ms-MY" sz="2000" dirty="0"/>
        </a:p>
      </dgm:t>
    </dgm:pt>
    <dgm:pt modelId="{30216062-192A-43E3-8D54-5B9DF50B29A9}" type="parTrans" cxnId="{D068132D-82A7-4E43-BE7D-D4FBE54B97EA}">
      <dgm:prSet/>
      <dgm:spPr/>
      <dgm:t>
        <a:bodyPr/>
        <a:lstStyle/>
        <a:p>
          <a:endParaRPr lang="ms-MY"/>
        </a:p>
      </dgm:t>
    </dgm:pt>
    <dgm:pt modelId="{125F8FBD-FDDF-4DFF-9419-82DDF9CEE9C5}" type="sibTrans" cxnId="{D068132D-82A7-4E43-BE7D-D4FBE54B97EA}">
      <dgm:prSet/>
      <dgm:spPr/>
      <dgm:t>
        <a:bodyPr/>
        <a:lstStyle/>
        <a:p>
          <a:endParaRPr lang="ms-MY"/>
        </a:p>
      </dgm:t>
    </dgm:pt>
    <dgm:pt modelId="{BF7A0F8E-F1CA-4D42-B8C9-F7341422E4E2}">
      <dgm:prSet phldrT="[Text]" custT="1"/>
      <dgm:spPr/>
      <dgm:t>
        <a:bodyPr/>
        <a:lstStyle/>
        <a:p>
          <a:r>
            <a:rPr lang="en-US" sz="2000" dirty="0" smtClean="0"/>
            <a:t>Total tax + penalty = RM 11,500</a:t>
          </a:r>
          <a:endParaRPr lang="ms-MY" sz="2000" dirty="0"/>
        </a:p>
      </dgm:t>
    </dgm:pt>
    <dgm:pt modelId="{58EA372B-E68A-4E0B-A5EC-7FD66B8093BE}" type="parTrans" cxnId="{539859C4-6BF0-4629-BBAD-C895B8CF9A9E}">
      <dgm:prSet/>
      <dgm:spPr/>
      <dgm:t>
        <a:bodyPr/>
        <a:lstStyle/>
        <a:p>
          <a:endParaRPr lang="ms-MY"/>
        </a:p>
      </dgm:t>
    </dgm:pt>
    <dgm:pt modelId="{70532C25-FC1F-4DA0-9BA7-FD3C92DA1421}" type="sibTrans" cxnId="{539859C4-6BF0-4629-BBAD-C895B8CF9A9E}">
      <dgm:prSet/>
      <dgm:spPr/>
      <dgm:t>
        <a:bodyPr/>
        <a:lstStyle/>
        <a:p>
          <a:endParaRPr lang="ms-MY"/>
        </a:p>
      </dgm:t>
    </dgm:pt>
    <dgm:pt modelId="{69240889-B2B5-465A-AD91-0B816F3023AE}">
      <dgm:prSet phldrT="[Text]"/>
      <dgm:spPr/>
      <dgm:t>
        <a:bodyPr/>
        <a:lstStyle/>
        <a:p>
          <a:r>
            <a:rPr lang="en-US" dirty="0" smtClean="0"/>
            <a:t>30/4/2016</a:t>
          </a:r>
          <a:endParaRPr lang="ms-MY" dirty="0"/>
        </a:p>
      </dgm:t>
    </dgm:pt>
    <dgm:pt modelId="{F757996B-9E86-41E0-8142-D4482A36C0DC}" type="parTrans" cxnId="{2F2895B6-EF1C-489C-BC88-B1669F5F0354}">
      <dgm:prSet/>
      <dgm:spPr/>
      <dgm:t>
        <a:bodyPr/>
        <a:lstStyle/>
        <a:p>
          <a:endParaRPr lang="ms-MY"/>
        </a:p>
      </dgm:t>
    </dgm:pt>
    <dgm:pt modelId="{51052A46-6793-4FCF-8687-2027FA00D3F1}" type="sibTrans" cxnId="{2F2895B6-EF1C-489C-BC88-B1669F5F0354}">
      <dgm:prSet/>
      <dgm:spPr/>
      <dgm:t>
        <a:bodyPr/>
        <a:lstStyle/>
        <a:p>
          <a:endParaRPr lang="ms-MY"/>
        </a:p>
      </dgm:t>
    </dgm:pt>
    <dgm:pt modelId="{4899E84F-AEDF-486E-8D25-7C060CFDE015}">
      <dgm:prSet phldrT="[Text]" custT="1"/>
      <dgm:spPr/>
      <dgm:t>
        <a:bodyPr/>
        <a:lstStyle/>
        <a:p>
          <a:r>
            <a:rPr lang="en-US" sz="2000" dirty="0" smtClean="0"/>
            <a:t>Penalty 25% x RM 10,000</a:t>
          </a:r>
          <a:endParaRPr lang="ms-MY" sz="2000" dirty="0"/>
        </a:p>
      </dgm:t>
    </dgm:pt>
    <dgm:pt modelId="{AAA35051-BB2E-43C8-94A3-1797D4D90BDF}" type="parTrans" cxnId="{EF542AA9-6A26-46D4-A4C5-AA0E9A187E2E}">
      <dgm:prSet/>
      <dgm:spPr/>
      <dgm:t>
        <a:bodyPr/>
        <a:lstStyle/>
        <a:p>
          <a:endParaRPr lang="ms-MY"/>
        </a:p>
      </dgm:t>
    </dgm:pt>
    <dgm:pt modelId="{1DC84ECB-27BF-4125-80C1-BCC30BE83DFF}" type="sibTrans" cxnId="{EF542AA9-6A26-46D4-A4C5-AA0E9A187E2E}">
      <dgm:prSet/>
      <dgm:spPr/>
      <dgm:t>
        <a:bodyPr/>
        <a:lstStyle/>
        <a:p>
          <a:endParaRPr lang="ms-MY"/>
        </a:p>
      </dgm:t>
    </dgm:pt>
    <dgm:pt modelId="{B888027B-415D-4B24-AABB-089A353C68D3}">
      <dgm:prSet phldrT="[Text]" custT="1"/>
      <dgm:spPr/>
      <dgm:t>
        <a:bodyPr/>
        <a:lstStyle/>
        <a:p>
          <a:r>
            <a:rPr lang="en-US" sz="2000" dirty="0" smtClean="0"/>
            <a:t>Total tax + penalty = RM 12,500</a:t>
          </a:r>
          <a:endParaRPr lang="ms-MY" sz="2000" dirty="0"/>
        </a:p>
      </dgm:t>
    </dgm:pt>
    <dgm:pt modelId="{F9A28E40-E691-4108-BEC3-5ABEA0C8F853}" type="parTrans" cxnId="{168858AD-A0BA-4C48-A6A7-41C405C7A4FE}">
      <dgm:prSet/>
      <dgm:spPr/>
      <dgm:t>
        <a:bodyPr/>
        <a:lstStyle/>
        <a:p>
          <a:endParaRPr lang="ms-MY"/>
        </a:p>
      </dgm:t>
    </dgm:pt>
    <dgm:pt modelId="{499911E4-3C01-4043-9E0C-A79E81E65244}" type="sibTrans" cxnId="{168858AD-A0BA-4C48-A6A7-41C405C7A4FE}">
      <dgm:prSet/>
      <dgm:spPr/>
      <dgm:t>
        <a:bodyPr/>
        <a:lstStyle/>
        <a:p>
          <a:endParaRPr lang="ms-MY"/>
        </a:p>
      </dgm:t>
    </dgm:pt>
    <dgm:pt modelId="{68FE8D10-129B-4235-8CF1-302F227019FE}" type="pres">
      <dgm:prSet presAssocID="{24DBA01D-F64B-4FCE-A66F-CF342C22D526}" presName="linearFlow" presStyleCnt="0">
        <dgm:presLayoutVars>
          <dgm:dir/>
          <dgm:animLvl val="lvl"/>
          <dgm:resizeHandles val="exact"/>
        </dgm:presLayoutVars>
      </dgm:prSet>
      <dgm:spPr/>
      <dgm:t>
        <a:bodyPr/>
        <a:lstStyle/>
        <a:p>
          <a:endParaRPr lang="ms-MY"/>
        </a:p>
      </dgm:t>
    </dgm:pt>
    <dgm:pt modelId="{509E3760-4CF2-4896-998E-E1B762AB22DB}" type="pres">
      <dgm:prSet presAssocID="{0B763F4F-8A1C-4D90-8BBA-A4F35E387FC0}" presName="composite" presStyleCnt="0"/>
      <dgm:spPr/>
    </dgm:pt>
    <dgm:pt modelId="{D3219A9D-7CBB-463F-99CC-84DA803DB22E}" type="pres">
      <dgm:prSet presAssocID="{0B763F4F-8A1C-4D90-8BBA-A4F35E387FC0}" presName="parentText" presStyleLbl="alignNode1" presStyleIdx="0" presStyleCnt="3">
        <dgm:presLayoutVars>
          <dgm:chMax val="1"/>
          <dgm:bulletEnabled val="1"/>
        </dgm:presLayoutVars>
      </dgm:prSet>
      <dgm:spPr/>
      <dgm:t>
        <a:bodyPr/>
        <a:lstStyle/>
        <a:p>
          <a:endParaRPr lang="ms-MY"/>
        </a:p>
      </dgm:t>
    </dgm:pt>
    <dgm:pt modelId="{938FBEDE-6DF9-4860-B28F-A6EBF90D3B10}" type="pres">
      <dgm:prSet presAssocID="{0B763F4F-8A1C-4D90-8BBA-A4F35E387FC0}" presName="descendantText" presStyleLbl="alignAcc1" presStyleIdx="0" presStyleCnt="3" custLinFactNeighborX="-143" custLinFactNeighborY="-5951">
        <dgm:presLayoutVars>
          <dgm:bulletEnabled val="1"/>
        </dgm:presLayoutVars>
      </dgm:prSet>
      <dgm:spPr/>
      <dgm:t>
        <a:bodyPr/>
        <a:lstStyle/>
        <a:p>
          <a:endParaRPr lang="ms-MY"/>
        </a:p>
      </dgm:t>
    </dgm:pt>
    <dgm:pt modelId="{F5BD7E26-0DB9-43C2-B39B-47D5BBC33F14}" type="pres">
      <dgm:prSet presAssocID="{47CDDD7A-04E6-4E21-8B30-0C9F224CD94D}" presName="sp" presStyleCnt="0"/>
      <dgm:spPr/>
    </dgm:pt>
    <dgm:pt modelId="{BE3C7017-620C-4983-8124-B786E439450A}" type="pres">
      <dgm:prSet presAssocID="{48B8D9DF-0CF0-4AB9-BABC-38E02CDB184A}" presName="composite" presStyleCnt="0"/>
      <dgm:spPr/>
    </dgm:pt>
    <dgm:pt modelId="{733E5A8C-3770-42C7-8746-F753095B6D6C}" type="pres">
      <dgm:prSet presAssocID="{48B8D9DF-0CF0-4AB9-BABC-38E02CDB184A}" presName="parentText" presStyleLbl="alignNode1" presStyleIdx="1" presStyleCnt="3">
        <dgm:presLayoutVars>
          <dgm:chMax val="1"/>
          <dgm:bulletEnabled val="1"/>
        </dgm:presLayoutVars>
      </dgm:prSet>
      <dgm:spPr/>
      <dgm:t>
        <a:bodyPr/>
        <a:lstStyle/>
        <a:p>
          <a:endParaRPr lang="ms-MY"/>
        </a:p>
      </dgm:t>
    </dgm:pt>
    <dgm:pt modelId="{7FB36741-961F-4710-9A39-6B412D853774}" type="pres">
      <dgm:prSet presAssocID="{48B8D9DF-0CF0-4AB9-BABC-38E02CDB184A}" presName="descendantText" presStyleLbl="alignAcc1" presStyleIdx="1" presStyleCnt="3">
        <dgm:presLayoutVars>
          <dgm:bulletEnabled val="1"/>
        </dgm:presLayoutVars>
      </dgm:prSet>
      <dgm:spPr/>
      <dgm:t>
        <a:bodyPr/>
        <a:lstStyle/>
        <a:p>
          <a:endParaRPr lang="ms-MY"/>
        </a:p>
      </dgm:t>
    </dgm:pt>
    <dgm:pt modelId="{3EFA0D9B-4D3D-4CF5-8B72-74ADEBF60C82}" type="pres">
      <dgm:prSet presAssocID="{70262728-3BDF-48B5-AAEE-E1BBCAA43F0B}" presName="sp" presStyleCnt="0"/>
      <dgm:spPr/>
    </dgm:pt>
    <dgm:pt modelId="{EA431AEE-B94C-4540-B720-3ADD92281C3C}" type="pres">
      <dgm:prSet presAssocID="{69240889-B2B5-465A-AD91-0B816F3023AE}" presName="composite" presStyleCnt="0"/>
      <dgm:spPr/>
    </dgm:pt>
    <dgm:pt modelId="{D9116E3B-49C6-43B6-A134-3A8882CD9D9F}" type="pres">
      <dgm:prSet presAssocID="{69240889-B2B5-465A-AD91-0B816F3023AE}" presName="parentText" presStyleLbl="alignNode1" presStyleIdx="2" presStyleCnt="3">
        <dgm:presLayoutVars>
          <dgm:chMax val="1"/>
          <dgm:bulletEnabled val="1"/>
        </dgm:presLayoutVars>
      </dgm:prSet>
      <dgm:spPr/>
      <dgm:t>
        <a:bodyPr/>
        <a:lstStyle/>
        <a:p>
          <a:endParaRPr lang="ms-MY"/>
        </a:p>
      </dgm:t>
    </dgm:pt>
    <dgm:pt modelId="{8908613E-6C65-4A8D-B915-CD54416A60CC}" type="pres">
      <dgm:prSet presAssocID="{69240889-B2B5-465A-AD91-0B816F3023AE}" presName="descendantText" presStyleLbl="alignAcc1" presStyleIdx="2" presStyleCnt="3">
        <dgm:presLayoutVars>
          <dgm:bulletEnabled val="1"/>
        </dgm:presLayoutVars>
      </dgm:prSet>
      <dgm:spPr/>
      <dgm:t>
        <a:bodyPr/>
        <a:lstStyle/>
        <a:p>
          <a:endParaRPr lang="ms-MY"/>
        </a:p>
      </dgm:t>
    </dgm:pt>
  </dgm:ptLst>
  <dgm:cxnLst>
    <dgm:cxn modelId="{500F1C25-B582-453F-8EBC-65BD85E9794C}" type="presOf" srcId="{DE475AD6-C5B7-49F6-A8CD-0D2E887894CF}" destId="{938FBEDE-6DF9-4860-B28F-A6EBF90D3B10}" srcOrd="0" destOrd="1" presId="urn:microsoft.com/office/officeart/2005/8/layout/chevron2"/>
    <dgm:cxn modelId="{0E566D78-4822-495E-9495-AD2B2C2472D0}" srcId="{0B763F4F-8A1C-4D90-8BBA-A4F35E387FC0}" destId="{DE475AD6-C5B7-49F6-A8CD-0D2E887894CF}" srcOrd="1" destOrd="0" parTransId="{9068F377-BD19-494D-9255-06CFEAC3B461}" sibTransId="{5B7CB643-7285-409D-A00B-30AED653479C}"/>
    <dgm:cxn modelId="{539859C4-6BF0-4629-BBAD-C895B8CF9A9E}" srcId="{48B8D9DF-0CF0-4AB9-BABC-38E02CDB184A}" destId="{BF7A0F8E-F1CA-4D42-B8C9-F7341422E4E2}" srcOrd="1" destOrd="0" parTransId="{58EA372B-E68A-4E0B-A5EC-7FD66B8093BE}" sibTransId="{70532C25-FC1F-4DA0-9BA7-FD3C92DA1421}"/>
    <dgm:cxn modelId="{D068132D-82A7-4E43-BE7D-D4FBE54B97EA}" srcId="{48B8D9DF-0CF0-4AB9-BABC-38E02CDB184A}" destId="{D1C1949C-A823-4CD1-AF09-C6D0C2EC2D03}" srcOrd="0" destOrd="0" parTransId="{30216062-192A-43E3-8D54-5B9DF50B29A9}" sibTransId="{125F8FBD-FDDF-4DFF-9419-82DDF9CEE9C5}"/>
    <dgm:cxn modelId="{4F9ACB57-0840-4E70-849D-E6DD9C00EC6B}" srcId="{24DBA01D-F64B-4FCE-A66F-CF342C22D526}" destId="{0B763F4F-8A1C-4D90-8BBA-A4F35E387FC0}" srcOrd="0" destOrd="0" parTransId="{3B36F3F0-6CA6-4FF4-AC0B-B15FC19F40DE}" sibTransId="{47CDDD7A-04E6-4E21-8B30-0C9F224CD94D}"/>
    <dgm:cxn modelId="{2F2895B6-EF1C-489C-BC88-B1669F5F0354}" srcId="{24DBA01D-F64B-4FCE-A66F-CF342C22D526}" destId="{69240889-B2B5-465A-AD91-0B816F3023AE}" srcOrd="2" destOrd="0" parTransId="{F757996B-9E86-41E0-8142-D4482A36C0DC}" sibTransId="{51052A46-6793-4FCF-8687-2027FA00D3F1}"/>
    <dgm:cxn modelId="{EF542AA9-6A26-46D4-A4C5-AA0E9A187E2E}" srcId="{69240889-B2B5-465A-AD91-0B816F3023AE}" destId="{4899E84F-AEDF-486E-8D25-7C060CFDE015}" srcOrd="0" destOrd="0" parTransId="{AAA35051-BB2E-43C8-94A3-1797D4D90BDF}" sibTransId="{1DC84ECB-27BF-4125-80C1-BCC30BE83DFF}"/>
    <dgm:cxn modelId="{C9AC7F72-3A02-43F2-8D85-0E7F0693C864}" type="presOf" srcId="{D8781AE8-D8A2-4C8C-B1A7-DCDF1680BBAD}" destId="{938FBEDE-6DF9-4860-B28F-A6EBF90D3B10}" srcOrd="0" destOrd="0" presId="urn:microsoft.com/office/officeart/2005/8/layout/chevron2"/>
    <dgm:cxn modelId="{3CAB2462-7051-406F-A12C-1079A5282944}" type="presOf" srcId="{BF7A0F8E-F1CA-4D42-B8C9-F7341422E4E2}" destId="{7FB36741-961F-4710-9A39-6B412D853774}" srcOrd="0" destOrd="1" presId="urn:microsoft.com/office/officeart/2005/8/layout/chevron2"/>
    <dgm:cxn modelId="{9D86A9AD-3236-45A0-A4DA-1007E267327D}" type="presOf" srcId="{48B8D9DF-0CF0-4AB9-BABC-38E02CDB184A}" destId="{733E5A8C-3770-42C7-8746-F753095B6D6C}" srcOrd="0" destOrd="0" presId="urn:microsoft.com/office/officeart/2005/8/layout/chevron2"/>
    <dgm:cxn modelId="{153BA08F-BD2E-410A-B5B4-A66C1C5FBC56}" srcId="{24DBA01D-F64B-4FCE-A66F-CF342C22D526}" destId="{48B8D9DF-0CF0-4AB9-BABC-38E02CDB184A}" srcOrd="1" destOrd="0" parTransId="{4112514D-0721-4F26-B92A-305CB914B971}" sibTransId="{70262728-3BDF-48B5-AAEE-E1BBCAA43F0B}"/>
    <dgm:cxn modelId="{168858AD-A0BA-4C48-A6A7-41C405C7A4FE}" srcId="{69240889-B2B5-465A-AD91-0B816F3023AE}" destId="{B888027B-415D-4B24-AABB-089A353C68D3}" srcOrd="1" destOrd="0" parTransId="{F9A28E40-E691-4108-BEC3-5ABEA0C8F853}" sibTransId="{499911E4-3C01-4043-9E0C-A79E81E65244}"/>
    <dgm:cxn modelId="{7055CD55-83EF-42E8-9C0A-C0FCC42F1CAD}" type="presOf" srcId="{0B763F4F-8A1C-4D90-8BBA-A4F35E387FC0}" destId="{D3219A9D-7CBB-463F-99CC-84DA803DB22E}" srcOrd="0" destOrd="0" presId="urn:microsoft.com/office/officeart/2005/8/layout/chevron2"/>
    <dgm:cxn modelId="{37893CD0-A467-40A7-A246-DA47D56D429F}" type="presOf" srcId="{D1C1949C-A823-4CD1-AF09-C6D0C2EC2D03}" destId="{7FB36741-961F-4710-9A39-6B412D853774}" srcOrd="0" destOrd="0" presId="urn:microsoft.com/office/officeart/2005/8/layout/chevron2"/>
    <dgm:cxn modelId="{D63E892F-1886-475A-9F37-F4F346E61651}" type="presOf" srcId="{B888027B-415D-4B24-AABB-089A353C68D3}" destId="{8908613E-6C65-4A8D-B915-CD54416A60CC}" srcOrd="0" destOrd="1" presId="urn:microsoft.com/office/officeart/2005/8/layout/chevron2"/>
    <dgm:cxn modelId="{C92EDB00-989B-499D-A10A-7E719EF405E5}" srcId="{0B763F4F-8A1C-4D90-8BBA-A4F35E387FC0}" destId="{D8781AE8-D8A2-4C8C-B1A7-DCDF1680BBAD}" srcOrd="0" destOrd="0" parTransId="{70448E19-1D73-45E6-9B33-073030477DC3}" sibTransId="{0C6F323D-CED3-47F5-AAB5-4EBD1B310672}"/>
    <dgm:cxn modelId="{2A0FADB3-3341-41CA-8A73-5AFE163292AC}" type="presOf" srcId="{69240889-B2B5-465A-AD91-0B816F3023AE}" destId="{D9116E3B-49C6-43B6-A134-3A8882CD9D9F}" srcOrd="0" destOrd="0" presId="urn:microsoft.com/office/officeart/2005/8/layout/chevron2"/>
    <dgm:cxn modelId="{AB49D013-402E-49F3-A512-2DF822002663}" type="presOf" srcId="{24DBA01D-F64B-4FCE-A66F-CF342C22D526}" destId="{68FE8D10-129B-4235-8CF1-302F227019FE}" srcOrd="0" destOrd="0" presId="urn:microsoft.com/office/officeart/2005/8/layout/chevron2"/>
    <dgm:cxn modelId="{6742EBD3-678B-4046-98E0-F6E1E35403D4}" type="presOf" srcId="{4899E84F-AEDF-486E-8D25-7C060CFDE015}" destId="{8908613E-6C65-4A8D-B915-CD54416A60CC}" srcOrd="0" destOrd="0" presId="urn:microsoft.com/office/officeart/2005/8/layout/chevron2"/>
    <dgm:cxn modelId="{2AC0142F-42F3-47D8-B39D-082164E62D04}" type="presParOf" srcId="{68FE8D10-129B-4235-8CF1-302F227019FE}" destId="{509E3760-4CF2-4896-998E-E1B762AB22DB}" srcOrd="0" destOrd="0" presId="urn:microsoft.com/office/officeart/2005/8/layout/chevron2"/>
    <dgm:cxn modelId="{F4021AC7-0F3E-4BF4-8A1E-D276B27895CC}" type="presParOf" srcId="{509E3760-4CF2-4896-998E-E1B762AB22DB}" destId="{D3219A9D-7CBB-463F-99CC-84DA803DB22E}" srcOrd="0" destOrd="0" presId="urn:microsoft.com/office/officeart/2005/8/layout/chevron2"/>
    <dgm:cxn modelId="{B032D461-1D9F-4283-81FE-0EE5724DD751}" type="presParOf" srcId="{509E3760-4CF2-4896-998E-E1B762AB22DB}" destId="{938FBEDE-6DF9-4860-B28F-A6EBF90D3B10}" srcOrd="1" destOrd="0" presId="urn:microsoft.com/office/officeart/2005/8/layout/chevron2"/>
    <dgm:cxn modelId="{C128077F-E934-46BF-BC52-A8B974D51DE0}" type="presParOf" srcId="{68FE8D10-129B-4235-8CF1-302F227019FE}" destId="{F5BD7E26-0DB9-43C2-B39B-47D5BBC33F14}" srcOrd="1" destOrd="0" presId="urn:microsoft.com/office/officeart/2005/8/layout/chevron2"/>
    <dgm:cxn modelId="{11D8E0CB-9D76-4A0E-9AF4-AAA12C5D85F2}" type="presParOf" srcId="{68FE8D10-129B-4235-8CF1-302F227019FE}" destId="{BE3C7017-620C-4983-8124-B786E439450A}" srcOrd="2" destOrd="0" presId="urn:microsoft.com/office/officeart/2005/8/layout/chevron2"/>
    <dgm:cxn modelId="{DCE92E65-AEA4-4017-A87A-E55B3E7ED07E}" type="presParOf" srcId="{BE3C7017-620C-4983-8124-B786E439450A}" destId="{733E5A8C-3770-42C7-8746-F753095B6D6C}" srcOrd="0" destOrd="0" presId="urn:microsoft.com/office/officeart/2005/8/layout/chevron2"/>
    <dgm:cxn modelId="{8CED21D9-1616-4048-8FE8-6D524C7494B0}" type="presParOf" srcId="{BE3C7017-620C-4983-8124-B786E439450A}" destId="{7FB36741-961F-4710-9A39-6B412D853774}" srcOrd="1" destOrd="0" presId="urn:microsoft.com/office/officeart/2005/8/layout/chevron2"/>
    <dgm:cxn modelId="{1F63C65B-60E9-4F99-BAFF-D63C118F8E52}" type="presParOf" srcId="{68FE8D10-129B-4235-8CF1-302F227019FE}" destId="{3EFA0D9B-4D3D-4CF5-8B72-74ADEBF60C82}" srcOrd="3" destOrd="0" presId="urn:microsoft.com/office/officeart/2005/8/layout/chevron2"/>
    <dgm:cxn modelId="{429D2AF5-EAA4-4D44-9AEB-C25CE32D0675}" type="presParOf" srcId="{68FE8D10-129B-4235-8CF1-302F227019FE}" destId="{EA431AEE-B94C-4540-B720-3ADD92281C3C}" srcOrd="4" destOrd="0" presId="urn:microsoft.com/office/officeart/2005/8/layout/chevron2"/>
    <dgm:cxn modelId="{252A46C3-44D4-4F5B-8FCC-7CDB6C469DAA}" type="presParOf" srcId="{EA431AEE-B94C-4540-B720-3ADD92281C3C}" destId="{D9116E3B-49C6-43B6-A134-3A8882CD9D9F}" srcOrd="0" destOrd="0" presId="urn:microsoft.com/office/officeart/2005/8/layout/chevron2"/>
    <dgm:cxn modelId="{BFA0C2B6-D04F-4A04-820D-79BB19BB4660}" type="presParOf" srcId="{EA431AEE-B94C-4540-B720-3ADD92281C3C}" destId="{8908613E-6C65-4A8D-B915-CD54416A60C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2CA4B7C-7D8B-4319-8E95-9161D607F6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ms-MY"/>
        </a:p>
      </dgm:t>
    </dgm:pt>
    <dgm:pt modelId="{5BBA115E-DDD9-4227-9AA9-624E8B4A017C}">
      <dgm:prSet phldrT="[Tex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GST Registration</a:t>
          </a:r>
          <a:endParaRPr lang="ms-MY" b="1" dirty="0"/>
        </a:p>
      </dgm:t>
    </dgm:pt>
    <dgm:pt modelId="{F90A1921-F81A-452C-BE68-A2AFA72B747D}" type="parTrans" cxnId="{4A947688-6181-4307-A3B4-E7FA6CDCADFC}">
      <dgm:prSet/>
      <dgm:spPr/>
      <dgm:t>
        <a:bodyPr/>
        <a:lstStyle/>
        <a:p>
          <a:endParaRPr lang="ms-MY"/>
        </a:p>
      </dgm:t>
    </dgm:pt>
    <dgm:pt modelId="{F365D8BB-2C41-4BD2-8DEC-88C31D90B7C3}" type="sibTrans" cxnId="{4A947688-6181-4307-A3B4-E7FA6CDCADFC}">
      <dgm:prSet/>
      <dgm:spPr/>
      <dgm:t>
        <a:bodyPr/>
        <a:lstStyle/>
        <a:p>
          <a:endParaRPr lang="ms-MY"/>
        </a:p>
      </dgm:t>
    </dgm:pt>
    <dgm:pt modelId="{FC51F58D-22B8-480D-943F-B0ECB15254F4}">
      <dgm:prSe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Online update of contact information and names and addresses</a:t>
          </a:r>
          <a:endParaRPr lang="ms-MY" b="1" dirty="0"/>
        </a:p>
      </dgm:t>
    </dgm:pt>
    <dgm:pt modelId="{963739E3-654D-40FF-96F8-24967082F8E6}" type="parTrans" cxnId="{48505438-45AE-4BA3-8F1E-7BF31E4E3ABA}">
      <dgm:prSet/>
      <dgm:spPr/>
      <dgm:t>
        <a:bodyPr/>
        <a:lstStyle/>
        <a:p>
          <a:endParaRPr lang="ms-MY"/>
        </a:p>
      </dgm:t>
    </dgm:pt>
    <dgm:pt modelId="{04C77739-2786-4A92-A75C-806D831CCB63}" type="sibTrans" cxnId="{48505438-45AE-4BA3-8F1E-7BF31E4E3ABA}">
      <dgm:prSet/>
      <dgm:spPr/>
      <dgm:t>
        <a:bodyPr/>
        <a:lstStyle/>
        <a:p>
          <a:endParaRPr lang="ms-MY"/>
        </a:p>
      </dgm:t>
    </dgm:pt>
    <dgm:pt modelId="{EE557274-2DA4-4018-95E1-B49EA92AF4F0}">
      <dgm:prSe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View account summaries and transaction lists</a:t>
          </a:r>
          <a:endParaRPr lang="ms-MY" b="1" dirty="0"/>
        </a:p>
      </dgm:t>
    </dgm:pt>
    <dgm:pt modelId="{54B107D8-B21E-4421-9698-D0958F908133}" type="parTrans" cxnId="{BDE79A22-5218-44EC-BA0E-D2D92BA6156D}">
      <dgm:prSet/>
      <dgm:spPr/>
      <dgm:t>
        <a:bodyPr/>
        <a:lstStyle/>
        <a:p>
          <a:endParaRPr lang="ms-MY"/>
        </a:p>
      </dgm:t>
    </dgm:pt>
    <dgm:pt modelId="{33D4F5BA-D7D9-455D-8898-1BE2435F8422}" type="sibTrans" cxnId="{BDE79A22-5218-44EC-BA0E-D2D92BA6156D}">
      <dgm:prSet/>
      <dgm:spPr/>
      <dgm:t>
        <a:bodyPr/>
        <a:lstStyle/>
        <a:p>
          <a:endParaRPr lang="ms-MY"/>
        </a:p>
      </dgm:t>
    </dgm:pt>
    <dgm:pt modelId="{29D574B5-2B61-4980-ABB0-33C13D63BBE1}">
      <dgm:prSet>
        <dgm:style>
          <a:lnRef idx="1">
            <a:schemeClr val="accent6"/>
          </a:lnRef>
          <a:fillRef idx="2">
            <a:schemeClr val="accent6"/>
          </a:fillRef>
          <a:effectRef idx="1">
            <a:schemeClr val="accent6"/>
          </a:effectRef>
          <a:fontRef idx="minor">
            <a:schemeClr val="dk1"/>
          </a:fontRef>
        </dgm:style>
      </dgm:prSet>
      <dgm:spPr/>
      <dgm:t>
        <a:bodyPr/>
        <a:lstStyle/>
        <a:p>
          <a:r>
            <a:rPr lang="ms-MY" b="1" dirty="0" smtClean="0"/>
            <a:t>File returns online </a:t>
          </a:r>
          <a:endParaRPr lang="ms-MY" b="1" dirty="0"/>
        </a:p>
      </dgm:t>
    </dgm:pt>
    <dgm:pt modelId="{F5F46380-5D32-4FBB-BC63-A16D1E81729F}" type="parTrans" cxnId="{2653CD59-8979-4CD9-B6F6-A8970D190CF1}">
      <dgm:prSet/>
      <dgm:spPr/>
      <dgm:t>
        <a:bodyPr/>
        <a:lstStyle/>
        <a:p>
          <a:endParaRPr lang="ms-MY"/>
        </a:p>
      </dgm:t>
    </dgm:pt>
    <dgm:pt modelId="{AF9A150A-5082-4851-A440-A7CBCB615E5B}" type="sibTrans" cxnId="{2653CD59-8979-4CD9-B6F6-A8970D190CF1}">
      <dgm:prSet/>
      <dgm:spPr/>
      <dgm:t>
        <a:bodyPr/>
        <a:lstStyle/>
        <a:p>
          <a:endParaRPr lang="ms-MY"/>
        </a:p>
      </dgm:t>
    </dgm:pt>
    <dgm:pt modelId="{C5115FA5-730B-4759-BB81-8F1DA4BB775F}">
      <dgm:prSe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Make payments and link to a payment portal to make other types of payments</a:t>
          </a:r>
          <a:endParaRPr lang="en-US" b="1" dirty="0"/>
        </a:p>
      </dgm:t>
    </dgm:pt>
    <dgm:pt modelId="{83E88FEC-0928-46E8-8058-7323B8D7B68E}" type="parTrans" cxnId="{DD966C36-4200-4ABF-9075-DAE21B46B450}">
      <dgm:prSet/>
      <dgm:spPr/>
      <dgm:t>
        <a:bodyPr/>
        <a:lstStyle/>
        <a:p>
          <a:endParaRPr lang="ms-MY"/>
        </a:p>
      </dgm:t>
    </dgm:pt>
    <dgm:pt modelId="{FAA2035F-0ECB-4BDD-9A5B-0778F8D99627}" type="sibTrans" cxnId="{DD966C36-4200-4ABF-9075-DAE21B46B450}">
      <dgm:prSet/>
      <dgm:spPr/>
      <dgm:t>
        <a:bodyPr/>
        <a:lstStyle/>
        <a:p>
          <a:endParaRPr lang="ms-MY"/>
        </a:p>
      </dgm:t>
    </dgm:pt>
    <dgm:pt modelId="{DFE80B9E-0901-4198-81E2-E55811394164}">
      <dgm:prSet>
        <dgm:style>
          <a:lnRef idx="1">
            <a:schemeClr val="accent6"/>
          </a:lnRef>
          <a:fillRef idx="2">
            <a:schemeClr val="accent6"/>
          </a:fillRef>
          <a:effectRef idx="1">
            <a:schemeClr val="accent6"/>
          </a:effectRef>
          <a:fontRef idx="minor">
            <a:schemeClr val="dk1"/>
          </a:fontRef>
        </dgm:style>
      </dgm:prSet>
      <dgm:spPr/>
      <dgm:t>
        <a:bodyPr/>
        <a:lstStyle/>
        <a:p>
          <a:r>
            <a:rPr lang="ms-MY" b="1" dirty="0" smtClean="0"/>
            <a:t>Check refund status</a:t>
          </a:r>
          <a:endParaRPr lang="ms-MY" b="1" dirty="0"/>
        </a:p>
      </dgm:t>
    </dgm:pt>
    <dgm:pt modelId="{E8C763B5-20F2-4A6C-B905-64E73E000B51}" type="parTrans" cxnId="{32EFB857-5607-41DC-9C82-183B4BDDADC0}">
      <dgm:prSet/>
      <dgm:spPr/>
      <dgm:t>
        <a:bodyPr/>
        <a:lstStyle/>
        <a:p>
          <a:endParaRPr lang="ms-MY"/>
        </a:p>
      </dgm:t>
    </dgm:pt>
    <dgm:pt modelId="{15A8B1B6-2C6C-4D0B-9F32-7FD449F921CF}" type="sibTrans" cxnId="{32EFB857-5607-41DC-9C82-183B4BDDADC0}">
      <dgm:prSet/>
      <dgm:spPr/>
      <dgm:t>
        <a:bodyPr/>
        <a:lstStyle/>
        <a:p>
          <a:endParaRPr lang="ms-MY"/>
        </a:p>
      </dgm:t>
    </dgm:pt>
    <dgm:pt modelId="{B897DC9A-0BC2-4E3F-BC9F-C8B0B3D32FFD}">
      <dgm:prSet>
        <dgm:style>
          <a:lnRef idx="1">
            <a:schemeClr val="accent6"/>
          </a:lnRef>
          <a:fillRef idx="2">
            <a:schemeClr val="accent6"/>
          </a:fillRef>
          <a:effectRef idx="1">
            <a:schemeClr val="accent6"/>
          </a:effectRef>
          <a:fontRef idx="minor">
            <a:schemeClr val="dk1"/>
          </a:fontRef>
        </dgm:style>
      </dgm:prSet>
      <dgm:spPr/>
      <dgm:t>
        <a:bodyPr/>
        <a:lstStyle/>
        <a:p>
          <a:r>
            <a:rPr lang="en-US" b="1" dirty="0" smtClean="0"/>
            <a:t>Grant your account representative (accountant, bookkeeper, etc.) third-party access to use TAP on your behalf</a:t>
          </a:r>
          <a:endParaRPr lang="ms-MY" b="1" dirty="0"/>
        </a:p>
      </dgm:t>
    </dgm:pt>
    <dgm:pt modelId="{93A18599-AE19-4E80-8714-082EE502F3A6}" type="parTrans" cxnId="{8650734A-5E4D-4C51-BF42-2115BBA36F9B}">
      <dgm:prSet/>
      <dgm:spPr/>
      <dgm:t>
        <a:bodyPr/>
        <a:lstStyle/>
        <a:p>
          <a:endParaRPr lang="ms-MY"/>
        </a:p>
      </dgm:t>
    </dgm:pt>
    <dgm:pt modelId="{0DE3C02E-6835-4504-B6F4-697E11BE923B}" type="sibTrans" cxnId="{8650734A-5E4D-4C51-BF42-2115BBA36F9B}">
      <dgm:prSet/>
      <dgm:spPr/>
      <dgm:t>
        <a:bodyPr/>
        <a:lstStyle/>
        <a:p>
          <a:endParaRPr lang="ms-MY"/>
        </a:p>
      </dgm:t>
    </dgm:pt>
    <dgm:pt modelId="{1C018851-4FE8-492F-AC42-D04EDBD0479A}" type="pres">
      <dgm:prSet presAssocID="{12CA4B7C-7D8B-4319-8E95-9161D607F6E3}" presName="diagram" presStyleCnt="0">
        <dgm:presLayoutVars>
          <dgm:dir/>
          <dgm:resizeHandles val="exact"/>
        </dgm:presLayoutVars>
      </dgm:prSet>
      <dgm:spPr/>
      <dgm:t>
        <a:bodyPr/>
        <a:lstStyle/>
        <a:p>
          <a:endParaRPr lang="ms-MY"/>
        </a:p>
      </dgm:t>
    </dgm:pt>
    <dgm:pt modelId="{DEC228E7-F728-4DDC-AE1E-92BEE07E21FE}" type="pres">
      <dgm:prSet presAssocID="{5BBA115E-DDD9-4227-9AA9-624E8B4A017C}" presName="node" presStyleLbl="node1" presStyleIdx="0" presStyleCnt="7">
        <dgm:presLayoutVars>
          <dgm:bulletEnabled val="1"/>
        </dgm:presLayoutVars>
      </dgm:prSet>
      <dgm:spPr/>
      <dgm:t>
        <a:bodyPr/>
        <a:lstStyle/>
        <a:p>
          <a:endParaRPr lang="ms-MY"/>
        </a:p>
      </dgm:t>
    </dgm:pt>
    <dgm:pt modelId="{0A4AD14C-134E-4DAB-9176-06949E4FBF69}" type="pres">
      <dgm:prSet presAssocID="{F365D8BB-2C41-4BD2-8DEC-88C31D90B7C3}" presName="sibTrans" presStyleCnt="0"/>
      <dgm:spPr/>
    </dgm:pt>
    <dgm:pt modelId="{2E9225A9-3D0E-4343-8E84-BEE3FF3712AD}" type="pres">
      <dgm:prSet presAssocID="{EE557274-2DA4-4018-95E1-B49EA92AF4F0}" presName="node" presStyleLbl="node1" presStyleIdx="1" presStyleCnt="7">
        <dgm:presLayoutVars>
          <dgm:bulletEnabled val="1"/>
        </dgm:presLayoutVars>
      </dgm:prSet>
      <dgm:spPr/>
      <dgm:t>
        <a:bodyPr/>
        <a:lstStyle/>
        <a:p>
          <a:endParaRPr lang="ms-MY"/>
        </a:p>
      </dgm:t>
    </dgm:pt>
    <dgm:pt modelId="{B332ED97-13C3-4244-88AF-6BA51F51BDD1}" type="pres">
      <dgm:prSet presAssocID="{33D4F5BA-D7D9-455D-8898-1BE2435F8422}" presName="sibTrans" presStyleCnt="0"/>
      <dgm:spPr/>
    </dgm:pt>
    <dgm:pt modelId="{48E1AEFF-20E3-4757-8362-4B5D29CE341D}" type="pres">
      <dgm:prSet presAssocID="{FC51F58D-22B8-480D-943F-B0ECB15254F4}" presName="node" presStyleLbl="node1" presStyleIdx="2" presStyleCnt="7">
        <dgm:presLayoutVars>
          <dgm:bulletEnabled val="1"/>
        </dgm:presLayoutVars>
      </dgm:prSet>
      <dgm:spPr/>
      <dgm:t>
        <a:bodyPr/>
        <a:lstStyle/>
        <a:p>
          <a:endParaRPr lang="ms-MY"/>
        </a:p>
      </dgm:t>
    </dgm:pt>
    <dgm:pt modelId="{D30A228D-6C34-489E-BA17-68B05B98CF85}" type="pres">
      <dgm:prSet presAssocID="{04C77739-2786-4A92-A75C-806D831CCB63}" presName="sibTrans" presStyleCnt="0"/>
      <dgm:spPr/>
    </dgm:pt>
    <dgm:pt modelId="{B762AEED-AF47-4561-B8CB-0A252E6E4E2D}" type="pres">
      <dgm:prSet presAssocID="{29D574B5-2B61-4980-ABB0-33C13D63BBE1}" presName="node" presStyleLbl="node1" presStyleIdx="3" presStyleCnt="7">
        <dgm:presLayoutVars>
          <dgm:bulletEnabled val="1"/>
        </dgm:presLayoutVars>
      </dgm:prSet>
      <dgm:spPr/>
      <dgm:t>
        <a:bodyPr/>
        <a:lstStyle/>
        <a:p>
          <a:endParaRPr lang="ms-MY"/>
        </a:p>
      </dgm:t>
    </dgm:pt>
    <dgm:pt modelId="{6F3FC927-3CB7-4AA6-8502-E1EF5DDB7B7D}" type="pres">
      <dgm:prSet presAssocID="{AF9A150A-5082-4851-A440-A7CBCB615E5B}" presName="sibTrans" presStyleCnt="0"/>
      <dgm:spPr/>
    </dgm:pt>
    <dgm:pt modelId="{9A582C9C-1B5E-458D-B332-B8A4F0FC7B39}" type="pres">
      <dgm:prSet presAssocID="{B897DC9A-0BC2-4E3F-BC9F-C8B0B3D32FFD}" presName="node" presStyleLbl="node1" presStyleIdx="4" presStyleCnt="7">
        <dgm:presLayoutVars>
          <dgm:bulletEnabled val="1"/>
        </dgm:presLayoutVars>
      </dgm:prSet>
      <dgm:spPr/>
      <dgm:t>
        <a:bodyPr/>
        <a:lstStyle/>
        <a:p>
          <a:endParaRPr lang="ms-MY"/>
        </a:p>
      </dgm:t>
    </dgm:pt>
    <dgm:pt modelId="{EE3CE4D9-08C2-4FC5-996B-F6C0C6024631}" type="pres">
      <dgm:prSet presAssocID="{0DE3C02E-6835-4504-B6F4-697E11BE923B}" presName="sibTrans" presStyleCnt="0"/>
      <dgm:spPr/>
    </dgm:pt>
    <dgm:pt modelId="{124C6765-13D1-4ED7-8D38-7DE2E97F111B}" type="pres">
      <dgm:prSet presAssocID="{DFE80B9E-0901-4198-81E2-E55811394164}" presName="node" presStyleLbl="node1" presStyleIdx="5" presStyleCnt="7">
        <dgm:presLayoutVars>
          <dgm:bulletEnabled val="1"/>
        </dgm:presLayoutVars>
      </dgm:prSet>
      <dgm:spPr/>
      <dgm:t>
        <a:bodyPr/>
        <a:lstStyle/>
        <a:p>
          <a:endParaRPr lang="ms-MY"/>
        </a:p>
      </dgm:t>
    </dgm:pt>
    <dgm:pt modelId="{38C72D11-879D-4ED3-92CB-0C878D63E276}" type="pres">
      <dgm:prSet presAssocID="{15A8B1B6-2C6C-4D0B-9F32-7FD449F921CF}" presName="sibTrans" presStyleCnt="0"/>
      <dgm:spPr/>
    </dgm:pt>
    <dgm:pt modelId="{4BA41414-BCF6-4251-AB0B-0689FB247222}" type="pres">
      <dgm:prSet presAssocID="{C5115FA5-730B-4759-BB81-8F1DA4BB775F}" presName="node" presStyleLbl="node1" presStyleIdx="6" presStyleCnt="7">
        <dgm:presLayoutVars>
          <dgm:bulletEnabled val="1"/>
        </dgm:presLayoutVars>
      </dgm:prSet>
      <dgm:spPr/>
      <dgm:t>
        <a:bodyPr/>
        <a:lstStyle/>
        <a:p>
          <a:endParaRPr lang="ms-MY"/>
        </a:p>
      </dgm:t>
    </dgm:pt>
  </dgm:ptLst>
  <dgm:cxnLst>
    <dgm:cxn modelId="{8650734A-5E4D-4C51-BF42-2115BBA36F9B}" srcId="{12CA4B7C-7D8B-4319-8E95-9161D607F6E3}" destId="{B897DC9A-0BC2-4E3F-BC9F-C8B0B3D32FFD}" srcOrd="4" destOrd="0" parTransId="{93A18599-AE19-4E80-8714-082EE502F3A6}" sibTransId="{0DE3C02E-6835-4504-B6F4-697E11BE923B}"/>
    <dgm:cxn modelId="{2653CD59-8979-4CD9-B6F6-A8970D190CF1}" srcId="{12CA4B7C-7D8B-4319-8E95-9161D607F6E3}" destId="{29D574B5-2B61-4980-ABB0-33C13D63BBE1}" srcOrd="3" destOrd="0" parTransId="{F5F46380-5D32-4FBB-BC63-A16D1E81729F}" sibTransId="{AF9A150A-5082-4851-A440-A7CBCB615E5B}"/>
    <dgm:cxn modelId="{C99BC333-9C98-4727-B90E-70FD6560AC6F}" type="presOf" srcId="{DFE80B9E-0901-4198-81E2-E55811394164}" destId="{124C6765-13D1-4ED7-8D38-7DE2E97F111B}" srcOrd="0" destOrd="0" presId="urn:microsoft.com/office/officeart/2005/8/layout/default"/>
    <dgm:cxn modelId="{DD966C36-4200-4ABF-9075-DAE21B46B450}" srcId="{12CA4B7C-7D8B-4319-8E95-9161D607F6E3}" destId="{C5115FA5-730B-4759-BB81-8F1DA4BB775F}" srcOrd="6" destOrd="0" parTransId="{83E88FEC-0928-46E8-8058-7323B8D7B68E}" sibTransId="{FAA2035F-0ECB-4BDD-9A5B-0778F8D99627}"/>
    <dgm:cxn modelId="{6D71613F-ECFF-4F90-836E-7D35364745F0}" type="presOf" srcId="{B897DC9A-0BC2-4E3F-BC9F-C8B0B3D32FFD}" destId="{9A582C9C-1B5E-458D-B332-B8A4F0FC7B39}" srcOrd="0" destOrd="0" presId="urn:microsoft.com/office/officeart/2005/8/layout/default"/>
    <dgm:cxn modelId="{D0EC0B4D-C10C-47B6-9552-69C78B271217}" type="presOf" srcId="{12CA4B7C-7D8B-4319-8E95-9161D607F6E3}" destId="{1C018851-4FE8-492F-AC42-D04EDBD0479A}" srcOrd="0" destOrd="0" presId="urn:microsoft.com/office/officeart/2005/8/layout/default"/>
    <dgm:cxn modelId="{62AC4B74-1872-4170-A9ED-94625263714C}" type="presOf" srcId="{FC51F58D-22B8-480D-943F-B0ECB15254F4}" destId="{48E1AEFF-20E3-4757-8362-4B5D29CE341D}" srcOrd="0" destOrd="0" presId="urn:microsoft.com/office/officeart/2005/8/layout/default"/>
    <dgm:cxn modelId="{D080D427-0056-4A34-B935-386F06917E6E}" type="presOf" srcId="{EE557274-2DA4-4018-95E1-B49EA92AF4F0}" destId="{2E9225A9-3D0E-4343-8E84-BEE3FF3712AD}" srcOrd="0" destOrd="0" presId="urn:microsoft.com/office/officeart/2005/8/layout/default"/>
    <dgm:cxn modelId="{BD82B46B-0A20-43B4-8E14-9BC98940CCC8}" type="presOf" srcId="{5BBA115E-DDD9-4227-9AA9-624E8B4A017C}" destId="{DEC228E7-F728-4DDC-AE1E-92BEE07E21FE}" srcOrd="0" destOrd="0" presId="urn:microsoft.com/office/officeart/2005/8/layout/default"/>
    <dgm:cxn modelId="{2C0A506E-AA76-4302-81FF-30B79B5514E5}" type="presOf" srcId="{29D574B5-2B61-4980-ABB0-33C13D63BBE1}" destId="{B762AEED-AF47-4561-B8CB-0A252E6E4E2D}" srcOrd="0" destOrd="0" presId="urn:microsoft.com/office/officeart/2005/8/layout/default"/>
    <dgm:cxn modelId="{DE044C9E-C249-49A6-8DA6-FE01D878A93D}" type="presOf" srcId="{C5115FA5-730B-4759-BB81-8F1DA4BB775F}" destId="{4BA41414-BCF6-4251-AB0B-0689FB247222}" srcOrd="0" destOrd="0" presId="urn:microsoft.com/office/officeart/2005/8/layout/default"/>
    <dgm:cxn modelId="{48505438-45AE-4BA3-8F1E-7BF31E4E3ABA}" srcId="{12CA4B7C-7D8B-4319-8E95-9161D607F6E3}" destId="{FC51F58D-22B8-480D-943F-B0ECB15254F4}" srcOrd="2" destOrd="0" parTransId="{963739E3-654D-40FF-96F8-24967082F8E6}" sibTransId="{04C77739-2786-4A92-A75C-806D831CCB63}"/>
    <dgm:cxn modelId="{4A947688-6181-4307-A3B4-E7FA6CDCADFC}" srcId="{12CA4B7C-7D8B-4319-8E95-9161D607F6E3}" destId="{5BBA115E-DDD9-4227-9AA9-624E8B4A017C}" srcOrd="0" destOrd="0" parTransId="{F90A1921-F81A-452C-BE68-A2AFA72B747D}" sibTransId="{F365D8BB-2C41-4BD2-8DEC-88C31D90B7C3}"/>
    <dgm:cxn modelId="{BDE79A22-5218-44EC-BA0E-D2D92BA6156D}" srcId="{12CA4B7C-7D8B-4319-8E95-9161D607F6E3}" destId="{EE557274-2DA4-4018-95E1-B49EA92AF4F0}" srcOrd="1" destOrd="0" parTransId="{54B107D8-B21E-4421-9698-D0958F908133}" sibTransId="{33D4F5BA-D7D9-455D-8898-1BE2435F8422}"/>
    <dgm:cxn modelId="{32EFB857-5607-41DC-9C82-183B4BDDADC0}" srcId="{12CA4B7C-7D8B-4319-8E95-9161D607F6E3}" destId="{DFE80B9E-0901-4198-81E2-E55811394164}" srcOrd="5" destOrd="0" parTransId="{E8C763B5-20F2-4A6C-B905-64E73E000B51}" sibTransId="{15A8B1B6-2C6C-4D0B-9F32-7FD449F921CF}"/>
    <dgm:cxn modelId="{A43F8E86-3873-44D2-9C0A-38644E09506B}" type="presParOf" srcId="{1C018851-4FE8-492F-AC42-D04EDBD0479A}" destId="{DEC228E7-F728-4DDC-AE1E-92BEE07E21FE}" srcOrd="0" destOrd="0" presId="urn:microsoft.com/office/officeart/2005/8/layout/default"/>
    <dgm:cxn modelId="{F28ADCF8-1103-40AC-B82A-3F20E1054372}" type="presParOf" srcId="{1C018851-4FE8-492F-AC42-D04EDBD0479A}" destId="{0A4AD14C-134E-4DAB-9176-06949E4FBF69}" srcOrd="1" destOrd="0" presId="urn:microsoft.com/office/officeart/2005/8/layout/default"/>
    <dgm:cxn modelId="{CEE929A2-16B7-4C32-B66F-E946AF3C2D1B}" type="presParOf" srcId="{1C018851-4FE8-492F-AC42-D04EDBD0479A}" destId="{2E9225A9-3D0E-4343-8E84-BEE3FF3712AD}" srcOrd="2" destOrd="0" presId="urn:microsoft.com/office/officeart/2005/8/layout/default"/>
    <dgm:cxn modelId="{DC04B381-AA11-49ED-8306-2497E3BA0B5B}" type="presParOf" srcId="{1C018851-4FE8-492F-AC42-D04EDBD0479A}" destId="{B332ED97-13C3-4244-88AF-6BA51F51BDD1}" srcOrd="3" destOrd="0" presId="urn:microsoft.com/office/officeart/2005/8/layout/default"/>
    <dgm:cxn modelId="{9C6F6A97-9291-4C06-A320-3B80E26DA807}" type="presParOf" srcId="{1C018851-4FE8-492F-AC42-D04EDBD0479A}" destId="{48E1AEFF-20E3-4757-8362-4B5D29CE341D}" srcOrd="4" destOrd="0" presId="urn:microsoft.com/office/officeart/2005/8/layout/default"/>
    <dgm:cxn modelId="{331929A9-D1A7-4B35-96BA-6A1771CB0F4C}" type="presParOf" srcId="{1C018851-4FE8-492F-AC42-D04EDBD0479A}" destId="{D30A228D-6C34-489E-BA17-68B05B98CF85}" srcOrd="5" destOrd="0" presId="urn:microsoft.com/office/officeart/2005/8/layout/default"/>
    <dgm:cxn modelId="{BD50719C-B68F-4744-8960-F80B0CFBF697}" type="presParOf" srcId="{1C018851-4FE8-492F-AC42-D04EDBD0479A}" destId="{B762AEED-AF47-4561-B8CB-0A252E6E4E2D}" srcOrd="6" destOrd="0" presId="urn:microsoft.com/office/officeart/2005/8/layout/default"/>
    <dgm:cxn modelId="{1D043DF7-29D9-4476-A9A2-17B0123A0188}" type="presParOf" srcId="{1C018851-4FE8-492F-AC42-D04EDBD0479A}" destId="{6F3FC927-3CB7-4AA6-8502-E1EF5DDB7B7D}" srcOrd="7" destOrd="0" presId="urn:microsoft.com/office/officeart/2005/8/layout/default"/>
    <dgm:cxn modelId="{39816AC0-98B8-4D2D-817F-D64F0EF05B3B}" type="presParOf" srcId="{1C018851-4FE8-492F-AC42-D04EDBD0479A}" destId="{9A582C9C-1B5E-458D-B332-B8A4F0FC7B39}" srcOrd="8" destOrd="0" presId="urn:microsoft.com/office/officeart/2005/8/layout/default"/>
    <dgm:cxn modelId="{E7F71203-9D64-4224-A4A1-8C658EF834BF}" type="presParOf" srcId="{1C018851-4FE8-492F-AC42-D04EDBD0479A}" destId="{EE3CE4D9-08C2-4FC5-996B-F6C0C6024631}" srcOrd="9" destOrd="0" presId="urn:microsoft.com/office/officeart/2005/8/layout/default"/>
    <dgm:cxn modelId="{6E67F625-EC91-46BC-819A-4F2CB38724AD}" type="presParOf" srcId="{1C018851-4FE8-492F-AC42-D04EDBD0479A}" destId="{124C6765-13D1-4ED7-8D38-7DE2E97F111B}" srcOrd="10" destOrd="0" presId="urn:microsoft.com/office/officeart/2005/8/layout/default"/>
    <dgm:cxn modelId="{DB693E7A-791C-4FDE-BA4D-A9D8B69DE477}" type="presParOf" srcId="{1C018851-4FE8-492F-AC42-D04EDBD0479A}" destId="{38C72D11-879D-4ED3-92CB-0C878D63E276}" srcOrd="11" destOrd="0" presId="urn:microsoft.com/office/officeart/2005/8/layout/default"/>
    <dgm:cxn modelId="{B72944EA-A457-480A-AC4F-D4F54CF19B30}" type="presParOf" srcId="{1C018851-4FE8-492F-AC42-D04EDBD0479A}" destId="{4BA41414-BCF6-4251-AB0B-0689FB247222}"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77D910-8246-4407-92DD-1D574F07306A}" type="doc">
      <dgm:prSet loTypeId="urn:microsoft.com/office/officeart/2005/8/layout/pList2" loCatId="list" qsTypeId="urn:microsoft.com/office/officeart/2005/8/quickstyle/simple1" qsCatId="simple" csTypeId="urn:microsoft.com/office/officeart/2005/8/colors/accent1_1" csCatId="accent1" phldr="1"/>
      <dgm:spPr/>
    </dgm:pt>
    <dgm:pt modelId="{3CA413F9-A83B-4206-9E97-ED68463E3D38}">
      <dgm:prSet phldrT="[Text]"/>
      <dgm:spPr/>
      <dgm:t>
        <a:bodyPr/>
        <a:lstStyle/>
        <a:p>
          <a:pPr algn="l"/>
          <a:r>
            <a:rPr lang="en-US" dirty="0" smtClean="0"/>
            <a:t>Any building or premises being used for residential purposed, designed or adapted for use or intended to be used as dwelling (excluding hotel, inn, boarding house or similar establishment sleeping accommodation)</a:t>
          </a:r>
          <a:endParaRPr lang="en-MY" dirty="0"/>
        </a:p>
      </dgm:t>
    </dgm:pt>
    <dgm:pt modelId="{753F4765-13AC-43E3-B7F2-73CAD8E46267}" type="parTrans" cxnId="{04DB9BD9-91E8-40DE-8CB8-00C884E28ABA}">
      <dgm:prSet/>
      <dgm:spPr/>
      <dgm:t>
        <a:bodyPr/>
        <a:lstStyle/>
        <a:p>
          <a:endParaRPr lang="en-MY"/>
        </a:p>
      </dgm:t>
    </dgm:pt>
    <dgm:pt modelId="{75C7FBC5-9931-4B01-989F-275265D74A23}" type="sibTrans" cxnId="{04DB9BD9-91E8-40DE-8CB8-00C884E28ABA}">
      <dgm:prSet/>
      <dgm:spPr/>
      <dgm:t>
        <a:bodyPr/>
        <a:lstStyle/>
        <a:p>
          <a:endParaRPr lang="en-MY"/>
        </a:p>
      </dgm:t>
    </dgm:pt>
    <dgm:pt modelId="{6AF510CF-9022-4D10-9A4D-0503B75EA17A}">
      <dgm:prSet phldrT="[Text]"/>
      <dgm:spPr/>
      <dgm:t>
        <a:bodyPr/>
        <a:lstStyle/>
        <a:p>
          <a:pPr algn="l"/>
          <a:r>
            <a:rPr lang="en-US" dirty="0" smtClean="0"/>
            <a:t>Any supply of investment precious metal.                                               </a:t>
          </a:r>
        </a:p>
        <a:p>
          <a:pPr algn="l"/>
          <a:r>
            <a:rPr lang="en-US" dirty="0" err="1" smtClean="0"/>
            <a:t>Eg</a:t>
          </a:r>
          <a:r>
            <a:rPr lang="en-US" dirty="0" smtClean="0"/>
            <a:t>: gold, silver, platinum, gold coin, silver coin                              (excluding collector coin)                                                     </a:t>
          </a:r>
          <a:endParaRPr lang="en-MY" dirty="0"/>
        </a:p>
      </dgm:t>
    </dgm:pt>
    <dgm:pt modelId="{87760891-C9F7-40AD-B9C3-576A3A85E838}" type="parTrans" cxnId="{CB67AAA0-7DFA-4E75-93C4-46D84BCEB810}">
      <dgm:prSet/>
      <dgm:spPr/>
      <dgm:t>
        <a:bodyPr/>
        <a:lstStyle/>
        <a:p>
          <a:endParaRPr lang="en-MY"/>
        </a:p>
      </dgm:t>
    </dgm:pt>
    <dgm:pt modelId="{DDC8A397-F247-4897-B1ED-E5C1AE42B140}" type="sibTrans" cxnId="{CB67AAA0-7DFA-4E75-93C4-46D84BCEB810}">
      <dgm:prSet/>
      <dgm:spPr/>
      <dgm:t>
        <a:bodyPr/>
        <a:lstStyle/>
        <a:p>
          <a:endParaRPr lang="en-MY"/>
        </a:p>
      </dgm:t>
    </dgm:pt>
    <dgm:pt modelId="{8E8FDE1C-E886-4548-A542-6394D95AD42A}">
      <dgm:prSet phldrT="[Text]"/>
      <dgm:spPr/>
      <dgm:t>
        <a:bodyPr/>
        <a:lstStyle/>
        <a:p>
          <a:pPr algn="l"/>
          <a:r>
            <a:rPr lang="en-MY" dirty="0" smtClean="0"/>
            <a:t>Any land intended to be used for residential or agricultural or general use </a:t>
          </a:r>
        </a:p>
        <a:p>
          <a:pPr algn="l"/>
          <a:r>
            <a:rPr lang="en-MY" dirty="0" smtClean="0"/>
            <a:t>- including parking facilities</a:t>
          </a:r>
        </a:p>
        <a:p>
          <a:pPr algn="l"/>
          <a:r>
            <a:rPr lang="en-MY" dirty="0" smtClean="0"/>
            <a:t>- agriculture – does not include land for hunting and fishing activities.</a:t>
          </a:r>
        </a:p>
      </dgm:t>
    </dgm:pt>
    <dgm:pt modelId="{4CFC4DF2-2FAA-48EE-BEC0-5A1146466E8D}" type="sibTrans" cxnId="{946076AC-31DB-42F3-98F7-239F76ABD384}">
      <dgm:prSet/>
      <dgm:spPr/>
      <dgm:t>
        <a:bodyPr/>
        <a:lstStyle/>
        <a:p>
          <a:endParaRPr lang="en-MY"/>
        </a:p>
      </dgm:t>
    </dgm:pt>
    <dgm:pt modelId="{7969A121-BF2D-4666-BD3F-711945E1271E}" type="parTrans" cxnId="{946076AC-31DB-42F3-98F7-239F76ABD384}">
      <dgm:prSet/>
      <dgm:spPr/>
      <dgm:t>
        <a:bodyPr/>
        <a:lstStyle/>
        <a:p>
          <a:endParaRPr lang="en-MY"/>
        </a:p>
      </dgm:t>
    </dgm:pt>
    <dgm:pt modelId="{FE8539F1-B8D4-4662-89EF-CB8B4045E54D}" type="pres">
      <dgm:prSet presAssocID="{0C77D910-8246-4407-92DD-1D574F07306A}" presName="Name0" presStyleCnt="0">
        <dgm:presLayoutVars>
          <dgm:dir/>
          <dgm:resizeHandles val="exact"/>
        </dgm:presLayoutVars>
      </dgm:prSet>
      <dgm:spPr/>
    </dgm:pt>
    <dgm:pt modelId="{93D9BBD2-0527-40DD-B9E2-88C58226CD72}" type="pres">
      <dgm:prSet presAssocID="{0C77D910-8246-4407-92DD-1D574F07306A}" presName="bkgdShp" presStyleLbl="alignAccFollowNode1" presStyleIdx="0" presStyleCnt="1" custLinFactNeighborX="-1290" custLinFactNeighborY="-20936"/>
      <dgm:spPr/>
    </dgm:pt>
    <dgm:pt modelId="{AA756A8D-8829-40B1-A4A9-669A6A2006EA}" type="pres">
      <dgm:prSet presAssocID="{0C77D910-8246-4407-92DD-1D574F07306A}" presName="linComp" presStyleCnt="0"/>
      <dgm:spPr/>
    </dgm:pt>
    <dgm:pt modelId="{3FB41C09-3C04-441E-BD06-0C28E60C7E34}" type="pres">
      <dgm:prSet presAssocID="{8E8FDE1C-E886-4548-A542-6394D95AD42A}" presName="compNode" presStyleCnt="0"/>
      <dgm:spPr/>
    </dgm:pt>
    <dgm:pt modelId="{E258E4C6-090F-4E0A-97AD-9E06F4E5AB2C}" type="pres">
      <dgm:prSet presAssocID="{8E8FDE1C-E886-4548-A542-6394D95AD42A}" presName="node" presStyleLbl="node1" presStyleIdx="0" presStyleCnt="3">
        <dgm:presLayoutVars>
          <dgm:bulletEnabled val="1"/>
        </dgm:presLayoutVars>
      </dgm:prSet>
      <dgm:spPr/>
      <dgm:t>
        <a:bodyPr/>
        <a:lstStyle/>
        <a:p>
          <a:endParaRPr lang="en-MY"/>
        </a:p>
      </dgm:t>
    </dgm:pt>
    <dgm:pt modelId="{B8FAFFA2-205C-4911-BCCA-94B4E86EF862}" type="pres">
      <dgm:prSet presAssocID="{8E8FDE1C-E886-4548-A542-6394D95AD42A}" presName="invisiNode" presStyleLbl="node1" presStyleIdx="0" presStyleCnt="3"/>
      <dgm:spPr/>
    </dgm:pt>
    <dgm:pt modelId="{2CC3E1ED-A3ED-484B-B10B-CCEA03E715F0}" type="pres">
      <dgm:prSet presAssocID="{8E8FDE1C-E886-4548-A542-6394D95AD42A}"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dgm:spPr>
    </dgm:pt>
    <dgm:pt modelId="{F02D725F-A1E3-49D7-83E0-56FC11896301}" type="pres">
      <dgm:prSet presAssocID="{4CFC4DF2-2FAA-48EE-BEC0-5A1146466E8D}" presName="sibTrans" presStyleLbl="sibTrans2D1" presStyleIdx="0" presStyleCnt="0"/>
      <dgm:spPr/>
      <dgm:t>
        <a:bodyPr/>
        <a:lstStyle/>
        <a:p>
          <a:endParaRPr lang="en-MY"/>
        </a:p>
      </dgm:t>
    </dgm:pt>
    <dgm:pt modelId="{EE0F590C-E9C9-4A89-9C84-08D2F04CDFD8}" type="pres">
      <dgm:prSet presAssocID="{3CA413F9-A83B-4206-9E97-ED68463E3D38}" presName="compNode" presStyleCnt="0"/>
      <dgm:spPr/>
    </dgm:pt>
    <dgm:pt modelId="{7A0D5D99-CB63-4BD4-9497-93EC3F7F909E}" type="pres">
      <dgm:prSet presAssocID="{3CA413F9-A83B-4206-9E97-ED68463E3D38}" presName="node" presStyleLbl="node1" presStyleIdx="1" presStyleCnt="3">
        <dgm:presLayoutVars>
          <dgm:bulletEnabled val="1"/>
        </dgm:presLayoutVars>
      </dgm:prSet>
      <dgm:spPr/>
      <dgm:t>
        <a:bodyPr/>
        <a:lstStyle/>
        <a:p>
          <a:endParaRPr lang="en-MY"/>
        </a:p>
      </dgm:t>
    </dgm:pt>
    <dgm:pt modelId="{FB0542B0-89B4-4880-922B-9D8B61522783}" type="pres">
      <dgm:prSet presAssocID="{3CA413F9-A83B-4206-9E97-ED68463E3D38}" presName="invisiNode" presStyleLbl="node1" presStyleIdx="1" presStyleCnt="3"/>
      <dgm:spPr/>
    </dgm:pt>
    <dgm:pt modelId="{420A22D9-9105-4B8C-946B-7D1BEED71C8E}" type="pres">
      <dgm:prSet presAssocID="{3CA413F9-A83B-4206-9E97-ED68463E3D3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dgm:spPr>
    </dgm:pt>
    <dgm:pt modelId="{E0C39124-C83E-4134-A351-B58A750008A3}" type="pres">
      <dgm:prSet presAssocID="{75C7FBC5-9931-4B01-989F-275265D74A23}" presName="sibTrans" presStyleLbl="sibTrans2D1" presStyleIdx="0" presStyleCnt="0"/>
      <dgm:spPr/>
      <dgm:t>
        <a:bodyPr/>
        <a:lstStyle/>
        <a:p>
          <a:endParaRPr lang="en-MY"/>
        </a:p>
      </dgm:t>
    </dgm:pt>
    <dgm:pt modelId="{E3E66D1F-0DF6-456C-B040-B802BDAB6B05}" type="pres">
      <dgm:prSet presAssocID="{6AF510CF-9022-4D10-9A4D-0503B75EA17A}" presName="compNode" presStyleCnt="0"/>
      <dgm:spPr/>
    </dgm:pt>
    <dgm:pt modelId="{3B1B32C0-1481-4C6C-AD64-CE31CF9ECC26}" type="pres">
      <dgm:prSet presAssocID="{6AF510CF-9022-4D10-9A4D-0503B75EA17A}" presName="node" presStyleLbl="node1" presStyleIdx="2" presStyleCnt="3">
        <dgm:presLayoutVars>
          <dgm:bulletEnabled val="1"/>
        </dgm:presLayoutVars>
      </dgm:prSet>
      <dgm:spPr/>
      <dgm:t>
        <a:bodyPr/>
        <a:lstStyle/>
        <a:p>
          <a:endParaRPr lang="en-MY"/>
        </a:p>
      </dgm:t>
    </dgm:pt>
    <dgm:pt modelId="{3755C86A-441E-489A-9C7F-A39071896072}" type="pres">
      <dgm:prSet presAssocID="{6AF510CF-9022-4D10-9A4D-0503B75EA17A}" presName="invisiNode" presStyleLbl="node1" presStyleIdx="2" presStyleCnt="3"/>
      <dgm:spPr/>
    </dgm:pt>
    <dgm:pt modelId="{CC61EB21-8227-4C31-8266-21826ACF7F7A}" type="pres">
      <dgm:prSet presAssocID="{6AF510CF-9022-4D10-9A4D-0503B75EA17A}"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dgm:spPr>
    </dgm:pt>
  </dgm:ptLst>
  <dgm:cxnLst>
    <dgm:cxn modelId="{CFF29EC1-092A-4251-9E90-3FFBF6D572C9}" type="presOf" srcId="{8E8FDE1C-E886-4548-A542-6394D95AD42A}" destId="{E258E4C6-090F-4E0A-97AD-9E06F4E5AB2C}" srcOrd="0" destOrd="0" presId="urn:microsoft.com/office/officeart/2005/8/layout/pList2"/>
    <dgm:cxn modelId="{6F6315CC-A874-46EF-8464-5C7B0CE5D715}" type="presOf" srcId="{3CA413F9-A83B-4206-9E97-ED68463E3D38}" destId="{7A0D5D99-CB63-4BD4-9497-93EC3F7F909E}" srcOrd="0" destOrd="0" presId="urn:microsoft.com/office/officeart/2005/8/layout/pList2"/>
    <dgm:cxn modelId="{6A7BEFF8-FFC9-4149-8CA7-6CFED75DFBBA}" type="presOf" srcId="{4CFC4DF2-2FAA-48EE-BEC0-5A1146466E8D}" destId="{F02D725F-A1E3-49D7-83E0-56FC11896301}" srcOrd="0" destOrd="0" presId="urn:microsoft.com/office/officeart/2005/8/layout/pList2"/>
    <dgm:cxn modelId="{7A75F979-0176-4614-890A-E474F1ECC306}" type="presOf" srcId="{75C7FBC5-9931-4B01-989F-275265D74A23}" destId="{E0C39124-C83E-4134-A351-B58A750008A3}" srcOrd="0" destOrd="0" presId="urn:microsoft.com/office/officeart/2005/8/layout/pList2"/>
    <dgm:cxn modelId="{04DB9BD9-91E8-40DE-8CB8-00C884E28ABA}" srcId="{0C77D910-8246-4407-92DD-1D574F07306A}" destId="{3CA413F9-A83B-4206-9E97-ED68463E3D38}" srcOrd="1" destOrd="0" parTransId="{753F4765-13AC-43E3-B7F2-73CAD8E46267}" sibTransId="{75C7FBC5-9931-4B01-989F-275265D74A23}"/>
    <dgm:cxn modelId="{CB67AAA0-7DFA-4E75-93C4-46D84BCEB810}" srcId="{0C77D910-8246-4407-92DD-1D574F07306A}" destId="{6AF510CF-9022-4D10-9A4D-0503B75EA17A}" srcOrd="2" destOrd="0" parTransId="{87760891-C9F7-40AD-B9C3-576A3A85E838}" sibTransId="{DDC8A397-F247-4897-B1ED-E5C1AE42B140}"/>
    <dgm:cxn modelId="{4A0D78A7-F246-46E7-86ED-A64AF223DF53}" type="presOf" srcId="{6AF510CF-9022-4D10-9A4D-0503B75EA17A}" destId="{3B1B32C0-1481-4C6C-AD64-CE31CF9ECC26}" srcOrd="0" destOrd="0" presId="urn:microsoft.com/office/officeart/2005/8/layout/pList2"/>
    <dgm:cxn modelId="{824DF58D-5C02-479C-9989-3A7E396B1A61}" type="presOf" srcId="{0C77D910-8246-4407-92DD-1D574F07306A}" destId="{FE8539F1-B8D4-4662-89EF-CB8B4045E54D}" srcOrd="0" destOrd="0" presId="urn:microsoft.com/office/officeart/2005/8/layout/pList2"/>
    <dgm:cxn modelId="{946076AC-31DB-42F3-98F7-239F76ABD384}" srcId="{0C77D910-8246-4407-92DD-1D574F07306A}" destId="{8E8FDE1C-E886-4548-A542-6394D95AD42A}" srcOrd="0" destOrd="0" parTransId="{7969A121-BF2D-4666-BD3F-711945E1271E}" sibTransId="{4CFC4DF2-2FAA-48EE-BEC0-5A1146466E8D}"/>
    <dgm:cxn modelId="{D168F37F-97BF-4080-B5FF-4D3858E26F00}" type="presParOf" srcId="{FE8539F1-B8D4-4662-89EF-CB8B4045E54D}" destId="{93D9BBD2-0527-40DD-B9E2-88C58226CD72}" srcOrd="0" destOrd="0" presId="urn:microsoft.com/office/officeart/2005/8/layout/pList2"/>
    <dgm:cxn modelId="{8ABC12E5-8952-428B-A754-0699B24B620E}" type="presParOf" srcId="{FE8539F1-B8D4-4662-89EF-CB8B4045E54D}" destId="{AA756A8D-8829-40B1-A4A9-669A6A2006EA}" srcOrd="1" destOrd="0" presId="urn:microsoft.com/office/officeart/2005/8/layout/pList2"/>
    <dgm:cxn modelId="{BF5D86A9-57D7-41DD-95E7-D082EEC27C9E}" type="presParOf" srcId="{AA756A8D-8829-40B1-A4A9-669A6A2006EA}" destId="{3FB41C09-3C04-441E-BD06-0C28E60C7E34}" srcOrd="0" destOrd="0" presId="urn:microsoft.com/office/officeart/2005/8/layout/pList2"/>
    <dgm:cxn modelId="{20A159A8-15A9-442F-8DBB-4DF5AF362796}" type="presParOf" srcId="{3FB41C09-3C04-441E-BD06-0C28E60C7E34}" destId="{E258E4C6-090F-4E0A-97AD-9E06F4E5AB2C}" srcOrd="0" destOrd="0" presId="urn:microsoft.com/office/officeart/2005/8/layout/pList2"/>
    <dgm:cxn modelId="{6039FA11-7E3F-44E4-B8B5-8559103C6FE1}" type="presParOf" srcId="{3FB41C09-3C04-441E-BD06-0C28E60C7E34}" destId="{B8FAFFA2-205C-4911-BCCA-94B4E86EF862}" srcOrd="1" destOrd="0" presId="urn:microsoft.com/office/officeart/2005/8/layout/pList2"/>
    <dgm:cxn modelId="{2AE123AE-2CE4-4872-8C14-C2541CDB8A36}" type="presParOf" srcId="{3FB41C09-3C04-441E-BD06-0C28E60C7E34}" destId="{2CC3E1ED-A3ED-484B-B10B-CCEA03E715F0}" srcOrd="2" destOrd="0" presId="urn:microsoft.com/office/officeart/2005/8/layout/pList2"/>
    <dgm:cxn modelId="{6AD6BCA6-0939-4449-9BB4-A56FF94DDE85}" type="presParOf" srcId="{AA756A8D-8829-40B1-A4A9-669A6A2006EA}" destId="{F02D725F-A1E3-49D7-83E0-56FC11896301}" srcOrd="1" destOrd="0" presId="urn:microsoft.com/office/officeart/2005/8/layout/pList2"/>
    <dgm:cxn modelId="{7D94283D-E173-490F-BCB8-0658EB249F4D}" type="presParOf" srcId="{AA756A8D-8829-40B1-A4A9-669A6A2006EA}" destId="{EE0F590C-E9C9-4A89-9C84-08D2F04CDFD8}" srcOrd="2" destOrd="0" presId="urn:microsoft.com/office/officeart/2005/8/layout/pList2"/>
    <dgm:cxn modelId="{03457A4A-4636-4D40-B671-84F7091F5A36}" type="presParOf" srcId="{EE0F590C-E9C9-4A89-9C84-08D2F04CDFD8}" destId="{7A0D5D99-CB63-4BD4-9497-93EC3F7F909E}" srcOrd="0" destOrd="0" presId="urn:microsoft.com/office/officeart/2005/8/layout/pList2"/>
    <dgm:cxn modelId="{FDBAC245-C2D9-47EC-83CF-467B990966DD}" type="presParOf" srcId="{EE0F590C-E9C9-4A89-9C84-08D2F04CDFD8}" destId="{FB0542B0-89B4-4880-922B-9D8B61522783}" srcOrd="1" destOrd="0" presId="urn:microsoft.com/office/officeart/2005/8/layout/pList2"/>
    <dgm:cxn modelId="{09B87F48-61B2-45BF-8112-59F42A7591BD}" type="presParOf" srcId="{EE0F590C-E9C9-4A89-9C84-08D2F04CDFD8}" destId="{420A22D9-9105-4B8C-946B-7D1BEED71C8E}" srcOrd="2" destOrd="0" presId="urn:microsoft.com/office/officeart/2005/8/layout/pList2"/>
    <dgm:cxn modelId="{DE7E39A4-6B55-4871-96BD-2FE4AF872321}" type="presParOf" srcId="{AA756A8D-8829-40B1-A4A9-669A6A2006EA}" destId="{E0C39124-C83E-4134-A351-B58A750008A3}" srcOrd="3" destOrd="0" presId="urn:microsoft.com/office/officeart/2005/8/layout/pList2"/>
    <dgm:cxn modelId="{D6976080-6139-466B-BA29-47D0BD2602CA}" type="presParOf" srcId="{AA756A8D-8829-40B1-A4A9-669A6A2006EA}" destId="{E3E66D1F-0DF6-456C-B040-B802BDAB6B05}" srcOrd="4" destOrd="0" presId="urn:microsoft.com/office/officeart/2005/8/layout/pList2"/>
    <dgm:cxn modelId="{510755FC-CF58-4D01-8E02-BE966E828C2D}" type="presParOf" srcId="{E3E66D1F-0DF6-456C-B040-B802BDAB6B05}" destId="{3B1B32C0-1481-4C6C-AD64-CE31CF9ECC26}" srcOrd="0" destOrd="0" presId="urn:microsoft.com/office/officeart/2005/8/layout/pList2"/>
    <dgm:cxn modelId="{89E7B57A-6F6C-469E-B56A-E3154684E0ED}" type="presParOf" srcId="{E3E66D1F-0DF6-456C-B040-B802BDAB6B05}" destId="{3755C86A-441E-489A-9C7F-A39071896072}" srcOrd="1" destOrd="0" presId="urn:microsoft.com/office/officeart/2005/8/layout/pList2"/>
    <dgm:cxn modelId="{37AC88AE-2CB7-4A69-8732-55A3B10EB81A}" type="presParOf" srcId="{E3E66D1F-0DF6-456C-B040-B802BDAB6B05}" destId="{CC61EB21-8227-4C31-8266-21826ACF7F7A}"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A9C43-1B5F-48A6-84DE-4A93D95FB722}" type="doc">
      <dgm:prSet loTypeId="urn:microsoft.com/office/officeart/2011/layout/HexagonRadial" loCatId="cycle" qsTypeId="urn:microsoft.com/office/officeart/2005/8/quickstyle/simple5" qsCatId="simple" csTypeId="urn:microsoft.com/office/officeart/2005/8/colors/colorful3" csCatId="colorful" phldr="1"/>
      <dgm:spPr/>
      <dgm:t>
        <a:bodyPr/>
        <a:lstStyle/>
        <a:p>
          <a:endParaRPr lang="ms-MY"/>
        </a:p>
      </dgm:t>
    </dgm:pt>
    <dgm:pt modelId="{9D463920-0EAF-46D9-9393-5EBBFEA6893E}">
      <dgm:prSet phldrT="[Text]" custT="1"/>
      <dgm:spPr/>
      <dgm:t>
        <a:bodyPr/>
        <a:lstStyle/>
        <a:p>
          <a:r>
            <a:rPr lang="en-US" sz="1400" b="1" dirty="0" smtClean="0">
              <a:latin typeface="Century Gothic" panose="020B0502020202020204" pitchFamily="34" charset="0"/>
            </a:rPr>
            <a:t>Partnership</a:t>
          </a:r>
          <a:endParaRPr lang="ms-MY" sz="1400" b="1" dirty="0">
            <a:latin typeface="Century Gothic" panose="020B0502020202020204" pitchFamily="34" charset="0"/>
          </a:endParaRPr>
        </a:p>
      </dgm:t>
    </dgm:pt>
    <dgm:pt modelId="{0B237763-7B87-4EC3-A463-EACA7105534A}" type="parTrans" cxnId="{C4A98573-5879-40A2-AB50-75AFCCF4B31E}">
      <dgm:prSet/>
      <dgm:spPr/>
      <dgm:t>
        <a:bodyPr/>
        <a:lstStyle/>
        <a:p>
          <a:endParaRPr lang="ms-MY" b="1"/>
        </a:p>
      </dgm:t>
    </dgm:pt>
    <dgm:pt modelId="{345F722D-521E-4759-BC7B-CE68845E1B3C}" type="sibTrans" cxnId="{C4A98573-5879-40A2-AB50-75AFCCF4B31E}">
      <dgm:prSet/>
      <dgm:spPr/>
      <dgm:t>
        <a:bodyPr/>
        <a:lstStyle/>
        <a:p>
          <a:endParaRPr lang="ms-MY" b="1"/>
        </a:p>
      </dgm:t>
    </dgm:pt>
    <dgm:pt modelId="{5B840058-A2B5-4B62-83AE-2A8A7EE3A7FB}">
      <dgm:prSet phldrT="[Text]" custT="1"/>
      <dgm:spPr/>
      <dgm:t>
        <a:bodyPr/>
        <a:lstStyle/>
        <a:p>
          <a:r>
            <a:rPr lang="en-US" sz="1400" b="1" dirty="0" smtClean="0">
              <a:latin typeface="Century Gothic" panose="020B0502020202020204" pitchFamily="34" charset="0"/>
            </a:rPr>
            <a:t>Single Taxable Person</a:t>
          </a:r>
          <a:endParaRPr lang="ms-MY" sz="1400" b="1" dirty="0">
            <a:latin typeface="Century Gothic" panose="020B0502020202020204" pitchFamily="34" charset="0"/>
          </a:endParaRPr>
        </a:p>
      </dgm:t>
    </dgm:pt>
    <dgm:pt modelId="{A6C8BBC1-6802-475F-8B08-CDFD869BD87E}" type="parTrans" cxnId="{395C5DB4-AAFF-4551-BA04-86D6007A6BE8}">
      <dgm:prSet/>
      <dgm:spPr/>
      <dgm:t>
        <a:bodyPr/>
        <a:lstStyle/>
        <a:p>
          <a:endParaRPr lang="ms-MY" b="1"/>
        </a:p>
      </dgm:t>
    </dgm:pt>
    <dgm:pt modelId="{8981340C-BEF6-417C-8250-7E61DE651DC7}" type="sibTrans" cxnId="{395C5DB4-AAFF-4551-BA04-86D6007A6BE8}">
      <dgm:prSet/>
      <dgm:spPr/>
      <dgm:t>
        <a:bodyPr/>
        <a:lstStyle/>
        <a:p>
          <a:endParaRPr lang="ms-MY" b="1"/>
        </a:p>
      </dgm:t>
    </dgm:pt>
    <dgm:pt modelId="{B85EF722-FD72-46EB-902C-9122EFB53061}">
      <dgm:prSet phldrT="[Text]" custT="1"/>
      <dgm:spPr/>
      <dgm:t>
        <a:bodyPr/>
        <a:lstStyle/>
        <a:p>
          <a:r>
            <a:rPr lang="en-US" sz="1400" b="1" dirty="0" smtClean="0">
              <a:latin typeface="Century Gothic" panose="020B0502020202020204" pitchFamily="34" charset="0"/>
            </a:rPr>
            <a:t>Branch / Division</a:t>
          </a:r>
          <a:endParaRPr lang="ms-MY" sz="1400" b="1" dirty="0">
            <a:latin typeface="Century Gothic" panose="020B0502020202020204" pitchFamily="34" charset="0"/>
          </a:endParaRPr>
        </a:p>
      </dgm:t>
    </dgm:pt>
    <dgm:pt modelId="{83EC3A14-2C1E-4A0E-873F-D982105CFB00}" type="parTrans" cxnId="{1D5E3DE0-E1B4-4DBB-B44A-EB3DBCCE8A8E}">
      <dgm:prSet/>
      <dgm:spPr/>
      <dgm:t>
        <a:bodyPr/>
        <a:lstStyle/>
        <a:p>
          <a:endParaRPr lang="ms-MY" b="1"/>
        </a:p>
      </dgm:t>
    </dgm:pt>
    <dgm:pt modelId="{ED9620C2-3E55-4079-BFA2-819BA2600A31}" type="sibTrans" cxnId="{1D5E3DE0-E1B4-4DBB-B44A-EB3DBCCE8A8E}">
      <dgm:prSet/>
      <dgm:spPr/>
      <dgm:t>
        <a:bodyPr/>
        <a:lstStyle/>
        <a:p>
          <a:endParaRPr lang="ms-MY" b="1"/>
        </a:p>
      </dgm:t>
    </dgm:pt>
    <dgm:pt modelId="{B3A9DB8D-4872-429C-9FE0-3BEF8944BA40}">
      <dgm:prSet phldrT="[Text]" custT="1"/>
      <dgm:spPr/>
      <dgm:t>
        <a:bodyPr/>
        <a:lstStyle/>
        <a:p>
          <a:r>
            <a:rPr lang="en-US" sz="1400" b="1" dirty="0" smtClean="0">
              <a:latin typeface="Century Gothic" panose="020B0502020202020204" pitchFamily="34" charset="0"/>
            </a:rPr>
            <a:t>Single Entity</a:t>
          </a:r>
          <a:endParaRPr lang="ms-MY" sz="1400" b="1" dirty="0">
            <a:latin typeface="Century Gothic" panose="020B0502020202020204" pitchFamily="34" charset="0"/>
          </a:endParaRPr>
        </a:p>
      </dgm:t>
    </dgm:pt>
    <dgm:pt modelId="{CCADA063-A0ED-4630-8E78-6F45833D61D9}" type="parTrans" cxnId="{916DE1E3-7E1D-4EFD-BBDB-16CFCDB25E98}">
      <dgm:prSet/>
      <dgm:spPr/>
      <dgm:t>
        <a:bodyPr/>
        <a:lstStyle/>
        <a:p>
          <a:endParaRPr lang="ms-MY" b="1"/>
        </a:p>
      </dgm:t>
    </dgm:pt>
    <dgm:pt modelId="{FE6DB316-1484-41B0-A889-1DDD718E3637}" type="sibTrans" cxnId="{916DE1E3-7E1D-4EFD-BBDB-16CFCDB25E98}">
      <dgm:prSet/>
      <dgm:spPr/>
      <dgm:t>
        <a:bodyPr/>
        <a:lstStyle/>
        <a:p>
          <a:endParaRPr lang="ms-MY" b="1"/>
        </a:p>
      </dgm:t>
    </dgm:pt>
    <dgm:pt modelId="{339B0AC3-8855-4B8C-80FC-D9DE780721CC}">
      <dgm:prSet phldrT="[Text]" custT="1"/>
      <dgm:spPr/>
      <dgm:t>
        <a:bodyPr/>
        <a:lstStyle/>
        <a:p>
          <a:r>
            <a:rPr lang="en-US" sz="1400" b="1" dirty="0" smtClean="0">
              <a:latin typeface="Century Gothic" panose="020B0502020202020204" pitchFamily="34" charset="0"/>
            </a:rPr>
            <a:t>Joint Venture</a:t>
          </a:r>
          <a:endParaRPr lang="ms-MY" sz="1400" b="1" dirty="0">
            <a:latin typeface="Century Gothic" panose="020B0502020202020204" pitchFamily="34" charset="0"/>
          </a:endParaRPr>
        </a:p>
      </dgm:t>
    </dgm:pt>
    <dgm:pt modelId="{208CC8CB-4758-434E-885D-984CFBE78752}" type="parTrans" cxnId="{F685CC03-AAB5-402D-A82C-15583C3B8DFD}">
      <dgm:prSet/>
      <dgm:spPr/>
      <dgm:t>
        <a:bodyPr/>
        <a:lstStyle/>
        <a:p>
          <a:endParaRPr lang="ms-MY" b="1"/>
        </a:p>
      </dgm:t>
    </dgm:pt>
    <dgm:pt modelId="{26E92F55-4A97-46BA-A38F-D7E957F330E6}" type="sibTrans" cxnId="{F685CC03-AAB5-402D-A82C-15583C3B8DFD}">
      <dgm:prSet/>
      <dgm:spPr/>
      <dgm:t>
        <a:bodyPr/>
        <a:lstStyle/>
        <a:p>
          <a:endParaRPr lang="ms-MY" b="1"/>
        </a:p>
      </dgm:t>
    </dgm:pt>
    <dgm:pt modelId="{7EA630D5-5484-4681-A196-971AA9D3D0CE}">
      <dgm:prSet phldrT="[Text]" custT="1"/>
      <dgm:spPr/>
      <dgm:t>
        <a:bodyPr/>
        <a:lstStyle/>
        <a:p>
          <a:r>
            <a:rPr lang="en-US" sz="1400" b="1" dirty="0" smtClean="0">
              <a:latin typeface="Century Gothic" panose="020B0502020202020204" pitchFamily="34" charset="0"/>
            </a:rPr>
            <a:t>Group of Companies</a:t>
          </a:r>
          <a:endParaRPr lang="ms-MY" sz="1400" b="1" dirty="0">
            <a:latin typeface="Century Gothic" panose="020B0502020202020204" pitchFamily="34" charset="0"/>
          </a:endParaRPr>
        </a:p>
      </dgm:t>
    </dgm:pt>
    <dgm:pt modelId="{7D4EFADA-25E7-44CC-9509-D23FFDC993E6}" type="parTrans" cxnId="{5A01B927-B65D-4C3E-B433-0F767814189A}">
      <dgm:prSet/>
      <dgm:spPr/>
      <dgm:t>
        <a:bodyPr/>
        <a:lstStyle/>
        <a:p>
          <a:endParaRPr lang="ms-MY" b="1"/>
        </a:p>
      </dgm:t>
    </dgm:pt>
    <dgm:pt modelId="{B82D476D-54B8-4BD1-AFD3-B99F705E3ED5}" type="sibTrans" cxnId="{5A01B927-B65D-4C3E-B433-0F767814189A}">
      <dgm:prSet/>
      <dgm:spPr/>
      <dgm:t>
        <a:bodyPr/>
        <a:lstStyle/>
        <a:p>
          <a:endParaRPr lang="ms-MY" b="1"/>
        </a:p>
      </dgm:t>
    </dgm:pt>
    <dgm:pt modelId="{DBF791D2-4271-4AB6-BE5A-7C8B8C1BBC9F}">
      <dgm:prSet phldrT="[Text]" custT="1"/>
      <dgm:spPr/>
      <dgm:t>
        <a:bodyPr/>
        <a:lstStyle/>
        <a:p>
          <a:r>
            <a:rPr lang="en-US" sz="1400" b="1" dirty="0" smtClean="0">
              <a:latin typeface="Century Gothic" panose="020B0502020202020204" pitchFamily="34" charset="0"/>
            </a:rPr>
            <a:t>Sole proprietorship</a:t>
          </a:r>
          <a:endParaRPr lang="ms-MY" sz="1400" b="1" dirty="0">
            <a:latin typeface="Century Gothic" panose="020B0502020202020204" pitchFamily="34" charset="0"/>
          </a:endParaRPr>
        </a:p>
      </dgm:t>
    </dgm:pt>
    <dgm:pt modelId="{4EFD67CF-A6F0-488D-A47F-1520487BBEA2}" type="parTrans" cxnId="{D2F7F272-4165-467A-964D-157AECD92227}">
      <dgm:prSet/>
      <dgm:spPr/>
      <dgm:t>
        <a:bodyPr/>
        <a:lstStyle/>
        <a:p>
          <a:endParaRPr lang="ms-MY" b="1"/>
        </a:p>
      </dgm:t>
    </dgm:pt>
    <dgm:pt modelId="{22F195F1-09E2-4340-A974-5E4554D5DCEE}" type="sibTrans" cxnId="{D2F7F272-4165-467A-964D-157AECD92227}">
      <dgm:prSet/>
      <dgm:spPr/>
      <dgm:t>
        <a:bodyPr/>
        <a:lstStyle/>
        <a:p>
          <a:endParaRPr lang="ms-MY" b="1"/>
        </a:p>
      </dgm:t>
    </dgm:pt>
    <dgm:pt modelId="{D0DE5323-F810-43A7-8FB5-410D556404EF}" type="pres">
      <dgm:prSet presAssocID="{BBDA9C43-1B5F-48A6-84DE-4A93D95FB722}" presName="Name0" presStyleCnt="0">
        <dgm:presLayoutVars>
          <dgm:chMax val="1"/>
          <dgm:chPref val="1"/>
          <dgm:dir/>
          <dgm:animOne val="branch"/>
          <dgm:animLvl val="lvl"/>
        </dgm:presLayoutVars>
      </dgm:prSet>
      <dgm:spPr/>
      <dgm:t>
        <a:bodyPr/>
        <a:lstStyle/>
        <a:p>
          <a:endParaRPr lang="ms-MY"/>
        </a:p>
      </dgm:t>
    </dgm:pt>
    <dgm:pt modelId="{00364B56-3A58-481B-A461-0748B941F024}" type="pres">
      <dgm:prSet presAssocID="{9D463920-0EAF-46D9-9393-5EBBFEA6893E}" presName="Parent" presStyleLbl="node0" presStyleIdx="0" presStyleCnt="1" custScaleX="85386" custScaleY="80501">
        <dgm:presLayoutVars>
          <dgm:chMax val="6"/>
          <dgm:chPref val="6"/>
        </dgm:presLayoutVars>
      </dgm:prSet>
      <dgm:spPr/>
      <dgm:t>
        <a:bodyPr/>
        <a:lstStyle/>
        <a:p>
          <a:endParaRPr lang="ms-MY"/>
        </a:p>
      </dgm:t>
    </dgm:pt>
    <dgm:pt modelId="{597EABD8-B1AB-4265-A5F7-15C08FD50B12}" type="pres">
      <dgm:prSet presAssocID="{5B840058-A2B5-4B62-83AE-2A8A7EE3A7FB}" presName="Accent1" presStyleCnt="0"/>
      <dgm:spPr/>
      <dgm:t>
        <a:bodyPr/>
        <a:lstStyle/>
        <a:p>
          <a:endParaRPr lang="en-SG"/>
        </a:p>
      </dgm:t>
    </dgm:pt>
    <dgm:pt modelId="{D496F5BE-7F53-41C6-BC54-1F746308926C}" type="pres">
      <dgm:prSet presAssocID="{5B840058-A2B5-4B62-83AE-2A8A7EE3A7FB}" presName="Accent" presStyleLbl="bgShp" presStyleIdx="0" presStyleCnt="6"/>
      <dgm:spPr/>
      <dgm:t>
        <a:bodyPr/>
        <a:lstStyle/>
        <a:p>
          <a:endParaRPr lang="en-SG"/>
        </a:p>
      </dgm:t>
    </dgm:pt>
    <dgm:pt modelId="{90373AFF-F98B-4A41-8BD2-1E0B8F082C7C}" type="pres">
      <dgm:prSet presAssocID="{5B840058-A2B5-4B62-83AE-2A8A7EE3A7FB}" presName="Child1" presStyleLbl="node1" presStyleIdx="0" presStyleCnt="6" custScaleX="113363" custLinFactNeighborX="-3068" custLinFactNeighborY="3526">
        <dgm:presLayoutVars>
          <dgm:chMax val="0"/>
          <dgm:chPref val="0"/>
          <dgm:bulletEnabled val="1"/>
        </dgm:presLayoutVars>
      </dgm:prSet>
      <dgm:spPr/>
      <dgm:t>
        <a:bodyPr/>
        <a:lstStyle/>
        <a:p>
          <a:endParaRPr lang="ms-MY"/>
        </a:p>
      </dgm:t>
    </dgm:pt>
    <dgm:pt modelId="{5305EC8D-8C38-401C-8347-A5E1FFE9ABF2}" type="pres">
      <dgm:prSet presAssocID="{B85EF722-FD72-46EB-902C-9122EFB53061}" presName="Accent2" presStyleCnt="0"/>
      <dgm:spPr/>
      <dgm:t>
        <a:bodyPr/>
        <a:lstStyle/>
        <a:p>
          <a:endParaRPr lang="en-SG"/>
        </a:p>
      </dgm:t>
    </dgm:pt>
    <dgm:pt modelId="{77963263-8843-4F46-9523-5D68CB46E899}" type="pres">
      <dgm:prSet presAssocID="{B85EF722-FD72-46EB-902C-9122EFB53061}" presName="Accent" presStyleLbl="bgShp" presStyleIdx="1" presStyleCnt="6" custLinFactNeighborX="-74551" custLinFactNeighborY="-50286"/>
      <dgm:spPr/>
      <dgm:t>
        <a:bodyPr/>
        <a:lstStyle/>
        <a:p>
          <a:endParaRPr lang="en-SG"/>
        </a:p>
      </dgm:t>
    </dgm:pt>
    <dgm:pt modelId="{6D63F59E-E8CB-4766-8ACF-31DDDD7ED9CD}" type="pres">
      <dgm:prSet presAssocID="{B85EF722-FD72-46EB-902C-9122EFB53061}" presName="Child2" presStyleLbl="node1" presStyleIdx="1" presStyleCnt="6" custScaleX="110462" custLinFactNeighborX="-699" custLinFactNeighborY="4134">
        <dgm:presLayoutVars>
          <dgm:chMax val="0"/>
          <dgm:chPref val="0"/>
          <dgm:bulletEnabled val="1"/>
        </dgm:presLayoutVars>
      </dgm:prSet>
      <dgm:spPr/>
      <dgm:t>
        <a:bodyPr/>
        <a:lstStyle/>
        <a:p>
          <a:endParaRPr lang="ms-MY"/>
        </a:p>
      </dgm:t>
    </dgm:pt>
    <dgm:pt modelId="{6ABCBE68-8453-43EB-B424-230B6F22745C}" type="pres">
      <dgm:prSet presAssocID="{B3A9DB8D-4872-429C-9FE0-3BEF8944BA40}" presName="Accent3" presStyleCnt="0"/>
      <dgm:spPr/>
      <dgm:t>
        <a:bodyPr/>
        <a:lstStyle/>
        <a:p>
          <a:endParaRPr lang="en-SG"/>
        </a:p>
      </dgm:t>
    </dgm:pt>
    <dgm:pt modelId="{8D212BB1-5C61-4D4D-B5B9-16348BF7C157}" type="pres">
      <dgm:prSet presAssocID="{B3A9DB8D-4872-429C-9FE0-3BEF8944BA40}" presName="Accent" presStyleLbl="bgShp" presStyleIdx="2" presStyleCnt="6" custLinFactNeighborX="4137" custLinFactNeighborY="-94007"/>
      <dgm:spPr/>
      <dgm:t>
        <a:bodyPr/>
        <a:lstStyle/>
        <a:p>
          <a:endParaRPr lang="en-SG"/>
        </a:p>
      </dgm:t>
    </dgm:pt>
    <dgm:pt modelId="{B4D8F6F6-4454-404C-80AB-5478E68A854C}" type="pres">
      <dgm:prSet presAssocID="{B3A9DB8D-4872-429C-9FE0-3BEF8944BA40}" presName="Child3" presStyleLbl="node1" presStyleIdx="2" presStyleCnt="6" custScaleX="109063" custLinFactNeighborY="-6428">
        <dgm:presLayoutVars>
          <dgm:chMax val="0"/>
          <dgm:chPref val="0"/>
          <dgm:bulletEnabled val="1"/>
        </dgm:presLayoutVars>
      </dgm:prSet>
      <dgm:spPr/>
      <dgm:t>
        <a:bodyPr/>
        <a:lstStyle/>
        <a:p>
          <a:endParaRPr lang="ms-MY"/>
        </a:p>
      </dgm:t>
    </dgm:pt>
    <dgm:pt modelId="{28100F96-E33C-46FB-B321-66C1146CEBA6}" type="pres">
      <dgm:prSet presAssocID="{339B0AC3-8855-4B8C-80FC-D9DE780721CC}" presName="Accent4" presStyleCnt="0"/>
      <dgm:spPr/>
      <dgm:t>
        <a:bodyPr/>
        <a:lstStyle/>
        <a:p>
          <a:endParaRPr lang="en-SG"/>
        </a:p>
      </dgm:t>
    </dgm:pt>
    <dgm:pt modelId="{0FF6415F-C675-4575-91BB-623EA233C286}" type="pres">
      <dgm:prSet presAssocID="{339B0AC3-8855-4B8C-80FC-D9DE780721CC}" presName="Accent" presStyleLbl="bgShp" presStyleIdx="3" presStyleCnt="6" custLinFactNeighborX="88049" custLinFactNeighborY="-66325"/>
      <dgm:spPr/>
      <dgm:t>
        <a:bodyPr/>
        <a:lstStyle/>
        <a:p>
          <a:endParaRPr lang="en-SG"/>
        </a:p>
      </dgm:t>
    </dgm:pt>
    <dgm:pt modelId="{9C532115-AF6E-4C62-808E-8DCB94BE45C9}" type="pres">
      <dgm:prSet presAssocID="{339B0AC3-8855-4B8C-80FC-D9DE780721CC}" presName="Child4" presStyleLbl="node1" presStyleIdx="3" presStyleCnt="6" custScaleX="113363" custLinFactNeighborX="1410" custLinFactNeighborY="-5888">
        <dgm:presLayoutVars>
          <dgm:chMax val="0"/>
          <dgm:chPref val="0"/>
          <dgm:bulletEnabled val="1"/>
        </dgm:presLayoutVars>
      </dgm:prSet>
      <dgm:spPr/>
      <dgm:t>
        <a:bodyPr/>
        <a:lstStyle/>
        <a:p>
          <a:endParaRPr lang="ms-MY"/>
        </a:p>
      </dgm:t>
    </dgm:pt>
    <dgm:pt modelId="{A51F981A-3E76-4150-AC76-6177DC41CDDE}" type="pres">
      <dgm:prSet presAssocID="{7EA630D5-5484-4681-A196-971AA9D3D0CE}" presName="Accent5" presStyleCnt="0"/>
      <dgm:spPr/>
      <dgm:t>
        <a:bodyPr/>
        <a:lstStyle/>
        <a:p>
          <a:endParaRPr lang="en-SG"/>
        </a:p>
      </dgm:t>
    </dgm:pt>
    <dgm:pt modelId="{8D313CE7-DDB5-4800-86EA-68938A514E9F}" type="pres">
      <dgm:prSet presAssocID="{7EA630D5-5484-4681-A196-971AA9D3D0CE}" presName="Accent" presStyleLbl="bgShp" presStyleIdx="4" presStyleCnt="6" custScaleX="40711" custScaleY="81603" custLinFactX="-3265" custLinFactNeighborX="-100000" custLinFactNeighborY="-37752"/>
      <dgm:spPr/>
      <dgm:t>
        <a:bodyPr/>
        <a:lstStyle/>
        <a:p>
          <a:endParaRPr lang="en-SG"/>
        </a:p>
      </dgm:t>
    </dgm:pt>
    <dgm:pt modelId="{B9E6AD9E-4A4B-46D1-9A7F-16ACE16F93F6}" type="pres">
      <dgm:prSet presAssocID="{7EA630D5-5484-4681-A196-971AA9D3D0CE}" presName="Child5" presStyleLbl="node1" presStyleIdx="4" presStyleCnt="6" custScaleX="111890" custLinFactNeighborX="-1166" custLinFactNeighborY="-1321">
        <dgm:presLayoutVars>
          <dgm:chMax val="0"/>
          <dgm:chPref val="0"/>
          <dgm:bulletEnabled val="1"/>
        </dgm:presLayoutVars>
      </dgm:prSet>
      <dgm:spPr/>
      <dgm:t>
        <a:bodyPr/>
        <a:lstStyle/>
        <a:p>
          <a:endParaRPr lang="ms-MY"/>
        </a:p>
      </dgm:t>
    </dgm:pt>
    <dgm:pt modelId="{3F5BDAFA-E521-42BD-8E12-16E715CDFB5D}" type="pres">
      <dgm:prSet presAssocID="{DBF791D2-4271-4AB6-BE5A-7C8B8C1BBC9F}" presName="Accent6" presStyleCnt="0"/>
      <dgm:spPr/>
      <dgm:t>
        <a:bodyPr/>
        <a:lstStyle/>
        <a:p>
          <a:endParaRPr lang="en-SG"/>
        </a:p>
      </dgm:t>
    </dgm:pt>
    <dgm:pt modelId="{47E1376C-1BD9-49C6-8F7D-90C1C7A728D2}" type="pres">
      <dgm:prSet presAssocID="{DBF791D2-4271-4AB6-BE5A-7C8B8C1BBC9F}" presName="Accent" presStyleLbl="bgShp" presStyleIdx="5" presStyleCnt="6" custLinFactY="-52004" custLinFactNeighborX="14146" custLinFactNeighborY="-100000"/>
      <dgm:spPr/>
      <dgm:t>
        <a:bodyPr/>
        <a:lstStyle/>
        <a:p>
          <a:endParaRPr lang="en-SG"/>
        </a:p>
      </dgm:t>
    </dgm:pt>
    <dgm:pt modelId="{38A97299-E36B-4B9A-9026-A4C4511E95EF}" type="pres">
      <dgm:prSet presAssocID="{DBF791D2-4271-4AB6-BE5A-7C8B8C1BBC9F}" presName="Child6" presStyleLbl="node1" presStyleIdx="5" presStyleCnt="6" custScaleX="114901" custLinFactNeighborX="-4201" custLinFactNeighborY="4272">
        <dgm:presLayoutVars>
          <dgm:chMax val="0"/>
          <dgm:chPref val="0"/>
          <dgm:bulletEnabled val="1"/>
        </dgm:presLayoutVars>
      </dgm:prSet>
      <dgm:spPr/>
      <dgm:t>
        <a:bodyPr/>
        <a:lstStyle/>
        <a:p>
          <a:endParaRPr lang="ms-MY"/>
        </a:p>
      </dgm:t>
    </dgm:pt>
  </dgm:ptLst>
  <dgm:cxnLst>
    <dgm:cxn modelId="{09AC49B0-FE65-4936-B22A-9BE5F6C07471}" type="presOf" srcId="{9D463920-0EAF-46D9-9393-5EBBFEA6893E}" destId="{00364B56-3A58-481B-A461-0748B941F024}" srcOrd="0" destOrd="0" presId="urn:microsoft.com/office/officeart/2011/layout/HexagonRadial"/>
    <dgm:cxn modelId="{F685CC03-AAB5-402D-A82C-15583C3B8DFD}" srcId="{9D463920-0EAF-46D9-9393-5EBBFEA6893E}" destId="{339B0AC3-8855-4B8C-80FC-D9DE780721CC}" srcOrd="3" destOrd="0" parTransId="{208CC8CB-4758-434E-885D-984CFBE78752}" sibTransId="{26E92F55-4A97-46BA-A38F-D7E957F330E6}"/>
    <dgm:cxn modelId="{D2F7F272-4165-467A-964D-157AECD92227}" srcId="{9D463920-0EAF-46D9-9393-5EBBFEA6893E}" destId="{DBF791D2-4271-4AB6-BE5A-7C8B8C1BBC9F}" srcOrd="5" destOrd="0" parTransId="{4EFD67CF-A6F0-488D-A47F-1520487BBEA2}" sibTransId="{22F195F1-09E2-4340-A974-5E4554D5DCEE}"/>
    <dgm:cxn modelId="{395C5DB4-AAFF-4551-BA04-86D6007A6BE8}" srcId="{9D463920-0EAF-46D9-9393-5EBBFEA6893E}" destId="{5B840058-A2B5-4B62-83AE-2A8A7EE3A7FB}" srcOrd="0" destOrd="0" parTransId="{A6C8BBC1-6802-475F-8B08-CDFD869BD87E}" sibTransId="{8981340C-BEF6-417C-8250-7E61DE651DC7}"/>
    <dgm:cxn modelId="{916DE1E3-7E1D-4EFD-BBDB-16CFCDB25E98}" srcId="{9D463920-0EAF-46D9-9393-5EBBFEA6893E}" destId="{B3A9DB8D-4872-429C-9FE0-3BEF8944BA40}" srcOrd="2" destOrd="0" parTransId="{CCADA063-A0ED-4630-8E78-6F45833D61D9}" sibTransId="{FE6DB316-1484-41B0-A889-1DDD718E3637}"/>
    <dgm:cxn modelId="{167A7AE7-549A-436B-970D-CBAF698AAABE}" type="presOf" srcId="{5B840058-A2B5-4B62-83AE-2A8A7EE3A7FB}" destId="{90373AFF-F98B-4A41-8BD2-1E0B8F082C7C}" srcOrd="0" destOrd="0" presId="urn:microsoft.com/office/officeart/2011/layout/HexagonRadial"/>
    <dgm:cxn modelId="{0DD6244A-8BC8-400B-A794-D8D497BAB4AE}" type="presOf" srcId="{339B0AC3-8855-4B8C-80FC-D9DE780721CC}" destId="{9C532115-AF6E-4C62-808E-8DCB94BE45C9}" srcOrd="0" destOrd="0" presId="urn:microsoft.com/office/officeart/2011/layout/HexagonRadial"/>
    <dgm:cxn modelId="{D74E0B4F-06A0-427A-8068-629C5AE9986E}" type="presOf" srcId="{7EA630D5-5484-4681-A196-971AA9D3D0CE}" destId="{B9E6AD9E-4A4B-46D1-9A7F-16ACE16F93F6}" srcOrd="0" destOrd="0" presId="urn:microsoft.com/office/officeart/2011/layout/HexagonRadial"/>
    <dgm:cxn modelId="{1D5E3DE0-E1B4-4DBB-B44A-EB3DBCCE8A8E}" srcId="{9D463920-0EAF-46D9-9393-5EBBFEA6893E}" destId="{B85EF722-FD72-46EB-902C-9122EFB53061}" srcOrd="1" destOrd="0" parTransId="{83EC3A14-2C1E-4A0E-873F-D982105CFB00}" sibTransId="{ED9620C2-3E55-4079-BFA2-819BA2600A31}"/>
    <dgm:cxn modelId="{64056557-C830-4310-A046-DF2ABD5B3479}" type="presOf" srcId="{B3A9DB8D-4872-429C-9FE0-3BEF8944BA40}" destId="{B4D8F6F6-4454-404C-80AB-5478E68A854C}" srcOrd="0" destOrd="0" presId="urn:microsoft.com/office/officeart/2011/layout/HexagonRadial"/>
    <dgm:cxn modelId="{DB42EA9F-7A5F-46F0-A143-5C8FD090197B}" type="presOf" srcId="{DBF791D2-4271-4AB6-BE5A-7C8B8C1BBC9F}" destId="{38A97299-E36B-4B9A-9026-A4C4511E95EF}" srcOrd="0" destOrd="0" presId="urn:microsoft.com/office/officeart/2011/layout/HexagonRadial"/>
    <dgm:cxn modelId="{7943FDFB-C594-4E26-9FD6-36088424BFF2}" type="presOf" srcId="{BBDA9C43-1B5F-48A6-84DE-4A93D95FB722}" destId="{D0DE5323-F810-43A7-8FB5-410D556404EF}" srcOrd="0" destOrd="0" presId="urn:microsoft.com/office/officeart/2011/layout/HexagonRadial"/>
    <dgm:cxn modelId="{5A01B927-B65D-4C3E-B433-0F767814189A}" srcId="{9D463920-0EAF-46D9-9393-5EBBFEA6893E}" destId="{7EA630D5-5484-4681-A196-971AA9D3D0CE}" srcOrd="4" destOrd="0" parTransId="{7D4EFADA-25E7-44CC-9509-D23FFDC993E6}" sibTransId="{B82D476D-54B8-4BD1-AFD3-B99F705E3ED5}"/>
    <dgm:cxn modelId="{C4A98573-5879-40A2-AB50-75AFCCF4B31E}" srcId="{BBDA9C43-1B5F-48A6-84DE-4A93D95FB722}" destId="{9D463920-0EAF-46D9-9393-5EBBFEA6893E}" srcOrd="0" destOrd="0" parTransId="{0B237763-7B87-4EC3-A463-EACA7105534A}" sibTransId="{345F722D-521E-4759-BC7B-CE68845E1B3C}"/>
    <dgm:cxn modelId="{D7B34086-51DB-4282-82FC-A19B0044D3EF}" type="presOf" srcId="{B85EF722-FD72-46EB-902C-9122EFB53061}" destId="{6D63F59E-E8CB-4766-8ACF-31DDDD7ED9CD}" srcOrd="0" destOrd="0" presId="urn:microsoft.com/office/officeart/2011/layout/HexagonRadial"/>
    <dgm:cxn modelId="{00328697-CA38-4AEB-A297-D1E5549A14FA}" type="presParOf" srcId="{D0DE5323-F810-43A7-8FB5-410D556404EF}" destId="{00364B56-3A58-481B-A461-0748B941F024}" srcOrd="0" destOrd="0" presId="urn:microsoft.com/office/officeart/2011/layout/HexagonRadial"/>
    <dgm:cxn modelId="{E274B6FB-D379-470E-9B2F-C951B714413B}" type="presParOf" srcId="{D0DE5323-F810-43A7-8FB5-410D556404EF}" destId="{597EABD8-B1AB-4265-A5F7-15C08FD50B12}" srcOrd="1" destOrd="0" presId="urn:microsoft.com/office/officeart/2011/layout/HexagonRadial"/>
    <dgm:cxn modelId="{E8C8199A-EF9D-43F9-92B6-F103FEFAB35F}" type="presParOf" srcId="{597EABD8-B1AB-4265-A5F7-15C08FD50B12}" destId="{D496F5BE-7F53-41C6-BC54-1F746308926C}" srcOrd="0" destOrd="0" presId="urn:microsoft.com/office/officeart/2011/layout/HexagonRadial"/>
    <dgm:cxn modelId="{3CECD8D9-9DA7-4BE5-BC50-4AD4C4292A5F}" type="presParOf" srcId="{D0DE5323-F810-43A7-8FB5-410D556404EF}" destId="{90373AFF-F98B-4A41-8BD2-1E0B8F082C7C}" srcOrd="2" destOrd="0" presId="urn:microsoft.com/office/officeart/2011/layout/HexagonRadial"/>
    <dgm:cxn modelId="{0D8D30F2-73F8-4364-A4F5-EDB2FD04FAB8}" type="presParOf" srcId="{D0DE5323-F810-43A7-8FB5-410D556404EF}" destId="{5305EC8D-8C38-401C-8347-A5E1FFE9ABF2}" srcOrd="3" destOrd="0" presId="urn:microsoft.com/office/officeart/2011/layout/HexagonRadial"/>
    <dgm:cxn modelId="{66649FE9-3359-4786-BA72-2E5072454F0F}" type="presParOf" srcId="{5305EC8D-8C38-401C-8347-A5E1FFE9ABF2}" destId="{77963263-8843-4F46-9523-5D68CB46E899}" srcOrd="0" destOrd="0" presId="urn:microsoft.com/office/officeart/2011/layout/HexagonRadial"/>
    <dgm:cxn modelId="{37114DC8-30F1-4036-ACB5-65214A27CBE7}" type="presParOf" srcId="{D0DE5323-F810-43A7-8FB5-410D556404EF}" destId="{6D63F59E-E8CB-4766-8ACF-31DDDD7ED9CD}" srcOrd="4" destOrd="0" presId="urn:microsoft.com/office/officeart/2011/layout/HexagonRadial"/>
    <dgm:cxn modelId="{5BB356E8-BEF4-4052-8B63-FE4B125C4663}" type="presParOf" srcId="{D0DE5323-F810-43A7-8FB5-410D556404EF}" destId="{6ABCBE68-8453-43EB-B424-230B6F22745C}" srcOrd="5" destOrd="0" presId="urn:microsoft.com/office/officeart/2011/layout/HexagonRadial"/>
    <dgm:cxn modelId="{012A16EC-0E9D-4E1D-AAE0-483315CBACB3}" type="presParOf" srcId="{6ABCBE68-8453-43EB-B424-230B6F22745C}" destId="{8D212BB1-5C61-4D4D-B5B9-16348BF7C157}" srcOrd="0" destOrd="0" presId="urn:microsoft.com/office/officeart/2011/layout/HexagonRadial"/>
    <dgm:cxn modelId="{CE39A536-089B-4A35-8A5D-622288CA8E3F}" type="presParOf" srcId="{D0DE5323-F810-43A7-8FB5-410D556404EF}" destId="{B4D8F6F6-4454-404C-80AB-5478E68A854C}" srcOrd="6" destOrd="0" presId="urn:microsoft.com/office/officeart/2011/layout/HexagonRadial"/>
    <dgm:cxn modelId="{34EE537B-0057-45D3-80B0-A353AC34449B}" type="presParOf" srcId="{D0DE5323-F810-43A7-8FB5-410D556404EF}" destId="{28100F96-E33C-46FB-B321-66C1146CEBA6}" srcOrd="7" destOrd="0" presId="urn:microsoft.com/office/officeart/2011/layout/HexagonRadial"/>
    <dgm:cxn modelId="{0A3CFA57-8F56-4C37-833A-4D9FB1720664}" type="presParOf" srcId="{28100F96-E33C-46FB-B321-66C1146CEBA6}" destId="{0FF6415F-C675-4575-91BB-623EA233C286}" srcOrd="0" destOrd="0" presId="urn:microsoft.com/office/officeart/2011/layout/HexagonRadial"/>
    <dgm:cxn modelId="{73CEFB6A-62F7-43DC-A0C5-E988FC11900A}" type="presParOf" srcId="{D0DE5323-F810-43A7-8FB5-410D556404EF}" destId="{9C532115-AF6E-4C62-808E-8DCB94BE45C9}" srcOrd="8" destOrd="0" presId="urn:microsoft.com/office/officeart/2011/layout/HexagonRadial"/>
    <dgm:cxn modelId="{E127AC9E-4D96-4DEF-A563-4C3194C93F70}" type="presParOf" srcId="{D0DE5323-F810-43A7-8FB5-410D556404EF}" destId="{A51F981A-3E76-4150-AC76-6177DC41CDDE}" srcOrd="9" destOrd="0" presId="urn:microsoft.com/office/officeart/2011/layout/HexagonRadial"/>
    <dgm:cxn modelId="{D275A095-CB95-4B5D-A4EB-462DF4A3C051}" type="presParOf" srcId="{A51F981A-3E76-4150-AC76-6177DC41CDDE}" destId="{8D313CE7-DDB5-4800-86EA-68938A514E9F}" srcOrd="0" destOrd="0" presId="urn:microsoft.com/office/officeart/2011/layout/HexagonRadial"/>
    <dgm:cxn modelId="{5C0C7155-BAB6-4EC9-8B63-75BF36B0A4D0}" type="presParOf" srcId="{D0DE5323-F810-43A7-8FB5-410D556404EF}" destId="{B9E6AD9E-4A4B-46D1-9A7F-16ACE16F93F6}" srcOrd="10" destOrd="0" presId="urn:microsoft.com/office/officeart/2011/layout/HexagonRadial"/>
    <dgm:cxn modelId="{DF153A37-E9CD-478D-B3F7-7607C1976665}" type="presParOf" srcId="{D0DE5323-F810-43A7-8FB5-410D556404EF}" destId="{3F5BDAFA-E521-42BD-8E12-16E715CDFB5D}" srcOrd="11" destOrd="0" presId="urn:microsoft.com/office/officeart/2011/layout/HexagonRadial"/>
    <dgm:cxn modelId="{39674781-F3A1-4755-9B96-B87E09889010}" type="presParOf" srcId="{3F5BDAFA-E521-42BD-8E12-16E715CDFB5D}" destId="{47E1376C-1BD9-49C6-8F7D-90C1C7A728D2}" srcOrd="0" destOrd="0" presId="urn:microsoft.com/office/officeart/2011/layout/HexagonRadial"/>
    <dgm:cxn modelId="{561F0F2E-0E69-4985-99E7-CE8E37B6B440}" type="presParOf" srcId="{D0DE5323-F810-43A7-8FB5-410D556404EF}" destId="{38A97299-E36B-4B9A-9026-A4C4511E95EF}"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753246-FE5A-470D-85A3-64F3EED0E290}" type="doc">
      <dgm:prSet loTypeId="urn:microsoft.com/office/officeart/2011/layout/HexagonRadial" loCatId="cycle" qsTypeId="urn:microsoft.com/office/officeart/2005/8/quickstyle/3d2" qsCatId="3D" csTypeId="urn:microsoft.com/office/officeart/2005/8/colors/colorful3" csCatId="colorful" phldr="1"/>
      <dgm:spPr/>
      <dgm:t>
        <a:bodyPr/>
        <a:lstStyle/>
        <a:p>
          <a:endParaRPr lang="en-MY"/>
        </a:p>
      </dgm:t>
    </dgm:pt>
    <dgm:pt modelId="{6E6B4552-968D-4847-80A8-E78B6FB4B9B8}">
      <dgm:prSet phldrT="[Text]" custT="1"/>
      <dgm:spPr/>
      <dgm:t>
        <a:bodyPr/>
        <a:lstStyle/>
        <a:p>
          <a:r>
            <a:rPr lang="en-US" sz="1600" dirty="0" smtClean="0"/>
            <a:t>Entitlement to claim input tax</a:t>
          </a:r>
          <a:endParaRPr lang="en-MY" sz="1600" dirty="0"/>
        </a:p>
      </dgm:t>
    </dgm:pt>
    <dgm:pt modelId="{FD57B10E-C8DF-4144-8EA2-C76375DC5957}" type="parTrans" cxnId="{5AC1CBA1-C4ED-4306-BF3F-D0E103170346}">
      <dgm:prSet/>
      <dgm:spPr/>
      <dgm:t>
        <a:bodyPr/>
        <a:lstStyle/>
        <a:p>
          <a:endParaRPr lang="en-MY" sz="1600"/>
        </a:p>
      </dgm:t>
    </dgm:pt>
    <dgm:pt modelId="{4FFECFA7-DD51-4CF6-82C3-DBAB8DD47B79}" type="sibTrans" cxnId="{5AC1CBA1-C4ED-4306-BF3F-D0E103170346}">
      <dgm:prSet/>
      <dgm:spPr/>
      <dgm:t>
        <a:bodyPr/>
        <a:lstStyle/>
        <a:p>
          <a:endParaRPr lang="en-MY" sz="1600"/>
        </a:p>
      </dgm:t>
    </dgm:pt>
    <dgm:pt modelId="{B9BE309E-5839-4032-8219-007D9B6CF483}">
      <dgm:prSet phldrT="[Text]" custT="1"/>
      <dgm:spPr/>
      <dgm:t>
        <a:bodyPr/>
        <a:lstStyle/>
        <a:p>
          <a:r>
            <a:rPr lang="en-US" sz="1600" dirty="0" smtClean="0"/>
            <a:t>Input tax has been incurred</a:t>
          </a:r>
          <a:endParaRPr lang="en-MY" sz="1600" dirty="0"/>
        </a:p>
      </dgm:t>
    </dgm:pt>
    <dgm:pt modelId="{A91DB440-2231-4C50-81BD-62639B7D1A84}" type="parTrans" cxnId="{94F686C1-307A-40EB-9EFE-55C582DD1F07}">
      <dgm:prSet/>
      <dgm:spPr/>
      <dgm:t>
        <a:bodyPr/>
        <a:lstStyle/>
        <a:p>
          <a:endParaRPr lang="en-MY" sz="1600"/>
        </a:p>
      </dgm:t>
    </dgm:pt>
    <dgm:pt modelId="{C652E2B7-6229-4FF8-A713-B805D46F6419}" type="sibTrans" cxnId="{94F686C1-307A-40EB-9EFE-55C582DD1F07}">
      <dgm:prSet/>
      <dgm:spPr/>
      <dgm:t>
        <a:bodyPr/>
        <a:lstStyle/>
        <a:p>
          <a:endParaRPr lang="en-MY" sz="1600"/>
        </a:p>
      </dgm:t>
    </dgm:pt>
    <dgm:pt modelId="{46E2DB33-F886-4ED9-AEA5-492C20853141}">
      <dgm:prSet phldrT="[Text]" custT="1"/>
      <dgm:spPr/>
      <dgm:t>
        <a:bodyPr/>
        <a:lstStyle/>
        <a:p>
          <a:r>
            <a:rPr lang="en-US" sz="1600" dirty="0" smtClean="0"/>
            <a:t>Input tax is allowable</a:t>
          </a:r>
          <a:endParaRPr lang="en-MY" sz="1600" dirty="0"/>
        </a:p>
      </dgm:t>
    </dgm:pt>
    <dgm:pt modelId="{3DF39F4A-40A1-4C3E-98BB-79E408AAC782}" type="parTrans" cxnId="{2BDE22D7-C7B6-4F70-BE7D-72C10A4FF9C1}">
      <dgm:prSet/>
      <dgm:spPr/>
      <dgm:t>
        <a:bodyPr/>
        <a:lstStyle/>
        <a:p>
          <a:endParaRPr lang="en-MY" sz="1600"/>
        </a:p>
      </dgm:t>
    </dgm:pt>
    <dgm:pt modelId="{119F9CC0-CB16-45DA-989F-00A5A60C3A40}" type="sibTrans" cxnId="{2BDE22D7-C7B6-4F70-BE7D-72C10A4FF9C1}">
      <dgm:prSet/>
      <dgm:spPr/>
      <dgm:t>
        <a:bodyPr/>
        <a:lstStyle/>
        <a:p>
          <a:endParaRPr lang="en-MY" sz="1600"/>
        </a:p>
      </dgm:t>
    </dgm:pt>
    <dgm:pt modelId="{1555F097-2A0D-4EBD-95BD-32B7AF23B3F7}">
      <dgm:prSet phldrT="[Text]" custT="1"/>
      <dgm:spPr/>
      <dgm:t>
        <a:bodyPr/>
        <a:lstStyle/>
        <a:p>
          <a:r>
            <a:rPr lang="en-US" sz="1600" dirty="0" smtClean="0"/>
            <a:t>Taxable person</a:t>
          </a:r>
        </a:p>
        <a:p>
          <a:r>
            <a:rPr lang="en-US" sz="1600" dirty="0" smtClean="0"/>
            <a:t>Goods or services acquired in the furtherance of business</a:t>
          </a:r>
          <a:endParaRPr lang="en-MY" sz="1600" dirty="0"/>
        </a:p>
      </dgm:t>
    </dgm:pt>
    <dgm:pt modelId="{FBE26CAB-E206-437E-82D2-CE49FA3AF28F}" type="parTrans" cxnId="{791B09F5-B562-4D03-B0BB-A6CDDE5C023A}">
      <dgm:prSet/>
      <dgm:spPr/>
      <dgm:t>
        <a:bodyPr/>
        <a:lstStyle/>
        <a:p>
          <a:endParaRPr lang="en-MY" sz="1600"/>
        </a:p>
      </dgm:t>
    </dgm:pt>
    <dgm:pt modelId="{9E720EEF-BF47-48FC-87D1-239A806D11CE}" type="sibTrans" cxnId="{791B09F5-B562-4D03-B0BB-A6CDDE5C023A}">
      <dgm:prSet/>
      <dgm:spPr/>
      <dgm:t>
        <a:bodyPr/>
        <a:lstStyle/>
        <a:p>
          <a:endParaRPr lang="en-MY" sz="1600"/>
        </a:p>
      </dgm:t>
    </dgm:pt>
    <dgm:pt modelId="{6869763E-1D88-4616-807C-4A9558AA20CA}">
      <dgm:prSet phldrT="[Text]" custT="1"/>
      <dgm:spPr/>
      <dgm:t>
        <a:bodyPr/>
        <a:lstStyle/>
        <a:p>
          <a:r>
            <a:rPr lang="en-US" sz="1600" dirty="0" smtClean="0"/>
            <a:t>Goods and services made in Malaysia or supply made outside Malaysia which would taxable supply if made in Malaysia</a:t>
          </a:r>
          <a:endParaRPr lang="en-MY" sz="1600" dirty="0"/>
        </a:p>
      </dgm:t>
    </dgm:pt>
    <dgm:pt modelId="{C1AE15C2-EF00-42DB-810A-18DC068A1D1E}" type="parTrans" cxnId="{421E8CEA-33A6-4B23-95A5-07C8C9E02944}">
      <dgm:prSet/>
      <dgm:spPr/>
      <dgm:t>
        <a:bodyPr/>
        <a:lstStyle/>
        <a:p>
          <a:endParaRPr lang="en-MY" sz="1600"/>
        </a:p>
      </dgm:t>
    </dgm:pt>
    <dgm:pt modelId="{6B935FE1-DC21-448D-B81D-05E93FFDEF94}" type="sibTrans" cxnId="{421E8CEA-33A6-4B23-95A5-07C8C9E02944}">
      <dgm:prSet/>
      <dgm:spPr/>
      <dgm:t>
        <a:bodyPr/>
        <a:lstStyle/>
        <a:p>
          <a:endParaRPr lang="en-MY" sz="1600"/>
        </a:p>
      </dgm:t>
    </dgm:pt>
    <dgm:pt modelId="{2A0EFC99-845D-4A87-B3C5-424FB1909A5C}" type="pres">
      <dgm:prSet presAssocID="{BA753246-FE5A-470D-85A3-64F3EED0E290}" presName="Name0" presStyleCnt="0">
        <dgm:presLayoutVars>
          <dgm:chMax val="1"/>
          <dgm:chPref val="1"/>
          <dgm:dir/>
          <dgm:animOne val="branch"/>
          <dgm:animLvl val="lvl"/>
        </dgm:presLayoutVars>
      </dgm:prSet>
      <dgm:spPr/>
      <dgm:t>
        <a:bodyPr/>
        <a:lstStyle/>
        <a:p>
          <a:endParaRPr lang="en-MY"/>
        </a:p>
      </dgm:t>
    </dgm:pt>
    <dgm:pt modelId="{A7EBA40A-4929-4E0A-8810-45EF3F008DCF}" type="pres">
      <dgm:prSet presAssocID="{6E6B4552-968D-4847-80A8-E78B6FB4B9B8}" presName="Parent" presStyleLbl="node0" presStyleIdx="0" presStyleCnt="1" custScaleX="131890" custScaleY="138013" custLinFactNeighborX="35640" custLinFactNeighborY="5078">
        <dgm:presLayoutVars>
          <dgm:chMax val="6"/>
          <dgm:chPref val="6"/>
        </dgm:presLayoutVars>
      </dgm:prSet>
      <dgm:spPr/>
      <dgm:t>
        <a:bodyPr/>
        <a:lstStyle/>
        <a:p>
          <a:endParaRPr lang="en-MY"/>
        </a:p>
      </dgm:t>
    </dgm:pt>
    <dgm:pt modelId="{32D8023F-7A7D-41D0-9B9D-C911E03CF4BF}" type="pres">
      <dgm:prSet presAssocID="{B9BE309E-5839-4032-8219-007D9B6CF483}" presName="Accent1" presStyleCnt="0"/>
      <dgm:spPr/>
      <dgm:t>
        <a:bodyPr/>
        <a:lstStyle/>
        <a:p>
          <a:endParaRPr lang="en-MY"/>
        </a:p>
      </dgm:t>
    </dgm:pt>
    <dgm:pt modelId="{BD9D9D22-AA65-48BD-B760-2B720975CF16}" type="pres">
      <dgm:prSet presAssocID="{B9BE309E-5839-4032-8219-007D9B6CF483}" presName="Accent" presStyleLbl="bgShp" presStyleIdx="0" presStyleCnt="4"/>
      <dgm:spPr/>
      <dgm:t>
        <a:bodyPr/>
        <a:lstStyle/>
        <a:p>
          <a:endParaRPr lang="en-MY"/>
        </a:p>
      </dgm:t>
    </dgm:pt>
    <dgm:pt modelId="{650709C4-2A7D-4AFA-AC6E-724C6B33035C}" type="pres">
      <dgm:prSet presAssocID="{B9BE309E-5839-4032-8219-007D9B6CF483}" presName="Child1" presStyleLbl="node1" presStyleIdx="0" presStyleCnt="4" custScaleX="152768" custScaleY="120179" custLinFactX="-3488" custLinFactNeighborX="-100000" custLinFactNeighborY="45553">
        <dgm:presLayoutVars>
          <dgm:chMax val="0"/>
          <dgm:chPref val="0"/>
          <dgm:bulletEnabled val="1"/>
        </dgm:presLayoutVars>
      </dgm:prSet>
      <dgm:spPr/>
      <dgm:t>
        <a:bodyPr/>
        <a:lstStyle/>
        <a:p>
          <a:endParaRPr lang="en-MY"/>
        </a:p>
      </dgm:t>
    </dgm:pt>
    <dgm:pt modelId="{39E1C422-A092-4676-A532-65C243BEB5A8}" type="pres">
      <dgm:prSet presAssocID="{46E2DB33-F886-4ED9-AEA5-492C20853141}" presName="Accent2" presStyleCnt="0"/>
      <dgm:spPr/>
      <dgm:t>
        <a:bodyPr/>
        <a:lstStyle/>
        <a:p>
          <a:endParaRPr lang="en-MY"/>
        </a:p>
      </dgm:t>
    </dgm:pt>
    <dgm:pt modelId="{F45A8578-5D84-4F73-9769-65D7B977F027}" type="pres">
      <dgm:prSet presAssocID="{46E2DB33-F886-4ED9-AEA5-492C20853141}" presName="Accent" presStyleLbl="bgShp" presStyleIdx="1" presStyleCnt="4" custLinFactX="-100000" custLinFactY="3568" custLinFactNeighborX="-141342" custLinFactNeighborY="100000"/>
      <dgm:spPr/>
      <dgm:t>
        <a:bodyPr/>
        <a:lstStyle/>
        <a:p>
          <a:endParaRPr lang="en-MY"/>
        </a:p>
      </dgm:t>
    </dgm:pt>
    <dgm:pt modelId="{E53C55AE-E05F-44CB-8FDF-7B6328A294FC}" type="pres">
      <dgm:prSet presAssocID="{46E2DB33-F886-4ED9-AEA5-492C20853141}" presName="Child2" presStyleLbl="node1" presStyleIdx="1" presStyleCnt="4" custScaleX="171814" custScaleY="119784" custLinFactX="2469" custLinFactNeighborX="100000" custLinFactNeighborY="-7476">
        <dgm:presLayoutVars>
          <dgm:chMax val="0"/>
          <dgm:chPref val="0"/>
          <dgm:bulletEnabled val="1"/>
        </dgm:presLayoutVars>
      </dgm:prSet>
      <dgm:spPr/>
      <dgm:t>
        <a:bodyPr/>
        <a:lstStyle/>
        <a:p>
          <a:endParaRPr lang="en-MY"/>
        </a:p>
      </dgm:t>
    </dgm:pt>
    <dgm:pt modelId="{2B4D9655-13E0-4D38-8A89-EC0177EA5BFC}" type="pres">
      <dgm:prSet presAssocID="{1555F097-2A0D-4EBD-95BD-32B7AF23B3F7}" presName="Accent3" presStyleCnt="0"/>
      <dgm:spPr/>
      <dgm:t>
        <a:bodyPr/>
        <a:lstStyle/>
        <a:p>
          <a:endParaRPr lang="en-MY"/>
        </a:p>
      </dgm:t>
    </dgm:pt>
    <dgm:pt modelId="{F07DD472-0913-4478-A93F-DEB00DFDD7F3}" type="pres">
      <dgm:prSet presAssocID="{1555F097-2A0D-4EBD-95BD-32B7AF23B3F7}" presName="Accent" presStyleLbl="bgShp" presStyleIdx="2" presStyleCnt="4" custLinFactX="-158045" custLinFactY="29844" custLinFactNeighborX="-200000" custLinFactNeighborY="100000"/>
      <dgm:spPr/>
      <dgm:t>
        <a:bodyPr/>
        <a:lstStyle/>
        <a:p>
          <a:endParaRPr lang="en-MY"/>
        </a:p>
      </dgm:t>
    </dgm:pt>
    <dgm:pt modelId="{4A56BA1A-777F-4558-866A-B7E79D2E0B4D}" type="pres">
      <dgm:prSet presAssocID="{1555F097-2A0D-4EBD-95BD-32B7AF23B3F7}" presName="Child3" presStyleLbl="node1" presStyleIdx="2" presStyleCnt="4" custScaleX="164514" custScaleY="138716" custLinFactX="10863" custLinFactNeighborX="100000" custLinFactNeighborY="21729">
        <dgm:presLayoutVars>
          <dgm:chMax val="0"/>
          <dgm:chPref val="0"/>
          <dgm:bulletEnabled val="1"/>
        </dgm:presLayoutVars>
      </dgm:prSet>
      <dgm:spPr/>
      <dgm:t>
        <a:bodyPr/>
        <a:lstStyle/>
        <a:p>
          <a:endParaRPr lang="en-MY"/>
        </a:p>
      </dgm:t>
    </dgm:pt>
    <dgm:pt modelId="{5ED70899-D67D-4F16-ACBD-6B7E668A6E97}" type="pres">
      <dgm:prSet presAssocID="{6869763E-1D88-4616-807C-4A9558AA20CA}" presName="Accent4" presStyleCnt="0"/>
      <dgm:spPr/>
      <dgm:t>
        <a:bodyPr/>
        <a:lstStyle/>
        <a:p>
          <a:endParaRPr lang="en-MY"/>
        </a:p>
      </dgm:t>
    </dgm:pt>
    <dgm:pt modelId="{D57D3115-23E8-4427-BE38-BD30997356A7}" type="pres">
      <dgm:prSet presAssocID="{6869763E-1D88-4616-807C-4A9558AA20CA}" presName="Accent" presStyleLbl="bgShp" presStyleIdx="3" presStyleCnt="4" custLinFactX="-130757" custLinFactNeighborX="-200000" custLinFactNeighborY="88911"/>
      <dgm:spPr/>
      <dgm:t>
        <a:bodyPr/>
        <a:lstStyle/>
        <a:p>
          <a:endParaRPr lang="en-MY"/>
        </a:p>
      </dgm:t>
    </dgm:pt>
    <dgm:pt modelId="{584D5116-8EBB-4482-80FE-012B874D1BA7}" type="pres">
      <dgm:prSet presAssocID="{6869763E-1D88-4616-807C-4A9558AA20CA}" presName="Child4" presStyleLbl="node1" presStyleIdx="3" presStyleCnt="4" custScaleX="177689" custScaleY="144616" custLinFactX="-4834" custLinFactNeighborX="-100000" custLinFactNeighborY="-41019">
        <dgm:presLayoutVars>
          <dgm:chMax val="0"/>
          <dgm:chPref val="0"/>
          <dgm:bulletEnabled val="1"/>
        </dgm:presLayoutVars>
      </dgm:prSet>
      <dgm:spPr/>
      <dgm:t>
        <a:bodyPr/>
        <a:lstStyle/>
        <a:p>
          <a:endParaRPr lang="en-MY"/>
        </a:p>
      </dgm:t>
    </dgm:pt>
  </dgm:ptLst>
  <dgm:cxnLst>
    <dgm:cxn modelId="{2BDE22D7-C7B6-4F70-BE7D-72C10A4FF9C1}" srcId="{6E6B4552-968D-4847-80A8-E78B6FB4B9B8}" destId="{46E2DB33-F886-4ED9-AEA5-492C20853141}" srcOrd="1" destOrd="0" parTransId="{3DF39F4A-40A1-4C3E-98BB-79E408AAC782}" sibTransId="{119F9CC0-CB16-45DA-989F-00A5A60C3A40}"/>
    <dgm:cxn modelId="{A05B829B-EA22-48AE-B55C-1BA359A89F17}" type="presOf" srcId="{BA753246-FE5A-470D-85A3-64F3EED0E290}" destId="{2A0EFC99-845D-4A87-B3C5-424FB1909A5C}" srcOrd="0" destOrd="0" presId="urn:microsoft.com/office/officeart/2011/layout/HexagonRadial"/>
    <dgm:cxn modelId="{791B09F5-B562-4D03-B0BB-A6CDDE5C023A}" srcId="{6E6B4552-968D-4847-80A8-E78B6FB4B9B8}" destId="{1555F097-2A0D-4EBD-95BD-32B7AF23B3F7}" srcOrd="2" destOrd="0" parTransId="{FBE26CAB-E206-437E-82D2-CE49FA3AF28F}" sibTransId="{9E720EEF-BF47-48FC-87D1-239A806D11CE}"/>
    <dgm:cxn modelId="{731B41E2-CE63-4956-8E4C-3BDA3BF8C0C4}" type="presOf" srcId="{B9BE309E-5839-4032-8219-007D9B6CF483}" destId="{650709C4-2A7D-4AFA-AC6E-724C6B33035C}" srcOrd="0" destOrd="0" presId="urn:microsoft.com/office/officeart/2011/layout/HexagonRadial"/>
    <dgm:cxn modelId="{421E8CEA-33A6-4B23-95A5-07C8C9E02944}" srcId="{6E6B4552-968D-4847-80A8-E78B6FB4B9B8}" destId="{6869763E-1D88-4616-807C-4A9558AA20CA}" srcOrd="3" destOrd="0" parTransId="{C1AE15C2-EF00-42DB-810A-18DC068A1D1E}" sibTransId="{6B935FE1-DC21-448D-B81D-05E93FFDEF94}"/>
    <dgm:cxn modelId="{CF0A71E4-6A85-4EE2-AA08-93D639B23920}" type="presOf" srcId="{1555F097-2A0D-4EBD-95BD-32B7AF23B3F7}" destId="{4A56BA1A-777F-4558-866A-B7E79D2E0B4D}" srcOrd="0" destOrd="0" presId="urn:microsoft.com/office/officeart/2011/layout/HexagonRadial"/>
    <dgm:cxn modelId="{5AC1CBA1-C4ED-4306-BF3F-D0E103170346}" srcId="{BA753246-FE5A-470D-85A3-64F3EED0E290}" destId="{6E6B4552-968D-4847-80A8-E78B6FB4B9B8}" srcOrd="0" destOrd="0" parTransId="{FD57B10E-C8DF-4144-8EA2-C76375DC5957}" sibTransId="{4FFECFA7-DD51-4CF6-82C3-DBAB8DD47B79}"/>
    <dgm:cxn modelId="{01593D0F-BD88-4AEC-9C84-AA9EF7CB4CE1}" type="presOf" srcId="{46E2DB33-F886-4ED9-AEA5-492C20853141}" destId="{E53C55AE-E05F-44CB-8FDF-7B6328A294FC}" srcOrd="0" destOrd="0" presId="urn:microsoft.com/office/officeart/2011/layout/HexagonRadial"/>
    <dgm:cxn modelId="{94F686C1-307A-40EB-9EFE-55C582DD1F07}" srcId="{6E6B4552-968D-4847-80A8-E78B6FB4B9B8}" destId="{B9BE309E-5839-4032-8219-007D9B6CF483}" srcOrd="0" destOrd="0" parTransId="{A91DB440-2231-4C50-81BD-62639B7D1A84}" sibTransId="{C652E2B7-6229-4FF8-A713-B805D46F6419}"/>
    <dgm:cxn modelId="{B6A2074F-7674-42EE-A9C6-96ADADC3AE56}" type="presOf" srcId="{6869763E-1D88-4616-807C-4A9558AA20CA}" destId="{584D5116-8EBB-4482-80FE-012B874D1BA7}" srcOrd="0" destOrd="0" presId="urn:microsoft.com/office/officeart/2011/layout/HexagonRadial"/>
    <dgm:cxn modelId="{970101A3-53A7-45E2-BC0A-B89F2AA5B93E}" type="presOf" srcId="{6E6B4552-968D-4847-80A8-E78B6FB4B9B8}" destId="{A7EBA40A-4929-4E0A-8810-45EF3F008DCF}" srcOrd="0" destOrd="0" presId="urn:microsoft.com/office/officeart/2011/layout/HexagonRadial"/>
    <dgm:cxn modelId="{8E73F0F3-490A-48E8-8F35-F309FE530CEF}" type="presParOf" srcId="{2A0EFC99-845D-4A87-B3C5-424FB1909A5C}" destId="{A7EBA40A-4929-4E0A-8810-45EF3F008DCF}" srcOrd="0" destOrd="0" presId="urn:microsoft.com/office/officeart/2011/layout/HexagonRadial"/>
    <dgm:cxn modelId="{94C7BEBF-0BCE-4782-B120-CA14339BC5F8}" type="presParOf" srcId="{2A0EFC99-845D-4A87-B3C5-424FB1909A5C}" destId="{32D8023F-7A7D-41D0-9B9D-C911E03CF4BF}" srcOrd="1" destOrd="0" presId="urn:microsoft.com/office/officeart/2011/layout/HexagonRadial"/>
    <dgm:cxn modelId="{07CEB653-57DE-4A9C-890D-508D0AE25F0F}" type="presParOf" srcId="{32D8023F-7A7D-41D0-9B9D-C911E03CF4BF}" destId="{BD9D9D22-AA65-48BD-B760-2B720975CF16}" srcOrd="0" destOrd="0" presId="urn:microsoft.com/office/officeart/2011/layout/HexagonRadial"/>
    <dgm:cxn modelId="{FEE8C8EC-2F3B-43DC-B530-BEDF2269203F}" type="presParOf" srcId="{2A0EFC99-845D-4A87-B3C5-424FB1909A5C}" destId="{650709C4-2A7D-4AFA-AC6E-724C6B33035C}" srcOrd="2" destOrd="0" presId="urn:microsoft.com/office/officeart/2011/layout/HexagonRadial"/>
    <dgm:cxn modelId="{44827331-16EC-466C-A0CB-2D183A67056B}" type="presParOf" srcId="{2A0EFC99-845D-4A87-B3C5-424FB1909A5C}" destId="{39E1C422-A092-4676-A532-65C243BEB5A8}" srcOrd="3" destOrd="0" presId="urn:microsoft.com/office/officeart/2011/layout/HexagonRadial"/>
    <dgm:cxn modelId="{A119DEBC-5DFD-4F28-AEE4-19C77D21EC10}" type="presParOf" srcId="{39E1C422-A092-4676-A532-65C243BEB5A8}" destId="{F45A8578-5D84-4F73-9769-65D7B977F027}" srcOrd="0" destOrd="0" presId="urn:microsoft.com/office/officeart/2011/layout/HexagonRadial"/>
    <dgm:cxn modelId="{8CD12150-7E5E-4046-8C72-6447D1CC68EE}" type="presParOf" srcId="{2A0EFC99-845D-4A87-B3C5-424FB1909A5C}" destId="{E53C55AE-E05F-44CB-8FDF-7B6328A294FC}" srcOrd="4" destOrd="0" presId="urn:microsoft.com/office/officeart/2011/layout/HexagonRadial"/>
    <dgm:cxn modelId="{64779916-E097-4013-B89E-F2F5BD5C2C8E}" type="presParOf" srcId="{2A0EFC99-845D-4A87-B3C5-424FB1909A5C}" destId="{2B4D9655-13E0-4D38-8A89-EC0177EA5BFC}" srcOrd="5" destOrd="0" presId="urn:microsoft.com/office/officeart/2011/layout/HexagonRadial"/>
    <dgm:cxn modelId="{7E0FDAF7-7697-4C4E-95A0-00C7B83D1E19}" type="presParOf" srcId="{2B4D9655-13E0-4D38-8A89-EC0177EA5BFC}" destId="{F07DD472-0913-4478-A93F-DEB00DFDD7F3}" srcOrd="0" destOrd="0" presId="urn:microsoft.com/office/officeart/2011/layout/HexagonRadial"/>
    <dgm:cxn modelId="{3E03D520-B6A9-45EE-9092-20DB6F4A4EDA}" type="presParOf" srcId="{2A0EFC99-845D-4A87-B3C5-424FB1909A5C}" destId="{4A56BA1A-777F-4558-866A-B7E79D2E0B4D}" srcOrd="6" destOrd="0" presId="urn:microsoft.com/office/officeart/2011/layout/HexagonRadial"/>
    <dgm:cxn modelId="{81C1B31C-2393-4B2D-A532-D0D835EC0B67}" type="presParOf" srcId="{2A0EFC99-845D-4A87-B3C5-424FB1909A5C}" destId="{5ED70899-D67D-4F16-ACBD-6B7E668A6E97}" srcOrd="7" destOrd="0" presId="urn:microsoft.com/office/officeart/2011/layout/HexagonRadial"/>
    <dgm:cxn modelId="{581E240E-8010-475A-8CD0-487BA3533E6E}" type="presParOf" srcId="{5ED70899-D67D-4F16-ACBD-6B7E668A6E97}" destId="{D57D3115-23E8-4427-BE38-BD30997356A7}" srcOrd="0" destOrd="0" presId="urn:microsoft.com/office/officeart/2011/layout/HexagonRadial"/>
    <dgm:cxn modelId="{FAD2FF05-72B0-4F33-B4C0-9FDC5A938A74}" type="presParOf" srcId="{2A0EFC99-845D-4A87-B3C5-424FB1909A5C}" destId="{584D5116-8EBB-4482-80FE-012B874D1BA7}" srcOrd="8"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0E8241-F293-4EE5-9FEA-A4AE3DBF1691}"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12DFF8C3-4AB1-4F8D-97ED-ADEE0753E75B}">
      <dgm:prSet phldrT="[Text]" custT="1"/>
      <dgm:spPr/>
      <dgm:t>
        <a:bodyPr/>
        <a:lstStyle/>
        <a:p>
          <a:r>
            <a:rPr lang="en-US" sz="1800" smtClean="0"/>
            <a:t>1. Fill in email address and password. Click ‘Login’.</a:t>
          </a:r>
          <a:endParaRPr lang="en-US" sz="1800" dirty="0"/>
        </a:p>
      </dgm:t>
    </dgm:pt>
    <dgm:pt modelId="{747C6E92-8A2B-405B-8BB5-55C91851B894}" type="parTrans" cxnId="{2E1D8ABF-2635-42B4-BAC2-2D180107A6F8}">
      <dgm:prSet/>
      <dgm:spPr/>
      <dgm:t>
        <a:bodyPr/>
        <a:lstStyle/>
        <a:p>
          <a:endParaRPr lang="en-US"/>
        </a:p>
      </dgm:t>
    </dgm:pt>
    <dgm:pt modelId="{6C125462-0655-4935-B5BD-693E8CB93D8D}" type="sibTrans" cxnId="{2E1D8ABF-2635-42B4-BAC2-2D180107A6F8}">
      <dgm:prSet/>
      <dgm:spPr/>
      <dgm:t>
        <a:bodyPr/>
        <a:lstStyle/>
        <a:p>
          <a:endParaRPr lang="en-US"/>
        </a:p>
      </dgm:t>
    </dgm:pt>
    <dgm:pt modelId="{65D4B7F9-7319-4646-AC9E-05FBBE34718D}">
      <dgm:prSet phldrT="[Text]" custT="1"/>
      <dgm:spPr/>
      <dgm:t>
        <a:bodyPr/>
        <a:lstStyle/>
        <a:p>
          <a:r>
            <a:rPr lang="en-US" sz="1800" smtClean="0"/>
            <a:t>2. Click ‘GST No.’ in Account ID (My Account).</a:t>
          </a:r>
          <a:endParaRPr lang="en-US" sz="1800" dirty="0"/>
        </a:p>
      </dgm:t>
    </dgm:pt>
    <dgm:pt modelId="{E3322FDA-BE53-43B8-A337-A3CDE399B0A1}" type="parTrans" cxnId="{CA26DAF2-E050-4CC3-8499-573F42DB0B7C}">
      <dgm:prSet/>
      <dgm:spPr/>
      <dgm:t>
        <a:bodyPr/>
        <a:lstStyle/>
        <a:p>
          <a:endParaRPr lang="en-US"/>
        </a:p>
      </dgm:t>
    </dgm:pt>
    <dgm:pt modelId="{A3863CFB-670F-4AF8-AA43-E4685531983C}" type="sibTrans" cxnId="{CA26DAF2-E050-4CC3-8499-573F42DB0B7C}">
      <dgm:prSet/>
      <dgm:spPr/>
      <dgm:t>
        <a:bodyPr/>
        <a:lstStyle/>
        <a:p>
          <a:endParaRPr lang="en-US"/>
        </a:p>
      </dgm:t>
    </dgm:pt>
    <dgm:pt modelId="{AD2268E7-9B75-41A8-A898-448A3ABE0618}">
      <dgm:prSet phldrT="[Text]" custT="1"/>
      <dgm:spPr/>
      <dgm:t>
        <a:bodyPr/>
        <a:lstStyle/>
        <a:p>
          <a:r>
            <a:rPr lang="en-US" sz="1800" smtClean="0"/>
            <a:t>3. Click the link ‘File now’ for the required return. Click ‘Next’.</a:t>
          </a:r>
          <a:endParaRPr lang="en-US" sz="1800" dirty="0"/>
        </a:p>
      </dgm:t>
    </dgm:pt>
    <dgm:pt modelId="{C8B4B4FE-27C8-4522-9FBB-32416C74EEA9}" type="parTrans" cxnId="{A13CEF33-F22E-4604-900A-D10A0192F105}">
      <dgm:prSet/>
      <dgm:spPr/>
      <dgm:t>
        <a:bodyPr/>
        <a:lstStyle/>
        <a:p>
          <a:endParaRPr lang="en-US"/>
        </a:p>
      </dgm:t>
    </dgm:pt>
    <dgm:pt modelId="{6AE6E85E-7520-43B8-83F8-90A334C73958}" type="sibTrans" cxnId="{A13CEF33-F22E-4604-900A-D10A0192F105}">
      <dgm:prSet/>
      <dgm:spPr/>
      <dgm:t>
        <a:bodyPr/>
        <a:lstStyle/>
        <a:p>
          <a:endParaRPr lang="en-US"/>
        </a:p>
      </dgm:t>
    </dgm:pt>
    <dgm:pt modelId="{8998B0D9-B849-47B2-BC5A-C1DED1AD5FC8}">
      <dgm:prSet phldrT="[Text]" custT="1"/>
      <dgm:spPr/>
      <dgm:t>
        <a:bodyPr/>
        <a:lstStyle/>
        <a:p>
          <a:r>
            <a:rPr lang="en-US" sz="1800" smtClean="0"/>
            <a:t>4. Complete all required information and click ‘Submit’</a:t>
          </a:r>
          <a:endParaRPr lang="en-US" sz="1800" dirty="0"/>
        </a:p>
      </dgm:t>
    </dgm:pt>
    <dgm:pt modelId="{5CFD4340-55C5-4AD8-86AA-E4F3EA4C0EB6}" type="parTrans" cxnId="{E0445FA6-8389-48EB-BD0D-3740E85DF132}">
      <dgm:prSet/>
      <dgm:spPr/>
      <dgm:t>
        <a:bodyPr/>
        <a:lstStyle/>
        <a:p>
          <a:endParaRPr lang="en-US"/>
        </a:p>
      </dgm:t>
    </dgm:pt>
    <dgm:pt modelId="{9A1E5D2A-3512-4AD2-9712-2894CACE0850}" type="sibTrans" cxnId="{E0445FA6-8389-48EB-BD0D-3740E85DF132}">
      <dgm:prSet/>
      <dgm:spPr/>
      <dgm:t>
        <a:bodyPr/>
        <a:lstStyle/>
        <a:p>
          <a:endParaRPr lang="en-US"/>
        </a:p>
      </dgm:t>
    </dgm:pt>
    <dgm:pt modelId="{0B5A3B45-3A41-4FAB-9B52-B7A70B29998C}">
      <dgm:prSet phldrT="[Text]" custT="1"/>
      <dgm:spPr/>
      <dgm:t>
        <a:bodyPr/>
        <a:lstStyle/>
        <a:p>
          <a:r>
            <a:rPr lang="en-US" sz="1800" smtClean="0"/>
            <a:t>5. Click ‘Print Acknowledgement Receipt’ and keep for future reference.</a:t>
          </a:r>
          <a:endParaRPr lang="en-US" sz="1800" dirty="0"/>
        </a:p>
      </dgm:t>
    </dgm:pt>
    <dgm:pt modelId="{50D74171-E7DC-4C3A-87EC-098C1AECBE9F}" type="parTrans" cxnId="{53AA9030-FAB2-44B7-A0A9-4EC9B19B7C27}">
      <dgm:prSet/>
      <dgm:spPr/>
      <dgm:t>
        <a:bodyPr/>
        <a:lstStyle/>
        <a:p>
          <a:endParaRPr lang="en-US"/>
        </a:p>
      </dgm:t>
    </dgm:pt>
    <dgm:pt modelId="{933DB1AE-BC24-4A4D-880E-DB85445B74FF}" type="sibTrans" cxnId="{53AA9030-FAB2-44B7-A0A9-4EC9B19B7C27}">
      <dgm:prSet/>
      <dgm:spPr/>
      <dgm:t>
        <a:bodyPr/>
        <a:lstStyle/>
        <a:p>
          <a:endParaRPr lang="en-US"/>
        </a:p>
      </dgm:t>
    </dgm:pt>
    <dgm:pt modelId="{EA12A5A6-0E30-409D-ADC1-600CCBBBB7BA}">
      <dgm:prSet phldrT="[Text]" custT="1"/>
      <dgm:spPr/>
      <dgm:t>
        <a:bodyPr/>
        <a:lstStyle/>
        <a:p>
          <a:r>
            <a:rPr lang="en-US" sz="1800" smtClean="0"/>
            <a:t>6. Return has been successfully submitted. Click ‘Print’ to print the return.</a:t>
          </a:r>
          <a:endParaRPr lang="en-US" sz="1800" dirty="0"/>
        </a:p>
      </dgm:t>
    </dgm:pt>
    <dgm:pt modelId="{5BEA0A67-23D2-4D6D-8380-B6345280C5E2}" type="parTrans" cxnId="{8F337DA2-E6CD-464F-B649-28D585079BAB}">
      <dgm:prSet/>
      <dgm:spPr/>
      <dgm:t>
        <a:bodyPr/>
        <a:lstStyle/>
        <a:p>
          <a:endParaRPr lang="en-US"/>
        </a:p>
      </dgm:t>
    </dgm:pt>
    <dgm:pt modelId="{6D4AD52F-B4D0-4AF4-A809-9CA5D4CB05CD}" type="sibTrans" cxnId="{8F337DA2-E6CD-464F-B649-28D585079BAB}">
      <dgm:prSet/>
      <dgm:spPr/>
      <dgm:t>
        <a:bodyPr/>
        <a:lstStyle/>
        <a:p>
          <a:endParaRPr lang="en-US"/>
        </a:p>
      </dgm:t>
    </dgm:pt>
    <dgm:pt modelId="{90AC081D-C468-4487-AECF-2828E0961211}" type="pres">
      <dgm:prSet presAssocID="{D80E8241-F293-4EE5-9FEA-A4AE3DBF1691}" presName="Name0" presStyleCnt="0">
        <dgm:presLayoutVars>
          <dgm:dir/>
          <dgm:resizeHandles/>
        </dgm:presLayoutVars>
      </dgm:prSet>
      <dgm:spPr/>
      <dgm:t>
        <a:bodyPr/>
        <a:lstStyle/>
        <a:p>
          <a:endParaRPr lang="ms-MY"/>
        </a:p>
      </dgm:t>
    </dgm:pt>
    <dgm:pt modelId="{D549EC32-EB18-4702-8163-F6A9666931DD}" type="pres">
      <dgm:prSet presAssocID="{12DFF8C3-4AB1-4F8D-97ED-ADEE0753E75B}" presName="compNode" presStyleCnt="0"/>
      <dgm:spPr/>
      <dgm:t>
        <a:bodyPr/>
        <a:lstStyle/>
        <a:p>
          <a:endParaRPr lang="en-MY"/>
        </a:p>
      </dgm:t>
    </dgm:pt>
    <dgm:pt modelId="{5972AD06-725A-4C37-9362-1AB6F8B3A55B}" type="pres">
      <dgm:prSet presAssocID="{12DFF8C3-4AB1-4F8D-97ED-ADEE0753E75B}" presName="dummyConnPt" presStyleCnt="0"/>
      <dgm:spPr/>
      <dgm:t>
        <a:bodyPr/>
        <a:lstStyle/>
        <a:p>
          <a:endParaRPr lang="en-MY"/>
        </a:p>
      </dgm:t>
    </dgm:pt>
    <dgm:pt modelId="{99C7A8BA-A280-48EF-8EB6-E9EDFB47A2A9}" type="pres">
      <dgm:prSet presAssocID="{12DFF8C3-4AB1-4F8D-97ED-ADEE0753E75B}" presName="node" presStyleLbl="node1" presStyleIdx="0" presStyleCnt="6">
        <dgm:presLayoutVars>
          <dgm:bulletEnabled val="1"/>
        </dgm:presLayoutVars>
      </dgm:prSet>
      <dgm:spPr/>
      <dgm:t>
        <a:bodyPr/>
        <a:lstStyle/>
        <a:p>
          <a:endParaRPr lang="en-US"/>
        </a:p>
      </dgm:t>
    </dgm:pt>
    <dgm:pt modelId="{AD652E0D-C819-425D-B37A-B822B9BB9C5E}" type="pres">
      <dgm:prSet presAssocID="{6C125462-0655-4935-B5BD-693E8CB93D8D}" presName="sibTrans" presStyleLbl="bgSibTrans2D1" presStyleIdx="0" presStyleCnt="5"/>
      <dgm:spPr/>
      <dgm:t>
        <a:bodyPr/>
        <a:lstStyle/>
        <a:p>
          <a:endParaRPr lang="ms-MY"/>
        </a:p>
      </dgm:t>
    </dgm:pt>
    <dgm:pt modelId="{2C7D738C-2227-469C-A362-567EBF715D9C}" type="pres">
      <dgm:prSet presAssocID="{65D4B7F9-7319-4646-AC9E-05FBBE34718D}" presName="compNode" presStyleCnt="0"/>
      <dgm:spPr/>
      <dgm:t>
        <a:bodyPr/>
        <a:lstStyle/>
        <a:p>
          <a:endParaRPr lang="en-MY"/>
        </a:p>
      </dgm:t>
    </dgm:pt>
    <dgm:pt modelId="{435F1743-68AB-49B7-BCCC-B1C2203F07CE}" type="pres">
      <dgm:prSet presAssocID="{65D4B7F9-7319-4646-AC9E-05FBBE34718D}" presName="dummyConnPt" presStyleCnt="0"/>
      <dgm:spPr/>
      <dgm:t>
        <a:bodyPr/>
        <a:lstStyle/>
        <a:p>
          <a:endParaRPr lang="en-MY"/>
        </a:p>
      </dgm:t>
    </dgm:pt>
    <dgm:pt modelId="{86BBFAE0-79B7-4BC1-A984-B88BFA6343BE}" type="pres">
      <dgm:prSet presAssocID="{65D4B7F9-7319-4646-AC9E-05FBBE34718D}" presName="node" presStyleLbl="node1" presStyleIdx="1" presStyleCnt="6">
        <dgm:presLayoutVars>
          <dgm:bulletEnabled val="1"/>
        </dgm:presLayoutVars>
      </dgm:prSet>
      <dgm:spPr/>
      <dgm:t>
        <a:bodyPr/>
        <a:lstStyle/>
        <a:p>
          <a:endParaRPr lang="ms-MY"/>
        </a:p>
      </dgm:t>
    </dgm:pt>
    <dgm:pt modelId="{DEC2DF3D-9A58-4F52-BEF9-748F7F325CD6}" type="pres">
      <dgm:prSet presAssocID="{A3863CFB-670F-4AF8-AA43-E4685531983C}" presName="sibTrans" presStyleLbl="bgSibTrans2D1" presStyleIdx="1" presStyleCnt="5"/>
      <dgm:spPr/>
      <dgm:t>
        <a:bodyPr/>
        <a:lstStyle/>
        <a:p>
          <a:endParaRPr lang="ms-MY"/>
        </a:p>
      </dgm:t>
    </dgm:pt>
    <dgm:pt modelId="{F6B77571-B4AA-4EF8-BE97-A451F177474E}" type="pres">
      <dgm:prSet presAssocID="{AD2268E7-9B75-41A8-A898-448A3ABE0618}" presName="compNode" presStyleCnt="0"/>
      <dgm:spPr/>
      <dgm:t>
        <a:bodyPr/>
        <a:lstStyle/>
        <a:p>
          <a:endParaRPr lang="en-MY"/>
        </a:p>
      </dgm:t>
    </dgm:pt>
    <dgm:pt modelId="{CBDD5E09-0A90-4E9E-A15A-4D36CC053AAC}" type="pres">
      <dgm:prSet presAssocID="{AD2268E7-9B75-41A8-A898-448A3ABE0618}" presName="dummyConnPt" presStyleCnt="0"/>
      <dgm:spPr/>
      <dgm:t>
        <a:bodyPr/>
        <a:lstStyle/>
        <a:p>
          <a:endParaRPr lang="en-MY"/>
        </a:p>
      </dgm:t>
    </dgm:pt>
    <dgm:pt modelId="{E3EEA696-66FF-4A0D-BB59-CB6ADF3A3453}" type="pres">
      <dgm:prSet presAssocID="{AD2268E7-9B75-41A8-A898-448A3ABE0618}" presName="node" presStyleLbl="node1" presStyleIdx="2" presStyleCnt="6">
        <dgm:presLayoutVars>
          <dgm:bulletEnabled val="1"/>
        </dgm:presLayoutVars>
      </dgm:prSet>
      <dgm:spPr/>
      <dgm:t>
        <a:bodyPr/>
        <a:lstStyle/>
        <a:p>
          <a:endParaRPr lang="en-US"/>
        </a:p>
      </dgm:t>
    </dgm:pt>
    <dgm:pt modelId="{5670035A-61AE-4498-BB5A-E2B7D2D26AB1}" type="pres">
      <dgm:prSet presAssocID="{6AE6E85E-7520-43B8-83F8-90A334C73958}" presName="sibTrans" presStyleLbl="bgSibTrans2D1" presStyleIdx="2" presStyleCnt="5"/>
      <dgm:spPr/>
      <dgm:t>
        <a:bodyPr/>
        <a:lstStyle/>
        <a:p>
          <a:endParaRPr lang="ms-MY"/>
        </a:p>
      </dgm:t>
    </dgm:pt>
    <dgm:pt modelId="{735E13B0-74D6-4B9C-BC7C-A7787DA48210}" type="pres">
      <dgm:prSet presAssocID="{8998B0D9-B849-47B2-BC5A-C1DED1AD5FC8}" presName="compNode" presStyleCnt="0"/>
      <dgm:spPr/>
      <dgm:t>
        <a:bodyPr/>
        <a:lstStyle/>
        <a:p>
          <a:endParaRPr lang="en-MY"/>
        </a:p>
      </dgm:t>
    </dgm:pt>
    <dgm:pt modelId="{605D3F3A-E4E6-4DBD-A59B-DBCEA87304DF}" type="pres">
      <dgm:prSet presAssocID="{8998B0D9-B849-47B2-BC5A-C1DED1AD5FC8}" presName="dummyConnPt" presStyleCnt="0"/>
      <dgm:spPr/>
      <dgm:t>
        <a:bodyPr/>
        <a:lstStyle/>
        <a:p>
          <a:endParaRPr lang="en-MY"/>
        </a:p>
      </dgm:t>
    </dgm:pt>
    <dgm:pt modelId="{203F27F2-AAEA-4FFD-9BA9-6193C08B48D3}" type="pres">
      <dgm:prSet presAssocID="{8998B0D9-B849-47B2-BC5A-C1DED1AD5FC8}" presName="node" presStyleLbl="node1" presStyleIdx="3" presStyleCnt="6">
        <dgm:presLayoutVars>
          <dgm:bulletEnabled val="1"/>
        </dgm:presLayoutVars>
      </dgm:prSet>
      <dgm:spPr/>
      <dgm:t>
        <a:bodyPr/>
        <a:lstStyle/>
        <a:p>
          <a:endParaRPr lang="en-US"/>
        </a:p>
      </dgm:t>
    </dgm:pt>
    <dgm:pt modelId="{11A6670A-A80B-49B2-98AF-96FF403227B8}" type="pres">
      <dgm:prSet presAssocID="{9A1E5D2A-3512-4AD2-9712-2894CACE0850}" presName="sibTrans" presStyleLbl="bgSibTrans2D1" presStyleIdx="3" presStyleCnt="5"/>
      <dgm:spPr/>
      <dgm:t>
        <a:bodyPr/>
        <a:lstStyle/>
        <a:p>
          <a:endParaRPr lang="ms-MY"/>
        </a:p>
      </dgm:t>
    </dgm:pt>
    <dgm:pt modelId="{9014F6C5-E30F-4115-82D9-580E40A9217A}" type="pres">
      <dgm:prSet presAssocID="{0B5A3B45-3A41-4FAB-9B52-B7A70B29998C}" presName="compNode" presStyleCnt="0"/>
      <dgm:spPr/>
      <dgm:t>
        <a:bodyPr/>
        <a:lstStyle/>
        <a:p>
          <a:endParaRPr lang="en-MY"/>
        </a:p>
      </dgm:t>
    </dgm:pt>
    <dgm:pt modelId="{9D7DF2D9-6424-43DD-B8F9-6F2587DE011D}" type="pres">
      <dgm:prSet presAssocID="{0B5A3B45-3A41-4FAB-9B52-B7A70B29998C}" presName="dummyConnPt" presStyleCnt="0"/>
      <dgm:spPr/>
      <dgm:t>
        <a:bodyPr/>
        <a:lstStyle/>
        <a:p>
          <a:endParaRPr lang="en-MY"/>
        </a:p>
      </dgm:t>
    </dgm:pt>
    <dgm:pt modelId="{31D8944F-44D6-426A-BF72-F24BDB8E40F9}" type="pres">
      <dgm:prSet presAssocID="{0B5A3B45-3A41-4FAB-9B52-B7A70B29998C}" presName="node" presStyleLbl="node1" presStyleIdx="4" presStyleCnt="6">
        <dgm:presLayoutVars>
          <dgm:bulletEnabled val="1"/>
        </dgm:presLayoutVars>
      </dgm:prSet>
      <dgm:spPr/>
      <dgm:t>
        <a:bodyPr/>
        <a:lstStyle/>
        <a:p>
          <a:endParaRPr lang="en-US"/>
        </a:p>
      </dgm:t>
    </dgm:pt>
    <dgm:pt modelId="{26978FF1-89DC-4D7E-8641-4DCBD8A40873}" type="pres">
      <dgm:prSet presAssocID="{933DB1AE-BC24-4A4D-880E-DB85445B74FF}" presName="sibTrans" presStyleLbl="bgSibTrans2D1" presStyleIdx="4" presStyleCnt="5"/>
      <dgm:spPr/>
      <dgm:t>
        <a:bodyPr/>
        <a:lstStyle/>
        <a:p>
          <a:endParaRPr lang="ms-MY"/>
        </a:p>
      </dgm:t>
    </dgm:pt>
    <dgm:pt modelId="{775D9B51-6034-4D7B-A3B0-FCD512B34953}" type="pres">
      <dgm:prSet presAssocID="{EA12A5A6-0E30-409D-ADC1-600CCBBBB7BA}" presName="compNode" presStyleCnt="0"/>
      <dgm:spPr/>
      <dgm:t>
        <a:bodyPr/>
        <a:lstStyle/>
        <a:p>
          <a:endParaRPr lang="en-MY"/>
        </a:p>
      </dgm:t>
    </dgm:pt>
    <dgm:pt modelId="{3F9B11FA-A8B0-4C99-A571-5B9802A9DA05}" type="pres">
      <dgm:prSet presAssocID="{EA12A5A6-0E30-409D-ADC1-600CCBBBB7BA}" presName="dummyConnPt" presStyleCnt="0"/>
      <dgm:spPr/>
      <dgm:t>
        <a:bodyPr/>
        <a:lstStyle/>
        <a:p>
          <a:endParaRPr lang="en-MY"/>
        </a:p>
      </dgm:t>
    </dgm:pt>
    <dgm:pt modelId="{9C5A84C3-8B43-46D6-99AC-5DD7A18BE244}" type="pres">
      <dgm:prSet presAssocID="{EA12A5A6-0E30-409D-ADC1-600CCBBBB7BA}" presName="node" presStyleLbl="node1" presStyleIdx="5" presStyleCnt="6">
        <dgm:presLayoutVars>
          <dgm:bulletEnabled val="1"/>
        </dgm:presLayoutVars>
      </dgm:prSet>
      <dgm:spPr/>
      <dgm:t>
        <a:bodyPr/>
        <a:lstStyle/>
        <a:p>
          <a:endParaRPr lang="ms-MY"/>
        </a:p>
      </dgm:t>
    </dgm:pt>
  </dgm:ptLst>
  <dgm:cxnLst>
    <dgm:cxn modelId="{92AD369A-DE29-4A67-99B6-6DA9DF59DCC8}" type="presOf" srcId="{933DB1AE-BC24-4A4D-880E-DB85445B74FF}" destId="{26978FF1-89DC-4D7E-8641-4DCBD8A40873}" srcOrd="0" destOrd="0" presId="urn:microsoft.com/office/officeart/2005/8/layout/bProcess4"/>
    <dgm:cxn modelId="{8F337DA2-E6CD-464F-B649-28D585079BAB}" srcId="{D80E8241-F293-4EE5-9FEA-A4AE3DBF1691}" destId="{EA12A5A6-0E30-409D-ADC1-600CCBBBB7BA}" srcOrd="5" destOrd="0" parTransId="{5BEA0A67-23D2-4D6D-8380-B6345280C5E2}" sibTransId="{6D4AD52F-B4D0-4AF4-A809-9CA5D4CB05CD}"/>
    <dgm:cxn modelId="{E0445FA6-8389-48EB-BD0D-3740E85DF132}" srcId="{D80E8241-F293-4EE5-9FEA-A4AE3DBF1691}" destId="{8998B0D9-B849-47B2-BC5A-C1DED1AD5FC8}" srcOrd="3" destOrd="0" parTransId="{5CFD4340-55C5-4AD8-86AA-E4F3EA4C0EB6}" sibTransId="{9A1E5D2A-3512-4AD2-9712-2894CACE0850}"/>
    <dgm:cxn modelId="{2E1D8ABF-2635-42B4-BAC2-2D180107A6F8}" srcId="{D80E8241-F293-4EE5-9FEA-A4AE3DBF1691}" destId="{12DFF8C3-4AB1-4F8D-97ED-ADEE0753E75B}" srcOrd="0" destOrd="0" parTransId="{747C6E92-8A2B-405B-8BB5-55C91851B894}" sibTransId="{6C125462-0655-4935-B5BD-693E8CB93D8D}"/>
    <dgm:cxn modelId="{27566B15-6488-46FF-ACF7-56DC9D4F5790}" type="presOf" srcId="{EA12A5A6-0E30-409D-ADC1-600CCBBBB7BA}" destId="{9C5A84C3-8B43-46D6-99AC-5DD7A18BE244}" srcOrd="0" destOrd="0" presId="urn:microsoft.com/office/officeart/2005/8/layout/bProcess4"/>
    <dgm:cxn modelId="{CA26DAF2-E050-4CC3-8499-573F42DB0B7C}" srcId="{D80E8241-F293-4EE5-9FEA-A4AE3DBF1691}" destId="{65D4B7F9-7319-4646-AC9E-05FBBE34718D}" srcOrd="1" destOrd="0" parTransId="{E3322FDA-BE53-43B8-A337-A3CDE399B0A1}" sibTransId="{A3863CFB-670F-4AF8-AA43-E4685531983C}"/>
    <dgm:cxn modelId="{6A4DFC1F-2D9B-4EC2-A3B7-13131F854142}" type="presOf" srcId="{6AE6E85E-7520-43B8-83F8-90A334C73958}" destId="{5670035A-61AE-4498-BB5A-E2B7D2D26AB1}" srcOrd="0" destOrd="0" presId="urn:microsoft.com/office/officeart/2005/8/layout/bProcess4"/>
    <dgm:cxn modelId="{3450653D-5A4B-4FDE-9125-7D45D866ABB8}" type="presOf" srcId="{AD2268E7-9B75-41A8-A898-448A3ABE0618}" destId="{E3EEA696-66FF-4A0D-BB59-CB6ADF3A3453}" srcOrd="0" destOrd="0" presId="urn:microsoft.com/office/officeart/2005/8/layout/bProcess4"/>
    <dgm:cxn modelId="{E5312439-30F6-4AEC-B551-36BDF888A596}" type="presOf" srcId="{12DFF8C3-4AB1-4F8D-97ED-ADEE0753E75B}" destId="{99C7A8BA-A280-48EF-8EB6-E9EDFB47A2A9}" srcOrd="0" destOrd="0" presId="urn:microsoft.com/office/officeart/2005/8/layout/bProcess4"/>
    <dgm:cxn modelId="{1B569C53-5ABB-425A-B9B0-9C7BB4DDABB6}" type="presOf" srcId="{8998B0D9-B849-47B2-BC5A-C1DED1AD5FC8}" destId="{203F27F2-AAEA-4FFD-9BA9-6193C08B48D3}" srcOrd="0" destOrd="0" presId="urn:microsoft.com/office/officeart/2005/8/layout/bProcess4"/>
    <dgm:cxn modelId="{377199ED-A270-4BED-B1EB-BB79AA5A2D01}" type="presOf" srcId="{6C125462-0655-4935-B5BD-693E8CB93D8D}" destId="{AD652E0D-C819-425D-B37A-B822B9BB9C5E}" srcOrd="0" destOrd="0" presId="urn:microsoft.com/office/officeart/2005/8/layout/bProcess4"/>
    <dgm:cxn modelId="{A13CEF33-F22E-4604-900A-D10A0192F105}" srcId="{D80E8241-F293-4EE5-9FEA-A4AE3DBF1691}" destId="{AD2268E7-9B75-41A8-A898-448A3ABE0618}" srcOrd="2" destOrd="0" parTransId="{C8B4B4FE-27C8-4522-9FBB-32416C74EEA9}" sibTransId="{6AE6E85E-7520-43B8-83F8-90A334C73958}"/>
    <dgm:cxn modelId="{073CA027-A2C8-4688-B890-1C5ED9AE9B14}" type="presOf" srcId="{D80E8241-F293-4EE5-9FEA-A4AE3DBF1691}" destId="{90AC081D-C468-4487-AECF-2828E0961211}" srcOrd="0" destOrd="0" presId="urn:microsoft.com/office/officeart/2005/8/layout/bProcess4"/>
    <dgm:cxn modelId="{105C9A90-253C-41F4-B47C-3A6406072E37}" type="presOf" srcId="{65D4B7F9-7319-4646-AC9E-05FBBE34718D}" destId="{86BBFAE0-79B7-4BC1-A984-B88BFA6343BE}" srcOrd="0" destOrd="0" presId="urn:microsoft.com/office/officeart/2005/8/layout/bProcess4"/>
    <dgm:cxn modelId="{53AA9030-FAB2-44B7-A0A9-4EC9B19B7C27}" srcId="{D80E8241-F293-4EE5-9FEA-A4AE3DBF1691}" destId="{0B5A3B45-3A41-4FAB-9B52-B7A70B29998C}" srcOrd="4" destOrd="0" parTransId="{50D74171-E7DC-4C3A-87EC-098C1AECBE9F}" sibTransId="{933DB1AE-BC24-4A4D-880E-DB85445B74FF}"/>
    <dgm:cxn modelId="{9063C6F2-3084-4860-A1FD-38D9655BABA9}" type="presOf" srcId="{A3863CFB-670F-4AF8-AA43-E4685531983C}" destId="{DEC2DF3D-9A58-4F52-BEF9-748F7F325CD6}" srcOrd="0" destOrd="0" presId="urn:microsoft.com/office/officeart/2005/8/layout/bProcess4"/>
    <dgm:cxn modelId="{C7260FD9-118B-42E2-AA72-8428E04B12E9}" type="presOf" srcId="{9A1E5D2A-3512-4AD2-9712-2894CACE0850}" destId="{11A6670A-A80B-49B2-98AF-96FF403227B8}" srcOrd="0" destOrd="0" presId="urn:microsoft.com/office/officeart/2005/8/layout/bProcess4"/>
    <dgm:cxn modelId="{33465274-78E6-4388-99AA-F04B0F66E268}" type="presOf" srcId="{0B5A3B45-3A41-4FAB-9B52-B7A70B29998C}" destId="{31D8944F-44D6-426A-BF72-F24BDB8E40F9}" srcOrd="0" destOrd="0" presId="urn:microsoft.com/office/officeart/2005/8/layout/bProcess4"/>
    <dgm:cxn modelId="{1D1858ED-BA7D-42A3-9A86-82ECBD6DB3CE}" type="presParOf" srcId="{90AC081D-C468-4487-AECF-2828E0961211}" destId="{D549EC32-EB18-4702-8163-F6A9666931DD}" srcOrd="0" destOrd="0" presId="urn:microsoft.com/office/officeart/2005/8/layout/bProcess4"/>
    <dgm:cxn modelId="{230528F5-34DB-4043-8790-388F6ED81CF2}" type="presParOf" srcId="{D549EC32-EB18-4702-8163-F6A9666931DD}" destId="{5972AD06-725A-4C37-9362-1AB6F8B3A55B}" srcOrd="0" destOrd="0" presId="urn:microsoft.com/office/officeart/2005/8/layout/bProcess4"/>
    <dgm:cxn modelId="{FADC76DA-7EB1-4D8A-88F7-D9CA78E10D33}" type="presParOf" srcId="{D549EC32-EB18-4702-8163-F6A9666931DD}" destId="{99C7A8BA-A280-48EF-8EB6-E9EDFB47A2A9}" srcOrd="1" destOrd="0" presId="urn:microsoft.com/office/officeart/2005/8/layout/bProcess4"/>
    <dgm:cxn modelId="{41D48130-A527-493D-9ABE-A488E7C6E13C}" type="presParOf" srcId="{90AC081D-C468-4487-AECF-2828E0961211}" destId="{AD652E0D-C819-425D-B37A-B822B9BB9C5E}" srcOrd="1" destOrd="0" presId="urn:microsoft.com/office/officeart/2005/8/layout/bProcess4"/>
    <dgm:cxn modelId="{B4E0E8CC-E1EB-490A-80CE-3759FEF4FE09}" type="presParOf" srcId="{90AC081D-C468-4487-AECF-2828E0961211}" destId="{2C7D738C-2227-469C-A362-567EBF715D9C}" srcOrd="2" destOrd="0" presId="urn:microsoft.com/office/officeart/2005/8/layout/bProcess4"/>
    <dgm:cxn modelId="{7BF1AF0E-CB01-4DB9-93DC-7227498DAE04}" type="presParOf" srcId="{2C7D738C-2227-469C-A362-567EBF715D9C}" destId="{435F1743-68AB-49B7-BCCC-B1C2203F07CE}" srcOrd="0" destOrd="0" presId="urn:microsoft.com/office/officeart/2005/8/layout/bProcess4"/>
    <dgm:cxn modelId="{970FF55E-4AD3-4B2F-BC19-F26CE3BC25A1}" type="presParOf" srcId="{2C7D738C-2227-469C-A362-567EBF715D9C}" destId="{86BBFAE0-79B7-4BC1-A984-B88BFA6343BE}" srcOrd="1" destOrd="0" presId="urn:microsoft.com/office/officeart/2005/8/layout/bProcess4"/>
    <dgm:cxn modelId="{5F3E22C2-B2C5-4B08-A3A6-2C90F45CCB78}" type="presParOf" srcId="{90AC081D-C468-4487-AECF-2828E0961211}" destId="{DEC2DF3D-9A58-4F52-BEF9-748F7F325CD6}" srcOrd="3" destOrd="0" presId="urn:microsoft.com/office/officeart/2005/8/layout/bProcess4"/>
    <dgm:cxn modelId="{8AB2C1F8-9AC7-49E7-BA84-9D744269C2AB}" type="presParOf" srcId="{90AC081D-C468-4487-AECF-2828E0961211}" destId="{F6B77571-B4AA-4EF8-BE97-A451F177474E}" srcOrd="4" destOrd="0" presId="urn:microsoft.com/office/officeart/2005/8/layout/bProcess4"/>
    <dgm:cxn modelId="{86D581FF-240B-4A48-9AE9-A009D50BB1A2}" type="presParOf" srcId="{F6B77571-B4AA-4EF8-BE97-A451F177474E}" destId="{CBDD5E09-0A90-4E9E-A15A-4D36CC053AAC}" srcOrd="0" destOrd="0" presId="urn:microsoft.com/office/officeart/2005/8/layout/bProcess4"/>
    <dgm:cxn modelId="{0C14EB81-34C5-4656-BA67-660C096F3C53}" type="presParOf" srcId="{F6B77571-B4AA-4EF8-BE97-A451F177474E}" destId="{E3EEA696-66FF-4A0D-BB59-CB6ADF3A3453}" srcOrd="1" destOrd="0" presId="urn:microsoft.com/office/officeart/2005/8/layout/bProcess4"/>
    <dgm:cxn modelId="{FB56E9B8-ADB6-4782-B94A-3B60DB183815}" type="presParOf" srcId="{90AC081D-C468-4487-AECF-2828E0961211}" destId="{5670035A-61AE-4498-BB5A-E2B7D2D26AB1}" srcOrd="5" destOrd="0" presId="urn:microsoft.com/office/officeart/2005/8/layout/bProcess4"/>
    <dgm:cxn modelId="{166418E5-6951-43C0-BAC7-6F5D73080442}" type="presParOf" srcId="{90AC081D-C468-4487-AECF-2828E0961211}" destId="{735E13B0-74D6-4B9C-BC7C-A7787DA48210}" srcOrd="6" destOrd="0" presId="urn:microsoft.com/office/officeart/2005/8/layout/bProcess4"/>
    <dgm:cxn modelId="{A993DB6D-1217-4CDC-9505-F9F4EC68E3BC}" type="presParOf" srcId="{735E13B0-74D6-4B9C-BC7C-A7787DA48210}" destId="{605D3F3A-E4E6-4DBD-A59B-DBCEA87304DF}" srcOrd="0" destOrd="0" presId="urn:microsoft.com/office/officeart/2005/8/layout/bProcess4"/>
    <dgm:cxn modelId="{09035A13-4F1A-46EF-8CA1-76B198075C60}" type="presParOf" srcId="{735E13B0-74D6-4B9C-BC7C-A7787DA48210}" destId="{203F27F2-AAEA-4FFD-9BA9-6193C08B48D3}" srcOrd="1" destOrd="0" presId="urn:microsoft.com/office/officeart/2005/8/layout/bProcess4"/>
    <dgm:cxn modelId="{D237B19D-AA18-46E8-89E4-FC23AFD842B0}" type="presParOf" srcId="{90AC081D-C468-4487-AECF-2828E0961211}" destId="{11A6670A-A80B-49B2-98AF-96FF403227B8}" srcOrd="7" destOrd="0" presId="urn:microsoft.com/office/officeart/2005/8/layout/bProcess4"/>
    <dgm:cxn modelId="{E401E7C6-2477-4728-B63F-15106FE8751B}" type="presParOf" srcId="{90AC081D-C468-4487-AECF-2828E0961211}" destId="{9014F6C5-E30F-4115-82D9-580E40A9217A}" srcOrd="8" destOrd="0" presId="urn:microsoft.com/office/officeart/2005/8/layout/bProcess4"/>
    <dgm:cxn modelId="{616D6224-9991-4EAD-BD93-3F4EEA6EA690}" type="presParOf" srcId="{9014F6C5-E30F-4115-82D9-580E40A9217A}" destId="{9D7DF2D9-6424-43DD-B8F9-6F2587DE011D}" srcOrd="0" destOrd="0" presId="urn:microsoft.com/office/officeart/2005/8/layout/bProcess4"/>
    <dgm:cxn modelId="{9F698509-BE14-47C2-8663-A3CE5874B0B0}" type="presParOf" srcId="{9014F6C5-E30F-4115-82D9-580E40A9217A}" destId="{31D8944F-44D6-426A-BF72-F24BDB8E40F9}" srcOrd="1" destOrd="0" presId="urn:microsoft.com/office/officeart/2005/8/layout/bProcess4"/>
    <dgm:cxn modelId="{78B3C0EA-14F3-45C4-9297-4B6EDF22FA1C}" type="presParOf" srcId="{90AC081D-C468-4487-AECF-2828E0961211}" destId="{26978FF1-89DC-4D7E-8641-4DCBD8A40873}" srcOrd="9" destOrd="0" presId="urn:microsoft.com/office/officeart/2005/8/layout/bProcess4"/>
    <dgm:cxn modelId="{C4A9EE13-2BBA-4606-BB29-B0FF7D384B54}" type="presParOf" srcId="{90AC081D-C468-4487-AECF-2828E0961211}" destId="{775D9B51-6034-4D7B-A3B0-FCD512B34953}" srcOrd="10" destOrd="0" presId="urn:microsoft.com/office/officeart/2005/8/layout/bProcess4"/>
    <dgm:cxn modelId="{24F3E131-D958-4976-B7CD-4907B03C6FC2}" type="presParOf" srcId="{775D9B51-6034-4D7B-A3B0-FCD512B34953}" destId="{3F9B11FA-A8B0-4C99-A571-5B9802A9DA05}" srcOrd="0" destOrd="0" presId="urn:microsoft.com/office/officeart/2005/8/layout/bProcess4"/>
    <dgm:cxn modelId="{6E0F164B-34A5-4F49-B4F0-F515DA327CE2}" type="presParOf" srcId="{775D9B51-6034-4D7B-A3B0-FCD512B34953}" destId="{9C5A84C3-8B43-46D6-99AC-5DD7A18BE24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0E8241-F293-4EE5-9FEA-A4AE3DBF1691}"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lang="en-US"/>
        </a:p>
      </dgm:t>
    </dgm:pt>
    <dgm:pt modelId="{12DFF8C3-4AB1-4F8D-97ED-ADEE0753E75B}">
      <dgm:prSet phldrT="[Text]" custT="1"/>
      <dgm:spPr/>
      <dgm:t>
        <a:bodyPr/>
        <a:lstStyle/>
        <a:p>
          <a:r>
            <a:rPr lang="en-US" sz="1800" smtClean="0"/>
            <a:t>1. Click (Legislation &amp; Guides)</a:t>
          </a:r>
          <a:endParaRPr lang="en-US" sz="1800" dirty="0"/>
        </a:p>
      </dgm:t>
    </dgm:pt>
    <dgm:pt modelId="{747C6E92-8A2B-405B-8BB5-55C91851B894}" type="parTrans" cxnId="{2E1D8ABF-2635-42B4-BAC2-2D180107A6F8}">
      <dgm:prSet/>
      <dgm:spPr/>
      <dgm:t>
        <a:bodyPr/>
        <a:lstStyle/>
        <a:p>
          <a:endParaRPr lang="en-US"/>
        </a:p>
      </dgm:t>
    </dgm:pt>
    <dgm:pt modelId="{6C125462-0655-4935-B5BD-693E8CB93D8D}" type="sibTrans" cxnId="{2E1D8ABF-2635-42B4-BAC2-2D180107A6F8}">
      <dgm:prSet/>
      <dgm:spPr/>
      <dgm:t>
        <a:bodyPr/>
        <a:lstStyle/>
        <a:p>
          <a:endParaRPr lang="en-US"/>
        </a:p>
      </dgm:t>
    </dgm:pt>
    <dgm:pt modelId="{65D4B7F9-7319-4646-AC9E-05FBBE34718D}">
      <dgm:prSet phldrT="[Text]" custT="1"/>
      <dgm:spPr/>
      <dgm:t>
        <a:bodyPr/>
        <a:lstStyle/>
        <a:p>
          <a:r>
            <a:rPr lang="en-US" sz="1800" smtClean="0"/>
            <a:t>2. Select menu (GST Forms)</a:t>
          </a:r>
          <a:endParaRPr lang="en-US" sz="1800" dirty="0"/>
        </a:p>
      </dgm:t>
    </dgm:pt>
    <dgm:pt modelId="{E3322FDA-BE53-43B8-A337-A3CDE399B0A1}" type="parTrans" cxnId="{CA26DAF2-E050-4CC3-8499-573F42DB0B7C}">
      <dgm:prSet/>
      <dgm:spPr/>
      <dgm:t>
        <a:bodyPr/>
        <a:lstStyle/>
        <a:p>
          <a:endParaRPr lang="en-US"/>
        </a:p>
      </dgm:t>
    </dgm:pt>
    <dgm:pt modelId="{A3863CFB-670F-4AF8-AA43-E4685531983C}" type="sibTrans" cxnId="{CA26DAF2-E050-4CC3-8499-573F42DB0B7C}">
      <dgm:prSet/>
      <dgm:spPr/>
      <dgm:t>
        <a:bodyPr/>
        <a:lstStyle/>
        <a:p>
          <a:endParaRPr lang="en-US"/>
        </a:p>
      </dgm:t>
    </dgm:pt>
    <dgm:pt modelId="{AD2268E7-9B75-41A8-A898-448A3ABE0618}">
      <dgm:prSet phldrT="[Text]" custT="1"/>
      <dgm:spPr/>
      <dgm:t>
        <a:bodyPr/>
        <a:lstStyle/>
        <a:p>
          <a:r>
            <a:rPr lang="en-US" sz="1800" smtClean="0"/>
            <a:t>3.Select No.5 (GST-03) and click download the form and save</a:t>
          </a:r>
          <a:endParaRPr lang="en-US" sz="1800" dirty="0"/>
        </a:p>
      </dgm:t>
    </dgm:pt>
    <dgm:pt modelId="{C8B4B4FE-27C8-4522-9FBB-32416C74EEA9}" type="parTrans" cxnId="{A13CEF33-F22E-4604-900A-D10A0192F105}">
      <dgm:prSet/>
      <dgm:spPr/>
      <dgm:t>
        <a:bodyPr/>
        <a:lstStyle/>
        <a:p>
          <a:endParaRPr lang="en-US"/>
        </a:p>
      </dgm:t>
    </dgm:pt>
    <dgm:pt modelId="{6AE6E85E-7520-43B8-83F8-90A334C73958}" type="sibTrans" cxnId="{A13CEF33-F22E-4604-900A-D10A0192F105}">
      <dgm:prSet/>
      <dgm:spPr/>
      <dgm:t>
        <a:bodyPr/>
        <a:lstStyle/>
        <a:p>
          <a:endParaRPr lang="en-US"/>
        </a:p>
      </dgm:t>
    </dgm:pt>
    <dgm:pt modelId="{8998B0D9-B849-47B2-BC5A-C1DED1AD5FC8}">
      <dgm:prSet phldrT="[Text]" custT="1"/>
      <dgm:spPr/>
      <dgm:t>
        <a:bodyPr/>
        <a:lstStyle/>
        <a:p>
          <a:r>
            <a:rPr lang="en-US" sz="1800" smtClean="0"/>
            <a:t>4.Type in GST-03 form using </a:t>
          </a:r>
          <a:r>
            <a:rPr lang="en-US" sz="1800" b="1" smtClean="0"/>
            <a:t>BLOCK LETTERS. Complete</a:t>
          </a:r>
          <a:r>
            <a:rPr lang="en-US" sz="1800" smtClean="0"/>
            <a:t> part A, part B, part C and Part D </a:t>
          </a:r>
          <a:endParaRPr lang="en-US" sz="1800" dirty="0"/>
        </a:p>
      </dgm:t>
    </dgm:pt>
    <dgm:pt modelId="{5CFD4340-55C5-4AD8-86AA-E4F3EA4C0EB6}" type="parTrans" cxnId="{E0445FA6-8389-48EB-BD0D-3740E85DF132}">
      <dgm:prSet/>
      <dgm:spPr/>
      <dgm:t>
        <a:bodyPr/>
        <a:lstStyle/>
        <a:p>
          <a:endParaRPr lang="en-US"/>
        </a:p>
      </dgm:t>
    </dgm:pt>
    <dgm:pt modelId="{9A1E5D2A-3512-4AD2-9712-2894CACE0850}" type="sibTrans" cxnId="{E0445FA6-8389-48EB-BD0D-3740E85DF132}">
      <dgm:prSet/>
      <dgm:spPr/>
      <dgm:t>
        <a:bodyPr/>
        <a:lstStyle/>
        <a:p>
          <a:endParaRPr lang="en-US"/>
        </a:p>
      </dgm:t>
    </dgm:pt>
    <dgm:pt modelId="{0B5A3B45-3A41-4FAB-9B52-B7A70B29998C}">
      <dgm:prSet phldrT="[Text]" custT="1"/>
      <dgm:spPr/>
      <dgm:t>
        <a:bodyPr/>
        <a:lstStyle/>
        <a:p>
          <a:r>
            <a:rPr lang="en-US" sz="1800" smtClean="0"/>
            <a:t>5. Once complete, the form must be printed</a:t>
          </a:r>
          <a:endParaRPr lang="en-US" sz="1800" dirty="0"/>
        </a:p>
      </dgm:t>
    </dgm:pt>
    <dgm:pt modelId="{50D74171-E7DC-4C3A-87EC-098C1AECBE9F}" type="parTrans" cxnId="{53AA9030-FAB2-44B7-A0A9-4EC9B19B7C27}">
      <dgm:prSet/>
      <dgm:spPr/>
      <dgm:t>
        <a:bodyPr/>
        <a:lstStyle/>
        <a:p>
          <a:endParaRPr lang="en-US"/>
        </a:p>
      </dgm:t>
    </dgm:pt>
    <dgm:pt modelId="{933DB1AE-BC24-4A4D-880E-DB85445B74FF}" type="sibTrans" cxnId="{53AA9030-FAB2-44B7-A0A9-4EC9B19B7C27}">
      <dgm:prSet/>
      <dgm:spPr/>
      <dgm:t>
        <a:bodyPr/>
        <a:lstStyle/>
        <a:p>
          <a:endParaRPr lang="en-US"/>
        </a:p>
      </dgm:t>
    </dgm:pt>
    <dgm:pt modelId="{EA12A5A6-0E30-409D-ADC1-600CCBBBB7BA}">
      <dgm:prSet phldrT="[Text]" custT="1"/>
      <dgm:spPr/>
      <dgm:t>
        <a:bodyPr/>
        <a:lstStyle/>
        <a:p>
          <a:r>
            <a:rPr lang="en-US" sz="1800" smtClean="0"/>
            <a:t>6. Put it in an envelope and post it to ‘Ketua Pengarah Kastam Malaysia’</a:t>
          </a:r>
          <a:endParaRPr lang="en-US" sz="1800" dirty="0"/>
        </a:p>
      </dgm:t>
    </dgm:pt>
    <dgm:pt modelId="{5BEA0A67-23D2-4D6D-8380-B6345280C5E2}" type="parTrans" cxnId="{8F337DA2-E6CD-464F-B649-28D585079BAB}">
      <dgm:prSet/>
      <dgm:spPr/>
      <dgm:t>
        <a:bodyPr/>
        <a:lstStyle/>
        <a:p>
          <a:endParaRPr lang="en-US"/>
        </a:p>
      </dgm:t>
    </dgm:pt>
    <dgm:pt modelId="{6D4AD52F-B4D0-4AF4-A809-9CA5D4CB05CD}" type="sibTrans" cxnId="{8F337DA2-E6CD-464F-B649-28D585079BAB}">
      <dgm:prSet/>
      <dgm:spPr/>
      <dgm:t>
        <a:bodyPr/>
        <a:lstStyle/>
        <a:p>
          <a:endParaRPr lang="en-US"/>
        </a:p>
      </dgm:t>
    </dgm:pt>
    <dgm:pt modelId="{90AC081D-C468-4487-AECF-2828E0961211}" type="pres">
      <dgm:prSet presAssocID="{D80E8241-F293-4EE5-9FEA-A4AE3DBF1691}" presName="Name0" presStyleCnt="0">
        <dgm:presLayoutVars>
          <dgm:dir/>
          <dgm:resizeHandles/>
        </dgm:presLayoutVars>
      </dgm:prSet>
      <dgm:spPr/>
      <dgm:t>
        <a:bodyPr/>
        <a:lstStyle/>
        <a:p>
          <a:endParaRPr lang="ms-MY"/>
        </a:p>
      </dgm:t>
    </dgm:pt>
    <dgm:pt modelId="{D549EC32-EB18-4702-8163-F6A9666931DD}" type="pres">
      <dgm:prSet presAssocID="{12DFF8C3-4AB1-4F8D-97ED-ADEE0753E75B}" presName="compNode" presStyleCnt="0"/>
      <dgm:spPr/>
      <dgm:t>
        <a:bodyPr/>
        <a:lstStyle/>
        <a:p>
          <a:endParaRPr lang="en-MY"/>
        </a:p>
      </dgm:t>
    </dgm:pt>
    <dgm:pt modelId="{5972AD06-725A-4C37-9362-1AB6F8B3A55B}" type="pres">
      <dgm:prSet presAssocID="{12DFF8C3-4AB1-4F8D-97ED-ADEE0753E75B}" presName="dummyConnPt" presStyleCnt="0"/>
      <dgm:spPr/>
      <dgm:t>
        <a:bodyPr/>
        <a:lstStyle/>
        <a:p>
          <a:endParaRPr lang="en-MY"/>
        </a:p>
      </dgm:t>
    </dgm:pt>
    <dgm:pt modelId="{99C7A8BA-A280-48EF-8EB6-E9EDFB47A2A9}" type="pres">
      <dgm:prSet presAssocID="{12DFF8C3-4AB1-4F8D-97ED-ADEE0753E75B}" presName="node" presStyleLbl="node1" presStyleIdx="0" presStyleCnt="6">
        <dgm:presLayoutVars>
          <dgm:bulletEnabled val="1"/>
        </dgm:presLayoutVars>
      </dgm:prSet>
      <dgm:spPr/>
      <dgm:t>
        <a:bodyPr/>
        <a:lstStyle/>
        <a:p>
          <a:endParaRPr lang="en-US"/>
        </a:p>
      </dgm:t>
    </dgm:pt>
    <dgm:pt modelId="{AD652E0D-C819-425D-B37A-B822B9BB9C5E}" type="pres">
      <dgm:prSet presAssocID="{6C125462-0655-4935-B5BD-693E8CB93D8D}" presName="sibTrans" presStyleLbl="bgSibTrans2D1" presStyleIdx="0" presStyleCnt="5"/>
      <dgm:spPr/>
      <dgm:t>
        <a:bodyPr/>
        <a:lstStyle/>
        <a:p>
          <a:endParaRPr lang="ms-MY"/>
        </a:p>
      </dgm:t>
    </dgm:pt>
    <dgm:pt modelId="{2C7D738C-2227-469C-A362-567EBF715D9C}" type="pres">
      <dgm:prSet presAssocID="{65D4B7F9-7319-4646-AC9E-05FBBE34718D}" presName="compNode" presStyleCnt="0"/>
      <dgm:spPr/>
      <dgm:t>
        <a:bodyPr/>
        <a:lstStyle/>
        <a:p>
          <a:endParaRPr lang="en-MY"/>
        </a:p>
      </dgm:t>
    </dgm:pt>
    <dgm:pt modelId="{435F1743-68AB-49B7-BCCC-B1C2203F07CE}" type="pres">
      <dgm:prSet presAssocID="{65D4B7F9-7319-4646-AC9E-05FBBE34718D}" presName="dummyConnPt" presStyleCnt="0"/>
      <dgm:spPr/>
      <dgm:t>
        <a:bodyPr/>
        <a:lstStyle/>
        <a:p>
          <a:endParaRPr lang="en-MY"/>
        </a:p>
      </dgm:t>
    </dgm:pt>
    <dgm:pt modelId="{86BBFAE0-79B7-4BC1-A984-B88BFA6343BE}" type="pres">
      <dgm:prSet presAssocID="{65D4B7F9-7319-4646-AC9E-05FBBE34718D}" presName="node" presStyleLbl="node1" presStyleIdx="1" presStyleCnt="6">
        <dgm:presLayoutVars>
          <dgm:bulletEnabled val="1"/>
        </dgm:presLayoutVars>
      </dgm:prSet>
      <dgm:spPr/>
      <dgm:t>
        <a:bodyPr/>
        <a:lstStyle/>
        <a:p>
          <a:endParaRPr lang="ms-MY"/>
        </a:p>
      </dgm:t>
    </dgm:pt>
    <dgm:pt modelId="{DEC2DF3D-9A58-4F52-BEF9-748F7F325CD6}" type="pres">
      <dgm:prSet presAssocID="{A3863CFB-670F-4AF8-AA43-E4685531983C}" presName="sibTrans" presStyleLbl="bgSibTrans2D1" presStyleIdx="1" presStyleCnt="5"/>
      <dgm:spPr/>
      <dgm:t>
        <a:bodyPr/>
        <a:lstStyle/>
        <a:p>
          <a:endParaRPr lang="ms-MY"/>
        </a:p>
      </dgm:t>
    </dgm:pt>
    <dgm:pt modelId="{F6B77571-B4AA-4EF8-BE97-A451F177474E}" type="pres">
      <dgm:prSet presAssocID="{AD2268E7-9B75-41A8-A898-448A3ABE0618}" presName="compNode" presStyleCnt="0"/>
      <dgm:spPr/>
      <dgm:t>
        <a:bodyPr/>
        <a:lstStyle/>
        <a:p>
          <a:endParaRPr lang="en-MY"/>
        </a:p>
      </dgm:t>
    </dgm:pt>
    <dgm:pt modelId="{CBDD5E09-0A90-4E9E-A15A-4D36CC053AAC}" type="pres">
      <dgm:prSet presAssocID="{AD2268E7-9B75-41A8-A898-448A3ABE0618}" presName="dummyConnPt" presStyleCnt="0"/>
      <dgm:spPr/>
      <dgm:t>
        <a:bodyPr/>
        <a:lstStyle/>
        <a:p>
          <a:endParaRPr lang="en-MY"/>
        </a:p>
      </dgm:t>
    </dgm:pt>
    <dgm:pt modelId="{E3EEA696-66FF-4A0D-BB59-CB6ADF3A3453}" type="pres">
      <dgm:prSet presAssocID="{AD2268E7-9B75-41A8-A898-448A3ABE0618}" presName="node" presStyleLbl="node1" presStyleIdx="2" presStyleCnt="6">
        <dgm:presLayoutVars>
          <dgm:bulletEnabled val="1"/>
        </dgm:presLayoutVars>
      </dgm:prSet>
      <dgm:spPr/>
      <dgm:t>
        <a:bodyPr/>
        <a:lstStyle/>
        <a:p>
          <a:endParaRPr lang="en-US"/>
        </a:p>
      </dgm:t>
    </dgm:pt>
    <dgm:pt modelId="{5670035A-61AE-4498-BB5A-E2B7D2D26AB1}" type="pres">
      <dgm:prSet presAssocID="{6AE6E85E-7520-43B8-83F8-90A334C73958}" presName="sibTrans" presStyleLbl="bgSibTrans2D1" presStyleIdx="2" presStyleCnt="5"/>
      <dgm:spPr/>
      <dgm:t>
        <a:bodyPr/>
        <a:lstStyle/>
        <a:p>
          <a:endParaRPr lang="ms-MY"/>
        </a:p>
      </dgm:t>
    </dgm:pt>
    <dgm:pt modelId="{735E13B0-74D6-4B9C-BC7C-A7787DA48210}" type="pres">
      <dgm:prSet presAssocID="{8998B0D9-B849-47B2-BC5A-C1DED1AD5FC8}" presName="compNode" presStyleCnt="0"/>
      <dgm:spPr/>
      <dgm:t>
        <a:bodyPr/>
        <a:lstStyle/>
        <a:p>
          <a:endParaRPr lang="en-MY"/>
        </a:p>
      </dgm:t>
    </dgm:pt>
    <dgm:pt modelId="{605D3F3A-E4E6-4DBD-A59B-DBCEA87304DF}" type="pres">
      <dgm:prSet presAssocID="{8998B0D9-B849-47B2-BC5A-C1DED1AD5FC8}" presName="dummyConnPt" presStyleCnt="0"/>
      <dgm:spPr/>
      <dgm:t>
        <a:bodyPr/>
        <a:lstStyle/>
        <a:p>
          <a:endParaRPr lang="en-MY"/>
        </a:p>
      </dgm:t>
    </dgm:pt>
    <dgm:pt modelId="{203F27F2-AAEA-4FFD-9BA9-6193C08B48D3}" type="pres">
      <dgm:prSet presAssocID="{8998B0D9-B849-47B2-BC5A-C1DED1AD5FC8}" presName="node" presStyleLbl="node1" presStyleIdx="3" presStyleCnt="6">
        <dgm:presLayoutVars>
          <dgm:bulletEnabled val="1"/>
        </dgm:presLayoutVars>
      </dgm:prSet>
      <dgm:spPr/>
      <dgm:t>
        <a:bodyPr/>
        <a:lstStyle/>
        <a:p>
          <a:endParaRPr lang="en-US"/>
        </a:p>
      </dgm:t>
    </dgm:pt>
    <dgm:pt modelId="{11A6670A-A80B-49B2-98AF-96FF403227B8}" type="pres">
      <dgm:prSet presAssocID="{9A1E5D2A-3512-4AD2-9712-2894CACE0850}" presName="sibTrans" presStyleLbl="bgSibTrans2D1" presStyleIdx="3" presStyleCnt="5"/>
      <dgm:spPr/>
      <dgm:t>
        <a:bodyPr/>
        <a:lstStyle/>
        <a:p>
          <a:endParaRPr lang="ms-MY"/>
        </a:p>
      </dgm:t>
    </dgm:pt>
    <dgm:pt modelId="{9014F6C5-E30F-4115-82D9-580E40A9217A}" type="pres">
      <dgm:prSet presAssocID="{0B5A3B45-3A41-4FAB-9B52-B7A70B29998C}" presName="compNode" presStyleCnt="0"/>
      <dgm:spPr/>
      <dgm:t>
        <a:bodyPr/>
        <a:lstStyle/>
        <a:p>
          <a:endParaRPr lang="en-MY"/>
        </a:p>
      </dgm:t>
    </dgm:pt>
    <dgm:pt modelId="{9D7DF2D9-6424-43DD-B8F9-6F2587DE011D}" type="pres">
      <dgm:prSet presAssocID="{0B5A3B45-3A41-4FAB-9B52-B7A70B29998C}" presName="dummyConnPt" presStyleCnt="0"/>
      <dgm:spPr/>
      <dgm:t>
        <a:bodyPr/>
        <a:lstStyle/>
        <a:p>
          <a:endParaRPr lang="en-MY"/>
        </a:p>
      </dgm:t>
    </dgm:pt>
    <dgm:pt modelId="{31D8944F-44D6-426A-BF72-F24BDB8E40F9}" type="pres">
      <dgm:prSet presAssocID="{0B5A3B45-3A41-4FAB-9B52-B7A70B29998C}" presName="node" presStyleLbl="node1" presStyleIdx="4" presStyleCnt="6">
        <dgm:presLayoutVars>
          <dgm:bulletEnabled val="1"/>
        </dgm:presLayoutVars>
      </dgm:prSet>
      <dgm:spPr/>
      <dgm:t>
        <a:bodyPr/>
        <a:lstStyle/>
        <a:p>
          <a:endParaRPr lang="en-US"/>
        </a:p>
      </dgm:t>
    </dgm:pt>
    <dgm:pt modelId="{26978FF1-89DC-4D7E-8641-4DCBD8A40873}" type="pres">
      <dgm:prSet presAssocID="{933DB1AE-BC24-4A4D-880E-DB85445B74FF}" presName="sibTrans" presStyleLbl="bgSibTrans2D1" presStyleIdx="4" presStyleCnt="5"/>
      <dgm:spPr/>
      <dgm:t>
        <a:bodyPr/>
        <a:lstStyle/>
        <a:p>
          <a:endParaRPr lang="ms-MY"/>
        </a:p>
      </dgm:t>
    </dgm:pt>
    <dgm:pt modelId="{775D9B51-6034-4D7B-A3B0-FCD512B34953}" type="pres">
      <dgm:prSet presAssocID="{EA12A5A6-0E30-409D-ADC1-600CCBBBB7BA}" presName="compNode" presStyleCnt="0"/>
      <dgm:spPr/>
      <dgm:t>
        <a:bodyPr/>
        <a:lstStyle/>
        <a:p>
          <a:endParaRPr lang="en-MY"/>
        </a:p>
      </dgm:t>
    </dgm:pt>
    <dgm:pt modelId="{3F9B11FA-A8B0-4C99-A571-5B9802A9DA05}" type="pres">
      <dgm:prSet presAssocID="{EA12A5A6-0E30-409D-ADC1-600CCBBBB7BA}" presName="dummyConnPt" presStyleCnt="0"/>
      <dgm:spPr/>
      <dgm:t>
        <a:bodyPr/>
        <a:lstStyle/>
        <a:p>
          <a:endParaRPr lang="en-MY"/>
        </a:p>
      </dgm:t>
    </dgm:pt>
    <dgm:pt modelId="{9C5A84C3-8B43-46D6-99AC-5DD7A18BE244}" type="pres">
      <dgm:prSet presAssocID="{EA12A5A6-0E30-409D-ADC1-600CCBBBB7BA}" presName="node" presStyleLbl="node1" presStyleIdx="5" presStyleCnt="6">
        <dgm:presLayoutVars>
          <dgm:bulletEnabled val="1"/>
        </dgm:presLayoutVars>
      </dgm:prSet>
      <dgm:spPr/>
      <dgm:t>
        <a:bodyPr/>
        <a:lstStyle/>
        <a:p>
          <a:endParaRPr lang="ms-MY"/>
        </a:p>
      </dgm:t>
    </dgm:pt>
  </dgm:ptLst>
  <dgm:cxnLst>
    <dgm:cxn modelId="{48787C83-9565-4511-9D23-2BE135109B7F}" type="presOf" srcId="{A3863CFB-670F-4AF8-AA43-E4685531983C}" destId="{DEC2DF3D-9A58-4F52-BEF9-748F7F325CD6}" srcOrd="0" destOrd="0" presId="urn:microsoft.com/office/officeart/2005/8/layout/bProcess4"/>
    <dgm:cxn modelId="{730FB870-7D8E-461D-B628-EC56AF414878}" type="presOf" srcId="{D80E8241-F293-4EE5-9FEA-A4AE3DBF1691}" destId="{90AC081D-C468-4487-AECF-2828E0961211}" srcOrd="0" destOrd="0" presId="urn:microsoft.com/office/officeart/2005/8/layout/bProcess4"/>
    <dgm:cxn modelId="{EF00CE5B-37AE-4019-BE42-EBD78B7A6305}" type="presOf" srcId="{6C125462-0655-4935-B5BD-693E8CB93D8D}" destId="{AD652E0D-C819-425D-B37A-B822B9BB9C5E}" srcOrd="0" destOrd="0" presId="urn:microsoft.com/office/officeart/2005/8/layout/bProcess4"/>
    <dgm:cxn modelId="{E0445FA6-8389-48EB-BD0D-3740E85DF132}" srcId="{D80E8241-F293-4EE5-9FEA-A4AE3DBF1691}" destId="{8998B0D9-B849-47B2-BC5A-C1DED1AD5FC8}" srcOrd="3" destOrd="0" parTransId="{5CFD4340-55C5-4AD8-86AA-E4F3EA4C0EB6}" sibTransId="{9A1E5D2A-3512-4AD2-9712-2894CACE0850}"/>
    <dgm:cxn modelId="{8F337DA2-E6CD-464F-B649-28D585079BAB}" srcId="{D80E8241-F293-4EE5-9FEA-A4AE3DBF1691}" destId="{EA12A5A6-0E30-409D-ADC1-600CCBBBB7BA}" srcOrd="5" destOrd="0" parTransId="{5BEA0A67-23D2-4D6D-8380-B6345280C5E2}" sibTransId="{6D4AD52F-B4D0-4AF4-A809-9CA5D4CB05CD}"/>
    <dgm:cxn modelId="{0233F98F-E54B-497A-9613-C27AA2F69EDC}" type="presOf" srcId="{933DB1AE-BC24-4A4D-880E-DB85445B74FF}" destId="{26978FF1-89DC-4D7E-8641-4DCBD8A40873}" srcOrd="0" destOrd="0" presId="urn:microsoft.com/office/officeart/2005/8/layout/bProcess4"/>
    <dgm:cxn modelId="{2E1D8ABF-2635-42B4-BAC2-2D180107A6F8}" srcId="{D80E8241-F293-4EE5-9FEA-A4AE3DBF1691}" destId="{12DFF8C3-4AB1-4F8D-97ED-ADEE0753E75B}" srcOrd="0" destOrd="0" parTransId="{747C6E92-8A2B-405B-8BB5-55C91851B894}" sibTransId="{6C125462-0655-4935-B5BD-693E8CB93D8D}"/>
    <dgm:cxn modelId="{087BBC89-9475-4E14-ACA5-B1D2C2F2F55B}" type="presOf" srcId="{0B5A3B45-3A41-4FAB-9B52-B7A70B29998C}" destId="{31D8944F-44D6-426A-BF72-F24BDB8E40F9}" srcOrd="0" destOrd="0" presId="urn:microsoft.com/office/officeart/2005/8/layout/bProcess4"/>
    <dgm:cxn modelId="{CA26DAF2-E050-4CC3-8499-573F42DB0B7C}" srcId="{D80E8241-F293-4EE5-9FEA-A4AE3DBF1691}" destId="{65D4B7F9-7319-4646-AC9E-05FBBE34718D}" srcOrd="1" destOrd="0" parTransId="{E3322FDA-BE53-43B8-A337-A3CDE399B0A1}" sibTransId="{A3863CFB-670F-4AF8-AA43-E4685531983C}"/>
    <dgm:cxn modelId="{F5482E42-0C11-4318-9550-ADD9ECD387AF}" type="presOf" srcId="{65D4B7F9-7319-4646-AC9E-05FBBE34718D}" destId="{86BBFAE0-79B7-4BC1-A984-B88BFA6343BE}" srcOrd="0" destOrd="0" presId="urn:microsoft.com/office/officeart/2005/8/layout/bProcess4"/>
    <dgm:cxn modelId="{C5C34C1B-D912-4CBB-B678-F212E3407E69}" type="presOf" srcId="{EA12A5A6-0E30-409D-ADC1-600CCBBBB7BA}" destId="{9C5A84C3-8B43-46D6-99AC-5DD7A18BE244}" srcOrd="0" destOrd="0" presId="urn:microsoft.com/office/officeart/2005/8/layout/bProcess4"/>
    <dgm:cxn modelId="{A13CEF33-F22E-4604-900A-D10A0192F105}" srcId="{D80E8241-F293-4EE5-9FEA-A4AE3DBF1691}" destId="{AD2268E7-9B75-41A8-A898-448A3ABE0618}" srcOrd="2" destOrd="0" parTransId="{C8B4B4FE-27C8-4522-9FBB-32416C74EEA9}" sibTransId="{6AE6E85E-7520-43B8-83F8-90A334C73958}"/>
    <dgm:cxn modelId="{E0AC548D-5D3B-4128-8F6D-A696A0ACAE45}" type="presOf" srcId="{AD2268E7-9B75-41A8-A898-448A3ABE0618}" destId="{E3EEA696-66FF-4A0D-BB59-CB6ADF3A3453}" srcOrd="0" destOrd="0" presId="urn:microsoft.com/office/officeart/2005/8/layout/bProcess4"/>
    <dgm:cxn modelId="{53AA9030-FAB2-44B7-A0A9-4EC9B19B7C27}" srcId="{D80E8241-F293-4EE5-9FEA-A4AE3DBF1691}" destId="{0B5A3B45-3A41-4FAB-9B52-B7A70B29998C}" srcOrd="4" destOrd="0" parTransId="{50D74171-E7DC-4C3A-87EC-098C1AECBE9F}" sibTransId="{933DB1AE-BC24-4A4D-880E-DB85445B74FF}"/>
    <dgm:cxn modelId="{A4A6D5FC-0C3C-49E1-BB72-451D290145D5}" type="presOf" srcId="{12DFF8C3-4AB1-4F8D-97ED-ADEE0753E75B}" destId="{99C7A8BA-A280-48EF-8EB6-E9EDFB47A2A9}" srcOrd="0" destOrd="0" presId="urn:microsoft.com/office/officeart/2005/8/layout/bProcess4"/>
    <dgm:cxn modelId="{264ADC0D-3F49-4858-81DC-90297E6D1AB6}" type="presOf" srcId="{9A1E5D2A-3512-4AD2-9712-2894CACE0850}" destId="{11A6670A-A80B-49B2-98AF-96FF403227B8}" srcOrd="0" destOrd="0" presId="urn:microsoft.com/office/officeart/2005/8/layout/bProcess4"/>
    <dgm:cxn modelId="{04EF0C55-17F6-4256-8DB4-2726F756FB80}" type="presOf" srcId="{8998B0D9-B849-47B2-BC5A-C1DED1AD5FC8}" destId="{203F27F2-AAEA-4FFD-9BA9-6193C08B48D3}" srcOrd="0" destOrd="0" presId="urn:microsoft.com/office/officeart/2005/8/layout/bProcess4"/>
    <dgm:cxn modelId="{12B442F2-0792-4150-82C3-7A71DE2418EB}" type="presOf" srcId="{6AE6E85E-7520-43B8-83F8-90A334C73958}" destId="{5670035A-61AE-4498-BB5A-E2B7D2D26AB1}" srcOrd="0" destOrd="0" presId="urn:microsoft.com/office/officeart/2005/8/layout/bProcess4"/>
    <dgm:cxn modelId="{9C192DFC-D222-45D0-B712-9A8CFFCE68C4}" type="presParOf" srcId="{90AC081D-C468-4487-AECF-2828E0961211}" destId="{D549EC32-EB18-4702-8163-F6A9666931DD}" srcOrd="0" destOrd="0" presId="urn:microsoft.com/office/officeart/2005/8/layout/bProcess4"/>
    <dgm:cxn modelId="{A485B3D4-067B-43F0-A36B-6BAF9F05EBB5}" type="presParOf" srcId="{D549EC32-EB18-4702-8163-F6A9666931DD}" destId="{5972AD06-725A-4C37-9362-1AB6F8B3A55B}" srcOrd="0" destOrd="0" presId="urn:microsoft.com/office/officeart/2005/8/layout/bProcess4"/>
    <dgm:cxn modelId="{BF6D4C90-3AA0-46B8-8021-A405BAEE6E48}" type="presParOf" srcId="{D549EC32-EB18-4702-8163-F6A9666931DD}" destId="{99C7A8BA-A280-48EF-8EB6-E9EDFB47A2A9}" srcOrd="1" destOrd="0" presId="urn:microsoft.com/office/officeart/2005/8/layout/bProcess4"/>
    <dgm:cxn modelId="{86D4EA50-7337-4AD0-92CC-9814BFEA7312}" type="presParOf" srcId="{90AC081D-C468-4487-AECF-2828E0961211}" destId="{AD652E0D-C819-425D-B37A-B822B9BB9C5E}" srcOrd="1" destOrd="0" presId="urn:microsoft.com/office/officeart/2005/8/layout/bProcess4"/>
    <dgm:cxn modelId="{8D40B97F-0006-48AC-A681-2824ADFB3BE8}" type="presParOf" srcId="{90AC081D-C468-4487-AECF-2828E0961211}" destId="{2C7D738C-2227-469C-A362-567EBF715D9C}" srcOrd="2" destOrd="0" presId="urn:microsoft.com/office/officeart/2005/8/layout/bProcess4"/>
    <dgm:cxn modelId="{DE31D879-2B3D-4636-8DF7-2E5CC3DEFB7D}" type="presParOf" srcId="{2C7D738C-2227-469C-A362-567EBF715D9C}" destId="{435F1743-68AB-49B7-BCCC-B1C2203F07CE}" srcOrd="0" destOrd="0" presId="urn:microsoft.com/office/officeart/2005/8/layout/bProcess4"/>
    <dgm:cxn modelId="{8CEABB5D-1D15-44D2-8E09-0070256FC385}" type="presParOf" srcId="{2C7D738C-2227-469C-A362-567EBF715D9C}" destId="{86BBFAE0-79B7-4BC1-A984-B88BFA6343BE}" srcOrd="1" destOrd="0" presId="urn:microsoft.com/office/officeart/2005/8/layout/bProcess4"/>
    <dgm:cxn modelId="{5134374E-986B-4E20-8112-8FAA8B7FFE39}" type="presParOf" srcId="{90AC081D-C468-4487-AECF-2828E0961211}" destId="{DEC2DF3D-9A58-4F52-BEF9-748F7F325CD6}" srcOrd="3" destOrd="0" presId="urn:microsoft.com/office/officeart/2005/8/layout/bProcess4"/>
    <dgm:cxn modelId="{2590E19B-4BFF-4DFB-A4A4-883CF3616BBF}" type="presParOf" srcId="{90AC081D-C468-4487-AECF-2828E0961211}" destId="{F6B77571-B4AA-4EF8-BE97-A451F177474E}" srcOrd="4" destOrd="0" presId="urn:microsoft.com/office/officeart/2005/8/layout/bProcess4"/>
    <dgm:cxn modelId="{4E16A591-6B3D-41D8-A171-339D9FD42751}" type="presParOf" srcId="{F6B77571-B4AA-4EF8-BE97-A451F177474E}" destId="{CBDD5E09-0A90-4E9E-A15A-4D36CC053AAC}" srcOrd="0" destOrd="0" presId="urn:microsoft.com/office/officeart/2005/8/layout/bProcess4"/>
    <dgm:cxn modelId="{D5EE2848-C381-4095-B2A2-EAAAFBA3BA12}" type="presParOf" srcId="{F6B77571-B4AA-4EF8-BE97-A451F177474E}" destId="{E3EEA696-66FF-4A0D-BB59-CB6ADF3A3453}" srcOrd="1" destOrd="0" presId="urn:microsoft.com/office/officeart/2005/8/layout/bProcess4"/>
    <dgm:cxn modelId="{ABBE8CF3-6FFD-4D5C-9B44-415B354F4C07}" type="presParOf" srcId="{90AC081D-C468-4487-AECF-2828E0961211}" destId="{5670035A-61AE-4498-BB5A-E2B7D2D26AB1}" srcOrd="5" destOrd="0" presId="urn:microsoft.com/office/officeart/2005/8/layout/bProcess4"/>
    <dgm:cxn modelId="{1C7FFDE7-0EBC-4F3C-987B-203CC39DBD8F}" type="presParOf" srcId="{90AC081D-C468-4487-AECF-2828E0961211}" destId="{735E13B0-74D6-4B9C-BC7C-A7787DA48210}" srcOrd="6" destOrd="0" presId="urn:microsoft.com/office/officeart/2005/8/layout/bProcess4"/>
    <dgm:cxn modelId="{649A3E9A-0D3C-4E92-9280-0E85A935CBA4}" type="presParOf" srcId="{735E13B0-74D6-4B9C-BC7C-A7787DA48210}" destId="{605D3F3A-E4E6-4DBD-A59B-DBCEA87304DF}" srcOrd="0" destOrd="0" presId="urn:microsoft.com/office/officeart/2005/8/layout/bProcess4"/>
    <dgm:cxn modelId="{C44FA72E-222C-4164-B9A2-B0A05BE97983}" type="presParOf" srcId="{735E13B0-74D6-4B9C-BC7C-A7787DA48210}" destId="{203F27F2-AAEA-4FFD-9BA9-6193C08B48D3}" srcOrd="1" destOrd="0" presId="urn:microsoft.com/office/officeart/2005/8/layout/bProcess4"/>
    <dgm:cxn modelId="{963C4A7B-199E-4FF2-8443-0578B0B93FB3}" type="presParOf" srcId="{90AC081D-C468-4487-AECF-2828E0961211}" destId="{11A6670A-A80B-49B2-98AF-96FF403227B8}" srcOrd="7" destOrd="0" presId="urn:microsoft.com/office/officeart/2005/8/layout/bProcess4"/>
    <dgm:cxn modelId="{B8B24351-EDE4-4E88-8105-9AEFD137970F}" type="presParOf" srcId="{90AC081D-C468-4487-AECF-2828E0961211}" destId="{9014F6C5-E30F-4115-82D9-580E40A9217A}" srcOrd="8" destOrd="0" presId="urn:microsoft.com/office/officeart/2005/8/layout/bProcess4"/>
    <dgm:cxn modelId="{39DA7E6B-900A-4B50-81BC-CD3DA396C4D4}" type="presParOf" srcId="{9014F6C5-E30F-4115-82D9-580E40A9217A}" destId="{9D7DF2D9-6424-43DD-B8F9-6F2587DE011D}" srcOrd="0" destOrd="0" presId="urn:microsoft.com/office/officeart/2005/8/layout/bProcess4"/>
    <dgm:cxn modelId="{35232F60-4FEF-4DEC-AA34-1CC8BA6FBD47}" type="presParOf" srcId="{9014F6C5-E30F-4115-82D9-580E40A9217A}" destId="{31D8944F-44D6-426A-BF72-F24BDB8E40F9}" srcOrd="1" destOrd="0" presId="urn:microsoft.com/office/officeart/2005/8/layout/bProcess4"/>
    <dgm:cxn modelId="{02851040-C71B-4250-8E04-10B66EC1446E}" type="presParOf" srcId="{90AC081D-C468-4487-AECF-2828E0961211}" destId="{26978FF1-89DC-4D7E-8641-4DCBD8A40873}" srcOrd="9" destOrd="0" presId="urn:microsoft.com/office/officeart/2005/8/layout/bProcess4"/>
    <dgm:cxn modelId="{33E0D623-6652-4F13-88C8-6A9935EE16A2}" type="presParOf" srcId="{90AC081D-C468-4487-AECF-2828E0961211}" destId="{775D9B51-6034-4D7B-A3B0-FCD512B34953}" srcOrd="10" destOrd="0" presId="urn:microsoft.com/office/officeart/2005/8/layout/bProcess4"/>
    <dgm:cxn modelId="{2D71017C-1C0D-4957-996D-3BD7B52EC5C3}" type="presParOf" srcId="{775D9B51-6034-4D7B-A3B0-FCD512B34953}" destId="{3F9B11FA-A8B0-4C99-A571-5B9802A9DA05}" srcOrd="0" destOrd="0" presId="urn:microsoft.com/office/officeart/2005/8/layout/bProcess4"/>
    <dgm:cxn modelId="{06A16C0C-112C-4B0D-A688-67562DECCEFE}" type="presParOf" srcId="{775D9B51-6034-4D7B-A3B0-FCD512B34953}" destId="{9C5A84C3-8B43-46D6-99AC-5DD7A18BE244}"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E7D18CD-0FE1-46B0-B0B2-38CE7059D9BE}" type="doc">
      <dgm:prSet loTypeId="urn:microsoft.com/office/officeart/2005/8/layout/bProcess3" loCatId="process" qsTypeId="urn:microsoft.com/office/officeart/2005/8/quickstyle/simple3" qsCatId="simple" csTypeId="urn:microsoft.com/office/officeart/2005/8/colors/colorful1" csCatId="colorful" phldr="1"/>
      <dgm:spPr/>
      <dgm:t>
        <a:bodyPr/>
        <a:lstStyle/>
        <a:p>
          <a:endParaRPr lang="en-US"/>
        </a:p>
      </dgm:t>
    </dgm:pt>
    <dgm:pt modelId="{6421A771-B8CE-4B49-9D18-45949953817B}">
      <dgm:prSet phldrT="[Text]" custT="1"/>
      <dgm:spPr/>
      <dgm:t>
        <a:bodyPr/>
        <a:lstStyle/>
        <a:p>
          <a:r>
            <a:rPr lang="en-US" sz="1400" dirty="0" smtClean="0"/>
            <a:t>1. To make payment directly after submission of return, click ‘Make a Payment’</a:t>
          </a:r>
          <a:endParaRPr lang="en-US" sz="1400" dirty="0"/>
        </a:p>
      </dgm:t>
    </dgm:pt>
    <dgm:pt modelId="{A390C808-935A-4DBE-95E5-A3F42B30E9DC}" type="parTrans" cxnId="{86A560D2-01B4-4C97-BFCC-5AD1F0D31C11}">
      <dgm:prSet/>
      <dgm:spPr/>
      <dgm:t>
        <a:bodyPr/>
        <a:lstStyle/>
        <a:p>
          <a:endParaRPr lang="en-US" sz="1400"/>
        </a:p>
      </dgm:t>
    </dgm:pt>
    <dgm:pt modelId="{D5759C78-741D-4121-B883-4A2B658458B7}" type="sibTrans" cxnId="{86A560D2-01B4-4C97-BFCC-5AD1F0D31C11}">
      <dgm:prSet custT="1"/>
      <dgm:spPr/>
      <dgm:t>
        <a:bodyPr/>
        <a:lstStyle/>
        <a:p>
          <a:endParaRPr lang="en-US" sz="300"/>
        </a:p>
      </dgm:t>
    </dgm:pt>
    <dgm:pt modelId="{183B02D3-B566-4E7A-9234-098422E5DD68}">
      <dgm:prSet phldrT="[Text]" custT="1"/>
      <dgm:spPr/>
      <dgm:t>
        <a:bodyPr/>
        <a:lstStyle/>
        <a:p>
          <a:r>
            <a:rPr lang="en-US" sz="1400" dirty="0" smtClean="0"/>
            <a:t>2. Choose type of payment. Click ‘Continue Payment’ and click ‘Continue’</a:t>
          </a:r>
          <a:endParaRPr lang="en-US" sz="1400" dirty="0"/>
        </a:p>
      </dgm:t>
    </dgm:pt>
    <dgm:pt modelId="{1BEE7389-FBB8-4AB6-97C1-FECDD93F76C6}" type="parTrans" cxnId="{05AB7E28-BE17-4FBE-AD21-CBB1D815E60D}">
      <dgm:prSet/>
      <dgm:spPr/>
      <dgm:t>
        <a:bodyPr/>
        <a:lstStyle/>
        <a:p>
          <a:endParaRPr lang="en-US" sz="1400"/>
        </a:p>
      </dgm:t>
    </dgm:pt>
    <dgm:pt modelId="{C5E7EA94-8398-4D57-83F1-9BB9D29139AA}" type="sibTrans" cxnId="{05AB7E28-BE17-4FBE-AD21-CBB1D815E60D}">
      <dgm:prSet custT="1"/>
      <dgm:spPr/>
      <dgm:t>
        <a:bodyPr/>
        <a:lstStyle/>
        <a:p>
          <a:endParaRPr lang="en-US" sz="300"/>
        </a:p>
      </dgm:t>
    </dgm:pt>
    <dgm:pt modelId="{C0E8074B-04A6-4895-8624-3B1AEF45BF50}">
      <dgm:prSet phldrT="[Text]" custT="1"/>
      <dgm:spPr/>
      <dgm:t>
        <a:bodyPr/>
        <a:lstStyle/>
        <a:p>
          <a:r>
            <a:rPr lang="en-US" sz="1400" dirty="0" smtClean="0"/>
            <a:t>3. Payment confirmation screen will be displayed. Click ‘Proceed’ and ‘Proceed Anyway’</a:t>
          </a:r>
          <a:endParaRPr lang="en-US" sz="1400" dirty="0"/>
        </a:p>
      </dgm:t>
    </dgm:pt>
    <dgm:pt modelId="{8A3C5ACD-6D5B-4E9C-8B12-059A0FD8B7A6}" type="parTrans" cxnId="{B1067800-D09E-4361-84BA-4BBC8D61A74C}">
      <dgm:prSet/>
      <dgm:spPr/>
      <dgm:t>
        <a:bodyPr/>
        <a:lstStyle/>
        <a:p>
          <a:endParaRPr lang="en-US" sz="1400"/>
        </a:p>
      </dgm:t>
    </dgm:pt>
    <dgm:pt modelId="{603EF35D-1145-4174-A3DA-6412870B21DB}" type="sibTrans" cxnId="{B1067800-D09E-4361-84BA-4BBC8D61A74C}">
      <dgm:prSet custT="1"/>
      <dgm:spPr/>
      <dgm:t>
        <a:bodyPr/>
        <a:lstStyle/>
        <a:p>
          <a:endParaRPr lang="en-US" sz="300"/>
        </a:p>
      </dgm:t>
    </dgm:pt>
    <dgm:pt modelId="{B405FE8F-8FCD-4E48-9534-3C2DDD5A0002}">
      <dgm:prSet phldrT="[Text]" custT="1"/>
      <dgm:spPr/>
      <dgm:t>
        <a:bodyPr/>
        <a:lstStyle/>
        <a:p>
          <a:pPr algn="ctr"/>
          <a:r>
            <a:rPr lang="en-US" sz="1400" dirty="0" smtClean="0"/>
            <a:t>4. Payment details screen will be displayed. Choose the required bank. Click ‘Agree and Continue’.</a:t>
          </a:r>
          <a:endParaRPr lang="en-US" sz="1400" dirty="0"/>
        </a:p>
      </dgm:t>
    </dgm:pt>
    <dgm:pt modelId="{FF7E007E-7104-4C28-977A-8A3B56198542}" type="parTrans" cxnId="{AC6A33C9-1B8A-4BDA-B3C8-B75B474478E2}">
      <dgm:prSet/>
      <dgm:spPr/>
      <dgm:t>
        <a:bodyPr/>
        <a:lstStyle/>
        <a:p>
          <a:endParaRPr lang="en-US" sz="1400"/>
        </a:p>
      </dgm:t>
    </dgm:pt>
    <dgm:pt modelId="{A765C027-8BF9-4380-99C6-C2A2DF2C5C11}" type="sibTrans" cxnId="{AC6A33C9-1B8A-4BDA-B3C8-B75B474478E2}">
      <dgm:prSet custT="1"/>
      <dgm:spPr/>
      <dgm:t>
        <a:bodyPr/>
        <a:lstStyle/>
        <a:p>
          <a:endParaRPr lang="en-US" sz="300"/>
        </a:p>
      </dgm:t>
    </dgm:pt>
    <dgm:pt modelId="{E6D2C65E-AE69-4C16-858D-5D27CCBF0594}">
      <dgm:prSet phldrT="[Text]" custT="1"/>
      <dgm:spPr/>
      <dgm:t>
        <a:bodyPr/>
        <a:lstStyle/>
        <a:p>
          <a:r>
            <a:rPr lang="en-US" sz="1400" dirty="0" smtClean="0"/>
            <a:t>5. Internet banking screen will be displayed. Please key in the bank account number and pin number then click ‘OK’.</a:t>
          </a:r>
          <a:endParaRPr lang="en-US" sz="1400" dirty="0"/>
        </a:p>
      </dgm:t>
    </dgm:pt>
    <dgm:pt modelId="{3CF55A5F-F8AF-449B-B7E0-B4538EB8B66D}" type="parTrans" cxnId="{AB675286-00A5-4FEA-8925-2B1428B9650B}">
      <dgm:prSet/>
      <dgm:spPr/>
      <dgm:t>
        <a:bodyPr/>
        <a:lstStyle/>
        <a:p>
          <a:endParaRPr lang="en-US" sz="1400"/>
        </a:p>
      </dgm:t>
    </dgm:pt>
    <dgm:pt modelId="{AD2891E5-A891-4DA2-B225-7DD971E4DAD4}" type="sibTrans" cxnId="{AB675286-00A5-4FEA-8925-2B1428B9650B}">
      <dgm:prSet custT="1"/>
      <dgm:spPr/>
      <dgm:t>
        <a:bodyPr/>
        <a:lstStyle/>
        <a:p>
          <a:endParaRPr lang="en-US" sz="300"/>
        </a:p>
      </dgm:t>
    </dgm:pt>
    <dgm:pt modelId="{AC6298C1-6D9D-4A0A-9C37-9542D8CABE69}">
      <dgm:prSet phldrT="[Text]" custT="1"/>
      <dgm:spPr/>
      <dgm:t>
        <a:bodyPr/>
        <a:lstStyle/>
        <a:p>
          <a:r>
            <a:rPr lang="en-US" sz="1400" smtClean="0"/>
            <a:t>8. Successful transaction screen will be displayed. Click ‘Continue’ to complete the process.</a:t>
          </a:r>
          <a:endParaRPr lang="en-US" sz="1400" dirty="0"/>
        </a:p>
      </dgm:t>
    </dgm:pt>
    <dgm:pt modelId="{2B941B6C-79AD-435F-A08E-3CB6E9899E3A}" type="parTrans" cxnId="{9324759A-20ED-4CE8-90C5-234407788173}">
      <dgm:prSet/>
      <dgm:spPr/>
      <dgm:t>
        <a:bodyPr/>
        <a:lstStyle/>
        <a:p>
          <a:endParaRPr lang="en-US" sz="1400"/>
        </a:p>
      </dgm:t>
    </dgm:pt>
    <dgm:pt modelId="{3E8F3057-C583-4E72-957E-C0D138B0467D}" type="sibTrans" cxnId="{9324759A-20ED-4CE8-90C5-234407788173}">
      <dgm:prSet custT="1"/>
      <dgm:spPr/>
      <dgm:t>
        <a:bodyPr/>
        <a:lstStyle/>
        <a:p>
          <a:endParaRPr lang="en-US" sz="300"/>
        </a:p>
      </dgm:t>
    </dgm:pt>
    <dgm:pt modelId="{F2622A9C-6D08-497A-A0D3-02F1F5730E7A}">
      <dgm:prSet phldrT="[Text]" custT="1"/>
      <dgm:spPr/>
      <dgm:t>
        <a:bodyPr/>
        <a:lstStyle/>
        <a:p>
          <a:r>
            <a:rPr lang="en-US" sz="1400" dirty="0" smtClean="0"/>
            <a:t>6. Authorization screen will be displayed. Click ‘OK’.</a:t>
          </a:r>
          <a:endParaRPr lang="en-US" sz="1400" dirty="0"/>
        </a:p>
      </dgm:t>
    </dgm:pt>
    <dgm:pt modelId="{2B505BB6-01FF-4E0A-A203-3797B0678112}" type="parTrans" cxnId="{C825BF41-2ADE-49F9-93D3-0051768028E2}">
      <dgm:prSet/>
      <dgm:spPr/>
      <dgm:t>
        <a:bodyPr/>
        <a:lstStyle/>
        <a:p>
          <a:endParaRPr lang="en-US" sz="1400"/>
        </a:p>
      </dgm:t>
    </dgm:pt>
    <dgm:pt modelId="{2C9B75DF-9845-42BD-884C-CC2E45AF2C61}" type="sibTrans" cxnId="{C825BF41-2ADE-49F9-93D3-0051768028E2}">
      <dgm:prSet custT="1"/>
      <dgm:spPr/>
      <dgm:t>
        <a:bodyPr/>
        <a:lstStyle/>
        <a:p>
          <a:endParaRPr lang="en-US" sz="300"/>
        </a:p>
      </dgm:t>
    </dgm:pt>
    <dgm:pt modelId="{2ABE6699-2BA9-469D-916D-F2DB9FB069A9}">
      <dgm:prSet phldrT="[Text]" custT="1"/>
      <dgm:spPr/>
      <dgm:t>
        <a:bodyPr/>
        <a:lstStyle/>
        <a:p>
          <a:r>
            <a:rPr lang="en-US" sz="1400" dirty="0" smtClean="0"/>
            <a:t>7. Payment details screen will be displayed. Click ‘Click here to complete your transaction’.</a:t>
          </a:r>
          <a:endParaRPr lang="en-US" sz="1400" dirty="0"/>
        </a:p>
      </dgm:t>
    </dgm:pt>
    <dgm:pt modelId="{9D9158C1-9CCC-4511-B4F3-3674F66C4187}" type="parTrans" cxnId="{ADE7E3C9-A27C-4347-8F0E-432B59B2DCC0}">
      <dgm:prSet/>
      <dgm:spPr/>
      <dgm:t>
        <a:bodyPr/>
        <a:lstStyle/>
        <a:p>
          <a:endParaRPr lang="en-US" sz="1400"/>
        </a:p>
      </dgm:t>
    </dgm:pt>
    <dgm:pt modelId="{5340FAC5-2F8D-4CBC-A6C5-1277B5EA18B7}" type="sibTrans" cxnId="{ADE7E3C9-A27C-4347-8F0E-432B59B2DCC0}">
      <dgm:prSet custT="1"/>
      <dgm:spPr/>
      <dgm:t>
        <a:bodyPr/>
        <a:lstStyle/>
        <a:p>
          <a:endParaRPr lang="en-US" sz="300"/>
        </a:p>
      </dgm:t>
    </dgm:pt>
    <dgm:pt modelId="{23323EE1-7B2B-4594-AD17-A7082E2763A7}">
      <dgm:prSet custT="1"/>
      <dgm:spPr/>
      <dgm:t>
        <a:bodyPr/>
        <a:lstStyle/>
        <a:p>
          <a:pPr algn="ctr"/>
          <a:r>
            <a:rPr lang="en-US" sz="1400" smtClean="0"/>
            <a:t>9. Print the Acknowledgement Receipt for future reference.</a:t>
          </a:r>
          <a:endParaRPr lang="en-US" sz="1400" dirty="0"/>
        </a:p>
      </dgm:t>
    </dgm:pt>
    <dgm:pt modelId="{5496E1CD-0AF1-4D28-BDE0-9B2F512B0279}" type="parTrans" cxnId="{96E2A0CC-88FB-41C2-BAEE-C008CCA7A842}">
      <dgm:prSet/>
      <dgm:spPr/>
      <dgm:t>
        <a:bodyPr/>
        <a:lstStyle/>
        <a:p>
          <a:endParaRPr lang="en-US" sz="1400"/>
        </a:p>
      </dgm:t>
    </dgm:pt>
    <dgm:pt modelId="{EB4FB9DF-DB04-43DC-BE90-35B60EC495E4}" type="sibTrans" cxnId="{96E2A0CC-88FB-41C2-BAEE-C008CCA7A842}">
      <dgm:prSet/>
      <dgm:spPr/>
      <dgm:t>
        <a:bodyPr/>
        <a:lstStyle/>
        <a:p>
          <a:endParaRPr lang="en-US" sz="1400"/>
        </a:p>
      </dgm:t>
    </dgm:pt>
    <dgm:pt modelId="{E66B87B4-979E-4185-B5D1-E422501A7BD2}" type="pres">
      <dgm:prSet presAssocID="{1E7D18CD-0FE1-46B0-B0B2-38CE7059D9BE}" presName="Name0" presStyleCnt="0">
        <dgm:presLayoutVars>
          <dgm:dir/>
          <dgm:resizeHandles val="exact"/>
        </dgm:presLayoutVars>
      </dgm:prSet>
      <dgm:spPr/>
      <dgm:t>
        <a:bodyPr/>
        <a:lstStyle/>
        <a:p>
          <a:endParaRPr lang="ms-MY"/>
        </a:p>
      </dgm:t>
    </dgm:pt>
    <dgm:pt modelId="{9D84E314-B246-4D07-8AB2-CFD85031C6B3}" type="pres">
      <dgm:prSet presAssocID="{6421A771-B8CE-4B49-9D18-45949953817B}" presName="node" presStyleLbl="node1" presStyleIdx="0" presStyleCnt="9" custScaleY="79087">
        <dgm:presLayoutVars>
          <dgm:bulletEnabled val="1"/>
        </dgm:presLayoutVars>
      </dgm:prSet>
      <dgm:spPr/>
      <dgm:t>
        <a:bodyPr/>
        <a:lstStyle/>
        <a:p>
          <a:endParaRPr lang="ms-MY"/>
        </a:p>
      </dgm:t>
    </dgm:pt>
    <dgm:pt modelId="{0E02D8E5-D75B-41F7-8943-FECF80B8C3C3}" type="pres">
      <dgm:prSet presAssocID="{D5759C78-741D-4121-B883-4A2B658458B7}" presName="sibTrans" presStyleLbl="sibTrans1D1" presStyleIdx="0" presStyleCnt="8"/>
      <dgm:spPr/>
      <dgm:t>
        <a:bodyPr/>
        <a:lstStyle/>
        <a:p>
          <a:endParaRPr lang="ms-MY"/>
        </a:p>
      </dgm:t>
    </dgm:pt>
    <dgm:pt modelId="{FA1080D8-9A94-49EE-80B8-5F6A06EA1E7D}" type="pres">
      <dgm:prSet presAssocID="{D5759C78-741D-4121-B883-4A2B658458B7}" presName="connectorText" presStyleLbl="sibTrans1D1" presStyleIdx="0" presStyleCnt="8"/>
      <dgm:spPr/>
      <dgm:t>
        <a:bodyPr/>
        <a:lstStyle/>
        <a:p>
          <a:endParaRPr lang="ms-MY"/>
        </a:p>
      </dgm:t>
    </dgm:pt>
    <dgm:pt modelId="{526A77AC-3CCA-4BFE-BEDA-1636B0C4E21E}" type="pres">
      <dgm:prSet presAssocID="{183B02D3-B566-4E7A-9234-098422E5DD68}" presName="node" presStyleLbl="node1" presStyleIdx="1" presStyleCnt="9" custScaleY="79087">
        <dgm:presLayoutVars>
          <dgm:bulletEnabled val="1"/>
        </dgm:presLayoutVars>
      </dgm:prSet>
      <dgm:spPr/>
      <dgm:t>
        <a:bodyPr/>
        <a:lstStyle/>
        <a:p>
          <a:endParaRPr lang="ms-MY"/>
        </a:p>
      </dgm:t>
    </dgm:pt>
    <dgm:pt modelId="{FD223386-5341-4A9B-BE71-DCCEBBFB519C}" type="pres">
      <dgm:prSet presAssocID="{C5E7EA94-8398-4D57-83F1-9BB9D29139AA}" presName="sibTrans" presStyleLbl="sibTrans1D1" presStyleIdx="1" presStyleCnt="8"/>
      <dgm:spPr/>
      <dgm:t>
        <a:bodyPr/>
        <a:lstStyle/>
        <a:p>
          <a:endParaRPr lang="ms-MY"/>
        </a:p>
      </dgm:t>
    </dgm:pt>
    <dgm:pt modelId="{490710A8-0A53-4A76-98C1-07138CA6B6C7}" type="pres">
      <dgm:prSet presAssocID="{C5E7EA94-8398-4D57-83F1-9BB9D29139AA}" presName="connectorText" presStyleLbl="sibTrans1D1" presStyleIdx="1" presStyleCnt="8"/>
      <dgm:spPr/>
      <dgm:t>
        <a:bodyPr/>
        <a:lstStyle/>
        <a:p>
          <a:endParaRPr lang="ms-MY"/>
        </a:p>
      </dgm:t>
    </dgm:pt>
    <dgm:pt modelId="{252B6F70-6F76-45D1-AB53-C8796B0A0579}" type="pres">
      <dgm:prSet presAssocID="{C0E8074B-04A6-4895-8624-3B1AEF45BF50}" presName="node" presStyleLbl="node1" presStyleIdx="2" presStyleCnt="9" custScaleY="74629">
        <dgm:presLayoutVars>
          <dgm:bulletEnabled val="1"/>
        </dgm:presLayoutVars>
      </dgm:prSet>
      <dgm:spPr/>
      <dgm:t>
        <a:bodyPr/>
        <a:lstStyle/>
        <a:p>
          <a:endParaRPr lang="en-US"/>
        </a:p>
      </dgm:t>
    </dgm:pt>
    <dgm:pt modelId="{893B4C43-A80C-410F-92E3-F08736157704}" type="pres">
      <dgm:prSet presAssocID="{603EF35D-1145-4174-A3DA-6412870B21DB}" presName="sibTrans" presStyleLbl="sibTrans1D1" presStyleIdx="2" presStyleCnt="8"/>
      <dgm:spPr/>
      <dgm:t>
        <a:bodyPr/>
        <a:lstStyle/>
        <a:p>
          <a:endParaRPr lang="ms-MY"/>
        </a:p>
      </dgm:t>
    </dgm:pt>
    <dgm:pt modelId="{0D46D1D6-9A37-4066-BA11-CF59977E735A}" type="pres">
      <dgm:prSet presAssocID="{603EF35D-1145-4174-A3DA-6412870B21DB}" presName="connectorText" presStyleLbl="sibTrans1D1" presStyleIdx="2" presStyleCnt="8"/>
      <dgm:spPr/>
      <dgm:t>
        <a:bodyPr/>
        <a:lstStyle/>
        <a:p>
          <a:endParaRPr lang="ms-MY"/>
        </a:p>
      </dgm:t>
    </dgm:pt>
    <dgm:pt modelId="{F4D4187F-BDBB-406A-94A6-67219507F858}" type="pres">
      <dgm:prSet presAssocID="{B405FE8F-8FCD-4E48-9534-3C2DDD5A0002}" presName="node" presStyleLbl="node1" presStyleIdx="3" presStyleCnt="9">
        <dgm:presLayoutVars>
          <dgm:bulletEnabled val="1"/>
        </dgm:presLayoutVars>
      </dgm:prSet>
      <dgm:spPr/>
      <dgm:t>
        <a:bodyPr/>
        <a:lstStyle/>
        <a:p>
          <a:endParaRPr lang="en-US"/>
        </a:p>
      </dgm:t>
    </dgm:pt>
    <dgm:pt modelId="{A40DAB55-EF87-40D1-90EE-5AE84909DF98}" type="pres">
      <dgm:prSet presAssocID="{A765C027-8BF9-4380-99C6-C2A2DF2C5C11}" presName="sibTrans" presStyleLbl="sibTrans1D1" presStyleIdx="3" presStyleCnt="8"/>
      <dgm:spPr/>
      <dgm:t>
        <a:bodyPr/>
        <a:lstStyle/>
        <a:p>
          <a:endParaRPr lang="ms-MY"/>
        </a:p>
      </dgm:t>
    </dgm:pt>
    <dgm:pt modelId="{92D57BD6-78D0-402A-B505-95EE356CDDA9}" type="pres">
      <dgm:prSet presAssocID="{A765C027-8BF9-4380-99C6-C2A2DF2C5C11}" presName="connectorText" presStyleLbl="sibTrans1D1" presStyleIdx="3" presStyleCnt="8"/>
      <dgm:spPr/>
      <dgm:t>
        <a:bodyPr/>
        <a:lstStyle/>
        <a:p>
          <a:endParaRPr lang="ms-MY"/>
        </a:p>
      </dgm:t>
    </dgm:pt>
    <dgm:pt modelId="{00A70D05-B339-4C36-9D8A-0523A38C6994}" type="pres">
      <dgm:prSet presAssocID="{E6D2C65E-AE69-4C16-858D-5D27CCBF0594}" presName="node" presStyleLbl="node1" presStyleIdx="4" presStyleCnt="9">
        <dgm:presLayoutVars>
          <dgm:bulletEnabled val="1"/>
        </dgm:presLayoutVars>
      </dgm:prSet>
      <dgm:spPr/>
      <dgm:t>
        <a:bodyPr/>
        <a:lstStyle/>
        <a:p>
          <a:endParaRPr lang="en-US"/>
        </a:p>
      </dgm:t>
    </dgm:pt>
    <dgm:pt modelId="{B78D8F84-B5D4-4AB6-8608-8154C2865F03}" type="pres">
      <dgm:prSet presAssocID="{AD2891E5-A891-4DA2-B225-7DD971E4DAD4}" presName="sibTrans" presStyleLbl="sibTrans1D1" presStyleIdx="4" presStyleCnt="8"/>
      <dgm:spPr/>
      <dgm:t>
        <a:bodyPr/>
        <a:lstStyle/>
        <a:p>
          <a:endParaRPr lang="ms-MY"/>
        </a:p>
      </dgm:t>
    </dgm:pt>
    <dgm:pt modelId="{A78524A8-B702-42D2-8DA9-C33B4615E5ED}" type="pres">
      <dgm:prSet presAssocID="{AD2891E5-A891-4DA2-B225-7DD971E4DAD4}" presName="connectorText" presStyleLbl="sibTrans1D1" presStyleIdx="4" presStyleCnt="8"/>
      <dgm:spPr/>
      <dgm:t>
        <a:bodyPr/>
        <a:lstStyle/>
        <a:p>
          <a:endParaRPr lang="ms-MY"/>
        </a:p>
      </dgm:t>
    </dgm:pt>
    <dgm:pt modelId="{9FA6725C-8675-4B7C-8192-F32501D4408A}" type="pres">
      <dgm:prSet presAssocID="{F2622A9C-6D08-497A-A0D3-02F1F5730E7A}" presName="node" presStyleLbl="node1" presStyleIdx="5" presStyleCnt="9">
        <dgm:presLayoutVars>
          <dgm:bulletEnabled val="1"/>
        </dgm:presLayoutVars>
      </dgm:prSet>
      <dgm:spPr/>
      <dgm:t>
        <a:bodyPr/>
        <a:lstStyle/>
        <a:p>
          <a:endParaRPr lang="en-US"/>
        </a:p>
      </dgm:t>
    </dgm:pt>
    <dgm:pt modelId="{A71D8A4F-B9AC-4343-AA05-06CDE3FEAC8E}" type="pres">
      <dgm:prSet presAssocID="{2C9B75DF-9845-42BD-884C-CC2E45AF2C61}" presName="sibTrans" presStyleLbl="sibTrans1D1" presStyleIdx="5" presStyleCnt="8"/>
      <dgm:spPr/>
      <dgm:t>
        <a:bodyPr/>
        <a:lstStyle/>
        <a:p>
          <a:endParaRPr lang="ms-MY"/>
        </a:p>
      </dgm:t>
    </dgm:pt>
    <dgm:pt modelId="{AB042C64-DA2B-421C-8F89-44D1F72C0C01}" type="pres">
      <dgm:prSet presAssocID="{2C9B75DF-9845-42BD-884C-CC2E45AF2C61}" presName="connectorText" presStyleLbl="sibTrans1D1" presStyleIdx="5" presStyleCnt="8"/>
      <dgm:spPr/>
      <dgm:t>
        <a:bodyPr/>
        <a:lstStyle/>
        <a:p>
          <a:endParaRPr lang="ms-MY"/>
        </a:p>
      </dgm:t>
    </dgm:pt>
    <dgm:pt modelId="{459444D0-555F-47CF-9510-C396FE886D6B}" type="pres">
      <dgm:prSet presAssocID="{2ABE6699-2BA9-469D-916D-F2DB9FB069A9}" presName="node" presStyleLbl="node1" presStyleIdx="6" presStyleCnt="9">
        <dgm:presLayoutVars>
          <dgm:bulletEnabled val="1"/>
        </dgm:presLayoutVars>
      </dgm:prSet>
      <dgm:spPr/>
      <dgm:t>
        <a:bodyPr/>
        <a:lstStyle/>
        <a:p>
          <a:endParaRPr lang="en-US"/>
        </a:p>
      </dgm:t>
    </dgm:pt>
    <dgm:pt modelId="{EDA92C12-6455-48CC-8319-418919AB9AC5}" type="pres">
      <dgm:prSet presAssocID="{5340FAC5-2F8D-4CBC-A6C5-1277B5EA18B7}" presName="sibTrans" presStyleLbl="sibTrans1D1" presStyleIdx="6" presStyleCnt="8"/>
      <dgm:spPr/>
      <dgm:t>
        <a:bodyPr/>
        <a:lstStyle/>
        <a:p>
          <a:endParaRPr lang="ms-MY"/>
        </a:p>
      </dgm:t>
    </dgm:pt>
    <dgm:pt modelId="{27FFDD04-4513-48FD-B091-793090C49266}" type="pres">
      <dgm:prSet presAssocID="{5340FAC5-2F8D-4CBC-A6C5-1277B5EA18B7}" presName="connectorText" presStyleLbl="sibTrans1D1" presStyleIdx="6" presStyleCnt="8"/>
      <dgm:spPr/>
      <dgm:t>
        <a:bodyPr/>
        <a:lstStyle/>
        <a:p>
          <a:endParaRPr lang="ms-MY"/>
        </a:p>
      </dgm:t>
    </dgm:pt>
    <dgm:pt modelId="{BD8D0D19-E444-4EBC-AE6A-7CCDF859197C}" type="pres">
      <dgm:prSet presAssocID="{AC6298C1-6D9D-4A0A-9C37-9542D8CABE69}" presName="node" presStyleLbl="node1" presStyleIdx="7" presStyleCnt="9">
        <dgm:presLayoutVars>
          <dgm:bulletEnabled val="1"/>
        </dgm:presLayoutVars>
      </dgm:prSet>
      <dgm:spPr/>
      <dgm:t>
        <a:bodyPr/>
        <a:lstStyle/>
        <a:p>
          <a:endParaRPr lang="en-US"/>
        </a:p>
      </dgm:t>
    </dgm:pt>
    <dgm:pt modelId="{78E60360-C52F-4215-BF4E-E57D19486248}" type="pres">
      <dgm:prSet presAssocID="{3E8F3057-C583-4E72-957E-C0D138B0467D}" presName="sibTrans" presStyleLbl="sibTrans1D1" presStyleIdx="7" presStyleCnt="8"/>
      <dgm:spPr/>
      <dgm:t>
        <a:bodyPr/>
        <a:lstStyle/>
        <a:p>
          <a:endParaRPr lang="ms-MY"/>
        </a:p>
      </dgm:t>
    </dgm:pt>
    <dgm:pt modelId="{4265355C-844D-4F28-9297-2191665EF830}" type="pres">
      <dgm:prSet presAssocID="{3E8F3057-C583-4E72-957E-C0D138B0467D}" presName="connectorText" presStyleLbl="sibTrans1D1" presStyleIdx="7" presStyleCnt="8"/>
      <dgm:spPr/>
      <dgm:t>
        <a:bodyPr/>
        <a:lstStyle/>
        <a:p>
          <a:endParaRPr lang="ms-MY"/>
        </a:p>
      </dgm:t>
    </dgm:pt>
    <dgm:pt modelId="{08EE9A64-C4AF-4077-A95F-FF4E5AFB9413}" type="pres">
      <dgm:prSet presAssocID="{23323EE1-7B2B-4594-AD17-A7082E2763A7}" presName="node" presStyleLbl="node1" presStyleIdx="8" presStyleCnt="9" custScaleX="83257" custScaleY="63295">
        <dgm:presLayoutVars>
          <dgm:bulletEnabled val="1"/>
        </dgm:presLayoutVars>
      </dgm:prSet>
      <dgm:spPr/>
      <dgm:t>
        <a:bodyPr/>
        <a:lstStyle/>
        <a:p>
          <a:endParaRPr lang="ms-MY"/>
        </a:p>
      </dgm:t>
    </dgm:pt>
  </dgm:ptLst>
  <dgm:cxnLst>
    <dgm:cxn modelId="{08521AC3-615C-4AB5-8B0F-C59BAFD5C0D7}" type="presOf" srcId="{D5759C78-741D-4121-B883-4A2B658458B7}" destId="{FA1080D8-9A94-49EE-80B8-5F6A06EA1E7D}" srcOrd="1" destOrd="0" presId="urn:microsoft.com/office/officeart/2005/8/layout/bProcess3"/>
    <dgm:cxn modelId="{ADE7E3C9-A27C-4347-8F0E-432B59B2DCC0}" srcId="{1E7D18CD-0FE1-46B0-B0B2-38CE7059D9BE}" destId="{2ABE6699-2BA9-469D-916D-F2DB9FB069A9}" srcOrd="6" destOrd="0" parTransId="{9D9158C1-9CCC-4511-B4F3-3674F66C4187}" sibTransId="{5340FAC5-2F8D-4CBC-A6C5-1277B5EA18B7}"/>
    <dgm:cxn modelId="{F79457D3-2A92-4442-AAD4-F69323AAF10C}" type="presOf" srcId="{A765C027-8BF9-4380-99C6-C2A2DF2C5C11}" destId="{92D57BD6-78D0-402A-B505-95EE356CDDA9}" srcOrd="1" destOrd="0" presId="urn:microsoft.com/office/officeart/2005/8/layout/bProcess3"/>
    <dgm:cxn modelId="{46D6E48E-0B21-4E95-B5B7-518A5D2E6B95}" type="presOf" srcId="{2C9B75DF-9845-42BD-884C-CC2E45AF2C61}" destId="{A71D8A4F-B9AC-4343-AA05-06CDE3FEAC8E}" srcOrd="0" destOrd="0" presId="urn:microsoft.com/office/officeart/2005/8/layout/bProcess3"/>
    <dgm:cxn modelId="{2AD950DB-7FB3-4CAA-9B31-336359EA6B40}" type="presOf" srcId="{C5E7EA94-8398-4D57-83F1-9BB9D29139AA}" destId="{490710A8-0A53-4A76-98C1-07138CA6B6C7}" srcOrd="1" destOrd="0" presId="urn:microsoft.com/office/officeart/2005/8/layout/bProcess3"/>
    <dgm:cxn modelId="{96E2A0CC-88FB-41C2-BAEE-C008CCA7A842}" srcId="{1E7D18CD-0FE1-46B0-B0B2-38CE7059D9BE}" destId="{23323EE1-7B2B-4594-AD17-A7082E2763A7}" srcOrd="8" destOrd="0" parTransId="{5496E1CD-0AF1-4D28-BDE0-9B2F512B0279}" sibTransId="{EB4FB9DF-DB04-43DC-BE90-35B60EC495E4}"/>
    <dgm:cxn modelId="{6E3415A4-1025-4CB8-86D4-B4F02B0DCB92}" type="presOf" srcId="{603EF35D-1145-4174-A3DA-6412870B21DB}" destId="{893B4C43-A80C-410F-92E3-F08736157704}" srcOrd="0" destOrd="0" presId="urn:microsoft.com/office/officeart/2005/8/layout/bProcess3"/>
    <dgm:cxn modelId="{01B5F799-87A5-4B6F-9C0B-1E746D1223DF}" type="presOf" srcId="{D5759C78-741D-4121-B883-4A2B658458B7}" destId="{0E02D8E5-D75B-41F7-8943-FECF80B8C3C3}" srcOrd="0" destOrd="0" presId="urn:microsoft.com/office/officeart/2005/8/layout/bProcess3"/>
    <dgm:cxn modelId="{0DD7987F-6594-4AB0-B9E8-D8F599BED678}" type="presOf" srcId="{183B02D3-B566-4E7A-9234-098422E5DD68}" destId="{526A77AC-3CCA-4BFE-BEDA-1636B0C4E21E}" srcOrd="0" destOrd="0" presId="urn:microsoft.com/office/officeart/2005/8/layout/bProcess3"/>
    <dgm:cxn modelId="{05AB7E28-BE17-4FBE-AD21-CBB1D815E60D}" srcId="{1E7D18CD-0FE1-46B0-B0B2-38CE7059D9BE}" destId="{183B02D3-B566-4E7A-9234-098422E5DD68}" srcOrd="1" destOrd="0" parTransId="{1BEE7389-FBB8-4AB6-97C1-FECDD93F76C6}" sibTransId="{C5E7EA94-8398-4D57-83F1-9BB9D29139AA}"/>
    <dgm:cxn modelId="{B706C23A-DC00-4FCE-AC07-DB457F8CF826}" type="presOf" srcId="{6421A771-B8CE-4B49-9D18-45949953817B}" destId="{9D84E314-B246-4D07-8AB2-CFD85031C6B3}" srcOrd="0" destOrd="0" presId="urn:microsoft.com/office/officeart/2005/8/layout/bProcess3"/>
    <dgm:cxn modelId="{C825BF41-2ADE-49F9-93D3-0051768028E2}" srcId="{1E7D18CD-0FE1-46B0-B0B2-38CE7059D9BE}" destId="{F2622A9C-6D08-497A-A0D3-02F1F5730E7A}" srcOrd="5" destOrd="0" parTransId="{2B505BB6-01FF-4E0A-A203-3797B0678112}" sibTransId="{2C9B75DF-9845-42BD-884C-CC2E45AF2C61}"/>
    <dgm:cxn modelId="{78A5CA09-B31A-41B9-B394-F401438B40C7}" type="presOf" srcId="{AC6298C1-6D9D-4A0A-9C37-9542D8CABE69}" destId="{BD8D0D19-E444-4EBC-AE6A-7CCDF859197C}" srcOrd="0" destOrd="0" presId="urn:microsoft.com/office/officeart/2005/8/layout/bProcess3"/>
    <dgm:cxn modelId="{8C90ACE1-8C71-4383-BFFF-77787BACCB5B}" type="presOf" srcId="{C5E7EA94-8398-4D57-83F1-9BB9D29139AA}" destId="{FD223386-5341-4A9B-BE71-DCCEBBFB519C}" srcOrd="0" destOrd="0" presId="urn:microsoft.com/office/officeart/2005/8/layout/bProcess3"/>
    <dgm:cxn modelId="{B18AB0E4-B581-4373-A919-9EAFA74172BA}" type="presOf" srcId="{5340FAC5-2F8D-4CBC-A6C5-1277B5EA18B7}" destId="{27FFDD04-4513-48FD-B091-793090C49266}" srcOrd="1" destOrd="0" presId="urn:microsoft.com/office/officeart/2005/8/layout/bProcess3"/>
    <dgm:cxn modelId="{0638B155-5CBF-4011-A203-C3ACF2520A57}" type="presOf" srcId="{1E7D18CD-0FE1-46B0-B0B2-38CE7059D9BE}" destId="{E66B87B4-979E-4185-B5D1-E422501A7BD2}" srcOrd="0" destOrd="0" presId="urn:microsoft.com/office/officeart/2005/8/layout/bProcess3"/>
    <dgm:cxn modelId="{05E4EFA0-296F-4952-A1D3-F4EA45343C4F}" type="presOf" srcId="{5340FAC5-2F8D-4CBC-A6C5-1277B5EA18B7}" destId="{EDA92C12-6455-48CC-8319-418919AB9AC5}" srcOrd="0" destOrd="0" presId="urn:microsoft.com/office/officeart/2005/8/layout/bProcess3"/>
    <dgm:cxn modelId="{EFAFED0D-0F35-4AB5-A5B3-00164818F6B9}" type="presOf" srcId="{3E8F3057-C583-4E72-957E-C0D138B0467D}" destId="{78E60360-C52F-4215-BF4E-E57D19486248}" srcOrd="0" destOrd="0" presId="urn:microsoft.com/office/officeart/2005/8/layout/bProcess3"/>
    <dgm:cxn modelId="{9324759A-20ED-4CE8-90C5-234407788173}" srcId="{1E7D18CD-0FE1-46B0-B0B2-38CE7059D9BE}" destId="{AC6298C1-6D9D-4A0A-9C37-9542D8CABE69}" srcOrd="7" destOrd="0" parTransId="{2B941B6C-79AD-435F-A08E-3CB6E9899E3A}" sibTransId="{3E8F3057-C583-4E72-957E-C0D138B0467D}"/>
    <dgm:cxn modelId="{2B4CC52A-1376-475D-8B8C-5BC5060F2E84}" type="presOf" srcId="{2ABE6699-2BA9-469D-916D-F2DB9FB069A9}" destId="{459444D0-555F-47CF-9510-C396FE886D6B}" srcOrd="0" destOrd="0" presId="urn:microsoft.com/office/officeart/2005/8/layout/bProcess3"/>
    <dgm:cxn modelId="{45907045-F365-45D6-9757-AE6E938FD538}" type="presOf" srcId="{AD2891E5-A891-4DA2-B225-7DD971E4DAD4}" destId="{B78D8F84-B5D4-4AB6-8608-8154C2865F03}" srcOrd="0" destOrd="0" presId="urn:microsoft.com/office/officeart/2005/8/layout/bProcess3"/>
    <dgm:cxn modelId="{CFC94424-7A53-46E9-BF23-804D41F19108}" type="presOf" srcId="{2C9B75DF-9845-42BD-884C-CC2E45AF2C61}" destId="{AB042C64-DA2B-421C-8F89-44D1F72C0C01}" srcOrd="1" destOrd="0" presId="urn:microsoft.com/office/officeart/2005/8/layout/bProcess3"/>
    <dgm:cxn modelId="{1E45F6C6-24FF-4700-A30E-4768640BCB73}" type="presOf" srcId="{C0E8074B-04A6-4895-8624-3B1AEF45BF50}" destId="{252B6F70-6F76-45D1-AB53-C8796B0A0579}" srcOrd="0" destOrd="0" presId="urn:microsoft.com/office/officeart/2005/8/layout/bProcess3"/>
    <dgm:cxn modelId="{74593452-6D17-447C-B0FE-6CD8E2E465C7}" type="presOf" srcId="{F2622A9C-6D08-497A-A0D3-02F1F5730E7A}" destId="{9FA6725C-8675-4B7C-8192-F32501D4408A}" srcOrd="0" destOrd="0" presId="urn:microsoft.com/office/officeart/2005/8/layout/bProcess3"/>
    <dgm:cxn modelId="{AC6A33C9-1B8A-4BDA-B3C8-B75B474478E2}" srcId="{1E7D18CD-0FE1-46B0-B0B2-38CE7059D9BE}" destId="{B405FE8F-8FCD-4E48-9534-3C2DDD5A0002}" srcOrd="3" destOrd="0" parTransId="{FF7E007E-7104-4C28-977A-8A3B56198542}" sibTransId="{A765C027-8BF9-4380-99C6-C2A2DF2C5C11}"/>
    <dgm:cxn modelId="{82E49EE8-D622-48F0-A22E-1B7FFB0E1302}" type="presOf" srcId="{A765C027-8BF9-4380-99C6-C2A2DF2C5C11}" destId="{A40DAB55-EF87-40D1-90EE-5AE84909DF98}" srcOrd="0" destOrd="0" presId="urn:microsoft.com/office/officeart/2005/8/layout/bProcess3"/>
    <dgm:cxn modelId="{7CEF060D-C069-4372-ADB4-A1CB9A8FB224}" type="presOf" srcId="{23323EE1-7B2B-4594-AD17-A7082E2763A7}" destId="{08EE9A64-C4AF-4077-A95F-FF4E5AFB9413}" srcOrd="0" destOrd="0" presId="urn:microsoft.com/office/officeart/2005/8/layout/bProcess3"/>
    <dgm:cxn modelId="{4EED86BB-A8A1-4AA1-AA7B-ECBA4F477BF7}" type="presOf" srcId="{3E8F3057-C583-4E72-957E-C0D138B0467D}" destId="{4265355C-844D-4F28-9297-2191665EF830}" srcOrd="1" destOrd="0" presId="urn:microsoft.com/office/officeart/2005/8/layout/bProcess3"/>
    <dgm:cxn modelId="{AB675286-00A5-4FEA-8925-2B1428B9650B}" srcId="{1E7D18CD-0FE1-46B0-B0B2-38CE7059D9BE}" destId="{E6D2C65E-AE69-4C16-858D-5D27CCBF0594}" srcOrd="4" destOrd="0" parTransId="{3CF55A5F-F8AF-449B-B7E0-B4538EB8B66D}" sibTransId="{AD2891E5-A891-4DA2-B225-7DD971E4DAD4}"/>
    <dgm:cxn modelId="{2818824B-4945-4636-8B63-1DA23EC89A96}" type="presOf" srcId="{AD2891E5-A891-4DA2-B225-7DD971E4DAD4}" destId="{A78524A8-B702-42D2-8DA9-C33B4615E5ED}" srcOrd="1" destOrd="0" presId="urn:microsoft.com/office/officeart/2005/8/layout/bProcess3"/>
    <dgm:cxn modelId="{6CA244B9-AC5F-4159-A76D-3E6C2003ACC3}" type="presOf" srcId="{B405FE8F-8FCD-4E48-9534-3C2DDD5A0002}" destId="{F4D4187F-BDBB-406A-94A6-67219507F858}" srcOrd="0" destOrd="0" presId="urn:microsoft.com/office/officeart/2005/8/layout/bProcess3"/>
    <dgm:cxn modelId="{7036C304-897C-46D7-ABAE-D671029B6F08}" type="presOf" srcId="{603EF35D-1145-4174-A3DA-6412870B21DB}" destId="{0D46D1D6-9A37-4066-BA11-CF59977E735A}" srcOrd="1" destOrd="0" presId="urn:microsoft.com/office/officeart/2005/8/layout/bProcess3"/>
    <dgm:cxn modelId="{B1067800-D09E-4361-84BA-4BBC8D61A74C}" srcId="{1E7D18CD-0FE1-46B0-B0B2-38CE7059D9BE}" destId="{C0E8074B-04A6-4895-8624-3B1AEF45BF50}" srcOrd="2" destOrd="0" parTransId="{8A3C5ACD-6D5B-4E9C-8B12-059A0FD8B7A6}" sibTransId="{603EF35D-1145-4174-A3DA-6412870B21DB}"/>
    <dgm:cxn modelId="{F63F4690-A39C-497C-BF15-72934E2A265D}" type="presOf" srcId="{E6D2C65E-AE69-4C16-858D-5D27CCBF0594}" destId="{00A70D05-B339-4C36-9D8A-0523A38C6994}" srcOrd="0" destOrd="0" presId="urn:microsoft.com/office/officeart/2005/8/layout/bProcess3"/>
    <dgm:cxn modelId="{86A560D2-01B4-4C97-BFCC-5AD1F0D31C11}" srcId="{1E7D18CD-0FE1-46B0-B0B2-38CE7059D9BE}" destId="{6421A771-B8CE-4B49-9D18-45949953817B}" srcOrd="0" destOrd="0" parTransId="{A390C808-935A-4DBE-95E5-A3F42B30E9DC}" sibTransId="{D5759C78-741D-4121-B883-4A2B658458B7}"/>
    <dgm:cxn modelId="{39DCD233-8D0E-4D2A-A9E5-756957E9EA89}" type="presParOf" srcId="{E66B87B4-979E-4185-B5D1-E422501A7BD2}" destId="{9D84E314-B246-4D07-8AB2-CFD85031C6B3}" srcOrd="0" destOrd="0" presId="urn:microsoft.com/office/officeart/2005/8/layout/bProcess3"/>
    <dgm:cxn modelId="{A64AF0DC-6C5F-424C-AC82-74EE6F50B384}" type="presParOf" srcId="{E66B87B4-979E-4185-B5D1-E422501A7BD2}" destId="{0E02D8E5-D75B-41F7-8943-FECF80B8C3C3}" srcOrd="1" destOrd="0" presId="urn:microsoft.com/office/officeart/2005/8/layout/bProcess3"/>
    <dgm:cxn modelId="{AA58BA94-F665-4DF9-96C0-4DAAFA671CAB}" type="presParOf" srcId="{0E02D8E5-D75B-41F7-8943-FECF80B8C3C3}" destId="{FA1080D8-9A94-49EE-80B8-5F6A06EA1E7D}" srcOrd="0" destOrd="0" presId="urn:microsoft.com/office/officeart/2005/8/layout/bProcess3"/>
    <dgm:cxn modelId="{225D4A65-9D6A-484E-B801-42231109CDB3}" type="presParOf" srcId="{E66B87B4-979E-4185-B5D1-E422501A7BD2}" destId="{526A77AC-3CCA-4BFE-BEDA-1636B0C4E21E}" srcOrd="2" destOrd="0" presId="urn:microsoft.com/office/officeart/2005/8/layout/bProcess3"/>
    <dgm:cxn modelId="{3F9549BB-519F-49C9-89C0-2B2C3E4195EB}" type="presParOf" srcId="{E66B87B4-979E-4185-B5D1-E422501A7BD2}" destId="{FD223386-5341-4A9B-BE71-DCCEBBFB519C}" srcOrd="3" destOrd="0" presId="urn:microsoft.com/office/officeart/2005/8/layout/bProcess3"/>
    <dgm:cxn modelId="{D844D452-166C-4C0E-8EE1-FE5C80A78007}" type="presParOf" srcId="{FD223386-5341-4A9B-BE71-DCCEBBFB519C}" destId="{490710A8-0A53-4A76-98C1-07138CA6B6C7}" srcOrd="0" destOrd="0" presId="urn:microsoft.com/office/officeart/2005/8/layout/bProcess3"/>
    <dgm:cxn modelId="{E00351A6-63D6-4A67-9084-612DB6E4594C}" type="presParOf" srcId="{E66B87B4-979E-4185-B5D1-E422501A7BD2}" destId="{252B6F70-6F76-45D1-AB53-C8796B0A0579}" srcOrd="4" destOrd="0" presId="urn:microsoft.com/office/officeart/2005/8/layout/bProcess3"/>
    <dgm:cxn modelId="{F9DA20AE-42CA-490C-8D8C-C4F94D7D6418}" type="presParOf" srcId="{E66B87B4-979E-4185-B5D1-E422501A7BD2}" destId="{893B4C43-A80C-410F-92E3-F08736157704}" srcOrd="5" destOrd="0" presId="urn:microsoft.com/office/officeart/2005/8/layout/bProcess3"/>
    <dgm:cxn modelId="{B4ED3EA3-B15A-47FA-B50C-3E9D07476BCE}" type="presParOf" srcId="{893B4C43-A80C-410F-92E3-F08736157704}" destId="{0D46D1D6-9A37-4066-BA11-CF59977E735A}" srcOrd="0" destOrd="0" presId="urn:microsoft.com/office/officeart/2005/8/layout/bProcess3"/>
    <dgm:cxn modelId="{1ABA3437-37B9-48A0-B9C7-09ECAD08CAA0}" type="presParOf" srcId="{E66B87B4-979E-4185-B5D1-E422501A7BD2}" destId="{F4D4187F-BDBB-406A-94A6-67219507F858}" srcOrd="6" destOrd="0" presId="urn:microsoft.com/office/officeart/2005/8/layout/bProcess3"/>
    <dgm:cxn modelId="{2733E9B6-6A6E-48D9-AC7F-1D81B0426A6D}" type="presParOf" srcId="{E66B87B4-979E-4185-B5D1-E422501A7BD2}" destId="{A40DAB55-EF87-40D1-90EE-5AE84909DF98}" srcOrd="7" destOrd="0" presId="urn:microsoft.com/office/officeart/2005/8/layout/bProcess3"/>
    <dgm:cxn modelId="{9D72CE10-84C0-46E2-9FBA-42D443A9E0EE}" type="presParOf" srcId="{A40DAB55-EF87-40D1-90EE-5AE84909DF98}" destId="{92D57BD6-78D0-402A-B505-95EE356CDDA9}" srcOrd="0" destOrd="0" presId="urn:microsoft.com/office/officeart/2005/8/layout/bProcess3"/>
    <dgm:cxn modelId="{3E1B9831-2CDA-4C58-9B0A-BA9A97A8C67D}" type="presParOf" srcId="{E66B87B4-979E-4185-B5D1-E422501A7BD2}" destId="{00A70D05-B339-4C36-9D8A-0523A38C6994}" srcOrd="8" destOrd="0" presId="urn:microsoft.com/office/officeart/2005/8/layout/bProcess3"/>
    <dgm:cxn modelId="{9707FFAD-3015-4605-BF6A-E4A960E13481}" type="presParOf" srcId="{E66B87B4-979E-4185-B5D1-E422501A7BD2}" destId="{B78D8F84-B5D4-4AB6-8608-8154C2865F03}" srcOrd="9" destOrd="0" presId="urn:microsoft.com/office/officeart/2005/8/layout/bProcess3"/>
    <dgm:cxn modelId="{FB67349B-30A0-4253-81B7-BF57EB8C9F75}" type="presParOf" srcId="{B78D8F84-B5D4-4AB6-8608-8154C2865F03}" destId="{A78524A8-B702-42D2-8DA9-C33B4615E5ED}" srcOrd="0" destOrd="0" presId="urn:microsoft.com/office/officeart/2005/8/layout/bProcess3"/>
    <dgm:cxn modelId="{44BC0C54-E0D1-4B9E-B42B-346FD9092F17}" type="presParOf" srcId="{E66B87B4-979E-4185-B5D1-E422501A7BD2}" destId="{9FA6725C-8675-4B7C-8192-F32501D4408A}" srcOrd="10" destOrd="0" presId="urn:microsoft.com/office/officeart/2005/8/layout/bProcess3"/>
    <dgm:cxn modelId="{D5F13D47-CB28-4EEB-B89A-3CEA26571DDE}" type="presParOf" srcId="{E66B87B4-979E-4185-B5D1-E422501A7BD2}" destId="{A71D8A4F-B9AC-4343-AA05-06CDE3FEAC8E}" srcOrd="11" destOrd="0" presId="urn:microsoft.com/office/officeart/2005/8/layout/bProcess3"/>
    <dgm:cxn modelId="{D5BA83FA-437D-4B2D-9D3C-13E7EC493CF2}" type="presParOf" srcId="{A71D8A4F-B9AC-4343-AA05-06CDE3FEAC8E}" destId="{AB042C64-DA2B-421C-8F89-44D1F72C0C01}" srcOrd="0" destOrd="0" presId="urn:microsoft.com/office/officeart/2005/8/layout/bProcess3"/>
    <dgm:cxn modelId="{3605AA5A-1E46-4E1C-8695-DA0A1EF0851A}" type="presParOf" srcId="{E66B87B4-979E-4185-B5D1-E422501A7BD2}" destId="{459444D0-555F-47CF-9510-C396FE886D6B}" srcOrd="12" destOrd="0" presId="urn:microsoft.com/office/officeart/2005/8/layout/bProcess3"/>
    <dgm:cxn modelId="{84BFEB37-5C53-49AF-BA03-EF0E823E651D}" type="presParOf" srcId="{E66B87B4-979E-4185-B5D1-E422501A7BD2}" destId="{EDA92C12-6455-48CC-8319-418919AB9AC5}" srcOrd="13" destOrd="0" presId="urn:microsoft.com/office/officeart/2005/8/layout/bProcess3"/>
    <dgm:cxn modelId="{C0EB79E0-DC09-4B8E-AA7C-D582E6CB2B8E}" type="presParOf" srcId="{EDA92C12-6455-48CC-8319-418919AB9AC5}" destId="{27FFDD04-4513-48FD-B091-793090C49266}" srcOrd="0" destOrd="0" presId="urn:microsoft.com/office/officeart/2005/8/layout/bProcess3"/>
    <dgm:cxn modelId="{2A4F6A01-F84D-4465-907F-F06D609A15FB}" type="presParOf" srcId="{E66B87B4-979E-4185-B5D1-E422501A7BD2}" destId="{BD8D0D19-E444-4EBC-AE6A-7CCDF859197C}" srcOrd="14" destOrd="0" presId="urn:microsoft.com/office/officeart/2005/8/layout/bProcess3"/>
    <dgm:cxn modelId="{0272751F-B77D-4CA9-B28D-A9707380D685}" type="presParOf" srcId="{E66B87B4-979E-4185-B5D1-E422501A7BD2}" destId="{78E60360-C52F-4215-BF4E-E57D19486248}" srcOrd="15" destOrd="0" presId="urn:microsoft.com/office/officeart/2005/8/layout/bProcess3"/>
    <dgm:cxn modelId="{0B1430E8-5B79-413D-9E6C-6037E08C2A31}" type="presParOf" srcId="{78E60360-C52F-4215-BF4E-E57D19486248}" destId="{4265355C-844D-4F28-9297-2191665EF830}" srcOrd="0" destOrd="0" presId="urn:microsoft.com/office/officeart/2005/8/layout/bProcess3"/>
    <dgm:cxn modelId="{F027CF44-7B3B-46AC-B5E4-FEAEB71B1BF0}" type="presParOf" srcId="{E66B87B4-979E-4185-B5D1-E422501A7BD2}" destId="{08EE9A64-C4AF-4077-A95F-FF4E5AFB9413}" srcOrd="16"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2A33666-42C5-4B5B-90DA-B01EA94EFD5C}" type="doc">
      <dgm:prSet loTypeId="urn:microsoft.com/office/officeart/2005/8/layout/StepDownProcess" loCatId="process" qsTypeId="urn:microsoft.com/office/officeart/2005/8/quickstyle/simple3" qsCatId="simple" csTypeId="urn:microsoft.com/office/officeart/2005/8/colors/colorful1" csCatId="colorful" phldr="1"/>
      <dgm:spPr/>
      <dgm:t>
        <a:bodyPr/>
        <a:lstStyle/>
        <a:p>
          <a:endParaRPr lang="en-US"/>
        </a:p>
      </dgm:t>
    </dgm:pt>
    <dgm:pt modelId="{685BAADF-6920-4128-8A0C-3F31F6DB8295}">
      <dgm:prSet phldrT="[Text]" custT="1"/>
      <dgm:spPr/>
      <dgm:t>
        <a:bodyPr/>
        <a:lstStyle/>
        <a:p>
          <a:r>
            <a:rPr lang="en-US" sz="1600" dirty="0" smtClean="0"/>
            <a:t>1. Open TAP main homepage. Click ‘Make a Payment’ under “I want To’ option.</a:t>
          </a:r>
          <a:endParaRPr lang="en-US" sz="1600" dirty="0"/>
        </a:p>
      </dgm:t>
    </dgm:pt>
    <dgm:pt modelId="{DED387D8-3E82-49F6-92A7-6D46709A61C2}" type="parTrans" cxnId="{BE4B6963-843A-4097-B985-6C3EE053A0B3}">
      <dgm:prSet/>
      <dgm:spPr/>
      <dgm:t>
        <a:bodyPr/>
        <a:lstStyle/>
        <a:p>
          <a:endParaRPr lang="en-US"/>
        </a:p>
      </dgm:t>
    </dgm:pt>
    <dgm:pt modelId="{2C989882-4D96-4C1A-89C2-3CDA96BDC54C}" type="sibTrans" cxnId="{BE4B6963-843A-4097-B985-6C3EE053A0B3}">
      <dgm:prSet/>
      <dgm:spPr/>
      <dgm:t>
        <a:bodyPr/>
        <a:lstStyle/>
        <a:p>
          <a:endParaRPr lang="en-US"/>
        </a:p>
      </dgm:t>
    </dgm:pt>
    <dgm:pt modelId="{8815AD5B-8C89-42EF-8630-93180E72F5F2}">
      <dgm:prSet phldrT="[Text]" custT="1"/>
      <dgm:spPr/>
      <dgm:t>
        <a:bodyPr/>
        <a:lstStyle/>
        <a:p>
          <a:r>
            <a:rPr lang="en-US" sz="1600" dirty="0" smtClean="0"/>
            <a:t>2. Click ‘Make a Payment’ and Choose 'Payment for a Return that has been filed‘.</a:t>
          </a:r>
          <a:endParaRPr lang="en-US" sz="1600" dirty="0"/>
        </a:p>
      </dgm:t>
    </dgm:pt>
    <dgm:pt modelId="{2D6BD957-6B00-4085-A7E0-FEE966176656}" type="parTrans" cxnId="{E283039F-88FB-49AE-B987-825D104C6350}">
      <dgm:prSet/>
      <dgm:spPr/>
      <dgm:t>
        <a:bodyPr/>
        <a:lstStyle/>
        <a:p>
          <a:endParaRPr lang="en-US"/>
        </a:p>
      </dgm:t>
    </dgm:pt>
    <dgm:pt modelId="{07E2E390-50EB-416E-B589-F17E34D7DF20}" type="sibTrans" cxnId="{E283039F-88FB-49AE-B987-825D104C6350}">
      <dgm:prSet/>
      <dgm:spPr/>
      <dgm:t>
        <a:bodyPr/>
        <a:lstStyle/>
        <a:p>
          <a:endParaRPr lang="en-US"/>
        </a:p>
      </dgm:t>
    </dgm:pt>
    <dgm:pt modelId="{DA94A94B-E2A2-4B8E-96B4-2886B9DDA211}">
      <dgm:prSet custT="1"/>
      <dgm:spPr/>
      <dgm:t>
        <a:bodyPr/>
        <a:lstStyle/>
        <a:p>
          <a:r>
            <a:rPr lang="en-US" sz="1600" dirty="0" smtClean="0"/>
            <a:t>3. If there is media information, key in the media number. If not, key in </a:t>
          </a:r>
          <a:r>
            <a:rPr lang="en-US" sz="1600" dirty="0" err="1" smtClean="0"/>
            <a:t>GST</a:t>
          </a:r>
          <a:r>
            <a:rPr lang="en-US" sz="1600" dirty="0" smtClean="0"/>
            <a:t> No./ Account ID.</a:t>
          </a:r>
        </a:p>
      </dgm:t>
    </dgm:pt>
    <dgm:pt modelId="{5684CF48-2943-48D2-AAD1-CBC0A8EF3E5F}" type="parTrans" cxnId="{B99FCA3C-71D0-42C8-896B-21BC2A88DE2C}">
      <dgm:prSet/>
      <dgm:spPr/>
      <dgm:t>
        <a:bodyPr/>
        <a:lstStyle/>
        <a:p>
          <a:endParaRPr lang="en-US"/>
        </a:p>
      </dgm:t>
    </dgm:pt>
    <dgm:pt modelId="{CFBBB47A-50E1-41E2-9DBE-7A3913DAC76F}" type="sibTrans" cxnId="{B99FCA3C-71D0-42C8-896B-21BC2A88DE2C}">
      <dgm:prSet/>
      <dgm:spPr/>
      <dgm:t>
        <a:bodyPr/>
        <a:lstStyle/>
        <a:p>
          <a:endParaRPr lang="en-US"/>
        </a:p>
      </dgm:t>
    </dgm:pt>
    <dgm:pt modelId="{866A85EB-0BA8-4199-89CD-D1916B4D4660}">
      <dgm:prSet custT="1"/>
      <dgm:spPr/>
      <dgm:t>
        <a:bodyPr/>
        <a:lstStyle/>
        <a:p>
          <a:r>
            <a:rPr lang="en-US" sz="1600" dirty="0" smtClean="0"/>
            <a:t>4. Complete the process till the end. Click ‘Print the Acknowledgement Receipt’. Keep for future reference.</a:t>
          </a:r>
        </a:p>
      </dgm:t>
    </dgm:pt>
    <dgm:pt modelId="{C3DD91FC-7B95-4D15-B4AC-F700517F03DB}" type="parTrans" cxnId="{EF832A7D-7847-4B4E-98B6-3203FB5A3CF8}">
      <dgm:prSet/>
      <dgm:spPr/>
      <dgm:t>
        <a:bodyPr/>
        <a:lstStyle/>
        <a:p>
          <a:endParaRPr lang="en-US"/>
        </a:p>
      </dgm:t>
    </dgm:pt>
    <dgm:pt modelId="{473C3171-079C-4DDB-9FAC-6F6C5E97B616}" type="sibTrans" cxnId="{EF832A7D-7847-4B4E-98B6-3203FB5A3CF8}">
      <dgm:prSet/>
      <dgm:spPr/>
      <dgm:t>
        <a:bodyPr/>
        <a:lstStyle/>
        <a:p>
          <a:endParaRPr lang="en-US"/>
        </a:p>
      </dgm:t>
    </dgm:pt>
    <dgm:pt modelId="{DAD16480-2450-4083-A40F-3A982D952E26}" type="pres">
      <dgm:prSet presAssocID="{C2A33666-42C5-4B5B-90DA-B01EA94EFD5C}" presName="rootnode" presStyleCnt="0">
        <dgm:presLayoutVars>
          <dgm:chMax/>
          <dgm:chPref/>
          <dgm:dir/>
          <dgm:animLvl val="lvl"/>
        </dgm:presLayoutVars>
      </dgm:prSet>
      <dgm:spPr/>
      <dgm:t>
        <a:bodyPr/>
        <a:lstStyle/>
        <a:p>
          <a:endParaRPr lang="ms-MY"/>
        </a:p>
      </dgm:t>
    </dgm:pt>
    <dgm:pt modelId="{2795C68C-D095-4167-90FE-73B8D6D7B52D}" type="pres">
      <dgm:prSet presAssocID="{685BAADF-6920-4128-8A0C-3F31F6DB8295}" presName="composite" presStyleCnt="0"/>
      <dgm:spPr/>
    </dgm:pt>
    <dgm:pt modelId="{7BFB6DB0-A118-42C5-921B-BA2801AAD1CD}" type="pres">
      <dgm:prSet presAssocID="{685BAADF-6920-4128-8A0C-3F31F6DB8295}" presName="bentUpArrow1" presStyleLbl="alignImgPlace1" presStyleIdx="0" presStyleCnt="3"/>
      <dgm:spPr/>
    </dgm:pt>
    <dgm:pt modelId="{023273D4-0159-4440-8165-DC5D7DE7E314}" type="pres">
      <dgm:prSet presAssocID="{685BAADF-6920-4128-8A0C-3F31F6DB8295}" presName="ParentText" presStyleLbl="node1" presStyleIdx="0" presStyleCnt="4" custScaleX="344378">
        <dgm:presLayoutVars>
          <dgm:chMax val="1"/>
          <dgm:chPref val="1"/>
          <dgm:bulletEnabled val="1"/>
        </dgm:presLayoutVars>
      </dgm:prSet>
      <dgm:spPr/>
      <dgm:t>
        <a:bodyPr/>
        <a:lstStyle/>
        <a:p>
          <a:endParaRPr lang="ms-MY"/>
        </a:p>
      </dgm:t>
    </dgm:pt>
    <dgm:pt modelId="{0A2DD5D1-CE63-44ED-9CAA-19BDF805F469}" type="pres">
      <dgm:prSet presAssocID="{685BAADF-6920-4128-8A0C-3F31F6DB8295}" presName="ChildText" presStyleLbl="revTx" presStyleIdx="0" presStyleCnt="3">
        <dgm:presLayoutVars>
          <dgm:chMax val="0"/>
          <dgm:chPref val="0"/>
          <dgm:bulletEnabled val="1"/>
        </dgm:presLayoutVars>
      </dgm:prSet>
      <dgm:spPr/>
      <dgm:t>
        <a:bodyPr/>
        <a:lstStyle/>
        <a:p>
          <a:endParaRPr lang="en-US"/>
        </a:p>
      </dgm:t>
    </dgm:pt>
    <dgm:pt modelId="{04219C82-0167-4333-9C79-64B6EA585552}" type="pres">
      <dgm:prSet presAssocID="{2C989882-4D96-4C1A-89C2-3CDA96BDC54C}" presName="sibTrans" presStyleCnt="0"/>
      <dgm:spPr/>
    </dgm:pt>
    <dgm:pt modelId="{55803E2B-9A34-4D1E-B4D3-6633A425C24F}" type="pres">
      <dgm:prSet presAssocID="{8815AD5B-8C89-42EF-8630-93180E72F5F2}" presName="composite" presStyleCnt="0"/>
      <dgm:spPr/>
    </dgm:pt>
    <dgm:pt modelId="{C3493758-A341-47F3-AB94-D073E9005A10}" type="pres">
      <dgm:prSet presAssocID="{8815AD5B-8C89-42EF-8630-93180E72F5F2}" presName="bentUpArrow1" presStyleLbl="alignImgPlace1" presStyleIdx="1" presStyleCnt="3"/>
      <dgm:spPr/>
    </dgm:pt>
    <dgm:pt modelId="{A8DFAEEC-7D10-4954-A4C2-ABF70CFEE244}" type="pres">
      <dgm:prSet presAssocID="{8815AD5B-8C89-42EF-8630-93180E72F5F2}" presName="ParentText" presStyleLbl="node1" presStyleIdx="1" presStyleCnt="4" custScaleX="291031" custLinFactNeighborX="37006" custLinFactNeighborY="-1415">
        <dgm:presLayoutVars>
          <dgm:chMax val="1"/>
          <dgm:chPref val="1"/>
          <dgm:bulletEnabled val="1"/>
        </dgm:presLayoutVars>
      </dgm:prSet>
      <dgm:spPr/>
      <dgm:t>
        <a:bodyPr/>
        <a:lstStyle/>
        <a:p>
          <a:endParaRPr lang="en-US"/>
        </a:p>
      </dgm:t>
    </dgm:pt>
    <dgm:pt modelId="{A4CA5411-6367-4D35-B389-D337B84BE13B}" type="pres">
      <dgm:prSet presAssocID="{8815AD5B-8C89-42EF-8630-93180E72F5F2}" presName="ChildText" presStyleLbl="revTx" presStyleIdx="1" presStyleCnt="3">
        <dgm:presLayoutVars>
          <dgm:chMax val="0"/>
          <dgm:chPref val="0"/>
          <dgm:bulletEnabled val="1"/>
        </dgm:presLayoutVars>
      </dgm:prSet>
      <dgm:spPr/>
      <dgm:t>
        <a:bodyPr/>
        <a:lstStyle/>
        <a:p>
          <a:endParaRPr lang="en-US"/>
        </a:p>
      </dgm:t>
    </dgm:pt>
    <dgm:pt modelId="{67A7CFE0-9640-451E-BE9F-CC28A97CE9B3}" type="pres">
      <dgm:prSet presAssocID="{07E2E390-50EB-416E-B589-F17E34D7DF20}" presName="sibTrans" presStyleCnt="0"/>
      <dgm:spPr/>
    </dgm:pt>
    <dgm:pt modelId="{34BB7D9D-85B9-4C92-BF84-AF6FFB38A9EB}" type="pres">
      <dgm:prSet presAssocID="{DA94A94B-E2A2-4B8E-96B4-2886B9DDA211}" presName="composite" presStyleCnt="0"/>
      <dgm:spPr/>
    </dgm:pt>
    <dgm:pt modelId="{40C2107A-1EF3-455D-A051-654D9F46337E}" type="pres">
      <dgm:prSet presAssocID="{DA94A94B-E2A2-4B8E-96B4-2886B9DDA211}" presName="bentUpArrow1" presStyleLbl="alignImgPlace1" presStyleIdx="2" presStyleCnt="3"/>
      <dgm:spPr/>
    </dgm:pt>
    <dgm:pt modelId="{CBFC8BDA-1D55-43DF-9204-25C81BDC70B0}" type="pres">
      <dgm:prSet presAssocID="{DA94A94B-E2A2-4B8E-96B4-2886B9DDA211}" presName="ParentText" presStyleLbl="node1" presStyleIdx="2" presStyleCnt="4" custScaleX="289526">
        <dgm:presLayoutVars>
          <dgm:chMax val="1"/>
          <dgm:chPref val="1"/>
          <dgm:bulletEnabled val="1"/>
        </dgm:presLayoutVars>
      </dgm:prSet>
      <dgm:spPr/>
      <dgm:t>
        <a:bodyPr/>
        <a:lstStyle/>
        <a:p>
          <a:endParaRPr lang="en-US"/>
        </a:p>
      </dgm:t>
    </dgm:pt>
    <dgm:pt modelId="{A4F58D0F-3B65-4DA5-9997-00D5D0F2EB8D}" type="pres">
      <dgm:prSet presAssocID="{DA94A94B-E2A2-4B8E-96B4-2886B9DDA211}" presName="ChildText" presStyleLbl="revTx" presStyleIdx="2" presStyleCnt="3">
        <dgm:presLayoutVars>
          <dgm:chMax val="0"/>
          <dgm:chPref val="0"/>
          <dgm:bulletEnabled val="1"/>
        </dgm:presLayoutVars>
      </dgm:prSet>
      <dgm:spPr/>
    </dgm:pt>
    <dgm:pt modelId="{D6656DCE-3D00-4FE5-AA05-9925F86A57F1}" type="pres">
      <dgm:prSet presAssocID="{CFBBB47A-50E1-41E2-9DBE-7A3913DAC76F}" presName="sibTrans" presStyleCnt="0"/>
      <dgm:spPr/>
    </dgm:pt>
    <dgm:pt modelId="{947D65E7-5B66-442D-A450-609C5CB4143D}" type="pres">
      <dgm:prSet presAssocID="{866A85EB-0BA8-4199-89CD-D1916B4D4660}" presName="composite" presStyleCnt="0"/>
      <dgm:spPr/>
    </dgm:pt>
    <dgm:pt modelId="{2941AE82-2044-4513-BAC5-B2154447FF13}" type="pres">
      <dgm:prSet presAssocID="{866A85EB-0BA8-4199-89CD-D1916B4D4660}" presName="ParentText" presStyleLbl="node1" presStyleIdx="3" presStyleCnt="4" custScaleX="221029" custScaleY="145863">
        <dgm:presLayoutVars>
          <dgm:chMax val="1"/>
          <dgm:chPref val="1"/>
          <dgm:bulletEnabled val="1"/>
        </dgm:presLayoutVars>
      </dgm:prSet>
      <dgm:spPr/>
      <dgm:t>
        <a:bodyPr/>
        <a:lstStyle/>
        <a:p>
          <a:endParaRPr lang="en-US"/>
        </a:p>
      </dgm:t>
    </dgm:pt>
  </dgm:ptLst>
  <dgm:cxnLst>
    <dgm:cxn modelId="{EF832A7D-7847-4B4E-98B6-3203FB5A3CF8}" srcId="{C2A33666-42C5-4B5B-90DA-B01EA94EFD5C}" destId="{866A85EB-0BA8-4199-89CD-D1916B4D4660}" srcOrd="3" destOrd="0" parTransId="{C3DD91FC-7B95-4D15-B4AC-F700517F03DB}" sibTransId="{473C3171-079C-4DDB-9FAC-6F6C5E97B616}"/>
    <dgm:cxn modelId="{3834F26A-1443-4595-813F-B937E6BA249C}" type="presOf" srcId="{685BAADF-6920-4128-8A0C-3F31F6DB8295}" destId="{023273D4-0159-4440-8165-DC5D7DE7E314}" srcOrd="0" destOrd="0" presId="urn:microsoft.com/office/officeart/2005/8/layout/StepDownProcess"/>
    <dgm:cxn modelId="{E283039F-88FB-49AE-B987-825D104C6350}" srcId="{C2A33666-42C5-4B5B-90DA-B01EA94EFD5C}" destId="{8815AD5B-8C89-42EF-8630-93180E72F5F2}" srcOrd="1" destOrd="0" parTransId="{2D6BD957-6B00-4085-A7E0-FEE966176656}" sibTransId="{07E2E390-50EB-416E-B589-F17E34D7DF20}"/>
    <dgm:cxn modelId="{B99FCA3C-71D0-42C8-896B-21BC2A88DE2C}" srcId="{C2A33666-42C5-4B5B-90DA-B01EA94EFD5C}" destId="{DA94A94B-E2A2-4B8E-96B4-2886B9DDA211}" srcOrd="2" destOrd="0" parTransId="{5684CF48-2943-48D2-AAD1-CBC0A8EF3E5F}" sibTransId="{CFBBB47A-50E1-41E2-9DBE-7A3913DAC76F}"/>
    <dgm:cxn modelId="{BE4B6963-843A-4097-B985-6C3EE053A0B3}" srcId="{C2A33666-42C5-4B5B-90DA-B01EA94EFD5C}" destId="{685BAADF-6920-4128-8A0C-3F31F6DB8295}" srcOrd="0" destOrd="0" parTransId="{DED387D8-3E82-49F6-92A7-6D46709A61C2}" sibTransId="{2C989882-4D96-4C1A-89C2-3CDA96BDC54C}"/>
    <dgm:cxn modelId="{C2417B0F-BEA7-4C98-9F29-177EEFF6A23F}" type="presOf" srcId="{866A85EB-0BA8-4199-89CD-D1916B4D4660}" destId="{2941AE82-2044-4513-BAC5-B2154447FF13}" srcOrd="0" destOrd="0" presId="urn:microsoft.com/office/officeart/2005/8/layout/StepDownProcess"/>
    <dgm:cxn modelId="{73BBA127-219D-44E4-AC05-6F763C6F7095}" type="presOf" srcId="{DA94A94B-E2A2-4B8E-96B4-2886B9DDA211}" destId="{CBFC8BDA-1D55-43DF-9204-25C81BDC70B0}" srcOrd="0" destOrd="0" presId="urn:microsoft.com/office/officeart/2005/8/layout/StepDownProcess"/>
    <dgm:cxn modelId="{82F00696-E9A6-4CE1-8879-AEA1AEE0E146}" type="presOf" srcId="{C2A33666-42C5-4B5B-90DA-B01EA94EFD5C}" destId="{DAD16480-2450-4083-A40F-3A982D952E26}" srcOrd="0" destOrd="0" presId="urn:microsoft.com/office/officeart/2005/8/layout/StepDownProcess"/>
    <dgm:cxn modelId="{E33F9FBB-0393-49A2-A9EA-DBE5E0F47F2F}" type="presOf" srcId="{8815AD5B-8C89-42EF-8630-93180E72F5F2}" destId="{A8DFAEEC-7D10-4954-A4C2-ABF70CFEE244}" srcOrd="0" destOrd="0" presId="urn:microsoft.com/office/officeart/2005/8/layout/StepDownProcess"/>
    <dgm:cxn modelId="{CCCB6E23-4AA2-4D15-A0EF-BE0A36658897}" type="presParOf" srcId="{DAD16480-2450-4083-A40F-3A982D952E26}" destId="{2795C68C-D095-4167-90FE-73B8D6D7B52D}" srcOrd="0" destOrd="0" presId="urn:microsoft.com/office/officeart/2005/8/layout/StepDownProcess"/>
    <dgm:cxn modelId="{1881CE95-EA07-484A-A963-722F867C534A}" type="presParOf" srcId="{2795C68C-D095-4167-90FE-73B8D6D7B52D}" destId="{7BFB6DB0-A118-42C5-921B-BA2801AAD1CD}" srcOrd="0" destOrd="0" presId="urn:microsoft.com/office/officeart/2005/8/layout/StepDownProcess"/>
    <dgm:cxn modelId="{33A07921-4883-4C7A-B410-369BAA5C955F}" type="presParOf" srcId="{2795C68C-D095-4167-90FE-73B8D6D7B52D}" destId="{023273D4-0159-4440-8165-DC5D7DE7E314}" srcOrd="1" destOrd="0" presId="urn:microsoft.com/office/officeart/2005/8/layout/StepDownProcess"/>
    <dgm:cxn modelId="{C785003E-4587-405E-A899-1DE9A3BB7F36}" type="presParOf" srcId="{2795C68C-D095-4167-90FE-73B8D6D7B52D}" destId="{0A2DD5D1-CE63-44ED-9CAA-19BDF805F469}" srcOrd="2" destOrd="0" presId="urn:microsoft.com/office/officeart/2005/8/layout/StepDownProcess"/>
    <dgm:cxn modelId="{222795FA-E305-4453-95A8-FC050BDCA408}" type="presParOf" srcId="{DAD16480-2450-4083-A40F-3A982D952E26}" destId="{04219C82-0167-4333-9C79-64B6EA585552}" srcOrd="1" destOrd="0" presId="urn:microsoft.com/office/officeart/2005/8/layout/StepDownProcess"/>
    <dgm:cxn modelId="{3096271A-46D0-46A3-87A8-478E5BBBC32D}" type="presParOf" srcId="{DAD16480-2450-4083-A40F-3A982D952E26}" destId="{55803E2B-9A34-4D1E-B4D3-6633A425C24F}" srcOrd="2" destOrd="0" presId="urn:microsoft.com/office/officeart/2005/8/layout/StepDownProcess"/>
    <dgm:cxn modelId="{7C50C98F-C190-4F16-BE44-4DDCB22C260F}" type="presParOf" srcId="{55803E2B-9A34-4D1E-B4D3-6633A425C24F}" destId="{C3493758-A341-47F3-AB94-D073E9005A10}" srcOrd="0" destOrd="0" presId="urn:microsoft.com/office/officeart/2005/8/layout/StepDownProcess"/>
    <dgm:cxn modelId="{45F7732F-A9F1-4350-A680-ABA804DB6E4F}" type="presParOf" srcId="{55803E2B-9A34-4D1E-B4D3-6633A425C24F}" destId="{A8DFAEEC-7D10-4954-A4C2-ABF70CFEE244}" srcOrd="1" destOrd="0" presId="urn:microsoft.com/office/officeart/2005/8/layout/StepDownProcess"/>
    <dgm:cxn modelId="{973D955E-4516-4BC4-B670-40A97F55B928}" type="presParOf" srcId="{55803E2B-9A34-4D1E-B4D3-6633A425C24F}" destId="{A4CA5411-6367-4D35-B389-D337B84BE13B}" srcOrd="2" destOrd="0" presId="urn:microsoft.com/office/officeart/2005/8/layout/StepDownProcess"/>
    <dgm:cxn modelId="{0B9ED4C1-8F09-4774-9DD3-9E81D968DA5E}" type="presParOf" srcId="{DAD16480-2450-4083-A40F-3A982D952E26}" destId="{67A7CFE0-9640-451E-BE9F-CC28A97CE9B3}" srcOrd="3" destOrd="0" presId="urn:microsoft.com/office/officeart/2005/8/layout/StepDownProcess"/>
    <dgm:cxn modelId="{24612BFA-4A7D-4BB5-A398-634E472AA64B}" type="presParOf" srcId="{DAD16480-2450-4083-A40F-3A982D952E26}" destId="{34BB7D9D-85B9-4C92-BF84-AF6FFB38A9EB}" srcOrd="4" destOrd="0" presId="urn:microsoft.com/office/officeart/2005/8/layout/StepDownProcess"/>
    <dgm:cxn modelId="{3D91C697-60BD-429C-BEF5-4DEE6B98923A}" type="presParOf" srcId="{34BB7D9D-85B9-4C92-BF84-AF6FFB38A9EB}" destId="{40C2107A-1EF3-455D-A051-654D9F46337E}" srcOrd="0" destOrd="0" presId="urn:microsoft.com/office/officeart/2005/8/layout/StepDownProcess"/>
    <dgm:cxn modelId="{F2C04007-F6E8-4D4C-BE3A-7FAA40BBE8DA}" type="presParOf" srcId="{34BB7D9D-85B9-4C92-BF84-AF6FFB38A9EB}" destId="{CBFC8BDA-1D55-43DF-9204-25C81BDC70B0}" srcOrd="1" destOrd="0" presId="urn:microsoft.com/office/officeart/2005/8/layout/StepDownProcess"/>
    <dgm:cxn modelId="{31AC63E3-4F64-41F4-B2AB-A4DD753C41B7}" type="presParOf" srcId="{34BB7D9D-85B9-4C92-BF84-AF6FFB38A9EB}" destId="{A4F58D0F-3B65-4DA5-9997-00D5D0F2EB8D}" srcOrd="2" destOrd="0" presId="urn:microsoft.com/office/officeart/2005/8/layout/StepDownProcess"/>
    <dgm:cxn modelId="{FDFBA03C-DFA2-40B1-A468-E3EA7E7F2CDF}" type="presParOf" srcId="{DAD16480-2450-4083-A40F-3A982D952E26}" destId="{D6656DCE-3D00-4FE5-AA05-9925F86A57F1}" srcOrd="5" destOrd="0" presId="urn:microsoft.com/office/officeart/2005/8/layout/StepDownProcess"/>
    <dgm:cxn modelId="{E9483D04-5DD0-40F4-A9DD-2C9803A9801D}" type="presParOf" srcId="{DAD16480-2450-4083-A40F-3A982D952E26}" destId="{947D65E7-5B66-442D-A450-609C5CB4143D}" srcOrd="6" destOrd="0" presId="urn:microsoft.com/office/officeart/2005/8/layout/StepDownProcess"/>
    <dgm:cxn modelId="{0D655F1F-EC5A-4D62-9184-06BF0DEB48BB}" type="presParOf" srcId="{947D65E7-5B66-442D-A450-609C5CB4143D}" destId="{2941AE82-2044-4513-BAC5-B2154447FF13}"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DDD43D8-CAD7-4F3C-9422-6EA5ACE2609D}"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CABE0E40-41C8-4B68-B856-6C4CA3488953}">
      <dgm:prSet phldrT="[Text]" custT="1"/>
      <dgm:spPr/>
      <dgm:t>
        <a:bodyPr/>
        <a:lstStyle/>
        <a:p>
          <a:pPr algn="just"/>
          <a:r>
            <a:rPr lang="en-US" sz="1800" smtClean="0"/>
            <a:t>1. Fill in Email Address and Password. Click ‘Login’.</a:t>
          </a:r>
          <a:endParaRPr lang="en-US" sz="1800" dirty="0"/>
        </a:p>
      </dgm:t>
    </dgm:pt>
    <dgm:pt modelId="{BB8718F2-A046-4831-B356-33ED2E01C7E6}" type="parTrans" cxnId="{95BC5DA4-FC04-406F-92F4-9DD9D3C357CF}">
      <dgm:prSet/>
      <dgm:spPr/>
      <dgm:t>
        <a:bodyPr/>
        <a:lstStyle/>
        <a:p>
          <a:endParaRPr lang="en-US"/>
        </a:p>
      </dgm:t>
    </dgm:pt>
    <dgm:pt modelId="{8249388E-B31E-46C8-AE33-51351D3E9793}" type="sibTrans" cxnId="{95BC5DA4-FC04-406F-92F4-9DD9D3C357CF}">
      <dgm:prSet/>
      <dgm:spPr/>
      <dgm:t>
        <a:bodyPr/>
        <a:lstStyle/>
        <a:p>
          <a:endParaRPr lang="en-US"/>
        </a:p>
      </dgm:t>
    </dgm:pt>
    <dgm:pt modelId="{3189E853-DE0E-487E-A8EA-C503674AF90D}">
      <dgm:prSet phldrT="[Text]" custT="1"/>
      <dgm:spPr/>
      <dgm:t>
        <a:bodyPr/>
        <a:lstStyle/>
        <a:p>
          <a:pPr algn="just"/>
          <a:r>
            <a:rPr lang="en-US" sz="1800" smtClean="0"/>
            <a:t>2. Click 'Make a Payment' under 'I Want To' option.</a:t>
          </a:r>
          <a:endParaRPr lang="en-US" sz="1800" dirty="0"/>
        </a:p>
      </dgm:t>
    </dgm:pt>
    <dgm:pt modelId="{3458E177-8D37-48C6-9AE3-C9E7A7FD8ED1}" type="parTrans" cxnId="{677101A0-876B-44FC-BC84-E4432A8F6456}">
      <dgm:prSet/>
      <dgm:spPr/>
      <dgm:t>
        <a:bodyPr/>
        <a:lstStyle/>
        <a:p>
          <a:endParaRPr lang="en-US"/>
        </a:p>
      </dgm:t>
    </dgm:pt>
    <dgm:pt modelId="{299ADFB6-826D-4D6B-9467-8C3B6C6EF2E4}" type="sibTrans" cxnId="{677101A0-876B-44FC-BC84-E4432A8F6456}">
      <dgm:prSet/>
      <dgm:spPr/>
      <dgm:t>
        <a:bodyPr/>
        <a:lstStyle/>
        <a:p>
          <a:endParaRPr lang="en-US"/>
        </a:p>
      </dgm:t>
    </dgm:pt>
    <dgm:pt modelId="{67AA0AB8-D7DB-431C-9FAD-0D0C47E68370}">
      <dgm:prSet phldrT="[Text]" custT="1"/>
      <dgm:spPr/>
      <dgm:t>
        <a:bodyPr/>
        <a:lstStyle/>
        <a:p>
          <a:pPr algn="just"/>
          <a:r>
            <a:rPr lang="en-US" sz="1800" smtClean="0"/>
            <a:t>3. Choose 'Pay a Filed Return'. Choose mode of payment. Choose taxable period for the required month.</a:t>
          </a:r>
          <a:endParaRPr lang="en-US" sz="1800" dirty="0"/>
        </a:p>
      </dgm:t>
    </dgm:pt>
    <dgm:pt modelId="{6B2C5DDD-00B2-4985-8A74-9D9EC104AA7A}" type="parTrans" cxnId="{C5959F8A-C964-4F37-A924-7CA7E9F3D2D9}">
      <dgm:prSet/>
      <dgm:spPr/>
      <dgm:t>
        <a:bodyPr/>
        <a:lstStyle/>
        <a:p>
          <a:endParaRPr lang="en-US"/>
        </a:p>
      </dgm:t>
    </dgm:pt>
    <dgm:pt modelId="{C01BA764-8703-428E-86F5-050F2EFB76FB}" type="sibTrans" cxnId="{C5959F8A-C964-4F37-A924-7CA7E9F3D2D9}">
      <dgm:prSet/>
      <dgm:spPr/>
      <dgm:t>
        <a:bodyPr/>
        <a:lstStyle/>
        <a:p>
          <a:endParaRPr lang="en-US"/>
        </a:p>
      </dgm:t>
    </dgm:pt>
    <dgm:pt modelId="{F9C54BA2-A25C-4BDA-B472-0F7ACFFF8F42}">
      <dgm:prSet phldrT="[Text]" custT="1"/>
      <dgm:spPr/>
      <dgm:t>
        <a:bodyPr/>
        <a:lstStyle/>
        <a:p>
          <a:pPr algn="just"/>
          <a:r>
            <a:rPr lang="en-US" sz="1800" smtClean="0"/>
            <a:t>4. Complete the process till the end. Click ‘Print Acknowledgement Receipt’. Keep for future reference.</a:t>
          </a:r>
          <a:endParaRPr lang="en-US" sz="1800" dirty="0"/>
        </a:p>
      </dgm:t>
    </dgm:pt>
    <dgm:pt modelId="{92549BB0-EA26-4198-BDDE-3AFE50F91C70}" type="parTrans" cxnId="{DFFC23BA-2567-4021-B14A-873179F57DC9}">
      <dgm:prSet/>
      <dgm:spPr/>
      <dgm:t>
        <a:bodyPr/>
        <a:lstStyle/>
        <a:p>
          <a:endParaRPr lang="en-US"/>
        </a:p>
      </dgm:t>
    </dgm:pt>
    <dgm:pt modelId="{3CEB7F34-816F-4758-BEE2-71D70EB32280}" type="sibTrans" cxnId="{DFFC23BA-2567-4021-B14A-873179F57DC9}">
      <dgm:prSet/>
      <dgm:spPr/>
      <dgm:t>
        <a:bodyPr/>
        <a:lstStyle/>
        <a:p>
          <a:endParaRPr lang="en-US"/>
        </a:p>
      </dgm:t>
    </dgm:pt>
    <dgm:pt modelId="{956BE29E-6958-40C9-A0FB-DE46A548B4E9}" type="pres">
      <dgm:prSet presAssocID="{BDDD43D8-CAD7-4F3C-9422-6EA5ACE2609D}" presName="outerComposite" presStyleCnt="0">
        <dgm:presLayoutVars>
          <dgm:chMax val="5"/>
          <dgm:dir/>
          <dgm:resizeHandles val="exact"/>
        </dgm:presLayoutVars>
      </dgm:prSet>
      <dgm:spPr/>
      <dgm:t>
        <a:bodyPr/>
        <a:lstStyle/>
        <a:p>
          <a:endParaRPr lang="ms-MY"/>
        </a:p>
      </dgm:t>
    </dgm:pt>
    <dgm:pt modelId="{ACF7A205-DDF0-418F-9D99-F06E75A84194}" type="pres">
      <dgm:prSet presAssocID="{BDDD43D8-CAD7-4F3C-9422-6EA5ACE2609D}" presName="dummyMaxCanvas" presStyleCnt="0">
        <dgm:presLayoutVars/>
      </dgm:prSet>
      <dgm:spPr/>
      <dgm:t>
        <a:bodyPr/>
        <a:lstStyle/>
        <a:p>
          <a:endParaRPr lang="en-MY"/>
        </a:p>
      </dgm:t>
    </dgm:pt>
    <dgm:pt modelId="{3091793C-0BE7-45AB-AE8C-DD4D269A7C0A}" type="pres">
      <dgm:prSet presAssocID="{BDDD43D8-CAD7-4F3C-9422-6EA5ACE2609D}" presName="FourNodes_1" presStyleLbl="node1" presStyleIdx="0" presStyleCnt="4">
        <dgm:presLayoutVars>
          <dgm:bulletEnabled val="1"/>
        </dgm:presLayoutVars>
      </dgm:prSet>
      <dgm:spPr/>
      <dgm:t>
        <a:bodyPr/>
        <a:lstStyle/>
        <a:p>
          <a:endParaRPr lang="en-US"/>
        </a:p>
      </dgm:t>
    </dgm:pt>
    <dgm:pt modelId="{0109E736-1EA5-46A5-8F12-8ACE5FCC6D86}" type="pres">
      <dgm:prSet presAssocID="{BDDD43D8-CAD7-4F3C-9422-6EA5ACE2609D}" presName="FourNodes_2" presStyleLbl="node1" presStyleIdx="1" presStyleCnt="4">
        <dgm:presLayoutVars>
          <dgm:bulletEnabled val="1"/>
        </dgm:presLayoutVars>
      </dgm:prSet>
      <dgm:spPr/>
      <dgm:t>
        <a:bodyPr/>
        <a:lstStyle/>
        <a:p>
          <a:endParaRPr lang="en-US"/>
        </a:p>
      </dgm:t>
    </dgm:pt>
    <dgm:pt modelId="{3CB16D54-AAE5-4AC6-9FFD-4D34C968208C}" type="pres">
      <dgm:prSet presAssocID="{BDDD43D8-CAD7-4F3C-9422-6EA5ACE2609D}" presName="FourNodes_3" presStyleLbl="node1" presStyleIdx="2" presStyleCnt="4">
        <dgm:presLayoutVars>
          <dgm:bulletEnabled val="1"/>
        </dgm:presLayoutVars>
      </dgm:prSet>
      <dgm:spPr/>
      <dgm:t>
        <a:bodyPr/>
        <a:lstStyle/>
        <a:p>
          <a:endParaRPr lang="en-US"/>
        </a:p>
      </dgm:t>
    </dgm:pt>
    <dgm:pt modelId="{E64726F6-6766-4402-8897-2338B79C49A1}" type="pres">
      <dgm:prSet presAssocID="{BDDD43D8-CAD7-4F3C-9422-6EA5ACE2609D}" presName="FourNodes_4" presStyleLbl="node1" presStyleIdx="3" presStyleCnt="4">
        <dgm:presLayoutVars>
          <dgm:bulletEnabled val="1"/>
        </dgm:presLayoutVars>
      </dgm:prSet>
      <dgm:spPr/>
      <dgm:t>
        <a:bodyPr/>
        <a:lstStyle/>
        <a:p>
          <a:endParaRPr lang="en-US"/>
        </a:p>
      </dgm:t>
    </dgm:pt>
    <dgm:pt modelId="{DE720506-3233-4007-9266-36B5608B8AF4}" type="pres">
      <dgm:prSet presAssocID="{BDDD43D8-CAD7-4F3C-9422-6EA5ACE2609D}" presName="FourConn_1-2" presStyleLbl="fgAccFollowNode1" presStyleIdx="0" presStyleCnt="3">
        <dgm:presLayoutVars>
          <dgm:bulletEnabled val="1"/>
        </dgm:presLayoutVars>
      </dgm:prSet>
      <dgm:spPr/>
      <dgm:t>
        <a:bodyPr/>
        <a:lstStyle/>
        <a:p>
          <a:endParaRPr lang="ms-MY"/>
        </a:p>
      </dgm:t>
    </dgm:pt>
    <dgm:pt modelId="{CD2B937A-2F10-43AA-B7D0-AF7F6D798112}" type="pres">
      <dgm:prSet presAssocID="{BDDD43D8-CAD7-4F3C-9422-6EA5ACE2609D}" presName="FourConn_2-3" presStyleLbl="fgAccFollowNode1" presStyleIdx="1" presStyleCnt="3">
        <dgm:presLayoutVars>
          <dgm:bulletEnabled val="1"/>
        </dgm:presLayoutVars>
      </dgm:prSet>
      <dgm:spPr/>
      <dgm:t>
        <a:bodyPr/>
        <a:lstStyle/>
        <a:p>
          <a:endParaRPr lang="ms-MY"/>
        </a:p>
      </dgm:t>
    </dgm:pt>
    <dgm:pt modelId="{51EAA630-2AB3-4C71-AF25-2058B936D259}" type="pres">
      <dgm:prSet presAssocID="{BDDD43D8-CAD7-4F3C-9422-6EA5ACE2609D}" presName="FourConn_3-4" presStyleLbl="fgAccFollowNode1" presStyleIdx="2" presStyleCnt="3">
        <dgm:presLayoutVars>
          <dgm:bulletEnabled val="1"/>
        </dgm:presLayoutVars>
      </dgm:prSet>
      <dgm:spPr/>
      <dgm:t>
        <a:bodyPr/>
        <a:lstStyle/>
        <a:p>
          <a:endParaRPr lang="ms-MY"/>
        </a:p>
      </dgm:t>
    </dgm:pt>
    <dgm:pt modelId="{26092C3B-BAAC-4BD9-87E7-3E009E14EB62}" type="pres">
      <dgm:prSet presAssocID="{BDDD43D8-CAD7-4F3C-9422-6EA5ACE2609D}" presName="FourNodes_1_text" presStyleLbl="node1" presStyleIdx="3" presStyleCnt="4">
        <dgm:presLayoutVars>
          <dgm:bulletEnabled val="1"/>
        </dgm:presLayoutVars>
      </dgm:prSet>
      <dgm:spPr/>
      <dgm:t>
        <a:bodyPr/>
        <a:lstStyle/>
        <a:p>
          <a:endParaRPr lang="en-US"/>
        </a:p>
      </dgm:t>
    </dgm:pt>
    <dgm:pt modelId="{2721FCD1-F521-473A-AE05-EA07FE67A459}" type="pres">
      <dgm:prSet presAssocID="{BDDD43D8-CAD7-4F3C-9422-6EA5ACE2609D}" presName="FourNodes_2_text" presStyleLbl="node1" presStyleIdx="3" presStyleCnt="4">
        <dgm:presLayoutVars>
          <dgm:bulletEnabled val="1"/>
        </dgm:presLayoutVars>
      </dgm:prSet>
      <dgm:spPr/>
      <dgm:t>
        <a:bodyPr/>
        <a:lstStyle/>
        <a:p>
          <a:endParaRPr lang="en-US"/>
        </a:p>
      </dgm:t>
    </dgm:pt>
    <dgm:pt modelId="{9861551E-860A-4D5C-B781-1EDD2F623BC0}" type="pres">
      <dgm:prSet presAssocID="{BDDD43D8-CAD7-4F3C-9422-6EA5ACE2609D}" presName="FourNodes_3_text" presStyleLbl="node1" presStyleIdx="3" presStyleCnt="4">
        <dgm:presLayoutVars>
          <dgm:bulletEnabled val="1"/>
        </dgm:presLayoutVars>
      </dgm:prSet>
      <dgm:spPr/>
      <dgm:t>
        <a:bodyPr/>
        <a:lstStyle/>
        <a:p>
          <a:endParaRPr lang="en-US"/>
        </a:p>
      </dgm:t>
    </dgm:pt>
    <dgm:pt modelId="{6E3AEEC3-120C-46E4-A847-05BC0E397FF8}" type="pres">
      <dgm:prSet presAssocID="{BDDD43D8-CAD7-4F3C-9422-6EA5ACE2609D}" presName="FourNodes_4_text" presStyleLbl="node1" presStyleIdx="3" presStyleCnt="4">
        <dgm:presLayoutVars>
          <dgm:bulletEnabled val="1"/>
        </dgm:presLayoutVars>
      </dgm:prSet>
      <dgm:spPr/>
      <dgm:t>
        <a:bodyPr/>
        <a:lstStyle/>
        <a:p>
          <a:endParaRPr lang="en-US"/>
        </a:p>
      </dgm:t>
    </dgm:pt>
  </dgm:ptLst>
  <dgm:cxnLst>
    <dgm:cxn modelId="{C5959F8A-C964-4F37-A924-7CA7E9F3D2D9}" srcId="{BDDD43D8-CAD7-4F3C-9422-6EA5ACE2609D}" destId="{67AA0AB8-D7DB-431C-9FAD-0D0C47E68370}" srcOrd="2" destOrd="0" parTransId="{6B2C5DDD-00B2-4985-8A74-9D9EC104AA7A}" sibTransId="{C01BA764-8703-428E-86F5-050F2EFB76FB}"/>
    <dgm:cxn modelId="{677101A0-876B-44FC-BC84-E4432A8F6456}" srcId="{BDDD43D8-CAD7-4F3C-9422-6EA5ACE2609D}" destId="{3189E853-DE0E-487E-A8EA-C503674AF90D}" srcOrd="1" destOrd="0" parTransId="{3458E177-8D37-48C6-9AE3-C9E7A7FD8ED1}" sibTransId="{299ADFB6-826D-4D6B-9467-8C3B6C6EF2E4}"/>
    <dgm:cxn modelId="{2E8E6A64-DCF6-4F85-B085-F7E189E9098D}" type="presOf" srcId="{BDDD43D8-CAD7-4F3C-9422-6EA5ACE2609D}" destId="{956BE29E-6958-40C9-A0FB-DE46A548B4E9}" srcOrd="0" destOrd="0" presId="urn:microsoft.com/office/officeart/2005/8/layout/vProcess5"/>
    <dgm:cxn modelId="{9179B9BD-FE56-492C-BC25-8726BCDDFD0B}" type="presOf" srcId="{CABE0E40-41C8-4B68-B856-6C4CA3488953}" destId="{26092C3B-BAAC-4BD9-87E7-3E009E14EB62}" srcOrd="1" destOrd="0" presId="urn:microsoft.com/office/officeart/2005/8/layout/vProcess5"/>
    <dgm:cxn modelId="{68D585F9-FD77-46FB-AD95-560945B5C6D0}" type="presOf" srcId="{67AA0AB8-D7DB-431C-9FAD-0D0C47E68370}" destId="{9861551E-860A-4D5C-B781-1EDD2F623BC0}" srcOrd="1" destOrd="0" presId="urn:microsoft.com/office/officeart/2005/8/layout/vProcess5"/>
    <dgm:cxn modelId="{C46C95ED-110C-48A5-BE81-B3E2ED75C0D8}" type="presOf" srcId="{3189E853-DE0E-487E-A8EA-C503674AF90D}" destId="{2721FCD1-F521-473A-AE05-EA07FE67A459}" srcOrd="1" destOrd="0" presId="urn:microsoft.com/office/officeart/2005/8/layout/vProcess5"/>
    <dgm:cxn modelId="{EED8D058-8AAC-4030-A7D8-6EE80901E152}" type="presOf" srcId="{F9C54BA2-A25C-4BDA-B472-0F7ACFFF8F42}" destId="{6E3AEEC3-120C-46E4-A847-05BC0E397FF8}" srcOrd="1" destOrd="0" presId="urn:microsoft.com/office/officeart/2005/8/layout/vProcess5"/>
    <dgm:cxn modelId="{95BC5DA4-FC04-406F-92F4-9DD9D3C357CF}" srcId="{BDDD43D8-CAD7-4F3C-9422-6EA5ACE2609D}" destId="{CABE0E40-41C8-4B68-B856-6C4CA3488953}" srcOrd="0" destOrd="0" parTransId="{BB8718F2-A046-4831-B356-33ED2E01C7E6}" sibTransId="{8249388E-B31E-46C8-AE33-51351D3E9793}"/>
    <dgm:cxn modelId="{EC973901-51A6-45C1-99E2-B2D21D6D0221}" type="presOf" srcId="{C01BA764-8703-428E-86F5-050F2EFB76FB}" destId="{51EAA630-2AB3-4C71-AF25-2058B936D259}" srcOrd="0" destOrd="0" presId="urn:microsoft.com/office/officeart/2005/8/layout/vProcess5"/>
    <dgm:cxn modelId="{DFFC23BA-2567-4021-B14A-873179F57DC9}" srcId="{BDDD43D8-CAD7-4F3C-9422-6EA5ACE2609D}" destId="{F9C54BA2-A25C-4BDA-B472-0F7ACFFF8F42}" srcOrd="3" destOrd="0" parTransId="{92549BB0-EA26-4198-BDDE-3AFE50F91C70}" sibTransId="{3CEB7F34-816F-4758-BEE2-71D70EB32280}"/>
    <dgm:cxn modelId="{96E48B52-7486-4068-873A-7EF95AC499E6}" type="presOf" srcId="{299ADFB6-826D-4D6B-9467-8C3B6C6EF2E4}" destId="{CD2B937A-2F10-43AA-B7D0-AF7F6D798112}" srcOrd="0" destOrd="0" presId="urn:microsoft.com/office/officeart/2005/8/layout/vProcess5"/>
    <dgm:cxn modelId="{522161ED-D05F-49AA-A3D5-C8F4A185C902}" type="presOf" srcId="{CABE0E40-41C8-4B68-B856-6C4CA3488953}" destId="{3091793C-0BE7-45AB-AE8C-DD4D269A7C0A}" srcOrd="0" destOrd="0" presId="urn:microsoft.com/office/officeart/2005/8/layout/vProcess5"/>
    <dgm:cxn modelId="{A708DE98-64DA-4BDD-8755-CCADF4D4A0C0}" type="presOf" srcId="{8249388E-B31E-46C8-AE33-51351D3E9793}" destId="{DE720506-3233-4007-9266-36B5608B8AF4}" srcOrd="0" destOrd="0" presId="urn:microsoft.com/office/officeart/2005/8/layout/vProcess5"/>
    <dgm:cxn modelId="{0AC6B09A-BE72-42F2-AFE5-FB308BDEC0AA}" type="presOf" srcId="{F9C54BA2-A25C-4BDA-B472-0F7ACFFF8F42}" destId="{E64726F6-6766-4402-8897-2338B79C49A1}" srcOrd="0" destOrd="0" presId="urn:microsoft.com/office/officeart/2005/8/layout/vProcess5"/>
    <dgm:cxn modelId="{19DD6CDB-26CA-440D-AD46-1811F1E8B557}" type="presOf" srcId="{67AA0AB8-D7DB-431C-9FAD-0D0C47E68370}" destId="{3CB16D54-AAE5-4AC6-9FFD-4D34C968208C}" srcOrd="0" destOrd="0" presId="urn:microsoft.com/office/officeart/2005/8/layout/vProcess5"/>
    <dgm:cxn modelId="{DBCD492D-871F-4CC7-BC36-0AE2CA18128D}" type="presOf" srcId="{3189E853-DE0E-487E-A8EA-C503674AF90D}" destId="{0109E736-1EA5-46A5-8F12-8ACE5FCC6D86}" srcOrd="0" destOrd="0" presId="urn:microsoft.com/office/officeart/2005/8/layout/vProcess5"/>
    <dgm:cxn modelId="{AC55C326-DCAA-486C-8FCB-12472DA8F0F2}" type="presParOf" srcId="{956BE29E-6958-40C9-A0FB-DE46A548B4E9}" destId="{ACF7A205-DDF0-418F-9D99-F06E75A84194}" srcOrd="0" destOrd="0" presId="urn:microsoft.com/office/officeart/2005/8/layout/vProcess5"/>
    <dgm:cxn modelId="{C24978B1-E190-44EB-9CF6-7B9184B9E704}" type="presParOf" srcId="{956BE29E-6958-40C9-A0FB-DE46A548B4E9}" destId="{3091793C-0BE7-45AB-AE8C-DD4D269A7C0A}" srcOrd="1" destOrd="0" presId="urn:microsoft.com/office/officeart/2005/8/layout/vProcess5"/>
    <dgm:cxn modelId="{65A8949A-C342-4217-8725-21A71506F0DE}" type="presParOf" srcId="{956BE29E-6958-40C9-A0FB-DE46A548B4E9}" destId="{0109E736-1EA5-46A5-8F12-8ACE5FCC6D86}" srcOrd="2" destOrd="0" presId="urn:microsoft.com/office/officeart/2005/8/layout/vProcess5"/>
    <dgm:cxn modelId="{13E85C90-49FF-4EF7-BC18-F494EA2B27D2}" type="presParOf" srcId="{956BE29E-6958-40C9-A0FB-DE46A548B4E9}" destId="{3CB16D54-AAE5-4AC6-9FFD-4D34C968208C}" srcOrd="3" destOrd="0" presId="urn:microsoft.com/office/officeart/2005/8/layout/vProcess5"/>
    <dgm:cxn modelId="{686403FD-89C9-49A2-9C18-4DD47C33DDBE}" type="presParOf" srcId="{956BE29E-6958-40C9-A0FB-DE46A548B4E9}" destId="{E64726F6-6766-4402-8897-2338B79C49A1}" srcOrd="4" destOrd="0" presId="urn:microsoft.com/office/officeart/2005/8/layout/vProcess5"/>
    <dgm:cxn modelId="{3B7D5F50-9E3D-404F-8CF1-C79FFD666154}" type="presParOf" srcId="{956BE29E-6958-40C9-A0FB-DE46A548B4E9}" destId="{DE720506-3233-4007-9266-36B5608B8AF4}" srcOrd="5" destOrd="0" presId="urn:microsoft.com/office/officeart/2005/8/layout/vProcess5"/>
    <dgm:cxn modelId="{B50C5D24-60CA-4D5F-BA3F-4A9D8F014909}" type="presParOf" srcId="{956BE29E-6958-40C9-A0FB-DE46A548B4E9}" destId="{CD2B937A-2F10-43AA-B7D0-AF7F6D798112}" srcOrd="6" destOrd="0" presId="urn:microsoft.com/office/officeart/2005/8/layout/vProcess5"/>
    <dgm:cxn modelId="{63A9D5AB-5E1F-4250-9EE7-BA740F72075F}" type="presParOf" srcId="{956BE29E-6958-40C9-A0FB-DE46A548B4E9}" destId="{51EAA630-2AB3-4C71-AF25-2058B936D259}" srcOrd="7" destOrd="0" presId="urn:microsoft.com/office/officeart/2005/8/layout/vProcess5"/>
    <dgm:cxn modelId="{BA04CBF2-FEA5-419F-A74E-278495EB9D9C}" type="presParOf" srcId="{956BE29E-6958-40C9-A0FB-DE46A548B4E9}" destId="{26092C3B-BAAC-4BD9-87E7-3E009E14EB62}" srcOrd="8" destOrd="0" presId="urn:microsoft.com/office/officeart/2005/8/layout/vProcess5"/>
    <dgm:cxn modelId="{C3B1D2D4-EDEF-4588-B880-BE8A9F4DBF58}" type="presParOf" srcId="{956BE29E-6958-40C9-A0FB-DE46A548B4E9}" destId="{2721FCD1-F521-473A-AE05-EA07FE67A459}" srcOrd="9" destOrd="0" presId="urn:microsoft.com/office/officeart/2005/8/layout/vProcess5"/>
    <dgm:cxn modelId="{22C67241-66B5-48E9-9B11-773B7C450319}" type="presParOf" srcId="{956BE29E-6958-40C9-A0FB-DE46A548B4E9}" destId="{9861551E-860A-4D5C-B781-1EDD2F623BC0}" srcOrd="10" destOrd="0" presId="urn:microsoft.com/office/officeart/2005/8/layout/vProcess5"/>
    <dgm:cxn modelId="{326EFBA6-8A48-4CB0-81C4-9693AAB95F53}" type="presParOf" srcId="{956BE29E-6958-40C9-A0FB-DE46A548B4E9}" destId="{6E3AEEC3-120C-46E4-A847-05BC0E397FF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8B7CC-1F5C-4BEE-B544-FE12F327A6E0}">
      <dsp:nvSpPr>
        <dsp:cNvPr id="0" name=""/>
        <dsp:cNvSpPr/>
      </dsp:nvSpPr>
      <dsp:spPr>
        <a:xfrm>
          <a:off x="0" y="12351"/>
          <a:ext cx="4745881" cy="97327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endParaRPr lang="en-MY" sz="4700" kern="1200" dirty="0"/>
        </a:p>
      </dsp:txBody>
      <dsp:txXfrm>
        <a:off x="0" y="134011"/>
        <a:ext cx="4380903" cy="729957"/>
      </dsp:txXfrm>
    </dsp:sp>
    <dsp:sp modelId="{8503E612-8D83-465A-BAA7-A86851FF125A}">
      <dsp:nvSpPr>
        <dsp:cNvPr id="0" name=""/>
        <dsp:cNvSpPr/>
      </dsp:nvSpPr>
      <dsp:spPr>
        <a:xfrm>
          <a:off x="4790286" y="22084"/>
          <a:ext cx="1988112" cy="97327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6%</a:t>
          </a:r>
          <a:endParaRPr lang="en-MY" sz="4900" kern="1200" dirty="0"/>
        </a:p>
      </dsp:txBody>
      <dsp:txXfrm>
        <a:off x="4837797" y="69595"/>
        <a:ext cx="1893090" cy="878254"/>
      </dsp:txXfrm>
    </dsp:sp>
    <dsp:sp modelId="{3F1107BD-6C52-42E6-8D50-1DF28C24F64E}">
      <dsp:nvSpPr>
        <dsp:cNvPr id="0" name=""/>
        <dsp:cNvSpPr/>
      </dsp:nvSpPr>
      <dsp:spPr>
        <a:xfrm>
          <a:off x="0" y="1088824"/>
          <a:ext cx="4745881" cy="973276"/>
        </a:xfrm>
        <a:prstGeom prst="rightArrow">
          <a:avLst>
            <a:gd name="adj1" fmla="val 75000"/>
            <a:gd name="adj2" fmla="val 50000"/>
          </a:avLst>
        </a:prstGeom>
        <a:solidFill>
          <a:schemeClr val="accent5">
            <a:tint val="40000"/>
            <a:hueOff val="-5370241"/>
            <a:satOff val="24126"/>
            <a:lumOff val="1658"/>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35" tIns="635" rIns="635" bIns="635" numCol="1" spcCol="1270" anchor="t" anchorCtr="0">
          <a:noAutofit/>
        </a:bodyPr>
        <a:lstStyle/>
        <a:p>
          <a:pPr marL="57150" lvl="1" indent="-57150" algn="l" defTabSz="44450">
            <a:lnSpc>
              <a:spcPct val="90000"/>
            </a:lnSpc>
            <a:spcBef>
              <a:spcPct val="0"/>
            </a:spcBef>
            <a:spcAft>
              <a:spcPct val="15000"/>
            </a:spcAft>
            <a:buChar char="••"/>
          </a:pPr>
          <a:endParaRPr lang="en-MY" sz="100" kern="1200" dirty="0"/>
        </a:p>
      </dsp:txBody>
      <dsp:txXfrm>
        <a:off x="0" y="1210484"/>
        <a:ext cx="4380903" cy="729957"/>
      </dsp:txXfrm>
    </dsp:sp>
    <dsp:sp modelId="{1E89ADD6-316F-46A0-93E6-E5AEE656A639}">
      <dsp:nvSpPr>
        <dsp:cNvPr id="0" name=""/>
        <dsp:cNvSpPr/>
      </dsp:nvSpPr>
      <dsp:spPr>
        <a:xfrm>
          <a:off x="4790286" y="1060248"/>
          <a:ext cx="1988112" cy="973276"/>
        </a:xfrm>
        <a:prstGeom prst="round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0%</a:t>
          </a:r>
          <a:endParaRPr lang="en-MY" sz="4900" kern="1200" dirty="0"/>
        </a:p>
      </dsp:txBody>
      <dsp:txXfrm>
        <a:off x="4837797" y="1107759"/>
        <a:ext cx="1893090" cy="878254"/>
      </dsp:txXfrm>
    </dsp:sp>
    <dsp:sp modelId="{04D77022-667E-4B69-B91D-89C2192CDACF}">
      <dsp:nvSpPr>
        <dsp:cNvPr id="0" name=""/>
        <dsp:cNvSpPr/>
      </dsp:nvSpPr>
      <dsp:spPr>
        <a:xfrm>
          <a:off x="0" y="2126988"/>
          <a:ext cx="4745881" cy="973276"/>
        </a:xfrm>
        <a:prstGeom prst="rightArrow">
          <a:avLst>
            <a:gd name="adj1" fmla="val 75000"/>
            <a:gd name="adj2" fmla="val 50000"/>
          </a:avLst>
        </a:prstGeom>
        <a:solidFill>
          <a:schemeClr val="accent5">
            <a:tint val="40000"/>
            <a:alpha val="90000"/>
            <a:hueOff val="-7160321"/>
            <a:satOff val="32169"/>
            <a:lumOff val="2211"/>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0C35C3C-A6D0-443E-B265-20792B027D77}">
      <dsp:nvSpPr>
        <dsp:cNvPr id="0" name=""/>
        <dsp:cNvSpPr/>
      </dsp:nvSpPr>
      <dsp:spPr>
        <a:xfrm>
          <a:off x="4805141" y="2082393"/>
          <a:ext cx="1988112" cy="973276"/>
        </a:xfrm>
        <a:prstGeom prst="round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GST</a:t>
          </a:r>
          <a:endParaRPr lang="en-MY" sz="4900" kern="1200" dirty="0"/>
        </a:p>
      </dsp:txBody>
      <dsp:txXfrm>
        <a:off x="4852652" y="2129904"/>
        <a:ext cx="1893090" cy="878254"/>
      </dsp:txXfrm>
    </dsp:sp>
    <dsp:sp modelId="{5A37B9FA-912C-43FA-B85E-E663183ADF2C}">
      <dsp:nvSpPr>
        <dsp:cNvPr id="0" name=""/>
        <dsp:cNvSpPr/>
      </dsp:nvSpPr>
      <dsp:spPr>
        <a:xfrm>
          <a:off x="0" y="3135653"/>
          <a:ext cx="4745881" cy="973276"/>
        </a:xfrm>
        <a:prstGeom prst="rightArrow">
          <a:avLst>
            <a:gd name="adj1" fmla="val 75000"/>
            <a:gd name="adj2" fmla="val 50000"/>
          </a:avLst>
        </a:prstGeom>
        <a:solidFill>
          <a:schemeClr val="accent5">
            <a:tint val="40000"/>
            <a:alpha val="90000"/>
            <a:hueOff val="-10740482"/>
            <a:satOff val="48253"/>
            <a:lumOff val="331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9845" tIns="29845" rIns="29845" bIns="29845" numCol="1" spcCol="1270" anchor="t" anchorCtr="0">
          <a:noAutofit/>
        </a:bodyPr>
        <a:lstStyle/>
        <a:p>
          <a:pPr marL="285750" lvl="1" indent="-285750" algn="l" defTabSz="2089150">
            <a:lnSpc>
              <a:spcPct val="90000"/>
            </a:lnSpc>
            <a:spcBef>
              <a:spcPct val="0"/>
            </a:spcBef>
            <a:spcAft>
              <a:spcPct val="15000"/>
            </a:spcAft>
            <a:buChar char="••"/>
          </a:pPr>
          <a:endParaRPr lang="en-MY" sz="4700" kern="1200" dirty="0"/>
        </a:p>
      </dsp:txBody>
      <dsp:txXfrm>
        <a:off x="0" y="3257313"/>
        <a:ext cx="4380903" cy="729957"/>
      </dsp:txXfrm>
    </dsp:sp>
    <dsp:sp modelId="{2ACFAAF2-4A1E-4738-87F7-9F4D43527DFB}">
      <dsp:nvSpPr>
        <dsp:cNvPr id="0" name=""/>
        <dsp:cNvSpPr/>
      </dsp:nvSpPr>
      <dsp:spPr>
        <a:xfrm>
          <a:off x="4772727" y="3114650"/>
          <a:ext cx="1988112" cy="973276"/>
        </a:xfrm>
        <a:prstGeom prst="round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a:lnSpc>
              <a:spcPct val="90000"/>
            </a:lnSpc>
            <a:spcBef>
              <a:spcPct val="0"/>
            </a:spcBef>
            <a:spcAft>
              <a:spcPct val="35000"/>
            </a:spcAft>
          </a:pPr>
          <a:r>
            <a:rPr lang="en-US" sz="4900" kern="1200" dirty="0" smtClean="0"/>
            <a:t>GST</a:t>
          </a:r>
          <a:endParaRPr lang="en-MY" sz="4900" kern="1200" dirty="0"/>
        </a:p>
      </dsp:txBody>
      <dsp:txXfrm>
        <a:off x="4820238" y="3162161"/>
        <a:ext cx="1893090" cy="87825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19A9D-7CBB-463F-99CC-84DA803DB22E}">
      <dsp:nvSpPr>
        <dsp:cNvPr id="0" name=""/>
        <dsp:cNvSpPr/>
      </dsp:nvSpPr>
      <dsp:spPr>
        <a:xfrm rot="5400000">
          <a:off x="-222646" y="223826"/>
          <a:ext cx="1484312" cy="103901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29/2/2016</a:t>
          </a:r>
          <a:endParaRPr lang="ms-MY" sz="1800" kern="1200" dirty="0"/>
        </a:p>
      </dsp:txBody>
      <dsp:txXfrm rot="-5400000">
        <a:off x="1" y="520688"/>
        <a:ext cx="1039018" cy="445294"/>
      </dsp:txXfrm>
    </dsp:sp>
    <dsp:sp modelId="{938FBEDE-6DF9-4860-B28F-A6EBF90D3B10}">
      <dsp:nvSpPr>
        <dsp:cNvPr id="0" name=""/>
        <dsp:cNvSpPr/>
      </dsp:nvSpPr>
      <dsp:spPr>
        <a:xfrm rot="5400000">
          <a:off x="3077876" y="-2046089"/>
          <a:ext cx="964803" cy="5056981"/>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Penalty 5% x RM 10,000</a:t>
          </a:r>
          <a:endParaRPr lang="ms-MY" sz="2000" kern="1200" dirty="0"/>
        </a:p>
        <a:p>
          <a:pPr marL="228600" lvl="1" indent="-228600" algn="l" defTabSz="889000">
            <a:lnSpc>
              <a:spcPct val="90000"/>
            </a:lnSpc>
            <a:spcBef>
              <a:spcPct val="0"/>
            </a:spcBef>
            <a:spcAft>
              <a:spcPct val="15000"/>
            </a:spcAft>
            <a:buChar char="••"/>
          </a:pPr>
          <a:r>
            <a:rPr lang="en-US" sz="2000" kern="1200" dirty="0" smtClean="0"/>
            <a:t>Total tax + penalty = RM 10,500</a:t>
          </a:r>
          <a:endParaRPr lang="ms-MY" sz="2000" kern="1200" dirty="0"/>
        </a:p>
      </dsp:txBody>
      <dsp:txXfrm rot="-5400000">
        <a:off x="1031787" y="47098"/>
        <a:ext cx="5009883" cy="870607"/>
      </dsp:txXfrm>
    </dsp:sp>
    <dsp:sp modelId="{733E5A8C-3770-42C7-8746-F753095B6D6C}">
      <dsp:nvSpPr>
        <dsp:cNvPr id="0" name=""/>
        <dsp:cNvSpPr/>
      </dsp:nvSpPr>
      <dsp:spPr>
        <a:xfrm rot="5400000">
          <a:off x="-222646" y="1512490"/>
          <a:ext cx="1484312" cy="1039018"/>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31/3/2016</a:t>
          </a:r>
          <a:endParaRPr lang="ms-MY" sz="1800" kern="1200" dirty="0"/>
        </a:p>
      </dsp:txBody>
      <dsp:txXfrm rot="-5400000">
        <a:off x="1" y="1809352"/>
        <a:ext cx="1039018" cy="445294"/>
      </dsp:txXfrm>
    </dsp:sp>
    <dsp:sp modelId="{7FB36741-961F-4710-9A39-6B412D853774}">
      <dsp:nvSpPr>
        <dsp:cNvPr id="0" name=""/>
        <dsp:cNvSpPr/>
      </dsp:nvSpPr>
      <dsp:spPr>
        <a:xfrm rot="5400000">
          <a:off x="3085107" y="-756245"/>
          <a:ext cx="964803" cy="5056981"/>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Penalty 15% x RM10,000</a:t>
          </a:r>
          <a:endParaRPr lang="ms-MY" sz="2000" kern="1200" dirty="0"/>
        </a:p>
        <a:p>
          <a:pPr marL="228600" lvl="1" indent="-228600" algn="l" defTabSz="889000">
            <a:lnSpc>
              <a:spcPct val="90000"/>
            </a:lnSpc>
            <a:spcBef>
              <a:spcPct val="0"/>
            </a:spcBef>
            <a:spcAft>
              <a:spcPct val="15000"/>
            </a:spcAft>
            <a:buChar char="••"/>
          </a:pPr>
          <a:r>
            <a:rPr lang="en-US" sz="2000" kern="1200" dirty="0" smtClean="0"/>
            <a:t>Total tax + penalty = RM 11,500</a:t>
          </a:r>
          <a:endParaRPr lang="ms-MY" sz="2000" kern="1200" dirty="0"/>
        </a:p>
      </dsp:txBody>
      <dsp:txXfrm rot="-5400000">
        <a:off x="1039018" y="1336942"/>
        <a:ext cx="5009883" cy="870607"/>
      </dsp:txXfrm>
    </dsp:sp>
    <dsp:sp modelId="{D9116E3B-49C6-43B6-A134-3A8882CD9D9F}">
      <dsp:nvSpPr>
        <dsp:cNvPr id="0" name=""/>
        <dsp:cNvSpPr/>
      </dsp:nvSpPr>
      <dsp:spPr>
        <a:xfrm rot="5400000">
          <a:off x="-222646" y="2801154"/>
          <a:ext cx="1484312" cy="1039018"/>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30/4/2016</a:t>
          </a:r>
          <a:endParaRPr lang="ms-MY" sz="1800" kern="1200" dirty="0"/>
        </a:p>
      </dsp:txBody>
      <dsp:txXfrm rot="-5400000">
        <a:off x="1" y="3098016"/>
        <a:ext cx="1039018" cy="445294"/>
      </dsp:txXfrm>
    </dsp:sp>
    <dsp:sp modelId="{8908613E-6C65-4A8D-B915-CD54416A60CC}">
      <dsp:nvSpPr>
        <dsp:cNvPr id="0" name=""/>
        <dsp:cNvSpPr/>
      </dsp:nvSpPr>
      <dsp:spPr>
        <a:xfrm rot="5400000">
          <a:off x="3085107" y="532418"/>
          <a:ext cx="964803" cy="5056981"/>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Penalty 25% x RM 10,000</a:t>
          </a:r>
          <a:endParaRPr lang="ms-MY" sz="2000" kern="1200" dirty="0"/>
        </a:p>
        <a:p>
          <a:pPr marL="228600" lvl="1" indent="-228600" algn="l" defTabSz="889000">
            <a:lnSpc>
              <a:spcPct val="90000"/>
            </a:lnSpc>
            <a:spcBef>
              <a:spcPct val="0"/>
            </a:spcBef>
            <a:spcAft>
              <a:spcPct val="15000"/>
            </a:spcAft>
            <a:buChar char="••"/>
          </a:pPr>
          <a:r>
            <a:rPr lang="en-US" sz="2000" kern="1200" dirty="0" smtClean="0"/>
            <a:t>Total tax + penalty = RM 12,500</a:t>
          </a:r>
          <a:endParaRPr lang="ms-MY" sz="2000" kern="1200" dirty="0"/>
        </a:p>
      </dsp:txBody>
      <dsp:txXfrm rot="-5400000">
        <a:off x="1039018" y="2625605"/>
        <a:ext cx="5009883" cy="8706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228E7-F728-4DDC-AE1E-92BEE07E21FE}">
      <dsp:nvSpPr>
        <dsp:cNvPr id="0" name=""/>
        <dsp:cNvSpPr/>
      </dsp:nvSpPr>
      <dsp:spPr>
        <a:xfrm>
          <a:off x="559177" y="1823"/>
          <a:ext cx="2055576" cy="12333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GST Registration</a:t>
          </a:r>
          <a:endParaRPr lang="ms-MY" sz="1400" b="1" kern="1200" dirty="0"/>
        </a:p>
      </dsp:txBody>
      <dsp:txXfrm>
        <a:off x="559177" y="1823"/>
        <a:ext cx="2055576" cy="1233346"/>
      </dsp:txXfrm>
    </dsp:sp>
    <dsp:sp modelId="{2E9225A9-3D0E-4343-8E84-BEE3FF3712AD}">
      <dsp:nvSpPr>
        <dsp:cNvPr id="0" name=""/>
        <dsp:cNvSpPr/>
      </dsp:nvSpPr>
      <dsp:spPr>
        <a:xfrm>
          <a:off x="2820311" y="1823"/>
          <a:ext cx="2055576" cy="12333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View account summaries and transaction lists</a:t>
          </a:r>
          <a:endParaRPr lang="ms-MY" sz="1400" b="1" kern="1200" dirty="0"/>
        </a:p>
      </dsp:txBody>
      <dsp:txXfrm>
        <a:off x="2820311" y="1823"/>
        <a:ext cx="2055576" cy="1233346"/>
      </dsp:txXfrm>
    </dsp:sp>
    <dsp:sp modelId="{48E1AEFF-20E3-4757-8362-4B5D29CE341D}">
      <dsp:nvSpPr>
        <dsp:cNvPr id="0" name=""/>
        <dsp:cNvSpPr/>
      </dsp:nvSpPr>
      <dsp:spPr>
        <a:xfrm>
          <a:off x="5081446" y="1823"/>
          <a:ext cx="2055576" cy="12333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Online update of contact information and names and addresses</a:t>
          </a:r>
          <a:endParaRPr lang="ms-MY" sz="1400" b="1" kern="1200" dirty="0"/>
        </a:p>
      </dsp:txBody>
      <dsp:txXfrm>
        <a:off x="5081446" y="1823"/>
        <a:ext cx="2055576" cy="1233346"/>
      </dsp:txXfrm>
    </dsp:sp>
    <dsp:sp modelId="{B762AEED-AF47-4561-B8CB-0A252E6E4E2D}">
      <dsp:nvSpPr>
        <dsp:cNvPr id="0" name=""/>
        <dsp:cNvSpPr/>
      </dsp:nvSpPr>
      <dsp:spPr>
        <a:xfrm>
          <a:off x="559177" y="1440726"/>
          <a:ext cx="2055576" cy="12333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t>File returns online </a:t>
          </a:r>
          <a:endParaRPr lang="ms-MY" sz="1400" b="1" kern="1200" dirty="0"/>
        </a:p>
      </dsp:txBody>
      <dsp:txXfrm>
        <a:off x="559177" y="1440726"/>
        <a:ext cx="2055576" cy="1233346"/>
      </dsp:txXfrm>
    </dsp:sp>
    <dsp:sp modelId="{9A582C9C-1B5E-458D-B332-B8A4F0FC7B39}">
      <dsp:nvSpPr>
        <dsp:cNvPr id="0" name=""/>
        <dsp:cNvSpPr/>
      </dsp:nvSpPr>
      <dsp:spPr>
        <a:xfrm>
          <a:off x="2820311" y="1440726"/>
          <a:ext cx="2055576" cy="12333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Grant your account representative (accountant, bookkeeper, etc.) third-party access to use TAP on your behalf</a:t>
          </a:r>
          <a:endParaRPr lang="ms-MY" sz="1400" b="1" kern="1200" dirty="0"/>
        </a:p>
      </dsp:txBody>
      <dsp:txXfrm>
        <a:off x="2820311" y="1440726"/>
        <a:ext cx="2055576" cy="1233346"/>
      </dsp:txXfrm>
    </dsp:sp>
    <dsp:sp modelId="{124C6765-13D1-4ED7-8D38-7DE2E97F111B}">
      <dsp:nvSpPr>
        <dsp:cNvPr id="0" name=""/>
        <dsp:cNvSpPr/>
      </dsp:nvSpPr>
      <dsp:spPr>
        <a:xfrm>
          <a:off x="5081446" y="1440726"/>
          <a:ext cx="2055576" cy="12333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ms-MY" sz="1400" b="1" kern="1200" dirty="0" smtClean="0"/>
            <a:t>Check refund status</a:t>
          </a:r>
          <a:endParaRPr lang="ms-MY" sz="1400" b="1" kern="1200" dirty="0"/>
        </a:p>
      </dsp:txBody>
      <dsp:txXfrm>
        <a:off x="5081446" y="1440726"/>
        <a:ext cx="2055576" cy="1233346"/>
      </dsp:txXfrm>
    </dsp:sp>
    <dsp:sp modelId="{4BA41414-BCF6-4251-AB0B-0689FB247222}">
      <dsp:nvSpPr>
        <dsp:cNvPr id="0" name=""/>
        <dsp:cNvSpPr/>
      </dsp:nvSpPr>
      <dsp:spPr>
        <a:xfrm>
          <a:off x="2820311" y="2879630"/>
          <a:ext cx="2055576" cy="1233346"/>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Make payments and link to a payment portal to make other types of payments</a:t>
          </a:r>
          <a:endParaRPr lang="en-US" sz="1400" b="1" kern="1200" dirty="0"/>
        </a:p>
      </dsp:txBody>
      <dsp:txXfrm>
        <a:off x="2820311" y="2879630"/>
        <a:ext cx="2055576" cy="1233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9BBD2-0527-40DD-B9E2-88C58226CD72}">
      <dsp:nvSpPr>
        <dsp:cNvPr id="0" name=""/>
        <dsp:cNvSpPr/>
      </dsp:nvSpPr>
      <dsp:spPr>
        <a:xfrm>
          <a:off x="0" y="0"/>
          <a:ext cx="8879876" cy="1916399"/>
        </a:xfrm>
        <a:prstGeom prst="roundRect">
          <a:avLst>
            <a:gd name="adj" fmla="val 10000"/>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C3E1ED-A3ED-484B-B10B-CCEA03E715F0}">
      <dsp:nvSpPr>
        <dsp:cNvPr id="0" name=""/>
        <dsp:cNvSpPr/>
      </dsp:nvSpPr>
      <dsp:spPr>
        <a:xfrm>
          <a:off x="266396" y="255519"/>
          <a:ext cx="2608463" cy="1405359"/>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1000" b="-1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8E4C6-090F-4E0A-97AD-9E06F4E5AB2C}">
      <dsp:nvSpPr>
        <dsp:cNvPr id="0" name=""/>
        <dsp:cNvSpPr/>
      </dsp:nvSpPr>
      <dsp:spPr>
        <a:xfrm rot="10800000">
          <a:off x="266396" y="1916399"/>
          <a:ext cx="2608463" cy="2342266"/>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MY" sz="1600" kern="1200" dirty="0" smtClean="0"/>
            <a:t>Any land intended to be used for residential or agricultural or general use </a:t>
          </a:r>
        </a:p>
        <a:p>
          <a:pPr lvl="0" algn="l" defTabSz="711200">
            <a:lnSpc>
              <a:spcPct val="90000"/>
            </a:lnSpc>
            <a:spcBef>
              <a:spcPct val="0"/>
            </a:spcBef>
            <a:spcAft>
              <a:spcPct val="35000"/>
            </a:spcAft>
          </a:pPr>
          <a:r>
            <a:rPr lang="en-MY" sz="1600" kern="1200" dirty="0" smtClean="0"/>
            <a:t>- including parking facilities</a:t>
          </a:r>
        </a:p>
        <a:p>
          <a:pPr lvl="0" algn="l" defTabSz="711200">
            <a:lnSpc>
              <a:spcPct val="90000"/>
            </a:lnSpc>
            <a:spcBef>
              <a:spcPct val="0"/>
            </a:spcBef>
            <a:spcAft>
              <a:spcPct val="35000"/>
            </a:spcAft>
          </a:pPr>
          <a:r>
            <a:rPr lang="en-MY" sz="1600" kern="1200" dirty="0" smtClean="0"/>
            <a:t>- agriculture – does not include land for hunting and fishing activities.</a:t>
          </a:r>
        </a:p>
      </dsp:txBody>
      <dsp:txXfrm rot="10800000">
        <a:off x="338429" y="1916399"/>
        <a:ext cx="2464397" cy="2270233"/>
      </dsp:txXfrm>
    </dsp:sp>
    <dsp:sp modelId="{420A22D9-9105-4B8C-946B-7D1BEED71C8E}">
      <dsp:nvSpPr>
        <dsp:cNvPr id="0" name=""/>
        <dsp:cNvSpPr/>
      </dsp:nvSpPr>
      <dsp:spPr>
        <a:xfrm>
          <a:off x="3135706" y="255519"/>
          <a:ext cx="2608463" cy="1405359"/>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1000" b="-11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0D5D99-CB63-4BD4-9497-93EC3F7F909E}">
      <dsp:nvSpPr>
        <dsp:cNvPr id="0" name=""/>
        <dsp:cNvSpPr/>
      </dsp:nvSpPr>
      <dsp:spPr>
        <a:xfrm rot="10800000">
          <a:off x="3135706" y="1916399"/>
          <a:ext cx="2608463" cy="2342266"/>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kern="1200" dirty="0" smtClean="0"/>
            <a:t>Any building or premises being used for residential purposed, designed or adapted for use or intended to be used as dwelling (excluding hotel, inn, boarding house or similar establishment sleeping accommodation)</a:t>
          </a:r>
          <a:endParaRPr lang="en-MY" sz="1600" kern="1200" dirty="0"/>
        </a:p>
      </dsp:txBody>
      <dsp:txXfrm rot="10800000">
        <a:off x="3207739" y="1916399"/>
        <a:ext cx="2464397" cy="2270233"/>
      </dsp:txXfrm>
    </dsp:sp>
    <dsp:sp modelId="{CC61EB21-8227-4C31-8266-21826ACF7F7A}">
      <dsp:nvSpPr>
        <dsp:cNvPr id="0" name=""/>
        <dsp:cNvSpPr/>
      </dsp:nvSpPr>
      <dsp:spPr>
        <a:xfrm>
          <a:off x="6005016" y="255519"/>
          <a:ext cx="2608463" cy="1405359"/>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0000" b="-20000"/>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1B32C0-1481-4C6C-AD64-CE31CF9ECC26}">
      <dsp:nvSpPr>
        <dsp:cNvPr id="0" name=""/>
        <dsp:cNvSpPr/>
      </dsp:nvSpPr>
      <dsp:spPr>
        <a:xfrm rot="10800000">
          <a:off x="6005016" y="1916399"/>
          <a:ext cx="2608463" cy="2342266"/>
        </a:xfrm>
        <a:prstGeom prst="round2SameRect">
          <a:avLst>
            <a:gd name="adj1" fmla="val 10500"/>
            <a:gd name="adj2" fmla="val 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11200">
            <a:lnSpc>
              <a:spcPct val="90000"/>
            </a:lnSpc>
            <a:spcBef>
              <a:spcPct val="0"/>
            </a:spcBef>
            <a:spcAft>
              <a:spcPct val="35000"/>
            </a:spcAft>
          </a:pPr>
          <a:r>
            <a:rPr lang="en-US" sz="1600" kern="1200" dirty="0" smtClean="0"/>
            <a:t>Any supply of investment precious metal.                                               </a:t>
          </a:r>
        </a:p>
        <a:p>
          <a:pPr lvl="0" algn="l" defTabSz="711200">
            <a:lnSpc>
              <a:spcPct val="90000"/>
            </a:lnSpc>
            <a:spcBef>
              <a:spcPct val="0"/>
            </a:spcBef>
            <a:spcAft>
              <a:spcPct val="35000"/>
            </a:spcAft>
          </a:pPr>
          <a:r>
            <a:rPr lang="en-US" sz="1600" kern="1200" dirty="0" err="1" smtClean="0"/>
            <a:t>Eg</a:t>
          </a:r>
          <a:r>
            <a:rPr lang="en-US" sz="1600" kern="1200" dirty="0" smtClean="0"/>
            <a:t>: gold, silver, platinum, gold coin, silver coin                              (excluding collector coin)                                                     </a:t>
          </a:r>
          <a:endParaRPr lang="en-MY" sz="1600" kern="1200" dirty="0"/>
        </a:p>
      </dsp:txBody>
      <dsp:txXfrm rot="10800000">
        <a:off x="6077049" y="1916399"/>
        <a:ext cx="2464397" cy="2270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64B56-3A58-481B-A461-0748B941F024}">
      <dsp:nvSpPr>
        <dsp:cNvPr id="0" name=""/>
        <dsp:cNvSpPr/>
      </dsp:nvSpPr>
      <dsp:spPr>
        <a:xfrm>
          <a:off x="3713117" y="1709015"/>
          <a:ext cx="1675206" cy="1366216"/>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Partnership</a:t>
          </a:r>
          <a:endParaRPr lang="ms-MY" sz="1400" b="1" kern="1200" dirty="0">
            <a:latin typeface="Century Gothic" panose="020B0502020202020204" pitchFamily="34" charset="0"/>
          </a:endParaRPr>
        </a:p>
      </dsp:txBody>
      <dsp:txXfrm>
        <a:off x="3982827" y="1928977"/>
        <a:ext cx="1135786" cy="926292"/>
      </dsp:txXfrm>
    </dsp:sp>
    <dsp:sp modelId="{77963263-8843-4F46-9523-5D68CB46E899}">
      <dsp:nvSpPr>
        <dsp:cNvPr id="0" name=""/>
        <dsp:cNvSpPr/>
      </dsp:nvSpPr>
      <dsp:spPr>
        <a:xfrm>
          <a:off x="4246452" y="410858"/>
          <a:ext cx="740227" cy="637803"/>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0373AFF-F98B-4A41-8BD2-1E0B8F082C7C}">
      <dsp:nvSpPr>
        <dsp:cNvPr id="0" name=""/>
        <dsp:cNvSpPr/>
      </dsp:nvSpPr>
      <dsp:spPr>
        <a:xfrm>
          <a:off x="3593730" y="49043"/>
          <a:ext cx="1822628" cy="1390919"/>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Single Taxable Person</a:t>
          </a:r>
          <a:endParaRPr lang="ms-MY" sz="1400" b="1" kern="1200" dirty="0">
            <a:latin typeface="Century Gothic" panose="020B0502020202020204" pitchFamily="34" charset="0"/>
          </a:endParaRPr>
        </a:p>
      </dsp:txBody>
      <dsp:txXfrm>
        <a:off x="3878078" y="266040"/>
        <a:ext cx="1253932" cy="956925"/>
      </dsp:txXfrm>
    </dsp:sp>
    <dsp:sp modelId="{8D212BB1-5C61-4D4D-B5B9-16348BF7C157}">
      <dsp:nvSpPr>
        <dsp:cNvPr id="0" name=""/>
        <dsp:cNvSpPr/>
      </dsp:nvSpPr>
      <dsp:spPr>
        <a:xfrm>
          <a:off x="5692825" y="1324357"/>
          <a:ext cx="740227" cy="637803"/>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D63F59E-E8CB-4766-8ACF-31DDDD7ED9CD}">
      <dsp:nvSpPr>
        <dsp:cNvPr id="0" name=""/>
        <dsp:cNvSpPr/>
      </dsp:nvSpPr>
      <dsp:spPr>
        <a:xfrm>
          <a:off x="5129661" y="913009"/>
          <a:ext cx="1775987" cy="1390919"/>
        </a:xfrm>
        <a:prstGeom prst="hexagon">
          <a:avLst>
            <a:gd name="adj" fmla="val 28570"/>
            <a:gd name="vf" fmla="val 115470"/>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Branch / Division</a:t>
          </a:r>
          <a:endParaRPr lang="ms-MY" sz="1400" b="1" kern="1200" dirty="0">
            <a:latin typeface="Century Gothic" panose="020B0502020202020204" pitchFamily="34" charset="0"/>
          </a:endParaRPr>
        </a:p>
      </dsp:txBody>
      <dsp:txXfrm>
        <a:off x="5410122" y="1132661"/>
        <a:ext cx="1215065" cy="951615"/>
      </dsp:txXfrm>
    </dsp:sp>
    <dsp:sp modelId="{0FF6415F-C675-4575-91BB-623EA233C286}">
      <dsp:nvSpPr>
        <dsp:cNvPr id="0" name=""/>
        <dsp:cNvSpPr/>
      </dsp:nvSpPr>
      <dsp:spPr>
        <a:xfrm>
          <a:off x="5713842" y="2846857"/>
          <a:ext cx="740227" cy="637803"/>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4D8F6F6-4454-404C-80AB-5478E68A854C}">
      <dsp:nvSpPr>
        <dsp:cNvPr id="0" name=""/>
        <dsp:cNvSpPr/>
      </dsp:nvSpPr>
      <dsp:spPr>
        <a:xfrm>
          <a:off x="5152146" y="2447931"/>
          <a:ext cx="1753494" cy="1390919"/>
        </a:xfrm>
        <a:prstGeom prst="hexagon">
          <a:avLst>
            <a:gd name="adj" fmla="val 28570"/>
            <a:gd name="vf" fmla="val 115470"/>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Single Entity</a:t>
          </a:r>
          <a:endParaRPr lang="ms-MY" sz="1400" b="1" kern="1200" dirty="0">
            <a:latin typeface="Century Gothic" panose="020B0502020202020204" pitchFamily="34" charset="0"/>
          </a:endParaRPr>
        </a:p>
      </dsp:txBody>
      <dsp:txXfrm>
        <a:off x="5430732" y="2668913"/>
        <a:ext cx="1196322" cy="948955"/>
      </dsp:txXfrm>
    </dsp:sp>
    <dsp:sp modelId="{8D313CE7-DDB5-4800-86EA-68938A514E9F}">
      <dsp:nvSpPr>
        <dsp:cNvPr id="0" name=""/>
        <dsp:cNvSpPr/>
      </dsp:nvSpPr>
      <dsp:spPr>
        <a:xfrm>
          <a:off x="3028451" y="3227479"/>
          <a:ext cx="301353" cy="520467"/>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C532115-AF6E-4C62-808E-8DCB94BE45C9}">
      <dsp:nvSpPr>
        <dsp:cNvPr id="0" name=""/>
        <dsp:cNvSpPr/>
      </dsp:nvSpPr>
      <dsp:spPr>
        <a:xfrm>
          <a:off x="3665726" y="3311908"/>
          <a:ext cx="1822628" cy="1390919"/>
        </a:xfrm>
        <a:prstGeom prst="hexagon">
          <a:avLst>
            <a:gd name="adj" fmla="val 28570"/>
            <a:gd name="vf" fmla="val 115470"/>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Joint Venture</a:t>
          </a:r>
          <a:endParaRPr lang="ms-MY" sz="1400" b="1" kern="1200" dirty="0">
            <a:latin typeface="Century Gothic" panose="020B0502020202020204" pitchFamily="34" charset="0"/>
          </a:endParaRPr>
        </a:p>
      </dsp:txBody>
      <dsp:txXfrm>
        <a:off x="3950074" y="3528905"/>
        <a:ext cx="1253932" cy="956925"/>
      </dsp:txXfrm>
    </dsp:sp>
    <dsp:sp modelId="{47E1376C-1BD9-49C6-8F7D-90C1C7A728D2}">
      <dsp:nvSpPr>
        <dsp:cNvPr id="0" name=""/>
        <dsp:cNvSpPr/>
      </dsp:nvSpPr>
      <dsp:spPr>
        <a:xfrm>
          <a:off x="2800072" y="1248232"/>
          <a:ext cx="740227" cy="637803"/>
        </a:xfrm>
        <a:prstGeom prst="hexagon">
          <a:avLst>
            <a:gd name="adj" fmla="val 28900"/>
            <a:gd name="vf" fmla="val 115470"/>
          </a:avLst>
        </a:prstGeom>
        <a:solidFill>
          <a:schemeClr val="accent3">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9E6AD9E-4A4B-46D1-9A7F-16ACE16F93F6}">
      <dsp:nvSpPr>
        <dsp:cNvPr id="0" name=""/>
        <dsp:cNvSpPr/>
      </dsp:nvSpPr>
      <dsp:spPr>
        <a:xfrm>
          <a:off x="2154784" y="2519922"/>
          <a:ext cx="1798946" cy="1390919"/>
        </a:xfrm>
        <a:prstGeom prst="hexagon">
          <a:avLst>
            <a:gd name="adj" fmla="val 28570"/>
            <a:gd name="vf" fmla="val 115470"/>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Group of Companies</a:t>
          </a:r>
          <a:endParaRPr lang="ms-MY" sz="1400" b="1" kern="1200" dirty="0">
            <a:latin typeface="Century Gothic" panose="020B0502020202020204" pitchFamily="34" charset="0"/>
          </a:endParaRPr>
        </a:p>
      </dsp:txBody>
      <dsp:txXfrm>
        <a:off x="2437158" y="2738250"/>
        <a:ext cx="1234198" cy="954263"/>
      </dsp:txXfrm>
    </dsp:sp>
    <dsp:sp modelId="{38A97299-E36B-4B9A-9026-A4C4511E95EF}">
      <dsp:nvSpPr>
        <dsp:cNvPr id="0" name=""/>
        <dsp:cNvSpPr/>
      </dsp:nvSpPr>
      <dsp:spPr>
        <a:xfrm>
          <a:off x="2081782" y="913015"/>
          <a:ext cx="1847356" cy="1390919"/>
        </a:xfrm>
        <a:prstGeom prst="hexagon">
          <a:avLst>
            <a:gd name="adj" fmla="val 2857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Sole proprietorship</a:t>
          </a:r>
          <a:endParaRPr lang="ms-MY" sz="1400" b="1" kern="1200" dirty="0">
            <a:latin typeface="Century Gothic" panose="020B0502020202020204" pitchFamily="34" charset="0"/>
          </a:endParaRPr>
        </a:p>
      </dsp:txBody>
      <dsp:txXfrm>
        <a:off x="2368190" y="1128659"/>
        <a:ext cx="1274540" cy="959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BA40A-4929-4E0A-8810-45EF3F008DCF}">
      <dsp:nvSpPr>
        <dsp:cNvPr id="0" name=""/>
        <dsp:cNvSpPr/>
      </dsp:nvSpPr>
      <dsp:spPr>
        <a:xfrm>
          <a:off x="2725603" y="1258686"/>
          <a:ext cx="2665157" cy="2412218"/>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Entitlement to claim input tax</a:t>
          </a:r>
          <a:endParaRPr lang="en-MY" sz="1600" kern="1200" dirty="0"/>
        </a:p>
      </dsp:txBody>
      <dsp:txXfrm>
        <a:off x="3181237" y="1671077"/>
        <a:ext cx="1753889" cy="1587436"/>
      </dsp:txXfrm>
    </dsp:sp>
    <dsp:sp modelId="{F45A8578-5D84-4F73-9769-65D7B977F027}">
      <dsp:nvSpPr>
        <dsp:cNvPr id="0" name=""/>
        <dsp:cNvSpPr/>
      </dsp:nvSpPr>
      <dsp:spPr>
        <a:xfrm>
          <a:off x="1752598" y="1346203"/>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650709C4-2A7D-4AFA-AC6E-724C6B33035C}">
      <dsp:nvSpPr>
        <dsp:cNvPr id="0" name=""/>
        <dsp:cNvSpPr/>
      </dsp:nvSpPr>
      <dsp:spPr>
        <a:xfrm>
          <a:off x="363403" y="420485"/>
          <a:ext cx="2529500" cy="1721508"/>
        </a:xfrm>
        <a:prstGeom prst="hexagon">
          <a:avLst>
            <a:gd name="adj" fmla="val 2857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Input tax has been incurred</a:t>
          </a:r>
          <a:endParaRPr lang="en-MY" sz="1600" kern="1200" dirty="0"/>
        </a:p>
      </dsp:txBody>
      <dsp:txXfrm>
        <a:off x="738140" y="675520"/>
        <a:ext cx="1780026" cy="1211438"/>
      </dsp:txXfrm>
    </dsp:sp>
    <dsp:sp modelId="{F07DD472-0913-4478-A93F-DEB00DFDD7F3}">
      <dsp:nvSpPr>
        <dsp:cNvPr id="0" name=""/>
        <dsp:cNvSpPr/>
      </dsp:nvSpPr>
      <dsp:spPr>
        <a:xfrm>
          <a:off x="1752601" y="2746754"/>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E53C55AE-E05F-44CB-8FDF-7B6328A294FC}">
      <dsp:nvSpPr>
        <dsp:cNvPr id="0" name=""/>
        <dsp:cNvSpPr/>
      </dsp:nvSpPr>
      <dsp:spPr>
        <a:xfrm>
          <a:off x="5134582" y="544754"/>
          <a:ext cx="2844860" cy="1715849"/>
        </a:xfrm>
        <a:prstGeom prst="hexagon">
          <a:avLst>
            <a:gd name="adj" fmla="val 28570"/>
            <a:gd name="vf" fmla="val 115470"/>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Input tax is allowable</a:t>
          </a:r>
          <a:endParaRPr lang="en-MY" sz="1600" kern="1200" dirty="0"/>
        </a:p>
      </dsp:txBody>
      <dsp:txXfrm>
        <a:off x="5535060" y="786298"/>
        <a:ext cx="2043904" cy="1232761"/>
      </dsp:txXfrm>
    </dsp:sp>
    <dsp:sp modelId="{D57D3115-23E8-4427-BE38-BD30997356A7}">
      <dsp:nvSpPr>
        <dsp:cNvPr id="0" name=""/>
        <dsp:cNvSpPr/>
      </dsp:nvSpPr>
      <dsp:spPr>
        <a:xfrm>
          <a:off x="1342325" y="3864020"/>
          <a:ext cx="762525" cy="656849"/>
        </a:xfrm>
        <a:prstGeom prst="hexagon">
          <a:avLst>
            <a:gd name="adj" fmla="val 28900"/>
            <a:gd name="vf" fmla="val 115470"/>
          </a:avLst>
        </a:prstGeom>
        <a:gradFill rotWithShape="0">
          <a:gsLst>
            <a:gs pos="0">
              <a:schemeClr val="accent3">
                <a:tint val="40000"/>
                <a:hueOff val="0"/>
                <a:satOff val="0"/>
                <a:lumOff val="0"/>
                <a:alphaOff val="0"/>
                <a:shade val="51000"/>
                <a:satMod val="130000"/>
              </a:schemeClr>
            </a:gs>
            <a:gs pos="80000">
              <a:schemeClr val="accent3">
                <a:tint val="40000"/>
                <a:hueOff val="0"/>
                <a:satOff val="0"/>
                <a:lumOff val="0"/>
                <a:alphaOff val="0"/>
                <a:shade val="93000"/>
                <a:satMod val="130000"/>
              </a:schemeClr>
            </a:gs>
            <a:gs pos="100000">
              <a:schemeClr val="accent3">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A56BA1A-777F-4558-866A-B7E79D2E0B4D}">
      <dsp:nvSpPr>
        <dsp:cNvPr id="0" name=""/>
        <dsp:cNvSpPr/>
      </dsp:nvSpPr>
      <dsp:spPr>
        <a:xfrm>
          <a:off x="5334004" y="2559557"/>
          <a:ext cx="2723988" cy="1987041"/>
        </a:xfrm>
        <a:prstGeom prst="hexagon">
          <a:avLst>
            <a:gd name="adj" fmla="val 28570"/>
            <a:gd name="vf" fmla="val 115470"/>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Taxable person</a:t>
          </a:r>
        </a:p>
        <a:p>
          <a:pPr lvl="0" algn="ctr" defTabSz="711200">
            <a:lnSpc>
              <a:spcPct val="90000"/>
            </a:lnSpc>
            <a:spcBef>
              <a:spcPct val="0"/>
            </a:spcBef>
            <a:spcAft>
              <a:spcPct val="35000"/>
            </a:spcAft>
          </a:pPr>
          <a:r>
            <a:rPr lang="en-US" sz="1600" kern="1200" dirty="0" smtClean="0"/>
            <a:t>Goods or services acquired in the furtherance of business</a:t>
          </a:r>
          <a:endParaRPr lang="en-MY" sz="1600" kern="1200" dirty="0"/>
        </a:p>
      </dsp:txBody>
      <dsp:txXfrm>
        <a:off x="5750236" y="2863181"/>
        <a:ext cx="1891524" cy="1379793"/>
      </dsp:txXfrm>
    </dsp:sp>
    <dsp:sp modelId="{584D5116-8EBB-4482-80FE-012B874D1BA7}">
      <dsp:nvSpPr>
        <dsp:cNvPr id="0" name=""/>
        <dsp:cNvSpPr/>
      </dsp:nvSpPr>
      <dsp:spPr>
        <a:xfrm>
          <a:off x="134798" y="2500504"/>
          <a:ext cx="2942137" cy="2071556"/>
        </a:xfrm>
        <a:prstGeom prst="hexagon">
          <a:avLst>
            <a:gd name="adj" fmla="val 28570"/>
            <a:gd name="vf" fmla="val 11547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Goods and services made in Malaysia or supply made outside Malaysia which would taxable supply if made in Malaysia</a:t>
          </a:r>
          <a:endParaRPr lang="en-MY" sz="1600" kern="1200" dirty="0"/>
        </a:p>
      </dsp:txBody>
      <dsp:txXfrm>
        <a:off x="577257" y="2812039"/>
        <a:ext cx="2057219" cy="14484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52E0D-C819-425D-B37A-B822B9BB9C5E}">
      <dsp:nvSpPr>
        <dsp:cNvPr id="0" name=""/>
        <dsp:cNvSpPr/>
      </dsp:nvSpPr>
      <dsp:spPr>
        <a:xfrm rot="5400000">
          <a:off x="769454" y="1117633"/>
          <a:ext cx="1739687" cy="210059"/>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C7A8BA-A280-48EF-8EB6-E9EDFB47A2A9}">
      <dsp:nvSpPr>
        <dsp:cNvPr id="0" name=""/>
        <dsp:cNvSpPr/>
      </dsp:nvSpPr>
      <dsp:spPr>
        <a:xfrm>
          <a:off x="1167093" y="3579"/>
          <a:ext cx="2333997" cy="140039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1. Fill in email address and password. Click ‘Login’.</a:t>
          </a:r>
          <a:endParaRPr lang="en-US" sz="1800" kern="1200" dirty="0"/>
        </a:p>
      </dsp:txBody>
      <dsp:txXfrm>
        <a:off x="1208109" y="44595"/>
        <a:ext cx="2251965" cy="1318366"/>
      </dsp:txXfrm>
    </dsp:sp>
    <dsp:sp modelId="{DEC2DF3D-9A58-4F52-BEF9-748F7F325CD6}">
      <dsp:nvSpPr>
        <dsp:cNvPr id="0" name=""/>
        <dsp:cNvSpPr/>
      </dsp:nvSpPr>
      <dsp:spPr>
        <a:xfrm rot="5400000">
          <a:off x="769454" y="2868131"/>
          <a:ext cx="1739687" cy="210059"/>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BFAE0-79B7-4BC1-A984-B88BFA6343BE}">
      <dsp:nvSpPr>
        <dsp:cNvPr id="0" name=""/>
        <dsp:cNvSpPr/>
      </dsp:nvSpPr>
      <dsp:spPr>
        <a:xfrm>
          <a:off x="1167093" y="1754077"/>
          <a:ext cx="2333997" cy="140039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2. Click ‘GST No.’ in Account ID (My Account).</a:t>
          </a:r>
          <a:endParaRPr lang="en-US" sz="1800" kern="1200" dirty="0"/>
        </a:p>
      </dsp:txBody>
      <dsp:txXfrm>
        <a:off x="1208109" y="1795093"/>
        <a:ext cx="2251965" cy="1318366"/>
      </dsp:txXfrm>
    </dsp:sp>
    <dsp:sp modelId="{5670035A-61AE-4498-BB5A-E2B7D2D26AB1}">
      <dsp:nvSpPr>
        <dsp:cNvPr id="0" name=""/>
        <dsp:cNvSpPr/>
      </dsp:nvSpPr>
      <dsp:spPr>
        <a:xfrm>
          <a:off x="1644703" y="3743380"/>
          <a:ext cx="3093405" cy="210059"/>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EEA696-66FF-4A0D-BB59-CB6ADF3A3453}">
      <dsp:nvSpPr>
        <dsp:cNvPr id="0" name=""/>
        <dsp:cNvSpPr/>
      </dsp:nvSpPr>
      <dsp:spPr>
        <a:xfrm>
          <a:off x="1167093" y="3504575"/>
          <a:ext cx="2333997" cy="1400398"/>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3. Click the link ‘File now’ for the required return. Click ‘Next’.</a:t>
          </a:r>
          <a:endParaRPr lang="en-US" sz="1800" kern="1200" dirty="0"/>
        </a:p>
      </dsp:txBody>
      <dsp:txXfrm>
        <a:off x="1208109" y="3545591"/>
        <a:ext cx="2251965" cy="1318366"/>
      </dsp:txXfrm>
    </dsp:sp>
    <dsp:sp modelId="{11A6670A-A80B-49B2-98AF-96FF403227B8}">
      <dsp:nvSpPr>
        <dsp:cNvPr id="0" name=""/>
        <dsp:cNvSpPr/>
      </dsp:nvSpPr>
      <dsp:spPr>
        <a:xfrm rot="16200000">
          <a:off x="3873670" y="2868131"/>
          <a:ext cx="1739687" cy="210059"/>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3F27F2-AAEA-4FFD-9BA9-6193C08B48D3}">
      <dsp:nvSpPr>
        <dsp:cNvPr id="0" name=""/>
        <dsp:cNvSpPr/>
      </dsp:nvSpPr>
      <dsp:spPr>
        <a:xfrm>
          <a:off x="4271309" y="3504575"/>
          <a:ext cx="2333997" cy="140039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4. Complete all required information and click ‘Submit’</a:t>
          </a:r>
          <a:endParaRPr lang="en-US" sz="1800" kern="1200" dirty="0"/>
        </a:p>
      </dsp:txBody>
      <dsp:txXfrm>
        <a:off x="4312325" y="3545591"/>
        <a:ext cx="2251965" cy="1318366"/>
      </dsp:txXfrm>
    </dsp:sp>
    <dsp:sp modelId="{26978FF1-89DC-4D7E-8641-4DCBD8A40873}">
      <dsp:nvSpPr>
        <dsp:cNvPr id="0" name=""/>
        <dsp:cNvSpPr/>
      </dsp:nvSpPr>
      <dsp:spPr>
        <a:xfrm rot="16200000">
          <a:off x="3873670" y="1117633"/>
          <a:ext cx="1739687" cy="210059"/>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D8944F-44D6-426A-BF72-F24BDB8E40F9}">
      <dsp:nvSpPr>
        <dsp:cNvPr id="0" name=""/>
        <dsp:cNvSpPr/>
      </dsp:nvSpPr>
      <dsp:spPr>
        <a:xfrm>
          <a:off x="4271309" y="1754077"/>
          <a:ext cx="2333997" cy="140039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5. Click ‘Print Acknowledgement Receipt’ and keep for future reference.</a:t>
          </a:r>
          <a:endParaRPr lang="en-US" sz="1800" kern="1200" dirty="0"/>
        </a:p>
      </dsp:txBody>
      <dsp:txXfrm>
        <a:off x="4312325" y="1795093"/>
        <a:ext cx="2251965" cy="1318366"/>
      </dsp:txXfrm>
    </dsp:sp>
    <dsp:sp modelId="{9C5A84C3-8B43-46D6-99AC-5DD7A18BE244}">
      <dsp:nvSpPr>
        <dsp:cNvPr id="0" name=""/>
        <dsp:cNvSpPr/>
      </dsp:nvSpPr>
      <dsp:spPr>
        <a:xfrm>
          <a:off x="4271309" y="3579"/>
          <a:ext cx="2333997" cy="1400398"/>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6. Return has been successfully submitted. Click ‘Print’ to print the return.</a:t>
          </a:r>
          <a:endParaRPr lang="en-US" sz="1800" kern="1200" dirty="0"/>
        </a:p>
      </dsp:txBody>
      <dsp:txXfrm>
        <a:off x="4312325" y="44595"/>
        <a:ext cx="2251965" cy="1318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52E0D-C819-425D-B37A-B822B9BB9C5E}">
      <dsp:nvSpPr>
        <dsp:cNvPr id="0" name=""/>
        <dsp:cNvSpPr/>
      </dsp:nvSpPr>
      <dsp:spPr>
        <a:xfrm rot="5400000">
          <a:off x="689992" y="1116250"/>
          <a:ext cx="1741412" cy="210294"/>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C7A8BA-A280-48EF-8EB6-E9EDFB47A2A9}">
      <dsp:nvSpPr>
        <dsp:cNvPr id="0" name=""/>
        <dsp:cNvSpPr/>
      </dsp:nvSpPr>
      <dsp:spPr>
        <a:xfrm>
          <a:off x="1087859" y="844"/>
          <a:ext cx="2336601" cy="14019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1. Click (Legislation &amp; Guides)</a:t>
          </a:r>
          <a:endParaRPr lang="en-US" sz="1800" kern="1200" dirty="0"/>
        </a:p>
      </dsp:txBody>
      <dsp:txXfrm>
        <a:off x="1128921" y="41906"/>
        <a:ext cx="2254477" cy="1319836"/>
      </dsp:txXfrm>
    </dsp:sp>
    <dsp:sp modelId="{DEC2DF3D-9A58-4F52-BEF9-748F7F325CD6}">
      <dsp:nvSpPr>
        <dsp:cNvPr id="0" name=""/>
        <dsp:cNvSpPr/>
      </dsp:nvSpPr>
      <dsp:spPr>
        <a:xfrm rot="5400000">
          <a:off x="689992" y="2868701"/>
          <a:ext cx="1741412" cy="210294"/>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BBFAE0-79B7-4BC1-A984-B88BFA6343BE}">
      <dsp:nvSpPr>
        <dsp:cNvPr id="0" name=""/>
        <dsp:cNvSpPr/>
      </dsp:nvSpPr>
      <dsp:spPr>
        <a:xfrm>
          <a:off x="1087859" y="1753296"/>
          <a:ext cx="2336601" cy="140196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2. Select menu (GST Forms)</a:t>
          </a:r>
          <a:endParaRPr lang="en-US" sz="1800" kern="1200" dirty="0"/>
        </a:p>
      </dsp:txBody>
      <dsp:txXfrm>
        <a:off x="1128921" y="1794358"/>
        <a:ext cx="2254477" cy="1319836"/>
      </dsp:txXfrm>
    </dsp:sp>
    <dsp:sp modelId="{5670035A-61AE-4498-BB5A-E2B7D2D26AB1}">
      <dsp:nvSpPr>
        <dsp:cNvPr id="0" name=""/>
        <dsp:cNvSpPr/>
      </dsp:nvSpPr>
      <dsp:spPr>
        <a:xfrm>
          <a:off x="1566218" y="3744926"/>
          <a:ext cx="3096641" cy="210294"/>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3EEA696-66FF-4A0D-BB59-CB6ADF3A3453}">
      <dsp:nvSpPr>
        <dsp:cNvPr id="0" name=""/>
        <dsp:cNvSpPr/>
      </dsp:nvSpPr>
      <dsp:spPr>
        <a:xfrm>
          <a:off x="1087859" y="3505747"/>
          <a:ext cx="2336601" cy="140196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3.Select No.5 (GST-03) and click download the form and save</a:t>
          </a:r>
          <a:endParaRPr lang="en-US" sz="1800" kern="1200" dirty="0"/>
        </a:p>
      </dsp:txBody>
      <dsp:txXfrm>
        <a:off x="1128921" y="3546809"/>
        <a:ext cx="2254477" cy="1319836"/>
      </dsp:txXfrm>
    </dsp:sp>
    <dsp:sp modelId="{11A6670A-A80B-49B2-98AF-96FF403227B8}">
      <dsp:nvSpPr>
        <dsp:cNvPr id="0" name=""/>
        <dsp:cNvSpPr/>
      </dsp:nvSpPr>
      <dsp:spPr>
        <a:xfrm rot="16200000">
          <a:off x="3797673" y="2868701"/>
          <a:ext cx="1741412" cy="210294"/>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3F27F2-AAEA-4FFD-9BA9-6193C08B48D3}">
      <dsp:nvSpPr>
        <dsp:cNvPr id="0" name=""/>
        <dsp:cNvSpPr/>
      </dsp:nvSpPr>
      <dsp:spPr>
        <a:xfrm>
          <a:off x="4195539" y="3505747"/>
          <a:ext cx="2336601" cy="140196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4.Type in GST-03 form using </a:t>
          </a:r>
          <a:r>
            <a:rPr lang="en-US" sz="1800" b="1" kern="1200" smtClean="0"/>
            <a:t>BLOCK LETTERS. Complete</a:t>
          </a:r>
          <a:r>
            <a:rPr lang="en-US" sz="1800" kern="1200" smtClean="0"/>
            <a:t> part A, part B, part C and Part D </a:t>
          </a:r>
          <a:endParaRPr lang="en-US" sz="1800" kern="1200" dirty="0"/>
        </a:p>
      </dsp:txBody>
      <dsp:txXfrm>
        <a:off x="4236601" y="3546809"/>
        <a:ext cx="2254477" cy="1319836"/>
      </dsp:txXfrm>
    </dsp:sp>
    <dsp:sp modelId="{26978FF1-89DC-4D7E-8641-4DCBD8A40873}">
      <dsp:nvSpPr>
        <dsp:cNvPr id="0" name=""/>
        <dsp:cNvSpPr/>
      </dsp:nvSpPr>
      <dsp:spPr>
        <a:xfrm rot="16200000">
          <a:off x="3797673" y="1116250"/>
          <a:ext cx="1741412" cy="210294"/>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D8944F-44D6-426A-BF72-F24BDB8E40F9}">
      <dsp:nvSpPr>
        <dsp:cNvPr id="0" name=""/>
        <dsp:cNvSpPr/>
      </dsp:nvSpPr>
      <dsp:spPr>
        <a:xfrm>
          <a:off x="4195539" y="1753296"/>
          <a:ext cx="2336601" cy="14019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5. Once complete, the form must be printed</a:t>
          </a:r>
          <a:endParaRPr lang="en-US" sz="1800" kern="1200" dirty="0"/>
        </a:p>
      </dsp:txBody>
      <dsp:txXfrm>
        <a:off x="4236601" y="1794358"/>
        <a:ext cx="2254477" cy="1319836"/>
      </dsp:txXfrm>
    </dsp:sp>
    <dsp:sp modelId="{9C5A84C3-8B43-46D6-99AC-5DD7A18BE244}">
      <dsp:nvSpPr>
        <dsp:cNvPr id="0" name=""/>
        <dsp:cNvSpPr/>
      </dsp:nvSpPr>
      <dsp:spPr>
        <a:xfrm>
          <a:off x="4195539" y="844"/>
          <a:ext cx="2336601" cy="140196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smtClean="0"/>
            <a:t>6. Put it in an envelope and post it to ‘Ketua Pengarah Kastam Malaysia’</a:t>
          </a:r>
          <a:endParaRPr lang="en-US" sz="1800" kern="1200" dirty="0"/>
        </a:p>
      </dsp:txBody>
      <dsp:txXfrm>
        <a:off x="4236601" y="41906"/>
        <a:ext cx="2254477" cy="13198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2D8E5-D75B-41F7-8943-FECF80B8C3C3}">
      <dsp:nvSpPr>
        <dsp:cNvPr id="0" name=""/>
        <dsp:cNvSpPr/>
      </dsp:nvSpPr>
      <dsp:spPr>
        <a:xfrm>
          <a:off x="2585791" y="492399"/>
          <a:ext cx="486587" cy="91440"/>
        </a:xfrm>
        <a:custGeom>
          <a:avLst/>
          <a:gdLst/>
          <a:ahLst/>
          <a:cxnLst/>
          <a:rect l="0" t="0" r="0" b="0"/>
          <a:pathLst>
            <a:path>
              <a:moveTo>
                <a:pt x="0" y="45720"/>
              </a:moveTo>
              <a:lnTo>
                <a:pt x="486587"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2816155" y="535531"/>
        <a:ext cx="25859" cy="5176"/>
      </dsp:txXfrm>
    </dsp:sp>
    <dsp:sp modelId="{9D84E314-B246-4D07-8AB2-CFD85031C6B3}">
      <dsp:nvSpPr>
        <dsp:cNvPr id="0" name=""/>
        <dsp:cNvSpPr/>
      </dsp:nvSpPr>
      <dsp:spPr>
        <a:xfrm>
          <a:off x="338950" y="4604"/>
          <a:ext cx="2248641" cy="106702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1. To make payment directly after submission of return, click ‘Make a Payment’</a:t>
          </a:r>
          <a:endParaRPr lang="en-US" sz="1400" kern="1200" dirty="0"/>
        </a:p>
      </dsp:txBody>
      <dsp:txXfrm>
        <a:off x="338950" y="4604"/>
        <a:ext cx="2248641" cy="1067029"/>
      </dsp:txXfrm>
    </dsp:sp>
    <dsp:sp modelId="{FD223386-5341-4A9B-BE71-DCCEBBFB519C}">
      <dsp:nvSpPr>
        <dsp:cNvPr id="0" name=""/>
        <dsp:cNvSpPr/>
      </dsp:nvSpPr>
      <dsp:spPr>
        <a:xfrm>
          <a:off x="5351620" y="492399"/>
          <a:ext cx="486587" cy="91440"/>
        </a:xfrm>
        <a:custGeom>
          <a:avLst/>
          <a:gdLst/>
          <a:ahLst/>
          <a:cxnLst/>
          <a:rect l="0" t="0" r="0" b="0"/>
          <a:pathLst>
            <a:path>
              <a:moveTo>
                <a:pt x="0" y="45720"/>
              </a:moveTo>
              <a:lnTo>
                <a:pt x="486587"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5581984" y="535531"/>
        <a:ext cx="25859" cy="5176"/>
      </dsp:txXfrm>
    </dsp:sp>
    <dsp:sp modelId="{526A77AC-3CCA-4BFE-BEDA-1636B0C4E21E}">
      <dsp:nvSpPr>
        <dsp:cNvPr id="0" name=""/>
        <dsp:cNvSpPr/>
      </dsp:nvSpPr>
      <dsp:spPr>
        <a:xfrm>
          <a:off x="3104779" y="4604"/>
          <a:ext cx="2248641" cy="1067029"/>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2. Choose type of payment. Click ‘Continue Payment’ and click ‘Continue’</a:t>
          </a:r>
          <a:endParaRPr lang="en-US" sz="1400" kern="1200" dirty="0"/>
        </a:p>
      </dsp:txBody>
      <dsp:txXfrm>
        <a:off x="3104779" y="4604"/>
        <a:ext cx="2248641" cy="1067029"/>
      </dsp:txXfrm>
    </dsp:sp>
    <dsp:sp modelId="{893B4C43-A80C-410F-92E3-F08736157704}">
      <dsp:nvSpPr>
        <dsp:cNvPr id="0" name=""/>
        <dsp:cNvSpPr/>
      </dsp:nvSpPr>
      <dsp:spPr>
        <a:xfrm>
          <a:off x="1463271" y="1039761"/>
          <a:ext cx="5531657" cy="516660"/>
        </a:xfrm>
        <a:custGeom>
          <a:avLst/>
          <a:gdLst/>
          <a:ahLst/>
          <a:cxnLst/>
          <a:rect l="0" t="0" r="0" b="0"/>
          <a:pathLst>
            <a:path>
              <a:moveTo>
                <a:pt x="5531657" y="0"/>
              </a:moveTo>
              <a:lnTo>
                <a:pt x="5531657" y="275430"/>
              </a:lnTo>
              <a:lnTo>
                <a:pt x="0" y="275430"/>
              </a:lnTo>
              <a:lnTo>
                <a:pt x="0" y="51666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4090133" y="1295503"/>
        <a:ext cx="277933" cy="5176"/>
      </dsp:txXfrm>
    </dsp:sp>
    <dsp:sp modelId="{252B6F70-6F76-45D1-AB53-C8796B0A0579}">
      <dsp:nvSpPr>
        <dsp:cNvPr id="0" name=""/>
        <dsp:cNvSpPr/>
      </dsp:nvSpPr>
      <dsp:spPr>
        <a:xfrm>
          <a:off x="5870608" y="34678"/>
          <a:ext cx="2248641" cy="1006883"/>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3. Payment confirmation screen will be displayed. Click ‘Proceed’ and ‘Proceed Anyway’</a:t>
          </a:r>
          <a:endParaRPr lang="en-US" sz="1400" kern="1200" dirty="0"/>
        </a:p>
      </dsp:txBody>
      <dsp:txXfrm>
        <a:off x="5870608" y="34678"/>
        <a:ext cx="2248641" cy="1006883"/>
      </dsp:txXfrm>
    </dsp:sp>
    <dsp:sp modelId="{A40DAB55-EF87-40D1-90EE-5AE84909DF98}">
      <dsp:nvSpPr>
        <dsp:cNvPr id="0" name=""/>
        <dsp:cNvSpPr/>
      </dsp:nvSpPr>
      <dsp:spPr>
        <a:xfrm>
          <a:off x="2585791" y="2217694"/>
          <a:ext cx="486587" cy="91440"/>
        </a:xfrm>
        <a:custGeom>
          <a:avLst/>
          <a:gdLst/>
          <a:ahLst/>
          <a:cxnLst/>
          <a:rect l="0" t="0" r="0" b="0"/>
          <a:pathLst>
            <a:path>
              <a:moveTo>
                <a:pt x="0" y="45720"/>
              </a:moveTo>
              <a:lnTo>
                <a:pt x="486587" y="45720"/>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2816155" y="2260826"/>
        <a:ext cx="25859" cy="5176"/>
      </dsp:txXfrm>
    </dsp:sp>
    <dsp:sp modelId="{F4D4187F-BDBB-406A-94A6-67219507F858}">
      <dsp:nvSpPr>
        <dsp:cNvPr id="0" name=""/>
        <dsp:cNvSpPr/>
      </dsp:nvSpPr>
      <dsp:spPr>
        <a:xfrm>
          <a:off x="338950" y="1588822"/>
          <a:ext cx="2248641" cy="1349184"/>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4. Payment details screen will be displayed. Choose the required bank. Click ‘Agree and Continue’.</a:t>
          </a:r>
          <a:endParaRPr lang="en-US" sz="1400" kern="1200" dirty="0"/>
        </a:p>
      </dsp:txBody>
      <dsp:txXfrm>
        <a:off x="338950" y="1588822"/>
        <a:ext cx="2248641" cy="1349184"/>
      </dsp:txXfrm>
    </dsp:sp>
    <dsp:sp modelId="{B78D8F84-B5D4-4AB6-8608-8154C2865F03}">
      <dsp:nvSpPr>
        <dsp:cNvPr id="0" name=""/>
        <dsp:cNvSpPr/>
      </dsp:nvSpPr>
      <dsp:spPr>
        <a:xfrm>
          <a:off x="5351620" y="2217694"/>
          <a:ext cx="486587" cy="91440"/>
        </a:xfrm>
        <a:custGeom>
          <a:avLst/>
          <a:gdLst/>
          <a:ahLst/>
          <a:cxnLst/>
          <a:rect l="0" t="0" r="0" b="0"/>
          <a:pathLst>
            <a:path>
              <a:moveTo>
                <a:pt x="0" y="45720"/>
              </a:moveTo>
              <a:lnTo>
                <a:pt x="486587" y="45720"/>
              </a:lnTo>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5581984" y="2260826"/>
        <a:ext cx="25859" cy="5176"/>
      </dsp:txXfrm>
    </dsp:sp>
    <dsp:sp modelId="{00A70D05-B339-4C36-9D8A-0523A38C6994}">
      <dsp:nvSpPr>
        <dsp:cNvPr id="0" name=""/>
        <dsp:cNvSpPr/>
      </dsp:nvSpPr>
      <dsp:spPr>
        <a:xfrm>
          <a:off x="3104779" y="1588822"/>
          <a:ext cx="2248641" cy="1349184"/>
        </a:xfrm>
        <a:prstGeom prst="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5. Internet banking screen will be displayed. Please key in the bank account number and pin number then click ‘OK’.</a:t>
          </a:r>
          <a:endParaRPr lang="en-US" sz="1400" kern="1200" dirty="0"/>
        </a:p>
      </dsp:txBody>
      <dsp:txXfrm>
        <a:off x="3104779" y="1588822"/>
        <a:ext cx="2248641" cy="1349184"/>
      </dsp:txXfrm>
    </dsp:sp>
    <dsp:sp modelId="{A71D8A4F-B9AC-4343-AA05-06CDE3FEAC8E}">
      <dsp:nvSpPr>
        <dsp:cNvPr id="0" name=""/>
        <dsp:cNvSpPr/>
      </dsp:nvSpPr>
      <dsp:spPr>
        <a:xfrm>
          <a:off x="1463271" y="2936206"/>
          <a:ext cx="5531657" cy="486587"/>
        </a:xfrm>
        <a:custGeom>
          <a:avLst/>
          <a:gdLst/>
          <a:ahLst/>
          <a:cxnLst/>
          <a:rect l="0" t="0" r="0" b="0"/>
          <a:pathLst>
            <a:path>
              <a:moveTo>
                <a:pt x="5531657" y="0"/>
              </a:moveTo>
              <a:lnTo>
                <a:pt x="5531657" y="260393"/>
              </a:lnTo>
              <a:lnTo>
                <a:pt x="0" y="260393"/>
              </a:lnTo>
              <a:lnTo>
                <a:pt x="0" y="486587"/>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4090205" y="3176912"/>
        <a:ext cx="277789" cy="5176"/>
      </dsp:txXfrm>
    </dsp:sp>
    <dsp:sp modelId="{9FA6725C-8675-4B7C-8192-F32501D4408A}">
      <dsp:nvSpPr>
        <dsp:cNvPr id="0" name=""/>
        <dsp:cNvSpPr/>
      </dsp:nvSpPr>
      <dsp:spPr>
        <a:xfrm>
          <a:off x="5870608" y="1588822"/>
          <a:ext cx="2248641" cy="1349184"/>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6. Authorization screen will be displayed. Click ‘OK’.</a:t>
          </a:r>
          <a:endParaRPr lang="en-US" sz="1400" kern="1200" dirty="0"/>
        </a:p>
      </dsp:txBody>
      <dsp:txXfrm>
        <a:off x="5870608" y="1588822"/>
        <a:ext cx="2248641" cy="1349184"/>
      </dsp:txXfrm>
    </dsp:sp>
    <dsp:sp modelId="{EDA92C12-6455-48CC-8319-418919AB9AC5}">
      <dsp:nvSpPr>
        <dsp:cNvPr id="0" name=""/>
        <dsp:cNvSpPr/>
      </dsp:nvSpPr>
      <dsp:spPr>
        <a:xfrm>
          <a:off x="2585791" y="4084066"/>
          <a:ext cx="486587" cy="91440"/>
        </a:xfrm>
        <a:custGeom>
          <a:avLst/>
          <a:gdLst/>
          <a:ahLst/>
          <a:cxnLst/>
          <a:rect l="0" t="0" r="0" b="0"/>
          <a:pathLst>
            <a:path>
              <a:moveTo>
                <a:pt x="0" y="45720"/>
              </a:moveTo>
              <a:lnTo>
                <a:pt x="486587" y="45720"/>
              </a:lnTo>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2816155" y="4127198"/>
        <a:ext cx="25859" cy="5176"/>
      </dsp:txXfrm>
    </dsp:sp>
    <dsp:sp modelId="{459444D0-555F-47CF-9510-C396FE886D6B}">
      <dsp:nvSpPr>
        <dsp:cNvPr id="0" name=""/>
        <dsp:cNvSpPr/>
      </dsp:nvSpPr>
      <dsp:spPr>
        <a:xfrm>
          <a:off x="338950" y="3455194"/>
          <a:ext cx="2248641" cy="1349184"/>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smtClean="0"/>
            <a:t>7. Payment details screen will be displayed. Click ‘Click here to complete your transaction’.</a:t>
          </a:r>
          <a:endParaRPr lang="en-US" sz="1400" kern="1200" dirty="0"/>
        </a:p>
      </dsp:txBody>
      <dsp:txXfrm>
        <a:off x="338950" y="3455194"/>
        <a:ext cx="2248641" cy="1349184"/>
      </dsp:txXfrm>
    </dsp:sp>
    <dsp:sp modelId="{78E60360-C52F-4215-BF4E-E57D19486248}">
      <dsp:nvSpPr>
        <dsp:cNvPr id="0" name=""/>
        <dsp:cNvSpPr/>
      </dsp:nvSpPr>
      <dsp:spPr>
        <a:xfrm>
          <a:off x="5351620" y="4084066"/>
          <a:ext cx="486587" cy="91440"/>
        </a:xfrm>
        <a:custGeom>
          <a:avLst/>
          <a:gdLst/>
          <a:ahLst/>
          <a:cxnLst/>
          <a:rect l="0" t="0" r="0" b="0"/>
          <a:pathLst>
            <a:path>
              <a:moveTo>
                <a:pt x="0" y="45720"/>
              </a:moveTo>
              <a:lnTo>
                <a:pt x="486587"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33350">
            <a:lnSpc>
              <a:spcPct val="90000"/>
            </a:lnSpc>
            <a:spcBef>
              <a:spcPct val="0"/>
            </a:spcBef>
            <a:spcAft>
              <a:spcPct val="35000"/>
            </a:spcAft>
          </a:pPr>
          <a:endParaRPr lang="en-US" sz="300" kern="1200"/>
        </a:p>
      </dsp:txBody>
      <dsp:txXfrm>
        <a:off x="5581984" y="4127198"/>
        <a:ext cx="25859" cy="5176"/>
      </dsp:txXfrm>
    </dsp:sp>
    <dsp:sp modelId="{BD8D0D19-E444-4EBC-AE6A-7CCDF859197C}">
      <dsp:nvSpPr>
        <dsp:cNvPr id="0" name=""/>
        <dsp:cNvSpPr/>
      </dsp:nvSpPr>
      <dsp:spPr>
        <a:xfrm>
          <a:off x="3104779" y="3455194"/>
          <a:ext cx="2248641" cy="1349184"/>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8. Successful transaction screen will be displayed. Click ‘Continue’ to complete the process.</a:t>
          </a:r>
          <a:endParaRPr lang="en-US" sz="1400" kern="1200" dirty="0"/>
        </a:p>
      </dsp:txBody>
      <dsp:txXfrm>
        <a:off x="3104779" y="3455194"/>
        <a:ext cx="2248641" cy="1349184"/>
      </dsp:txXfrm>
    </dsp:sp>
    <dsp:sp modelId="{08EE9A64-C4AF-4077-A95F-FF4E5AFB9413}">
      <dsp:nvSpPr>
        <dsp:cNvPr id="0" name=""/>
        <dsp:cNvSpPr/>
      </dsp:nvSpPr>
      <dsp:spPr>
        <a:xfrm>
          <a:off x="5870608" y="3702803"/>
          <a:ext cx="1872151" cy="853966"/>
        </a:xfrm>
        <a:prstGeom prst="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smtClean="0"/>
            <a:t>9. Print the Acknowledgement Receipt for future reference.</a:t>
          </a:r>
          <a:endParaRPr lang="en-US" sz="1400" kern="1200" dirty="0"/>
        </a:p>
      </dsp:txBody>
      <dsp:txXfrm>
        <a:off x="5870608" y="3702803"/>
        <a:ext cx="1872151" cy="8539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B6DB0-A118-42C5-921B-BA2801AAD1CD}">
      <dsp:nvSpPr>
        <dsp:cNvPr id="0" name=""/>
        <dsp:cNvSpPr/>
      </dsp:nvSpPr>
      <dsp:spPr>
        <a:xfrm rot="5400000">
          <a:off x="1599203" y="1443310"/>
          <a:ext cx="688227" cy="783522"/>
        </a:xfrm>
        <a:prstGeom prst="bentUpArrow">
          <a:avLst>
            <a:gd name="adj1" fmla="val 32840"/>
            <a:gd name="adj2" fmla="val 25000"/>
            <a:gd name="adj3" fmla="val 35780"/>
          </a:avLst>
        </a:prstGeom>
        <a:solidFill>
          <a:schemeClr val="accent1">
            <a:tint val="5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023273D4-0159-4440-8165-DC5D7DE7E314}">
      <dsp:nvSpPr>
        <dsp:cNvPr id="0" name=""/>
        <dsp:cNvSpPr/>
      </dsp:nvSpPr>
      <dsp:spPr>
        <a:xfrm>
          <a:off x="1219" y="680396"/>
          <a:ext cx="3989860" cy="810961"/>
        </a:xfrm>
        <a:prstGeom prst="roundRect">
          <a:avLst>
            <a:gd name="adj" fmla="val 1667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1. Open TAP main homepage. Click ‘Make a Payment’ under “I want To’ option.</a:t>
          </a:r>
          <a:endParaRPr lang="en-US" sz="1600" kern="1200" dirty="0"/>
        </a:p>
      </dsp:txBody>
      <dsp:txXfrm>
        <a:off x="40814" y="719991"/>
        <a:ext cx="3910670" cy="731771"/>
      </dsp:txXfrm>
    </dsp:sp>
    <dsp:sp modelId="{0A2DD5D1-CE63-44ED-9CAA-19BDF805F469}">
      <dsp:nvSpPr>
        <dsp:cNvPr id="0" name=""/>
        <dsp:cNvSpPr/>
      </dsp:nvSpPr>
      <dsp:spPr>
        <a:xfrm>
          <a:off x="2575435" y="757740"/>
          <a:ext cx="842633" cy="655454"/>
        </a:xfrm>
        <a:prstGeom prst="rect">
          <a:avLst/>
        </a:prstGeom>
        <a:noFill/>
        <a:ln>
          <a:noFill/>
        </a:ln>
        <a:effectLst/>
      </dsp:spPr>
      <dsp:style>
        <a:lnRef idx="0">
          <a:scrgbClr r="0" g="0" b="0"/>
        </a:lnRef>
        <a:fillRef idx="0">
          <a:scrgbClr r="0" g="0" b="0"/>
        </a:fillRef>
        <a:effectRef idx="0">
          <a:scrgbClr r="0" g="0" b="0"/>
        </a:effectRef>
        <a:fontRef idx="minor"/>
      </dsp:style>
    </dsp:sp>
    <dsp:sp modelId="{C3493758-A341-47F3-AB94-D073E9005A10}">
      <dsp:nvSpPr>
        <dsp:cNvPr id="0" name=""/>
        <dsp:cNvSpPr/>
      </dsp:nvSpPr>
      <dsp:spPr>
        <a:xfrm rot="5400000">
          <a:off x="3205305" y="2354287"/>
          <a:ext cx="688227" cy="783522"/>
        </a:xfrm>
        <a:prstGeom prst="bentUpArrow">
          <a:avLst>
            <a:gd name="adj1" fmla="val 32840"/>
            <a:gd name="adj2" fmla="val 25000"/>
            <a:gd name="adj3" fmla="val 35780"/>
          </a:avLst>
        </a:prstGeom>
        <a:solidFill>
          <a:schemeClr val="accent1">
            <a:tint val="50000"/>
            <a:hueOff val="-6544757"/>
            <a:satOff val="-351"/>
            <a:lumOff val="5682"/>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A8DFAEEC-7D10-4954-A4C2-ABF70CFEE244}">
      <dsp:nvSpPr>
        <dsp:cNvPr id="0" name=""/>
        <dsp:cNvSpPr/>
      </dsp:nvSpPr>
      <dsp:spPr>
        <a:xfrm>
          <a:off x="2345093" y="1579898"/>
          <a:ext cx="3371798" cy="810961"/>
        </a:xfrm>
        <a:prstGeom prst="roundRect">
          <a:avLst>
            <a:gd name="adj" fmla="val 1667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2. Click ‘Make a Payment’ and Choose 'Payment for a Return that has been filed‘.</a:t>
          </a:r>
          <a:endParaRPr lang="en-US" sz="1600" kern="1200" dirty="0"/>
        </a:p>
      </dsp:txBody>
      <dsp:txXfrm>
        <a:off x="2384688" y="1619493"/>
        <a:ext cx="3292608" cy="731771"/>
      </dsp:txXfrm>
    </dsp:sp>
    <dsp:sp modelId="{A4CA5411-6367-4D35-B389-D337B84BE13B}">
      <dsp:nvSpPr>
        <dsp:cNvPr id="0" name=""/>
        <dsp:cNvSpPr/>
      </dsp:nvSpPr>
      <dsp:spPr>
        <a:xfrm>
          <a:off x="4181537" y="1668717"/>
          <a:ext cx="842633" cy="655454"/>
        </a:xfrm>
        <a:prstGeom prst="rect">
          <a:avLst/>
        </a:prstGeom>
        <a:noFill/>
        <a:ln>
          <a:noFill/>
        </a:ln>
        <a:effectLst/>
      </dsp:spPr>
      <dsp:style>
        <a:lnRef idx="0">
          <a:scrgbClr r="0" g="0" b="0"/>
        </a:lnRef>
        <a:fillRef idx="0">
          <a:scrgbClr r="0" g="0" b="0"/>
        </a:fillRef>
        <a:effectRef idx="0">
          <a:scrgbClr r="0" g="0" b="0"/>
        </a:effectRef>
        <a:fontRef idx="minor"/>
      </dsp:style>
    </dsp:sp>
    <dsp:sp modelId="{40C2107A-1EF3-455D-A051-654D9F46337E}">
      <dsp:nvSpPr>
        <dsp:cNvPr id="0" name=""/>
        <dsp:cNvSpPr/>
      </dsp:nvSpPr>
      <dsp:spPr>
        <a:xfrm rot="5400000">
          <a:off x="5111720" y="3265265"/>
          <a:ext cx="688227" cy="783522"/>
        </a:xfrm>
        <a:prstGeom prst="bentUpArrow">
          <a:avLst>
            <a:gd name="adj1" fmla="val 32840"/>
            <a:gd name="adj2" fmla="val 25000"/>
            <a:gd name="adj3" fmla="val 35780"/>
          </a:avLst>
        </a:prstGeom>
        <a:solidFill>
          <a:schemeClr val="accent1">
            <a:tint val="50000"/>
            <a:hueOff val="-13089513"/>
            <a:satOff val="-703"/>
            <a:lumOff val="11364"/>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CBFC8BDA-1D55-43DF-9204-25C81BDC70B0}">
      <dsp:nvSpPr>
        <dsp:cNvPr id="0" name=""/>
        <dsp:cNvSpPr/>
      </dsp:nvSpPr>
      <dsp:spPr>
        <a:xfrm>
          <a:off x="3831486" y="2502351"/>
          <a:ext cx="3354361" cy="810961"/>
        </a:xfrm>
        <a:prstGeom prst="roundRect">
          <a:avLst>
            <a:gd name="adj" fmla="val 1667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3. If there is media information, key in the media number. If not, key in </a:t>
          </a:r>
          <a:r>
            <a:rPr lang="en-US" sz="1600" kern="1200" dirty="0" err="1" smtClean="0"/>
            <a:t>GST</a:t>
          </a:r>
          <a:r>
            <a:rPr lang="en-US" sz="1600" kern="1200" dirty="0" smtClean="0"/>
            <a:t> No./ Account ID.</a:t>
          </a:r>
        </a:p>
      </dsp:txBody>
      <dsp:txXfrm>
        <a:off x="3871081" y="2541946"/>
        <a:ext cx="3275171" cy="731771"/>
      </dsp:txXfrm>
    </dsp:sp>
    <dsp:sp modelId="{A4F58D0F-3B65-4DA5-9997-00D5D0F2EB8D}">
      <dsp:nvSpPr>
        <dsp:cNvPr id="0" name=""/>
        <dsp:cNvSpPr/>
      </dsp:nvSpPr>
      <dsp:spPr>
        <a:xfrm>
          <a:off x="6087952" y="2579694"/>
          <a:ext cx="842633" cy="655454"/>
        </a:xfrm>
        <a:prstGeom prst="rect">
          <a:avLst/>
        </a:prstGeom>
        <a:noFill/>
        <a:ln>
          <a:noFill/>
        </a:ln>
        <a:effectLst/>
      </dsp:spPr>
      <dsp:style>
        <a:lnRef idx="0">
          <a:scrgbClr r="0" g="0" b="0"/>
        </a:lnRef>
        <a:fillRef idx="0">
          <a:scrgbClr r="0" g="0" b="0"/>
        </a:fillRef>
        <a:effectRef idx="0">
          <a:scrgbClr r="0" g="0" b="0"/>
        </a:effectRef>
        <a:fontRef idx="minor"/>
      </dsp:style>
    </dsp:sp>
    <dsp:sp modelId="{2941AE82-2044-4513-BAC5-B2154447FF13}">
      <dsp:nvSpPr>
        <dsp:cNvPr id="0" name=""/>
        <dsp:cNvSpPr/>
      </dsp:nvSpPr>
      <dsp:spPr>
        <a:xfrm>
          <a:off x="5746619" y="3413328"/>
          <a:ext cx="2560776" cy="1182892"/>
        </a:xfrm>
        <a:prstGeom prst="roundRect">
          <a:avLst>
            <a:gd name="adj" fmla="val 1667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4. Complete the process till the end. Click ‘Print the Acknowledgement Receipt’. Keep for future reference.</a:t>
          </a:r>
        </a:p>
      </dsp:txBody>
      <dsp:txXfrm>
        <a:off x="5804373" y="3471082"/>
        <a:ext cx="2445268" cy="10673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1793C-0BE7-45AB-AE8C-DD4D269A7C0A}">
      <dsp:nvSpPr>
        <dsp:cNvPr id="0" name=""/>
        <dsp:cNvSpPr/>
      </dsp:nvSpPr>
      <dsp:spPr>
        <a:xfrm>
          <a:off x="0" y="0"/>
          <a:ext cx="6076716" cy="1093081"/>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smtClean="0"/>
            <a:t>1. Fill in Email Address and Password. Click ‘Login’.</a:t>
          </a:r>
          <a:endParaRPr lang="en-US" sz="1800" kern="1200" dirty="0"/>
        </a:p>
      </dsp:txBody>
      <dsp:txXfrm>
        <a:off x="32015" y="32015"/>
        <a:ext cx="4804831" cy="1029051"/>
      </dsp:txXfrm>
    </dsp:sp>
    <dsp:sp modelId="{0109E736-1EA5-46A5-8F12-8ACE5FCC6D86}">
      <dsp:nvSpPr>
        <dsp:cNvPr id="0" name=""/>
        <dsp:cNvSpPr/>
      </dsp:nvSpPr>
      <dsp:spPr>
        <a:xfrm>
          <a:off x="508925" y="1291823"/>
          <a:ext cx="6076716" cy="1093081"/>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smtClean="0"/>
            <a:t>2. Click 'Make a Payment' under 'I Want To' option.</a:t>
          </a:r>
          <a:endParaRPr lang="en-US" sz="1800" kern="1200" dirty="0"/>
        </a:p>
      </dsp:txBody>
      <dsp:txXfrm>
        <a:off x="540940" y="1323838"/>
        <a:ext cx="4793258" cy="1029051"/>
      </dsp:txXfrm>
    </dsp:sp>
    <dsp:sp modelId="{3CB16D54-AAE5-4AC6-9FFD-4D34C968208C}">
      <dsp:nvSpPr>
        <dsp:cNvPr id="0" name=""/>
        <dsp:cNvSpPr/>
      </dsp:nvSpPr>
      <dsp:spPr>
        <a:xfrm>
          <a:off x="1010254" y="2583647"/>
          <a:ext cx="6076716" cy="109308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smtClean="0"/>
            <a:t>3. Choose 'Pay a Filed Return'. Choose mode of payment. Choose taxable period for the required month.</a:t>
          </a:r>
          <a:endParaRPr lang="en-US" sz="1800" kern="1200" dirty="0"/>
        </a:p>
      </dsp:txBody>
      <dsp:txXfrm>
        <a:off x="1042269" y="2615662"/>
        <a:ext cx="4800854" cy="1029051"/>
      </dsp:txXfrm>
    </dsp:sp>
    <dsp:sp modelId="{E64726F6-6766-4402-8897-2338B79C49A1}">
      <dsp:nvSpPr>
        <dsp:cNvPr id="0" name=""/>
        <dsp:cNvSpPr/>
      </dsp:nvSpPr>
      <dsp:spPr>
        <a:xfrm>
          <a:off x="1519179" y="3875470"/>
          <a:ext cx="6076716" cy="1093081"/>
        </a:xfrm>
        <a:prstGeom prst="roundRect">
          <a:avLst>
            <a:gd name="adj" fmla="val 10000"/>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n-US" sz="1800" kern="1200" smtClean="0"/>
            <a:t>4. Complete the process till the end. Click ‘Print Acknowledgement Receipt’. Keep for future reference.</a:t>
          </a:r>
          <a:endParaRPr lang="en-US" sz="1800" kern="1200" dirty="0"/>
        </a:p>
      </dsp:txBody>
      <dsp:txXfrm>
        <a:off x="1551194" y="3907485"/>
        <a:ext cx="4793258" cy="1029051"/>
      </dsp:txXfrm>
    </dsp:sp>
    <dsp:sp modelId="{DE720506-3233-4007-9266-36B5608B8AF4}">
      <dsp:nvSpPr>
        <dsp:cNvPr id="0" name=""/>
        <dsp:cNvSpPr/>
      </dsp:nvSpPr>
      <dsp:spPr>
        <a:xfrm>
          <a:off x="5366213" y="837201"/>
          <a:ext cx="710502" cy="710502"/>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5526076" y="837201"/>
        <a:ext cx="390776" cy="534653"/>
      </dsp:txXfrm>
    </dsp:sp>
    <dsp:sp modelId="{CD2B937A-2F10-43AA-B7D0-AF7F6D798112}">
      <dsp:nvSpPr>
        <dsp:cNvPr id="0" name=""/>
        <dsp:cNvSpPr/>
      </dsp:nvSpPr>
      <dsp:spPr>
        <a:xfrm>
          <a:off x="5875138" y="2129024"/>
          <a:ext cx="710502" cy="710502"/>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035001" y="2129024"/>
        <a:ext cx="390776" cy="534653"/>
      </dsp:txXfrm>
    </dsp:sp>
    <dsp:sp modelId="{51EAA630-2AB3-4C71-AF25-2058B936D259}">
      <dsp:nvSpPr>
        <dsp:cNvPr id="0" name=""/>
        <dsp:cNvSpPr/>
      </dsp:nvSpPr>
      <dsp:spPr>
        <a:xfrm>
          <a:off x="6376468" y="3420848"/>
          <a:ext cx="710502" cy="710502"/>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536331" y="3420848"/>
        <a:ext cx="390776" cy="53465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sz="quarter" idx="1"/>
          </p:nvPr>
        </p:nvSpPr>
        <p:spPr>
          <a:xfrm>
            <a:off x="3850443" y="1"/>
            <a:ext cx="2945659" cy="498056"/>
          </a:xfrm>
          <a:prstGeom prst="rect">
            <a:avLst/>
          </a:prstGeom>
        </p:spPr>
        <p:txBody>
          <a:bodyPr vert="horz" lIns="91440" tIns="45720" rIns="91440" bIns="45720" rtlCol="0"/>
          <a:lstStyle>
            <a:lvl1pPr algn="r">
              <a:defRPr sz="1200"/>
            </a:lvl1pPr>
          </a:lstStyle>
          <a:p>
            <a:fld id="{2A5FCB1A-5953-42D7-958A-2148FEA39425}" type="datetimeFigureOut">
              <a:rPr lang="en-MY" smtClean="0"/>
              <a:t>18/12/2017</a:t>
            </a:fld>
            <a:endParaRPr lang="en-MY"/>
          </a:p>
        </p:txBody>
      </p:sp>
      <p:sp>
        <p:nvSpPr>
          <p:cNvPr id="4" name="Footer Placeholder 3"/>
          <p:cNvSpPr>
            <a:spLocks noGrp="1"/>
          </p:cNvSpPr>
          <p:nvPr>
            <p:ph type="ftr" sz="quarter" idx="2"/>
          </p:nvPr>
        </p:nvSpPr>
        <p:spPr>
          <a:xfrm>
            <a:off x="0" y="9428585"/>
            <a:ext cx="2945659" cy="498055"/>
          </a:xfrm>
          <a:prstGeom prst="rect">
            <a:avLst/>
          </a:prstGeom>
        </p:spPr>
        <p:txBody>
          <a:bodyPr vert="horz" lIns="91440" tIns="45720" rIns="91440" bIns="45720" rtlCol="0" anchor="b"/>
          <a:lstStyle>
            <a:lvl1pPr algn="l">
              <a:defRPr sz="1200"/>
            </a:lvl1pPr>
          </a:lstStyle>
          <a:p>
            <a:endParaRPr lang="en-MY"/>
          </a:p>
        </p:txBody>
      </p:sp>
      <p:sp>
        <p:nvSpPr>
          <p:cNvPr id="5" name="Slide Number Placeholder 4"/>
          <p:cNvSpPr>
            <a:spLocks noGrp="1"/>
          </p:cNvSpPr>
          <p:nvPr>
            <p:ph type="sldNum" sz="quarter" idx="3"/>
          </p:nvPr>
        </p:nvSpPr>
        <p:spPr>
          <a:xfrm>
            <a:off x="3850443" y="9428585"/>
            <a:ext cx="2945659" cy="498055"/>
          </a:xfrm>
          <a:prstGeom prst="rect">
            <a:avLst/>
          </a:prstGeom>
        </p:spPr>
        <p:txBody>
          <a:bodyPr vert="horz" lIns="91440" tIns="45720" rIns="91440" bIns="45720" rtlCol="0" anchor="b"/>
          <a:lstStyle>
            <a:lvl1pPr algn="r">
              <a:defRPr sz="1200"/>
            </a:lvl1pPr>
          </a:lstStyle>
          <a:p>
            <a:fld id="{021C2F71-A934-4CCD-B95B-346C80BCF25C}" type="slidenum">
              <a:rPr lang="en-MY" smtClean="0"/>
              <a:t>‹#›</a:t>
            </a:fld>
            <a:endParaRPr lang="en-MY"/>
          </a:p>
        </p:txBody>
      </p:sp>
    </p:spTree>
    <p:extLst>
      <p:ext uri="{BB962C8B-B14F-4D97-AF65-F5344CB8AC3E}">
        <p14:creationId xmlns:p14="http://schemas.microsoft.com/office/powerpoint/2010/main" val="187641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MY"/>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5C3BEDE3-BAFF-4F65-9CD3-DFC783E28A6D}" type="datetimeFigureOut">
              <a:rPr lang="en-MY" smtClean="0"/>
              <a:t>18/12/2017</a:t>
            </a:fld>
            <a:endParaRPr lang="en-MY"/>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MY"/>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585"/>
            <a:ext cx="2945659" cy="498055"/>
          </a:xfrm>
          <a:prstGeom prst="rect">
            <a:avLst/>
          </a:prstGeom>
        </p:spPr>
        <p:txBody>
          <a:bodyPr vert="horz" lIns="91440" tIns="45720" rIns="91440" bIns="45720" rtlCol="0" anchor="b"/>
          <a:lstStyle>
            <a:lvl1pPr algn="l">
              <a:defRPr sz="1200"/>
            </a:lvl1pPr>
          </a:lstStyle>
          <a:p>
            <a:endParaRPr lang="en-MY"/>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1440" tIns="45720" rIns="91440" bIns="45720" rtlCol="0" anchor="b"/>
          <a:lstStyle>
            <a:lvl1pPr algn="r">
              <a:defRPr sz="1200"/>
            </a:lvl1pPr>
          </a:lstStyle>
          <a:p>
            <a:fld id="{6416975C-262E-4524-AF8B-B555E091CEAF}" type="slidenum">
              <a:rPr lang="en-MY" smtClean="0"/>
              <a:t>‹#›</a:t>
            </a:fld>
            <a:endParaRPr lang="en-MY"/>
          </a:p>
        </p:txBody>
      </p:sp>
    </p:spTree>
    <p:extLst>
      <p:ext uri="{BB962C8B-B14F-4D97-AF65-F5344CB8AC3E}">
        <p14:creationId xmlns:p14="http://schemas.microsoft.com/office/powerpoint/2010/main" val="1593083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3</a:t>
            </a:fld>
            <a:endParaRPr lang="en-MY"/>
          </a:p>
        </p:txBody>
      </p:sp>
    </p:spTree>
    <p:extLst>
      <p:ext uri="{BB962C8B-B14F-4D97-AF65-F5344CB8AC3E}">
        <p14:creationId xmlns:p14="http://schemas.microsoft.com/office/powerpoint/2010/main" val="292274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27</a:t>
            </a:fld>
            <a:endParaRPr lang="en-MY"/>
          </a:p>
        </p:txBody>
      </p:sp>
    </p:spTree>
    <p:extLst>
      <p:ext uri="{BB962C8B-B14F-4D97-AF65-F5344CB8AC3E}">
        <p14:creationId xmlns:p14="http://schemas.microsoft.com/office/powerpoint/2010/main" val="62405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29</a:t>
            </a:fld>
            <a:endParaRPr lang="en-MY"/>
          </a:p>
        </p:txBody>
      </p:sp>
    </p:spTree>
    <p:extLst>
      <p:ext uri="{BB962C8B-B14F-4D97-AF65-F5344CB8AC3E}">
        <p14:creationId xmlns:p14="http://schemas.microsoft.com/office/powerpoint/2010/main" val="308380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30</a:t>
            </a:fld>
            <a:endParaRPr lang="en-MY"/>
          </a:p>
        </p:txBody>
      </p:sp>
    </p:spTree>
    <p:extLst>
      <p:ext uri="{BB962C8B-B14F-4D97-AF65-F5344CB8AC3E}">
        <p14:creationId xmlns:p14="http://schemas.microsoft.com/office/powerpoint/2010/main" val="1418938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35</a:t>
            </a:fld>
            <a:endParaRPr lang="en-MY"/>
          </a:p>
        </p:txBody>
      </p:sp>
    </p:spTree>
    <p:extLst>
      <p:ext uri="{BB962C8B-B14F-4D97-AF65-F5344CB8AC3E}">
        <p14:creationId xmlns:p14="http://schemas.microsoft.com/office/powerpoint/2010/main" val="155291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36</a:t>
            </a:fld>
            <a:endParaRPr lang="en-MY"/>
          </a:p>
        </p:txBody>
      </p:sp>
    </p:spTree>
    <p:extLst>
      <p:ext uri="{BB962C8B-B14F-4D97-AF65-F5344CB8AC3E}">
        <p14:creationId xmlns:p14="http://schemas.microsoft.com/office/powerpoint/2010/main" val="28751158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48</a:t>
            </a:fld>
            <a:endParaRPr lang="en-MY"/>
          </a:p>
        </p:txBody>
      </p:sp>
    </p:spTree>
    <p:extLst>
      <p:ext uri="{BB962C8B-B14F-4D97-AF65-F5344CB8AC3E}">
        <p14:creationId xmlns:p14="http://schemas.microsoft.com/office/powerpoint/2010/main" val="2562315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49</a:t>
            </a:fld>
            <a:endParaRPr lang="en-MY"/>
          </a:p>
        </p:txBody>
      </p:sp>
    </p:spTree>
    <p:extLst>
      <p:ext uri="{BB962C8B-B14F-4D97-AF65-F5344CB8AC3E}">
        <p14:creationId xmlns:p14="http://schemas.microsoft.com/office/powerpoint/2010/main" val="3784264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CAFEDF87-4C83-4749-ABD8-CC06F57B90A8}" type="slidenum">
              <a:rPr lang="en-MY" smtClean="0"/>
              <a:pPr/>
              <a:t>78</a:t>
            </a:fld>
            <a:endParaRPr lang="en-MY"/>
          </a:p>
        </p:txBody>
      </p:sp>
    </p:spTree>
    <p:extLst>
      <p:ext uri="{BB962C8B-B14F-4D97-AF65-F5344CB8AC3E}">
        <p14:creationId xmlns:p14="http://schemas.microsoft.com/office/powerpoint/2010/main" val="581099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99</a:t>
            </a:fld>
            <a:endParaRPr lang="en-MY"/>
          </a:p>
        </p:txBody>
      </p:sp>
    </p:spTree>
    <p:extLst>
      <p:ext uri="{BB962C8B-B14F-4D97-AF65-F5344CB8AC3E}">
        <p14:creationId xmlns:p14="http://schemas.microsoft.com/office/powerpoint/2010/main" val="2619810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100</a:t>
            </a:fld>
            <a:endParaRPr lang="en-MY"/>
          </a:p>
        </p:txBody>
      </p:sp>
    </p:spTree>
    <p:extLst>
      <p:ext uri="{BB962C8B-B14F-4D97-AF65-F5344CB8AC3E}">
        <p14:creationId xmlns:p14="http://schemas.microsoft.com/office/powerpoint/2010/main" val="2925793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4</a:t>
            </a:fld>
            <a:endParaRPr lang="en-MY"/>
          </a:p>
        </p:txBody>
      </p:sp>
    </p:spTree>
    <p:extLst>
      <p:ext uri="{BB962C8B-B14F-4D97-AF65-F5344CB8AC3E}">
        <p14:creationId xmlns:p14="http://schemas.microsoft.com/office/powerpoint/2010/main" val="3466388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1937B11D-53DD-4DFB-884D-08043A4A3E08}" type="slidenum">
              <a:rPr lang="en-MY" smtClean="0"/>
              <a:pPr/>
              <a:t>101</a:t>
            </a:fld>
            <a:endParaRPr lang="en-MY"/>
          </a:p>
        </p:txBody>
      </p:sp>
    </p:spTree>
    <p:extLst>
      <p:ext uri="{BB962C8B-B14F-4D97-AF65-F5344CB8AC3E}">
        <p14:creationId xmlns:p14="http://schemas.microsoft.com/office/powerpoint/2010/main" val="23855304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33763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9074781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732122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33629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463892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9648853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46782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4107659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99737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6416975C-262E-4524-AF8B-B555E091CEAF}" type="slidenum">
              <a:rPr lang="en-MY" smtClean="0"/>
              <a:t>7</a:t>
            </a:fld>
            <a:endParaRPr lang="en-MY"/>
          </a:p>
        </p:txBody>
      </p:sp>
    </p:spTree>
    <p:extLst>
      <p:ext uri="{BB962C8B-B14F-4D97-AF65-F5344CB8AC3E}">
        <p14:creationId xmlns:p14="http://schemas.microsoft.com/office/powerpoint/2010/main" val="41917603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696055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39944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233766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882218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540831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406222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844267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2720757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794470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2032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FA7C8580-FCD9-EE4D-A6E4-5F479EC703E0}" type="slidenum">
              <a:rPr lang="en-US" smtClean="0"/>
              <a:pPr/>
              <a:t>18</a:t>
            </a:fld>
            <a:endParaRPr lang="en-US"/>
          </a:p>
        </p:txBody>
      </p:sp>
    </p:spTree>
    <p:extLst>
      <p:ext uri="{BB962C8B-B14F-4D97-AF65-F5344CB8AC3E}">
        <p14:creationId xmlns:p14="http://schemas.microsoft.com/office/powerpoint/2010/main" val="2647981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120461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15525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FA7C8580-FCD9-EE4D-A6E4-5F479EC703E0}" type="slidenum">
              <a:rPr lang="en-US" smtClean="0"/>
              <a:pPr/>
              <a:t>19</a:t>
            </a:fld>
            <a:endParaRPr lang="en-US"/>
          </a:p>
        </p:txBody>
      </p:sp>
    </p:spTree>
    <p:extLst>
      <p:ext uri="{BB962C8B-B14F-4D97-AF65-F5344CB8AC3E}">
        <p14:creationId xmlns:p14="http://schemas.microsoft.com/office/powerpoint/2010/main" val="342576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FA7C8580-FCD9-EE4D-A6E4-5F479EC703E0}" type="slidenum">
              <a:rPr lang="en-US" smtClean="0"/>
              <a:pPr/>
              <a:t>20</a:t>
            </a:fld>
            <a:endParaRPr lang="en-US"/>
          </a:p>
        </p:txBody>
      </p:sp>
    </p:spTree>
    <p:extLst>
      <p:ext uri="{BB962C8B-B14F-4D97-AF65-F5344CB8AC3E}">
        <p14:creationId xmlns:p14="http://schemas.microsoft.com/office/powerpoint/2010/main" val="3962367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24</a:t>
            </a:fld>
            <a:endParaRPr lang="en-MY"/>
          </a:p>
        </p:txBody>
      </p:sp>
    </p:spTree>
    <p:extLst>
      <p:ext uri="{BB962C8B-B14F-4D97-AF65-F5344CB8AC3E}">
        <p14:creationId xmlns:p14="http://schemas.microsoft.com/office/powerpoint/2010/main" val="2303795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25</a:t>
            </a:fld>
            <a:endParaRPr lang="en-MY"/>
          </a:p>
        </p:txBody>
      </p:sp>
    </p:spTree>
    <p:extLst>
      <p:ext uri="{BB962C8B-B14F-4D97-AF65-F5344CB8AC3E}">
        <p14:creationId xmlns:p14="http://schemas.microsoft.com/office/powerpoint/2010/main" val="3300062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lang="en-MY"/>
          </a:p>
        </p:txBody>
      </p:sp>
      <p:sp>
        <p:nvSpPr>
          <p:cNvPr id="4" name="Slide Number Placeholder 3"/>
          <p:cNvSpPr>
            <a:spLocks noGrp="1"/>
          </p:cNvSpPr>
          <p:nvPr>
            <p:ph type="sldNum" sz="quarter" idx="10"/>
          </p:nvPr>
        </p:nvSpPr>
        <p:spPr/>
        <p:txBody>
          <a:bodyPr/>
          <a:lstStyle/>
          <a:p>
            <a:fld id="{37AC8CA1-8B7C-4D4C-8007-C8DB3606E951}" type="slidenum">
              <a:rPr lang="en-MY" smtClean="0"/>
              <a:pPr/>
              <a:t>26</a:t>
            </a:fld>
            <a:endParaRPr lang="en-MY"/>
          </a:p>
        </p:txBody>
      </p:sp>
    </p:spTree>
    <p:extLst>
      <p:ext uri="{BB962C8B-B14F-4D97-AF65-F5344CB8AC3E}">
        <p14:creationId xmlns:p14="http://schemas.microsoft.com/office/powerpoint/2010/main" val="1471466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9263E5-CB7E-4275-A069-C15E75945B4B}" type="datetime1">
              <a:rPr lang="en-MY" smtClean="0"/>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l="2892" t="48002" r="10342" b="41878"/>
          <a:stretch/>
        </p:blipFill>
        <p:spPr>
          <a:xfrm>
            <a:off x="-1349" y="6526942"/>
            <a:ext cx="9144000" cy="43583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2652" cy="6858000"/>
          </a:xfrm>
          <a:prstGeom prst="rect">
            <a:avLst/>
          </a:prstGeom>
        </p:spPr>
      </p:pic>
    </p:spTree>
    <p:extLst>
      <p:ext uri="{BB962C8B-B14F-4D97-AF65-F5344CB8AC3E}">
        <p14:creationId xmlns:p14="http://schemas.microsoft.com/office/powerpoint/2010/main" val="424132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9D65FA-369F-403C-8197-00FA895C7794}" type="datetime1">
              <a:rPr lang="en-MY" smtClean="0"/>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85323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6B193F-E846-4FF6-A1CD-DD1190A374B3}" type="datetime1">
              <a:rPr lang="en-MY" smtClean="0"/>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401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0643C52-B193-4A80-A658-FEB38F9D555F}" type="datetime1">
              <a:rPr lang="en-MY" smtClean="0"/>
              <a:t>18/12/2017</a:t>
            </a:fld>
            <a:endParaRPr lang="en-US"/>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smtClean="0"/>
              <a:t>©2014 </a:t>
            </a:r>
            <a:r>
              <a:rPr lang="en-US" sz="923" dirty="0" smtClean="0">
                <a:solidFill>
                  <a:srgbClr val="FF0000"/>
                </a:solidFill>
                <a:latin typeface="Neuropol" pitchFamily="34" charset="0"/>
              </a:rPr>
              <a:t>SALIHIN</a:t>
            </a:r>
            <a:r>
              <a:rPr lang="en-US" sz="923" dirty="0" smtClean="0">
                <a:solidFill>
                  <a:srgbClr val="FF0000"/>
                </a:solidFill>
              </a:rPr>
              <a:t> </a:t>
            </a:r>
            <a:r>
              <a:rPr lang="en-US" sz="923" dirty="0" smtClean="0"/>
              <a:t>GST Services. All Rights Reserved.</a:t>
            </a:r>
            <a:endParaRPr lang="en-US" sz="923" dirty="0"/>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4244682"/>
      </p:ext>
    </p:extLst>
  </p:cSld>
  <p:clrMapOvr>
    <a:masterClrMapping/>
  </p:clrMapOvr>
  <p:transition spd="slow">
    <p:pull/>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04F37F9-D56B-4EBB-B0F6-CEB646F5A68B}" type="datetime1">
              <a:rPr lang="en-MY" smtClean="0"/>
              <a:t>18/12/2017</a:t>
            </a:fld>
            <a:endParaRPr lang="en-US"/>
          </a:p>
        </p:txBody>
      </p:sp>
      <p:sp>
        <p:nvSpPr>
          <p:cNvPr id="5" name="Footer Placeholder 4"/>
          <p:cNvSpPr>
            <a:spLocks noGrp="1"/>
          </p:cNvSpPr>
          <p:nvPr>
            <p:ph type="ftr" sz="quarter" idx="11"/>
          </p:nvPr>
        </p:nvSpPr>
        <p:spPr>
          <a:xfrm>
            <a:off x="4368800" y="6410325"/>
            <a:ext cx="4267200" cy="365125"/>
          </a:xfrm>
        </p:spPr>
        <p:txBody>
          <a:bodyPr/>
          <a:lstStyle>
            <a:lvl1pPr algn="r">
              <a:defRPr sz="1100">
                <a:solidFill>
                  <a:schemeClr val="tx1"/>
                </a:solidFill>
              </a:defRPr>
            </a:lvl1pPr>
          </a:lstStyle>
          <a:p>
            <a:endParaRPr lang="en-US" dirty="0"/>
          </a:p>
        </p:txBody>
      </p:sp>
      <p:sp>
        <p:nvSpPr>
          <p:cNvPr id="6" name="Slide Number Placeholder 5"/>
          <p:cNvSpPr>
            <a:spLocks noGrp="1"/>
          </p:cNvSpPr>
          <p:nvPr>
            <p:ph type="sldNum" sz="quarter" idx="12"/>
          </p:nvPr>
        </p:nvSpPr>
        <p:spPr>
          <a:xfrm>
            <a:off x="8507453" y="6407150"/>
            <a:ext cx="532558"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1028" name="Picture 4" descr="C:\Users\GSTUser\Desktop\Salihin without AF N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81800" y="149225"/>
            <a:ext cx="2132758" cy="460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iACCOUNTS Master Folder\User Folder\Afif\Afif's Portal\Bahan\jbs21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82982" y="6405897"/>
            <a:ext cx="367789" cy="367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300803"/>
      </p:ext>
    </p:extLst>
  </p:cSld>
  <p:clrMapOvr>
    <a:masterClrMapping/>
  </p:clrMapOvr>
  <p:transition spd="slow">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4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5F4E878-C00E-4029-9E4D-3E2538B8E3D9}" type="datetime1">
              <a:rPr lang="en-MY" smtClean="0"/>
              <a:pPr/>
              <a:t>18/12/2017</a:t>
            </a:fld>
            <a:endParaRPr lang="en-US"/>
          </a:p>
        </p:txBody>
      </p:sp>
      <p:sp>
        <p:nvSpPr>
          <p:cNvPr id="7" name="Slide Number Placeholder 5"/>
          <p:cNvSpPr>
            <a:spLocks noGrp="1"/>
          </p:cNvSpPr>
          <p:nvPr>
            <p:ph type="sldNum" sz="quarter" idx="12"/>
          </p:nvPr>
        </p:nvSpPr>
        <p:spPr>
          <a:xfrm>
            <a:off x="8507455" y="6407155"/>
            <a:ext cx="532557" cy="365125"/>
          </a:xfrm>
        </p:spPr>
        <p:txBody>
          <a:bodyPr/>
          <a:lstStyle>
            <a:lvl1pPr algn="ctr">
              <a:defRPr>
                <a:solidFill>
                  <a:schemeClr val="tx1"/>
                </a:solidFill>
              </a:defRPr>
            </a:lvl1pPr>
          </a:lstStyle>
          <a:p>
            <a:fld id="{B6F15528-21DE-4FAA-801E-634DDDAF4B2B}" type="slidenum">
              <a:rPr lang="en-US" smtClean="0"/>
              <a:pPr/>
              <a:t>‹#›</a:t>
            </a:fld>
            <a:endParaRPr lang="en-US"/>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3" y="6405902"/>
            <a:ext cx="367789" cy="36778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7" y="150544"/>
            <a:ext cx="1439762" cy="512515"/>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959058" y="6453340"/>
            <a:ext cx="2933422" cy="365125"/>
          </a:xfrm>
          <a:prstGeom prst="rect">
            <a:avLst/>
          </a:prstGeom>
        </p:spPr>
        <p:txBody>
          <a:bodyPr vert="horz" lIns="91433" tIns="45717" rIns="91433" bIns="45717"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©2014 </a:t>
            </a:r>
            <a:r>
              <a:rPr lang="en-US" dirty="0" smtClean="0">
                <a:solidFill>
                  <a:srgbClr val="FF0000"/>
                </a:solidFill>
                <a:latin typeface="Neuropol" pitchFamily="34" charset="0"/>
              </a:rPr>
              <a:t>SALIHIN</a:t>
            </a:r>
            <a:r>
              <a:rPr lang="en-US" dirty="0" smtClean="0">
                <a:solidFill>
                  <a:srgbClr val="FF0000"/>
                </a:solidFill>
              </a:rPr>
              <a:t> </a:t>
            </a:r>
            <a:r>
              <a:rPr lang="en-US" dirty="0" smtClean="0"/>
              <a:t>GST Services. All Rights Reserved.</a:t>
            </a:r>
            <a:endParaRPr lang="en-US" dirty="0"/>
          </a:p>
        </p:txBody>
      </p:sp>
    </p:spTree>
    <p:extLst>
      <p:ext uri="{BB962C8B-B14F-4D97-AF65-F5344CB8AC3E}">
        <p14:creationId xmlns:p14="http://schemas.microsoft.com/office/powerpoint/2010/main" val="2689191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2_Title Slide">
    <p:spTree>
      <p:nvGrpSpPr>
        <p:cNvPr id="1" name=""/>
        <p:cNvGrpSpPr/>
        <p:nvPr/>
      </p:nvGrpSpPr>
      <p:grpSpPr>
        <a:xfrm>
          <a:off x="0" y="0"/>
          <a:ext cx="0" cy="0"/>
          <a:chOff x="0" y="0"/>
          <a:chExt cx="0" cy="0"/>
        </a:xfrm>
      </p:grpSpPr>
      <p:sp>
        <p:nvSpPr>
          <p:cNvPr id="4" name="Footer Placeholder 1"/>
          <p:cNvSpPr txBox="1">
            <a:spLocks/>
          </p:cNvSpPr>
          <p:nvPr userDrawn="1"/>
        </p:nvSpPr>
        <p:spPr>
          <a:xfrm>
            <a:off x="4056185" y="6581775"/>
            <a:ext cx="4642338" cy="304800"/>
          </a:xfrm>
          <a:prstGeom prst="rect">
            <a:avLst/>
          </a:prstGeom>
        </p:spPr>
        <p:txBody>
          <a:bodyPr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MY" dirty="0" smtClean="0">
                <a:solidFill>
                  <a:schemeClr val="bg1"/>
                </a:solidFill>
              </a:rPr>
              <a:t>Copyright 2013 </a:t>
            </a:r>
            <a:r>
              <a:rPr lang="en-MY" dirty="0" smtClean="0">
                <a:solidFill>
                  <a:schemeClr val="bg1"/>
                </a:solidFill>
                <a:latin typeface="Neuropol" pitchFamily="34" charset="0"/>
              </a:rPr>
              <a:t>SALIHIN</a:t>
            </a:r>
            <a:r>
              <a:rPr lang="en-MY" dirty="0" smtClean="0">
                <a:solidFill>
                  <a:schemeClr val="bg1"/>
                </a:solidFill>
              </a:rPr>
              <a:t>. All rights reserved</a:t>
            </a:r>
          </a:p>
          <a:p>
            <a:pPr algn="r">
              <a:defRPr/>
            </a:pPr>
            <a:endParaRPr lang="en-MY" dirty="0">
              <a:solidFill>
                <a:schemeClr val="bg1"/>
              </a:solidFill>
            </a:endParaRPr>
          </a:p>
        </p:txBody>
      </p:sp>
      <p:sp>
        <p:nvSpPr>
          <p:cNvPr id="5" name="Slide Number Placeholder 8"/>
          <p:cNvSpPr>
            <a:spLocks noGrp="1"/>
          </p:cNvSpPr>
          <p:nvPr>
            <p:ph type="sldNum" sz="quarter" idx="10"/>
          </p:nvPr>
        </p:nvSpPr>
        <p:spPr>
          <a:xfrm>
            <a:off x="8606204" y="6491288"/>
            <a:ext cx="492369" cy="449262"/>
          </a:xfrm>
          <a:prstGeom prst="rect">
            <a:avLst/>
          </a:prstGeom>
        </p:spPr>
        <p:txBody>
          <a:bodyPr/>
          <a:lstStyle>
            <a:lvl1pPr algn="ctr">
              <a:defRPr sz="1400">
                <a:solidFill>
                  <a:schemeClr val="bg1"/>
                </a:solidFill>
              </a:defRPr>
            </a:lvl1pPr>
          </a:lstStyle>
          <a:p>
            <a:pPr>
              <a:defRPr/>
            </a:pPr>
            <a:fld id="{952D13CB-21B0-4697-920D-57636658F9F7}" type="slidenum">
              <a:rPr lang="en-US"/>
              <a:pPr>
                <a:defRPr/>
              </a:pPr>
              <a:t>‹#›</a:t>
            </a:fld>
            <a:endParaRPr lang="en-US" dirty="0"/>
          </a:p>
        </p:txBody>
      </p:sp>
    </p:spTree>
    <p:extLst>
      <p:ext uri="{BB962C8B-B14F-4D97-AF65-F5344CB8AC3E}">
        <p14:creationId xmlns:p14="http://schemas.microsoft.com/office/powerpoint/2010/main" val="128990784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6_Title Slide">
    <p:bg>
      <p:bgPr>
        <a:gradFill flip="none" rotWithShape="1">
          <a:gsLst>
            <a:gs pos="0">
              <a:srgbClr val="E7F8FF">
                <a:alpha val="5000"/>
              </a:srgbClr>
            </a:gs>
            <a:gs pos="100000">
              <a:srgbClr val="AFDBFF">
                <a:alpha val="47843"/>
              </a:srgbClr>
            </a:gs>
          </a:gsLst>
          <a:lin ang="5400000" scaled="0"/>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1AEA83C-EA60-42D9-87D4-A887E794D94E}" type="datetime1">
              <a:rPr lang="en-MY" smtClean="0">
                <a:solidFill>
                  <a:prstClr val="black">
                    <a:tint val="75000"/>
                  </a:prstClr>
                </a:solidFill>
              </a:rPr>
              <a:pPr/>
              <a:t>18/12/2017</a:t>
            </a:fld>
            <a:endParaRPr lang="en-US">
              <a:solidFill>
                <a:prstClr val="black">
                  <a:tint val="75000"/>
                </a:prstClr>
              </a:solidFill>
            </a:endParaRPr>
          </a:p>
        </p:txBody>
      </p:sp>
      <p:sp>
        <p:nvSpPr>
          <p:cNvPr id="7" name="Slide Number Placeholder 5"/>
          <p:cNvSpPr>
            <a:spLocks noGrp="1"/>
          </p:cNvSpPr>
          <p:nvPr>
            <p:ph type="sldNum" sz="quarter" idx="12"/>
          </p:nvPr>
        </p:nvSpPr>
        <p:spPr>
          <a:xfrm>
            <a:off x="8507453" y="6407152"/>
            <a:ext cx="532558" cy="365125"/>
          </a:xfrm>
        </p:spPr>
        <p:txBody>
          <a:bodyPr/>
          <a:lstStyle>
            <a:lvl1pPr algn="ctr">
              <a:defRPr>
                <a:solidFill>
                  <a:schemeClr val="tx1"/>
                </a:solidFill>
              </a:defRPr>
            </a:lvl1pPr>
          </a:lstStyle>
          <a:p>
            <a:fld id="{B6F15528-21DE-4FAA-801E-634DDDAF4B2B}" type="slidenum">
              <a:rPr lang="en-US" smtClean="0">
                <a:solidFill>
                  <a:prstClr val="black"/>
                </a:solidFill>
              </a:rPr>
              <a:pPr/>
              <a:t>‹#›</a:t>
            </a:fld>
            <a:endParaRPr lang="en-US">
              <a:solidFill>
                <a:prstClr val="black"/>
              </a:solidFill>
            </a:endParaRPr>
          </a:p>
        </p:txBody>
      </p:sp>
      <p:pic>
        <p:nvPicPr>
          <p:cNvPr id="8" name="Picture 6" descr="S:\iACCOUNTS Master Folder\User Folder\Afif\Afif's Portal\Bahan\jbs21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582982" y="6405899"/>
            <a:ext cx="367789" cy="367789"/>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10"/>
          <p:cNvSpPr>
            <a:spLocks noGrp="1"/>
          </p:cNvSpPr>
          <p:nvPr userDrawn="1"/>
        </p:nvSpPr>
        <p:spPr>
          <a:xfrm>
            <a:off x="5724128" y="6453338"/>
            <a:ext cx="2933422" cy="365125"/>
          </a:xfrm>
          <a:prstGeom prst="rect">
            <a:avLst/>
          </a:prstGeom>
        </p:spPr>
        <p:txBody>
          <a:bodyPr vert="horz" lIns="91440" tIns="45720" rIns="91440" bIns="45720"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solidFill>
                  <a:prstClr val="black"/>
                </a:solidFill>
              </a:rPr>
              <a:t>©2014 </a:t>
            </a:r>
            <a:r>
              <a:rPr lang="en-US" dirty="0" smtClean="0">
                <a:solidFill>
                  <a:srgbClr val="FF0000"/>
                </a:solidFill>
                <a:latin typeface="Neuropol" pitchFamily="34" charset="0"/>
              </a:rPr>
              <a:t>SALIHIN</a:t>
            </a:r>
            <a:r>
              <a:rPr lang="en-US" dirty="0" smtClean="0">
                <a:solidFill>
                  <a:srgbClr val="FF0000"/>
                </a:solidFill>
              </a:rPr>
              <a:t> </a:t>
            </a:r>
            <a:r>
              <a:rPr lang="en-US" dirty="0" smtClean="0">
                <a:solidFill>
                  <a:prstClr val="black"/>
                </a:solidFill>
              </a:rPr>
              <a:t>GST Services. All Rights Reserved.</a:t>
            </a:r>
            <a:endParaRPr lang="en-US" dirty="0">
              <a:solidFill>
                <a:prstClr val="black"/>
              </a:solidFill>
            </a:endParaRPr>
          </a:p>
        </p:txBody>
      </p:sp>
      <p:pic>
        <p:nvPicPr>
          <p:cNvPr id="9" name="Picture 9" descr="P:\SALIHIN Logo Centre\gst workshop logo.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89996" y="150542"/>
            <a:ext cx="1439762" cy="5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28272"/>
      </p:ext>
    </p:extLst>
  </p:cSld>
  <p:clrMapOvr>
    <a:masterClrMapping/>
  </p:clrMapOvr>
  <p:transition spd="slow">
    <p:pull/>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F75D4F-8967-4431-835D-6AB96C035EB1}" type="datetime1">
              <a:rPr lang="en-MY" smtClean="0"/>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6312" t="31236"/>
          <a:stretch/>
        </p:blipFill>
        <p:spPr>
          <a:xfrm flipH="1">
            <a:off x="6198548" y="-2782"/>
            <a:ext cx="2966357" cy="206144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892" t="48002" r="10342" b="41878"/>
          <a:stretch/>
        </p:blipFill>
        <p:spPr>
          <a:xfrm>
            <a:off x="0" y="6528990"/>
            <a:ext cx="9144000" cy="43583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5877" y="381000"/>
            <a:ext cx="1266092" cy="1371600"/>
          </a:xfrm>
          <a:prstGeom prst="rect">
            <a:avLst/>
          </a:prstGeom>
          <a:noFill/>
          <a:ln>
            <a:noFill/>
          </a:ln>
        </p:spPr>
      </p:pic>
    </p:spTree>
    <p:extLst>
      <p:ext uri="{BB962C8B-B14F-4D97-AF65-F5344CB8AC3E}">
        <p14:creationId xmlns:p14="http://schemas.microsoft.com/office/powerpoint/2010/main" val="3616523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93CA06-6533-4FAB-AD69-C9F918A79201}" type="datetime1">
              <a:rPr lang="en-MY" smtClean="0"/>
              <a:t>18/12/2017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17514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6E0BE4-7A29-4761-8F6C-6FA25240FC43}" type="datetime1">
              <a:rPr lang="en-MY" smtClean="0"/>
              <a:t>18/12/2017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4220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2CF36E-6151-4433-A244-463B4B6325E6}" type="datetime1">
              <a:rPr lang="en-MY" smtClean="0"/>
              <a:t>18/12/2017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70927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207FA-9218-495E-A2A1-860764B38406}" type="datetime1">
              <a:rPr lang="en-MY" smtClean="0"/>
              <a:t>18/12/2017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3637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DC92E-8590-4732-AC81-631DEE9FE915}" type="datetime1">
              <a:rPr lang="en-MY" smtClean="0"/>
              <a:t>18/12/2017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6922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287395-9878-42D7-8574-F538DB993419}" type="datetime1">
              <a:rPr lang="en-MY" smtClean="0"/>
              <a:t>18/12/2017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81101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165370-2E59-49ED-8121-FD452855E5AA}" type="datetime1">
              <a:rPr lang="en-MY" smtClean="0"/>
              <a:t>18/12/2017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2998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22A9AF4-D3A7-4C2A-9532-2B1D4A0B9AD5}" type="datetime1">
              <a:rPr lang="en-MY" smtClean="0"/>
              <a:t>18/12/2017</a:t>
            </a:fld>
            <a:endParaRPr lang="en-US" dirty="0"/>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43836277"/>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 id="2147484083" r:id="rId5"/>
    <p:sldLayoutId id="2147484084" r:id="rId6"/>
    <p:sldLayoutId id="2147484085" r:id="rId7"/>
    <p:sldLayoutId id="2147484086" r:id="rId8"/>
    <p:sldLayoutId id="2147484087" r:id="rId9"/>
    <p:sldLayoutId id="2147484088" r:id="rId10"/>
    <p:sldLayoutId id="2147484089" r:id="rId11"/>
    <p:sldLayoutId id="2147484093" r:id="rId12"/>
    <p:sldLayoutId id="2147484095" r:id="rId13"/>
    <p:sldLayoutId id="2147484098" r:id="rId14"/>
    <p:sldLayoutId id="2147484099" r:id="rId15"/>
    <p:sldLayoutId id="2147484100" r:id="rId16"/>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3" Type="http://schemas.openxmlformats.org/officeDocument/2006/relationships/hyperlink" Target="https://gst.customs.gov.my/TAP/"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8.png"/></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0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1.jpeg"/></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5.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25.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12.xml"/><Relationship Id="rId6" Type="http://schemas.openxmlformats.org/officeDocument/2006/relationships/image" Target="../media/image28.jpeg"/><Relationship Id="rId5" Type="http://schemas.openxmlformats.org/officeDocument/2006/relationships/image" Target="../media/image27.jpg"/><Relationship Id="rId10" Type="http://schemas.openxmlformats.org/officeDocument/2006/relationships/image" Target="../media/image32.jpeg"/><Relationship Id="rId4" Type="http://schemas.openxmlformats.org/officeDocument/2006/relationships/image" Target="../media/image26.png"/><Relationship Id="rId9" Type="http://schemas.openxmlformats.org/officeDocument/2006/relationships/image" Target="../media/image31.png"/></Relationships>
</file>

<file path=ppt/slides/_rels/slide120.xml.rels><?xml version="1.0" encoding="UTF-8" standalone="yes"?>
<Relationships xmlns="http://schemas.openxmlformats.org/package/2006/relationships"><Relationship Id="rId3" Type="http://schemas.openxmlformats.org/officeDocument/2006/relationships/hyperlink" Target="http://gst.customs.gov.my/en/Pages/default.aspx"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7.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image" Target="../media/image39.jpg"/><Relationship Id="rId1" Type="http://schemas.openxmlformats.org/officeDocument/2006/relationships/slideLayout" Target="../slideLayouts/slideLayout1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5" Type="http://schemas.openxmlformats.org/officeDocument/2006/relationships/image" Target="../media/image51.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12.xml"/><Relationship Id="rId4" Type="http://schemas.openxmlformats.org/officeDocument/2006/relationships/image" Target="../media/image54.png"/></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jpeg"/><Relationship Id="rId1" Type="http://schemas.openxmlformats.org/officeDocument/2006/relationships/slideLayout" Target="../slideLayouts/slideLayout16.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82.png"/><Relationship Id="rId4" Type="http://schemas.openxmlformats.org/officeDocument/2006/relationships/image" Target="../media/image81.png"/></Relationships>
</file>

<file path=ppt/slides/_rels/slide4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14.xml"/><Relationship Id="rId4" Type="http://schemas.openxmlformats.org/officeDocument/2006/relationships/image" Target="../media/image85.png"/></Relationships>
</file>

<file path=ppt/slides/_rels/slide5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78.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86.jpg"/><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g"/><Relationship Id="rId1" Type="http://schemas.openxmlformats.org/officeDocument/2006/relationships/slideLayout" Target="../slideLayouts/slideLayout14.xml"/><Relationship Id="rId5" Type="http://schemas.openxmlformats.org/officeDocument/2006/relationships/image" Target="../media/image85.png"/><Relationship Id="rId4" Type="http://schemas.openxmlformats.org/officeDocument/2006/relationships/image" Target="../media/image81.png"/></Relationships>
</file>

<file path=ppt/slides/_rels/slide5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8.png"/><Relationship Id="rId1" Type="http://schemas.openxmlformats.org/officeDocument/2006/relationships/slideLayout" Target="../slideLayouts/slideLayout14.xml"/><Relationship Id="rId4" Type="http://schemas.openxmlformats.org/officeDocument/2006/relationships/image" Target="../media/image85.png"/></Relationships>
</file>

<file path=ppt/slides/_rels/slide5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4.xml"/><Relationship Id="rId4" Type="http://schemas.openxmlformats.org/officeDocument/2006/relationships/image" Target="../media/image78.png"/></Relationships>
</file>

<file path=ppt/slides/_rels/slide5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1.png"/><Relationship Id="rId1" Type="http://schemas.openxmlformats.org/officeDocument/2006/relationships/slideLayout" Target="../slideLayouts/slideLayout14.xml"/><Relationship Id="rId4" Type="http://schemas.openxmlformats.org/officeDocument/2006/relationships/image" Target="../media/image78.png"/></Relationships>
</file>

<file path=ppt/slides/_rels/slide6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1.png"/><Relationship Id="rId7" Type="http://schemas.openxmlformats.org/officeDocument/2006/relationships/image" Target="../media/image95.jpeg"/><Relationship Id="rId2" Type="http://schemas.openxmlformats.org/officeDocument/2006/relationships/image" Target="../media/image88.png"/><Relationship Id="rId1" Type="http://schemas.openxmlformats.org/officeDocument/2006/relationships/slideLayout" Target="../slideLayouts/slideLayout14.xml"/><Relationship Id="rId6" Type="http://schemas.openxmlformats.org/officeDocument/2006/relationships/image" Target="../media/image94.jpeg"/><Relationship Id="rId5" Type="http://schemas.openxmlformats.org/officeDocument/2006/relationships/image" Target="../media/image93.gif"/><Relationship Id="rId4" Type="http://schemas.openxmlformats.org/officeDocument/2006/relationships/image" Target="../media/image92.jpeg"/></Relationships>
</file>

<file path=ppt/slides/_rels/slide6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gif"/><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8.png"/><Relationship Id="rId1" Type="http://schemas.openxmlformats.org/officeDocument/2006/relationships/slideLayout" Target="../slideLayouts/slideLayout14.xml"/><Relationship Id="rId4" Type="http://schemas.openxmlformats.org/officeDocument/2006/relationships/image" Target="../media/image102.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7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98.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jpe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98.png"/><Relationship Id="rId1" Type="http://schemas.openxmlformats.org/officeDocument/2006/relationships/slideLayout" Target="../slideLayouts/slideLayout14.xml"/><Relationship Id="rId4" Type="http://schemas.openxmlformats.org/officeDocument/2006/relationships/image" Target="../media/image90.png"/></Relationships>
</file>

<file path=ppt/slides/_rels/slide75.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107.jpe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81.png"/></Relationships>
</file>

<file path=ppt/slides/_rels/slide7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98.png"/><Relationship Id="rId1" Type="http://schemas.openxmlformats.org/officeDocument/2006/relationships/slideLayout" Target="../slideLayouts/slideLayout14.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1.xml"/><Relationship Id="rId7" Type="http://schemas.openxmlformats.org/officeDocument/2006/relationships/image" Target="../media/image18.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hyperlink" Target="http://gst.customs.gov.my/" TargetMode="Externa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image" Target="../media/image112.JP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image" Target="../media/image113.JP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114.JP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115.JP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1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ounded Rectangle 91"/>
          <p:cNvSpPr/>
          <p:nvPr/>
        </p:nvSpPr>
        <p:spPr>
          <a:xfrm>
            <a:off x="1471192" y="2501526"/>
            <a:ext cx="6442392" cy="962650"/>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algn="ctr"/>
            <a:r>
              <a:rPr lang="en-MY" sz="3600" b="1" dirty="0" smtClean="0"/>
              <a:t>AWARENESS TRAINING</a:t>
            </a:r>
            <a:endParaRPr lang="en-MY" sz="3600" b="1" dirty="0"/>
          </a:p>
        </p:txBody>
      </p:sp>
      <p:sp>
        <p:nvSpPr>
          <p:cNvPr id="93" name="Footer Placeholder 10"/>
          <p:cNvSpPr>
            <a:spLocks noGrp="1"/>
          </p:cNvSpPr>
          <p:nvPr/>
        </p:nvSpPr>
        <p:spPr>
          <a:xfrm>
            <a:off x="6384113" y="6272639"/>
            <a:ext cx="2707774" cy="337038"/>
          </a:xfrm>
          <a:prstGeom prst="rect">
            <a:avLst/>
          </a:prstGeom>
        </p:spPr>
        <p:txBody>
          <a:bodyPr vert="horz" lIns="84406" tIns="42203" rIns="84406" bIns="42203" rtlCol="0" anchor="ctr"/>
          <a:lstStyle>
            <a:defPPr>
              <a:defRPr lang="en-US"/>
            </a:defPPr>
            <a:lvl1pPr marL="0" algn="l" defTabSz="914400" rtl="0" eaLnBrk="1" latinLnBrk="0" hangingPunct="1">
              <a:defRPr sz="1000" b="0" i="0" kern="1200">
                <a:solidFill>
                  <a:schemeClr val="tx1"/>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23" dirty="0"/>
              <a:t>©</a:t>
            </a:r>
            <a:r>
              <a:rPr lang="en-US" sz="923" dirty="0" smtClean="0"/>
              <a:t>2017 </a:t>
            </a:r>
            <a:r>
              <a:rPr lang="en-US" sz="923" dirty="0">
                <a:solidFill>
                  <a:srgbClr val="FF0000"/>
                </a:solidFill>
                <a:latin typeface="Neuropol" pitchFamily="34" charset="0"/>
              </a:rPr>
              <a:t>SALIHIN</a:t>
            </a:r>
            <a:r>
              <a:rPr lang="en-US" sz="923" dirty="0">
                <a:solidFill>
                  <a:srgbClr val="FF0000"/>
                </a:solidFill>
              </a:rPr>
              <a:t> </a:t>
            </a:r>
            <a:r>
              <a:rPr lang="en-US" sz="923" dirty="0"/>
              <a:t>GST Services. All Rights Reserved.</a:t>
            </a:r>
          </a:p>
        </p:txBody>
      </p:sp>
      <p:pic>
        <p:nvPicPr>
          <p:cNvPr id="96" name="Picture 9" descr="P:\SALIHIN Logo Centre\gst workshop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8243" y="437899"/>
            <a:ext cx="2094237" cy="74548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95" name="Picture 2" descr=" Goods &amp; Services Tax (GST) Malaysia"/>
          <p:cNvPicPr>
            <a:picLocks noChangeAspect="1" noChangeArrowheads="1"/>
          </p:cNvPicPr>
          <p:nvPr/>
        </p:nvPicPr>
        <p:blipFill>
          <a:blip r:embed="rId3" cstate="print"/>
          <a:srcRect/>
          <a:stretch>
            <a:fillRect/>
          </a:stretch>
        </p:blipFill>
        <p:spPr bwMode="auto">
          <a:xfrm>
            <a:off x="1244926" y="437899"/>
            <a:ext cx="2177681" cy="1682751"/>
          </a:xfrm>
          <a:prstGeom prst="rect">
            <a:avLst/>
          </a:prstGeom>
          <a:noFill/>
          <a:effectLst>
            <a:outerShdw blurRad="50800" dist="38100" dir="5400000" algn="t" rotWithShape="0">
              <a:prstClr val="black">
                <a:alpha val="40000"/>
              </a:prstClr>
            </a:outerShdw>
          </a:effectLst>
        </p:spPr>
      </p:pic>
      <p:grpSp>
        <p:nvGrpSpPr>
          <p:cNvPr id="101" name="Group 100"/>
          <p:cNvGrpSpPr/>
          <p:nvPr/>
        </p:nvGrpSpPr>
        <p:grpSpPr>
          <a:xfrm>
            <a:off x="5669559" y="3818434"/>
            <a:ext cx="3059003" cy="1982656"/>
            <a:chOff x="5292080" y="3730464"/>
            <a:chExt cx="3313920" cy="2147877"/>
          </a:xfrm>
        </p:grpSpPr>
        <p:grpSp>
          <p:nvGrpSpPr>
            <p:cNvPr id="102" name="Group 101"/>
            <p:cNvGrpSpPr/>
            <p:nvPr/>
          </p:nvGrpSpPr>
          <p:grpSpPr>
            <a:xfrm>
              <a:off x="5292080" y="3735922"/>
              <a:ext cx="3313920" cy="2142419"/>
              <a:chOff x="1823684" y="529837"/>
              <a:chExt cx="5179950" cy="3348790"/>
            </a:xfrm>
          </p:grpSpPr>
          <p:sp>
            <p:nvSpPr>
              <p:cNvPr id="144" name="Cube 143"/>
              <p:cNvSpPr/>
              <p:nvPr/>
            </p:nvSpPr>
            <p:spPr>
              <a:xfrm flipH="1">
                <a:off x="4839573" y="1720463"/>
                <a:ext cx="864097" cy="958830"/>
              </a:xfrm>
              <a:prstGeom prst="cube">
                <a:avLst/>
              </a:prstGeom>
              <a:solidFill>
                <a:srgbClr val="FF0000"/>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SG" sz="4062" b="1" dirty="0">
                  <a:solidFill>
                    <a:schemeClr val="bg1"/>
                  </a:solidFill>
                </a:endParaRPr>
              </a:p>
            </p:txBody>
          </p:sp>
          <p:sp>
            <p:nvSpPr>
              <p:cNvPr id="145" name="Cube 144"/>
              <p:cNvSpPr/>
              <p:nvPr/>
            </p:nvSpPr>
            <p:spPr>
              <a:xfrm flipH="1">
                <a:off x="4839572" y="994739"/>
                <a:ext cx="864097" cy="1065996"/>
              </a:xfrm>
              <a:prstGeom prst="cube">
                <a:avLst/>
              </a:pr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SG" sz="4062" b="1" dirty="0">
                  <a:solidFill>
                    <a:schemeClr val="bg1"/>
                  </a:solidFill>
                </a:endParaRPr>
              </a:p>
            </p:txBody>
          </p:sp>
          <p:sp>
            <p:nvSpPr>
              <p:cNvPr id="146" name="Cube 145"/>
              <p:cNvSpPr/>
              <p:nvPr/>
            </p:nvSpPr>
            <p:spPr>
              <a:xfrm>
                <a:off x="4972141" y="837503"/>
                <a:ext cx="535063" cy="466985"/>
              </a:xfrm>
              <a:prstGeom prst="cube">
                <a:avLst/>
              </a:prstGeom>
              <a:solidFill>
                <a:srgbClr val="CCCC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SG" sz="4062" b="1" dirty="0">
                  <a:solidFill>
                    <a:schemeClr val="bg1"/>
                  </a:solidFill>
                </a:endParaRPr>
              </a:p>
            </p:txBody>
          </p:sp>
          <p:sp>
            <p:nvSpPr>
              <p:cNvPr id="147" name="Cube 146"/>
              <p:cNvSpPr/>
              <p:nvPr/>
            </p:nvSpPr>
            <p:spPr>
              <a:xfrm flipH="1">
                <a:off x="4004774" y="1720462"/>
                <a:ext cx="864097" cy="795971"/>
              </a:xfrm>
              <a:prstGeom prst="cube">
                <a:avLst/>
              </a:prstGeom>
              <a:solidFill>
                <a:srgbClr val="FF0000"/>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48" name="Cube 147"/>
              <p:cNvSpPr/>
              <p:nvPr/>
            </p:nvSpPr>
            <p:spPr>
              <a:xfrm flipH="1">
                <a:off x="4004774" y="1116418"/>
                <a:ext cx="864097" cy="795971"/>
              </a:xfrm>
              <a:prstGeom prst="cube">
                <a:avLst/>
              </a:prstGeom>
              <a:solidFill>
                <a:srgbClr val="0000FF"/>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49" name="Cube 148"/>
              <p:cNvSpPr/>
              <p:nvPr/>
            </p:nvSpPr>
            <p:spPr>
              <a:xfrm rot="21098397" flipH="1">
                <a:off x="4004774" y="529837"/>
                <a:ext cx="864097" cy="795971"/>
              </a:xfrm>
              <a:prstGeom prst="cube">
                <a:avLst/>
              </a:prstGeom>
              <a:solidFill>
                <a:srgbClr val="CCFF33"/>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0" name="Cube 149"/>
              <p:cNvSpPr/>
              <p:nvPr/>
            </p:nvSpPr>
            <p:spPr>
              <a:xfrm>
                <a:off x="2354765" y="2267469"/>
                <a:ext cx="565685" cy="532832"/>
              </a:xfrm>
              <a:prstGeom prst="cube">
                <a:avLst/>
              </a:prstGeom>
              <a:solidFill>
                <a:srgbClr val="FF0000"/>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1" name="Cube 150"/>
              <p:cNvSpPr/>
              <p:nvPr/>
            </p:nvSpPr>
            <p:spPr>
              <a:xfrm flipH="1">
                <a:off x="3211855" y="1720462"/>
                <a:ext cx="864097" cy="795971"/>
              </a:xfrm>
              <a:prstGeom prst="cube">
                <a:avLst/>
              </a:prstGeom>
              <a:solidFill>
                <a:srgbClr val="FF0000"/>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2" name="Cube 151"/>
              <p:cNvSpPr/>
              <p:nvPr/>
            </p:nvSpPr>
            <p:spPr>
              <a:xfrm>
                <a:off x="5485789" y="2084254"/>
                <a:ext cx="845048" cy="795971"/>
              </a:xfrm>
              <a:prstGeom prst="cube">
                <a:avLst/>
              </a:prstGeom>
              <a:solidFill>
                <a:srgbClr val="5F5F5F"/>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3" name="Cube 152"/>
              <p:cNvSpPr/>
              <p:nvPr/>
            </p:nvSpPr>
            <p:spPr>
              <a:xfrm rot="21107126" flipH="1">
                <a:off x="5932718" y="1500913"/>
                <a:ext cx="423870" cy="372059"/>
              </a:xfrm>
              <a:prstGeom prst="cube">
                <a:avLst/>
              </a:prstGeom>
              <a:solidFill>
                <a:srgbClr val="990000"/>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4" name="Cube 153"/>
              <p:cNvSpPr/>
              <p:nvPr/>
            </p:nvSpPr>
            <p:spPr>
              <a:xfrm rot="21412010" flipH="1">
                <a:off x="6452735" y="1894863"/>
                <a:ext cx="550899" cy="544078"/>
              </a:xfrm>
              <a:prstGeom prst="cube">
                <a:avLst/>
              </a:prstGeom>
              <a:solidFill>
                <a:srgbClr val="D60093"/>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5" name="Cube 154"/>
              <p:cNvSpPr/>
              <p:nvPr/>
            </p:nvSpPr>
            <p:spPr>
              <a:xfrm flipH="1">
                <a:off x="3347863" y="1241704"/>
                <a:ext cx="728088" cy="670685"/>
              </a:xfrm>
              <a:prstGeom prst="cube">
                <a:avLst/>
              </a:pr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6" name="Cube 155"/>
              <p:cNvSpPr/>
              <p:nvPr/>
            </p:nvSpPr>
            <p:spPr>
              <a:xfrm rot="19315628" flipH="1">
                <a:off x="3548049" y="815092"/>
                <a:ext cx="558098" cy="514097"/>
              </a:xfrm>
              <a:prstGeom prst="cube">
                <a:avLst/>
              </a:pr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7" name="Cube 156"/>
              <p:cNvSpPr/>
              <p:nvPr/>
            </p:nvSpPr>
            <p:spPr>
              <a:xfrm rot="185986">
                <a:off x="3782284" y="2290299"/>
                <a:ext cx="867840" cy="867839"/>
              </a:xfrm>
              <a:prstGeom prst="cube">
                <a:avLst/>
              </a:prstGeom>
              <a:solidFill>
                <a:schemeClr val="tx1"/>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8" name="Cube 157"/>
              <p:cNvSpPr/>
              <p:nvPr/>
            </p:nvSpPr>
            <p:spPr>
              <a:xfrm flipH="1">
                <a:off x="4627653" y="2294165"/>
                <a:ext cx="815018" cy="770256"/>
              </a:xfrm>
              <a:prstGeom prst="cube">
                <a:avLst/>
              </a:prstGeom>
              <a:solidFill>
                <a:srgbClr val="33CC33"/>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59" name="Cube 158"/>
              <p:cNvSpPr/>
              <p:nvPr/>
            </p:nvSpPr>
            <p:spPr>
              <a:xfrm flipH="1">
                <a:off x="4033306" y="1720463"/>
                <a:ext cx="763580" cy="703379"/>
              </a:xfrm>
              <a:prstGeom prst="cube">
                <a:avLst/>
              </a:prstGeom>
              <a:solidFill>
                <a:srgbClr val="FF0000"/>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0" name="Cube 159"/>
              <p:cNvSpPr/>
              <p:nvPr/>
            </p:nvSpPr>
            <p:spPr>
              <a:xfrm>
                <a:off x="4912413" y="1744258"/>
                <a:ext cx="791256" cy="745303"/>
              </a:xfrm>
              <a:prstGeom prst="cube">
                <a:avLst/>
              </a:prstGeom>
              <a:solidFill>
                <a:schemeClr val="bg2">
                  <a:lumMod val="50000"/>
                </a:schemeClr>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1" name="Cube 160"/>
              <p:cNvSpPr/>
              <p:nvPr/>
            </p:nvSpPr>
            <p:spPr>
              <a:xfrm flipH="1">
                <a:off x="2861007" y="2428839"/>
                <a:ext cx="837099" cy="787734"/>
              </a:xfrm>
              <a:prstGeom prst="cube">
                <a:avLst/>
              </a:prstGeom>
              <a:solidFill>
                <a:srgbClr val="00CCFF"/>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2" name="Cube 161"/>
              <p:cNvSpPr/>
              <p:nvPr/>
            </p:nvSpPr>
            <p:spPr>
              <a:xfrm rot="982446">
                <a:off x="3140164" y="1901311"/>
                <a:ext cx="734297" cy="734296"/>
              </a:xfrm>
              <a:prstGeom prst="cube">
                <a:avLst/>
              </a:prstGeom>
              <a:solidFill>
                <a:srgbClr val="FF9900"/>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3" name="Cube 162"/>
              <p:cNvSpPr/>
              <p:nvPr/>
            </p:nvSpPr>
            <p:spPr>
              <a:xfrm>
                <a:off x="2332682" y="1527737"/>
                <a:ext cx="674044" cy="634898"/>
              </a:xfrm>
              <a:prstGeom prst="cube">
                <a:avLst/>
              </a:prstGeom>
              <a:solidFill>
                <a:schemeClr val="bg2">
                  <a:lumMod val="50000"/>
                </a:schemeClr>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4" name="Cube 163"/>
              <p:cNvSpPr/>
              <p:nvPr/>
            </p:nvSpPr>
            <p:spPr>
              <a:xfrm>
                <a:off x="4337901" y="2880225"/>
                <a:ext cx="617949" cy="582062"/>
              </a:xfrm>
              <a:prstGeom prst="cube">
                <a:avLst/>
              </a:prstGeom>
              <a:solidFill>
                <a:srgbClr val="FF3399"/>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5" name="Cube 164"/>
              <p:cNvSpPr/>
              <p:nvPr/>
            </p:nvSpPr>
            <p:spPr>
              <a:xfrm>
                <a:off x="2789331" y="3044629"/>
                <a:ext cx="422524" cy="397986"/>
              </a:xfrm>
              <a:prstGeom prst="cube">
                <a:avLst/>
              </a:prstGeom>
              <a:solidFill>
                <a:srgbClr val="5F5F5F"/>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6" name="Cube 165"/>
              <p:cNvSpPr/>
              <p:nvPr/>
            </p:nvSpPr>
            <p:spPr>
              <a:xfrm>
                <a:off x="3508376" y="3137895"/>
                <a:ext cx="540613" cy="509216"/>
              </a:xfrm>
              <a:prstGeom prst="cube">
                <a:avLst/>
              </a:prstGeom>
              <a:solidFill>
                <a:srgbClr val="33CC33"/>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7" name="Cube 166"/>
              <p:cNvSpPr/>
              <p:nvPr/>
            </p:nvSpPr>
            <p:spPr>
              <a:xfrm>
                <a:off x="1823684" y="2822706"/>
                <a:ext cx="405549" cy="381996"/>
              </a:xfrm>
              <a:prstGeom prst="cube">
                <a:avLst/>
              </a:prstGeom>
              <a:solidFill>
                <a:srgbClr val="D60093"/>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8" name="Cube 167"/>
              <p:cNvSpPr/>
              <p:nvPr/>
            </p:nvSpPr>
            <p:spPr>
              <a:xfrm flipH="1">
                <a:off x="6438055" y="2651897"/>
                <a:ext cx="445569" cy="456656"/>
              </a:xfrm>
              <a:prstGeom prst="cube">
                <a:avLst/>
              </a:prstGeom>
              <a:solidFill>
                <a:srgbClr val="0000FF"/>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69" name="Cube 168"/>
              <p:cNvSpPr/>
              <p:nvPr/>
            </p:nvSpPr>
            <p:spPr>
              <a:xfrm>
                <a:off x="4945176" y="3410025"/>
                <a:ext cx="497495" cy="468602"/>
              </a:xfrm>
              <a:prstGeom prst="cube">
                <a:avLst/>
              </a:prstGeom>
              <a:solidFill>
                <a:schemeClr val="accent5">
                  <a:lumMod val="60000"/>
                  <a:lumOff val="40000"/>
                </a:schemeClr>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70" name="Cube 169"/>
              <p:cNvSpPr/>
              <p:nvPr/>
            </p:nvSpPr>
            <p:spPr>
              <a:xfrm flipH="1">
                <a:off x="5623595" y="2839950"/>
                <a:ext cx="588433" cy="603075"/>
              </a:xfrm>
              <a:prstGeom prst="cube">
                <a:avLst/>
              </a:prstGeom>
              <a:solidFill>
                <a:srgbClr val="CCCC00"/>
              </a:solid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grpSp>
        <p:grpSp>
          <p:nvGrpSpPr>
            <p:cNvPr id="103" name="Group 102"/>
            <p:cNvGrpSpPr/>
            <p:nvPr/>
          </p:nvGrpSpPr>
          <p:grpSpPr>
            <a:xfrm>
              <a:off x="5292080" y="3730464"/>
              <a:ext cx="3313920" cy="2142419"/>
              <a:chOff x="1823684" y="529837"/>
              <a:chExt cx="5179950" cy="3348790"/>
            </a:xfrm>
            <a:solidFill>
              <a:srgbClr val="FFFF00">
                <a:alpha val="81961"/>
              </a:srgbClr>
            </a:solidFill>
          </p:grpSpPr>
          <p:sp>
            <p:nvSpPr>
              <p:cNvPr id="117" name="Cube 116"/>
              <p:cNvSpPr/>
              <p:nvPr/>
            </p:nvSpPr>
            <p:spPr>
              <a:xfrm flipH="1">
                <a:off x="4839573" y="1720463"/>
                <a:ext cx="864097" cy="958830"/>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SG" sz="4062" b="1" dirty="0">
                  <a:solidFill>
                    <a:schemeClr val="bg1"/>
                  </a:solidFill>
                </a:endParaRPr>
              </a:p>
            </p:txBody>
          </p:sp>
          <p:sp>
            <p:nvSpPr>
              <p:cNvPr id="118" name="Cube 117"/>
              <p:cNvSpPr/>
              <p:nvPr/>
            </p:nvSpPr>
            <p:spPr>
              <a:xfrm flipH="1">
                <a:off x="4839572" y="994739"/>
                <a:ext cx="864097" cy="1065996"/>
              </a:xfrm>
              <a:prstGeom prst="cube">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SG" sz="4062" b="1" dirty="0">
                  <a:solidFill>
                    <a:schemeClr val="bg1"/>
                  </a:solidFill>
                </a:endParaRPr>
              </a:p>
            </p:txBody>
          </p:sp>
          <p:sp>
            <p:nvSpPr>
              <p:cNvPr id="119" name="Cube 118"/>
              <p:cNvSpPr/>
              <p:nvPr/>
            </p:nvSpPr>
            <p:spPr>
              <a:xfrm>
                <a:off x="4972141" y="837503"/>
                <a:ext cx="535063" cy="466985"/>
              </a:xfrm>
              <a:prstGeom prst="cube">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a:endParaRPr lang="en-SG" sz="4062" b="1" dirty="0">
                  <a:solidFill>
                    <a:schemeClr val="bg1"/>
                  </a:solidFill>
                </a:endParaRPr>
              </a:p>
            </p:txBody>
          </p:sp>
          <p:sp>
            <p:nvSpPr>
              <p:cNvPr id="120" name="Cube 119"/>
              <p:cNvSpPr/>
              <p:nvPr/>
            </p:nvSpPr>
            <p:spPr>
              <a:xfrm flipH="1">
                <a:off x="4004774" y="1720462"/>
                <a:ext cx="864097" cy="795971"/>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1" name="Cube 120"/>
              <p:cNvSpPr/>
              <p:nvPr/>
            </p:nvSpPr>
            <p:spPr>
              <a:xfrm flipH="1">
                <a:off x="4004774" y="1116418"/>
                <a:ext cx="864097" cy="795971"/>
              </a:xfrm>
              <a:prstGeom prst="cube">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2" name="Cube 121"/>
              <p:cNvSpPr/>
              <p:nvPr/>
            </p:nvSpPr>
            <p:spPr>
              <a:xfrm rot="21098397" flipH="1">
                <a:off x="4004774" y="529837"/>
                <a:ext cx="864097" cy="795971"/>
              </a:xfrm>
              <a:prstGeom prst="cube">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3" name="Cube 122"/>
              <p:cNvSpPr/>
              <p:nvPr/>
            </p:nvSpPr>
            <p:spPr>
              <a:xfrm>
                <a:off x="2354765" y="2267469"/>
                <a:ext cx="565685" cy="532832"/>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4" name="Cube 123"/>
              <p:cNvSpPr/>
              <p:nvPr/>
            </p:nvSpPr>
            <p:spPr>
              <a:xfrm flipH="1">
                <a:off x="3211855" y="1720462"/>
                <a:ext cx="864097" cy="795971"/>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5" name="Cube 124"/>
              <p:cNvSpPr/>
              <p:nvPr/>
            </p:nvSpPr>
            <p:spPr>
              <a:xfrm>
                <a:off x="5485789" y="2084254"/>
                <a:ext cx="845048" cy="795971"/>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6" name="Cube 125"/>
              <p:cNvSpPr/>
              <p:nvPr/>
            </p:nvSpPr>
            <p:spPr>
              <a:xfrm rot="21107126" flipH="1">
                <a:off x="5932718" y="1500913"/>
                <a:ext cx="423870" cy="372059"/>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7" name="Cube 126"/>
              <p:cNvSpPr/>
              <p:nvPr/>
            </p:nvSpPr>
            <p:spPr>
              <a:xfrm rot="21412010" flipH="1">
                <a:off x="6452735" y="1894863"/>
                <a:ext cx="550899" cy="544078"/>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8" name="Cube 127"/>
              <p:cNvSpPr/>
              <p:nvPr/>
            </p:nvSpPr>
            <p:spPr>
              <a:xfrm flipH="1">
                <a:off x="3347863" y="1241704"/>
                <a:ext cx="728088" cy="670685"/>
              </a:xfrm>
              <a:prstGeom prst="cube">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29" name="Cube 128"/>
              <p:cNvSpPr/>
              <p:nvPr/>
            </p:nvSpPr>
            <p:spPr>
              <a:xfrm rot="19315628" flipH="1">
                <a:off x="3548049" y="815092"/>
                <a:ext cx="558098" cy="514097"/>
              </a:xfrm>
              <a:prstGeom prst="cube">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0" name="Cube 129"/>
              <p:cNvSpPr/>
              <p:nvPr/>
            </p:nvSpPr>
            <p:spPr>
              <a:xfrm rot="185986">
                <a:off x="3782284" y="2290299"/>
                <a:ext cx="867840" cy="867839"/>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1" name="Cube 130"/>
              <p:cNvSpPr/>
              <p:nvPr/>
            </p:nvSpPr>
            <p:spPr>
              <a:xfrm flipH="1">
                <a:off x="4627653" y="2294165"/>
                <a:ext cx="815018" cy="770256"/>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2" name="Cube 131"/>
              <p:cNvSpPr/>
              <p:nvPr/>
            </p:nvSpPr>
            <p:spPr>
              <a:xfrm flipH="1">
                <a:off x="4033306" y="1720463"/>
                <a:ext cx="763580" cy="703379"/>
              </a:xfrm>
              <a:prstGeom prst="cube">
                <a:avLst/>
              </a:prstGeom>
              <a:grp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3" name="Cube 132"/>
              <p:cNvSpPr/>
              <p:nvPr/>
            </p:nvSpPr>
            <p:spPr>
              <a:xfrm>
                <a:off x="4912413" y="1744258"/>
                <a:ext cx="791256" cy="745303"/>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4" name="Cube 133"/>
              <p:cNvSpPr/>
              <p:nvPr/>
            </p:nvSpPr>
            <p:spPr>
              <a:xfrm flipH="1">
                <a:off x="2861007" y="2428839"/>
                <a:ext cx="837099" cy="787734"/>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5" name="Cube 134"/>
              <p:cNvSpPr/>
              <p:nvPr/>
            </p:nvSpPr>
            <p:spPr>
              <a:xfrm rot="982446">
                <a:off x="3140164" y="1901311"/>
                <a:ext cx="734297" cy="734296"/>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6" name="Cube 135"/>
              <p:cNvSpPr/>
              <p:nvPr/>
            </p:nvSpPr>
            <p:spPr>
              <a:xfrm>
                <a:off x="2332682" y="1527737"/>
                <a:ext cx="674044" cy="634898"/>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7" name="Cube 136"/>
              <p:cNvSpPr/>
              <p:nvPr/>
            </p:nvSpPr>
            <p:spPr>
              <a:xfrm>
                <a:off x="4337901" y="2880225"/>
                <a:ext cx="617949" cy="582062"/>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8" name="Cube 137"/>
              <p:cNvSpPr/>
              <p:nvPr/>
            </p:nvSpPr>
            <p:spPr>
              <a:xfrm>
                <a:off x="2789331" y="3044629"/>
                <a:ext cx="422524" cy="397986"/>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39" name="Cube 138"/>
              <p:cNvSpPr/>
              <p:nvPr/>
            </p:nvSpPr>
            <p:spPr>
              <a:xfrm>
                <a:off x="3508376" y="3137895"/>
                <a:ext cx="540613" cy="509216"/>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40" name="Cube 139"/>
              <p:cNvSpPr/>
              <p:nvPr/>
            </p:nvSpPr>
            <p:spPr>
              <a:xfrm>
                <a:off x="1823684" y="2822706"/>
                <a:ext cx="405549" cy="381996"/>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41" name="Cube 140"/>
              <p:cNvSpPr/>
              <p:nvPr/>
            </p:nvSpPr>
            <p:spPr>
              <a:xfrm flipH="1">
                <a:off x="6438055" y="2651897"/>
                <a:ext cx="445569" cy="456656"/>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42" name="Cube 141"/>
              <p:cNvSpPr/>
              <p:nvPr/>
            </p:nvSpPr>
            <p:spPr>
              <a:xfrm>
                <a:off x="4945176" y="3410025"/>
                <a:ext cx="497495" cy="468602"/>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sp>
            <p:nvSpPr>
              <p:cNvPr id="143" name="Cube 142"/>
              <p:cNvSpPr/>
              <p:nvPr/>
            </p:nvSpPr>
            <p:spPr>
              <a:xfrm flipH="1">
                <a:off x="5623595" y="2839950"/>
                <a:ext cx="588433" cy="603075"/>
              </a:xfrm>
              <a:prstGeom prst="cube">
                <a:avLst/>
              </a:prstGeom>
              <a:grpFill/>
              <a:ln w="3175">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G" sz="4062" b="1" dirty="0">
                  <a:solidFill>
                    <a:schemeClr val="bg1"/>
                  </a:solidFill>
                </a:endParaRPr>
              </a:p>
            </p:txBody>
          </p:sp>
        </p:grpSp>
        <p:pic>
          <p:nvPicPr>
            <p:cNvPr id="104" name="Picture 2" descr=" Goods &amp; Services Tax (GST) Malaysia"/>
            <p:cNvPicPr>
              <a:picLocks noChangeAspect="1" noChangeArrowheads="1"/>
            </p:cNvPicPr>
            <p:nvPr/>
          </p:nvPicPr>
          <p:blipFill>
            <a:blip r:embed="rId3" cstate="print"/>
            <a:srcRect/>
            <a:stretch>
              <a:fillRect/>
            </a:stretch>
          </p:blipFill>
          <p:spPr bwMode="auto">
            <a:xfrm rot="20999329">
              <a:off x="6868351" y="3907397"/>
              <a:ext cx="311861" cy="240983"/>
            </a:xfrm>
            <a:prstGeom prst="rect">
              <a:avLst/>
            </a:prstGeom>
            <a:noFill/>
            <a:effectLst/>
          </p:spPr>
        </p:pic>
        <p:pic>
          <p:nvPicPr>
            <p:cNvPr id="105" name="Picture 2" descr=" Goods &amp; Services Tax (GST) Malaysia"/>
            <p:cNvPicPr>
              <a:picLocks noChangeAspect="1" noChangeArrowheads="1"/>
            </p:cNvPicPr>
            <p:nvPr/>
          </p:nvPicPr>
          <p:blipFill>
            <a:blip r:embed="rId3" cstate="print"/>
            <a:srcRect/>
            <a:stretch>
              <a:fillRect/>
            </a:stretch>
          </p:blipFill>
          <p:spPr bwMode="auto">
            <a:xfrm>
              <a:off x="6853548" y="4664059"/>
              <a:ext cx="287301" cy="222005"/>
            </a:xfrm>
            <a:prstGeom prst="rect">
              <a:avLst/>
            </a:prstGeom>
            <a:noFill/>
            <a:effectLst/>
          </p:spPr>
        </p:pic>
        <p:pic>
          <p:nvPicPr>
            <p:cNvPr id="106" name="Picture 2" descr=" Goods &amp; Services Tax (GST) Malaysia"/>
            <p:cNvPicPr>
              <a:picLocks noChangeAspect="1" noChangeArrowheads="1"/>
            </p:cNvPicPr>
            <p:nvPr/>
          </p:nvPicPr>
          <p:blipFill>
            <a:blip r:embed="rId3" cstate="print"/>
            <a:srcRect/>
            <a:stretch>
              <a:fillRect/>
            </a:stretch>
          </p:blipFill>
          <p:spPr bwMode="auto">
            <a:xfrm>
              <a:off x="7346652" y="4675011"/>
              <a:ext cx="266018" cy="205559"/>
            </a:xfrm>
            <a:prstGeom prst="rect">
              <a:avLst/>
            </a:prstGeom>
            <a:noFill/>
            <a:effectLst/>
          </p:spPr>
        </p:pic>
        <p:pic>
          <p:nvPicPr>
            <p:cNvPr id="107" name="Picture 2" descr=" Goods &amp; Services Tax (GST) Malaysia"/>
            <p:cNvPicPr>
              <a:picLocks noChangeAspect="1" noChangeArrowheads="1"/>
            </p:cNvPicPr>
            <p:nvPr/>
          </p:nvPicPr>
          <p:blipFill>
            <a:blip r:embed="rId3" cstate="print"/>
            <a:srcRect/>
            <a:stretch>
              <a:fillRect/>
            </a:stretch>
          </p:blipFill>
          <p:spPr bwMode="auto">
            <a:xfrm>
              <a:off x="7446234" y="4262013"/>
              <a:ext cx="266018" cy="205559"/>
            </a:xfrm>
            <a:prstGeom prst="rect">
              <a:avLst/>
            </a:prstGeom>
            <a:noFill/>
            <a:effectLst/>
          </p:spPr>
        </p:pic>
        <p:pic>
          <p:nvPicPr>
            <p:cNvPr id="108" name="Picture 2" descr=" Goods &amp; Services Tax (GST) Malaysia"/>
            <p:cNvPicPr>
              <a:picLocks noChangeAspect="1" noChangeArrowheads="1"/>
            </p:cNvPicPr>
            <p:nvPr/>
          </p:nvPicPr>
          <p:blipFill>
            <a:blip r:embed="rId3" cstate="print"/>
            <a:srcRect/>
            <a:stretch>
              <a:fillRect/>
            </a:stretch>
          </p:blipFill>
          <p:spPr bwMode="auto">
            <a:xfrm>
              <a:off x="6898586" y="4262013"/>
              <a:ext cx="266018" cy="205559"/>
            </a:xfrm>
            <a:prstGeom prst="rect">
              <a:avLst/>
            </a:prstGeom>
            <a:noFill/>
            <a:effectLst/>
          </p:spPr>
        </p:pic>
        <p:pic>
          <p:nvPicPr>
            <p:cNvPr id="109" name="Picture 2" descr=" Goods &amp; Services Tax (GST) Malaysia"/>
            <p:cNvPicPr>
              <a:picLocks noChangeAspect="1" noChangeArrowheads="1"/>
            </p:cNvPicPr>
            <p:nvPr/>
          </p:nvPicPr>
          <p:blipFill>
            <a:blip r:embed="rId3" cstate="print"/>
            <a:srcRect/>
            <a:stretch>
              <a:fillRect/>
            </a:stretch>
          </p:blipFill>
          <p:spPr bwMode="auto">
            <a:xfrm rot="881220">
              <a:off x="6172180" y="4784854"/>
              <a:ext cx="261956" cy="202420"/>
            </a:xfrm>
            <a:prstGeom prst="rect">
              <a:avLst/>
            </a:prstGeom>
            <a:noFill/>
            <a:effectLst/>
          </p:spPr>
        </p:pic>
        <p:pic>
          <p:nvPicPr>
            <p:cNvPr id="110" name="Picture 2" descr=" Goods &amp; Services Tax (GST) Malaysia"/>
            <p:cNvPicPr>
              <a:picLocks noChangeAspect="1" noChangeArrowheads="1"/>
            </p:cNvPicPr>
            <p:nvPr/>
          </p:nvPicPr>
          <p:blipFill>
            <a:blip r:embed="rId3" cstate="print"/>
            <a:srcRect/>
            <a:stretch>
              <a:fillRect/>
            </a:stretch>
          </p:blipFill>
          <p:spPr bwMode="auto">
            <a:xfrm>
              <a:off x="6456582" y="4367252"/>
              <a:ext cx="224717" cy="173645"/>
            </a:xfrm>
            <a:prstGeom prst="rect">
              <a:avLst/>
            </a:prstGeom>
            <a:noFill/>
            <a:effectLst/>
          </p:spPr>
        </p:pic>
        <p:pic>
          <p:nvPicPr>
            <p:cNvPr id="111" name="Picture 2" descr=" Goods &amp; Services Tax (GST) Malaysia"/>
            <p:cNvPicPr>
              <a:picLocks noChangeAspect="1" noChangeArrowheads="1"/>
            </p:cNvPicPr>
            <p:nvPr/>
          </p:nvPicPr>
          <p:blipFill>
            <a:blip r:embed="rId3" cstate="print"/>
            <a:srcRect/>
            <a:stretch>
              <a:fillRect/>
            </a:stretch>
          </p:blipFill>
          <p:spPr bwMode="auto">
            <a:xfrm>
              <a:off x="5673102" y="4536192"/>
              <a:ext cx="249520" cy="192811"/>
            </a:xfrm>
            <a:prstGeom prst="rect">
              <a:avLst/>
            </a:prstGeom>
            <a:noFill/>
            <a:effectLst/>
          </p:spPr>
        </p:pic>
        <p:pic>
          <p:nvPicPr>
            <p:cNvPr id="112" name="Picture 2" descr=" Goods &amp; Services Tax (GST) Malaysia"/>
            <p:cNvPicPr>
              <a:picLocks noChangeAspect="1" noChangeArrowheads="1"/>
            </p:cNvPicPr>
            <p:nvPr/>
          </p:nvPicPr>
          <p:blipFill>
            <a:blip r:embed="rId3" cstate="print"/>
            <a:srcRect/>
            <a:stretch>
              <a:fillRect/>
            </a:stretch>
          </p:blipFill>
          <p:spPr bwMode="auto">
            <a:xfrm>
              <a:off x="5673102" y="4978548"/>
              <a:ext cx="201354" cy="155592"/>
            </a:xfrm>
            <a:prstGeom prst="rect">
              <a:avLst/>
            </a:prstGeom>
            <a:noFill/>
            <a:effectLst/>
          </p:spPr>
        </p:pic>
        <p:pic>
          <p:nvPicPr>
            <p:cNvPr id="113" name="Picture 2" descr=" Goods &amp; Services Tax (GST) Malaysia"/>
            <p:cNvPicPr>
              <a:picLocks noChangeAspect="1" noChangeArrowheads="1"/>
            </p:cNvPicPr>
            <p:nvPr/>
          </p:nvPicPr>
          <p:blipFill>
            <a:blip r:embed="rId3" cstate="print"/>
            <a:srcRect/>
            <a:stretch>
              <a:fillRect/>
            </a:stretch>
          </p:blipFill>
          <p:spPr bwMode="auto">
            <a:xfrm>
              <a:off x="7723108" y="4945368"/>
              <a:ext cx="266018" cy="205559"/>
            </a:xfrm>
            <a:prstGeom prst="rect">
              <a:avLst/>
            </a:prstGeom>
            <a:noFill/>
            <a:effectLst/>
          </p:spPr>
        </p:pic>
        <p:pic>
          <p:nvPicPr>
            <p:cNvPr id="114" name="Picture 2" descr=" Goods &amp; Services Tax (GST) Malaysia"/>
            <p:cNvPicPr>
              <a:picLocks noChangeAspect="1" noChangeArrowheads="1"/>
            </p:cNvPicPr>
            <p:nvPr/>
          </p:nvPicPr>
          <p:blipFill>
            <a:blip r:embed="rId3" cstate="print"/>
            <a:srcRect/>
            <a:stretch>
              <a:fillRect/>
            </a:stretch>
          </p:blipFill>
          <p:spPr bwMode="auto">
            <a:xfrm>
              <a:off x="8386694" y="4754953"/>
              <a:ext cx="190749" cy="147397"/>
            </a:xfrm>
            <a:prstGeom prst="rect">
              <a:avLst/>
            </a:prstGeom>
            <a:noFill/>
            <a:effectLst/>
          </p:spPr>
        </p:pic>
        <p:pic>
          <p:nvPicPr>
            <p:cNvPr id="115" name="Picture 2" descr=" Goods &amp; Services Tax (GST) Malaysia"/>
            <p:cNvPicPr>
              <a:picLocks noChangeAspect="1" noChangeArrowheads="1"/>
            </p:cNvPicPr>
            <p:nvPr/>
          </p:nvPicPr>
          <p:blipFill>
            <a:blip r:embed="rId3" cstate="print"/>
            <a:srcRect/>
            <a:stretch>
              <a:fillRect/>
            </a:stretch>
          </p:blipFill>
          <p:spPr bwMode="auto">
            <a:xfrm>
              <a:off x="6628831" y="5112697"/>
              <a:ext cx="224717" cy="173645"/>
            </a:xfrm>
            <a:prstGeom prst="rect">
              <a:avLst/>
            </a:prstGeom>
            <a:noFill/>
            <a:effectLst/>
          </p:spPr>
        </p:pic>
        <p:pic>
          <p:nvPicPr>
            <p:cNvPr id="116" name="Picture 2" descr=" Goods &amp; Services Tax (GST) Malaysia"/>
            <p:cNvPicPr>
              <a:picLocks noChangeAspect="1" noChangeArrowheads="1"/>
            </p:cNvPicPr>
            <p:nvPr/>
          </p:nvPicPr>
          <p:blipFill>
            <a:blip r:embed="rId3" cstate="print"/>
            <a:srcRect/>
            <a:stretch>
              <a:fillRect/>
            </a:stretch>
          </p:blipFill>
          <p:spPr bwMode="auto">
            <a:xfrm>
              <a:off x="6949959" y="5389876"/>
              <a:ext cx="224717" cy="173645"/>
            </a:xfrm>
            <a:prstGeom prst="rect">
              <a:avLst/>
            </a:prstGeom>
            <a:noFill/>
            <a:effectLst/>
          </p:spPr>
        </p:pic>
      </p:grpSp>
    </p:spTree>
    <p:extLst>
      <p:ext uri="{BB962C8B-B14F-4D97-AF65-F5344CB8AC3E}">
        <p14:creationId xmlns:p14="http://schemas.microsoft.com/office/powerpoint/2010/main" val="23857150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199" y="4306052"/>
            <a:ext cx="6027313" cy="1001556"/>
          </a:xfrm>
          <a:prstGeom prst="rect">
            <a:avLst/>
          </a:prstGeom>
          <a:noFill/>
        </p:spPr>
        <p:txBody>
          <a:bodyPr wrap="square" rtlCol="0">
            <a:spAutoFit/>
          </a:bodyPr>
          <a:lstStyle/>
          <a:p>
            <a:r>
              <a:rPr lang="en-US" sz="2954" dirty="0" smtClean="0">
                <a:latin typeface="Calibri" pitchFamily="34" charset="0"/>
                <a:cs typeface="Calibri" pitchFamily="34" charset="0"/>
              </a:rPr>
              <a:t>BASIC CONCEPTS AND                   PROPOSED </a:t>
            </a:r>
            <a:r>
              <a:rPr lang="en-US" sz="2954" dirty="0">
                <a:latin typeface="Calibri" pitchFamily="34" charset="0"/>
                <a:cs typeface="Calibri" pitchFamily="34" charset="0"/>
              </a:rPr>
              <a:t>GST MODEL</a:t>
            </a:r>
            <a:endParaRPr lang="en-MY" sz="2954" b="1"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10</a:t>
            </a:fld>
            <a:endParaRPr lang="en-MY" dirty="0"/>
          </a:p>
        </p:txBody>
      </p:sp>
    </p:spTree>
    <p:extLst>
      <p:ext uri="{BB962C8B-B14F-4D97-AF65-F5344CB8AC3E}">
        <p14:creationId xmlns:p14="http://schemas.microsoft.com/office/powerpoint/2010/main" val="1791053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prstGeom prst="rect">
            <a:avLst/>
          </a:prstGeom>
        </p:spPr>
        <p:txBody>
          <a:bodyPr/>
          <a:lstStyle/>
          <a:p>
            <a:fld id="{1CCC1C7B-187B-4167-9EBA-2E384437D17C}" type="slidenum">
              <a:rPr lang="en-MY" smtClean="0"/>
              <a:pPr/>
              <a:t>100</a:t>
            </a:fld>
            <a:endParaRPr lang="en-MY" dirty="0"/>
          </a:p>
        </p:txBody>
      </p:sp>
      <p:sp>
        <p:nvSpPr>
          <p:cNvPr id="3" name="Content Placeholder 2"/>
          <p:cNvSpPr>
            <a:spLocks noGrp="1"/>
          </p:cNvSpPr>
          <p:nvPr>
            <p:ph idx="4294967295"/>
          </p:nvPr>
        </p:nvSpPr>
        <p:spPr>
          <a:xfrm>
            <a:off x="914400" y="1409700"/>
            <a:ext cx="7534258" cy="5907088"/>
          </a:xfrm>
        </p:spPr>
        <p:txBody>
          <a:bodyPr>
            <a:normAutofit/>
          </a:bodyPr>
          <a:lstStyle/>
          <a:p>
            <a:pPr marL="0" indent="0" algn="just">
              <a:buNone/>
            </a:pPr>
            <a:r>
              <a:rPr lang="en-US" dirty="0"/>
              <a:t>When to submit GST return</a:t>
            </a:r>
          </a:p>
          <a:p>
            <a:pPr marL="514350" indent="-514350" algn="just">
              <a:buFont typeface="+mj-lt"/>
              <a:buAutoNum type="arabicParenR"/>
            </a:pPr>
            <a:r>
              <a:rPr lang="en-US" dirty="0"/>
              <a:t>Monthly taxable period</a:t>
            </a:r>
          </a:p>
          <a:p>
            <a:pPr marL="0" indent="0">
              <a:buNone/>
            </a:pPr>
            <a:endParaRPr lang="en-US" dirty="0" smtClean="0"/>
          </a:p>
          <a:p>
            <a:endParaRPr lang="en-US" dirty="0" smtClean="0"/>
          </a:p>
          <a:p>
            <a:pPr marL="0" indent="0">
              <a:buNone/>
            </a:pPr>
            <a:endParaRPr lang="en-US" dirty="0"/>
          </a:p>
          <a:p>
            <a:pPr marL="0" indent="0">
              <a:buNone/>
            </a:pPr>
            <a:endParaRPr lang="en-US" sz="1000" dirty="0"/>
          </a:p>
          <a:p>
            <a:pPr marL="0" indent="0">
              <a:buNone/>
            </a:pPr>
            <a:endParaRPr lang="en-US" dirty="0" smtClean="0"/>
          </a:p>
          <a:p>
            <a:pPr marL="0" indent="0">
              <a:buNone/>
            </a:pPr>
            <a:endParaRPr lang="en-US" dirty="0"/>
          </a:p>
          <a:p>
            <a:pPr marL="0" indent="0">
              <a:buNone/>
            </a:pPr>
            <a:r>
              <a:rPr lang="en-US" dirty="0" smtClean="0"/>
              <a:t>Last date of submission :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cxnSp>
        <p:nvCxnSpPr>
          <p:cNvPr id="10" name="Straight Connector 9"/>
          <p:cNvCxnSpPr/>
          <p:nvPr/>
        </p:nvCxnSpPr>
        <p:spPr>
          <a:xfrm flipV="1">
            <a:off x="2067431" y="3536558"/>
            <a:ext cx="3556425" cy="2"/>
          </a:xfrm>
          <a:prstGeom prst="line">
            <a:avLst/>
          </a:prstGeom>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2204602" y="3059489"/>
            <a:ext cx="0" cy="92764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3275856" y="3085986"/>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5706126" y="3085986"/>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543325" y="3085986"/>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6894258" y="3130420"/>
            <a:ext cx="0" cy="874644"/>
          </a:xfrm>
          <a:prstGeom prst="line">
            <a:avLst/>
          </a:prstGeom>
        </p:spPr>
        <p:style>
          <a:lnRef idx="3">
            <a:schemeClr val="dk1"/>
          </a:lnRef>
          <a:fillRef idx="0">
            <a:schemeClr val="dk1"/>
          </a:fillRef>
          <a:effectRef idx="2">
            <a:schemeClr val="dk1"/>
          </a:effectRef>
          <a:fontRef idx="minor">
            <a:schemeClr val="tx1"/>
          </a:fontRef>
        </p:style>
      </p:cxnSp>
      <p:sp>
        <p:nvSpPr>
          <p:cNvPr id="32" name="Rounded Rectangle 31"/>
          <p:cNvSpPr/>
          <p:nvPr/>
        </p:nvSpPr>
        <p:spPr>
          <a:xfrm>
            <a:off x="2400161" y="3669085"/>
            <a:ext cx="605666"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DEC</a:t>
            </a:r>
          </a:p>
        </p:txBody>
      </p:sp>
      <p:sp>
        <p:nvSpPr>
          <p:cNvPr id="33" name="Rounded Rectangle 32"/>
          <p:cNvSpPr/>
          <p:nvPr/>
        </p:nvSpPr>
        <p:spPr>
          <a:xfrm>
            <a:off x="4830431" y="3682336"/>
            <a:ext cx="605666"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FEB</a:t>
            </a:r>
          </a:p>
        </p:txBody>
      </p:sp>
      <p:sp>
        <p:nvSpPr>
          <p:cNvPr id="34" name="Rounded Rectangle 33"/>
          <p:cNvSpPr/>
          <p:nvPr/>
        </p:nvSpPr>
        <p:spPr>
          <a:xfrm>
            <a:off x="3599893" y="3700265"/>
            <a:ext cx="605666"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JAN</a:t>
            </a:r>
          </a:p>
        </p:txBody>
      </p:sp>
      <p:sp>
        <p:nvSpPr>
          <p:cNvPr id="35" name="Rounded Rectangle 34"/>
          <p:cNvSpPr/>
          <p:nvPr/>
        </p:nvSpPr>
        <p:spPr>
          <a:xfrm>
            <a:off x="6030162" y="3700265"/>
            <a:ext cx="756083" cy="304801"/>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tx1"/>
                </a:solidFill>
              </a:rPr>
              <a:t>MAC</a:t>
            </a:r>
          </a:p>
        </p:txBody>
      </p:sp>
      <p:sp>
        <p:nvSpPr>
          <p:cNvPr id="36" name="Curved Down Arrow 35"/>
          <p:cNvSpPr/>
          <p:nvPr/>
        </p:nvSpPr>
        <p:spPr>
          <a:xfrm>
            <a:off x="2721000" y="2807689"/>
            <a:ext cx="1040910" cy="609600"/>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7" name="Curved Down Arrow 36"/>
          <p:cNvSpPr/>
          <p:nvPr/>
        </p:nvSpPr>
        <p:spPr>
          <a:xfrm>
            <a:off x="4085947" y="2781189"/>
            <a:ext cx="1008934" cy="636103"/>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8" name="Curved Down Arrow 37"/>
          <p:cNvSpPr/>
          <p:nvPr/>
        </p:nvSpPr>
        <p:spPr>
          <a:xfrm>
            <a:off x="5274078" y="2819400"/>
            <a:ext cx="1040910" cy="609600"/>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4038603" y="4548959"/>
            <a:ext cx="1009444" cy="4373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31 </a:t>
            </a:r>
            <a:r>
              <a:rPr lang="en-US" dirty="0" smtClean="0">
                <a:solidFill>
                  <a:schemeClr val="tx1"/>
                </a:solidFill>
              </a:rPr>
              <a:t>Jan</a:t>
            </a:r>
            <a:endParaRPr lang="en-US" dirty="0">
              <a:solidFill>
                <a:schemeClr val="tx1"/>
              </a:solidFill>
            </a:endParaRPr>
          </a:p>
        </p:txBody>
      </p:sp>
      <p:sp>
        <p:nvSpPr>
          <p:cNvPr id="40" name="Rectangle 39"/>
          <p:cNvSpPr/>
          <p:nvPr/>
        </p:nvSpPr>
        <p:spPr>
          <a:xfrm>
            <a:off x="5289811" y="4584417"/>
            <a:ext cx="1009444" cy="4373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28 Feb</a:t>
            </a:r>
          </a:p>
        </p:txBody>
      </p:sp>
      <p:sp>
        <p:nvSpPr>
          <p:cNvPr id="41" name="Rectangle 40"/>
          <p:cNvSpPr/>
          <p:nvPr/>
        </p:nvSpPr>
        <p:spPr>
          <a:xfrm>
            <a:off x="6408203" y="4548959"/>
            <a:ext cx="1009444" cy="43732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a:solidFill>
                  <a:schemeClr val="tx1"/>
                </a:solidFill>
              </a:rPr>
              <a:t>31 </a:t>
            </a:r>
            <a:r>
              <a:rPr lang="en-US" dirty="0" smtClean="0">
                <a:solidFill>
                  <a:schemeClr val="tx1"/>
                </a:solidFill>
              </a:rPr>
              <a:t>Mac</a:t>
            </a:r>
            <a:endParaRPr lang="en-US" dirty="0">
              <a:solidFill>
                <a:schemeClr val="tx1"/>
              </a:solidFill>
            </a:endParaRPr>
          </a:p>
        </p:txBody>
      </p:sp>
      <p:cxnSp>
        <p:nvCxnSpPr>
          <p:cNvPr id="42" name="Straight Connector 41"/>
          <p:cNvCxnSpPr/>
          <p:nvPr/>
        </p:nvCxnSpPr>
        <p:spPr>
          <a:xfrm>
            <a:off x="2095696" y="3523309"/>
            <a:ext cx="5138471" cy="19001"/>
          </a:xfrm>
          <a:prstGeom prst="line">
            <a:avLst/>
          </a:prstGeom>
        </p:spPr>
        <p:style>
          <a:lnRef idx="3">
            <a:schemeClr val="dk1"/>
          </a:lnRef>
          <a:fillRef idx="0">
            <a:schemeClr val="dk1"/>
          </a:fillRef>
          <a:effectRef idx="2">
            <a:schemeClr val="dk1"/>
          </a:effectRef>
          <a:fontRef idx="minor">
            <a:schemeClr val="tx1"/>
          </a:fontRef>
        </p:style>
      </p:cxnSp>
      <p:pic>
        <p:nvPicPr>
          <p:cNvPr id="25" name="Picture 24"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824989" y="1496074"/>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7" name="5-Point Star 26"/>
          <p:cNvSpPr/>
          <p:nvPr/>
        </p:nvSpPr>
        <p:spPr>
          <a:xfrm>
            <a:off x="917927" y="5468065"/>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28" name="TextBox 27"/>
          <p:cNvSpPr txBox="1"/>
          <p:nvPr/>
        </p:nvSpPr>
        <p:spPr>
          <a:xfrm>
            <a:off x="1115771" y="5355407"/>
            <a:ext cx="1741374" cy="369332"/>
          </a:xfrm>
          <a:prstGeom prst="rect">
            <a:avLst/>
          </a:prstGeom>
          <a:noFill/>
        </p:spPr>
        <p:txBody>
          <a:bodyPr wrap="none" rtlCol="0">
            <a:spAutoFit/>
          </a:bodyPr>
          <a:lstStyle/>
          <a:p>
            <a:r>
              <a:rPr lang="en-US" dirty="0"/>
              <a:t>Submission Date</a:t>
            </a:r>
            <a:endParaRPr lang="ms-MY" dirty="0"/>
          </a:p>
        </p:txBody>
      </p:sp>
      <p:sp>
        <p:nvSpPr>
          <p:cNvPr id="29" name="5-Point Star 28"/>
          <p:cNvSpPr/>
          <p:nvPr/>
        </p:nvSpPr>
        <p:spPr>
          <a:xfrm>
            <a:off x="5598114" y="4149080"/>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0" name="5-Point Star 29"/>
          <p:cNvSpPr/>
          <p:nvPr/>
        </p:nvSpPr>
        <p:spPr>
          <a:xfrm>
            <a:off x="4409982" y="4149080"/>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1" name="5-Point Star 30"/>
          <p:cNvSpPr/>
          <p:nvPr/>
        </p:nvSpPr>
        <p:spPr>
          <a:xfrm>
            <a:off x="6786246" y="4149080"/>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43" name="Rectangle 42"/>
          <p:cNvSpPr/>
          <p:nvPr/>
        </p:nvSpPr>
        <p:spPr>
          <a:xfrm>
            <a:off x="-376927" y="28871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p>
          <a:p>
            <a:pPr lvl="1"/>
            <a:r>
              <a:rPr lang="en-US" sz="2000" dirty="0" smtClean="0">
                <a:solidFill>
                  <a:schemeClr val="bg1"/>
                </a:solidFill>
                <a:latin typeface="Calibri" pitchFamily="34" charset="0"/>
                <a:cs typeface="Calibri" pitchFamily="34" charset="0"/>
              </a:rPr>
              <a:t>MONTHLY TAXABLE PERIOD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904060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a:prstGeom prst="rect">
            <a:avLst/>
          </a:prstGeom>
        </p:spPr>
        <p:txBody>
          <a:bodyPr/>
          <a:lstStyle/>
          <a:p>
            <a:fld id="{1CCC1C7B-187B-4167-9EBA-2E384437D17C}" type="slidenum">
              <a:rPr lang="en-MY" smtClean="0"/>
              <a:pPr/>
              <a:t>101</a:t>
            </a:fld>
            <a:endParaRPr lang="en-MY" dirty="0"/>
          </a:p>
        </p:txBody>
      </p:sp>
      <p:sp>
        <p:nvSpPr>
          <p:cNvPr id="3" name="Content Placeholder 2"/>
          <p:cNvSpPr>
            <a:spLocks noGrp="1"/>
          </p:cNvSpPr>
          <p:nvPr>
            <p:ph idx="4294967295"/>
          </p:nvPr>
        </p:nvSpPr>
        <p:spPr>
          <a:xfrm>
            <a:off x="909655" y="1490663"/>
            <a:ext cx="7694793" cy="5907087"/>
          </a:xfrm>
        </p:spPr>
        <p:txBody>
          <a:bodyPr>
            <a:normAutofit/>
          </a:bodyPr>
          <a:lstStyle/>
          <a:p>
            <a:pPr marL="0" indent="0" algn="just">
              <a:buNone/>
            </a:pPr>
            <a:r>
              <a:rPr lang="en-US" dirty="0"/>
              <a:t>	When to submit GST return</a:t>
            </a:r>
          </a:p>
          <a:p>
            <a:pPr marL="1771650" lvl="3" indent="-514350" algn="just">
              <a:buFont typeface="+mj-lt"/>
              <a:buAutoNum type="arabicParenR" startAt="2"/>
            </a:pPr>
            <a:r>
              <a:rPr lang="en-US" sz="2800" dirty="0"/>
              <a:t>Quarterly taxable period</a:t>
            </a:r>
          </a:p>
          <a:p>
            <a:pPr marL="0" indent="0">
              <a:buNone/>
            </a:pPr>
            <a:endParaRPr lang="en-US" dirty="0" smtClean="0"/>
          </a:p>
          <a:p>
            <a:endParaRPr lang="en-US" dirty="0" smtClean="0"/>
          </a:p>
          <a:p>
            <a:pPr marL="0" indent="0">
              <a:buNone/>
            </a:pPr>
            <a:endParaRPr lang="en-US" dirty="0"/>
          </a:p>
          <a:p>
            <a:pPr marL="0" indent="0">
              <a:buNone/>
            </a:pPr>
            <a:r>
              <a:rPr lang="en-US" dirty="0" smtClean="0"/>
              <a:t>	Last date of submission : </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cxnSp>
        <p:nvCxnSpPr>
          <p:cNvPr id="13" name="Straight Connector 12"/>
          <p:cNvCxnSpPr/>
          <p:nvPr/>
        </p:nvCxnSpPr>
        <p:spPr>
          <a:xfrm>
            <a:off x="1817769" y="2913445"/>
            <a:ext cx="0" cy="927649"/>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2540530" y="3218250"/>
            <a:ext cx="0" cy="62284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376349" y="3218250"/>
            <a:ext cx="0" cy="622840"/>
          </a:xfrm>
          <a:prstGeom prst="line">
            <a:avLst/>
          </a:prstGeom>
        </p:spPr>
        <p:style>
          <a:lnRef idx="3">
            <a:schemeClr val="dk1"/>
          </a:lnRef>
          <a:fillRef idx="0">
            <a:schemeClr val="dk1"/>
          </a:fillRef>
          <a:effectRef idx="2">
            <a:schemeClr val="dk1"/>
          </a:effectRef>
          <a:fontRef idx="minor">
            <a:schemeClr val="tx1"/>
          </a:fontRef>
        </p:style>
      </p:cxnSp>
      <p:cxnSp>
        <p:nvCxnSpPr>
          <p:cNvPr id="22" name="Straight Connector 21"/>
          <p:cNvCxnSpPr/>
          <p:nvPr/>
        </p:nvCxnSpPr>
        <p:spPr>
          <a:xfrm>
            <a:off x="4156492" y="2939942"/>
            <a:ext cx="0" cy="901148"/>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a:off x="4882438" y="3218250"/>
            <a:ext cx="0" cy="583084"/>
          </a:xfrm>
          <a:prstGeom prst="line">
            <a:avLst/>
          </a:prstGeom>
        </p:spPr>
        <p:style>
          <a:lnRef idx="3">
            <a:schemeClr val="dk1"/>
          </a:lnRef>
          <a:fillRef idx="0">
            <a:schemeClr val="dk1"/>
          </a:fillRef>
          <a:effectRef idx="2">
            <a:schemeClr val="dk1"/>
          </a:effectRef>
          <a:fontRef idx="minor">
            <a:schemeClr val="tx1"/>
          </a:fontRef>
        </p:style>
      </p:cxnSp>
      <p:sp>
        <p:nvSpPr>
          <p:cNvPr id="33" name="Rounded Rectangle 32"/>
          <p:cNvSpPr/>
          <p:nvPr/>
        </p:nvSpPr>
        <p:spPr>
          <a:xfrm>
            <a:off x="2629780" y="3496533"/>
            <a:ext cx="605666" cy="3048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FEB</a:t>
            </a:r>
          </a:p>
        </p:txBody>
      </p:sp>
      <p:sp>
        <p:nvSpPr>
          <p:cNvPr id="34" name="Rounded Rectangle 33"/>
          <p:cNvSpPr/>
          <p:nvPr/>
        </p:nvSpPr>
        <p:spPr>
          <a:xfrm>
            <a:off x="1898527" y="3501010"/>
            <a:ext cx="524909" cy="3048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JAN</a:t>
            </a:r>
          </a:p>
        </p:txBody>
      </p:sp>
      <p:sp>
        <p:nvSpPr>
          <p:cNvPr id="35" name="Rounded Rectangle 34"/>
          <p:cNvSpPr/>
          <p:nvPr/>
        </p:nvSpPr>
        <p:spPr>
          <a:xfrm>
            <a:off x="3458811" y="3489867"/>
            <a:ext cx="605666" cy="3048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MAC</a:t>
            </a:r>
          </a:p>
        </p:txBody>
      </p:sp>
      <p:sp>
        <p:nvSpPr>
          <p:cNvPr id="39" name="Rectangle 38"/>
          <p:cNvSpPr/>
          <p:nvPr/>
        </p:nvSpPr>
        <p:spPr>
          <a:xfrm>
            <a:off x="2071670" y="2786058"/>
            <a:ext cx="1784695" cy="43732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rPr>
              <a:t>January - March</a:t>
            </a:r>
          </a:p>
        </p:txBody>
      </p:sp>
      <p:sp>
        <p:nvSpPr>
          <p:cNvPr id="40" name="Rectangle 39"/>
          <p:cNvSpPr/>
          <p:nvPr/>
        </p:nvSpPr>
        <p:spPr>
          <a:xfrm>
            <a:off x="4355567" y="2780928"/>
            <a:ext cx="1782919" cy="43732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solidFill>
                  <a:schemeClr val="tx1"/>
                </a:solidFill>
              </a:rPr>
              <a:t>April - June</a:t>
            </a:r>
          </a:p>
        </p:txBody>
      </p:sp>
      <p:sp>
        <p:nvSpPr>
          <p:cNvPr id="41" name="Rectangle 40"/>
          <p:cNvSpPr/>
          <p:nvPr/>
        </p:nvSpPr>
        <p:spPr>
          <a:xfrm>
            <a:off x="4530840" y="4180649"/>
            <a:ext cx="1009444" cy="4373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smtClean="0">
              <a:solidFill>
                <a:schemeClr val="tx1"/>
              </a:solidFill>
            </a:endParaRPr>
          </a:p>
          <a:p>
            <a:pPr algn="ctr"/>
            <a:r>
              <a:rPr lang="en-US" dirty="0" smtClean="0">
                <a:solidFill>
                  <a:schemeClr val="tx1"/>
                </a:solidFill>
              </a:rPr>
              <a:t>30 </a:t>
            </a:r>
            <a:r>
              <a:rPr lang="en-US" dirty="0">
                <a:solidFill>
                  <a:schemeClr val="tx1"/>
                </a:solidFill>
              </a:rPr>
              <a:t>April	</a:t>
            </a:r>
          </a:p>
        </p:txBody>
      </p:sp>
      <p:cxnSp>
        <p:nvCxnSpPr>
          <p:cNvPr id="42" name="Straight Connector 41"/>
          <p:cNvCxnSpPr/>
          <p:nvPr/>
        </p:nvCxnSpPr>
        <p:spPr>
          <a:xfrm>
            <a:off x="1708861" y="3356993"/>
            <a:ext cx="5455427" cy="352"/>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5652120" y="3218250"/>
            <a:ext cx="0" cy="589712"/>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6354198" y="2924944"/>
            <a:ext cx="0" cy="874644"/>
          </a:xfrm>
          <a:prstGeom prst="line">
            <a:avLst/>
          </a:prstGeom>
        </p:spPr>
        <p:style>
          <a:lnRef idx="3">
            <a:schemeClr val="dk1"/>
          </a:lnRef>
          <a:fillRef idx="0">
            <a:schemeClr val="dk1"/>
          </a:fillRef>
          <a:effectRef idx="2">
            <a:schemeClr val="dk1"/>
          </a:effectRef>
          <a:fontRef idx="minor">
            <a:schemeClr val="tx1"/>
          </a:fontRef>
        </p:style>
      </p:cxnSp>
      <p:sp>
        <p:nvSpPr>
          <p:cNvPr id="31" name="Rounded Rectangle 30"/>
          <p:cNvSpPr/>
          <p:nvPr/>
        </p:nvSpPr>
        <p:spPr>
          <a:xfrm>
            <a:off x="4280812" y="3496531"/>
            <a:ext cx="500056" cy="291506"/>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APR</a:t>
            </a:r>
          </a:p>
        </p:txBody>
      </p:sp>
      <p:sp>
        <p:nvSpPr>
          <p:cNvPr id="43" name="Rounded Rectangle 42"/>
          <p:cNvSpPr/>
          <p:nvPr/>
        </p:nvSpPr>
        <p:spPr>
          <a:xfrm>
            <a:off x="5005088" y="3477608"/>
            <a:ext cx="539021" cy="3114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MAY</a:t>
            </a:r>
          </a:p>
        </p:txBody>
      </p:sp>
      <p:sp>
        <p:nvSpPr>
          <p:cNvPr id="44" name="Rounded Rectangle 43"/>
          <p:cNvSpPr/>
          <p:nvPr/>
        </p:nvSpPr>
        <p:spPr>
          <a:xfrm>
            <a:off x="5748448" y="3476640"/>
            <a:ext cx="497738" cy="315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a:solidFill>
                  <a:schemeClr val="tx1"/>
                </a:solidFill>
              </a:rPr>
              <a:t>JUN</a:t>
            </a:r>
          </a:p>
        </p:txBody>
      </p:sp>
      <p:sp>
        <p:nvSpPr>
          <p:cNvPr id="46" name="Rectangle 45"/>
          <p:cNvSpPr/>
          <p:nvPr/>
        </p:nvSpPr>
        <p:spPr>
          <a:xfrm>
            <a:off x="6587557" y="4180649"/>
            <a:ext cx="1009444" cy="43732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chemeClr val="tx1"/>
                </a:solidFill>
              </a:rPr>
              <a:t>31 July</a:t>
            </a:r>
            <a:endParaRPr lang="en-US" dirty="0">
              <a:solidFill>
                <a:schemeClr val="tx1"/>
              </a:solidFill>
            </a:endParaRPr>
          </a:p>
        </p:txBody>
      </p:sp>
      <p:pic>
        <p:nvPicPr>
          <p:cNvPr id="29" name="Picture 2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1630826" y="1587575"/>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9" name="5-Point Star 8"/>
          <p:cNvSpPr/>
          <p:nvPr/>
        </p:nvSpPr>
        <p:spPr>
          <a:xfrm>
            <a:off x="4774270" y="3920559"/>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2" name="5-Point Star 31"/>
          <p:cNvSpPr/>
          <p:nvPr/>
        </p:nvSpPr>
        <p:spPr>
          <a:xfrm>
            <a:off x="6984112" y="3918598"/>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36" name="5-Point Star 35"/>
          <p:cNvSpPr/>
          <p:nvPr/>
        </p:nvSpPr>
        <p:spPr>
          <a:xfrm>
            <a:off x="1115771" y="5435530"/>
            <a:ext cx="216335" cy="144016"/>
          </a:xfrm>
          <a:prstGeom prst="star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ms-MY"/>
          </a:p>
        </p:txBody>
      </p:sp>
      <p:sp>
        <p:nvSpPr>
          <p:cNvPr id="10" name="TextBox 9"/>
          <p:cNvSpPr txBox="1"/>
          <p:nvPr/>
        </p:nvSpPr>
        <p:spPr>
          <a:xfrm>
            <a:off x="1290294" y="5263967"/>
            <a:ext cx="1741374" cy="369332"/>
          </a:xfrm>
          <a:prstGeom prst="rect">
            <a:avLst/>
          </a:prstGeom>
          <a:noFill/>
        </p:spPr>
        <p:txBody>
          <a:bodyPr wrap="none" rtlCol="0">
            <a:spAutoFit/>
          </a:bodyPr>
          <a:lstStyle/>
          <a:p>
            <a:r>
              <a:rPr lang="en-US" dirty="0"/>
              <a:t>Submission Date</a:t>
            </a:r>
            <a:endParaRPr lang="ms-MY" dirty="0"/>
          </a:p>
        </p:txBody>
      </p:sp>
      <p:sp>
        <p:nvSpPr>
          <p:cNvPr id="37" name="Rounded Rectangle 36"/>
          <p:cNvSpPr/>
          <p:nvPr/>
        </p:nvSpPr>
        <p:spPr>
          <a:xfrm>
            <a:off x="6461898" y="3475774"/>
            <a:ext cx="497738" cy="315099"/>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200" b="1" dirty="0" smtClean="0">
                <a:solidFill>
                  <a:schemeClr val="tx1"/>
                </a:solidFill>
              </a:rPr>
              <a:t>JUL</a:t>
            </a:r>
            <a:endParaRPr lang="en-US" sz="1200" b="1" dirty="0">
              <a:solidFill>
                <a:schemeClr val="tx1"/>
              </a:solidFill>
            </a:endParaRPr>
          </a:p>
        </p:txBody>
      </p:sp>
      <p:cxnSp>
        <p:nvCxnSpPr>
          <p:cNvPr id="38" name="Straight Connector 37"/>
          <p:cNvCxnSpPr/>
          <p:nvPr/>
        </p:nvCxnSpPr>
        <p:spPr>
          <a:xfrm>
            <a:off x="7092280" y="3218250"/>
            <a:ext cx="0" cy="589712"/>
          </a:xfrm>
          <a:prstGeom prst="line">
            <a:avLst/>
          </a:prstGeom>
        </p:spPr>
        <p:style>
          <a:lnRef idx="3">
            <a:schemeClr val="dk1"/>
          </a:lnRef>
          <a:fillRef idx="0">
            <a:schemeClr val="dk1"/>
          </a:fillRef>
          <a:effectRef idx="2">
            <a:schemeClr val="dk1"/>
          </a:effectRef>
          <a:fontRef idx="minor">
            <a:schemeClr val="tx1"/>
          </a:fontRef>
        </p:style>
      </p:cxnSp>
      <p:sp>
        <p:nvSpPr>
          <p:cNvPr id="49" name="Rectangle 48"/>
          <p:cNvSpPr/>
          <p:nvPr/>
        </p:nvSpPr>
        <p:spPr>
          <a:xfrm>
            <a:off x="-376927" y="28871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p>
          <a:p>
            <a:pPr lvl="1"/>
            <a:r>
              <a:rPr lang="en-US" sz="2000" dirty="0" smtClean="0">
                <a:solidFill>
                  <a:schemeClr val="bg1"/>
                </a:solidFill>
                <a:latin typeface="Calibri" pitchFamily="34" charset="0"/>
                <a:cs typeface="Calibri" pitchFamily="34" charset="0"/>
              </a:rPr>
              <a:t>QUARTERLY TAXABLE PERIOD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348418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102</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102</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SUBMISSION OF GST-03</a:t>
            </a:r>
          </a:p>
          <a:p>
            <a:pPr lvl="1"/>
            <a:r>
              <a:rPr lang="en-US" sz="2000" dirty="0" smtClean="0"/>
              <a:t>GST FILING</a:t>
            </a:r>
            <a:endParaRPr lang="en-US" sz="2000" dirty="0"/>
          </a:p>
        </p:txBody>
      </p:sp>
      <p:sp>
        <p:nvSpPr>
          <p:cNvPr id="44" name="TextBox 43"/>
          <p:cNvSpPr txBox="1"/>
          <p:nvPr/>
        </p:nvSpPr>
        <p:spPr>
          <a:xfrm>
            <a:off x="539552" y="1845615"/>
            <a:ext cx="7920880" cy="2123658"/>
          </a:xfrm>
          <a:prstGeom prst="rect">
            <a:avLst/>
          </a:prstGeom>
          <a:noFill/>
        </p:spPr>
        <p:txBody>
          <a:bodyPr wrap="square" rtlCol="0">
            <a:spAutoFit/>
          </a:bodyPr>
          <a:lstStyle/>
          <a:p>
            <a:r>
              <a:rPr lang="en-US" sz="2400" b="1" dirty="0" smtClean="0"/>
              <a:t>There is two ways to filing  a return GST-03:</a:t>
            </a:r>
          </a:p>
          <a:p>
            <a:endParaRPr lang="en-US" dirty="0" smtClean="0"/>
          </a:p>
          <a:p>
            <a:r>
              <a:rPr lang="en-US" dirty="0" smtClean="0"/>
              <a:t>Option 1                By log on into tax payer assess point (TAP) portal which is</a:t>
            </a:r>
          </a:p>
          <a:p>
            <a:endParaRPr lang="en-US" dirty="0" smtClean="0"/>
          </a:p>
          <a:p>
            <a:r>
              <a:rPr lang="en-US" b="1" dirty="0"/>
              <a:t>       </a:t>
            </a:r>
            <a:r>
              <a:rPr lang="en-US" b="1" dirty="0" smtClean="0"/>
              <a:t>                         </a:t>
            </a:r>
            <a:r>
              <a:rPr lang="en-US" b="1" u="sng" dirty="0" smtClean="0"/>
              <a:t>   </a:t>
            </a:r>
            <a:r>
              <a:rPr lang="en-US" b="1" u="sng" dirty="0" smtClean="0">
                <a:hlinkClick r:id="rId3"/>
              </a:rPr>
              <a:t>https</a:t>
            </a:r>
            <a:r>
              <a:rPr lang="en-US" b="1" u="sng" dirty="0">
                <a:hlinkClick r:id="rId3"/>
              </a:rPr>
              <a:t>://gst.customs.gov.my/TAP</a:t>
            </a:r>
            <a:r>
              <a:rPr lang="en-US" dirty="0" smtClean="0">
                <a:hlinkClick r:id="rId3"/>
              </a:rPr>
              <a:t>/</a:t>
            </a:r>
            <a:endParaRPr lang="en-US" dirty="0" smtClean="0"/>
          </a:p>
          <a:p>
            <a:endParaRPr lang="en-US" dirty="0"/>
          </a:p>
          <a:p>
            <a:r>
              <a:rPr lang="en-US" dirty="0" smtClean="0"/>
              <a:t>Option 2                By doing manually </a:t>
            </a:r>
            <a:endParaRPr lang="ms-MY" dirty="0"/>
          </a:p>
        </p:txBody>
      </p:sp>
      <p:cxnSp>
        <p:nvCxnSpPr>
          <p:cNvPr id="45" name="Straight Arrow Connector 44"/>
          <p:cNvCxnSpPr/>
          <p:nvPr/>
        </p:nvCxnSpPr>
        <p:spPr>
          <a:xfrm>
            <a:off x="1619672" y="2708920"/>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1619672" y="3761716"/>
            <a:ext cx="5760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087" y="3068960"/>
            <a:ext cx="2924175" cy="3333750"/>
          </a:xfrm>
          <a:prstGeom prst="rect">
            <a:avLst/>
          </a:prstGeom>
        </p:spPr>
      </p:pic>
    </p:spTree>
    <p:extLst>
      <p:ext uri="{BB962C8B-B14F-4D97-AF65-F5344CB8AC3E}">
        <p14:creationId xmlns:p14="http://schemas.microsoft.com/office/powerpoint/2010/main" val="27931578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103</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103</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SUBMISSION OF GST-03</a:t>
            </a:r>
          </a:p>
          <a:p>
            <a:pPr lvl="1"/>
            <a:r>
              <a:rPr lang="en-US" sz="2000" dirty="0" smtClean="0"/>
              <a:t>GST FILING – USING TAP PORTAL</a:t>
            </a:r>
            <a:endParaRPr lang="en-US" sz="2000" dirty="0"/>
          </a:p>
        </p:txBody>
      </p:sp>
      <p:graphicFrame>
        <p:nvGraphicFramePr>
          <p:cNvPr id="12" name="Diagram 11"/>
          <p:cNvGraphicFramePr/>
          <p:nvPr>
            <p:extLst>
              <p:ext uri="{D42A27DB-BD31-4B8C-83A1-F6EECF244321}">
                <p14:modId xmlns:p14="http://schemas.microsoft.com/office/powerpoint/2010/main" val="3384342304"/>
              </p:ext>
            </p:extLst>
          </p:nvPr>
        </p:nvGraphicFramePr>
        <p:xfrm>
          <a:off x="685800" y="1447800"/>
          <a:ext cx="7772400" cy="490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9251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104</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104</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SUBMISSION OF GST-03</a:t>
            </a:r>
          </a:p>
          <a:p>
            <a:pPr lvl="1"/>
            <a:r>
              <a:rPr lang="en-US" sz="2000" dirty="0" smtClean="0"/>
              <a:t>GST FILING – USING TAP PORTAL</a:t>
            </a:r>
            <a:endParaRPr lang="en-US" sz="2000"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735"/>
          <a:stretch/>
        </p:blipFill>
        <p:spPr>
          <a:xfrm>
            <a:off x="609600" y="1462085"/>
            <a:ext cx="7610475" cy="4938715"/>
          </a:xfrm>
          <a:prstGeom prst="rect">
            <a:avLst/>
          </a:prstGeom>
        </p:spPr>
      </p:pic>
    </p:spTree>
    <p:extLst>
      <p:ext uri="{BB962C8B-B14F-4D97-AF65-F5344CB8AC3E}">
        <p14:creationId xmlns:p14="http://schemas.microsoft.com/office/powerpoint/2010/main" val="32975944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105</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105</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SUBMISSION OF GST-03</a:t>
            </a:r>
          </a:p>
          <a:p>
            <a:pPr lvl="1"/>
            <a:r>
              <a:rPr lang="en-US" sz="2000" dirty="0" smtClean="0"/>
              <a:t>GST FILING – MANUAL SUBMISSION</a:t>
            </a:r>
            <a:endParaRPr lang="en-US" sz="2000" dirty="0"/>
          </a:p>
        </p:txBody>
      </p:sp>
      <p:graphicFrame>
        <p:nvGraphicFramePr>
          <p:cNvPr id="9" name="Diagram 8"/>
          <p:cNvGraphicFramePr/>
          <p:nvPr>
            <p:extLst>
              <p:ext uri="{D42A27DB-BD31-4B8C-83A1-F6EECF244321}">
                <p14:modId xmlns:p14="http://schemas.microsoft.com/office/powerpoint/2010/main" val="1389918382"/>
              </p:ext>
            </p:extLst>
          </p:nvPr>
        </p:nvGraphicFramePr>
        <p:xfrm>
          <a:off x="762000" y="1447800"/>
          <a:ext cx="7620000" cy="490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58827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106</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106</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SUBMISSION OF GST-03</a:t>
            </a:r>
          </a:p>
          <a:p>
            <a:pPr lvl="1"/>
            <a:r>
              <a:rPr lang="en-US" sz="2000" dirty="0" smtClean="0"/>
              <a:t>GST FILING</a:t>
            </a:r>
            <a:endParaRPr lang="en-US" sz="2000" dirty="0"/>
          </a:p>
        </p:txBody>
      </p:sp>
      <p:sp>
        <p:nvSpPr>
          <p:cNvPr id="7" name="Content Placeholder 2"/>
          <p:cNvSpPr>
            <a:spLocks noGrp="1"/>
          </p:cNvSpPr>
          <p:nvPr>
            <p:ph idx="4294967295"/>
          </p:nvPr>
        </p:nvSpPr>
        <p:spPr>
          <a:xfrm>
            <a:off x="500062" y="1782763"/>
            <a:ext cx="3843338" cy="3457575"/>
          </a:xfrm>
        </p:spPr>
        <p:txBody>
          <a:bodyPr>
            <a:normAutofit/>
          </a:bodyPr>
          <a:lstStyle/>
          <a:p>
            <a:pPr marL="347663" lvl="1" indent="-342900" algn="just">
              <a:buFont typeface="Wingdings" panose="05000000000000000000" pitchFamily="2" charset="2"/>
              <a:buChar char="q"/>
            </a:pPr>
            <a:r>
              <a:rPr lang="en-US" dirty="0" smtClean="0"/>
              <a:t>GST returns and payment must be submitted not later than </a:t>
            </a:r>
            <a:r>
              <a:rPr lang="en-US" dirty="0"/>
              <a:t> </a:t>
            </a:r>
            <a:r>
              <a:rPr lang="en-US" dirty="0" smtClean="0"/>
              <a:t>the last day of the following month of the taxable period</a:t>
            </a:r>
          </a:p>
          <a:p>
            <a:pPr marL="347663" lvl="1" indent="-342900" algn="just">
              <a:buFont typeface="Wingdings" panose="05000000000000000000" pitchFamily="2" charset="2"/>
              <a:buChar char="q"/>
            </a:pPr>
            <a:endParaRPr lang="en-US" sz="2000" dirty="0"/>
          </a:p>
          <a:p>
            <a:pPr marL="347663" lvl="1" indent="-342900" algn="just">
              <a:buFont typeface="Wingdings" panose="05000000000000000000" pitchFamily="2" charset="2"/>
              <a:buChar char="q"/>
            </a:pPr>
            <a:r>
              <a:rPr lang="en-US" dirty="0" smtClean="0"/>
              <a:t>Electronic filing is encouraged</a:t>
            </a:r>
            <a:endParaRPr lang="en-US" dirty="0"/>
          </a:p>
          <a:p>
            <a:pPr algn="just"/>
            <a:endParaRPr lang="en-US" dirty="0" smtClean="0"/>
          </a:p>
          <a:p>
            <a:pPr marL="0" indent="0" algn="just">
              <a:buNone/>
            </a:pPr>
            <a:endParaRPr lang="en-US" dirty="0"/>
          </a:p>
          <a:p>
            <a:pPr marL="0" indent="0" algn="just">
              <a:buNone/>
            </a:pPr>
            <a:endParaRPr lang="en-US" dirty="0" smtClean="0"/>
          </a:p>
          <a:p>
            <a:pPr marL="0" indent="0" algn="just">
              <a:buNone/>
            </a:pPr>
            <a:endParaRPr lang="en-US" dirty="0"/>
          </a:p>
          <a:p>
            <a:pPr marL="0" indent="0" algn="just">
              <a:buNone/>
            </a:pPr>
            <a:endParaRPr lang="en-US" dirty="0" smtClean="0"/>
          </a:p>
          <a:p>
            <a:pPr marL="0" indent="0" algn="just">
              <a:buNone/>
            </a:pPr>
            <a:endParaRPr lang="en-US" dirty="0" smtClean="0"/>
          </a:p>
          <a:p>
            <a:pPr marL="0" indent="0" algn="just">
              <a:buNone/>
            </a:pPr>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803" y="1436104"/>
            <a:ext cx="3998794" cy="4971048"/>
          </a:xfrm>
          <a:prstGeom prst="rect">
            <a:avLst/>
          </a:prstGeom>
          <a:ln>
            <a:solidFill>
              <a:schemeClr val="tx1"/>
            </a:solidFill>
          </a:ln>
        </p:spPr>
      </p:pic>
    </p:spTree>
    <p:extLst>
      <p:ext uri="{BB962C8B-B14F-4D97-AF65-F5344CB8AC3E}">
        <p14:creationId xmlns:p14="http://schemas.microsoft.com/office/powerpoint/2010/main" val="1652473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Y TA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54176"/>
            <a:ext cx="5022688" cy="24955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mechanics"/>
          <p:cNvPicPr>
            <a:picLocks noChangeAspect="1" noChangeArrowheads="1"/>
          </p:cNvPicPr>
          <p:nvPr/>
        </p:nvPicPr>
        <p:blipFill rotWithShape="1">
          <a:blip r:embed="rId4">
            <a:extLst>
              <a:ext uri="{28A0092B-C50C-407E-A947-70E740481C1C}">
                <a14:useLocalDpi xmlns:a14="http://schemas.microsoft.com/office/drawing/2010/main" val="0"/>
              </a:ext>
            </a:extLst>
          </a:blip>
          <a:srcRect r="20116"/>
          <a:stretch/>
        </p:blipFill>
        <p:spPr bwMode="auto">
          <a:xfrm>
            <a:off x="-2514600" y="2247027"/>
            <a:ext cx="1936276" cy="252305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107</a:t>
            </a:fld>
            <a:endParaRPr lang="en-US" dirty="0">
              <a:solidFill>
                <a:prstClr val="black">
                  <a:tint val="75000"/>
                </a:prstClr>
              </a:solidFill>
            </a:endParaRPr>
          </a:p>
        </p:txBody>
      </p:sp>
      <p:sp>
        <p:nvSpPr>
          <p:cNvPr id="7" name="Rounded Rectangle 6"/>
          <p:cNvSpPr/>
          <p:nvPr/>
        </p:nvSpPr>
        <p:spPr>
          <a:xfrm>
            <a:off x="1613896" y="2475952"/>
            <a:ext cx="4627935" cy="1371598"/>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algn="ctr" defTabSz="457200"/>
            <a:r>
              <a:rPr lang="en-US" sz="3600" b="1" dirty="0" smtClean="0">
                <a:solidFill>
                  <a:prstClr val="white"/>
                </a:solidFill>
              </a:rPr>
              <a:t>PAYMENT OF GST</a:t>
            </a:r>
            <a:endParaRPr lang="en-MY" sz="3600" b="1" dirty="0">
              <a:solidFill>
                <a:prstClr val="white"/>
              </a:solidFill>
            </a:endParaRPr>
          </a:p>
        </p:txBody>
      </p:sp>
    </p:spTree>
    <p:extLst>
      <p:ext uri="{BB962C8B-B14F-4D97-AF65-F5344CB8AC3E}">
        <p14:creationId xmlns:p14="http://schemas.microsoft.com/office/powerpoint/2010/main" val="2644518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108</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108</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GST PAYMENT</a:t>
            </a:r>
            <a:endParaRPr lang="en-US" sz="2000" dirty="0"/>
          </a:p>
        </p:txBody>
      </p:sp>
      <p:sp>
        <p:nvSpPr>
          <p:cNvPr id="13" name="Rectangle 12"/>
          <p:cNvSpPr/>
          <p:nvPr/>
        </p:nvSpPr>
        <p:spPr>
          <a:xfrm>
            <a:off x="300901" y="1970065"/>
            <a:ext cx="8347793" cy="175432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lnSpc>
                <a:spcPct val="150000"/>
              </a:lnSpc>
            </a:pPr>
            <a:r>
              <a:rPr lang="en-US" b="1" dirty="0" smtClean="0">
                <a:solidFill>
                  <a:srgbClr val="7030A0"/>
                </a:solidFill>
              </a:rPr>
              <a:t>WHEN TO MAKE PAYMENT</a:t>
            </a:r>
          </a:p>
          <a:p>
            <a:pPr algn="just" fontAlgn="base">
              <a:lnSpc>
                <a:spcPct val="150000"/>
              </a:lnSpc>
            </a:pPr>
            <a:r>
              <a:rPr lang="en-US" dirty="0" smtClean="0"/>
              <a:t>If your </a:t>
            </a:r>
            <a:r>
              <a:rPr lang="en-US" dirty="0"/>
              <a:t>output tax exceeds the input tax, the difference shall be remitted to the Government together with the GST returns not later than the last day of the following month after the end of taxable period.</a:t>
            </a:r>
            <a:endParaRPr lang="en-MY" dirty="0"/>
          </a:p>
        </p:txBody>
      </p:sp>
      <p:sp>
        <p:nvSpPr>
          <p:cNvPr id="15" name="Rectangle 14"/>
          <p:cNvSpPr/>
          <p:nvPr/>
        </p:nvSpPr>
        <p:spPr>
          <a:xfrm>
            <a:off x="300901" y="4286071"/>
            <a:ext cx="8447563" cy="161582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lnSpc>
                <a:spcPct val="150000"/>
              </a:lnSpc>
            </a:pPr>
            <a:r>
              <a:rPr lang="en-US" b="1" dirty="0">
                <a:solidFill>
                  <a:srgbClr val="7030A0"/>
                </a:solidFill>
              </a:rPr>
              <a:t> </a:t>
            </a:r>
            <a:r>
              <a:rPr lang="en-US" b="1" dirty="0" smtClean="0">
                <a:solidFill>
                  <a:srgbClr val="7030A0"/>
                </a:solidFill>
              </a:rPr>
              <a:t>HOW TO MAKE PAYMENT</a:t>
            </a:r>
          </a:p>
          <a:p>
            <a:pPr algn="just" fontAlgn="base">
              <a:lnSpc>
                <a:spcPct val="150000"/>
              </a:lnSpc>
            </a:pPr>
            <a:r>
              <a:rPr lang="en-US" dirty="0" smtClean="0"/>
              <a:t>1) Online </a:t>
            </a:r>
            <a:r>
              <a:rPr lang="en-US" dirty="0"/>
              <a:t>payments </a:t>
            </a:r>
            <a:r>
              <a:rPr lang="en-US" dirty="0" smtClean="0"/>
              <a:t>through</a:t>
            </a:r>
            <a:r>
              <a:rPr lang="en-US" dirty="0"/>
              <a:t> </a:t>
            </a:r>
            <a:r>
              <a:rPr lang="en-US" dirty="0" smtClean="0"/>
              <a:t>banks and internet facilities</a:t>
            </a:r>
          </a:p>
          <a:p>
            <a:pPr algn="just" fontAlgn="base">
              <a:lnSpc>
                <a:spcPct val="150000"/>
              </a:lnSpc>
            </a:pPr>
            <a:r>
              <a:rPr lang="en-US" dirty="0"/>
              <a:t> 2) Payment via </a:t>
            </a:r>
            <a:r>
              <a:rPr lang="en-US" dirty="0" err="1"/>
              <a:t>cheque</a:t>
            </a:r>
            <a:r>
              <a:rPr lang="en-US" dirty="0"/>
              <a:t>/bank draft/money order must be made payable to '</a:t>
            </a:r>
            <a:r>
              <a:rPr lang="en-US" dirty="0" err="1"/>
              <a:t>Ketua</a:t>
            </a:r>
            <a:r>
              <a:rPr lang="en-US" dirty="0"/>
              <a:t> </a:t>
            </a:r>
            <a:r>
              <a:rPr lang="en-US" dirty="0" smtClean="0"/>
              <a:t> </a:t>
            </a:r>
          </a:p>
          <a:p>
            <a:pPr algn="just" fontAlgn="base"/>
            <a:r>
              <a:rPr lang="en-US" dirty="0"/>
              <a:t> </a:t>
            </a:r>
            <a:r>
              <a:rPr lang="en-US" dirty="0" smtClean="0"/>
              <a:t>     </a:t>
            </a:r>
            <a:r>
              <a:rPr lang="en-US" dirty="0" err="1" smtClean="0"/>
              <a:t>Pengarah</a:t>
            </a:r>
            <a:r>
              <a:rPr lang="en-US" dirty="0" smtClean="0"/>
              <a:t> </a:t>
            </a:r>
            <a:r>
              <a:rPr lang="en-US" dirty="0" err="1"/>
              <a:t>Kastam</a:t>
            </a:r>
            <a:r>
              <a:rPr lang="en-US" dirty="0"/>
              <a:t> Malaysia' and </a:t>
            </a:r>
            <a:r>
              <a:rPr lang="en-US" dirty="0" smtClean="0"/>
              <a:t>mail to </a:t>
            </a:r>
            <a:r>
              <a:rPr lang="en-US" dirty="0" err="1" smtClean="0"/>
              <a:t>Ketua</a:t>
            </a:r>
            <a:r>
              <a:rPr lang="en-US" dirty="0" smtClean="0"/>
              <a:t> </a:t>
            </a:r>
            <a:r>
              <a:rPr lang="en-US" dirty="0" err="1" smtClean="0"/>
              <a:t>Pengarah</a:t>
            </a:r>
            <a:r>
              <a:rPr lang="en-US" dirty="0" smtClean="0"/>
              <a:t> </a:t>
            </a:r>
            <a:r>
              <a:rPr lang="en-US" dirty="0" err="1" smtClean="0"/>
              <a:t>Kastam</a:t>
            </a:r>
            <a:r>
              <a:rPr lang="en-US" dirty="0" smtClean="0"/>
              <a:t> Malaysia</a:t>
            </a:r>
            <a:endParaRPr lang="en-US" dirty="0"/>
          </a:p>
        </p:txBody>
      </p:sp>
    </p:spTree>
    <p:extLst>
      <p:ext uri="{BB962C8B-B14F-4D97-AF65-F5344CB8AC3E}">
        <p14:creationId xmlns:p14="http://schemas.microsoft.com/office/powerpoint/2010/main" val="33336190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109</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109</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GST PAYMENT – STEPS BY STEPS</a:t>
            </a:r>
            <a:endParaRPr lang="en-US" sz="2000" dirty="0"/>
          </a:p>
        </p:txBody>
      </p:sp>
      <p:graphicFrame>
        <p:nvGraphicFramePr>
          <p:cNvPr id="9" name="Diagram 8"/>
          <p:cNvGraphicFramePr/>
          <p:nvPr>
            <p:extLst>
              <p:ext uri="{D42A27DB-BD31-4B8C-83A1-F6EECF244321}">
                <p14:modId xmlns:p14="http://schemas.microsoft.com/office/powerpoint/2010/main" val="3244385710"/>
              </p:ext>
            </p:extLst>
          </p:nvPr>
        </p:nvGraphicFramePr>
        <p:xfrm>
          <a:off x="304800" y="1621359"/>
          <a:ext cx="8458200" cy="4808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34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11</a:t>
            </a:fld>
            <a:endParaRPr lang="en-US"/>
          </a:p>
        </p:txBody>
      </p:sp>
      <p:sp>
        <p:nvSpPr>
          <p:cNvPr id="11" name="AutoShape 6" descr="data:image/jpeg;base64,/9j/4AAQSkZJRgABAQAAAQABAAD/2wCEAAkGBxQTEhUTExIWFRMQFhMXGRcWGRQaGRUYFx8WFxQfGhQYHiwgGBolHxcXIT0hKCorLi46Fx80ODMsNygtLi8BCgoKDg0OGxAQGywmICUsLCwsLCwsLCwsLCwsNCwsLC80LCwsLCwsLCwsLCwsLCwsLCwsLCwsLCwsLCwsLCwsLP/AABEIAJABXgMBEQACEQEDEQH/xAAcAAEAAgIDAQAAAAAAAAAAAAAABgcFCAIDBAH/xABOEAABAwICBgMKCggEBQUAAAABAAIDBBEFIQYHEjFBUSJhcRMUMjVSgZGSobEXM0JUYnJ0k7LTJFNzgqLBwtIII7PRJTRDg4QVFkTh8P/EABoBAQADAQEBAAAAAAAAAAAAAAACAwQFAQb/xAAyEQEAAgEDAgMGBgICAwAAAAAAAQIDBBExEhMhQVEUM2FxgbEFMlKRodEiQiPB4fDx/9oADAMBAAIRAxEAPwC8UBAQEBAQEBAQEBAQEBAQEBAQEBAQEBAQEBAQEBAQEHF7wBckADich6UeTOzHSY7SZtNVACcrd2YD7HXBUeqPVVOow8dcfvCN4toJFUdOKqkBO7aeZW+Yk39qjOOJ4ljy6CmXxraf33RHFtG6+iBe173RtzL4Xv6PW5u8Dr3Kua2q5+XTanBG8TO3wlxwfWBVwkB7hMzk/wALzPGd+26ReYeYvxLNT83jHxWXo3pTBWDoHZkAu6N3hDmR5Q6x7FdW0S7Wn1ePPH+PPozik0iAgICAgICAgICAgICAgICAgICAgICAgICAgICAgICAgICAgIOLpALAkAndcjPsR5vDF49o9BVtAlBuNzmuILf5HzgqNqxblTn09M0bWV3jmraeO7qdwmaPkmzX/wCzvZ2Kqccxw4+f8LvXxxzv90Sp6qanedh0kT2nMAuaQeRb/IqHDn1vkxT4TMSnejOsc5R1guDl3Vo3fXYN/aB5lZXJ6urpvxP/AFy/u6tOdFI3MNbR2dG7pPayxbbi9luHMefml6+cPNbo6zXvYuPPb7oJSVL4ntkjcWvYbhw3g/8A7gq3Jpe1LRavK89E8cFZTtlsA8EteBweLXt1EEHzrRW28PqdLnjNji37sypNAgICAgICAgICAgICAgICAgICAgICAgICAgICAgICAgICAgIMTpLgbKyAxPyO9j7XLHDcbceVutRtWLQo1GCM1OmVZYlg2I0HTbLIYm/Lie8tA+kw7vOCOtUzW1XFyYdVp/GJnb4f09mCay5mECoYJW+U2zXjzeC72dqlGSfNPD+KXr4ZI3+6WYhhtJisPdI3DugFhIB02Hg17d5HUfNzU5iLw35MWHWU6q8+vnHzVNjOFSU0pilFnDMEbnA7i08R/sqJjadnAzYbYbdNnt0Y0llo39HpxO8OInou6x5Luv0r2tphbptXfBPh4x5w6MfgiD+605vBNdzWnfEflMcOBF8uYI3pO3kjqK06uvH+Wf4+CTap8T2Kh8BPRnbcfWZc+1t/VCljnx2bfwrLteaev/S2Fe7wgICAgICAgICAgICAgICAgICAgICAgICAgICAgICAgICAgIIzpZpS+iczap+6RSZB4fYhw3gjZI3ZjPPPkoWt0sWq1c4Jjeu8T5uGE6e0cx2S8xOPCUAD1x0fSQkZIl5i/EMOTw32+bF6Y6CMla6elAbJ4RjFtmTns+S72H2qNqecKNX+H1vE3x8+nqrXD6+Wnk24nOjkbkeG7eHNO/sKqiduHFx5L4rb1naU1fjcOKQ9wnDYatvxUm5j3eTc+DtbrHqtnkrOqLRtPLp9+msp0X8LeUoHPC5jnMeC1zCQQd4IyIVbk2rNZ2nl1o8ZfRGfYraYjjKxvrnYP4l7XmGjSW6c9Z+P38F9rS+rEBAQEBAQEBAQEBAQEBAQEBAQEBAQEBAQEBAQEBAQEBAQEBB5sRoI54zHKwPY7eD7wd4PWF5Mb8oZMdclem0bwqLTLQx9J/mRkvpyd/yo77g7mPpe7jRamz5/WaG2H/KvjX7PDo7pZUUhAa7bi4xuzb+6d7T2ZdRXlbTCrT63Jh8I8Y9Hv0rdBVt78pujILd3hNg4cA8D5Q4EjmCbZr220+MLtV288d3Hz5x/2iSi5zsnnc87TiXOsBc7zbIXPHJHtrTad5cAeW9HizcP0WZUPpK+CzAXRySx8Nphu4s5dJtrbuStiu+0w7tNJXLNM9PDiZj/AN+KxFa6wgICAgICAgICAgICAgICAgICAgICAgICAgICAgICAgICAgIK11tSyskgc172sLXjolwG0CCb242I9BVOXlxvxW16zWYmdkTw3SGtALGSSStIO1G8GVpbuN2uBs1Qi0sGLU5+ImZj05YWR1ySABcnIXsOoXzsvGWZ3nd8BR4+ICDvq6R8ezti3dGMkb1teLgj3eYonek023843Wzqpe40RB3NlkDeyzSbfvFyux8O/wDhcz2PH1lMlY6IgICAgICAgICAgICAgICAgICAgICAgICAgICAgICAgICAgIMbj+DR1cJik3HNrhvY4biPT7SvLRvGynPgrmp02V/odG/Dq8wVDdkVA2GP+S4g9Cx5Hd1EhVV/xttLlaOJ02eaZPPiUn0x0NjqmmSMBlQM9rcJOp/93BTtTds1eirmjevhb7/NUUe1BMNtpDoXtLmkcWkEgjzKjh8/G+LJ/lHjErL020GbI0zUrA2Vubo2izZBxsOD/erb084dvW6CLx1448fT1/8AKqiLeZUuAt7EdE++MOp47bNRBCzZJ8rZG0wnkd3mBV803rHq+iyaPu6etf8AaIj/AOJJgOGCmp44W59zbmebjm4+ckqdY2jZswYoxY4pHkyC9WiAgICAgICAgICAgICAgICAgICAgICAgICAgICAgICAgICAgIPLiOHRzs2JWBzeveDwIcM2nrC8mInlC+Ot42tDviZstAuTYWud57etepRG0bI3pTodHWSRyX2HNcA8gfGRjeD9LgD19ihakSx6nRVzWi3E+fxhJ1NtRSt0HhkrW1O5nhPjtk+QW2T2cSOJHWVCaRvuw30FLZoyfx8UrU24QEBAQEBAQEBAQEBAQEBAQEBAQEBAQEBAQEBAQEBAQEBAQEBAQEBAQEBAQEBAQEBAQEBBr87XhX3+JpfUm/NXU9ix+s/x/Sjuy+fDjX/qKX1JvzU9ix+s/wAf087spfqu1j1WI1b4J44GsZA+QGNsgdtNdE0ZueRazzw5KjUaemOm8b8rKXm3KYaY6Z02HMDp3XkeDsRMsXv83yW/SOSz4sNsk+Cc2iFL45rkr5nHuGxTM4BrQ99ut77g+Zo/muhTR4458VM5ZYNusbFAb9/SX6xGR6pbZW+zYv0o9yUp0c111Ubg2rjbPHldzAGSDry6Luyw7VRfRVn8s7Jxl9V16PY/BWwiankD2HI+Ux3Fr272u6lz747Una0LYndkJpmsaXPcGtaCS5xADQMySTkAoRG/D1UuluuuONxjoYxMRl3WS4j/AHWCznjruB2rdi0Uz438FdskRwr2t1o4pIb99Fg8mNkbQPOWk+1ao0uKPJX3JcaLWfikZB77LwOEjI3A9p2b+1ezpcU+R3JWDofrqbI5sVfG2IuyE0e1sX4bbDcsH0rkdgWXLo9o3p+ydcm/K3mPBAIIIIBBGYIO4g8QsC1yQVFpFrrEM0sMNGXGGR8ZdJIACWEtNmtacrjmt2PRdURMyrnJtKJ1eurEXeC2njH0Y3E+cvefcFfGix/FDuyxE2tHFXEnvwtvwbHCAOzoX9qnGlxejzuS8x1iYne/f0v8Hu2VL2fF+l53JeiDWfirbfpjjbg5kJv2nYv7V5Omxej3uSkOFa76xhHd4YZmcdkOjf61y3+FVW0VJ4mUoyrN0R1l0VcRG1xhnduilsC4/QcOi7s39Sx5dNfH4+SyLRKZrOkiGsnG62ipxU0kcMjI/jWyNkc5rTazm7Dx0Rxyy37gVfp6Uvbpt9EbTMR4Ks+HGv8A1FL6k35q2+xY/Wf4/pT3ZPhxr/1FL6k35qexY/Wf4/o7srS1a6atxKnLnBrKiI2ljbe2fguaCSdk+wghYtRh7VvDhdW28JgqEhBE9Y+mbcNptsBr6iU7MUbr2J+U5wGey0enIZXV+DD3bbeXmja20Kp+HGv/AFFL6k35q2+xY/Wf4/pT3ZPhxr/1FL6k35q99ix+s/x/R3ZTrAdJ8QqcLq6ydsUAEMpgMTXh5LWnp9N7hs3yGWdid1llvjx1yRWvj6rYmZjeVP8AwjYp8+l9Ef8Aat/s+L9KnuSfCNifz6X0R/2p7Pi/SdyU01RaYVtViLYqipfJGYpXbLtm1xa24dazarDSuPesLKWmZXXiOIRQRulmkbHGwXLnEAD/AO+riufWs2naFqpdI9eLWktoqfbtulmu1pPVEOkR2lpW7Hop/wB5VTkjyQut1t4pJunZF1Rxs/rDlojSYo8kO7LHyax8UJua6TzCMewNUvZsX6Xncl2R6zcUb/8ANee1kJ97E9mxfpe9yWWpNc2JM8IwSfXjI/A4KE6PHPq97spJhuvbcKiiy4uikv29B4/qVNtD+mUoywtzBsRbUwRVDAQyeNkjQ61wHAEXsbXzWG9em01nyWtPX7z2ld5jcUEt1b6TNw+eeocNp3esjI2+XI58JaCeA6JJPUVRnxTkrFfispbZHsYxWWqmfPO8vkkNyT7ABwaOStpSKxtCEzu8V1I2fUeCCTavtLH4dVtkBJheQ2ZnBzDxt5Td4PaOKpz4oyV28/JOltpSfW9rANXIaSmf+ixnpubunflx4sbw5m55KnS6fojqtz9kr38oVkStioBQEBBd+obS1zw7D5XX7k0vhJ37APTZfquCOonkudrMUR/nH1X47b+C4lgWtQtKv+dq/tNT/qPXdx/kj5Qy35eKjopJTaKJ8h5Rtc4+hoKlNojmXkVlm6fQTEXi7aGe3W3Z9jrFVznxx/tCXbkn0ExFgu6hnsOTdr2NuUjPjn/aDtywlZRSRHZlifG7lI1zT6HAKyLRPEozEw6F68fQbZjIj2INhtTWnDq2J1NUOvUUzQQ475Yt1zzc02BPHaad91ytVg6J6q8S00tvCyJIw4FrgC1wIIOYIORBHELIm1n1p6EHDqjajBNLUEmM/q3bzGT1cOY6wV2NPn7ldp5hnyV28UIWhWzOiGkclBVMqI89k2ezhJGfDafeDwIBVeXHGSvTKVbbS2rwbFI6qCOeF21HM0OafeCOBBuCOori3rNZ2lqid3LFsSjpoZJ5nbMcLS5x6hyHEncBxulazadoGqumeksmIVT6iTIHoxs4RxjwR28SeZK7WLHGOvTDLa28sGrEU01YaEnEai7wRSwEGV2Y2zvEbTzPHkO0LPqM3br4crKU3X/plEG4bVNaAGtppgAMgAGEAAcly8XvI+a+3DUwLuMggsHUX41b+xm/pWXWe6+q3Fy69b+lrqysfC1x72pHOY1oOT3tykeRxN7gdQy3le6XFFKb+cvMlvHZAlpVucUTnENa0uc7c1oJJ7AMyk+D2I3Z6m0GxGQbTaGe30mFvsfYqqc+OP8AaEu3LjU6E4hHm6hqPNG534bpGfHP+0HRLC1FO+M2kY5h3We1zT6CFZExPCO0upevG2Or7xZRfZoPwtXEz+8t85a44aoP3ntK7bI4oCC/tXmqiCGJs1dE2aoeA7ubxdkQNrNLNz38ycuA3XPMz6q0ztSdoaKU2T+bRujczubqSnLBuaYo7DsFsissZLxO+8p7QoTXFoZFQTxyU4LYKoPszMiN7NnaAJ+SQ4EDqPBdPS5pyVmLcwpyV28VerUqEGW0V0flrqllNFk5+bnHcxg8Jx7OXEkBQyZIx16pSrXeWyOjer6go2NDKdkkjd8srWveTxILh0OxtlyMmoyX5loisQ9GkGhFFWMc2WmjDiLCRjWskbyIe0X8xuOpeUzXpPhL2axLWHSLCH0lTNTPN3QPLdoZbQyLXW4XaQbda7NLxesWjzZrRtLHKSLP6AYgYMRpJBf45jDbi2Q9zd7HKrNXqxzHwTpPi2yXEaULodWNAyaSeSLu8k0kkh7t0mAvcXECPwbZ8QStE6nJMRETsj0wl9NTMjaGxsaxoyDWgNAA3WAVEzM8pO1eAg8mKYXDUxmKeJksbt7XgEebkesZhSraazvEjV/WJox/6fWvgaSY3NbJGTv7m64APMgtcL8bXXYwZe5TdmvXaUZVyCQ6vsWNLiNNKDkZWsd1skOw7338wVWenVjmE6TtLbBcRpY3SLBIqynfTzNuyQb+LXfJc08HA5qdLzS3VDyY3aq6T4BLQ1L6aYdJmYcNz2HwXN6jbzWI4LtY8kZK9UM1q7SxSmisrUzpt3pP3rM79GqXdEk5RSnIHqa7ceux5rJqsPXHVHMLcdvJy1z6b99Td6Qu/R6Zx2yDlLKN+7e1u4ddzyXmkwdMdU8yZLeSs1sVMno3gUtbUMp4R05DmTezGjwnO6h/sOKhkvFK9UpVrvLarRnAYqKnZTwizYxmeL3HwnO5kn/bguLkyTe3VLTEbQ6NOPF9Z9nm/C5e4vzx8y3DUkLuMggnmpWTZxLa8mnqD6ACs2r939YW4+UELy7pEkl2ZJ3knMknmtKueXxHjYfUXgcLKBtUGtM9Q6XaeQC5rWPcwNB4CzQ63G/YuVrLzN+nyhppEbLKWRMQdFXRxytLJY2SNORa9rXAjrDhZexMx4wIZjuqfDqi5bEad/lQHZH3Zuz2BaKavJXz3+aM0iUqwDDe9qaGn2tvveNke1a21sAC9rm25UXt1Wm3qlDUB+89pXeY3FBLdVOFioxSna4XbG50rh+zBc3+LZVGpt045WY43ltIuM0CCsP8QVODh8T+MdQy37zZAVs0U/8AJMfBXk4a+rqM4gvH/DxhYENTVEdKR7Ymnk1g2nW7S8eqFztdbxiq/FHguBYFog1w16whuKk+XBC78Tf6V1tHP/H9VGXlXq1KntwQ2qYDymh/G1Rv+WfklXluIuC1OmrqmRML5XtjY3Mue4NaO1xyC9iJmdoEGxfW/hsJIZI+dw/VMJHrvs0+Ylaa6TJb4ITeIR2fXxHc7FDIW8C6VrT6A029KtjQz52R7sPHJr4ffo0Dbdcx/lGpRoY/V/DzuuHw8SfMGffO/sT2GP1fw97qB6faWnEqhs7oREWRNi2Q4uuA57r3IHlngtWHF2q9O+6u9upGlagbRGYyIzB5Ebkexy3QC+fa31BDdZ2hbcRpuhYVMF3ROPHymE+S62/gbHmtGnzdu3wRtXeGsc0TmOLHtLXMJa5rhYtIyIIO4hdiJ34ZZjZwQEHKKMucGtBc5xDQBmXE5AAcSSj2I3bNartCRh1Pd4BqpwDK7Lo8QwHkOPM3PJcfUZu5bw4hprXaE1WdJhNOPF9Z9nm/C5WYvzx83luGpIXcZBBYGo0XxRo5wz+5qy6z3f1W4uUMxvDjTVE1O4G8Ej2Z7yGkhp84sfOtFLdVYt6oWjaXiUkUq0L09qsNu2LZfC83dFJctvxLSDdpPo3ZKnLgrk55TreYWJh+vdh+Pont64pGu/hcG+9ZLaGfKVkZYSGj1yYY+20+WL68Tjb1NpVTo8sJdcJPhml9DUECGsge525u20OP7hIPsVNsN68xKW8M2q3og0wfvPaV9AxuKCyNQTL4m4+TTSn+KIfzWTW+7+q3Fy2JXKXiCt9fg/4YPtEPuetei959EMnDXZdVmEGxmoeO2Fg+VPMfwj+S5Os979GmnCxVlTEGumvt98UA8mnhH8Uh/murovd/VRl5Vytap6cLdaeI8pYvxNUbfllKvLa/S7SOOgpX1Euezk1o3yPPgNHK/PgASuLixzkt0w0zO0NYtKtKqmvkL6iQltyWxjKOMcA1vPrOZXYx4q442qzWtMsIrERB7IMJqH+BTzO+rHIfcFGb1jzhLpl3f+3qv5nUfcy/2rzuU9Y/c6JeSso5InbMsb43EXDZGuaSMxezgDa4OfUVKJieHkxMOhevHx24o9jlubTOuxp5tafYuBPLW7V4CDXPXm+mOIf5A/zgwd8Fttkv+R++G7/3eN11dH1dvx48lGXbdXS1qhBP9Sc1K3EW98D/ADHNIpybbAkN73+kRkD28SFl1cWnH/j9VuPbdskuSvEGE048X1n2eb8LlZi/PHzeW4akhdxkEFg6i/Grf2M39Ky6z3X1W4uVh619WxrT31S2FS1tnMJAEwHg2JyDxuucjle1ll02o6P8bcfZO9N1CYjh8sDzHNE+J4+S9pafNfeOsLp1tFo3iVExMPMvXggIBCCU6L6wK6hI7nMZIgc4pSXMI42JzZ5j5iqcmnpfmE65JhsZofpNFiFM2eLLPZew+FG8Wu0+kG/EELk5cc47dMtETvDUx+89pXcZHFBZn+H3xlL9kl/1IFj1vu4+f9rcXLYVcteIK21++LG/aIfc9a9F7z6IX4a7rqswg2U1IeKYv2k/43Lkaz3s/RqpwnqzJCDXLXwP+Kf9iH3vXV0fu/qoy8q7WtU7aQ2kYeT2e8LyeHscrV/xDYoXVNPTAnZiiMpF8i6QlouOYDD66xaGv+M2W5Z8lSrcpCUGzer/AFfU9DCxz4mSVZAL5HAOLXEZtZfwWjdcZniuPn1Frz4T4NVaxEJss6Qg141/yg4mwA5spYgeo7czvc4Lq6L3f1/pRl5Vqtap8fuKPY5bmUXxbPqt9wXAnlrdy8EH1qabDD6fZjN6qoDhGMugNxkI5DhzPYVo0+HuW8eIQvbaGs73kkkkkuJJJNyScySeJXYZpnd8QEH1riCCCQQQQRkQRuIPAoNktU2nAr4O5Su/S6do27/9Vm4SDr4Hke0LkanB27bxxLTS28J8sybCaceL6z7PN+Fysxfnj5vLcNSQu4yCCwdRfjVv7Gb+lZdZ7r6rcXLZBcle8uI4bDO3YmijlYfkyNa4ehwUq2ms7xIh+I6pMMlJIgdET+qe8D1SS0eYK+uryx5ozSEdq9RNOfi6yZn12xv92yrY11vOIR7UI1jWpOsjaXQSxVFrnZzjeeVgbtJ7XBXU1tJ5jZCcXorKeFzHOY9pa9hLXNORa4GxBHMFbInfxhVLggsDU7pQKKomEjrRTRAkHdtsc0NPbZzll1WLrrG3K3HbZAX7z2lalTigsz/D74yl+yS/6kCya33cfP8Atbi5bCrlLxBW+vzxYPtEPuetei959EL8Ndl1WYQbKakPFMP15/xuXI1fvZ+jVThPVmSEGuWvjxp/48PvkXV0fu/qoy8q7WtU7Kfw2/Wb7wk8PY5WHr7hLcTDjukp4iPM6Rp93tWTRT/x/VZl5Vwtap9a4ggjeCCO0ZhHsNw8FxSOqgjnicHMlaHC3C+8HkQciOpcG9ZrO0tUTu9qi9Y3SDHIaOB087w1jN2673cGtHynHkp0pa87VeTOzVLSPGX1lTLUyCzpnXsMw0Cwa0HqAA8y7WOkUrFYZrTvLGqaL4/cUexy3Movi2fVb7guBPLWx+lGPxUNM+omPRYMmje958Fres+zM8FLHjnJbph5M7Q1W0ixuWsqJKiY3fId3BjR4LW8mgf78V2qUilemGa1t5Y1TRWZqZ0I76m77nb+j07uiCMpZRu372N3nrsOax6rP0x0xzK3HXzctdGhHes3fkDf0eod0wBlFKezc13sNxxCaTP1R0zzBkr5qxWxU9+B4vLSTsqIHbMkRuL7iOLXDi0jIhRvSLx0y9rO0tqdEtI4q+mZUQnJ2T28Y3i2013WL+cEHiuLlxzjt0y1RO8OOnHi+s+zzfhcmL88fMtw1JC7jIILB1F+NW/sZv6Vl1nuvqtxcrpwvT6gmlfAKhrJo3ujLJegS5pLeiXZPzHA3XPtgyVjfbwW9UJMDfMcVSk+oCAg1Y1pVkc2K1T4iCzba243OcxjGPII39JpzXa08TGKIlmycoqrkGQwSgkmkLI2lzg0usOQLR/MKF7RWN5SrG7wv3ntKmi4oLM/w++Mpfskv+pAset93Hz/ALW4uWwq5a8QVvr88WD7RD7nrXovefRC/DXZdVmEGympDxTF+0n/ABuXI1nvZ+jVThPVmSEGuWvjxp/48PvkXV0fu/qoy8q7WtU7Kbw2fWb7wk8PY5X5r30ZdPTMq4wS+j2tsDjE6xcf3SAewuXL0eTpt0z5r8ld4a/rqM4gzmjWltXQk97TljXEFzCA5ju1jsgesWPWq8mKmT80JReYSqTXTiRbYCnB8oRuv6C+yo9ix/FPuyhuL4zVV0rTPLJPITssHW7gyNoAFzwAWitK0jwjZCbTZ7tNdGHYfJBDIbyyU7JZBwa9z5W7IPEAMaL87qOLL3ImY9dntq9KOq1B8fuKPY5bkxStZCHOIa1kYJJyAAFySeS4ExvLW1p1naauxGp6BIpYCRE3dtcHPcOZ4chbrXX0+Ht18eWe9t0NWhWzuhejMmIVTKeO4b4Uj+EcY8I9vADiSOtV5csY67ylSu8tqcJw2OmhjghbsxwtDWjqHM8Sd5PG5XFtabTvLVHg+4ph8dRC+CVu1HM0tcOYPXwPXwXlbTWd4Gq+m+i8mHVToH3LPCief+pGdx7RuI5jkQu1hyxkrvDNeu0sArUEt1baZOw2pDiSaeYhszBy4PA8ptz2i45KjPhjJX4+SyltpbCaXVDZMMqnscHMfSyua4ZhwLCQQVy8UTGSIn1XTw1OC7bKILB1F+NW/sZv6Vl1nuvqtxcofpJ/zdT9oqPxuV+P8kfKELcuzCdJaum+IqpYx5Iedn1DdvDklsdLcwReYSai1u4ozIzMl/aRMy87Nn2qmdJinyS7svYddWI+TTj/ALb/AO9R9ix/F73ZYXG9ZOI1TSx9SWRuFiyJrYwRx6Q6Z9ZWU02OvEPJyTKJK9WILu1EaJFrJK6ZlhM3ucQcN7Lhz39hIaB9UncQudrMvjFI+q/HXaN0CdqwxW//ACTvvKf8xavacXr90O3L58F+K/MnfeU/5ie1YvX7nblO9TehlbR10ktTTmKN1PIwOLonXcXwuAsxxO5p9CzarNS9Nqz5p46zHK5lz1ogg+uDBJ6ygEVNGZJO7Ru2QWjogOubuIHELRpb1pfeyN43hS3wX4r8yd95T/mLo+1YvX7qe3J8F+K/MnfeU/5ie1YvX7nbleOqnCJqXDo4aiPucrXyktJabBziRm0kbiubqbxfJM1XVjaEwVCQgpPW7oTXVdf3ampjJH3GNu0HxDpAvuLOcDxC6GlzUpTa0qr1mZ8EK+C/FfmTvvKf8xafasXr90O3LnBqxxUOaTROsHNPxkHAi/y15Opxev3Ixy2dc0EWIuDkQeK47QpvTrU1tudNh5a3aNzTuNmjn3N3D6py5Ebl0MOs28L/ALqrY9+FUYpo1V05ImpZo7cSxxb64u0+lba5KW4lVNJhjmQOJsGuJPAAk+hS3h5skeB6v8QqnAMpXsaflzAxsHrZnzAqq+ox15lKMcyu3V/qygw+00hE9V5ZFmx33iNp48No59m5c7PqbZPCPCF1aRCMa5tC62srIpqaDusYp2xmz422c18rjk9w4PartLmpSkxafNG9JmfBAvgvxX5k77yn/MWr2rF6/dDty+O1X4r8yd95B/entWL1+5GOVq61KXEqiFlHR0zjCWtM0gfC3bI3MAc8HZBFyeOQ3Xvi0046z1Wnx8ltomY2hVfwX4r8yd95T/mLb7Vi9fuq7dnz4MMV+ZO+8p/709qxev3O3K9dW+hzcOpQwgGols6Z44u4NB8lu70niubnzdy2/l5Lq12hLVQkIItrD0QZiNKY8hNHd0Lz8l/I/RduPmPAK7BmnHbfy80bV3hQ3wX4r8yd95T/AN66ftWL1+6nty+/BfivzJ33lP8AmJ7Vi9fuduU/0MwrFYaGqoKikf3OSCbuDu6QnYe5p6GT/BcTcciTwOWXLbFN4vWfPx5WRFttpV/8F+K/MnfeU/5i1e1YvX7q+3L78F+K/MnfeU/5ie1YvX7nblMtUuhFdSYg2aopjHGIpW7RfEc3Wtk1xPBZ9Tnx3ptWU6UmJfdKdS9RJPNNT1ELhNLLJsSB7C0PcXWDhtAkXtwTHrKxERMFse6FYjqzxOE50jnjnEWvB8wO17ForqcU+aE45YGpwKqjvt0s7AN5dFIB6SLKyMlZ4mEemXiMZ8k+gqaOzvpsNmk+Lglf9Rj3fhCjNqxzL2KzLP4Xq6xKe2zRyNB+VLaMD1yD6Aq7ajHXzSjHMrK0N1Lsjc2Wve2UtsRCy/c7jMbbzYvH0bAdoWPLrJnwp+62uPblbjGAAAAAAAADIADdYLCsf//Z"/>
          <p:cNvSpPr>
            <a:spLocks noChangeAspect="1" noChangeArrowheads="1"/>
          </p:cNvSpPr>
          <p:nvPr/>
        </p:nvSpPr>
        <p:spPr bwMode="auto">
          <a:xfrm>
            <a:off x="143608" y="130419"/>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SG" sz="1662"/>
          </a:p>
        </p:txBody>
      </p:sp>
      <p:sp>
        <p:nvSpPr>
          <p:cNvPr id="19" name="Rectangle 18"/>
          <p:cNvSpPr/>
          <p:nvPr/>
        </p:nvSpPr>
        <p:spPr>
          <a:xfrm>
            <a:off x="-413169" y="5226937"/>
            <a:ext cx="9970338" cy="79435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SG" sz="1662"/>
          </a:p>
        </p:txBody>
      </p:sp>
      <p:sp>
        <p:nvSpPr>
          <p:cNvPr id="21" name="Rounded Rectangle 20"/>
          <p:cNvSpPr/>
          <p:nvPr/>
        </p:nvSpPr>
        <p:spPr>
          <a:xfrm>
            <a:off x="658517" y="1664892"/>
            <a:ext cx="2734789" cy="67355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MY" sz="2215" b="1" dirty="0"/>
              <a:t>Current Tax System</a:t>
            </a:r>
          </a:p>
        </p:txBody>
      </p:sp>
      <p:sp>
        <p:nvSpPr>
          <p:cNvPr id="22" name="Right Arrow 21"/>
          <p:cNvSpPr/>
          <p:nvPr/>
        </p:nvSpPr>
        <p:spPr>
          <a:xfrm>
            <a:off x="4005086" y="2936612"/>
            <a:ext cx="1179611" cy="1036596"/>
          </a:xfrm>
          <a:prstGeom prst="right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
        <p:nvSpPr>
          <p:cNvPr id="23" name="Rounded Rectangle 22"/>
          <p:cNvSpPr/>
          <p:nvPr/>
        </p:nvSpPr>
        <p:spPr>
          <a:xfrm>
            <a:off x="5441645" y="1664892"/>
            <a:ext cx="3317898" cy="6735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215" b="1" dirty="0"/>
              <a:t>Effective on</a:t>
            </a:r>
          </a:p>
          <a:p>
            <a:pPr algn="ctr"/>
            <a:r>
              <a:rPr lang="en-US" sz="2215" b="1" dirty="0"/>
              <a:t>1</a:t>
            </a:r>
            <a:r>
              <a:rPr lang="en-US" sz="2215" b="1" baseline="30000" dirty="0"/>
              <a:t>st</a:t>
            </a:r>
            <a:r>
              <a:rPr lang="en-US" sz="2215" b="1" dirty="0"/>
              <a:t> April 2015</a:t>
            </a:r>
            <a:endParaRPr lang="ms-MY" sz="2215" b="1" dirty="0"/>
          </a:p>
        </p:txBody>
      </p:sp>
      <p:pic>
        <p:nvPicPr>
          <p:cNvPr id="24" name="Picture 2" descr="P:\SALIHIN Logo Centre\gst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521" y="2449851"/>
            <a:ext cx="2211055" cy="175260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C:\Users\Acchead\Pictures\Artikel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40" y="2607809"/>
            <a:ext cx="2813538" cy="174966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1209001" y="4427682"/>
            <a:ext cx="1758816" cy="603883"/>
          </a:xfrm>
          <a:prstGeom prst="rect">
            <a:avLst/>
          </a:prstGeom>
        </p:spPr>
        <p:txBody>
          <a:bodyPr wrap="none">
            <a:spAutoFit/>
          </a:bodyPr>
          <a:lstStyle/>
          <a:p>
            <a:pPr algn="ctr"/>
            <a:r>
              <a:rPr lang="en-MY" sz="1662" b="1" dirty="0"/>
              <a:t>5%, 6%, 10%, 20%</a:t>
            </a:r>
          </a:p>
          <a:p>
            <a:pPr algn="ctr"/>
            <a:r>
              <a:rPr lang="en-MY" sz="1662" b="1" dirty="0"/>
              <a:t>&amp; specific rate</a:t>
            </a:r>
          </a:p>
        </p:txBody>
      </p:sp>
      <p:sp>
        <p:nvSpPr>
          <p:cNvPr id="27" name="Rectangle 26"/>
          <p:cNvSpPr/>
          <p:nvPr/>
        </p:nvSpPr>
        <p:spPr>
          <a:xfrm>
            <a:off x="6776659" y="4323649"/>
            <a:ext cx="886782" cy="774186"/>
          </a:xfrm>
          <a:prstGeom prst="rect">
            <a:avLst/>
          </a:prstGeom>
        </p:spPr>
        <p:txBody>
          <a:bodyPr wrap="none">
            <a:spAutoFit/>
          </a:bodyPr>
          <a:lstStyle/>
          <a:p>
            <a:pPr algn="ctr"/>
            <a:r>
              <a:rPr lang="en-MY" sz="4431" b="1" dirty="0"/>
              <a:t>6%</a:t>
            </a:r>
          </a:p>
        </p:txBody>
      </p:sp>
      <p:sp>
        <p:nvSpPr>
          <p:cNvPr id="28" name="TextBox 27"/>
          <p:cNvSpPr txBox="1"/>
          <p:nvPr/>
        </p:nvSpPr>
        <p:spPr>
          <a:xfrm>
            <a:off x="655644" y="5291738"/>
            <a:ext cx="7878495" cy="603691"/>
          </a:xfrm>
          <a:prstGeom prst="rect">
            <a:avLst/>
          </a:prstGeom>
          <a:noFill/>
        </p:spPr>
        <p:txBody>
          <a:bodyPr wrap="square" rtlCol="0">
            <a:spAutoFit/>
          </a:bodyPr>
          <a:lstStyle/>
          <a:p>
            <a:pPr algn="ctr"/>
            <a:r>
              <a:rPr lang="en-US" sz="3323" b="1" dirty="0"/>
              <a:t>GST is a </a:t>
            </a:r>
            <a:r>
              <a:rPr lang="en-US" sz="3323" b="1" u="sng" dirty="0"/>
              <a:t>REPLACEMENT </a:t>
            </a:r>
            <a:r>
              <a:rPr lang="en-US" sz="3323" b="1" u="sng" dirty="0" smtClean="0"/>
              <a:t>TAX</a:t>
            </a:r>
            <a:endParaRPr lang="en-SG" sz="3323" b="1" u="sng" dirty="0"/>
          </a:p>
        </p:txBody>
      </p:sp>
      <p:sp>
        <p:nvSpPr>
          <p:cNvPr id="29" name="Rectangle 28"/>
          <p:cNvSpPr/>
          <p:nvPr/>
        </p:nvSpPr>
        <p:spPr>
          <a:xfrm>
            <a:off x="-219006" y="57083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ABOLISHMENT OF SST</a:t>
            </a:r>
          </a:p>
        </p:txBody>
      </p:sp>
      <p:sp>
        <p:nvSpPr>
          <p:cNvPr id="30" name="Right Arrow 29"/>
          <p:cNvSpPr/>
          <p:nvPr/>
        </p:nvSpPr>
        <p:spPr>
          <a:xfrm>
            <a:off x="908798" y="5105814"/>
            <a:ext cx="1179611" cy="1036596"/>
          </a:xfrm>
          <a:prstGeom prst="right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
        <p:nvSpPr>
          <p:cNvPr id="31" name="Right Arrow 30"/>
          <p:cNvSpPr/>
          <p:nvPr/>
        </p:nvSpPr>
        <p:spPr>
          <a:xfrm rot="10800000">
            <a:off x="7073635" y="5105814"/>
            <a:ext cx="1179611" cy="1036596"/>
          </a:xfrm>
          <a:prstGeom prst="rightArrow">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662"/>
          </a:p>
        </p:txBody>
      </p:sp>
    </p:spTree>
    <p:extLst>
      <p:ext uri="{BB962C8B-B14F-4D97-AF65-F5344CB8AC3E}">
        <p14:creationId xmlns:p14="http://schemas.microsoft.com/office/powerpoint/2010/main" val="2964056767"/>
      </p:ext>
    </p:extLst>
  </p:cSld>
  <p:clrMapOvr>
    <a:masterClrMapping/>
  </p:clrMapOvr>
  <p:transition spd="slow">
    <p:pull/>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110</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110</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GST PAYMENT</a:t>
            </a:r>
            <a:endParaRPr lang="en-US" sz="2000" dirty="0"/>
          </a:p>
        </p:txBody>
      </p:sp>
      <p:graphicFrame>
        <p:nvGraphicFramePr>
          <p:cNvPr id="9" name="Diagram 8"/>
          <p:cNvGraphicFramePr/>
          <p:nvPr>
            <p:extLst>
              <p:ext uri="{D42A27DB-BD31-4B8C-83A1-F6EECF244321}">
                <p14:modId xmlns:p14="http://schemas.microsoft.com/office/powerpoint/2010/main" val="332194630"/>
              </p:ext>
            </p:extLst>
          </p:nvPr>
        </p:nvGraphicFramePr>
        <p:xfrm>
          <a:off x="583865" y="1032702"/>
          <a:ext cx="8308615" cy="52766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9288" t="6615" r="11716" b="5709"/>
          <a:stretch/>
        </p:blipFill>
        <p:spPr bwMode="auto">
          <a:xfrm>
            <a:off x="317989" y="3571512"/>
            <a:ext cx="3323446"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82060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111</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111</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GST PAYMENT</a:t>
            </a:r>
            <a:endParaRPr lang="en-US" sz="2000" dirty="0"/>
          </a:p>
        </p:txBody>
      </p:sp>
      <p:graphicFrame>
        <p:nvGraphicFramePr>
          <p:cNvPr id="13" name="Diagram 12"/>
          <p:cNvGraphicFramePr/>
          <p:nvPr>
            <p:extLst>
              <p:ext uri="{D42A27DB-BD31-4B8C-83A1-F6EECF244321}">
                <p14:modId xmlns:p14="http://schemas.microsoft.com/office/powerpoint/2010/main" val="163881262"/>
              </p:ext>
            </p:extLst>
          </p:nvPr>
        </p:nvGraphicFramePr>
        <p:xfrm>
          <a:off x="762000" y="1356048"/>
          <a:ext cx="759589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0895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112</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112</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PENALTY ON LATE PAYMENT</a:t>
            </a:r>
            <a:endParaRPr lang="en-US" sz="2000" dirty="0"/>
          </a:p>
        </p:txBody>
      </p:sp>
      <p:sp>
        <p:nvSpPr>
          <p:cNvPr id="7" name="Rectangle 6"/>
          <p:cNvSpPr/>
          <p:nvPr/>
        </p:nvSpPr>
        <p:spPr>
          <a:xfrm>
            <a:off x="457200" y="1981200"/>
            <a:ext cx="8077200" cy="304698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400" dirty="0"/>
              <a:t>In accordance with amendments made to Section 41 of the Goods and Services Tax Act 2014, with effect from 1/1/2016 failure to pay the amount of goods and services tax to be paid within the period specified will be penalized. Imposition of penalties will start for the taxable period for which tax payments are due and payable on 31/1/2016</a:t>
            </a:r>
            <a:r>
              <a:rPr lang="en-US" sz="2400" dirty="0" smtClean="0"/>
              <a:t>.</a:t>
            </a:r>
          </a:p>
          <a:p>
            <a:pPr algn="just"/>
            <a:endParaRPr lang="en-US" sz="2400" dirty="0"/>
          </a:p>
          <a:p>
            <a:pPr algn="just"/>
            <a:endParaRPr lang="en-US" sz="2400" dirty="0"/>
          </a:p>
        </p:txBody>
      </p:sp>
    </p:spTree>
    <p:extLst>
      <p:ext uri="{BB962C8B-B14F-4D97-AF65-F5344CB8AC3E}">
        <p14:creationId xmlns:p14="http://schemas.microsoft.com/office/powerpoint/2010/main" val="2668365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113</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113</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PENALTY ON LATE PAYMENT</a:t>
            </a:r>
            <a:endParaRPr lang="en-US" sz="2000" dirty="0"/>
          </a:p>
        </p:txBody>
      </p:sp>
      <p:sp>
        <p:nvSpPr>
          <p:cNvPr id="9" name="Rectangle 8"/>
          <p:cNvSpPr/>
          <p:nvPr/>
        </p:nvSpPr>
        <p:spPr>
          <a:xfrm>
            <a:off x="827583" y="1628800"/>
            <a:ext cx="7332103"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smtClean="0"/>
              <a:t>CALCULATION OF PENALTY</a:t>
            </a:r>
          </a:p>
          <a:p>
            <a:endParaRPr lang="en-US" dirty="0"/>
          </a:p>
          <a:p>
            <a:pPr algn="just"/>
            <a:r>
              <a:rPr lang="en-US" dirty="0" smtClean="0"/>
              <a:t>The calculation of the penalty will be based on the number of the days the tax due is not paid as per the table below :</a:t>
            </a:r>
            <a:endParaRPr lang="en-US" dirty="0"/>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156" t="-1" r="11171" b="37556"/>
          <a:stretch/>
        </p:blipFill>
        <p:spPr>
          <a:xfrm>
            <a:off x="850775" y="3107952"/>
            <a:ext cx="7378825" cy="2248272"/>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4032" t="75412" r="-1122" b="9155"/>
          <a:stretch/>
        </p:blipFill>
        <p:spPr>
          <a:xfrm>
            <a:off x="920687" y="5464177"/>
            <a:ext cx="7239000" cy="555623"/>
          </a:xfrm>
          <a:prstGeom prst="rect">
            <a:avLst/>
          </a:prstGeom>
        </p:spPr>
      </p:pic>
    </p:spTree>
    <p:extLst>
      <p:ext uri="{BB962C8B-B14F-4D97-AF65-F5344CB8AC3E}">
        <p14:creationId xmlns:p14="http://schemas.microsoft.com/office/powerpoint/2010/main" val="2587106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114</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114</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PENALTY ON LATE PAYMENT</a:t>
            </a:r>
            <a:endParaRPr lang="en-US" sz="2000" dirty="0"/>
          </a:p>
        </p:txBody>
      </p:sp>
      <p:graphicFrame>
        <p:nvGraphicFramePr>
          <p:cNvPr id="14" name="Diagram 13"/>
          <p:cNvGraphicFramePr/>
          <p:nvPr>
            <p:extLst>
              <p:ext uri="{D42A27DB-BD31-4B8C-83A1-F6EECF244321}">
                <p14:modId xmlns:p14="http://schemas.microsoft.com/office/powerpoint/2010/main" val="1023974931"/>
              </p:ext>
            </p:extLst>
          </p:nvPr>
        </p:nvGraphicFramePr>
        <p:xfrm>
          <a:off x="1447800" y="227687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1447800" y="1407345"/>
            <a:ext cx="4667109" cy="707886"/>
          </a:xfrm>
          <a:prstGeom prst="rect">
            <a:avLst/>
          </a:prstGeom>
          <a:noFill/>
        </p:spPr>
        <p:txBody>
          <a:bodyPr wrap="square" rtlCol="0">
            <a:spAutoFit/>
          </a:bodyPr>
          <a:lstStyle/>
          <a:p>
            <a:r>
              <a:rPr lang="en-US" sz="2000" b="1" dirty="0" smtClean="0"/>
              <a:t>Situation : Due date 31/1/2016</a:t>
            </a:r>
          </a:p>
          <a:p>
            <a:r>
              <a:rPr lang="en-US" sz="2000" b="1" dirty="0" smtClean="0"/>
              <a:t>	    Tax payable RM 10,000</a:t>
            </a:r>
            <a:endParaRPr lang="ms-MY" sz="2000" b="1" dirty="0"/>
          </a:p>
        </p:txBody>
      </p:sp>
    </p:spTree>
    <p:extLst>
      <p:ext uri="{BB962C8B-B14F-4D97-AF65-F5344CB8AC3E}">
        <p14:creationId xmlns:p14="http://schemas.microsoft.com/office/powerpoint/2010/main" val="914142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6998" t="-1" r="8030" b="-6574"/>
          <a:stretch/>
        </p:blipFill>
        <p:spPr>
          <a:xfrm>
            <a:off x="380999" y="1991478"/>
            <a:ext cx="4191001" cy="3723522"/>
          </a:xfrm>
          <a:prstGeom prst="ellipse">
            <a:avLst/>
          </a:prstGeom>
          <a:ln>
            <a:noFill/>
          </a:ln>
          <a:effectLst>
            <a:softEdge rad="112500"/>
          </a:effectLst>
        </p:spPr>
      </p:pic>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115</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115</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PENALTY ON LATE PAYMENT</a:t>
            </a:r>
            <a:endParaRPr lang="en-US" sz="2000" dirty="0"/>
          </a:p>
        </p:txBody>
      </p:sp>
      <p:grpSp>
        <p:nvGrpSpPr>
          <p:cNvPr id="12" name="Group 11"/>
          <p:cNvGrpSpPr/>
          <p:nvPr/>
        </p:nvGrpSpPr>
        <p:grpSpPr>
          <a:xfrm>
            <a:off x="3200400" y="1586371"/>
            <a:ext cx="5048250" cy="4618341"/>
            <a:chOff x="3079650" y="1072473"/>
            <a:chExt cx="5048250" cy="4618341"/>
          </a:xfrm>
        </p:grpSpPr>
        <p:sp>
          <p:nvSpPr>
            <p:cNvPr id="13" name="Freeform 12"/>
            <p:cNvSpPr/>
            <p:nvPr/>
          </p:nvSpPr>
          <p:spPr>
            <a:xfrm>
              <a:off x="4758799" y="1072473"/>
              <a:ext cx="1804144" cy="1693140"/>
            </a:xfrm>
            <a:custGeom>
              <a:avLst/>
              <a:gdLst>
                <a:gd name="connsiteX0" fmla="*/ 0 w 1402291"/>
                <a:gd name="connsiteY0" fmla="*/ 695964 h 1391927"/>
                <a:gd name="connsiteX1" fmla="*/ 347982 w 1402291"/>
                <a:gd name="connsiteY1" fmla="*/ 0 h 1391927"/>
                <a:gd name="connsiteX2" fmla="*/ 1054309 w 1402291"/>
                <a:gd name="connsiteY2" fmla="*/ 0 h 1391927"/>
                <a:gd name="connsiteX3" fmla="*/ 1402291 w 1402291"/>
                <a:gd name="connsiteY3" fmla="*/ 695964 h 1391927"/>
                <a:gd name="connsiteX4" fmla="*/ 1054309 w 1402291"/>
                <a:gd name="connsiteY4" fmla="*/ 1391927 h 1391927"/>
                <a:gd name="connsiteX5" fmla="*/ 347982 w 1402291"/>
                <a:gd name="connsiteY5" fmla="*/ 1391927 h 1391927"/>
                <a:gd name="connsiteX6" fmla="*/ 0 w 1402291"/>
                <a:gd name="connsiteY6" fmla="*/ 695964 h 1391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2291" h="1391927">
                  <a:moveTo>
                    <a:pt x="701145" y="0"/>
                  </a:moveTo>
                  <a:lnTo>
                    <a:pt x="1402291" y="345410"/>
                  </a:lnTo>
                  <a:lnTo>
                    <a:pt x="1402291" y="1046517"/>
                  </a:lnTo>
                  <a:lnTo>
                    <a:pt x="701145" y="1391927"/>
                  </a:lnTo>
                  <a:lnTo>
                    <a:pt x="0" y="1046517"/>
                  </a:lnTo>
                  <a:lnTo>
                    <a:pt x="0" y="345410"/>
                  </a:lnTo>
                  <a:lnTo>
                    <a:pt x="701145" y="0"/>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288281" tIns="290001" rIns="288282" bIns="290001" numCol="1" spcCol="1270" anchor="ctr" anchorCtr="0">
              <a:noAutofit/>
            </a:bodyPr>
            <a:lstStyle/>
            <a:p>
              <a:pPr lvl="0" algn="ctr" defTabSz="666750">
                <a:lnSpc>
                  <a:spcPct val="90000"/>
                </a:lnSpc>
                <a:spcBef>
                  <a:spcPct val="0"/>
                </a:spcBef>
                <a:spcAft>
                  <a:spcPct val="35000"/>
                </a:spcAft>
              </a:pPr>
              <a:r>
                <a:rPr lang="en-US" sz="2000" kern="1200" dirty="0" smtClean="0">
                  <a:solidFill>
                    <a:schemeClr val="tx1"/>
                  </a:solidFill>
                </a:rPr>
                <a:t>Any deficiency on the net tax payable</a:t>
              </a:r>
              <a:endParaRPr lang="ms-MY" sz="2000" kern="1200" dirty="0">
                <a:solidFill>
                  <a:schemeClr val="tx1"/>
                </a:solidFill>
              </a:endParaRPr>
            </a:p>
          </p:txBody>
        </p:sp>
        <p:sp>
          <p:nvSpPr>
            <p:cNvPr id="16" name="Rectangle 15"/>
            <p:cNvSpPr/>
            <p:nvPr/>
          </p:nvSpPr>
          <p:spPr>
            <a:xfrm>
              <a:off x="6562943" y="1776291"/>
              <a:ext cx="1564957" cy="8413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Freeform 16"/>
            <p:cNvSpPr/>
            <p:nvPr/>
          </p:nvSpPr>
          <p:spPr>
            <a:xfrm>
              <a:off x="3447059" y="1165596"/>
              <a:ext cx="1219993" cy="1402291"/>
            </a:xfrm>
            <a:custGeom>
              <a:avLst/>
              <a:gdLst>
                <a:gd name="connsiteX0" fmla="*/ 0 w 1402291"/>
                <a:gd name="connsiteY0" fmla="*/ 609997 h 1219993"/>
                <a:gd name="connsiteX1" fmla="*/ 304998 w 1402291"/>
                <a:gd name="connsiteY1" fmla="*/ 0 h 1219993"/>
                <a:gd name="connsiteX2" fmla="*/ 1097293 w 1402291"/>
                <a:gd name="connsiteY2" fmla="*/ 0 h 1219993"/>
                <a:gd name="connsiteX3" fmla="*/ 1402291 w 1402291"/>
                <a:gd name="connsiteY3" fmla="*/ 609997 h 1219993"/>
                <a:gd name="connsiteX4" fmla="*/ 1097293 w 1402291"/>
                <a:gd name="connsiteY4" fmla="*/ 1219993 h 1219993"/>
                <a:gd name="connsiteX5" fmla="*/ 304998 w 1402291"/>
                <a:gd name="connsiteY5" fmla="*/ 1219993 h 1219993"/>
                <a:gd name="connsiteX6" fmla="*/ 0 w 1402291"/>
                <a:gd name="connsiteY6" fmla="*/ 609997 h 121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2291" h="1219993">
                  <a:moveTo>
                    <a:pt x="701145" y="0"/>
                  </a:moveTo>
                  <a:lnTo>
                    <a:pt x="1402291" y="265348"/>
                  </a:lnTo>
                  <a:lnTo>
                    <a:pt x="1402291" y="954645"/>
                  </a:lnTo>
                  <a:lnTo>
                    <a:pt x="701145" y="1219993"/>
                  </a:lnTo>
                  <a:lnTo>
                    <a:pt x="0" y="954645"/>
                  </a:lnTo>
                  <a:lnTo>
                    <a:pt x="0" y="265348"/>
                  </a:lnTo>
                  <a:lnTo>
                    <a:pt x="701145" y="0"/>
                  </a:lnTo>
                  <a:close/>
                </a:path>
              </a:pathLst>
            </a:custGeom>
          </p:spPr>
          <p:style>
            <a:lnRef idx="2">
              <a:schemeClr val="lt1">
                <a:hueOff val="0"/>
                <a:satOff val="0"/>
                <a:lumOff val="0"/>
                <a:alphaOff val="0"/>
              </a:schemeClr>
            </a:lnRef>
            <a:fillRef idx="1">
              <a:schemeClr val="accent5">
                <a:hueOff val="-1986775"/>
                <a:satOff val="7962"/>
                <a:lumOff val="1726"/>
                <a:alphaOff val="0"/>
              </a:schemeClr>
            </a:fillRef>
            <a:effectRef idx="0">
              <a:schemeClr val="accent5">
                <a:hueOff val="-1986775"/>
                <a:satOff val="7962"/>
                <a:lumOff val="1726"/>
                <a:alphaOff val="0"/>
              </a:schemeClr>
            </a:effectRef>
            <a:fontRef idx="minor">
              <a:schemeClr val="lt1"/>
            </a:fontRef>
          </p:style>
          <p:txBody>
            <a:bodyPr spcFirstLastPara="0" vert="horz" wrap="square" lIns="190116" tIns="218524" rIns="190116" bIns="218524" numCol="1" spcCol="1270" anchor="ctr" anchorCtr="0">
              <a:noAutofit/>
            </a:bodyPr>
            <a:lstStyle/>
            <a:p>
              <a:pPr lvl="0" algn="ctr" defTabSz="666750">
                <a:lnSpc>
                  <a:spcPct val="90000"/>
                </a:lnSpc>
                <a:spcBef>
                  <a:spcPct val="0"/>
                </a:spcBef>
                <a:spcAft>
                  <a:spcPct val="35000"/>
                </a:spcAft>
              </a:pPr>
              <a:r>
                <a:rPr lang="en-US" sz="2000" kern="1200" dirty="0" smtClean="0">
                  <a:solidFill>
                    <a:schemeClr val="tx1"/>
                  </a:solidFill>
                </a:rPr>
                <a:t>Failure to register</a:t>
              </a:r>
              <a:endParaRPr lang="ms-MY" sz="2000" kern="1200" dirty="0">
                <a:solidFill>
                  <a:schemeClr val="tx1"/>
                </a:solidFill>
              </a:endParaRPr>
            </a:p>
          </p:txBody>
        </p:sp>
        <p:sp>
          <p:nvSpPr>
            <p:cNvPr id="18" name="Freeform 17"/>
            <p:cNvSpPr/>
            <p:nvPr/>
          </p:nvSpPr>
          <p:spPr>
            <a:xfrm>
              <a:off x="4095371" y="2404770"/>
              <a:ext cx="1326856" cy="1402291"/>
            </a:xfrm>
            <a:custGeom>
              <a:avLst/>
              <a:gdLst>
                <a:gd name="connsiteX0" fmla="*/ 0 w 1402291"/>
                <a:gd name="connsiteY0" fmla="*/ 609997 h 1219993"/>
                <a:gd name="connsiteX1" fmla="*/ 304998 w 1402291"/>
                <a:gd name="connsiteY1" fmla="*/ 0 h 1219993"/>
                <a:gd name="connsiteX2" fmla="*/ 1097293 w 1402291"/>
                <a:gd name="connsiteY2" fmla="*/ 0 h 1219993"/>
                <a:gd name="connsiteX3" fmla="*/ 1402291 w 1402291"/>
                <a:gd name="connsiteY3" fmla="*/ 609997 h 1219993"/>
                <a:gd name="connsiteX4" fmla="*/ 1097293 w 1402291"/>
                <a:gd name="connsiteY4" fmla="*/ 1219993 h 1219993"/>
                <a:gd name="connsiteX5" fmla="*/ 304998 w 1402291"/>
                <a:gd name="connsiteY5" fmla="*/ 1219993 h 1219993"/>
                <a:gd name="connsiteX6" fmla="*/ 0 w 1402291"/>
                <a:gd name="connsiteY6" fmla="*/ 609997 h 121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2291" h="1219993">
                  <a:moveTo>
                    <a:pt x="701145" y="0"/>
                  </a:moveTo>
                  <a:lnTo>
                    <a:pt x="1402291" y="265348"/>
                  </a:lnTo>
                  <a:lnTo>
                    <a:pt x="1402291" y="954645"/>
                  </a:lnTo>
                  <a:lnTo>
                    <a:pt x="701145" y="1219993"/>
                  </a:lnTo>
                  <a:lnTo>
                    <a:pt x="0" y="954645"/>
                  </a:lnTo>
                  <a:lnTo>
                    <a:pt x="0" y="265348"/>
                  </a:lnTo>
                  <a:lnTo>
                    <a:pt x="701145" y="0"/>
                  </a:lnTo>
                  <a:close/>
                </a:path>
              </a:pathLst>
            </a:custGeom>
          </p:spPr>
          <p:style>
            <a:lnRef idx="2">
              <a:schemeClr val="lt1">
                <a:hueOff val="0"/>
                <a:satOff val="0"/>
                <a:lumOff val="0"/>
                <a:alphaOff val="0"/>
              </a:schemeClr>
            </a:lnRef>
            <a:fillRef idx="1">
              <a:schemeClr val="accent5">
                <a:hueOff val="-3973551"/>
                <a:satOff val="15924"/>
                <a:lumOff val="3451"/>
                <a:alphaOff val="0"/>
              </a:schemeClr>
            </a:fillRef>
            <a:effectRef idx="0">
              <a:schemeClr val="accent5">
                <a:hueOff val="-3973551"/>
                <a:satOff val="15924"/>
                <a:lumOff val="3451"/>
                <a:alphaOff val="0"/>
              </a:schemeClr>
            </a:effectRef>
            <a:fontRef idx="minor">
              <a:schemeClr val="lt1"/>
            </a:fontRef>
          </p:style>
          <p:txBody>
            <a:bodyPr spcFirstLastPara="0" vert="horz" wrap="square" lIns="247266" tIns="275674" rIns="247266" bIns="275674" numCol="1" spcCol="1270" anchor="ctr" anchorCtr="0">
              <a:noAutofit/>
            </a:bodyPr>
            <a:lstStyle/>
            <a:p>
              <a:pPr lvl="0" algn="ctr" defTabSz="666750">
                <a:lnSpc>
                  <a:spcPct val="90000"/>
                </a:lnSpc>
                <a:spcBef>
                  <a:spcPct val="0"/>
                </a:spcBef>
                <a:spcAft>
                  <a:spcPct val="35000"/>
                </a:spcAft>
              </a:pPr>
              <a:r>
                <a:rPr lang="en-US" sz="2000" kern="1200" baseline="0" dirty="0" smtClean="0">
                  <a:solidFill>
                    <a:schemeClr val="tx1"/>
                  </a:solidFill>
                </a:rPr>
                <a:t>No </a:t>
              </a:r>
              <a:r>
                <a:rPr lang="en-US" sz="2000" dirty="0" smtClean="0">
                  <a:solidFill>
                    <a:schemeClr val="tx1"/>
                  </a:solidFill>
                </a:rPr>
                <a:t>GST</a:t>
              </a:r>
              <a:r>
                <a:rPr lang="en-US" sz="2000" kern="1200" baseline="0" dirty="0" smtClean="0">
                  <a:solidFill>
                    <a:schemeClr val="tx1"/>
                  </a:solidFill>
                </a:rPr>
                <a:t> return is made</a:t>
              </a:r>
              <a:endParaRPr lang="ms-MY" sz="2000" kern="1200" baseline="0" dirty="0">
                <a:solidFill>
                  <a:schemeClr val="tx1"/>
                </a:solidFill>
              </a:endParaRPr>
            </a:p>
          </p:txBody>
        </p:sp>
        <p:sp>
          <p:nvSpPr>
            <p:cNvPr id="19" name="Rectangle 18"/>
            <p:cNvSpPr/>
            <p:nvPr/>
          </p:nvSpPr>
          <p:spPr>
            <a:xfrm>
              <a:off x="3079650" y="3105916"/>
              <a:ext cx="1514475" cy="8413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Freeform 19"/>
            <p:cNvSpPr/>
            <p:nvPr/>
          </p:nvSpPr>
          <p:spPr>
            <a:xfrm>
              <a:off x="5652221" y="2316131"/>
              <a:ext cx="2284804" cy="2104223"/>
            </a:xfrm>
            <a:custGeom>
              <a:avLst/>
              <a:gdLst>
                <a:gd name="connsiteX0" fmla="*/ 0 w 1681011"/>
                <a:gd name="connsiteY0" fmla="*/ 938132 h 1876264"/>
                <a:gd name="connsiteX1" fmla="*/ 420253 w 1681011"/>
                <a:gd name="connsiteY1" fmla="*/ 0 h 1876264"/>
                <a:gd name="connsiteX2" fmla="*/ 1260758 w 1681011"/>
                <a:gd name="connsiteY2" fmla="*/ 0 h 1876264"/>
                <a:gd name="connsiteX3" fmla="*/ 1681011 w 1681011"/>
                <a:gd name="connsiteY3" fmla="*/ 938132 h 1876264"/>
                <a:gd name="connsiteX4" fmla="*/ 1260758 w 1681011"/>
                <a:gd name="connsiteY4" fmla="*/ 1876264 h 1876264"/>
                <a:gd name="connsiteX5" fmla="*/ 420253 w 1681011"/>
                <a:gd name="connsiteY5" fmla="*/ 1876264 h 1876264"/>
                <a:gd name="connsiteX6" fmla="*/ 0 w 1681011"/>
                <a:gd name="connsiteY6" fmla="*/ 938132 h 187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1011" h="1876264">
                  <a:moveTo>
                    <a:pt x="840506" y="1"/>
                  </a:moveTo>
                  <a:lnTo>
                    <a:pt x="1681011" y="469067"/>
                  </a:lnTo>
                  <a:lnTo>
                    <a:pt x="1681011" y="1407197"/>
                  </a:lnTo>
                  <a:lnTo>
                    <a:pt x="840506" y="1876263"/>
                  </a:lnTo>
                  <a:lnTo>
                    <a:pt x="0" y="1407197"/>
                  </a:lnTo>
                  <a:lnTo>
                    <a:pt x="0" y="469067"/>
                  </a:lnTo>
                  <a:lnTo>
                    <a:pt x="840506" y="1"/>
                  </a:lnTo>
                  <a:close/>
                </a:path>
              </a:pathLst>
            </a:custGeom>
          </p:spPr>
          <p:style>
            <a:lnRef idx="2">
              <a:schemeClr val="lt1">
                <a:hueOff val="0"/>
                <a:satOff val="0"/>
                <a:lumOff val="0"/>
                <a:alphaOff val="0"/>
              </a:schemeClr>
            </a:lnRef>
            <a:fillRef idx="1">
              <a:schemeClr val="accent5">
                <a:hueOff val="-5960326"/>
                <a:satOff val="23887"/>
                <a:lumOff val="5177"/>
                <a:alphaOff val="0"/>
              </a:schemeClr>
            </a:fillRef>
            <a:effectRef idx="0">
              <a:schemeClr val="accent5">
                <a:hueOff val="-5960326"/>
                <a:satOff val="23887"/>
                <a:lumOff val="5177"/>
                <a:alphaOff val="0"/>
              </a:schemeClr>
            </a:effectRef>
            <a:fontRef idx="minor">
              <a:schemeClr val="lt1"/>
            </a:fontRef>
          </p:style>
          <p:txBody>
            <a:bodyPr spcFirstLastPara="0" vert="horz" wrap="square" lIns="312712" tIns="280170" rIns="312711" bIns="280168" numCol="1" spcCol="1270" anchor="ctr" anchorCtr="0">
              <a:noAutofit/>
            </a:bodyPr>
            <a:lstStyle/>
            <a:p>
              <a:pPr lvl="0" algn="ctr" defTabSz="666750">
                <a:lnSpc>
                  <a:spcPct val="90000"/>
                </a:lnSpc>
                <a:spcBef>
                  <a:spcPct val="0"/>
                </a:spcBef>
                <a:spcAft>
                  <a:spcPct val="35000"/>
                </a:spcAft>
              </a:pPr>
              <a:r>
                <a:rPr lang="en-US" sz="2000" kern="1200" dirty="0" smtClean="0">
                  <a:solidFill>
                    <a:schemeClr val="tx1"/>
                  </a:solidFill>
                </a:rPr>
                <a:t>A </a:t>
              </a:r>
              <a:r>
                <a:rPr lang="en-US" sz="2000" dirty="0" smtClean="0">
                  <a:solidFill>
                    <a:schemeClr val="tx1"/>
                  </a:solidFill>
                </a:rPr>
                <a:t>GST</a:t>
              </a:r>
              <a:r>
                <a:rPr lang="en-US" sz="2000" kern="1200" dirty="0" smtClean="0">
                  <a:solidFill>
                    <a:schemeClr val="tx1"/>
                  </a:solidFill>
                </a:rPr>
                <a:t> return is submitted without payment or a lesser payment</a:t>
              </a:r>
              <a:endParaRPr lang="ms-MY" sz="2000" kern="1200" dirty="0">
                <a:solidFill>
                  <a:schemeClr val="tx1"/>
                </a:solidFill>
              </a:endParaRPr>
            </a:p>
          </p:txBody>
        </p:sp>
        <p:sp>
          <p:nvSpPr>
            <p:cNvPr id="21" name="Freeform 20"/>
            <p:cNvSpPr/>
            <p:nvPr/>
          </p:nvSpPr>
          <p:spPr>
            <a:xfrm>
              <a:off x="4148053" y="3683383"/>
              <a:ext cx="2082133" cy="2007431"/>
            </a:xfrm>
            <a:custGeom>
              <a:avLst/>
              <a:gdLst>
                <a:gd name="connsiteX0" fmla="*/ 0 w 1402291"/>
                <a:gd name="connsiteY0" fmla="*/ 983992 h 1967984"/>
                <a:gd name="connsiteX1" fmla="*/ 350573 w 1402291"/>
                <a:gd name="connsiteY1" fmla="*/ 0 h 1967984"/>
                <a:gd name="connsiteX2" fmla="*/ 1051718 w 1402291"/>
                <a:gd name="connsiteY2" fmla="*/ 0 h 1967984"/>
                <a:gd name="connsiteX3" fmla="*/ 1402291 w 1402291"/>
                <a:gd name="connsiteY3" fmla="*/ 983992 h 1967984"/>
                <a:gd name="connsiteX4" fmla="*/ 1051718 w 1402291"/>
                <a:gd name="connsiteY4" fmla="*/ 1967984 h 1967984"/>
                <a:gd name="connsiteX5" fmla="*/ 350573 w 1402291"/>
                <a:gd name="connsiteY5" fmla="*/ 1967984 h 1967984"/>
                <a:gd name="connsiteX6" fmla="*/ 0 w 1402291"/>
                <a:gd name="connsiteY6" fmla="*/ 983992 h 196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2291" h="1967984">
                  <a:moveTo>
                    <a:pt x="701146" y="1"/>
                  </a:moveTo>
                  <a:lnTo>
                    <a:pt x="1402291" y="491997"/>
                  </a:lnTo>
                  <a:lnTo>
                    <a:pt x="1402291" y="1475987"/>
                  </a:lnTo>
                  <a:lnTo>
                    <a:pt x="701146" y="1967983"/>
                  </a:lnTo>
                  <a:lnTo>
                    <a:pt x="0" y="1475987"/>
                  </a:lnTo>
                  <a:lnTo>
                    <a:pt x="0" y="491997"/>
                  </a:lnTo>
                  <a:lnTo>
                    <a:pt x="701146" y="1"/>
                  </a:lnTo>
                  <a:close/>
                </a:path>
              </a:pathLst>
            </a:custGeom>
          </p:spPr>
          <p:style>
            <a:lnRef idx="2">
              <a:schemeClr val="lt1">
                <a:hueOff val="0"/>
                <a:satOff val="0"/>
                <a:lumOff val="0"/>
                <a:alphaOff val="0"/>
              </a:schemeClr>
            </a:lnRef>
            <a:fillRef idx="1">
              <a:schemeClr val="accent5">
                <a:hueOff val="-7947101"/>
                <a:satOff val="31849"/>
                <a:lumOff val="6902"/>
                <a:alphaOff val="0"/>
              </a:schemeClr>
            </a:fillRef>
            <a:effectRef idx="0">
              <a:schemeClr val="accent5">
                <a:hueOff val="-7947101"/>
                <a:satOff val="31849"/>
                <a:lumOff val="6902"/>
                <a:alphaOff val="0"/>
              </a:schemeClr>
            </a:effectRef>
            <a:fontRef idx="minor">
              <a:schemeClr val="lt1"/>
            </a:fontRef>
          </p:style>
          <p:txBody>
            <a:bodyPr spcFirstLastPara="0" vert="horz" wrap="square" lIns="385148" tIns="290865" rIns="385147" bIns="290866" numCol="1" spcCol="1270" anchor="ctr" anchorCtr="0">
              <a:noAutofit/>
            </a:bodyPr>
            <a:lstStyle/>
            <a:p>
              <a:pPr lvl="0" algn="ctr" defTabSz="666750">
                <a:lnSpc>
                  <a:spcPct val="90000"/>
                </a:lnSpc>
                <a:spcBef>
                  <a:spcPct val="0"/>
                </a:spcBef>
                <a:spcAft>
                  <a:spcPct val="35000"/>
                </a:spcAft>
              </a:pPr>
              <a:r>
                <a:rPr lang="en-US" sz="2000" kern="1200" dirty="0" smtClean="0">
                  <a:solidFill>
                    <a:schemeClr val="tx1"/>
                  </a:solidFill>
                </a:rPr>
                <a:t>Any refund paid to which there is no proper entitlement</a:t>
              </a:r>
              <a:endParaRPr lang="ms-MY" sz="2000" kern="1200" dirty="0">
                <a:solidFill>
                  <a:schemeClr val="tx1"/>
                </a:solidFill>
              </a:endParaRPr>
            </a:p>
          </p:txBody>
        </p:sp>
        <p:sp>
          <p:nvSpPr>
            <p:cNvPr id="22" name="Rectangle 21"/>
            <p:cNvSpPr/>
            <p:nvPr/>
          </p:nvSpPr>
          <p:spPr>
            <a:xfrm>
              <a:off x="6562943" y="4435541"/>
              <a:ext cx="1564957" cy="841375"/>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spTree>
    <p:extLst>
      <p:ext uri="{BB962C8B-B14F-4D97-AF65-F5344CB8AC3E}">
        <p14:creationId xmlns:p14="http://schemas.microsoft.com/office/powerpoint/2010/main" val="4980135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116</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116</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PENALTY ON LATE PAYMENT</a:t>
            </a:r>
            <a:endParaRPr lang="en-US" sz="2000" dirty="0"/>
          </a:p>
        </p:txBody>
      </p:sp>
      <p:sp>
        <p:nvSpPr>
          <p:cNvPr id="23" name="Rounded Rectangle 22"/>
          <p:cNvSpPr/>
          <p:nvPr/>
        </p:nvSpPr>
        <p:spPr>
          <a:xfrm>
            <a:off x="539552" y="1410900"/>
            <a:ext cx="2745538" cy="5901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MY" dirty="0"/>
              <a:t>Section 88 of the GST Act</a:t>
            </a:r>
            <a:endParaRPr lang="en-MY" b="1" dirty="0">
              <a:latin typeface="Calibri" panose="020F0502020204030204" pitchFamily="34" charset="0"/>
            </a:endParaRPr>
          </a:p>
        </p:txBody>
      </p:sp>
      <p:sp>
        <p:nvSpPr>
          <p:cNvPr id="24" name="Rectangle 23"/>
          <p:cNvSpPr/>
          <p:nvPr/>
        </p:nvSpPr>
        <p:spPr>
          <a:xfrm>
            <a:off x="539552" y="5068324"/>
            <a:ext cx="7703969" cy="13388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fontAlgn="base">
              <a:lnSpc>
                <a:spcPct val="150000"/>
              </a:lnSpc>
              <a:buFont typeface="Arial" panose="020B0604020202020204" pitchFamily="34" charset="0"/>
              <a:buChar char="•"/>
            </a:pPr>
            <a:r>
              <a:rPr lang="en-MY" dirty="0"/>
              <a:t>Fine not exceeding RM50,000 or imprisonment not exceeding 3 years or BOTH; and</a:t>
            </a:r>
          </a:p>
          <a:p>
            <a:pPr marL="285750" indent="-285750" fontAlgn="base">
              <a:lnSpc>
                <a:spcPct val="150000"/>
              </a:lnSpc>
              <a:buFont typeface="Arial" panose="020B0604020202020204" pitchFamily="34" charset="0"/>
              <a:buChar char="•"/>
            </a:pPr>
            <a:r>
              <a:rPr lang="en-MY" dirty="0"/>
              <a:t>Penalty equal to the GST undercharged</a:t>
            </a:r>
          </a:p>
        </p:txBody>
      </p:sp>
      <p:sp>
        <p:nvSpPr>
          <p:cNvPr id="25" name="Rectangle 24"/>
          <p:cNvSpPr/>
          <p:nvPr/>
        </p:nvSpPr>
        <p:spPr>
          <a:xfrm>
            <a:off x="539552" y="2173215"/>
            <a:ext cx="7703969" cy="216982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fontAlgn="base">
              <a:lnSpc>
                <a:spcPct val="150000"/>
              </a:lnSpc>
            </a:pPr>
            <a:r>
              <a:rPr lang="en-US" dirty="0"/>
              <a:t>Any person who — </a:t>
            </a:r>
            <a:endParaRPr lang="en-US" dirty="0" smtClean="0"/>
          </a:p>
          <a:p>
            <a:pPr fontAlgn="base">
              <a:lnSpc>
                <a:spcPct val="150000"/>
              </a:lnSpc>
            </a:pPr>
            <a:r>
              <a:rPr lang="en-US" dirty="0" smtClean="0"/>
              <a:t>(</a:t>
            </a:r>
            <a:r>
              <a:rPr lang="en-US" dirty="0"/>
              <a:t>a) makes an incorrect return by omitting from the return any information; </a:t>
            </a:r>
            <a:endParaRPr lang="en-US" dirty="0" smtClean="0"/>
          </a:p>
          <a:p>
            <a:pPr fontAlgn="base">
              <a:lnSpc>
                <a:spcPct val="150000"/>
              </a:lnSpc>
            </a:pPr>
            <a:r>
              <a:rPr lang="en-US" dirty="0" smtClean="0"/>
              <a:t>(</a:t>
            </a:r>
            <a:r>
              <a:rPr lang="en-US" dirty="0"/>
              <a:t>b) understates any output tax or overstates any input tax in a return; or </a:t>
            </a:r>
            <a:endParaRPr lang="en-US" dirty="0" smtClean="0"/>
          </a:p>
          <a:p>
            <a:pPr fontAlgn="base">
              <a:lnSpc>
                <a:spcPct val="150000"/>
              </a:lnSpc>
            </a:pPr>
            <a:r>
              <a:rPr lang="en-US" dirty="0" smtClean="0"/>
              <a:t>(</a:t>
            </a:r>
            <a:r>
              <a:rPr lang="en-US" dirty="0"/>
              <a:t>c) gives any incorrect information in relation to any matter affecting his own </a:t>
            </a:r>
            <a:r>
              <a:rPr lang="en-US" dirty="0" smtClean="0"/>
              <a:t>  </a:t>
            </a:r>
          </a:p>
          <a:p>
            <a:pPr fontAlgn="base">
              <a:lnSpc>
                <a:spcPct val="150000"/>
              </a:lnSpc>
            </a:pPr>
            <a:r>
              <a:rPr lang="en-US" dirty="0"/>
              <a:t> </a:t>
            </a:r>
            <a:r>
              <a:rPr lang="en-US" dirty="0" smtClean="0"/>
              <a:t>    liability </a:t>
            </a:r>
            <a:r>
              <a:rPr lang="en-US" dirty="0"/>
              <a:t>to tax or the liability to tax of any other person,</a:t>
            </a:r>
            <a:endParaRPr lang="en-MY" dirty="0"/>
          </a:p>
        </p:txBody>
      </p:sp>
      <p:sp>
        <p:nvSpPr>
          <p:cNvPr id="26" name="Down Arrow 25"/>
          <p:cNvSpPr/>
          <p:nvPr/>
        </p:nvSpPr>
        <p:spPr>
          <a:xfrm>
            <a:off x="4174885" y="4422582"/>
            <a:ext cx="613139" cy="5981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p>
        </p:txBody>
      </p:sp>
    </p:spTree>
    <p:extLst>
      <p:ext uri="{BB962C8B-B14F-4D97-AF65-F5344CB8AC3E}">
        <p14:creationId xmlns:p14="http://schemas.microsoft.com/office/powerpoint/2010/main" val="36800462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117</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117</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PENALTY ON LATE PAYMENT</a:t>
            </a:r>
            <a:endParaRPr lang="en-US" sz="2000" dirty="0"/>
          </a:p>
        </p:txBody>
      </p:sp>
      <p:sp>
        <p:nvSpPr>
          <p:cNvPr id="12" name="Rounded Rectangle 11"/>
          <p:cNvSpPr/>
          <p:nvPr/>
        </p:nvSpPr>
        <p:spPr>
          <a:xfrm>
            <a:off x="392446" y="1469162"/>
            <a:ext cx="2745538" cy="5901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MY" dirty="0"/>
              <a:t>Section </a:t>
            </a:r>
            <a:r>
              <a:rPr lang="en-MY" dirty="0" smtClean="0"/>
              <a:t>89 </a:t>
            </a:r>
            <a:r>
              <a:rPr lang="en-MY" dirty="0"/>
              <a:t>of the GST Act</a:t>
            </a:r>
            <a:endParaRPr lang="en-MY" b="1" dirty="0">
              <a:latin typeface="Calibri" panose="020F0502020204030204" pitchFamily="34" charset="0"/>
            </a:endParaRPr>
          </a:p>
        </p:txBody>
      </p:sp>
      <p:sp>
        <p:nvSpPr>
          <p:cNvPr id="13" name="Rectangle 12"/>
          <p:cNvSpPr/>
          <p:nvPr/>
        </p:nvSpPr>
        <p:spPr>
          <a:xfrm>
            <a:off x="392446" y="2309304"/>
            <a:ext cx="8347793" cy="34163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285750" indent="-285750" algn="just" fontAlgn="base">
              <a:lnSpc>
                <a:spcPct val="150000"/>
              </a:lnSpc>
              <a:buFont typeface="Arial" panose="020B0604020202020204" pitchFamily="34" charset="0"/>
              <a:buChar char="•"/>
            </a:pPr>
            <a:r>
              <a:rPr lang="en-MY" dirty="0" smtClean="0"/>
              <a:t>For the 1</a:t>
            </a:r>
            <a:r>
              <a:rPr lang="en-MY" baseline="30000" dirty="0" smtClean="0"/>
              <a:t>st</a:t>
            </a:r>
            <a:r>
              <a:rPr lang="en-MY" dirty="0" smtClean="0"/>
              <a:t> offence, fine not less than 10 times and not more than 20 times the amount of tax or imprisonment not exceeding 5 years or BOTH; and</a:t>
            </a:r>
            <a:endParaRPr lang="en-MY" dirty="0"/>
          </a:p>
          <a:p>
            <a:pPr marL="285750" indent="-285750" algn="just" fontAlgn="base">
              <a:lnSpc>
                <a:spcPct val="150000"/>
              </a:lnSpc>
              <a:buFont typeface="Arial" panose="020B0604020202020204" pitchFamily="34" charset="0"/>
              <a:buChar char="•"/>
            </a:pPr>
            <a:r>
              <a:rPr lang="en-US" dirty="0" smtClean="0"/>
              <a:t>For 2</a:t>
            </a:r>
            <a:r>
              <a:rPr lang="en-US" baseline="30000" dirty="0" smtClean="0"/>
              <a:t>nd</a:t>
            </a:r>
            <a:r>
              <a:rPr lang="en-US" dirty="0" smtClean="0"/>
              <a:t> offence or subsequent offence, fine not less than 20 times and not more than </a:t>
            </a:r>
            <a:r>
              <a:rPr lang="en-US" dirty="0"/>
              <a:t>4</a:t>
            </a:r>
            <a:r>
              <a:rPr lang="en-US" dirty="0" smtClean="0"/>
              <a:t>0 times the amount of tax and imprisonment not exceeding 7 years or BOTH:</a:t>
            </a:r>
          </a:p>
          <a:p>
            <a:pPr lvl="1" algn="just" fontAlgn="base">
              <a:lnSpc>
                <a:spcPct val="150000"/>
              </a:lnSpc>
            </a:pPr>
            <a:r>
              <a:rPr lang="en-US" dirty="0" smtClean="0"/>
              <a:t>Provided that where the amount of tax cannot be ascertained, the person shall be liable to a fine of not less than RM 50,000 and not more than RM 500,000 or to imprisonment not exceeding 7 years or BOTH.</a:t>
            </a:r>
            <a:endParaRPr lang="en-MY" dirty="0"/>
          </a:p>
        </p:txBody>
      </p:sp>
    </p:spTree>
    <p:extLst>
      <p:ext uri="{BB962C8B-B14F-4D97-AF65-F5344CB8AC3E}">
        <p14:creationId xmlns:p14="http://schemas.microsoft.com/office/powerpoint/2010/main" val="8766420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118</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118</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PAYMENT OF GST</a:t>
            </a:r>
          </a:p>
          <a:p>
            <a:pPr lvl="1"/>
            <a:r>
              <a:rPr lang="en-US" sz="2000" dirty="0" smtClean="0"/>
              <a:t>PENALTY ON LATE PAYMENT</a:t>
            </a:r>
            <a:endParaRPr lang="en-US" sz="2000" dirty="0"/>
          </a:p>
        </p:txBody>
      </p:sp>
      <p:sp>
        <p:nvSpPr>
          <p:cNvPr id="9" name="Rounded Rectangle 8"/>
          <p:cNvSpPr/>
          <p:nvPr/>
        </p:nvSpPr>
        <p:spPr>
          <a:xfrm>
            <a:off x="376262" y="1515590"/>
            <a:ext cx="2745538" cy="590179"/>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MY" dirty="0"/>
              <a:t>Section </a:t>
            </a:r>
            <a:r>
              <a:rPr lang="en-MY" dirty="0" smtClean="0"/>
              <a:t>89 </a:t>
            </a:r>
            <a:r>
              <a:rPr lang="en-MY" dirty="0"/>
              <a:t>of the GST Act</a:t>
            </a:r>
            <a:endParaRPr lang="en-MY" b="1" dirty="0">
              <a:latin typeface="Calibri" panose="020F0502020204030204" pitchFamily="34" charset="0"/>
            </a:endParaRPr>
          </a:p>
        </p:txBody>
      </p:sp>
      <p:sp>
        <p:nvSpPr>
          <p:cNvPr id="14" name="Rectangle 13"/>
          <p:cNvSpPr/>
          <p:nvPr/>
        </p:nvSpPr>
        <p:spPr>
          <a:xfrm>
            <a:off x="396140" y="2411519"/>
            <a:ext cx="7985860" cy="300082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lvl="1" algn="just" fontAlgn="base">
              <a:lnSpc>
                <a:spcPct val="150000"/>
              </a:lnSpc>
            </a:pPr>
            <a:r>
              <a:rPr lang="en-US" dirty="0" smtClean="0"/>
              <a:t>Any person who assists in, or advises with respect to, the preparation of any return where the return results in an understatement of the liability for tax of another person shall, unless he satisfies the court that the assistance or advice was given with reasonable care, commits an offence and shall, on conviction, be liable to a fine of not less than RM 2,000 and not more than RM 20,000 or imprisonment not exceeding 3 years or BOTH.</a:t>
            </a:r>
          </a:p>
          <a:p>
            <a:pPr marL="0" lvl="1" algn="just" fontAlgn="base">
              <a:lnSpc>
                <a:spcPct val="150000"/>
              </a:lnSpc>
            </a:pPr>
            <a:endParaRPr lang="en-MY" dirty="0"/>
          </a:p>
        </p:txBody>
      </p:sp>
    </p:spTree>
    <p:extLst>
      <p:ext uri="{BB962C8B-B14F-4D97-AF65-F5344CB8AC3E}">
        <p14:creationId xmlns:p14="http://schemas.microsoft.com/office/powerpoint/2010/main" val="40073456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mechanics"/>
          <p:cNvPicPr>
            <a:picLocks noChangeAspect="1" noChangeArrowheads="1"/>
          </p:cNvPicPr>
          <p:nvPr/>
        </p:nvPicPr>
        <p:blipFill rotWithShape="1">
          <a:blip r:embed="rId3">
            <a:extLst>
              <a:ext uri="{28A0092B-C50C-407E-A947-70E740481C1C}">
                <a14:useLocalDpi xmlns:a14="http://schemas.microsoft.com/office/drawing/2010/main" val="0"/>
              </a:ext>
            </a:extLst>
          </a:blip>
          <a:srcRect r="20116"/>
          <a:stretch/>
        </p:blipFill>
        <p:spPr bwMode="auto">
          <a:xfrm>
            <a:off x="-2514600" y="2247027"/>
            <a:ext cx="1936276" cy="2523051"/>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119</a:t>
            </a:fld>
            <a:endParaRPr lang="en-US" dirty="0">
              <a:solidFill>
                <a:prstClr val="black">
                  <a:tint val="75000"/>
                </a:prstClr>
              </a:solidFill>
            </a:endParaRPr>
          </a:p>
        </p:txBody>
      </p:sp>
      <p:sp>
        <p:nvSpPr>
          <p:cNvPr id="7" name="Rounded Rectangle 6"/>
          <p:cNvSpPr/>
          <p:nvPr/>
        </p:nvSpPr>
        <p:spPr>
          <a:xfrm>
            <a:off x="1613896" y="2475952"/>
            <a:ext cx="5472704" cy="1371598"/>
          </a:xfrm>
          <a:prstGeom prst="roundRect">
            <a:avLst/>
          </a:prstGeom>
          <a:solidFill>
            <a:srgbClr val="FF0000"/>
          </a:solidFill>
          <a:ln>
            <a:noFill/>
          </a:ln>
        </p:spPr>
        <p:style>
          <a:lnRef idx="2">
            <a:schemeClr val="accent4">
              <a:shade val="50000"/>
            </a:schemeClr>
          </a:lnRef>
          <a:fillRef idx="1">
            <a:schemeClr val="accent4"/>
          </a:fillRef>
          <a:effectRef idx="0">
            <a:schemeClr val="accent4"/>
          </a:effectRef>
          <a:fontRef idx="minor">
            <a:schemeClr val="lt1"/>
          </a:fontRef>
        </p:style>
        <p:txBody>
          <a:bodyPr rIns="360000" rtlCol="0" anchor="ctr"/>
          <a:lstStyle/>
          <a:p>
            <a:pPr algn="ctr" defTabSz="457200"/>
            <a:r>
              <a:rPr lang="en-US" sz="3600" b="1" dirty="0" smtClean="0">
                <a:solidFill>
                  <a:prstClr val="white"/>
                </a:solidFill>
              </a:rPr>
              <a:t>TAX PAYER ACCESS POINT</a:t>
            </a:r>
            <a:endParaRPr lang="en-MY" sz="3600" b="1" dirty="0">
              <a:solidFill>
                <a:prstClr val="white"/>
              </a:solidFill>
            </a:endParaRPr>
          </a:p>
        </p:txBody>
      </p:sp>
      <p:pic>
        <p:nvPicPr>
          <p:cNvPr id="4098" name="Picture 2" descr="https://gst.customs.gov.my/TAP/WebFiles/WebFiles/tap_header.png"/>
          <p:cNvPicPr>
            <a:picLocks noChangeAspect="1" noChangeArrowheads="1"/>
          </p:cNvPicPr>
          <p:nvPr/>
        </p:nvPicPr>
        <p:blipFill rotWithShape="1">
          <a:blip r:embed="rId4">
            <a:extLst>
              <a:ext uri="{28A0092B-C50C-407E-A947-70E740481C1C}">
                <a14:useLocalDpi xmlns:a14="http://schemas.microsoft.com/office/drawing/2010/main" val="0"/>
              </a:ext>
            </a:extLst>
          </a:blip>
          <a:srcRect l="69167" b="28417"/>
          <a:stretch/>
        </p:blipFill>
        <p:spPr bwMode="auto">
          <a:xfrm>
            <a:off x="2306926" y="3998514"/>
            <a:ext cx="4246274" cy="16224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278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878620">
            <a:off x="624911" y="2861843"/>
            <a:ext cx="1532779" cy="179781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257" y="1402535"/>
            <a:ext cx="3646866" cy="2195904"/>
          </a:xfrm>
          <a:prstGeom prst="rect">
            <a:avLst/>
          </a:prstGeom>
        </p:spPr>
      </p:pic>
      <p:grpSp>
        <p:nvGrpSpPr>
          <p:cNvPr id="6" name="Group 5"/>
          <p:cNvGrpSpPr/>
          <p:nvPr/>
        </p:nvGrpSpPr>
        <p:grpSpPr>
          <a:xfrm>
            <a:off x="6464090" y="3301755"/>
            <a:ext cx="2228438" cy="1796356"/>
            <a:chOff x="6955011" y="3181086"/>
            <a:chExt cx="2860402" cy="2305785"/>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16404">
              <a:off x="6955011" y="3181086"/>
              <a:ext cx="2591113" cy="230578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48928">
              <a:off x="8990203" y="3415355"/>
              <a:ext cx="825210" cy="574653"/>
            </a:xfrm>
            <a:prstGeom prst="rect">
              <a:avLst/>
            </a:prstGeom>
          </p:spPr>
        </p:pic>
      </p:grpSp>
      <p:pic>
        <p:nvPicPr>
          <p:cNvPr id="9" name="Picture 2" descr="http://1.bp.blogspot.com/-wRVppIlR1XQ/UM_zpVqZ82I/AAAAAAAABjk/p1dNwIXCxQw/s1600/mobilephon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396" y="1735937"/>
            <a:ext cx="1511917" cy="1002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stockquickly.com/eng/fabrics/clothing_fabrics/images/text/40_clothin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1058" y="1483291"/>
            <a:ext cx="2217765" cy="1542580"/>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6" descr="data:image/jpeg;base64,/9j/4AAQSkZJRgABAQAAAQABAAD/2wCEAAkGBxQTEhUTExIWFRMQFhMXGRcWGRQaGRUYFx8WFxQfGhQYHiwgGBolHxcXIT0hKCorLi46Fx80ODMsNygtLi8BCgoKDg0OGxAQGywmICUsLCwsLCwsLCwsLCwsNCwsLC80LCwsLCwsLCwsLCwsLCwsLCwsLCwsLCwsLCwsLCwsLP/AABEIAJABXgMBEQACEQEDEQH/xAAcAAEAAgIDAQAAAAAAAAAAAAAABgcFCAIDBAH/xABOEAABAwICBgMKCggEBQUAAAABAAIDBBEFIQYHEjFBUSJhcRMUMjVSgZGSobEXM0JUYnJ0k7LTJFNzgqLBwtIII7PRJTRDg4QVFkTh8P/EABoBAQADAQEBAAAAAAAAAAAAAAACAwQFAQb/xAAyEQEAAgEDAgMGBgICAwAAAAAAAQIDBBExEhMhQVEUM2FxgbEFMlKRodEiQiPB4fDx/9oADAMBAAIRAxEAPwC8UBAQEBAQEBAQEBAQEBAQEBAQEBAQEBAQEBAQEBAQEHF7wBckADich6UeTOzHSY7SZtNVACcrd2YD7HXBUeqPVVOow8dcfvCN4toJFUdOKqkBO7aeZW+Yk39qjOOJ4ljy6CmXxraf33RHFtG6+iBe173RtzL4Xv6PW5u8Dr3Kua2q5+XTanBG8TO3wlxwfWBVwkB7hMzk/wALzPGd+26ReYeYvxLNT83jHxWXo3pTBWDoHZkAu6N3hDmR5Q6x7FdW0S7Wn1ePPH+PPozik0iAgICAgICAgICAgICAgICAgICAgICAgICAgICAgICAgICAgIOLpALAkAndcjPsR5vDF49o9BVtAlBuNzmuILf5HzgqNqxblTn09M0bWV3jmraeO7qdwmaPkmzX/wCzvZ2Kqccxw4+f8LvXxxzv90Sp6qanedh0kT2nMAuaQeRb/IqHDn1vkxT4TMSnejOsc5R1guDl3Vo3fXYN/aB5lZXJ6urpvxP/AFy/u6tOdFI3MNbR2dG7pPayxbbi9luHMefml6+cPNbo6zXvYuPPb7oJSVL4ntkjcWvYbhw3g/8A7gq3Jpe1LRavK89E8cFZTtlsA8EteBweLXt1EEHzrRW28PqdLnjNji37sypNAgICAgICAgICAgICAgICAgICAgICAgICAgICAgICAgICAgIMTpLgbKyAxPyO9j7XLHDcbceVutRtWLQo1GCM1OmVZYlg2I0HTbLIYm/Lie8tA+kw7vOCOtUzW1XFyYdVp/GJnb4f09mCay5mECoYJW+U2zXjzeC72dqlGSfNPD+KXr4ZI3+6WYhhtJisPdI3DugFhIB02Hg17d5HUfNzU5iLw35MWHWU6q8+vnHzVNjOFSU0pilFnDMEbnA7i08R/sqJjadnAzYbYbdNnt0Y0llo39HpxO8OInou6x5Luv0r2tphbptXfBPh4x5w6MfgiD+605vBNdzWnfEflMcOBF8uYI3pO3kjqK06uvH+Wf4+CTap8T2Kh8BPRnbcfWZc+1t/VCljnx2bfwrLteaev/S2Fe7wgICAgICAgICAgICAgICAgICAgICAgICAgICAgICAgICAgIIzpZpS+iczap+6RSZB4fYhw3gjZI3ZjPPPkoWt0sWq1c4Jjeu8T5uGE6e0cx2S8xOPCUAD1x0fSQkZIl5i/EMOTw32+bF6Y6CMla6elAbJ4RjFtmTns+S72H2qNqecKNX+H1vE3x8+nqrXD6+Wnk24nOjkbkeG7eHNO/sKqiduHFx5L4rb1naU1fjcOKQ9wnDYatvxUm5j3eTc+DtbrHqtnkrOqLRtPLp9+msp0X8LeUoHPC5jnMeC1zCQQd4IyIVbk2rNZ2nl1o8ZfRGfYraYjjKxvrnYP4l7XmGjSW6c9Z+P38F9rS+rEBAQEBAQEBAQEBAQEBAQEBAQEBAQEBAQEBAQEBAQEBAQEBB5sRoI54zHKwPY7eD7wd4PWF5Mb8oZMdclem0bwqLTLQx9J/mRkvpyd/yo77g7mPpe7jRamz5/WaG2H/KvjX7PDo7pZUUhAa7bi4xuzb+6d7T2ZdRXlbTCrT63Jh8I8Y9Hv0rdBVt78pujILd3hNg4cA8D5Q4EjmCbZr220+MLtV288d3Hz5x/2iSi5zsnnc87TiXOsBc7zbIXPHJHtrTad5cAeW9HizcP0WZUPpK+CzAXRySx8Nphu4s5dJtrbuStiu+0w7tNJXLNM9PDiZj/AN+KxFa6wgICAgICAgICAgICAgICAgICAgICAgICAgICAgICAgICAgIK11tSyskgc172sLXjolwG0CCb242I9BVOXlxvxW16zWYmdkTw3SGtALGSSStIO1G8GVpbuN2uBs1Qi0sGLU5+ImZj05YWR1ySABcnIXsOoXzsvGWZ3nd8BR4+ICDvq6R8ezti3dGMkb1teLgj3eYonek023843Wzqpe40RB3NlkDeyzSbfvFyux8O/wDhcz2PH1lMlY6IgICAgICAgICAgICAgICAgICAgICAgICAgICAgICAgICAgIMbj+DR1cJik3HNrhvY4biPT7SvLRvGynPgrmp02V/odG/Dq8wVDdkVA2GP+S4g9Cx5Hd1EhVV/xttLlaOJ02eaZPPiUn0x0NjqmmSMBlQM9rcJOp/93BTtTds1eirmjevhb7/NUUe1BMNtpDoXtLmkcWkEgjzKjh8/G+LJ/lHjErL020GbI0zUrA2Vubo2izZBxsOD/erb084dvW6CLx1448fT1/8AKqiLeZUuAt7EdE++MOp47bNRBCzZJ8rZG0wnkd3mBV803rHq+iyaPu6etf8AaIj/AOJJgOGCmp44W59zbmebjm4+ckqdY2jZswYoxY4pHkyC9WiAgICAgICAgICAgICAgICAgICAgICAgICAgICAgICAgICAgIPLiOHRzs2JWBzeveDwIcM2nrC8mInlC+Ot42tDviZstAuTYWud57etepRG0bI3pTodHWSRyX2HNcA8gfGRjeD9LgD19ihakSx6nRVzWi3E+fxhJ1NtRSt0HhkrW1O5nhPjtk+QW2T2cSOJHWVCaRvuw30FLZoyfx8UrU24QEBAQEBAQEBAQEBAQEBAQEBAQEBAQEBAQEBAQEBAQEBAQEBAQEBAQEBAQEBAQEBAQEBBr87XhX3+JpfUm/NXU9ix+s/x/Sjuy+fDjX/qKX1JvzU9ix+s/wAf087spfqu1j1WI1b4J44GsZA+QGNsgdtNdE0ZueRazzw5KjUaemOm8b8rKXm3KYaY6Z02HMDp3XkeDsRMsXv83yW/SOSz4sNsk+Cc2iFL45rkr5nHuGxTM4BrQ99ut77g+Zo/muhTR4458VM5ZYNusbFAb9/SX6xGR6pbZW+zYv0o9yUp0c111Ubg2rjbPHldzAGSDry6Luyw7VRfRVn8s7Jxl9V16PY/BWwiankD2HI+Ux3Fr272u6lz747Una0LYndkJpmsaXPcGtaCS5xADQMySTkAoRG/D1UuluuuONxjoYxMRl3WS4j/AHWCznjruB2rdi0Uz438FdskRwr2t1o4pIb99Fg8mNkbQPOWk+1ao0uKPJX3JcaLWfikZB77LwOEjI3A9p2b+1ezpcU+R3JWDofrqbI5sVfG2IuyE0e1sX4bbDcsH0rkdgWXLo9o3p+ydcm/K3mPBAIIIIBBGYIO4g8QsC1yQVFpFrrEM0sMNGXGGR8ZdJIACWEtNmtacrjmt2PRdURMyrnJtKJ1eurEXeC2njH0Y3E+cvefcFfGix/FDuyxE2tHFXEnvwtvwbHCAOzoX9qnGlxejzuS8x1iYne/f0v8Hu2VL2fF+l53JeiDWfirbfpjjbg5kJv2nYv7V5Omxej3uSkOFa76xhHd4YZmcdkOjf61y3+FVW0VJ4mUoyrN0R1l0VcRG1xhnduilsC4/QcOi7s39Sx5dNfH4+SyLRKZrOkiGsnG62ipxU0kcMjI/jWyNkc5rTazm7Dx0Rxyy37gVfp6Uvbpt9EbTMR4Ks+HGv8A1FL6k35q2+xY/Wf4/pT3ZPhxr/1FL6k35qexY/Wf4/o7srS1a6atxKnLnBrKiI2ljbe2fguaCSdk+wghYtRh7VvDhdW28JgqEhBE9Y+mbcNptsBr6iU7MUbr2J+U5wGey0enIZXV+DD3bbeXmja20Kp+HGv/AFFL6k35q2+xY/Wf4/pT3ZPhxr/1FL6k35q99ix+s/x/R3ZTrAdJ8QqcLq6ydsUAEMpgMTXh5LWnp9N7hs3yGWdid1llvjx1yRWvj6rYmZjeVP8AwjYp8+l9Ef8Aat/s+L9KnuSfCNifz6X0R/2p7Pi/SdyU01RaYVtViLYqipfJGYpXbLtm1xa24dazarDSuPesLKWmZXXiOIRQRulmkbHGwXLnEAD/AO+riufWs2naFqpdI9eLWktoqfbtulmu1pPVEOkR2lpW7Hop/wB5VTkjyQut1t4pJunZF1Rxs/rDlojSYo8kO7LHyax8UJua6TzCMewNUvZsX6Xncl2R6zcUb/8ANee1kJ97E9mxfpe9yWWpNc2JM8IwSfXjI/A4KE6PHPq97spJhuvbcKiiy4uikv29B4/qVNtD+mUoywtzBsRbUwRVDAQyeNkjQ61wHAEXsbXzWG9em01nyWtPX7z2ld5jcUEt1b6TNw+eeocNp3esjI2+XI58JaCeA6JJPUVRnxTkrFfispbZHsYxWWqmfPO8vkkNyT7ABwaOStpSKxtCEzu8V1I2fUeCCTavtLH4dVtkBJheQ2ZnBzDxt5Td4PaOKpz4oyV28/JOltpSfW9rANXIaSmf+ixnpubunflx4sbw5m55KnS6fojqtz9kr38oVkStioBQEBBd+obS1zw7D5XX7k0vhJ37APTZfquCOonkudrMUR/nH1X47b+C4lgWtQtKv+dq/tNT/qPXdx/kj5Qy35eKjopJTaKJ8h5Rtc4+hoKlNojmXkVlm6fQTEXi7aGe3W3Z9jrFVznxx/tCXbkn0ExFgu6hnsOTdr2NuUjPjn/aDtywlZRSRHZlifG7lI1zT6HAKyLRPEozEw6F68fQbZjIj2INhtTWnDq2J1NUOvUUzQQ475Yt1zzc02BPHaad91ytVg6J6q8S00tvCyJIw4FrgC1wIIOYIORBHELIm1n1p6EHDqjajBNLUEmM/q3bzGT1cOY6wV2NPn7ldp5hnyV28UIWhWzOiGkclBVMqI89k2ezhJGfDafeDwIBVeXHGSvTKVbbS2rwbFI6qCOeF21HM0OafeCOBBuCOori3rNZ2lqid3LFsSjpoZJ5nbMcLS5x6hyHEncBxulazadoGqumeksmIVT6iTIHoxs4RxjwR28SeZK7WLHGOvTDLa28sGrEU01YaEnEai7wRSwEGV2Y2zvEbTzPHkO0LPqM3br4crKU3X/plEG4bVNaAGtppgAMgAGEAAcly8XvI+a+3DUwLuMggsHUX41b+xm/pWXWe6+q3Fy69b+lrqysfC1x72pHOY1oOT3tykeRxN7gdQy3le6XFFKb+cvMlvHZAlpVucUTnENa0uc7c1oJJ7AMyk+D2I3Z6m0GxGQbTaGe30mFvsfYqqc+OP8AaEu3LjU6E4hHm6hqPNG534bpGfHP+0HRLC1FO+M2kY5h3We1zT6CFZExPCO0upevG2Or7xZRfZoPwtXEz+8t85a44aoP3ntK7bI4oCC/tXmqiCGJs1dE2aoeA7ubxdkQNrNLNz38ycuA3XPMz6q0ztSdoaKU2T+bRujczubqSnLBuaYo7DsFsissZLxO+8p7QoTXFoZFQTxyU4LYKoPszMiN7NnaAJ+SQ4EDqPBdPS5pyVmLcwpyV28VerUqEGW0V0flrqllNFk5+bnHcxg8Jx7OXEkBQyZIx16pSrXeWyOjer6go2NDKdkkjd8srWveTxILh0OxtlyMmoyX5loisQ9GkGhFFWMc2WmjDiLCRjWskbyIe0X8xuOpeUzXpPhL2axLWHSLCH0lTNTPN3QPLdoZbQyLXW4XaQbda7NLxesWjzZrRtLHKSLP6AYgYMRpJBf45jDbi2Q9zd7HKrNXqxzHwTpPi2yXEaULodWNAyaSeSLu8k0kkh7t0mAvcXECPwbZ8QStE6nJMRETsj0wl9NTMjaGxsaxoyDWgNAA3WAVEzM8pO1eAg8mKYXDUxmKeJksbt7XgEebkesZhSraazvEjV/WJox/6fWvgaSY3NbJGTv7m64APMgtcL8bXXYwZe5TdmvXaUZVyCQ6vsWNLiNNKDkZWsd1skOw7338wVWenVjmE6TtLbBcRpY3SLBIqynfTzNuyQb+LXfJc08HA5qdLzS3VDyY3aq6T4BLQ1L6aYdJmYcNz2HwXN6jbzWI4LtY8kZK9UM1q7SxSmisrUzpt3pP3rM79GqXdEk5RSnIHqa7ceux5rJqsPXHVHMLcdvJy1z6b99Td6Qu/R6Zx2yDlLKN+7e1u4ddzyXmkwdMdU8yZLeSs1sVMno3gUtbUMp4R05DmTezGjwnO6h/sOKhkvFK9UpVrvLarRnAYqKnZTwizYxmeL3HwnO5kn/bguLkyTe3VLTEbQ6NOPF9Z9nm/C5e4vzx8y3DUkLuMggnmpWTZxLa8mnqD6ACs2r939YW4+UELy7pEkl2ZJ3knMknmtKueXxHjYfUXgcLKBtUGtM9Q6XaeQC5rWPcwNB4CzQ63G/YuVrLzN+nyhppEbLKWRMQdFXRxytLJY2SNORa9rXAjrDhZexMx4wIZjuqfDqi5bEad/lQHZH3Zuz2BaKavJXz3+aM0iUqwDDe9qaGn2tvveNke1a21sAC9rm25UXt1Wm3qlDUB+89pXeY3FBLdVOFioxSna4XbG50rh+zBc3+LZVGpt045WY43ltIuM0CCsP8QVODh8T+MdQy37zZAVs0U/8AJMfBXk4a+rqM4gvH/DxhYENTVEdKR7Ymnk1g2nW7S8eqFztdbxiq/FHguBYFog1w16whuKk+XBC78Tf6V1tHP/H9VGXlXq1KntwQ2qYDymh/G1Rv+WfklXluIuC1OmrqmRML5XtjY3Mue4NaO1xyC9iJmdoEGxfW/hsJIZI+dw/VMJHrvs0+Ylaa6TJb4ITeIR2fXxHc7FDIW8C6VrT6A029KtjQz52R7sPHJr4ffo0Dbdcx/lGpRoY/V/DzuuHw8SfMGffO/sT2GP1fw97qB6faWnEqhs7oREWRNi2Q4uuA57r3IHlngtWHF2q9O+6u9upGlagbRGYyIzB5Ebkexy3QC+fa31BDdZ2hbcRpuhYVMF3ROPHymE+S62/gbHmtGnzdu3wRtXeGsc0TmOLHtLXMJa5rhYtIyIIO4hdiJ34ZZjZwQEHKKMucGtBc5xDQBmXE5AAcSSj2I3bNartCRh1Pd4BqpwDK7Lo8QwHkOPM3PJcfUZu5bw4hprXaE1WdJhNOPF9Z9nm/C5WYvzx83luGpIXcZBBYGo0XxRo5wz+5qy6z3f1W4uUMxvDjTVE1O4G8Ej2Z7yGkhp84sfOtFLdVYt6oWjaXiUkUq0L09qsNu2LZfC83dFJctvxLSDdpPo3ZKnLgrk55TreYWJh+vdh+Pont64pGu/hcG+9ZLaGfKVkZYSGj1yYY+20+WL68Tjb1NpVTo8sJdcJPhml9DUECGsge525u20OP7hIPsVNsN68xKW8M2q3og0wfvPaV9AxuKCyNQTL4m4+TTSn+KIfzWTW+7+q3Fy2JXKXiCt9fg/4YPtEPuetei959EMnDXZdVmEGxmoeO2Fg+VPMfwj+S5Os979GmnCxVlTEGumvt98UA8mnhH8Uh/murovd/VRl5Vytap6cLdaeI8pYvxNUbfllKvLa/S7SOOgpX1Euezk1o3yPPgNHK/PgASuLixzkt0w0zO0NYtKtKqmvkL6iQltyWxjKOMcA1vPrOZXYx4q442qzWtMsIrERB7IMJqH+BTzO+rHIfcFGb1jzhLpl3f+3qv5nUfcy/2rzuU9Y/c6JeSso5InbMsb43EXDZGuaSMxezgDa4OfUVKJieHkxMOhevHx24o9jlubTOuxp5tafYuBPLW7V4CDXPXm+mOIf5A/zgwd8Fttkv+R++G7/3eN11dH1dvx48lGXbdXS1qhBP9Sc1K3EW98D/ADHNIpybbAkN73+kRkD28SFl1cWnH/j9VuPbdskuSvEGE048X1n2eb8LlZi/PHzeW4akhdxkEFg6i/Grf2M39Ky6z3X1W4uVh619WxrT31S2FS1tnMJAEwHg2JyDxuucjle1ll02o6P8bcfZO9N1CYjh8sDzHNE+J4+S9pafNfeOsLp1tFo3iVExMPMvXggIBCCU6L6wK6hI7nMZIgc4pSXMI42JzZ5j5iqcmnpfmE65JhsZofpNFiFM2eLLPZew+FG8Wu0+kG/EELk5cc47dMtETvDUx+89pXcZHFBZn+H3xlL9kl/1IFj1vu4+f9rcXLYVcteIK21++LG/aIfc9a9F7z6IX4a7rqswg2U1IeKYv2k/43Lkaz3s/RqpwnqzJCDXLXwP+Kf9iH3vXV0fu/qoy8q7WtU7aQ2kYeT2e8LyeHscrV/xDYoXVNPTAnZiiMpF8i6QlouOYDD66xaGv+M2W5Z8lSrcpCUGzer/AFfU9DCxz4mSVZAL5HAOLXEZtZfwWjdcZniuPn1Frz4T4NVaxEJss6Qg141/yg4mwA5spYgeo7czvc4Lq6L3f1/pRl5Vqtap8fuKPY5bmUXxbPqt9wXAnlrdy8EH1qabDD6fZjN6qoDhGMugNxkI5DhzPYVo0+HuW8eIQvbaGs73kkkkkuJJJNyScySeJXYZpnd8QEH1riCCCQQQQRkQRuIPAoNktU2nAr4O5Su/S6do27/9Vm4SDr4Hke0LkanB27bxxLTS28J8sybCaceL6z7PN+Fysxfnj5vLcNSQu4yCCwdRfjVv7Gb+lZdZ7r6rcXLZBcle8uI4bDO3YmijlYfkyNa4ehwUq2ms7xIh+I6pMMlJIgdET+qe8D1SS0eYK+uryx5ozSEdq9RNOfi6yZn12xv92yrY11vOIR7UI1jWpOsjaXQSxVFrnZzjeeVgbtJ7XBXU1tJ5jZCcXorKeFzHOY9pa9hLXNORa4GxBHMFbInfxhVLggsDU7pQKKomEjrRTRAkHdtsc0NPbZzll1WLrrG3K3HbZAX7z2lalTigsz/D74yl+yS/6kCya33cfP8Atbi5bCrlLxBW+vzxYPtEPuetei959EL8Ndl1WYQbKakPFMP15/xuXI1fvZ+jVThPVmSEGuWvjxp/48PvkXV0fu/qoy8q7WtU7Kfw2/Wb7wk8PY5WHr7hLcTDjukp4iPM6Rp93tWTRT/x/VZl5Vwtap9a4ggjeCCO0ZhHsNw8FxSOqgjnicHMlaHC3C+8HkQciOpcG9ZrO0tUTu9qi9Y3SDHIaOB087w1jN2673cGtHynHkp0pa87VeTOzVLSPGX1lTLUyCzpnXsMw0Cwa0HqAA8y7WOkUrFYZrTvLGqaL4/cUexy3Movi2fVb7guBPLWx+lGPxUNM+omPRYMmje958Fres+zM8FLHjnJbph5M7Q1W0ixuWsqJKiY3fId3BjR4LW8mgf78V2qUilemGa1t5Y1TRWZqZ0I76m77nb+j07uiCMpZRu372N3nrsOax6rP0x0xzK3HXzctdGhHes3fkDf0eod0wBlFKezc13sNxxCaTP1R0zzBkr5qxWxU9+B4vLSTsqIHbMkRuL7iOLXDi0jIhRvSLx0y9rO0tqdEtI4q+mZUQnJ2T28Y3i2013WL+cEHiuLlxzjt0y1RO8OOnHi+s+zzfhcmL88fMtw1JC7jIILB1F+NW/sZv6Vl1nuvqtxcrpwvT6gmlfAKhrJo3ujLJegS5pLeiXZPzHA3XPtgyVjfbwW9UJMDfMcVSk+oCAg1Y1pVkc2K1T4iCzba243OcxjGPII39JpzXa08TGKIlmycoqrkGQwSgkmkLI2lzg0usOQLR/MKF7RWN5SrG7wv3ntKmi4oLM/w++Mpfskv+pAset93Hz/ALW4uWwq5a8QVvr88WD7RD7nrXovefRC/DXZdVmEGympDxTF+0n/ABuXI1nvZ+jVThPVmSEGuWvjxp/48PvkXV0fu/qoy8q7WtU7Kbw2fWb7wk8PY5X5r30ZdPTMq4wS+j2tsDjE6xcf3SAewuXL0eTpt0z5r8ld4a/rqM4gzmjWltXQk97TljXEFzCA5ju1jsgesWPWq8mKmT80JReYSqTXTiRbYCnB8oRuv6C+yo9ix/FPuyhuL4zVV0rTPLJPITssHW7gyNoAFzwAWitK0jwjZCbTZ7tNdGHYfJBDIbyyU7JZBwa9z5W7IPEAMaL87qOLL3ImY9dntq9KOq1B8fuKPY5bkxStZCHOIa1kYJJyAAFySeS4ExvLW1p1naauxGp6BIpYCRE3dtcHPcOZ4chbrXX0+Ht18eWe9t0NWhWzuhejMmIVTKeO4b4Uj+EcY8I9vADiSOtV5csY67ylSu8tqcJw2OmhjghbsxwtDWjqHM8Sd5PG5XFtabTvLVHg+4ph8dRC+CVu1HM0tcOYPXwPXwXlbTWd4Gq+m+i8mHVToH3LPCief+pGdx7RuI5jkQu1hyxkrvDNeu0sArUEt1baZOw2pDiSaeYhszBy4PA8ptz2i45KjPhjJX4+SyltpbCaXVDZMMqnscHMfSyua4ZhwLCQQVy8UTGSIn1XTw1OC7bKILB1F+NW/sZv6Vl1nuvqtxcofpJ/zdT9oqPxuV+P8kfKELcuzCdJaum+IqpYx5Iedn1DdvDklsdLcwReYSai1u4ozIzMl/aRMy87Nn2qmdJinyS7svYddWI+TTj/ALb/AO9R9ix/F73ZYXG9ZOI1TSx9SWRuFiyJrYwRx6Q6Z9ZWU02OvEPJyTKJK9WILu1EaJFrJK6ZlhM3ucQcN7Lhz39hIaB9UncQudrMvjFI+q/HXaN0CdqwxW//ACTvvKf8xavacXr90O3L58F+K/MnfeU/5ie1YvX7nblO9TehlbR10ktTTmKN1PIwOLonXcXwuAsxxO5p9CzarNS9Nqz5p46zHK5lz1ogg+uDBJ6ygEVNGZJO7Ru2QWjogOubuIHELRpb1pfeyN43hS3wX4r8yd95T/mLo+1YvX7qe3J8F+K/MnfeU/5ie1YvX7nbleOqnCJqXDo4aiPucrXyktJabBziRm0kbiubqbxfJM1XVjaEwVCQgpPW7oTXVdf3ampjJH3GNu0HxDpAvuLOcDxC6GlzUpTa0qr1mZ8EK+C/FfmTvvKf8xafasXr90O3LnBqxxUOaTROsHNPxkHAi/y15Opxev3Ixy2dc0EWIuDkQeK47QpvTrU1tudNh5a3aNzTuNmjn3N3D6py5Ebl0MOs28L/ALqrY9+FUYpo1V05ImpZo7cSxxb64u0+lba5KW4lVNJhjmQOJsGuJPAAk+hS3h5skeB6v8QqnAMpXsaflzAxsHrZnzAqq+ox15lKMcyu3V/qygw+00hE9V5ZFmx33iNp48No59m5c7PqbZPCPCF1aRCMa5tC62srIpqaDusYp2xmz422c18rjk9w4PartLmpSkxafNG9JmfBAvgvxX5k77yn/MWr2rF6/dDty+O1X4r8yd95B/entWL1+5GOVq61KXEqiFlHR0zjCWtM0gfC3bI3MAc8HZBFyeOQ3Xvi0046z1Wnx8ltomY2hVfwX4r8yd95T/mLb7Vi9fuq7dnz4MMV+ZO+8p/709qxev3O3K9dW+hzcOpQwgGols6Z44u4NB8lu70niubnzdy2/l5Lq12hLVQkIItrD0QZiNKY8hNHd0Lz8l/I/RduPmPAK7BmnHbfy80bV3hQ3wX4r8yd95T/AN66ftWL1+6nty+/BfivzJ33lP8AmJ7Vi9fuduU/0MwrFYaGqoKikf3OSCbuDu6QnYe5p6GT/BcTcciTwOWXLbFN4vWfPx5WRFttpV/8F+K/MnfeU/5i1e1YvX7q+3L78F+K/MnfeU/5ie1YvX7nblMtUuhFdSYg2aopjHGIpW7RfEc3Wtk1xPBZ9Tnx3ptWU6UmJfdKdS9RJPNNT1ELhNLLJsSB7C0PcXWDhtAkXtwTHrKxERMFse6FYjqzxOE50jnjnEWvB8wO17ForqcU+aE45YGpwKqjvt0s7AN5dFIB6SLKyMlZ4mEemXiMZ8k+gqaOzvpsNmk+Lglf9Rj3fhCjNqxzL2KzLP4Xq6xKe2zRyNB+VLaMD1yD6Aq7ajHXzSjHMrK0N1Lsjc2Wve2UtsRCy/c7jMbbzYvH0bAdoWPLrJnwp+62uPblbjGAAAAAAAADIADdYLCsf//Z"/>
          <p:cNvSpPr>
            <a:spLocks noChangeAspect="1" noChangeArrowheads="1"/>
          </p:cNvSpPr>
          <p:nvPr/>
        </p:nvSpPr>
        <p:spPr bwMode="auto">
          <a:xfrm>
            <a:off x="143608" y="130419"/>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SG" sz="1662"/>
          </a:p>
        </p:txBody>
      </p:sp>
      <p:pic>
        <p:nvPicPr>
          <p:cNvPr id="12"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6887">
            <a:off x="566664" y="4943889"/>
            <a:ext cx="1848531" cy="141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2625118" y="3236683"/>
            <a:ext cx="3666949" cy="1655458"/>
            <a:chOff x="3977735" y="3517065"/>
            <a:chExt cx="1296144" cy="1409753"/>
          </a:xfrm>
        </p:grpSpPr>
        <p:sp>
          <p:nvSpPr>
            <p:cNvPr id="14" name="12-Point Star 13"/>
            <p:cNvSpPr/>
            <p:nvPr/>
          </p:nvSpPr>
          <p:spPr>
            <a:xfrm>
              <a:off x="3977735" y="3517065"/>
              <a:ext cx="1296144" cy="1409753"/>
            </a:xfrm>
            <a:prstGeom prst="star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MY" sz="2954" b="1" dirty="0"/>
            </a:p>
          </p:txBody>
        </p:sp>
        <p:sp>
          <p:nvSpPr>
            <p:cNvPr id="15" name="TextBox 14"/>
            <p:cNvSpPr txBox="1"/>
            <p:nvPr/>
          </p:nvSpPr>
          <p:spPr>
            <a:xfrm>
              <a:off x="4151884" y="3702682"/>
              <a:ext cx="936104" cy="972101"/>
            </a:xfrm>
            <a:prstGeom prst="rect">
              <a:avLst/>
            </a:prstGeom>
            <a:noFill/>
          </p:spPr>
          <p:txBody>
            <a:bodyPr wrap="square" rtlCol="0">
              <a:spAutoFit/>
            </a:bodyPr>
            <a:lstStyle/>
            <a:p>
              <a:pPr algn="ctr"/>
              <a:r>
                <a:rPr lang="en-MY" sz="2954" b="1" dirty="0"/>
                <a:t>6</a:t>
              </a:r>
              <a:r>
                <a:rPr lang="en-MY" sz="2954" b="1" dirty="0" smtClean="0"/>
                <a:t>%</a:t>
              </a:r>
            </a:p>
            <a:p>
              <a:pPr algn="ctr"/>
              <a:r>
                <a:rPr lang="en-MY" sz="2954" b="1" dirty="0" smtClean="0"/>
                <a:t>Standard rate</a:t>
              </a:r>
              <a:endParaRPr lang="en-MY" sz="2954" b="1" dirty="0"/>
            </a:p>
          </p:txBody>
        </p:sp>
      </p:grpSp>
      <p:pic>
        <p:nvPicPr>
          <p:cNvPr id="16"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2433" y="5155352"/>
            <a:ext cx="1946076" cy="98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5" descr="http://4.bp.blogspot.com/-4gOtuRZKClg/UK1wqf14QFI/AAAAAAAAAFM/2X_QIP6M528/s640/mas-airasia.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9178" y="5131489"/>
            <a:ext cx="1646245" cy="96322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95222" y="394193"/>
            <a:ext cx="7067514"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latin typeface="Calibri" pitchFamily="34" charset="0"/>
                <a:cs typeface="Calibri" pitchFamily="34" charset="0"/>
              </a:rPr>
              <a:t>GST </a:t>
            </a:r>
            <a:r>
              <a:rPr lang="en-US" sz="2585" dirty="0">
                <a:latin typeface="Calibri" pitchFamily="34" charset="0"/>
                <a:cs typeface="Calibri" pitchFamily="34" charset="0"/>
              </a:rPr>
              <a:t>MODEL </a:t>
            </a:r>
            <a:r>
              <a:rPr lang="en-US" sz="2585" dirty="0" smtClean="0">
                <a:latin typeface="Calibri" pitchFamily="34" charset="0"/>
                <a:cs typeface="Calibri" pitchFamily="34" charset="0"/>
              </a:rPr>
              <a:t>- STANDARD RATED</a:t>
            </a:r>
            <a:endParaRPr lang="en-US" sz="2215" dirty="0">
              <a:latin typeface="Calibri" pitchFamily="34" charset="0"/>
              <a:cs typeface="Calibri" pitchFamily="34" charset="0"/>
            </a:endParaRPr>
          </a:p>
        </p:txBody>
      </p:sp>
    </p:spTree>
    <p:extLst>
      <p:ext uri="{BB962C8B-B14F-4D97-AF65-F5344CB8AC3E}">
        <p14:creationId xmlns:p14="http://schemas.microsoft.com/office/powerpoint/2010/main" val="3164871585"/>
      </p:ext>
    </p:extLst>
  </p:cSld>
  <p:clrMapOvr>
    <a:masterClrMapping/>
  </p:clrMapOvr>
  <p:transition spd="slow">
    <p:pull/>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120</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120</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TAXPAYER ACCESS POINT (TAP)</a:t>
            </a:r>
            <a:endParaRPr lang="en-US" sz="2000" dirty="0"/>
          </a:p>
        </p:txBody>
      </p:sp>
      <p:sp>
        <p:nvSpPr>
          <p:cNvPr id="12" name="Oval 11"/>
          <p:cNvSpPr/>
          <p:nvPr/>
        </p:nvSpPr>
        <p:spPr>
          <a:xfrm>
            <a:off x="1026240" y="1906547"/>
            <a:ext cx="1717576" cy="111291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b="1" dirty="0" smtClean="0"/>
              <a:t>WHAT IS TAP</a:t>
            </a:r>
            <a:endParaRPr lang="ms-MY" sz="1500" b="1" dirty="0"/>
          </a:p>
        </p:txBody>
      </p:sp>
      <p:sp>
        <p:nvSpPr>
          <p:cNvPr id="13" name="Oval 12"/>
          <p:cNvSpPr/>
          <p:nvPr/>
        </p:nvSpPr>
        <p:spPr>
          <a:xfrm>
            <a:off x="1022927" y="3403451"/>
            <a:ext cx="1717576" cy="122306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500" b="1" dirty="0" smtClean="0"/>
              <a:t>WHO CAN ASSESS TAP</a:t>
            </a:r>
            <a:endParaRPr lang="ms-MY" sz="1500" b="1" dirty="0"/>
          </a:p>
        </p:txBody>
      </p:sp>
      <p:sp>
        <p:nvSpPr>
          <p:cNvPr id="15" name="Title 7"/>
          <p:cNvSpPr txBox="1">
            <a:spLocks/>
          </p:cNvSpPr>
          <p:nvPr/>
        </p:nvSpPr>
        <p:spPr>
          <a:xfrm>
            <a:off x="1050354" y="5010504"/>
            <a:ext cx="1693462" cy="121408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normAutofit fontScale="97500"/>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500" b="1" dirty="0" smtClean="0"/>
              <a:t>HOW TO ASSESS TAP</a:t>
            </a:r>
            <a:endParaRPr lang="ms-MY" sz="1500" b="1" dirty="0"/>
          </a:p>
        </p:txBody>
      </p:sp>
      <p:sp>
        <p:nvSpPr>
          <p:cNvPr id="16" name="Rounded Rectangle 15"/>
          <p:cNvSpPr/>
          <p:nvPr/>
        </p:nvSpPr>
        <p:spPr>
          <a:xfrm>
            <a:off x="3023152" y="1906547"/>
            <a:ext cx="5206448" cy="1020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en-US" dirty="0" smtClean="0"/>
              <a:t>TAP is an easy and convenient way for taxpayer to deal with Royal Malaysia Custom Department (RMCD) regarding Good and Service Tax</a:t>
            </a:r>
            <a:endParaRPr lang="ms-MY" dirty="0"/>
          </a:p>
        </p:txBody>
      </p:sp>
      <p:sp>
        <p:nvSpPr>
          <p:cNvPr id="17" name="Rounded Rectangle 16"/>
          <p:cNvSpPr/>
          <p:nvPr/>
        </p:nvSpPr>
        <p:spPr>
          <a:xfrm>
            <a:off x="3009900" y="3116579"/>
            <a:ext cx="5219700" cy="180129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285750" indent="-285750">
              <a:buFont typeface="Arial" panose="020B0604020202020204" pitchFamily="34" charset="0"/>
              <a:buChar char="•"/>
            </a:pPr>
            <a:r>
              <a:rPr lang="en-US" dirty="0" smtClean="0"/>
              <a:t>Registered Taxpayer</a:t>
            </a:r>
          </a:p>
          <a:p>
            <a:pPr marL="285750" indent="-285750">
              <a:buFont typeface="Arial" panose="020B0604020202020204" pitchFamily="34" charset="0"/>
              <a:buChar char="•"/>
            </a:pPr>
            <a:r>
              <a:rPr lang="en-US" dirty="0" smtClean="0"/>
              <a:t>Non-Registered Taxpayer</a:t>
            </a:r>
          </a:p>
          <a:p>
            <a:pPr marL="285750" indent="-285750">
              <a:buFont typeface="Arial" panose="020B0604020202020204" pitchFamily="34" charset="0"/>
              <a:buChar char="•"/>
            </a:pPr>
            <a:r>
              <a:rPr lang="en-US" dirty="0" smtClean="0"/>
              <a:t>Agent</a:t>
            </a:r>
          </a:p>
          <a:p>
            <a:pPr marL="285750" indent="-285750">
              <a:buFont typeface="Arial" panose="020B0604020202020204" pitchFamily="34" charset="0"/>
              <a:buChar char="•"/>
            </a:pPr>
            <a:r>
              <a:rPr lang="en-US" dirty="0" smtClean="0"/>
              <a:t>Tax Agent</a:t>
            </a:r>
          </a:p>
          <a:p>
            <a:pPr marL="285750" indent="-285750">
              <a:buFont typeface="Arial" panose="020B0604020202020204" pitchFamily="34" charset="0"/>
              <a:buChar char="•"/>
            </a:pPr>
            <a:r>
              <a:rPr lang="en-US" dirty="0" smtClean="0"/>
              <a:t>Agency</a:t>
            </a:r>
          </a:p>
          <a:p>
            <a:pPr marL="285750" indent="-285750">
              <a:buFont typeface="Arial" panose="020B0604020202020204" pitchFamily="34" charset="0"/>
              <a:buChar char="•"/>
            </a:pPr>
            <a:r>
              <a:rPr lang="en-US" dirty="0" smtClean="0"/>
              <a:t>Public</a:t>
            </a:r>
            <a:endParaRPr lang="ms-MY" dirty="0"/>
          </a:p>
        </p:txBody>
      </p:sp>
      <p:sp>
        <p:nvSpPr>
          <p:cNvPr id="18" name="Rounded Rectangle 17"/>
          <p:cNvSpPr/>
          <p:nvPr/>
        </p:nvSpPr>
        <p:spPr>
          <a:xfrm>
            <a:off x="3023152" y="5107191"/>
            <a:ext cx="5206448" cy="102071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Good Service Tax Portal (</a:t>
            </a:r>
            <a:r>
              <a:rPr lang="en-US" dirty="0" smtClean="0">
                <a:hlinkClick r:id="rId3"/>
              </a:rPr>
              <a:t>www.gst.customs.gov.my)</a:t>
            </a:r>
            <a:endParaRPr lang="ms-MY" dirty="0"/>
          </a:p>
        </p:txBody>
      </p:sp>
    </p:spTree>
    <p:extLst>
      <p:ext uri="{BB962C8B-B14F-4D97-AF65-F5344CB8AC3E}">
        <p14:creationId xmlns:p14="http://schemas.microsoft.com/office/powerpoint/2010/main" val="12674593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121</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121</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TAXPAYER ACCESS POINT (TAP)</a:t>
            </a:r>
            <a:endParaRPr lang="en-US" sz="2000" dirty="0"/>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t="2997"/>
          <a:stretch/>
        </p:blipFill>
        <p:spPr>
          <a:xfrm>
            <a:off x="381000" y="1447800"/>
            <a:ext cx="8121150" cy="4908553"/>
          </a:xfrm>
          <a:prstGeom prst="rect">
            <a:avLst/>
          </a:prstGeom>
          <a:ln>
            <a:solidFill>
              <a:schemeClr val="tx1"/>
            </a:solidFill>
          </a:ln>
        </p:spPr>
      </p:pic>
    </p:spTree>
    <p:extLst>
      <p:ext uri="{BB962C8B-B14F-4D97-AF65-F5344CB8AC3E}">
        <p14:creationId xmlns:p14="http://schemas.microsoft.com/office/powerpoint/2010/main" val="3190687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2" descr="http://files.aszroul-on9resume.webnode.com/200000015-d5e6ad6e39/uojb1.jpg"/>
          <p:cNvSpPr>
            <a:spLocks noChangeAspect="1" noChangeArrowheads="1"/>
          </p:cNvSpPr>
          <p:nvPr/>
        </p:nvSpPr>
        <p:spPr bwMode="auto">
          <a:xfrm>
            <a:off x="-1415647" y="45049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MY" dirty="0">
              <a:solidFill>
                <a:prstClr val="black"/>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tint val="75000"/>
                  </a:prstClr>
                </a:solidFill>
              </a:rPr>
              <a:pPr/>
              <a:t>122</a:t>
            </a:fld>
            <a:endParaRPr lang="en-US" dirty="0">
              <a:solidFill>
                <a:prstClr val="black">
                  <a:tint val="75000"/>
                </a:prstClr>
              </a:solidFill>
            </a:endParaRPr>
          </a:p>
        </p:txBody>
      </p:sp>
      <p:sp>
        <p:nvSpPr>
          <p:cNvPr id="8" name="Slide Number Placeholder 2"/>
          <p:cNvSpPr txBox="1">
            <a:spLocks/>
          </p:cNvSpPr>
          <p:nvPr/>
        </p:nvSpPr>
        <p:spPr bwMode="auto">
          <a:xfrm>
            <a:off x="11201400" y="6224590"/>
            <a:ext cx="532559"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r" defTabSz="914400" rtl="0" eaLnBrk="1" latinLnBrk="0" hangingPunct="1">
              <a:defRPr sz="900" kern="1200">
                <a:solidFill>
                  <a:schemeClr val="tx1"/>
                </a:solidFill>
                <a:latin typeface="Calibri" pitchFamily="34" charset="0"/>
                <a:ea typeface="+mn-ea"/>
                <a:cs typeface="+mn-cs"/>
              </a:defRPr>
            </a:lvl1pPr>
            <a:lvl2pPr marL="742950" indent="-285750" algn="l" defTabSz="914400" rtl="0" eaLnBrk="1" latinLnBrk="0" hangingPunct="1">
              <a:defRPr sz="1800" kern="1200">
                <a:solidFill>
                  <a:schemeClr val="tx1"/>
                </a:solidFill>
                <a:latin typeface="Calibri" pitchFamily="34" charset="0"/>
                <a:ea typeface="+mn-ea"/>
                <a:cs typeface="+mn-cs"/>
              </a:defRPr>
            </a:lvl2pPr>
            <a:lvl3pPr marL="1143000" indent="-228600" algn="l" defTabSz="914400" rtl="0" eaLnBrk="1" latinLnBrk="0" hangingPunct="1">
              <a:defRPr sz="1800" kern="1200">
                <a:solidFill>
                  <a:schemeClr val="tx1"/>
                </a:solidFill>
                <a:latin typeface="Calibri" pitchFamily="34" charset="0"/>
                <a:ea typeface="+mn-ea"/>
                <a:cs typeface="+mn-cs"/>
              </a:defRPr>
            </a:lvl3pPr>
            <a:lvl4pPr marL="1600200" indent="-228600" algn="l" defTabSz="914400" rtl="0" eaLnBrk="1" latinLnBrk="0" hangingPunct="1">
              <a:defRPr sz="1800" kern="1200">
                <a:solidFill>
                  <a:schemeClr val="tx1"/>
                </a:solidFill>
                <a:latin typeface="Calibri" pitchFamily="34" charset="0"/>
                <a:ea typeface="+mn-ea"/>
                <a:cs typeface="+mn-cs"/>
              </a:defRPr>
            </a:lvl4pPr>
            <a:lvl5pPr marL="2057400" indent="-228600" algn="l" defTabSz="914400" rtl="0" eaLnBrk="1" latinLnBrk="0" hangingPunct="1">
              <a:defRPr sz="1800" kern="1200">
                <a:solidFill>
                  <a:schemeClr val="tx1"/>
                </a:solidFill>
                <a:latin typeface="Calibri" pitchFamily="34" charset="0"/>
                <a:ea typeface="+mn-ea"/>
                <a:cs typeface="+mn-cs"/>
              </a:defRPr>
            </a:lvl5pPr>
            <a:lvl6pPr marL="25146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6pPr>
            <a:lvl7pPr marL="29718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7pPr>
            <a:lvl8pPr marL="34290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8pPr>
            <a:lvl9pPr marL="3886200" indent="-228600" algn="l" defTabSz="914400" rtl="0" eaLnBrk="1" fontAlgn="base" latinLnBrk="0" hangingPunct="1">
              <a:spcBef>
                <a:spcPct val="0"/>
              </a:spcBef>
              <a:spcAft>
                <a:spcPct val="0"/>
              </a:spcAft>
              <a:defRPr sz="1800" kern="1200">
                <a:solidFill>
                  <a:schemeClr val="tx1"/>
                </a:solidFill>
                <a:latin typeface="Calibri" pitchFamily="34" charset="0"/>
                <a:ea typeface="+mn-ea"/>
                <a:cs typeface="+mn-cs"/>
              </a:defRPr>
            </a:lvl9pPr>
          </a:lstStyle>
          <a:p>
            <a:pPr fontAlgn="base">
              <a:spcBef>
                <a:spcPct val="0"/>
              </a:spcBef>
              <a:spcAft>
                <a:spcPct val="0"/>
              </a:spcAft>
              <a:defRPr/>
            </a:pPr>
            <a:fld id="{83275089-C61E-4C48-8268-89263F06933D}" type="slidenum">
              <a:rPr lang="en-US" smtClean="0">
                <a:solidFill>
                  <a:prstClr val="black"/>
                </a:solidFill>
              </a:rPr>
              <a:pPr fontAlgn="base">
                <a:spcBef>
                  <a:spcPct val="0"/>
                </a:spcBef>
                <a:spcAft>
                  <a:spcPct val="0"/>
                </a:spcAft>
                <a:defRPr/>
              </a:pPr>
              <a:t>122</a:t>
            </a:fld>
            <a:endParaRPr lang="en-US" smtClean="0">
              <a:solidFill>
                <a:prstClr val="black"/>
              </a:solidFill>
            </a:endParaRPr>
          </a:p>
        </p:txBody>
      </p:sp>
      <p:sp>
        <p:nvSpPr>
          <p:cNvPr id="11" name="Rectangle 10"/>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800" b="1" dirty="0" smtClean="0">
                <a:solidFill>
                  <a:schemeClr val="bg1"/>
                </a:solidFill>
                <a:latin typeface="Calibri" pitchFamily="34" charset="0"/>
                <a:cs typeface="Mongolian Baiti" pitchFamily="66" charset="0"/>
              </a:rPr>
              <a:t>TAXPAYER ACCESS POINT (TAP)</a:t>
            </a:r>
          </a:p>
        </p:txBody>
      </p:sp>
      <p:graphicFrame>
        <p:nvGraphicFramePr>
          <p:cNvPr id="7" name="Content Placeholder 3"/>
          <p:cNvGraphicFramePr>
            <a:graphicFrameLocks/>
          </p:cNvGraphicFramePr>
          <p:nvPr>
            <p:extLst>
              <p:ext uri="{D42A27DB-BD31-4B8C-83A1-F6EECF244321}">
                <p14:modId xmlns:p14="http://schemas.microsoft.com/office/powerpoint/2010/main" val="951344912"/>
              </p:ext>
            </p:extLst>
          </p:nvPr>
        </p:nvGraphicFramePr>
        <p:xfrm>
          <a:off x="647700" y="2089912"/>
          <a:ext cx="76962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743200" y="1524000"/>
            <a:ext cx="3505200" cy="369332"/>
          </a:xfrm>
          <a:prstGeom prst="rect">
            <a:avLst/>
          </a:prstGeom>
          <a:noFill/>
        </p:spPr>
        <p:txBody>
          <a:bodyPr wrap="square" rtlCol="0">
            <a:spAutoFit/>
          </a:bodyPr>
          <a:lstStyle/>
          <a:p>
            <a:pPr algn="ctr"/>
            <a:r>
              <a:rPr lang="en-MY" b="1" dirty="0" smtClean="0"/>
              <a:t>FUNCTIONS OF TAP</a:t>
            </a:r>
            <a:endParaRPr lang="en-MY" b="1" dirty="0"/>
          </a:p>
        </p:txBody>
      </p:sp>
    </p:spTree>
    <p:extLst>
      <p:ext uri="{BB962C8B-B14F-4D97-AF65-F5344CB8AC3E}">
        <p14:creationId xmlns:p14="http://schemas.microsoft.com/office/powerpoint/2010/main" val="28356471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26713" y="6309320"/>
            <a:ext cx="3485480" cy="215444"/>
          </a:xfrm>
          <a:prstGeom prst="rect">
            <a:avLst/>
          </a:prstGeom>
          <a:noFill/>
        </p:spPr>
        <p:txBody>
          <a:bodyPr wrap="square" rtlCol="0">
            <a:spAutoFit/>
          </a:bodyPr>
          <a:lstStyle/>
          <a:p>
            <a:pPr algn="ctr"/>
            <a:r>
              <a:rPr lang="en-US" sz="800" dirty="0" smtClean="0">
                <a:latin typeface="Century Gothic" pitchFamily="34" charset="0"/>
              </a:rPr>
              <a:t>Copyright Controlled 2014 @</a:t>
            </a:r>
            <a:r>
              <a:rPr lang="en-US" sz="800" dirty="0" smtClean="0"/>
              <a:t> </a:t>
            </a:r>
            <a:r>
              <a:rPr lang="en-US" sz="800" dirty="0" smtClean="0">
                <a:solidFill>
                  <a:srgbClr val="FF0000"/>
                </a:solidFill>
                <a:latin typeface="Neuropol" pitchFamily="34" charset="0"/>
              </a:rPr>
              <a:t>SALIHIN</a:t>
            </a:r>
            <a:endParaRPr lang="en-MY" sz="800" dirty="0">
              <a:solidFill>
                <a:srgbClr val="FF0000"/>
              </a:solidFill>
              <a:latin typeface="Neuropol" pitchFamily="34" charset="0"/>
            </a:endParaRPr>
          </a:p>
        </p:txBody>
      </p:sp>
      <p:sp>
        <p:nvSpPr>
          <p:cNvPr id="4" name="TextBox 3"/>
          <p:cNvSpPr txBox="1"/>
          <p:nvPr/>
        </p:nvSpPr>
        <p:spPr>
          <a:xfrm>
            <a:off x="2286653" y="5590983"/>
            <a:ext cx="4565600" cy="646331"/>
          </a:xfrm>
          <a:prstGeom prst="rect">
            <a:avLst/>
          </a:prstGeom>
          <a:noFill/>
        </p:spPr>
        <p:txBody>
          <a:bodyPr wrap="square" rtlCol="0">
            <a:spAutoFit/>
          </a:bodyPr>
          <a:lstStyle/>
          <a:p>
            <a:pPr algn="ctr"/>
            <a:r>
              <a:rPr lang="en-US" sz="1200" dirty="0" smtClean="0">
                <a:latin typeface="Century Gothic" pitchFamily="34" charset="0"/>
              </a:rPr>
              <a:t>www.</a:t>
            </a:r>
            <a:r>
              <a:rPr lang="en-US" sz="1200" dirty="0" smtClean="0">
                <a:solidFill>
                  <a:srgbClr val="FF0000"/>
                </a:solidFill>
                <a:latin typeface="Neuropol" pitchFamily="34" charset="0"/>
              </a:rPr>
              <a:t>salihin</a:t>
            </a:r>
            <a:r>
              <a:rPr lang="en-US" sz="1200" dirty="0" smtClean="0">
                <a:latin typeface="Century Gothic" pitchFamily="34" charset="0"/>
              </a:rPr>
              <a:t>.com.my</a:t>
            </a:r>
            <a:r>
              <a:rPr lang="en-US" sz="1200" dirty="0">
                <a:latin typeface="Century Gothic" pitchFamily="34" charset="0"/>
              </a:rPr>
              <a:t> </a:t>
            </a:r>
            <a:r>
              <a:rPr lang="en-US" sz="1200" dirty="0" smtClean="0">
                <a:latin typeface="Century Gothic" pitchFamily="34" charset="0"/>
              </a:rPr>
              <a:t>  |   www.my</a:t>
            </a:r>
            <a:r>
              <a:rPr lang="en-US" sz="1200" dirty="0" smtClean="0">
                <a:solidFill>
                  <a:srgbClr val="FF0000"/>
                </a:solidFill>
                <a:latin typeface="Neuropol" pitchFamily="34" charset="0"/>
              </a:rPr>
              <a:t>salihin</a:t>
            </a:r>
            <a:r>
              <a:rPr lang="en-US" sz="1200" dirty="0" smtClean="0">
                <a:latin typeface="Century Gothic" pitchFamily="34" charset="0"/>
              </a:rPr>
              <a:t>.com</a:t>
            </a:r>
          </a:p>
          <a:p>
            <a:pPr algn="ctr"/>
            <a:endParaRPr lang="en-US" sz="1200" dirty="0" smtClean="0">
              <a:solidFill>
                <a:srgbClr val="FF0000"/>
              </a:solidFill>
              <a:latin typeface="Neuropol" pitchFamily="34" charset="0"/>
            </a:endParaRPr>
          </a:p>
          <a:p>
            <a:pPr algn="ctr"/>
            <a:r>
              <a:rPr lang="en-US" sz="1200" dirty="0" smtClean="0">
                <a:solidFill>
                  <a:srgbClr val="FF0000"/>
                </a:solidFill>
                <a:latin typeface="Neuropol" pitchFamily="34" charset="0"/>
              </a:rPr>
              <a:t>1 300 88 5678</a:t>
            </a:r>
            <a:endParaRPr lang="en-MY" sz="1200" dirty="0">
              <a:solidFill>
                <a:srgbClr val="FF0000"/>
              </a:solidFill>
              <a:latin typeface="Neuropol" pitchFamily="34" charset="0"/>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2644402" y="4529443"/>
            <a:ext cx="3877408" cy="1028700"/>
          </a:xfrm>
          <a:prstGeom prst="rect">
            <a:avLst/>
          </a:prstGeom>
          <a:effectLst>
            <a:outerShdw blurRad="50800" dist="38100" dir="5400000" algn="t" rotWithShape="0">
              <a:prstClr val="black">
                <a:alpha val="40000"/>
              </a:prstClr>
            </a:outerShdw>
          </a:effectLst>
        </p:spPr>
      </p:pic>
      <p:grpSp>
        <p:nvGrpSpPr>
          <p:cNvPr id="6" name="Group 5"/>
          <p:cNvGrpSpPr/>
          <p:nvPr/>
        </p:nvGrpSpPr>
        <p:grpSpPr>
          <a:xfrm>
            <a:off x="3252474" y="2883367"/>
            <a:ext cx="2703220" cy="848310"/>
            <a:chOff x="2110978" y="3210350"/>
            <a:chExt cx="2587327" cy="811942"/>
          </a:xfrm>
          <a:solidFill>
            <a:schemeClr val="bg2">
              <a:lumMod val="50000"/>
            </a:schemeClr>
          </a:solidFill>
        </p:grpSpPr>
        <p:sp>
          <p:nvSpPr>
            <p:cNvPr id="8" name="Cube 7"/>
            <p:cNvSpPr/>
            <p:nvPr/>
          </p:nvSpPr>
          <p:spPr>
            <a:xfrm rot="398307">
              <a:off x="2110978" y="3272866"/>
              <a:ext cx="795632" cy="749426"/>
            </a:xfrm>
            <a:prstGeom prst="cube">
              <a:avLst/>
            </a:prstGeom>
            <a:solidFill>
              <a:srgbClr val="00CCF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Y</a:t>
              </a:r>
              <a:endParaRPr lang="en-SG" sz="4400" b="1" dirty="0">
                <a:solidFill>
                  <a:schemeClr val="bg1"/>
                </a:solidFill>
              </a:endParaRPr>
            </a:p>
          </p:txBody>
        </p:sp>
        <p:sp>
          <p:nvSpPr>
            <p:cNvPr id="9" name="Cube 8"/>
            <p:cNvSpPr/>
            <p:nvPr/>
          </p:nvSpPr>
          <p:spPr>
            <a:xfrm>
              <a:off x="3005432" y="3210350"/>
              <a:ext cx="795632" cy="749426"/>
            </a:xfrm>
            <a:prstGeom prst="cube">
              <a:avLst/>
            </a:prstGeom>
            <a:solidFill>
              <a:srgbClr val="FF3399"/>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O</a:t>
              </a:r>
              <a:endParaRPr lang="en-SG" sz="4400" b="1" dirty="0">
                <a:solidFill>
                  <a:schemeClr val="bg1"/>
                </a:solidFill>
              </a:endParaRPr>
            </a:p>
          </p:txBody>
        </p:sp>
        <p:sp>
          <p:nvSpPr>
            <p:cNvPr id="10" name="Cube 9"/>
            <p:cNvSpPr/>
            <p:nvPr/>
          </p:nvSpPr>
          <p:spPr>
            <a:xfrm rot="21107126">
              <a:off x="3902673" y="3264835"/>
              <a:ext cx="795632" cy="749426"/>
            </a:xfrm>
            <a:prstGeom prst="cube">
              <a:avLst/>
            </a:prstGeom>
            <a:solidFill>
              <a:srgbClr val="99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U</a:t>
              </a:r>
              <a:endParaRPr lang="en-SG" sz="4400" b="1" dirty="0">
                <a:solidFill>
                  <a:schemeClr val="bg1"/>
                </a:solidFill>
              </a:endParaRPr>
            </a:p>
          </p:txBody>
        </p:sp>
      </p:grpSp>
      <p:grpSp>
        <p:nvGrpSpPr>
          <p:cNvPr id="13" name="Group 12"/>
          <p:cNvGrpSpPr/>
          <p:nvPr/>
        </p:nvGrpSpPr>
        <p:grpSpPr>
          <a:xfrm>
            <a:off x="2511464" y="1560037"/>
            <a:ext cx="4648110" cy="896966"/>
            <a:chOff x="19050" y="2056917"/>
            <a:chExt cx="8264850" cy="1594904"/>
          </a:xfrm>
          <a:solidFill>
            <a:schemeClr val="bg2">
              <a:lumMod val="50000"/>
            </a:schemeClr>
          </a:solidFill>
        </p:grpSpPr>
        <p:sp>
          <p:nvSpPr>
            <p:cNvPr id="14" name="Cube 13"/>
            <p:cNvSpPr/>
            <p:nvPr/>
          </p:nvSpPr>
          <p:spPr>
            <a:xfrm>
              <a:off x="1746252" y="2174981"/>
              <a:ext cx="1502588" cy="1415324"/>
            </a:xfrm>
            <a:prstGeom prst="cube">
              <a:avLst/>
            </a:prstGeom>
            <a:grp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H</a:t>
              </a:r>
              <a:endParaRPr lang="en-SG" sz="4400" b="1" dirty="0">
                <a:solidFill>
                  <a:schemeClr val="bg1"/>
                </a:solidFill>
              </a:endParaRPr>
            </a:p>
          </p:txBody>
        </p:sp>
        <p:sp>
          <p:nvSpPr>
            <p:cNvPr id="15" name="Cube 14"/>
            <p:cNvSpPr/>
            <p:nvPr/>
          </p:nvSpPr>
          <p:spPr>
            <a:xfrm rot="21009157">
              <a:off x="3435470" y="2056917"/>
              <a:ext cx="1502588" cy="1415324"/>
            </a:xfrm>
            <a:prstGeom prst="cube">
              <a:avLst/>
            </a:prstGeom>
            <a:solidFill>
              <a:srgbClr val="33CC33"/>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A</a:t>
              </a:r>
              <a:endParaRPr lang="en-SG" sz="4400" b="1" dirty="0">
                <a:solidFill>
                  <a:schemeClr val="bg1"/>
                </a:solidFill>
              </a:endParaRPr>
            </a:p>
          </p:txBody>
        </p:sp>
        <p:sp>
          <p:nvSpPr>
            <p:cNvPr id="16" name="Cube 15"/>
            <p:cNvSpPr/>
            <p:nvPr/>
          </p:nvSpPr>
          <p:spPr>
            <a:xfrm rot="427281">
              <a:off x="5129951" y="2159814"/>
              <a:ext cx="1502588" cy="1415324"/>
            </a:xfrm>
            <a:prstGeom prst="cube">
              <a:avLst/>
            </a:prstGeom>
            <a:solidFill>
              <a:srgbClr val="FF00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N</a:t>
              </a:r>
              <a:endParaRPr lang="en-SG" sz="4400" b="1" dirty="0">
                <a:solidFill>
                  <a:schemeClr val="bg1"/>
                </a:solidFill>
              </a:endParaRPr>
            </a:p>
          </p:txBody>
        </p:sp>
        <p:sp>
          <p:nvSpPr>
            <p:cNvPr id="17" name="Cube 16"/>
            <p:cNvSpPr/>
            <p:nvPr/>
          </p:nvSpPr>
          <p:spPr>
            <a:xfrm>
              <a:off x="6781312" y="2159814"/>
              <a:ext cx="1502588" cy="1415324"/>
            </a:xfrm>
            <a:prstGeom prst="cube">
              <a:avLst/>
            </a:prstGeom>
            <a:solidFill>
              <a:srgbClr val="5F5F5F"/>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smtClean="0">
                  <a:solidFill>
                    <a:schemeClr val="bg1"/>
                  </a:solidFill>
                </a:rPr>
                <a:t>K</a:t>
              </a:r>
              <a:endParaRPr lang="en-SG" sz="4400" b="1" dirty="0">
                <a:solidFill>
                  <a:schemeClr val="bg1"/>
                </a:solidFill>
              </a:endParaRPr>
            </a:p>
          </p:txBody>
        </p:sp>
        <p:sp>
          <p:nvSpPr>
            <p:cNvPr id="18" name="Cube 17"/>
            <p:cNvSpPr/>
            <p:nvPr/>
          </p:nvSpPr>
          <p:spPr>
            <a:xfrm rot="982446">
              <a:off x="19050" y="2083132"/>
              <a:ext cx="1568691" cy="1568689"/>
            </a:xfrm>
            <a:prstGeom prst="cube">
              <a:avLst/>
            </a:prstGeom>
            <a:solidFill>
              <a:srgbClr val="FF990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400" b="1" dirty="0">
                  <a:solidFill>
                    <a:schemeClr val="bg1"/>
                  </a:solidFill>
                </a:rPr>
                <a:t>T</a:t>
              </a:r>
              <a:endParaRPr lang="en-SG" sz="4400" b="1" dirty="0">
                <a:solidFill>
                  <a:schemeClr val="bg1"/>
                </a:solidFill>
              </a:endParaRPr>
            </a:p>
          </p:txBody>
        </p:sp>
      </p:grpSp>
      <p:sp>
        <p:nvSpPr>
          <p:cNvPr id="20" name="Slide Number Placeholder 9"/>
          <p:cNvSpPr>
            <a:spLocks noGrp="1"/>
          </p:cNvSpPr>
          <p:nvPr>
            <p:ph type="sldNum" sz="quarter" idx="4294967295"/>
          </p:nvPr>
        </p:nvSpPr>
        <p:spPr>
          <a:xfrm>
            <a:off x="8507455" y="6407155"/>
            <a:ext cx="532557" cy="365125"/>
          </a:xfrm>
          <a:prstGeom prst="rect">
            <a:avLst/>
          </a:prstGeom>
        </p:spPr>
        <p:txBody>
          <a:bodyPr/>
          <a:lstStyle/>
          <a:p>
            <a:fld id="{0609AB30-EEFD-4B7E-84BA-C09F076F50F0}" type="slidenum">
              <a:rPr lang="en-US" smtClean="0"/>
              <a:pPr/>
              <a:t>123</a:t>
            </a:fld>
            <a:endParaRPr lang="en-US" dirty="0"/>
          </a:p>
        </p:txBody>
      </p:sp>
    </p:spTree>
    <p:extLst>
      <p:ext uri="{BB962C8B-B14F-4D97-AF65-F5344CB8AC3E}">
        <p14:creationId xmlns:p14="http://schemas.microsoft.com/office/powerpoint/2010/main" val="2972084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13</a:t>
            </a:fld>
            <a:endParaRPr lang="en-US"/>
          </a:p>
        </p:txBody>
      </p:sp>
      <p:sp>
        <p:nvSpPr>
          <p:cNvPr id="4" name="Rectangle 34"/>
          <p:cNvSpPr>
            <a:spLocks noChangeArrowheads="1"/>
          </p:cNvSpPr>
          <p:nvPr/>
        </p:nvSpPr>
        <p:spPr bwMode="auto">
          <a:xfrm>
            <a:off x="3143340" y="4658597"/>
            <a:ext cx="2970077" cy="145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a:lstStyle/>
          <a:p>
            <a:pPr algn="ctr"/>
            <a:r>
              <a:rPr lang="en-GB" sz="10616" b="1" dirty="0">
                <a:latin typeface="Arial Narrow" charset="0"/>
              </a:rPr>
              <a:t>0%</a:t>
            </a:r>
          </a:p>
        </p:txBody>
      </p:sp>
      <p:sp>
        <p:nvSpPr>
          <p:cNvPr id="8" name="Rectangle 7"/>
          <p:cNvSpPr/>
          <p:nvPr/>
        </p:nvSpPr>
        <p:spPr>
          <a:xfrm>
            <a:off x="659745" y="2074608"/>
            <a:ext cx="2142106" cy="747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MY" sz="1662" dirty="0"/>
              <a:t>Water usage to domestic users</a:t>
            </a:r>
          </a:p>
        </p:txBody>
      </p:sp>
      <p:sp>
        <p:nvSpPr>
          <p:cNvPr id="11" name="Rectangle 10"/>
          <p:cNvSpPr/>
          <p:nvPr/>
        </p:nvSpPr>
        <p:spPr>
          <a:xfrm>
            <a:off x="3474572" y="2099242"/>
            <a:ext cx="2142106" cy="574165"/>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662" dirty="0" smtClean="0"/>
              <a:t>Export</a:t>
            </a:r>
            <a:endParaRPr lang="en-MY" sz="1662" dirty="0"/>
          </a:p>
        </p:txBody>
      </p:sp>
      <p:sp>
        <p:nvSpPr>
          <p:cNvPr id="12" name="Rectangle 11"/>
          <p:cNvSpPr/>
          <p:nvPr/>
        </p:nvSpPr>
        <p:spPr>
          <a:xfrm>
            <a:off x="6365347" y="2099242"/>
            <a:ext cx="2142106" cy="747042"/>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MY" sz="1662" dirty="0"/>
              <a:t>First </a:t>
            </a:r>
            <a:r>
              <a:rPr lang="en-MY" sz="1662" dirty="0" smtClean="0"/>
              <a:t>300 units of </a:t>
            </a:r>
            <a:r>
              <a:rPr lang="en-MY" sz="1662" dirty="0"/>
              <a:t>electricity to domestic users</a:t>
            </a:r>
          </a:p>
        </p:txBody>
      </p:sp>
      <p:pic>
        <p:nvPicPr>
          <p:cNvPr id="18" name="Picture 6" descr="C:\Users\GSTUser\Desktop\Logo Syaba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8193" y="2135566"/>
            <a:ext cx="612301" cy="6968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7" descr="C:\Users\GSTUser\Desktop\thunder-bolt-plain-m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506" y="2099242"/>
            <a:ext cx="443876" cy="8414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1" name="Picture 10" descr="C:\Users\GSTUser\Desktop\Buatan Malaysi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5345" y="2310609"/>
            <a:ext cx="815668" cy="630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Rectangle 22"/>
          <p:cNvSpPr/>
          <p:nvPr/>
        </p:nvSpPr>
        <p:spPr>
          <a:xfrm>
            <a:off x="-219006" y="57083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latin typeface="Calibri" pitchFamily="34" charset="0"/>
                <a:cs typeface="Calibri" pitchFamily="34" charset="0"/>
              </a:rPr>
              <a:t>GST MODEL - ZERO RATED</a:t>
            </a:r>
            <a:endParaRPr lang="en-US" sz="2215" dirty="0">
              <a:latin typeface="Calibri" pitchFamily="34" charset="0"/>
              <a:cs typeface="Calibri" pitchFamily="34" charset="0"/>
            </a:endParaRPr>
          </a:p>
        </p:txBody>
      </p:sp>
      <p:sp>
        <p:nvSpPr>
          <p:cNvPr id="27" name="Rounded Rectangle 26"/>
          <p:cNvSpPr/>
          <p:nvPr/>
        </p:nvSpPr>
        <p:spPr>
          <a:xfrm>
            <a:off x="693151" y="2940724"/>
            <a:ext cx="2118124" cy="289771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MY" dirty="0"/>
              <a:t>E</a:t>
            </a:r>
            <a:r>
              <a:rPr lang="en-MY" dirty="0" smtClean="0"/>
              <a:t>xcludes distilled water, de-ionised water, oxygenised water and mineral water.</a:t>
            </a:r>
            <a:endParaRPr lang="en-MY" dirty="0"/>
          </a:p>
        </p:txBody>
      </p:sp>
      <p:sp>
        <p:nvSpPr>
          <p:cNvPr id="28" name="Rounded Rectangle 27"/>
          <p:cNvSpPr/>
          <p:nvPr/>
        </p:nvSpPr>
        <p:spPr>
          <a:xfrm>
            <a:off x="6299694" y="3005769"/>
            <a:ext cx="2468756" cy="2897711"/>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MY" dirty="0" smtClean="0"/>
              <a:t>Supply of first 300 units of electricity to domestic user (Current Tariff : RM 77)</a:t>
            </a:r>
            <a:endParaRPr lang="en-MY" dirty="0"/>
          </a:p>
        </p:txBody>
      </p:sp>
      <p:sp>
        <p:nvSpPr>
          <p:cNvPr id="29" name="Rounded Rectangle 28"/>
          <p:cNvSpPr/>
          <p:nvPr/>
        </p:nvSpPr>
        <p:spPr>
          <a:xfrm>
            <a:off x="3549888" y="3051133"/>
            <a:ext cx="2118124" cy="1607464"/>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285750" indent="-285750">
              <a:buFont typeface="Arial" panose="020B0604020202020204" pitchFamily="34" charset="0"/>
              <a:buChar char="•"/>
            </a:pPr>
            <a:r>
              <a:rPr lang="en-MY" dirty="0" smtClean="0"/>
              <a:t>Exported Goods and Services </a:t>
            </a:r>
            <a:endParaRPr lang="en-MY" dirty="0"/>
          </a:p>
        </p:txBody>
      </p:sp>
    </p:spTree>
    <p:extLst>
      <p:ext uri="{BB962C8B-B14F-4D97-AF65-F5344CB8AC3E}">
        <p14:creationId xmlns:p14="http://schemas.microsoft.com/office/powerpoint/2010/main" val="1449868158"/>
      </p:ext>
    </p:extLst>
  </p:cSld>
  <p:clrMapOvr>
    <a:masterClrMapping/>
  </p:clrMapOvr>
  <p:transition spd="slow">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98911" y="6382135"/>
            <a:ext cx="532558" cy="365125"/>
          </a:xfrm>
        </p:spPr>
        <p:txBody>
          <a:bodyPr/>
          <a:lstStyle/>
          <a:p>
            <a:fld id="{B6F15528-21DE-4FAA-801E-634DDDAF4B2B}" type="slidenum">
              <a:rPr lang="en-US" smtClean="0"/>
              <a:pPr/>
              <a:t>14</a:t>
            </a:fld>
            <a:endParaRPr lang="en-US" dirty="0"/>
          </a:p>
        </p:txBody>
      </p:sp>
      <p:sp>
        <p:nvSpPr>
          <p:cNvPr id="25" name="Slide Number Placeholder 3"/>
          <p:cNvSpPr txBox="1">
            <a:spLocks/>
          </p:cNvSpPr>
          <p:nvPr/>
        </p:nvSpPr>
        <p:spPr>
          <a:xfrm>
            <a:off x="10080335" y="6151660"/>
            <a:ext cx="532557"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45E794-307C-49D3-8CE5-47BF882ED0AE}" type="slidenum">
              <a:rPr lang="en-MY"/>
              <a:pPr/>
              <a:t>14</a:t>
            </a:fld>
            <a:endParaRPr lang="en-MY" dirty="0"/>
          </a:p>
        </p:txBody>
      </p:sp>
      <p:sp>
        <p:nvSpPr>
          <p:cNvPr id="28" name="Rectangle 27"/>
          <p:cNvSpPr/>
          <p:nvPr/>
        </p:nvSpPr>
        <p:spPr>
          <a:xfrm>
            <a:off x="326448" y="2155711"/>
            <a:ext cx="2776520" cy="446276"/>
          </a:xfrm>
          <a:prstGeom prst="rect">
            <a:avLst/>
          </a:prstGeom>
        </p:spPr>
        <p:txBody>
          <a:bodyPr wrap="square">
            <a:spAutoFit/>
          </a:bodyPr>
          <a:lstStyle/>
          <a:p>
            <a:pPr marL="285738" indent="-285738">
              <a:spcBef>
                <a:spcPts val="1108"/>
              </a:spcBef>
              <a:buFont typeface="Arial" panose="020B0604020202020204" pitchFamily="34" charset="0"/>
              <a:buChar char="•"/>
            </a:pPr>
            <a:endParaRPr lang="en-MY" sz="2300" dirty="0"/>
          </a:p>
        </p:txBody>
      </p:sp>
      <p:sp>
        <p:nvSpPr>
          <p:cNvPr id="46" name="Rectangle 45"/>
          <p:cNvSpPr/>
          <p:nvPr/>
        </p:nvSpPr>
        <p:spPr>
          <a:xfrm>
            <a:off x="-251797" y="182483"/>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latin typeface="Calibri" pitchFamily="34" charset="0"/>
                <a:cs typeface="Calibri" pitchFamily="34" charset="0"/>
              </a:rPr>
              <a:t>GST </a:t>
            </a:r>
            <a:r>
              <a:rPr lang="en-US" sz="2585" dirty="0">
                <a:latin typeface="Calibri" pitchFamily="34" charset="0"/>
                <a:cs typeface="Calibri" pitchFamily="34" charset="0"/>
              </a:rPr>
              <a:t>MODEL - EXEMPTED</a:t>
            </a:r>
            <a:endParaRPr lang="en-US" sz="2215" dirty="0">
              <a:latin typeface="Calibri" pitchFamily="34" charset="0"/>
              <a:cs typeface="Calibri" pitchFamily="34" charset="0"/>
            </a:endParaRPr>
          </a:p>
        </p:txBody>
      </p:sp>
      <p:sp>
        <p:nvSpPr>
          <p:cNvPr id="4" name="TextBox 3"/>
          <p:cNvSpPr txBox="1"/>
          <p:nvPr/>
        </p:nvSpPr>
        <p:spPr>
          <a:xfrm>
            <a:off x="151591" y="944801"/>
            <a:ext cx="8879876" cy="646203"/>
          </a:xfrm>
          <a:prstGeom prst="rect">
            <a:avLst/>
          </a:prstGeom>
          <a:noFill/>
        </p:spPr>
        <p:txBody>
          <a:bodyPr wrap="square" rtlCol="0">
            <a:spAutoFit/>
          </a:bodyPr>
          <a:lstStyle/>
          <a:p>
            <a:r>
              <a:rPr lang="en-MY" sz="2800" dirty="0"/>
              <a:t>SUPPLY OF </a:t>
            </a:r>
            <a:r>
              <a:rPr lang="en-MY" sz="3599" b="1" dirty="0">
                <a:solidFill>
                  <a:srgbClr val="2E0FE7"/>
                </a:solidFill>
              </a:rPr>
              <a:t>GOODS</a:t>
            </a:r>
            <a:r>
              <a:rPr lang="en-MY" sz="2800" dirty="0"/>
              <a:t> DETERMINED AS AN EXEMPT SUPPLY</a:t>
            </a:r>
          </a:p>
        </p:txBody>
      </p:sp>
      <p:graphicFrame>
        <p:nvGraphicFramePr>
          <p:cNvPr id="8" name="Diagram 7"/>
          <p:cNvGraphicFramePr/>
          <p:nvPr>
            <p:extLst/>
          </p:nvPr>
        </p:nvGraphicFramePr>
        <p:xfrm>
          <a:off x="151593" y="1591218"/>
          <a:ext cx="8879876" cy="425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456120" y="5919792"/>
            <a:ext cx="2517177" cy="523220"/>
          </a:xfrm>
          <a:prstGeom prst="rect">
            <a:avLst/>
          </a:prstGeom>
          <a:noFill/>
        </p:spPr>
        <p:txBody>
          <a:bodyPr wrap="square" rtlCol="0">
            <a:spAutoFit/>
          </a:bodyPr>
          <a:lstStyle/>
          <a:p>
            <a:r>
              <a:rPr lang="en-MY" sz="1400" dirty="0"/>
              <a:t>**General use : burial ground</a:t>
            </a:r>
            <a:r>
              <a:rPr lang="en-MY" sz="1400" dirty="0" smtClean="0"/>
              <a:t>, playground</a:t>
            </a:r>
            <a:r>
              <a:rPr lang="en-MY" sz="1400" dirty="0"/>
              <a:t>, religious building</a:t>
            </a:r>
          </a:p>
        </p:txBody>
      </p:sp>
      <p:sp>
        <p:nvSpPr>
          <p:cNvPr id="23" name="TextBox 22"/>
          <p:cNvSpPr txBox="1"/>
          <p:nvPr/>
        </p:nvSpPr>
        <p:spPr>
          <a:xfrm>
            <a:off x="3317288" y="5857176"/>
            <a:ext cx="3652823" cy="954107"/>
          </a:xfrm>
          <a:prstGeom prst="rect">
            <a:avLst/>
          </a:prstGeom>
          <a:noFill/>
        </p:spPr>
        <p:txBody>
          <a:bodyPr wrap="square" rtlCol="0">
            <a:spAutoFit/>
          </a:bodyPr>
          <a:lstStyle/>
          <a:p>
            <a:r>
              <a:rPr lang="en-MY" sz="1400" dirty="0"/>
              <a:t>**Similar establishment: premises provided with sleeping accommodation, with or without lodging or facilities for the preparation of foods for use of visitor or travellers.</a:t>
            </a:r>
          </a:p>
        </p:txBody>
      </p:sp>
    </p:spTree>
    <p:extLst>
      <p:ext uri="{BB962C8B-B14F-4D97-AF65-F5344CB8AC3E}">
        <p14:creationId xmlns:p14="http://schemas.microsoft.com/office/powerpoint/2010/main" val="2035936963"/>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498911" y="6382135"/>
            <a:ext cx="532558" cy="365125"/>
          </a:xfrm>
        </p:spPr>
        <p:txBody>
          <a:bodyPr/>
          <a:lstStyle/>
          <a:p>
            <a:fld id="{B6F15528-21DE-4FAA-801E-634DDDAF4B2B}" type="slidenum">
              <a:rPr lang="en-US" smtClean="0"/>
              <a:pPr/>
              <a:t>15</a:t>
            </a:fld>
            <a:endParaRPr lang="en-US" dirty="0"/>
          </a:p>
        </p:txBody>
      </p:sp>
      <p:sp>
        <p:nvSpPr>
          <p:cNvPr id="25" name="Slide Number Placeholder 3"/>
          <p:cNvSpPr txBox="1">
            <a:spLocks/>
          </p:cNvSpPr>
          <p:nvPr/>
        </p:nvSpPr>
        <p:spPr>
          <a:xfrm>
            <a:off x="10080335" y="6151660"/>
            <a:ext cx="532557"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45E794-307C-49D3-8CE5-47BF882ED0AE}" type="slidenum">
              <a:rPr lang="en-MY"/>
              <a:pPr/>
              <a:t>15</a:t>
            </a:fld>
            <a:endParaRPr lang="en-MY" dirty="0"/>
          </a:p>
        </p:txBody>
      </p:sp>
      <p:grpSp>
        <p:nvGrpSpPr>
          <p:cNvPr id="26" name="Group 25"/>
          <p:cNvGrpSpPr/>
          <p:nvPr/>
        </p:nvGrpSpPr>
        <p:grpSpPr>
          <a:xfrm>
            <a:off x="135838" y="1971441"/>
            <a:ext cx="5208669" cy="4878533"/>
            <a:chOff x="855144" y="1358400"/>
            <a:chExt cx="3843428" cy="5834544"/>
          </a:xfrm>
        </p:grpSpPr>
        <p:sp>
          <p:nvSpPr>
            <p:cNvPr id="27" name="Rounded Rectangle 26"/>
            <p:cNvSpPr/>
            <p:nvPr/>
          </p:nvSpPr>
          <p:spPr>
            <a:xfrm>
              <a:off x="914400" y="1358400"/>
              <a:ext cx="3784172" cy="52643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spcBef>
                  <a:spcPts val="1108"/>
                </a:spcBef>
              </a:pPr>
              <a:endParaRPr lang="en-US" sz="2000" dirty="0">
                <a:solidFill>
                  <a:schemeClr val="bg1"/>
                </a:solidFill>
              </a:endParaRPr>
            </a:p>
          </p:txBody>
        </p:sp>
        <p:sp>
          <p:nvSpPr>
            <p:cNvPr id="28" name="Rectangle 27"/>
            <p:cNvSpPr/>
            <p:nvPr/>
          </p:nvSpPr>
          <p:spPr>
            <a:xfrm>
              <a:off x="855144" y="1481425"/>
              <a:ext cx="3808204" cy="5711519"/>
            </a:xfrm>
            <a:prstGeom prst="rect">
              <a:avLst/>
            </a:prstGeom>
          </p:spPr>
          <p:txBody>
            <a:bodyPr wrap="square">
              <a:spAutoFit/>
            </a:bodyPr>
            <a:lstStyle/>
            <a:p>
              <a:pPr marL="285738" indent="-285738" algn="ctr">
                <a:spcBef>
                  <a:spcPts val="1108"/>
                </a:spcBef>
                <a:buFont typeface="Arial" panose="020B0604020202020204" pitchFamily="34" charset="0"/>
                <a:buChar char="•"/>
              </a:pPr>
              <a:r>
                <a:rPr lang="en-MY" sz="2300" b="1" dirty="0"/>
                <a:t>Public Transportation  </a:t>
              </a:r>
            </a:p>
            <a:p>
              <a:pPr marL="285738" indent="-285738" algn="ctr">
                <a:spcBef>
                  <a:spcPts val="1108"/>
                </a:spcBef>
                <a:buFont typeface="Arial" panose="020B0604020202020204" pitchFamily="34" charset="0"/>
                <a:buChar char="•"/>
              </a:pPr>
              <a:r>
                <a:rPr lang="en-US" sz="2300" b="1" dirty="0"/>
                <a:t>Land For Residential, Agriculture And General Use</a:t>
              </a:r>
            </a:p>
            <a:p>
              <a:pPr marL="285738" indent="-285738" algn="ctr">
                <a:spcBef>
                  <a:spcPts val="1108"/>
                </a:spcBef>
                <a:buFont typeface="Arial" panose="020B0604020202020204" pitchFamily="34" charset="0"/>
                <a:buChar char="•"/>
              </a:pPr>
              <a:r>
                <a:rPr lang="en-US" sz="2300" b="1" dirty="0"/>
                <a:t>Highway and Toll Bridge</a:t>
              </a:r>
            </a:p>
            <a:p>
              <a:pPr marL="285738" indent="-285738" algn="ctr">
                <a:spcBef>
                  <a:spcPts val="1108"/>
                </a:spcBef>
                <a:buFont typeface="Arial" panose="020B0604020202020204" pitchFamily="34" charset="0"/>
                <a:buChar char="•"/>
              </a:pPr>
              <a:r>
                <a:rPr lang="en-US" sz="2300" b="1" dirty="0"/>
                <a:t>Funeral, Burial and Cremation Services</a:t>
              </a:r>
            </a:p>
            <a:p>
              <a:pPr marL="285738" indent="-285738" algn="ctr">
                <a:spcBef>
                  <a:spcPts val="1108"/>
                </a:spcBef>
                <a:buFont typeface="Arial" panose="020B0604020202020204" pitchFamily="34" charset="0"/>
                <a:buChar char="•"/>
              </a:pPr>
              <a:r>
                <a:rPr lang="en-US" sz="2300" b="1" dirty="0"/>
                <a:t>Healthcare Services</a:t>
              </a:r>
            </a:p>
            <a:p>
              <a:pPr marL="285738" indent="-285738" algn="ctr">
                <a:spcBef>
                  <a:spcPts val="1108"/>
                </a:spcBef>
                <a:buFont typeface="Arial" panose="020B0604020202020204" pitchFamily="34" charset="0"/>
                <a:buChar char="•"/>
              </a:pPr>
              <a:r>
                <a:rPr lang="en-US" sz="2300" b="1" dirty="0"/>
                <a:t> Education Services</a:t>
              </a:r>
            </a:p>
            <a:p>
              <a:pPr marL="285738" indent="-285738" algn="ctr">
                <a:spcBef>
                  <a:spcPts val="1108"/>
                </a:spcBef>
                <a:buFont typeface="Arial" panose="020B0604020202020204" pitchFamily="34" charset="0"/>
                <a:buChar char="•"/>
              </a:pPr>
              <a:r>
                <a:rPr lang="en-US" sz="2300" b="1" dirty="0"/>
                <a:t>Financial Services</a:t>
              </a:r>
            </a:p>
            <a:p>
              <a:pPr marL="285738" indent="-285738" algn="ctr">
                <a:spcBef>
                  <a:spcPts val="1108"/>
                </a:spcBef>
                <a:buFont typeface="Arial" panose="020B0604020202020204" pitchFamily="34" charset="0"/>
                <a:buChar char="•"/>
              </a:pPr>
              <a:r>
                <a:rPr lang="en-US" sz="2300" b="1" dirty="0"/>
                <a:t>Child Care Services</a:t>
              </a:r>
            </a:p>
            <a:p>
              <a:pPr algn="ctr">
                <a:spcBef>
                  <a:spcPts val="1108"/>
                </a:spcBef>
              </a:pPr>
              <a:endParaRPr lang="en-US" sz="2400" b="1" dirty="0"/>
            </a:p>
          </p:txBody>
        </p:sp>
      </p:grpSp>
      <p:grpSp>
        <p:nvGrpSpPr>
          <p:cNvPr id="36" name="Group 6"/>
          <p:cNvGrpSpPr/>
          <p:nvPr/>
        </p:nvGrpSpPr>
        <p:grpSpPr>
          <a:xfrm>
            <a:off x="5517385" y="2130147"/>
            <a:ext cx="3247804" cy="3787443"/>
            <a:chOff x="5098772" y="1822179"/>
            <a:chExt cx="3518454" cy="4103063"/>
          </a:xfrm>
        </p:grpSpPr>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58000" y="4598090"/>
              <a:ext cx="1759226" cy="1319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8" name="Picture 3" descr="C:\Users\GSTUser\Desktop\IMG_928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98"/>
            <a:stretch/>
          </p:blipFill>
          <p:spPr bwMode="auto">
            <a:xfrm>
              <a:off x="5098773" y="4576503"/>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39" name="Picture 4" descr="C:\Users\GSTUser\Desktop\ampang_hospital.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3587"/>
            <a:stretch/>
          </p:blipFill>
          <p:spPr bwMode="auto">
            <a:xfrm>
              <a:off x="5098773" y="3223261"/>
              <a:ext cx="1759227" cy="13487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0" name="Picture 5" descr="C:\Users\GSTUser\Desktop\teksi.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1482" r="7934"/>
            <a:stretch/>
          </p:blipFill>
          <p:spPr bwMode="auto">
            <a:xfrm>
              <a:off x="6858000" y="3223261"/>
              <a:ext cx="1752600" cy="1353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 name="Picture 6" descr="C:\Users\GSTUser\Desktop\img_KTM-Komuter-81-Class-(57).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98" r="14819" b="12089"/>
            <a:stretch/>
          </p:blipFill>
          <p:spPr bwMode="auto">
            <a:xfrm>
              <a:off x="6857999" y="1823066"/>
              <a:ext cx="1749701" cy="13868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2" name="Picture 7" descr="C:\Users\GSTUser\Desktop\to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8772" y="1822179"/>
              <a:ext cx="1759227" cy="13877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pSp>
      <p:sp>
        <p:nvSpPr>
          <p:cNvPr id="46" name="Rectangle 45"/>
          <p:cNvSpPr/>
          <p:nvPr/>
        </p:nvSpPr>
        <p:spPr>
          <a:xfrm>
            <a:off x="-386571" y="250890"/>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latin typeface="Calibri" pitchFamily="34" charset="0"/>
                <a:cs typeface="Calibri" pitchFamily="34" charset="0"/>
              </a:rPr>
              <a:t>GST </a:t>
            </a:r>
            <a:r>
              <a:rPr lang="en-US" sz="2585" dirty="0">
                <a:latin typeface="Calibri" pitchFamily="34" charset="0"/>
                <a:cs typeface="Calibri" pitchFamily="34" charset="0"/>
              </a:rPr>
              <a:t>MODEL - EXEMPTED</a:t>
            </a:r>
            <a:endParaRPr lang="en-US" sz="2215" dirty="0">
              <a:latin typeface="Calibri" pitchFamily="34" charset="0"/>
              <a:cs typeface="Calibri" pitchFamily="34" charset="0"/>
            </a:endParaRPr>
          </a:p>
        </p:txBody>
      </p:sp>
      <p:sp>
        <p:nvSpPr>
          <p:cNvPr id="15" name="TextBox 14"/>
          <p:cNvSpPr txBox="1"/>
          <p:nvPr/>
        </p:nvSpPr>
        <p:spPr>
          <a:xfrm>
            <a:off x="0" y="1194863"/>
            <a:ext cx="9365651" cy="646203"/>
          </a:xfrm>
          <a:prstGeom prst="rect">
            <a:avLst/>
          </a:prstGeom>
          <a:noFill/>
        </p:spPr>
        <p:txBody>
          <a:bodyPr wrap="square" rtlCol="0">
            <a:spAutoFit/>
          </a:bodyPr>
          <a:lstStyle/>
          <a:p>
            <a:r>
              <a:rPr lang="en-MY" sz="2800" dirty="0"/>
              <a:t>SUPPLY OF </a:t>
            </a:r>
            <a:r>
              <a:rPr lang="en-MY" sz="3599" b="1" dirty="0">
                <a:solidFill>
                  <a:srgbClr val="2E0FE7"/>
                </a:solidFill>
              </a:rPr>
              <a:t>SERVICES</a:t>
            </a:r>
            <a:r>
              <a:rPr lang="en-MY" sz="2800" dirty="0"/>
              <a:t> DETERMINED AS AN EXEMPT SUPPLY</a:t>
            </a:r>
          </a:p>
        </p:txBody>
      </p:sp>
    </p:spTree>
    <p:extLst>
      <p:ext uri="{BB962C8B-B14F-4D97-AF65-F5344CB8AC3E}">
        <p14:creationId xmlns:p14="http://schemas.microsoft.com/office/powerpoint/2010/main" val="1452834006"/>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07455" y="6372510"/>
            <a:ext cx="532558" cy="365125"/>
          </a:xfrm>
        </p:spPr>
        <p:txBody>
          <a:bodyPr/>
          <a:lstStyle/>
          <a:p>
            <a:fld id="{B6F15528-21DE-4FAA-801E-634DDDAF4B2B}" type="slidenum">
              <a:rPr lang="en-US" smtClean="0"/>
              <a:pPr/>
              <a:t>16</a:t>
            </a:fld>
            <a:endParaRPr lang="en-US"/>
          </a:p>
        </p:txBody>
      </p:sp>
      <p:sp>
        <p:nvSpPr>
          <p:cNvPr id="25" name="Rectangle 24"/>
          <p:cNvSpPr/>
          <p:nvPr/>
        </p:nvSpPr>
        <p:spPr>
          <a:xfrm>
            <a:off x="-219006" y="41041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solidFill>
                  <a:schemeClr val="bg1"/>
                </a:solidFill>
                <a:latin typeface="Calibri" pitchFamily="34" charset="0"/>
                <a:cs typeface="Calibri" pitchFamily="34" charset="0"/>
              </a:rPr>
              <a:t>PROPOSED GST MODEL</a:t>
            </a:r>
            <a:endParaRPr lang="en-US" sz="2585" dirty="0">
              <a:solidFill>
                <a:schemeClr val="bg1"/>
              </a:solidFill>
              <a:latin typeface="Calibri" pitchFamily="34" charset="0"/>
              <a:cs typeface="Calibri" pitchFamily="34" charset="0"/>
            </a:endParaRPr>
          </a:p>
          <a:p>
            <a:pPr lvl="1"/>
            <a:r>
              <a:rPr lang="en-US" sz="2000" dirty="0" smtClean="0">
                <a:solidFill>
                  <a:schemeClr val="bg1"/>
                </a:solidFill>
                <a:latin typeface="Calibri" pitchFamily="34" charset="0"/>
                <a:cs typeface="Calibri" pitchFamily="34" charset="0"/>
              </a:rPr>
              <a:t>GOVERNMENT SUPPLY</a:t>
            </a:r>
            <a:endParaRPr lang="en-US" sz="2000" dirty="0">
              <a:solidFill>
                <a:schemeClr val="bg1"/>
              </a:solidFill>
              <a:latin typeface="Calibri" pitchFamily="34" charset="0"/>
              <a:cs typeface="Calibri" pitchFamily="34" charset="0"/>
            </a:endParaRPr>
          </a:p>
        </p:txBody>
      </p:sp>
      <p:graphicFrame>
        <p:nvGraphicFramePr>
          <p:cNvPr id="26" name="Table 25"/>
          <p:cNvGraphicFramePr>
            <a:graphicFrameLocks noGrp="1"/>
          </p:cNvGraphicFramePr>
          <p:nvPr>
            <p:extLst>
              <p:ext uri="{D42A27DB-BD31-4B8C-83A1-F6EECF244321}">
                <p14:modId xmlns:p14="http://schemas.microsoft.com/office/powerpoint/2010/main" val="3106732361"/>
              </p:ext>
            </p:extLst>
          </p:nvPr>
        </p:nvGraphicFramePr>
        <p:xfrm>
          <a:off x="502498" y="1611086"/>
          <a:ext cx="8103474" cy="4491851"/>
        </p:xfrm>
        <a:graphic>
          <a:graphicData uri="http://schemas.openxmlformats.org/drawingml/2006/table">
            <a:tbl>
              <a:tblPr firstRow="1" bandRow="1">
                <a:tableStyleId>{5C22544A-7EE6-4342-B048-85BDC9FD1C3A}</a:tableStyleId>
              </a:tblPr>
              <a:tblGrid>
                <a:gridCol w="1765737"/>
                <a:gridCol w="3145597"/>
                <a:gridCol w="3192140"/>
              </a:tblGrid>
              <a:tr h="774938">
                <a:tc>
                  <a:txBody>
                    <a:bodyPr/>
                    <a:lstStyle/>
                    <a:p>
                      <a:endParaRPr lang="en-MY" sz="1600" dirty="0"/>
                    </a:p>
                  </a:txBody>
                  <a:tcPr>
                    <a:solidFill>
                      <a:schemeClr val="bg1"/>
                    </a:solidFill>
                  </a:tcPr>
                </a:tc>
                <a:tc>
                  <a:txBody>
                    <a:bodyPr/>
                    <a:lstStyle/>
                    <a:p>
                      <a:pPr algn="ctr"/>
                      <a:r>
                        <a:rPr lang="en-US" sz="1800" dirty="0" smtClean="0"/>
                        <a:t>FEDERAL GOVERNMENT </a:t>
                      </a:r>
                      <a:r>
                        <a:rPr lang="en-US" sz="1800" baseline="0" dirty="0" smtClean="0"/>
                        <a:t>&amp; </a:t>
                      </a:r>
                    </a:p>
                    <a:p>
                      <a:pPr algn="ctr"/>
                      <a:r>
                        <a:rPr lang="en-US" sz="1800" baseline="0" dirty="0" smtClean="0"/>
                        <a:t>STATE GOVERNMENT</a:t>
                      </a:r>
                      <a:endParaRPr lang="en-MY" sz="1800" dirty="0"/>
                    </a:p>
                  </a:txBody>
                  <a:tcPr anchor="ctr">
                    <a:solidFill>
                      <a:srgbClr val="002060"/>
                    </a:solidFill>
                  </a:tcPr>
                </a:tc>
                <a:tc>
                  <a:txBody>
                    <a:bodyPr/>
                    <a:lstStyle/>
                    <a:p>
                      <a:pPr algn="ctr"/>
                      <a:r>
                        <a:rPr lang="en-US" sz="1800" dirty="0" smtClean="0"/>
                        <a:t>LOCAL</a:t>
                      </a:r>
                      <a:r>
                        <a:rPr lang="en-US" sz="1800" baseline="0" dirty="0" smtClean="0"/>
                        <a:t> AUTHORITY </a:t>
                      </a:r>
                      <a:r>
                        <a:rPr lang="en-US" sz="1800" dirty="0" smtClean="0"/>
                        <a:t>&amp; STATUTORY</a:t>
                      </a:r>
                      <a:r>
                        <a:rPr lang="en-US" sz="1800" baseline="0" dirty="0" smtClean="0"/>
                        <a:t> BODIES</a:t>
                      </a:r>
                      <a:endParaRPr lang="en-MY" sz="1800" dirty="0"/>
                    </a:p>
                  </a:txBody>
                  <a:tcPr anchor="ctr">
                    <a:solidFill>
                      <a:srgbClr val="002060"/>
                    </a:solidFill>
                  </a:tcPr>
                </a:tc>
              </a:tr>
              <a:tr h="1613793">
                <a:tc>
                  <a:txBody>
                    <a:bodyPr/>
                    <a:lstStyle/>
                    <a:p>
                      <a:pPr algn="ctr"/>
                      <a:r>
                        <a:rPr lang="en-US" sz="1800" b="1" dirty="0" smtClean="0">
                          <a:solidFill>
                            <a:schemeClr val="bg1"/>
                          </a:solidFill>
                        </a:rPr>
                        <a:t>OUT</a:t>
                      </a:r>
                      <a:r>
                        <a:rPr lang="en-US" sz="1800" b="1" baseline="0" dirty="0" smtClean="0">
                          <a:solidFill>
                            <a:schemeClr val="bg1"/>
                          </a:solidFill>
                        </a:rPr>
                        <a:t> OF SCOPE</a:t>
                      </a:r>
                      <a:endParaRPr lang="en-MY" sz="1800" b="1" dirty="0">
                        <a:solidFill>
                          <a:schemeClr val="bg1"/>
                        </a:solidFill>
                      </a:endParaRPr>
                    </a:p>
                  </a:txBody>
                  <a:tcPr anchor="ctr">
                    <a:solidFill>
                      <a:schemeClr val="accent2">
                        <a:lumMod val="75000"/>
                      </a:schemeClr>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800" dirty="0" smtClean="0"/>
                        <a:t>All supplies by Federal &amp; State Government</a:t>
                      </a:r>
                      <a:endParaRPr lang="en-MY" sz="1800" dirty="0" smtClean="0"/>
                    </a:p>
                  </a:txBody>
                  <a:tcPr marL="137160" marR="137160" marT="137160" marB="137160" anchor="ctr"/>
                </a:tc>
                <a:tc>
                  <a:txBody>
                    <a:bodyPr/>
                    <a:lstStyle/>
                    <a:p>
                      <a:pPr algn="ctr"/>
                      <a:r>
                        <a:rPr lang="en-US" sz="2000" dirty="0" smtClean="0"/>
                        <a:t>Supplies made in the regulatory and enforcement (R&amp;E) Functions</a:t>
                      </a:r>
                    </a:p>
                    <a:p>
                      <a:pPr algn="ctr"/>
                      <a:r>
                        <a:rPr lang="en-US" sz="1600" dirty="0" smtClean="0"/>
                        <a:t>e.g. assessment rate collection, issuance of license, penalty</a:t>
                      </a:r>
                      <a:endParaRPr lang="en-MY" sz="1600" dirty="0" smtClean="0"/>
                    </a:p>
                  </a:txBody>
                  <a:tcPr anchor="ctr"/>
                </a:tc>
              </a:tr>
              <a:tr h="1834861">
                <a:tc>
                  <a:txBody>
                    <a:bodyPr/>
                    <a:lstStyle/>
                    <a:p>
                      <a:pPr algn="ctr"/>
                      <a:r>
                        <a:rPr lang="en-US" sz="1800" b="1" dirty="0" smtClean="0">
                          <a:solidFill>
                            <a:schemeClr val="bg1"/>
                          </a:solidFill>
                        </a:rPr>
                        <a:t>SUBJECT TO GST</a:t>
                      </a:r>
                      <a:endParaRPr lang="en-MY" sz="1800" b="1" dirty="0">
                        <a:solidFill>
                          <a:schemeClr val="bg1"/>
                        </a:solidFill>
                      </a:endParaRPr>
                    </a:p>
                  </a:txBody>
                  <a:tcPr anchor="ctr">
                    <a:solidFill>
                      <a:schemeClr val="accent2">
                        <a:lumMod val="75000"/>
                      </a:schemeClr>
                    </a:solidFill>
                  </a:tcPr>
                </a:tc>
                <a:tc>
                  <a:txBody>
                    <a:bodyPr/>
                    <a:lstStyle/>
                    <a:p>
                      <a:pPr algn="ctr"/>
                      <a:r>
                        <a:rPr lang="en-US" sz="2000" dirty="0" smtClean="0"/>
                        <a:t>Supplies that have been directed by Minister in the GST</a:t>
                      </a:r>
                    </a:p>
                    <a:p>
                      <a:pPr algn="ctr"/>
                      <a:r>
                        <a:rPr lang="en-US" sz="2000" dirty="0" smtClean="0"/>
                        <a:t>(Government Taxable Supply Order)</a:t>
                      </a:r>
                    </a:p>
                    <a:p>
                      <a:pPr algn="ctr"/>
                      <a:r>
                        <a:rPr lang="en-US" sz="1600" dirty="0" smtClean="0"/>
                        <a:t>e.g. supply made by RTM, Prison Department</a:t>
                      </a:r>
                      <a:endParaRPr lang="en-MY" sz="1600" dirty="0" smtClean="0"/>
                    </a:p>
                  </a:txBody>
                  <a:tcPr anchor="ctr"/>
                </a:tc>
                <a:tc>
                  <a:txBody>
                    <a:bodyPr/>
                    <a:lstStyle/>
                    <a:p>
                      <a:pPr algn="ctr"/>
                      <a:r>
                        <a:rPr lang="en-US" sz="2000" dirty="0" smtClean="0"/>
                        <a:t>Non R&amp;E functions, i.e. business activities</a:t>
                      </a:r>
                    </a:p>
                    <a:p>
                      <a:pPr algn="ctr"/>
                      <a:r>
                        <a:rPr lang="en-US" sz="1600" dirty="0" smtClean="0"/>
                        <a:t>e.g. Rental facilities</a:t>
                      </a:r>
                      <a:endParaRPr lang="en-MY" sz="1600" dirty="0" smtClean="0"/>
                    </a:p>
                  </a:txBody>
                  <a:tcPr anchor="ctr"/>
                </a:tc>
              </a:tr>
            </a:tbl>
          </a:graphicData>
        </a:graphic>
      </p:graphicFrame>
    </p:spTree>
    <p:extLst>
      <p:ext uri="{BB962C8B-B14F-4D97-AF65-F5344CB8AC3E}">
        <p14:creationId xmlns:p14="http://schemas.microsoft.com/office/powerpoint/2010/main" val="1373163496"/>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17</a:t>
            </a:fld>
            <a:endParaRPr lang="en-US"/>
          </a:p>
        </p:txBody>
      </p:sp>
      <p:sp>
        <p:nvSpPr>
          <p:cNvPr id="3" name="Rectangle 2"/>
          <p:cNvSpPr/>
          <p:nvPr/>
        </p:nvSpPr>
        <p:spPr>
          <a:xfrm>
            <a:off x="-219006" y="41041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solidFill>
                  <a:schemeClr val="bg1"/>
                </a:solidFill>
                <a:latin typeface="Calibri" pitchFamily="34" charset="0"/>
                <a:cs typeface="Calibri" pitchFamily="34" charset="0"/>
              </a:rPr>
              <a:t>PROPOSED GST MODEL</a:t>
            </a:r>
            <a:endParaRPr lang="en-US" sz="2585" dirty="0">
              <a:solidFill>
                <a:schemeClr val="bg1"/>
              </a:solidFill>
              <a:latin typeface="Calibri" pitchFamily="34" charset="0"/>
              <a:cs typeface="Calibri" pitchFamily="34" charset="0"/>
            </a:endParaRPr>
          </a:p>
          <a:p>
            <a:pPr lvl="1"/>
            <a:r>
              <a:rPr lang="en-US" sz="2000" dirty="0" smtClean="0">
                <a:solidFill>
                  <a:schemeClr val="bg1"/>
                </a:solidFill>
                <a:latin typeface="Calibri" pitchFamily="34" charset="0"/>
                <a:cs typeface="Calibri" pitchFamily="34" charset="0"/>
              </a:rPr>
              <a:t>RELIEF</a:t>
            </a:r>
            <a:endParaRPr lang="en-US" sz="2000" dirty="0">
              <a:solidFill>
                <a:schemeClr val="bg1"/>
              </a:solidFill>
              <a:latin typeface="Calibri" pitchFamily="34" charset="0"/>
              <a:cs typeface="Calibri"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711" y="1404665"/>
            <a:ext cx="6124575" cy="4257675"/>
          </a:xfrm>
          <a:prstGeom prst="rect">
            <a:avLst/>
          </a:prstGeom>
        </p:spPr>
      </p:pic>
      <p:sp>
        <p:nvSpPr>
          <p:cNvPr id="5" name="Rectangle 4"/>
          <p:cNvSpPr/>
          <p:nvPr/>
        </p:nvSpPr>
        <p:spPr>
          <a:xfrm>
            <a:off x="1414461" y="5887946"/>
            <a:ext cx="4572000" cy="646331"/>
          </a:xfrm>
          <a:prstGeom prst="rect">
            <a:avLst/>
          </a:prstGeom>
        </p:spPr>
        <p:txBody>
          <a:bodyPr>
            <a:spAutoFit/>
          </a:bodyPr>
          <a:lstStyle/>
          <a:p>
            <a:r>
              <a:rPr lang="en-MY" dirty="0"/>
              <a:t>http://gst.customs.gov.my/en/rg/Pages/re_odr.aspx</a:t>
            </a:r>
          </a:p>
        </p:txBody>
      </p:sp>
    </p:spTree>
    <p:extLst>
      <p:ext uri="{BB962C8B-B14F-4D97-AF65-F5344CB8AC3E}">
        <p14:creationId xmlns:p14="http://schemas.microsoft.com/office/powerpoint/2010/main" val="3223348507"/>
      </p:ext>
    </p:extLst>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190162" y="1962060"/>
            <a:ext cx="6895444" cy="3988135"/>
            <a:chOff x="1856656" y="1052736"/>
            <a:chExt cx="6336704" cy="4320480"/>
          </a:xfrm>
        </p:grpSpPr>
        <p:cxnSp>
          <p:nvCxnSpPr>
            <p:cNvPr id="23" name="Straight Connector 22"/>
            <p:cNvCxnSpPr/>
            <p:nvPr/>
          </p:nvCxnSpPr>
          <p:spPr>
            <a:xfrm>
              <a:off x="4844988" y="1052736"/>
              <a:ext cx="0" cy="432048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856656" y="2373774"/>
              <a:ext cx="6336704" cy="0"/>
            </a:xfrm>
            <a:prstGeom prst="line">
              <a:avLst/>
            </a:prstGeom>
            <a:ln w="57150">
              <a:solidFill>
                <a:srgbClr val="CC0066"/>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56656" y="1628800"/>
              <a:ext cx="2736304" cy="566822"/>
            </a:xfrm>
            <a:prstGeom prst="rect">
              <a:avLst/>
            </a:prstGeom>
            <a:solidFill>
              <a:srgbClr val="0000FF"/>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800" b="1" dirty="0"/>
                <a:t>INPUT TAX</a:t>
              </a:r>
              <a:endParaRPr lang="en-SG" sz="2800" b="1" dirty="0"/>
            </a:p>
          </p:txBody>
        </p:sp>
        <p:sp>
          <p:nvSpPr>
            <p:cNvPr id="34" name="TextBox 33"/>
            <p:cNvSpPr txBox="1"/>
            <p:nvPr/>
          </p:nvSpPr>
          <p:spPr>
            <a:xfrm>
              <a:off x="5169024" y="1628800"/>
              <a:ext cx="2736304" cy="566822"/>
            </a:xfrm>
            <a:prstGeom prst="rect">
              <a:avLst/>
            </a:prstGeom>
            <a:solidFill>
              <a:srgbClr val="CCCC00"/>
            </a:solidFill>
            <a:ln>
              <a:noFill/>
            </a:ln>
            <a:effectLst>
              <a:outerShdw blurRad="50800" dist="38100" dir="5400000" algn="t"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b="1" dirty="0"/>
                <a:t>OUTPUT TAX</a:t>
              </a:r>
              <a:endParaRPr lang="en-SG" sz="2800" b="1" dirty="0"/>
            </a:p>
          </p:txBody>
        </p:sp>
        <p:sp>
          <p:nvSpPr>
            <p:cNvPr id="35" name="TextBox 34"/>
            <p:cNvSpPr txBox="1"/>
            <p:nvPr/>
          </p:nvSpPr>
          <p:spPr>
            <a:xfrm>
              <a:off x="1856656" y="2733814"/>
              <a:ext cx="2736304" cy="500137"/>
            </a:xfrm>
            <a:prstGeom prst="rect">
              <a:avLst/>
            </a:prstGeom>
            <a:noFill/>
          </p:spPr>
          <p:txBody>
            <a:bodyPr wrap="square" rtlCol="0">
              <a:spAutoFit/>
            </a:bodyPr>
            <a:lstStyle/>
            <a:p>
              <a:pPr algn="ctr"/>
              <a:r>
                <a:rPr lang="en-US" sz="2400" b="1" dirty="0"/>
                <a:t>ACQUISITION</a:t>
              </a:r>
              <a:endParaRPr lang="en-SG" sz="2400" b="1" dirty="0"/>
            </a:p>
          </p:txBody>
        </p:sp>
        <p:sp>
          <p:nvSpPr>
            <p:cNvPr id="36" name="TextBox 35"/>
            <p:cNvSpPr txBox="1"/>
            <p:nvPr/>
          </p:nvSpPr>
          <p:spPr>
            <a:xfrm>
              <a:off x="5169024" y="2733814"/>
              <a:ext cx="2736304" cy="500137"/>
            </a:xfrm>
            <a:prstGeom prst="rect">
              <a:avLst/>
            </a:prstGeom>
            <a:noFill/>
          </p:spPr>
          <p:txBody>
            <a:bodyPr wrap="square" rtlCol="0">
              <a:spAutoFit/>
            </a:bodyPr>
            <a:lstStyle/>
            <a:p>
              <a:pPr algn="ctr"/>
              <a:r>
                <a:rPr lang="en-US" sz="2400" b="1" dirty="0"/>
                <a:t>SUPPLY</a:t>
              </a:r>
              <a:endParaRPr lang="en-SG" sz="2400" b="1" dirty="0"/>
            </a:p>
          </p:txBody>
        </p:sp>
        <p:sp>
          <p:nvSpPr>
            <p:cNvPr id="37" name="TextBox 36"/>
            <p:cNvSpPr txBox="1"/>
            <p:nvPr/>
          </p:nvSpPr>
          <p:spPr>
            <a:xfrm>
              <a:off x="1856656" y="3500826"/>
              <a:ext cx="2736304" cy="500137"/>
            </a:xfrm>
            <a:prstGeom prst="rect">
              <a:avLst/>
            </a:prstGeom>
            <a:noFill/>
          </p:spPr>
          <p:txBody>
            <a:bodyPr wrap="square" rtlCol="0">
              <a:spAutoFit/>
            </a:bodyPr>
            <a:lstStyle/>
            <a:p>
              <a:pPr algn="ctr"/>
              <a:r>
                <a:rPr lang="en-US" sz="2400" b="1" dirty="0"/>
                <a:t>PURCHASES</a:t>
              </a:r>
              <a:endParaRPr lang="en-SG" sz="2400" b="1" dirty="0"/>
            </a:p>
          </p:txBody>
        </p:sp>
        <p:sp>
          <p:nvSpPr>
            <p:cNvPr id="38" name="TextBox 37"/>
            <p:cNvSpPr txBox="1"/>
            <p:nvPr/>
          </p:nvSpPr>
          <p:spPr>
            <a:xfrm>
              <a:off x="5169024" y="3500826"/>
              <a:ext cx="2736304" cy="500137"/>
            </a:xfrm>
            <a:prstGeom prst="rect">
              <a:avLst/>
            </a:prstGeom>
            <a:noFill/>
          </p:spPr>
          <p:txBody>
            <a:bodyPr wrap="square" rtlCol="0">
              <a:spAutoFit/>
            </a:bodyPr>
            <a:lstStyle/>
            <a:p>
              <a:pPr algn="ctr"/>
              <a:r>
                <a:rPr lang="en-US" sz="2400" b="1" dirty="0"/>
                <a:t>SALES</a:t>
              </a:r>
              <a:endParaRPr lang="en-SG" sz="2400" b="1" dirty="0"/>
            </a:p>
          </p:txBody>
        </p:sp>
        <p:sp>
          <p:nvSpPr>
            <p:cNvPr id="39" name="TextBox 38"/>
            <p:cNvSpPr txBox="1"/>
            <p:nvPr/>
          </p:nvSpPr>
          <p:spPr>
            <a:xfrm>
              <a:off x="1856656" y="4365104"/>
              <a:ext cx="2736304" cy="500137"/>
            </a:xfrm>
            <a:prstGeom prst="rect">
              <a:avLst/>
            </a:prstGeom>
            <a:noFill/>
          </p:spPr>
          <p:txBody>
            <a:bodyPr wrap="square" rtlCol="0">
              <a:spAutoFit/>
            </a:bodyPr>
            <a:lstStyle/>
            <a:p>
              <a:pPr algn="ctr"/>
              <a:r>
                <a:rPr lang="en-US" sz="2400" b="1" dirty="0"/>
                <a:t>PAYMENT</a:t>
              </a:r>
              <a:endParaRPr lang="en-SG" sz="2400" b="1" dirty="0"/>
            </a:p>
          </p:txBody>
        </p:sp>
        <p:sp>
          <p:nvSpPr>
            <p:cNvPr id="40" name="TextBox 39"/>
            <p:cNvSpPr txBox="1"/>
            <p:nvPr/>
          </p:nvSpPr>
          <p:spPr>
            <a:xfrm>
              <a:off x="5169024" y="4365104"/>
              <a:ext cx="2736304" cy="500137"/>
            </a:xfrm>
            <a:prstGeom prst="rect">
              <a:avLst/>
            </a:prstGeom>
            <a:noFill/>
          </p:spPr>
          <p:txBody>
            <a:bodyPr wrap="square" rtlCol="0">
              <a:spAutoFit/>
            </a:bodyPr>
            <a:lstStyle/>
            <a:p>
              <a:pPr algn="ctr"/>
              <a:r>
                <a:rPr lang="en-US" sz="2400" b="1" dirty="0"/>
                <a:t>INCOME</a:t>
              </a:r>
              <a:endParaRPr lang="en-SG" sz="2400" b="1" dirty="0"/>
            </a:p>
          </p:txBody>
        </p:sp>
      </p:grpSp>
      <p:sp>
        <p:nvSpPr>
          <p:cNvPr id="41" name="Rectangle 40"/>
          <p:cNvSpPr/>
          <p:nvPr/>
        </p:nvSpPr>
        <p:spPr>
          <a:xfrm>
            <a:off x="-219006" y="57083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GST MECHANISM</a:t>
            </a:r>
            <a:endParaRPr lang="en-US" sz="2215"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562365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19006" y="57083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GST MECHANISM (</a:t>
            </a:r>
            <a:r>
              <a:rPr lang="en-US" sz="2585" dirty="0" smtClean="0">
                <a:latin typeface="Calibri" pitchFamily="34" charset="0"/>
                <a:cs typeface="Calibri" pitchFamily="34" charset="0"/>
              </a:rPr>
              <a:t>CONTD)</a:t>
            </a:r>
            <a:endParaRPr lang="en-US" sz="2215" dirty="0">
              <a:latin typeface="Calibri" pitchFamily="34" charset="0"/>
              <a:cs typeface="Calibri" pitchFamily="34"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19</a:t>
            </a:fld>
            <a:endParaRPr lang="en-US"/>
          </a:p>
        </p:txBody>
      </p:sp>
      <p:grpSp>
        <p:nvGrpSpPr>
          <p:cNvPr id="25" name="Group 24"/>
          <p:cNvGrpSpPr/>
          <p:nvPr/>
        </p:nvGrpSpPr>
        <p:grpSpPr>
          <a:xfrm>
            <a:off x="172172" y="1836049"/>
            <a:ext cx="8743556" cy="3825517"/>
            <a:chOff x="271369" y="1702929"/>
            <a:chExt cx="9472186" cy="4144315"/>
          </a:xfrm>
        </p:grpSpPr>
        <p:sp>
          <p:nvSpPr>
            <p:cNvPr id="26" name="Rounded Rectangle 25"/>
            <p:cNvSpPr/>
            <p:nvPr/>
          </p:nvSpPr>
          <p:spPr>
            <a:xfrm>
              <a:off x="7425799" y="3473506"/>
              <a:ext cx="1966512" cy="1057629"/>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Services</a:t>
              </a:r>
            </a:p>
          </p:txBody>
        </p:sp>
        <p:sp>
          <p:nvSpPr>
            <p:cNvPr id="27" name="Rounded Rectangle 26"/>
            <p:cNvSpPr/>
            <p:nvPr/>
          </p:nvSpPr>
          <p:spPr>
            <a:xfrm>
              <a:off x="7425799" y="2333214"/>
              <a:ext cx="1966512" cy="1026334"/>
            </a:xfrm>
            <a:prstGeom prst="roundRect">
              <a:avLst>
                <a:gd name="adj" fmla="val 10139"/>
              </a:avLst>
            </a:prstGeom>
            <a:gradFill flip="none" rotWithShape="1">
              <a:gsLst>
                <a:gs pos="0">
                  <a:srgbClr val="FF3399">
                    <a:tint val="66000"/>
                    <a:satMod val="160000"/>
                  </a:srgbClr>
                </a:gs>
                <a:gs pos="50000">
                  <a:srgbClr val="FF3399">
                    <a:tint val="44500"/>
                    <a:satMod val="160000"/>
                  </a:srgbClr>
                </a:gs>
                <a:gs pos="100000">
                  <a:srgbClr val="FF3399">
                    <a:tint val="23500"/>
                    <a:satMod val="160000"/>
                  </a:srgb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400" b="1" dirty="0">
                  <a:solidFill>
                    <a:schemeClr val="tx1"/>
                  </a:solidFill>
                </a:rPr>
                <a:t>Goods</a:t>
              </a:r>
              <a:endParaRPr lang="en-SG" sz="2400" dirty="0">
                <a:solidFill>
                  <a:schemeClr val="tx1"/>
                </a:solidFill>
              </a:endParaRPr>
            </a:p>
          </p:txBody>
        </p:sp>
        <p:sp>
          <p:nvSpPr>
            <p:cNvPr id="28" name="Rectangle 3"/>
            <p:cNvSpPr>
              <a:spLocks noChangeArrowheads="1"/>
            </p:cNvSpPr>
            <p:nvPr/>
          </p:nvSpPr>
          <p:spPr bwMode="auto">
            <a:xfrm>
              <a:off x="3584848" y="2771775"/>
              <a:ext cx="2422525" cy="1320800"/>
            </a:xfrm>
            <a:prstGeom prst="roundRect">
              <a:avLst>
                <a:gd name="adj" fmla="val 12271"/>
              </a:avLst>
            </a:prstGeom>
            <a:solidFill>
              <a:srgbClr val="0000FF"/>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nchor="ctr" anchorCtr="1"/>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3200" b="1" dirty="0">
                  <a:solidFill>
                    <a:schemeClr val="bg1"/>
                  </a:solidFill>
                  <a:latin typeface="+mn-lt"/>
                </a:rPr>
                <a:t>Seller</a:t>
              </a:r>
            </a:p>
          </p:txBody>
        </p:sp>
        <p:sp>
          <p:nvSpPr>
            <p:cNvPr id="29" name="Right Arrow 5"/>
            <p:cNvSpPr>
              <a:spLocks noChangeArrowheads="1"/>
            </p:cNvSpPr>
            <p:nvPr/>
          </p:nvSpPr>
          <p:spPr bwMode="auto">
            <a:xfrm>
              <a:off x="2601314" y="3228775"/>
              <a:ext cx="815305" cy="406799"/>
            </a:xfrm>
            <a:prstGeom prst="rightArrow">
              <a:avLst>
                <a:gd name="adj1" fmla="val 50000"/>
                <a:gd name="adj2" fmla="val 49942"/>
              </a:avLst>
            </a:prstGeom>
            <a:solidFill>
              <a:srgbClr val="FF3399"/>
            </a:solidFill>
            <a:ln w="12700" algn="ctr">
              <a:noFill/>
              <a:round/>
              <a:headEnd type="none" w="sm" len="sm"/>
              <a:tailEnd type="none" w="sm" len="sm"/>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grpSp>
          <p:nvGrpSpPr>
            <p:cNvPr id="30" name="Group 29"/>
            <p:cNvGrpSpPr/>
            <p:nvPr/>
          </p:nvGrpSpPr>
          <p:grpSpPr>
            <a:xfrm>
              <a:off x="785650" y="2333214"/>
              <a:ext cx="1752770" cy="2197923"/>
              <a:chOff x="233459" y="2158760"/>
              <a:chExt cx="1752770" cy="2197923"/>
            </a:xfrm>
            <a:solidFill>
              <a:srgbClr val="CCCC00"/>
            </a:solidFill>
          </p:grpSpPr>
          <p:sp>
            <p:nvSpPr>
              <p:cNvPr id="54" name="Rounded Rectangle 53"/>
              <p:cNvSpPr/>
              <p:nvPr/>
            </p:nvSpPr>
            <p:spPr>
              <a:xfrm>
                <a:off x="233460" y="2158760"/>
                <a:ext cx="1752769" cy="2197923"/>
              </a:xfrm>
              <a:prstGeom prst="roundRect">
                <a:avLst>
                  <a:gd name="adj" fmla="val 10139"/>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lin ang="16200000" scaled="1"/>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5" name="TextBox 7"/>
              <p:cNvSpPr txBox="1">
                <a:spLocks noChangeArrowheads="1"/>
              </p:cNvSpPr>
              <p:nvPr/>
            </p:nvSpPr>
            <p:spPr bwMode="auto">
              <a:xfrm>
                <a:off x="233460" y="2319287"/>
                <a:ext cx="1752768" cy="90024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Raw Materials</a:t>
                </a:r>
              </a:p>
            </p:txBody>
          </p:sp>
          <p:sp>
            <p:nvSpPr>
              <p:cNvPr id="56" name="TextBox 8"/>
              <p:cNvSpPr txBox="1">
                <a:spLocks noChangeArrowheads="1"/>
              </p:cNvSpPr>
              <p:nvPr/>
            </p:nvSpPr>
            <p:spPr bwMode="auto">
              <a:xfrm>
                <a:off x="233460" y="3166381"/>
                <a:ext cx="1752768"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Rental</a:t>
                </a:r>
              </a:p>
            </p:txBody>
          </p:sp>
          <p:sp>
            <p:nvSpPr>
              <p:cNvPr id="57" name="TextBox 9"/>
              <p:cNvSpPr txBox="1">
                <a:spLocks noChangeArrowheads="1"/>
              </p:cNvSpPr>
              <p:nvPr/>
            </p:nvSpPr>
            <p:spPr bwMode="auto">
              <a:xfrm>
                <a:off x="233459" y="3678746"/>
                <a:ext cx="1752770" cy="500137"/>
              </a:xfrm>
              <a:prstGeom prst="rect">
                <a:avLst/>
              </a:prstGeom>
              <a:noFill/>
              <a:ln w="9525">
                <a:noFill/>
                <a:miter lim="800000"/>
                <a:headEnd/>
                <a:tailEnd/>
              </a:ln>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latin typeface="+mn-lt"/>
                  </a:rPr>
                  <a:t>Telephone</a:t>
                </a:r>
              </a:p>
            </p:txBody>
          </p:sp>
        </p:grpSp>
        <p:sp>
          <p:nvSpPr>
            <p:cNvPr id="31" name="Right Arrow 10"/>
            <p:cNvSpPr>
              <a:spLocks noChangeArrowheads="1"/>
            </p:cNvSpPr>
            <p:nvPr/>
          </p:nvSpPr>
          <p:spPr bwMode="auto">
            <a:xfrm rot="955928">
              <a:off x="6204939" y="3485862"/>
              <a:ext cx="1122035" cy="412097"/>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32" name="Right Arrow 12"/>
            <p:cNvSpPr>
              <a:spLocks noChangeArrowheads="1"/>
            </p:cNvSpPr>
            <p:nvPr/>
          </p:nvSpPr>
          <p:spPr bwMode="auto">
            <a:xfrm rot="20615824">
              <a:off x="6224462" y="2881093"/>
              <a:ext cx="1104005" cy="396499"/>
            </a:xfrm>
            <a:prstGeom prst="rightArrow">
              <a:avLst>
                <a:gd name="adj1" fmla="val 50000"/>
                <a:gd name="adj2" fmla="val 50036"/>
              </a:avLst>
            </a:prstGeom>
            <a:solidFill>
              <a:srgbClr val="92D050"/>
            </a:solidFill>
            <a:ln w="12700" algn="ctr">
              <a:noFill/>
              <a:round/>
              <a:headEnd type="none" w="sm" len="sm"/>
              <a:tailEnd type="none" w="sm" len="sm"/>
            </a:ln>
            <a:effectLst/>
            <a:scene3d>
              <a:camera prst="orthographicFront">
                <a:rot lat="0" lon="0" rev="0"/>
              </a:camera>
              <a:lightRig rig="contrasting" dir="t">
                <a:rot lat="0" lon="0" rev="7800000"/>
              </a:lightRig>
            </a:scene3d>
            <a:sp3d>
              <a:bevelT w="139700" h="139700"/>
            </a:sp3d>
          </p:spPr>
          <p:txBody>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endParaRPr lang="en-US" altLang="en-US" sz="3200">
                <a:latin typeface="+mn-lt"/>
              </a:endParaRPr>
            </a:p>
          </p:txBody>
        </p:sp>
        <p:sp>
          <p:nvSpPr>
            <p:cNvPr id="48" name="TextBox 16"/>
            <p:cNvSpPr txBox="1">
              <a:spLocks noChangeArrowheads="1"/>
            </p:cNvSpPr>
            <p:nvPr/>
          </p:nvSpPr>
          <p:spPr bwMode="auto">
            <a:xfrm>
              <a:off x="1066264" y="1702929"/>
              <a:ext cx="1214222"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INPUT</a:t>
              </a:r>
            </a:p>
          </p:txBody>
        </p:sp>
        <p:sp>
          <p:nvSpPr>
            <p:cNvPr id="49" name="TextBox 17"/>
            <p:cNvSpPr txBox="1">
              <a:spLocks noChangeArrowheads="1"/>
            </p:cNvSpPr>
            <p:nvPr/>
          </p:nvSpPr>
          <p:spPr bwMode="auto">
            <a:xfrm>
              <a:off x="7688345" y="1702929"/>
              <a:ext cx="1561538" cy="56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l" eaLnBrk="1" hangingPunct="1"/>
              <a:r>
                <a:rPr lang="en-US" altLang="en-US" sz="2800" b="1" u="sng" dirty="0">
                  <a:latin typeface="+mn-lt"/>
                </a:rPr>
                <a:t>OUTPUT</a:t>
              </a:r>
            </a:p>
          </p:txBody>
        </p:sp>
        <p:sp>
          <p:nvSpPr>
            <p:cNvPr id="50" name="TextBox 18"/>
            <p:cNvSpPr txBox="1">
              <a:spLocks noChangeArrowheads="1"/>
            </p:cNvSpPr>
            <p:nvPr/>
          </p:nvSpPr>
          <p:spPr bwMode="auto">
            <a:xfrm>
              <a:off x="271369" y="4946997"/>
              <a:ext cx="2710607"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Input</a:t>
              </a:r>
              <a:r>
                <a:rPr lang="en-US" altLang="en-US" sz="2400" b="1" dirty="0">
                  <a:latin typeface="+mn-lt"/>
                </a:rPr>
                <a:t> </a:t>
              </a:r>
            </a:p>
            <a:p>
              <a:pPr algn="ctr" eaLnBrk="1" hangingPunct="1"/>
              <a:r>
                <a:rPr lang="en-US" altLang="en-US" sz="2400" b="1" dirty="0">
                  <a:solidFill>
                    <a:srgbClr val="0000FF"/>
                  </a:solidFill>
                  <a:latin typeface="+mn-lt"/>
                </a:rPr>
                <a:t>= Input Tax</a:t>
              </a:r>
            </a:p>
          </p:txBody>
        </p:sp>
        <p:sp>
          <p:nvSpPr>
            <p:cNvPr id="51" name="TextBox 19"/>
            <p:cNvSpPr txBox="1">
              <a:spLocks noChangeArrowheads="1"/>
            </p:cNvSpPr>
            <p:nvPr/>
          </p:nvSpPr>
          <p:spPr bwMode="auto">
            <a:xfrm>
              <a:off x="7074554" y="4946996"/>
              <a:ext cx="2669001" cy="90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rgbClr val="0000FF"/>
                  </a:solidFill>
                  <a:latin typeface="+mn-lt"/>
                </a:rPr>
                <a:t>GST on </a:t>
              </a:r>
              <a:r>
                <a:rPr lang="en-US" altLang="en-US" sz="2400" b="1" u="sng" dirty="0">
                  <a:latin typeface="+mn-lt"/>
                </a:rPr>
                <a:t>Output</a:t>
              </a:r>
            </a:p>
            <a:p>
              <a:pPr algn="ctr" eaLnBrk="1" hangingPunct="1"/>
              <a:r>
                <a:rPr lang="en-US" altLang="en-US" sz="2400" b="1" dirty="0">
                  <a:solidFill>
                    <a:srgbClr val="0000FF"/>
                  </a:solidFill>
                  <a:latin typeface="+mn-lt"/>
                </a:rPr>
                <a:t>= Output Tax</a:t>
              </a:r>
            </a:p>
          </p:txBody>
        </p:sp>
        <p:sp>
          <p:nvSpPr>
            <p:cNvPr id="52" name="AutoShape 20"/>
            <p:cNvSpPr>
              <a:spLocks noChangeArrowheads="1"/>
            </p:cNvSpPr>
            <p:nvPr/>
          </p:nvSpPr>
          <p:spPr bwMode="auto">
            <a:xfrm rot="5400000">
              <a:off x="4555867" y="4255027"/>
              <a:ext cx="480481" cy="48577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tx1"/>
            </a:solidFill>
            <a:ln w="12700">
              <a:solidFill>
                <a:schemeClr val="tx1"/>
              </a:solidFill>
              <a:miter lim="800000"/>
              <a:headEnd type="none" w="sm" len="sm"/>
              <a:tailEnd type="none" w="sm" len="sm"/>
            </a:ln>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eaLnBrk="1" hangingPunct="1"/>
              <a:endParaRPr lang="en-MY" altLang="en-US">
                <a:latin typeface="+mn-lt"/>
              </a:endParaRPr>
            </a:p>
          </p:txBody>
        </p:sp>
        <p:sp>
          <p:nvSpPr>
            <p:cNvPr id="53" name="Rectangle 21"/>
            <p:cNvSpPr>
              <a:spLocks noChangeArrowheads="1"/>
            </p:cNvSpPr>
            <p:nvPr/>
          </p:nvSpPr>
          <p:spPr bwMode="auto">
            <a:xfrm>
              <a:off x="3693589" y="4810163"/>
              <a:ext cx="2205037" cy="914400"/>
            </a:xfrm>
            <a:prstGeom prst="roundRect">
              <a:avLst/>
            </a:prstGeom>
            <a:solidFill>
              <a:srgbClr val="FF0000"/>
            </a:solidFill>
            <a:ln w="12700">
              <a:noFill/>
              <a:miter lim="800000"/>
              <a:headEnd type="none" w="sm" len="sm"/>
              <a:tailEnd type="none" w="sm" len="sm"/>
            </a:ln>
            <a:effectLst/>
            <a:scene3d>
              <a:camera prst="orthographicFront">
                <a:rot lat="0" lon="0" rev="0"/>
              </a:camera>
              <a:lightRig rig="contrasting" dir="t">
                <a:rot lat="0" lon="0" rev="7800000"/>
              </a:lightRig>
            </a:scene3d>
            <a:sp3d>
              <a:bevelT w="139700" h="139700"/>
            </a:sp3d>
          </p:spPr>
          <p:txBody>
            <a:bodyPr wrap="none" anchor="ctr"/>
            <a:lstStyle>
              <a:lvl1pPr eaLnBrk="0" hangingPunct="0">
                <a:defRPr sz="4400">
                  <a:solidFill>
                    <a:schemeClr val="tx1"/>
                  </a:solidFill>
                  <a:latin typeface="Arial" pitchFamily="34" charset="0"/>
                </a:defRPr>
              </a:lvl1pPr>
              <a:lvl2pPr marL="742950" indent="-285750" eaLnBrk="0" hangingPunct="0">
                <a:defRPr sz="4400">
                  <a:solidFill>
                    <a:schemeClr val="tx1"/>
                  </a:solidFill>
                  <a:latin typeface="Arial" pitchFamily="34" charset="0"/>
                </a:defRPr>
              </a:lvl2pPr>
              <a:lvl3pPr marL="1143000" indent="-228600" eaLnBrk="0" hangingPunct="0">
                <a:defRPr sz="4400">
                  <a:solidFill>
                    <a:schemeClr val="tx1"/>
                  </a:solidFill>
                  <a:latin typeface="Arial" pitchFamily="34" charset="0"/>
                </a:defRPr>
              </a:lvl3pPr>
              <a:lvl4pPr marL="1600200" indent="-228600" eaLnBrk="0" hangingPunct="0">
                <a:defRPr sz="4400">
                  <a:solidFill>
                    <a:schemeClr val="tx1"/>
                  </a:solidFill>
                  <a:latin typeface="Arial" pitchFamily="34" charset="0"/>
                </a:defRPr>
              </a:lvl4pPr>
              <a:lvl5pPr marL="2057400" indent="-228600" eaLnBrk="0" hangingPunct="0">
                <a:defRPr sz="4400">
                  <a:solidFill>
                    <a:schemeClr val="tx1"/>
                  </a:solidFill>
                  <a:latin typeface="Arial" pitchFamily="34" charset="0"/>
                </a:defRPr>
              </a:lvl5pPr>
              <a:lvl6pPr marL="2514600" indent="-228600" algn="r" eaLnBrk="0" fontAlgn="base" hangingPunct="0">
                <a:spcBef>
                  <a:spcPct val="0"/>
                </a:spcBef>
                <a:spcAft>
                  <a:spcPct val="0"/>
                </a:spcAft>
                <a:defRPr sz="4400">
                  <a:solidFill>
                    <a:schemeClr val="tx1"/>
                  </a:solidFill>
                  <a:latin typeface="Arial" pitchFamily="34" charset="0"/>
                </a:defRPr>
              </a:lvl6pPr>
              <a:lvl7pPr marL="2971800" indent="-228600" algn="r" eaLnBrk="0" fontAlgn="base" hangingPunct="0">
                <a:spcBef>
                  <a:spcPct val="0"/>
                </a:spcBef>
                <a:spcAft>
                  <a:spcPct val="0"/>
                </a:spcAft>
                <a:defRPr sz="4400">
                  <a:solidFill>
                    <a:schemeClr val="tx1"/>
                  </a:solidFill>
                  <a:latin typeface="Arial" pitchFamily="34" charset="0"/>
                </a:defRPr>
              </a:lvl7pPr>
              <a:lvl8pPr marL="3429000" indent="-228600" algn="r" eaLnBrk="0" fontAlgn="base" hangingPunct="0">
                <a:spcBef>
                  <a:spcPct val="0"/>
                </a:spcBef>
                <a:spcAft>
                  <a:spcPct val="0"/>
                </a:spcAft>
                <a:defRPr sz="4400">
                  <a:solidFill>
                    <a:schemeClr val="tx1"/>
                  </a:solidFill>
                  <a:latin typeface="Arial" pitchFamily="34" charset="0"/>
                </a:defRPr>
              </a:lvl8pPr>
              <a:lvl9pPr marL="3886200" indent="-228600" algn="r" eaLnBrk="0" fontAlgn="base" hangingPunct="0">
                <a:spcBef>
                  <a:spcPct val="0"/>
                </a:spcBef>
                <a:spcAft>
                  <a:spcPct val="0"/>
                </a:spcAft>
                <a:defRPr sz="4400">
                  <a:solidFill>
                    <a:schemeClr val="tx1"/>
                  </a:solidFill>
                  <a:latin typeface="Arial" pitchFamily="34" charset="0"/>
                </a:defRPr>
              </a:lvl9pPr>
            </a:lstStyle>
            <a:p>
              <a:pPr algn="ctr" eaLnBrk="1" hangingPunct="1"/>
              <a:r>
                <a:rPr lang="en-US" altLang="en-US" sz="2400" b="1" dirty="0">
                  <a:solidFill>
                    <a:schemeClr val="bg1"/>
                  </a:solidFill>
                  <a:latin typeface="+mn-lt"/>
                </a:rPr>
                <a:t>Claim</a:t>
              </a:r>
            </a:p>
            <a:p>
              <a:pPr algn="ctr" eaLnBrk="1" hangingPunct="1"/>
              <a:r>
                <a:rPr lang="en-US" altLang="en-US" sz="2400" b="1" dirty="0">
                  <a:solidFill>
                    <a:schemeClr val="bg1"/>
                  </a:solidFill>
                  <a:latin typeface="+mn-lt"/>
                </a:rPr>
                <a:t>Input Tax</a:t>
              </a:r>
            </a:p>
          </p:txBody>
        </p:sp>
      </p:grpSp>
    </p:spTree>
    <p:extLst>
      <p:ext uri="{BB962C8B-B14F-4D97-AF65-F5344CB8AC3E}">
        <p14:creationId xmlns:p14="http://schemas.microsoft.com/office/powerpoint/2010/main" val="1965235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93"/>
          <a:stretch/>
        </p:blipFill>
        <p:spPr bwMode="auto">
          <a:xfrm>
            <a:off x="6252760" y="4381148"/>
            <a:ext cx="2472140" cy="166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495300" y="1223210"/>
            <a:ext cx="8229600" cy="4037662"/>
          </a:xfrm>
          <a:prstGeom prst="rect">
            <a:avLst/>
          </a:prstGeom>
        </p:spPr>
        <p:txBody>
          <a:bodyPr>
            <a:normAutofit/>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28625" indent="-428625">
              <a:buFont typeface="+mj-lt"/>
              <a:buAutoNum type="romanUcPeriod"/>
            </a:pPr>
            <a:endParaRPr lang="en-MY" dirty="0" smtClean="0"/>
          </a:p>
          <a:p>
            <a:pPr marL="428625" indent="-428625">
              <a:buFont typeface="+mj-lt"/>
              <a:buAutoNum type="romanUcPeriod"/>
            </a:pPr>
            <a:r>
              <a:rPr lang="en-MY" sz="2800" dirty="0" smtClean="0"/>
              <a:t>INTRODUCTION </a:t>
            </a:r>
            <a:r>
              <a:rPr lang="en-MY" sz="2800" dirty="0" smtClean="0"/>
              <a:t>OF GST IN MALAYSIA</a:t>
            </a:r>
          </a:p>
          <a:p>
            <a:pPr marL="428625" indent="-428625">
              <a:buFont typeface="+mj-lt"/>
              <a:buAutoNum type="romanUcPeriod"/>
            </a:pPr>
            <a:r>
              <a:rPr lang="en-MY" sz="2800" dirty="0" smtClean="0"/>
              <a:t>WHAT IS GST?</a:t>
            </a:r>
          </a:p>
          <a:p>
            <a:pPr marL="428625" indent="-428625">
              <a:buFont typeface="+mj-lt"/>
              <a:buAutoNum type="romanUcPeriod"/>
            </a:pPr>
            <a:r>
              <a:rPr lang="en-MY" sz="2800" dirty="0" smtClean="0"/>
              <a:t>BASIC CONCEPT AND GST MODEL</a:t>
            </a:r>
          </a:p>
          <a:p>
            <a:pPr marL="428625" indent="-428625">
              <a:buFont typeface="+mj-lt"/>
              <a:buAutoNum type="romanUcPeriod"/>
            </a:pPr>
            <a:r>
              <a:rPr lang="en-US" sz="2800" dirty="0" smtClean="0"/>
              <a:t>GST REGISTRATION</a:t>
            </a:r>
            <a:endParaRPr lang="en-MY" sz="2800" dirty="0" smtClean="0"/>
          </a:p>
        </p:txBody>
      </p:sp>
      <p:sp>
        <p:nvSpPr>
          <p:cNvPr id="12" name="Rectangle 11"/>
          <p:cNvSpPr/>
          <p:nvPr/>
        </p:nvSpPr>
        <p:spPr>
          <a:xfrm>
            <a:off x="-187657" y="30881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AGENDA</a:t>
            </a:r>
            <a:endParaRPr lang="en-MY" sz="2800" dirty="0">
              <a:latin typeface="Calibri" pitchFamily="34" charset="0"/>
              <a:cs typeface="Calibri" pitchFamily="34" charset="0"/>
            </a:endParaRPr>
          </a:p>
        </p:txBody>
      </p:sp>
      <p:sp>
        <p:nvSpPr>
          <p:cNvPr id="13" name="Slide Number Placeholder 4"/>
          <p:cNvSpPr>
            <a:spLocks noGrp="1"/>
          </p:cNvSpPr>
          <p:nvPr>
            <p:ph type="sldNum" sz="quarter" idx="12"/>
          </p:nvPr>
        </p:nvSpPr>
        <p:spPr>
          <a:xfrm>
            <a:off x="8507455" y="6407155"/>
            <a:ext cx="532557" cy="365125"/>
          </a:xfrm>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3987512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Rectangle 45"/>
          <p:cNvSpPr>
            <a:spLocks noChangeArrowheads="1"/>
          </p:cNvSpPr>
          <p:nvPr/>
        </p:nvSpPr>
        <p:spPr bwMode="auto">
          <a:xfrm>
            <a:off x="4455887" y="5432277"/>
            <a:ext cx="3976913" cy="886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992" tIns="42497" rIns="84992" bIns="42497">
            <a:spAutoFit/>
          </a:bodyPr>
          <a:lstStyle/>
          <a:p>
            <a:r>
              <a:rPr lang="en-GB" sz="2000" b="1" dirty="0" smtClean="0">
                <a:solidFill>
                  <a:srgbClr val="FF0000"/>
                </a:solidFill>
                <a:latin typeface="Calibri" pitchFamily="34" charset="0"/>
              </a:rPr>
              <a:t>Total amount remitted to Custom: </a:t>
            </a:r>
          </a:p>
          <a:p>
            <a:r>
              <a:rPr lang="en-GB" sz="3200" b="1" dirty="0" smtClean="0">
                <a:solidFill>
                  <a:srgbClr val="FF0000"/>
                </a:solidFill>
                <a:latin typeface="Calibri" pitchFamily="34" charset="0"/>
              </a:rPr>
              <a:t>= RM 9.00</a:t>
            </a:r>
            <a:endParaRPr lang="en-GB" sz="1200" b="1" dirty="0" smtClean="0">
              <a:solidFill>
                <a:srgbClr val="FF0000"/>
              </a:solidFill>
              <a:latin typeface="Calibri" pitchFamily="34" charset="0"/>
            </a:endParaRPr>
          </a:p>
        </p:txBody>
      </p:sp>
      <p:sp>
        <p:nvSpPr>
          <p:cNvPr id="2" name="Slide Number Placeholder 1"/>
          <p:cNvSpPr>
            <a:spLocks noGrp="1"/>
          </p:cNvSpPr>
          <p:nvPr>
            <p:ph type="sldNum" sz="quarter" idx="12"/>
          </p:nvPr>
        </p:nvSpPr>
        <p:spPr>
          <a:xfrm>
            <a:off x="8504961" y="6407152"/>
            <a:ext cx="535050" cy="365125"/>
          </a:xfrm>
        </p:spPr>
        <p:txBody>
          <a:bodyPr/>
          <a:lstStyle/>
          <a:p>
            <a:fld id="{B6F15528-21DE-4FAA-801E-634DDDAF4B2B}" type="slidenum">
              <a:rPr lang="en-US" smtClean="0"/>
              <a:pPr/>
              <a:t>20</a:t>
            </a:fld>
            <a:endParaRPr lang="en-US"/>
          </a:p>
        </p:txBody>
      </p:sp>
      <p:sp>
        <p:nvSpPr>
          <p:cNvPr id="6" name="Flowchart: Merge 5"/>
          <p:cNvSpPr/>
          <p:nvPr/>
        </p:nvSpPr>
        <p:spPr>
          <a:xfrm>
            <a:off x="2104083" y="1887186"/>
            <a:ext cx="1674692" cy="1017327"/>
          </a:xfrm>
          <a:prstGeom prst="flowChartMerg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94" name="Flowchart: Merge 93"/>
          <p:cNvSpPr/>
          <p:nvPr/>
        </p:nvSpPr>
        <p:spPr>
          <a:xfrm>
            <a:off x="2187011" y="2959825"/>
            <a:ext cx="1700768" cy="1017327"/>
          </a:xfrm>
          <a:prstGeom prst="flowChartMerg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95" name="Flowchart: Merge 94"/>
          <p:cNvSpPr/>
          <p:nvPr/>
        </p:nvSpPr>
        <p:spPr>
          <a:xfrm>
            <a:off x="2197895" y="4208472"/>
            <a:ext cx="1735590" cy="907003"/>
          </a:xfrm>
          <a:prstGeom prst="flowChartMerg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sp>
        <p:nvSpPr>
          <p:cNvPr id="96" name="Flowchart: Merge 95"/>
          <p:cNvSpPr/>
          <p:nvPr/>
        </p:nvSpPr>
        <p:spPr>
          <a:xfrm>
            <a:off x="2207754" y="5291431"/>
            <a:ext cx="1725731" cy="1017327"/>
          </a:xfrm>
          <a:prstGeom prst="flowChartMerg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MY"/>
          </a:p>
        </p:txBody>
      </p:sp>
      <p:pic>
        <p:nvPicPr>
          <p:cNvPr id="90" name="Picture 89"/>
          <p:cNvPicPr>
            <a:picLocks noChangeAspect="1"/>
          </p:cNvPicPr>
          <p:nvPr/>
        </p:nvPicPr>
        <p:blipFill>
          <a:blip r:embed="rId3" cstate="print"/>
          <a:stretch>
            <a:fillRect/>
          </a:stretch>
        </p:blipFill>
        <p:spPr>
          <a:xfrm>
            <a:off x="2405716" y="1954839"/>
            <a:ext cx="1151873" cy="9496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1" name="Picture 90"/>
          <p:cNvPicPr>
            <a:picLocks noChangeAspect="1"/>
          </p:cNvPicPr>
          <p:nvPr/>
        </p:nvPicPr>
        <p:blipFill>
          <a:blip r:embed="rId4" cstate="print"/>
          <a:stretch>
            <a:fillRect/>
          </a:stretch>
        </p:blipFill>
        <p:spPr>
          <a:xfrm>
            <a:off x="2495997" y="4261628"/>
            <a:ext cx="1136301" cy="7255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Rounded Rectangle 15"/>
          <p:cNvSpPr/>
          <p:nvPr/>
        </p:nvSpPr>
        <p:spPr>
          <a:xfrm>
            <a:off x="3911058" y="1501473"/>
            <a:ext cx="4766065" cy="759669"/>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MY" sz="2400" b="1" dirty="0" smtClean="0"/>
              <a:t>Tax Remitted to Government</a:t>
            </a:r>
            <a:endParaRPr lang="en-MY" sz="2400" b="1" dirty="0"/>
          </a:p>
        </p:txBody>
      </p:sp>
      <p:sp>
        <p:nvSpPr>
          <p:cNvPr id="18" name="Rounded Rectangle 17"/>
          <p:cNvSpPr/>
          <p:nvPr/>
        </p:nvSpPr>
        <p:spPr>
          <a:xfrm>
            <a:off x="4470401" y="2278888"/>
            <a:ext cx="1823690" cy="360040"/>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Output Tax  =</a:t>
            </a:r>
            <a:endParaRPr lang="en-MY" sz="2000" b="1" dirty="0"/>
          </a:p>
        </p:txBody>
      </p:sp>
      <p:sp>
        <p:nvSpPr>
          <p:cNvPr id="19" name="Rounded Rectangle 18"/>
          <p:cNvSpPr/>
          <p:nvPr/>
        </p:nvSpPr>
        <p:spPr>
          <a:xfrm>
            <a:off x="4470401" y="2935675"/>
            <a:ext cx="3780311" cy="79208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solidFill>
                  <a:srgbClr val="0070C0"/>
                </a:solidFill>
              </a:rPr>
              <a:t>Output Tax    = RM 7.50</a:t>
            </a:r>
          </a:p>
          <a:p>
            <a:r>
              <a:rPr lang="en-US" sz="2000" b="1" dirty="0" smtClean="0">
                <a:solidFill>
                  <a:srgbClr val="0070C0"/>
                </a:solidFill>
              </a:rPr>
              <a:t>Input Tax       = RM 6.00</a:t>
            </a:r>
            <a:endParaRPr lang="en-MY" sz="2000" b="1" dirty="0">
              <a:solidFill>
                <a:srgbClr val="0070C0"/>
              </a:solidFill>
            </a:endParaRPr>
          </a:p>
        </p:txBody>
      </p:sp>
      <p:sp>
        <p:nvSpPr>
          <p:cNvPr id="20" name="Rounded Rectangle 19"/>
          <p:cNvSpPr/>
          <p:nvPr/>
        </p:nvSpPr>
        <p:spPr>
          <a:xfrm>
            <a:off x="4455887" y="4151320"/>
            <a:ext cx="2947755" cy="675984"/>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Output Tax     = RM 9.00</a:t>
            </a:r>
          </a:p>
          <a:p>
            <a:r>
              <a:rPr lang="en-US" sz="2000" b="1" dirty="0" smtClean="0"/>
              <a:t>Input Tax         = RM 7.50</a:t>
            </a:r>
            <a:endParaRPr lang="en-MY" sz="2000" b="1" dirty="0"/>
          </a:p>
        </p:txBody>
      </p:sp>
      <p:sp>
        <p:nvSpPr>
          <p:cNvPr id="22" name="Rounded Rectangle 21"/>
          <p:cNvSpPr/>
          <p:nvPr/>
        </p:nvSpPr>
        <p:spPr>
          <a:xfrm>
            <a:off x="367632" y="2158035"/>
            <a:ext cx="1663933" cy="68207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Price :RM100</a:t>
            </a:r>
          </a:p>
          <a:p>
            <a:r>
              <a:rPr lang="en-US" sz="2000" b="1" dirty="0" smtClean="0"/>
              <a:t>GST:RM6.00</a:t>
            </a:r>
            <a:endParaRPr lang="en-MY" sz="2000" b="1" dirty="0"/>
          </a:p>
        </p:txBody>
      </p:sp>
      <p:sp>
        <p:nvSpPr>
          <p:cNvPr id="23" name="Rounded Rectangle 22"/>
          <p:cNvSpPr/>
          <p:nvPr/>
        </p:nvSpPr>
        <p:spPr>
          <a:xfrm>
            <a:off x="367632" y="3186502"/>
            <a:ext cx="1663933" cy="68207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solidFill>
                  <a:srgbClr val="0070C0"/>
                </a:solidFill>
              </a:rPr>
              <a:t>Price :RM125</a:t>
            </a:r>
          </a:p>
          <a:p>
            <a:r>
              <a:rPr lang="en-US" sz="2000" b="1" dirty="0" smtClean="0">
                <a:solidFill>
                  <a:srgbClr val="0070C0"/>
                </a:solidFill>
              </a:rPr>
              <a:t>GST:RM7.50</a:t>
            </a:r>
            <a:endParaRPr lang="en-MY" sz="2000" b="1" dirty="0">
              <a:solidFill>
                <a:srgbClr val="0070C0"/>
              </a:solidFill>
            </a:endParaRPr>
          </a:p>
        </p:txBody>
      </p:sp>
      <p:sp>
        <p:nvSpPr>
          <p:cNvPr id="24" name="Rounded Rectangle 23"/>
          <p:cNvSpPr/>
          <p:nvPr/>
        </p:nvSpPr>
        <p:spPr>
          <a:xfrm>
            <a:off x="367632" y="4318275"/>
            <a:ext cx="1956234" cy="682073"/>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000" b="1" dirty="0" smtClean="0"/>
              <a:t>Price :RM150</a:t>
            </a:r>
          </a:p>
          <a:p>
            <a:r>
              <a:rPr lang="en-US" sz="2000" b="1" dirty="0" smtClean="0"/>
              <a:t>GST:RM9.00</a:t>
            </a:r>
            <a:endParaRPr lang="en-MY" sz="2000" b="1" dirty="0"/>
          </a:p>
        </p:txBody>
      </p:sp>
      <p:sp>
        <p:nvSpPr>
          <p:cNvPr id="3" name="TextBox 2"/>
          <p:cNvSpPr txBox="1"/>
          <p:nvPr/>
        </p:nvSpPr>
        <p:spPr>
          <a:xfrm>
            <a:off x="6200051" y="2272661"/>
            <a:ext cx="1255869" cy="400110"/>
          </a:xfrm>
          <a:prstGeom prst="rect">
            <a:avLst/>
          </a:prstGeom>
          <a:noFill/>
        </p:spPr>
        <p:txBody>
          <a:bodyPr wrap="square" rtlCol="0">
            <a:spAutoFit/>
          </a:bodyPr>
          <a:lstStyle/>
          <a:p>
            <a:r>
              <a:rPr lang="en-MY" sz="2000" b="1" u="sng" dirty="0" smtClean="0"/>
              <a:t>RM 6.00</a:t>
            </a:r>
            <a:endParaRPr lang="en-MY" sz="2000" b="1" u="sng" dirty="0"/>
          </a:p>
        </p:txBody>
      </p:sp>
      <p:cxnSp>
        <p:nvCxnSpPr>
          <p:cNvPr id="8" name="Straight Connector 7"/>
          <p:cNvCxnSpPr/>
          <p:nvPr/>
        </p:nvCxnSpPr>
        <p:spPr>
          <a:xfrm>
            <a:off x="6200842" y="3697756"/>
            <a:ext cx="936104" cy="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6200842" y="3997356"/>
            <a:ext cx="936104" cy="0"/>
          </a:xfrm>
          <a:prstGeom prst="line">
            <a:avLst/>
          </a:prstGeom>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6200842" y="3665137"/>
            <a:ext cx="1080120" cy="369332"/>
          </a:xfrm>
          <a:prstGeom prst="rect">
            <a:avLst/>
          </a:prstGeom>
          <a:noFill/>
        </p:spPr>
        <p:txBody>
          <a:bodyPr wrap="square" rtlCol="0">
            <a:spAutoFit/>
          </a:bodyPr>
          <a:lstStyle/>
          <a:p>
            <a:r>
              <a:rPr lang="en-MY" b="1" dirty="0" smtClean="0">
                <a:solidFill>
                  <a:srgbClr val="0070C0"/>
                </a:solidFill>
              </a:rPr>
              <a:t>RM 1.50</a:t>
            </a:r>
            <a:endParaRPr lang="en-MY" b="1" dirty="0">
              <a:solidFill>
                <a:srgbClr val="0070C0"/>
              </a:solidFill>
            </a:endParaRPr>
          </a:p>
        </p:txBody>
      </p:sp>
      <p:cxnSp>
        <p:nvCxnSpPr>
          <p:cNvPr id="29" name="Straight Connector 28"/>
          <p:cNvCxnSpPr/>
          <p:nvPr/>
        </p:nvCxnSpPr>
        <p:spPr>
          <a:xfrm>
            <a:off x="6200842" y="4788033"/>
            <a:ext cx="936104" cy="0"/>
          </a:xfrm>
          <a:prstGeom prst="line">
            <a:avLst/>
          </a:prstGeom>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6157300" y="4816388"/>
            <a:ext cx="1080120" cy="400110"/>
          </a:xfrm>
          <a:prstGeom prst="rect">
            <a:avLst/>
          </a:prstGeom>
          <a:noFill/>
        </p:spPr>
        <p:txBody>
          <a:bodyPr wrap="square" rtlCol="0">
            <a:spAutoFit/>
          </a:bodyPr>
          <a:lstStyle/>
          <a:p>
            <a:r>
              <a:rPr lang="en-MY" sz="2000" b="1" dirty="0" smtClean="0"/>
              <a:t>RM 1.50</a:t>
            </a:r>
            <a:endParaRPr lang="en-MY" sz="2000" b="1" dirty="0"/>
          </a:p>
        </p:txBody>
      </p:sp>
      <p:cxnSp>
        <p:nvCxnSpPr>
          <p:cNvPr id="31" name="Straight Connector 30"/>
          <p:cNvCxnSpPr/>
          <p:nvPr/>
        </p:nvCxnSpPr>
        <p:spPr>
          <a:xfrm>
            <a:off x="6200842" y="5195341"/>
            <a:ext cx="936104" cy="0"/>
          </a:xfrm>
          <a:prstGeom prst="line">
            <a:avLst/>
          </a:prstGeom>
        </p:spPr>
        <p:style>
          <a:lnRef idx="1">
            <a:schemeClr val="dk1"/>
          </a:lnRef>
          <a:fillRef idx="0">
            <a:schemeClr val="dk1"/>
          </a:fillRef>
          <a:effectRef idx="0">
            <a:schemeClr val="dk1"/>
          </a:effectRef>
          <a:fontRef idx="minor">
            <a:schemeClr val="tx1"/>
          </a:fontRef>
        </p:style>
      </p:cxnSp>
      <p:sp>
        <p:nvSpPr>
          <p:cNvPr id="32" name="Rectangle 31"/>
          <p:cNvSpPr/>
          <p:nvPr/>
        </p:nvSpPr>
        <p:spPr>
          <a:xfrm>
            <a:off x="-219006" y="57083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HOW GST WORKS ? </a:t>
            </a:r>
          </a:p>
          <a:p>
            <a:pPr lvl="1"/>
            <a:r>
              <a:rPr lang="en-US" sz="1846" dirty="0">
                <a:latin typeface="Calibri" pitchFamily="34" charset="0"/>
                <a:cs typeface="Calibri" pitchFamily="34" charset="0"/>
              </a:rPr>
              <a:t>STANDARD RATED </a:t>
            </a:r>
            <a:r>
              <a:rPr lang="en-US" sz="1846" dirty="0" smtClean="0">
                <a:latin typeface="Calibri" pitchFamily="34" charset="0"/>
                <a:cs typeface="Calibri" pitchFamily="34" charset="0"/>
              </a:rPr>
              <a:t>(CONTD)</a:t>
            </a:r>
            <a:endParaRPr lang="en-US" sz="1846" dirty="0">
              <a:latin typeface="Calibri" pitchFamily="34" charset="0"/>
              <a:cs typeface="Calibri" pitchFamily="34" charset="0"/>
            </a:endParaRPr>
          </a:p>
        </p:txBody>
      </p:sp>
      <p:sp>
        <p:nvSpPr>
          <p:cNvPr id="7" name="TextBox 6"/>
          <p:cNvSpPr txBox="1"/>
          <p:nvPr/>
        </p:nvSpPr>
        <p:spPr>
          <a:xfrm>
            <a:off x="2117061" y="5288727"/>
            <a:ext cx="1913834" cy="461665"/>
          </a:xfrm>
          <a:prstGeom prst="rect">
            <a:avLst/>
          </a:prstGeom>
          <a:noFill/>
        </p:spPr>
        <p:txBody>
          <a:bodyPr wrap="square" rtlCol="0">
            <a:spAutoFit/>
          </a:bodyPr>
          <a:lstStyle/>
          <a:p>
            <a:pPr algn="ctr"/>
            <a:r>
              <a:rPr lang="en-MY" sz="2400" b="1" dirty="0" smtClean="0"/>
              <a:t>Consumer</a:t>
            </a:r>
            <a:endParaRPr lang="en-MY" sz="2400" b="1" dirty="0"/>
          </a:p>
        </p:txBody>
      </p:sp>
      <p:sp>
        <p:nvSpPr>
          <p:cNvPr id="97" name="TextBox 96"/>
          <p:cNvSpPr txBox="1"/>
          <p:nvPr/>
        </p:nvSpPr>
        <p:spPr>
          <a:xfrm>
            <a:off x="2133238" y="2889741"/>
            <a:ext cx="1783569" cy="461665"/>
          </a:xfrm>
          <a:prstGeom prst="rect">
            <a:avLst/>
          </a:prstGeom>
          <a:noFill/>
        </p:spPr>
        <p:txBody>
          <a:bodyPr wrap="square" rtlCol="0">
            <a:spAutoFit/>
          </a:bodyPr>
          <a:lstStyle/>
          <a:p>
            <a:pPr algn="ctr"/>
            <a:r>
              <a:rPr lang="en-MY" sz="2400" b="1" dirty="0" smtClean="0"/>
              <a:t>Wholesaler</a:t>
            </a:r>
            <a:endParaRPr lang="en-MY" sz="2400" b="1" dirty="0"/>
          </a:p>
        </p:txBody>
      </p:sp>
      <p:sp>
        <p:nvSpPr>
          <p:cNvPr id="98" name="TextBox 97"/>
          <p:cNvSpPr txBox="1"/>
          <p:nvPr/>
        </p:nvSpPr>
        <p:spPr>
          <a:xfrm>
            <a:off x="2370430" y="3847798"/>
            <a:ext cx="1357325" cy="461665"/>
          </a:xfrm>
          <a:prstGeom prst="rect">
            <a:avLst/>
          </a:prstGeom>
          <a:noFill/>
        </p:spPr>
        <p:txBody>
          <a:bodyPr wrap="square" rtlCol="0">
            <a:spAutoFit/>
          </a:bodyPr>
          <a:lstStyle/>
          <a:p>
            <a:pPr algn="ctr"/>
            <a:r>
              <a:rPr lang="en-MY" sz="2400" b="1" dirty="0" smtClean="0"/>
              <a:t>Retailer</a:t>
            </a:r>
            <a:endParaRPr lang="en-MY" sz="2400" b="1" dirty="0"/>
          </a:p>
        </p:txBody>
      </p:sp>
      <p:sp>
        <p:nvSpPr>
          <p:cNvPr id="99" name="TextBox 98"/>
          <p:cNvSpPr txBox="1"/>
          <p:nvPr/>
        </p:nvSpPr>
        <p:spPr>
          <a:xfrm>
            <a:off x="1870280" y="1480075"/>
            <a:ext cx="2262251" cy="461665"/>
          </a:xfrm>
          <a:prstGeom prst="rect">
            <a:avLst/>
          </a:prstGeom>
          <a:noFill/>
        </p:spPr>
        <p:txBody>
          <a:bodyPr wrap="square" rtlCol="0">
            <a:spAutoFit/>
          </a:bodyPr>
          <a:lstStyle/>
          <a:p>
            <a:pPr algn="ctr"/>
            <a:r>
              <a:rPr lang="en-US" sz="2400" b="1" dirty="0" smtClean="0"/>
              <a:t>Manufacturer</a:t>
            </a:r>
            <a:endParaRPr lang="en-MY" sz="2400" b="1" dirty="0"/>
          </a:p>
        </p:txBody>
      </p:sp>
      <p:sp>
        <p:nvSpPr>
          <p:cNvPr id="21" name="Rounded Rectangle 20"/>
          <p:cNvSpPr/>
          <p:nvPr/>
        </p:nvSpPr>
        <p:spPr>
          <a:xfrm>
            <a:off x="1336034" y="6329624"/>
            <a:ext cx="3452515" cy="420942"/>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smtClean="0"/>
              <a:t>GST 6% </a:t>
            </a:r>
            <a:endParaRPr lang="en-MY" sz="2800" b="1" dirty="0"/>
          </a:p>
        </p:txBody>
      </p:sp>
    </p:spTree>
    <p:extLst>
      <p:ext uri="{BB962C8B-B14F-4D97-AF65-F5344CB8AC3E}">
        <p14:creationId xmlns:p14="http://schemas.microsoft.com/office/powerpoint/2010/main" val="157104000"/>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1F45E794-307C-49D3-8CE5-47BF882ED0AE}" type="slidenum">
              <a:rPr lang="en-MY" smtClean="0"/>
              <a:pPr/>
              <a:t>21</a:t>
            </a:fld>
            <a:endParaRPr lang="en-MY" dirty="0"/>
          </a:p>
        </p:txBody>
      </p:sp>
      <p:sp>
        <p:nvSpPr>
          <p:cNvPr id="5" name="Line 3"/>
          <p:cNvSpPr>
            <a:spLocks noChangeShapeType="1"/>
          </p:cNvSpPr>
          <p:nvPr/>
        </p:nvSpPr>
        <p:spPr bwMode="auto">
          <a:xfrm flipH="1">
            <a:off x="2250098" y="3578248"/>
            <a:ext cx="610770" cy="955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sp>
        <p:nvSpPr>
          <p:cNvPr id="9" name="Line 4"/>
          <p:cNvSpPr>
            <a:spLocks noChangeShapeType="1"/>
          </p:cNvSpPr>
          <p:nvPr/>
        </p:nvSpPr>
        <p:spPr bwMode="auto">
          <a:xfrm>
            <a:off x="4658079" y="3578249"/>
            <a:ext cx="541815" cy="926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grpSp>
        <p:nvGrpSpPr>
          <p:cNvPr id="10" name="Group 5"/>
          <p:cNvGrpSpPr>
            <a:grpSpLocks/>
          </p:cNvGrpSpPr>
          <p:nvPr/>
        </p:nvGrpSpPr>
        <p:grpSpPr bwMode="auto">
          <a:xfrm>
            <a:off x="1410186" y="3901368"/>
            <a:ext cx="4727331" cy="1280746"/>
            <a:chOff x="2161" y="2728"/>
            <a:chExt cx="1499" cy="461"/>
          </a:xfrm>
        </p:grpSpPr>
        <p:sp>
          <p:nvSpPr>
            <p:cNvPr id="11" name="Line 6"/>
            <p:cNvSpPr>
              <a:spLocks noChangeShapeType="1"/>
            </p:cNvSpPr>
            <p:nvPr/>
          </p:nvSpPr>
          <p:spPr bwMode="auto">
            <a:xfrm>
              <a:off x="2161" y="2958"/>
              <a:ext cx="47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sp>
          <p:nvSpPr>
            <p:cNvPr id="12" name="Line 7"/>
            <p:cNvSpPr>
              <a:spLocks noChangeShapeType="1"/>
            </p:cNvSpPr>
            <p:nvPr/>
          </p:nvSpPr>
          <p:spPr bwMode="auto">
            <a:xfrm>
              <a:off x="3189" y="2959"/>
              <a:ext cx="47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sp>
          <p:nvSpPr>
            <p:cNvPr id="13" name="Rectangle 8"/>
            <p:cNvSpPr>
              <a:spLocks noChangeArrowheads="1"/>
            </p:cNvSpPr>
            <p:nvPr/>
          </p:nvSpPr>
          <p:spPr bwMode="auto">
            <a:xfrm>
              <a:off x="2621" y="2728"/>
              <a:ext cx="586" cy="461"/>
            </a:xfrm>
            <a:prstGeom prst="rect">
              <a:avLst/>
            </a:prstGeom>
            <a:solidFill>
              <a:srgbClr val="FF3399"/>
            </a:solidFill>
            <a:ln w="9525">
              <a:solidFill>
                <a:schemeClr val="tx1"/>
              </a:solidFill>
              <a:miter lim="800000"/>
              <a:headEnd/>
              <a:tailEnd/>
            </a:ln>
          </p:spPr>
          <p:txBody>
            <a:bodyPr wrap="none" lIns="66463" tIns="66463" rIns="66463" bIns="66463" anchor="ctr"/>
            <a:lstStyle/>
            <a:p>
              <a:pPr algn="ctr">
                <a:buClr>
                  <a:srgbClr val="FFFFFF"/>
                </a:buClr>
              </a:pPr>
              <a:endParaRPr lang="en-GB" sz="1662" b="1">
                <a:solidFill>
                  <a:srgbClr val="000000"/>
                </a:solidFill>
                <a:ea typeface="SimSun" pitchFamily="2" charset="-122"/>
              </a:endParaRPr>
            </a:p>
          </p:txBody>
        </p:sp>
      </p:grpSp>
      <p:sp>
        <p:nvSpPr>
          <p:cNvPr id="16" name="Text Box 26"/>
          <p:cNvSpPr txBox="1">
            <a:spLocks noChangeArrowheads="1"/>
          </p:cNvSpPr>
          <p:nvPr/>
        </p:nvSpPr>
        <p:spPr bwMode="auto">
          <a:xfrm>
            <a:off x="102609" y="6265350"/>
            <a:ext cx="2845730" cy="361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eaLnBrk="1" hangingPunct="1">
              <a:spcBef>
                <a:spcPct val="50000"/>
              </a:spcBef>
              <a:buClr>
                <a:srgbClr val="FFFFFF"/>
              </a:buClr>
            </a:pPr>
            <a:r>
              <a:rPr lang="en-US" sz="1477" dirty="0">
                <a:solidFill>
                  <a:prstClr val="black"/>
                </a:solidFill>
                <a:ea typeface="SimSun" pitchFamily="2" charset="-122"/>
              </a:rPr>
              <a:t>*</a:t>
            </a:r>
            <a:r>
              <a:rPr lang="en-US" sz="1477" dirty="0" smtClean="0">
                <a:solidFill>
                  <a:prstClr val="black"/>
                </a:solidFill>
                <a:ea typeface="SimSun" pitchFamily="2" charset="-122"/>
              </a:rPr>
              <a:t>Note: </a:t>
            </a:r>
            <a:r>
              <a:rPr lang="en-US" sz="1477" dirty="0">
                <a:solidFill>
                  <a:prstClr val="black"/>
                </a:solidFill>
                <a:ea typeface="SimSun" pitchFamily="2" charset="-122"/>
              </a:rPr>
              <a:t>claim input tax</a:t>
            </a:r>
          </a:p>
        </p:txBody>
      </p:sp>
      <p:sp>
        <p:nvSpPr>
          <p:cNvPr id="17" name="Text Box 10"/>
          <p:cNvSpPr txBox="1">
            <a:spLocks noChangeArrowheads="1"/>
          </p:cNvSpPr>
          <p:nvPr/>
        </p:nvSpPr>
        <p:spPr bwMode="auto">
          <a:xfrm>
            <a:off x="3078725" y="4035277"/>
            <a:ext cx="1377462" cy="90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algn="ctr" eaLnBrk="1" hangingPunct="1">
              <a:spcBef>
                <a:spcPct val="50000"/>
              </a:spcBef>
              <a:buClr>
                <a:srgbClr val="FFFFFF"/>
              </a:buClr>
            </a:pPr>
            <a:r>
              <a:rPr lang="en-US" sz="1662" b="1" dirty="0">
                <a:solidFill>
                  <a:prstClr val="white"/>
                </a:solidFill>
                <a:ea typeface="SimSun" pitchFamily="2" charset="-122"/>
              </a:rPr>
              <a:t>Value Added Activity</a:t>
            </a:r>
          </a:p>
        </p:txBody>
      </p:sp>
      <p:sp>
        <p:nvSpPr>
          <p:cNvPr id="18" name="Text Box 13"/>
          <p:cNvSpPr txBox="1">
            <a:spLocks noChangeArrowheads="1"/>
          </p:cNvSpPr>
          <p:nvPr/>
        </p:nvSpPr>
        <p:spPr bwMode="auto">
          <a:xfrm>
            <a:off x="2689318" y="5271606"/>
            <a:ext cx="2439866" cy="143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algn="ctr" eaLnBrk="1" hangingPunct="1">
              <a:lnSpc>
                <a:spcPct val="90000"/>
              </a:lnSpc>
              <a:spcBef>
                <a:spcPct val="20000"/>
              </a:spcBef>
              <a:buClr>
                <a:srgbClr val="FFFFFF"/>
              </a:buClr>
            </a:pPr>
            <a:r>
              <a:rPr lang="en-US" sz="1662" b="1" dirty="0">
                <a:solidFill>
                  <a:prstClr val="black"/>
                </a:solidFill>
                <a:ea typeface="SimSun" pitchFamily="2" charset="-122"/>
              </a:rPr>
              <a:t>Added Value: RM25</a:t>
            </a:r>
          </a:p>
          <a:p>
            <a:pPr algn="ctr" eaLnBrk="1" hangingPunct="1">
              <a:lnSpc>
                <a:spcPct val="90000"/>
              </a:lnSpc>
              <a:spcBef>
                <a:spcPct val="20000"/>
              </a:spcBef>
              <a:buClr>
                <a:srgbClr val="FFFFFF"/>
              </a:buClr>
            </a:pPr>
            <a:r>
              <a:rPr lang="en-US" sz="1662" b="1" dirty="0">
                <a:solidFill>
                  <a:srgbClr val="FF0000"/>
                </a:solidFill>
                <a:ea typeface="SimSun" pitchFamily="2" charset="-122"/>
              </a:rPr>
              <a:t>(+ GST : No GST </a:t>
            </a:r>
            <a:r>
              <a:rPr lang="en-US" sz="1662" b="1" dirty="0" smtClean="0">
                <a:solidFill>
                  <a:srgbClr val="FF0000"/>
                </a:solidFill>
                <a:ea typeface="SimSun" pitchFamily="2" charset="-122"/>
              </a:rPr>
              <a:t>)</a:t>
            </a:r>
          </a:p>
          <a:p>
            <a:pPr algn="ctr" eaLnBrk="1" hangingPunct="1">
              <a:lnSpc>
                <a:spcPct val="90000"/>
              </a:lnSpc>
              <a:spcBef>
                <a:spcPct val="20000"/>
              </a:spcBef>
              <a:buClr>
                <a:srgbClr val="FFFFFF"/>
              </a:buClr>
            </a:pPr>
            <a:r>
              <a:rPr lang="en-US" sz="1662" b="1" dirty="0" smtClean="0">
                <a:solidFill>
                  <a:prstClr val="black"/>
                </a:solidFill>
                <a:ea typeface="SimSun" pitchFamily="2" charset="-122"/>
              </a:rPr>
              <a:t>No GST will </a:t>
            </a:r>
            <a:r>
              <a:rPr lang="en-US" sz="1662" b="1" dirty="0">
                <a:solidFill>
                  <a:prstClr val="black"/>
                </a:solidFill>
                <a:ea typeface="SimSun" pitchFamily="2" charset="-122"/>
              </a:rPr>
              <a:t>be paid to Customs </a:t>
            </a:r>
          </a:p>
          <a:p>
            <a:pPr algn="ctr" eaLnBrk="1" hangingPunct="1">
              <a:lnSpc>
                <a:spcPct val="90000"/>
              </a:lnSpc>
              <a:spcBef>
                <a:spcPct val="20000"/>
              </a:spcBef>
              <a:buClr>
                <a:srgbClr val="FFFFFF"/>
              </a:buClr>
            </a:pPr>
            <a:endParaRPr lang="en-US" sz="1662" b="1" dirty="0">
              <a:solidFill>
                <a:srgbClr val="FF0000"/>
              </a:solidFill>
              <a:ea typeface="SimSun" pitchFamily="2" charset="-122"/>
            </a:endParaRPr>
          </a:p>
        </p:txBody>
      </p:sp>
      <p:sp>
        <p:nvSpPr>
          <p:cNvPr id="21" name="AutoShape 20"/>
          <p:cNvSpPr>
            <a:spLocks noChangeArrowheads="1"/>
          </p:cNvSpPr>
          <p:nvPr/>
        </p:nvSpPr>
        <p:spPr bwMode="auto">
          <a:xfrm>
            <a:off x="3352800" y="2171639"/>
            <a:ext cx="319454" cy="291747"/>
          </a:xfrm>
          <a:prstGeom prst="rightArrow">
            <a:avLst>
              <a:gd name="adj1" fmla="val 50000"/>
              <a:gd name="adj2" fmla="val 26940"/>
            </a:avLst>
          </a:prstGeom>
          <a:solidFill>
            <a:schemeClr val="accent5">
              <a:lumMod val="25000"/>
            </a:schemeClr>
          </a:solidFill>
          <a:ln>
            <a:noFill/>
          </a:ln>
          <a:effectLst>
            <a:outerShdw blurRad="63500" sx="102000" sy="102000" algn="ctr" rotWithShape="0">
              <a:prstClr val="black">
                <a:alpha val="40000"/>
              </a:prstClr>
            </a:outerShdw>
          </a:effectLst>
        </p:spPr>
        <p:txBody>
          <a:bodyPr wrap="none" lIns="66463" tIns="66463" rIns="66463" bIns="66463" anchor="ctr"/>
          <a:lstStyle/>
          <a:p>
            <a:pPr algn="ctr">
              <a:buClr>
                <a:srgbClr val="FFFFFF"/>
              </a:buClr>
              <a:defRPr/>
            </a:pPr>
            <a:endParaRPr lang="en-GB" sz="1662" b="1">
              <a:solidFill>
                <a:srgbClr val="000000"/>
              </a:solidFill>
              <a:ea typeface="SimSun" pitchFamily="2" charset="-122"/>
            </a:endParaRPr>
          </a:p>
        </p:txBody>
      </p:sp>
      <p:sp>
        <p:nvSpPr>
          <p:cNvPr id="47" name="Rectangle 46"/>
          <p:cNvSpPr/>
          <p:nvPr/>
        </p:nvSpPr>
        <p:spPr>
          <a:xfrm>
            <a:off x="-205249" y="504367"/>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HOW GST WORKS ? </a:t>
            </a:r>
          </a:p>
          <a:p>
            <a:pPr lvl="1"/>
            <a:r>
              <a:rPr lang="en-US" sz="1846" dirty="0">
                <a:latin typeface="Calibri" pitchFamily="34" charset="0"/>
                <a:cs typeface="Calibri" pitchFamily="34" charset="0"/>
              </a:rPr>
              <a:t>ZERO </a:t>
            </a:r>
            <a:r>
              <a:rPr lang="en-US" sz="1846" dirty="0" smtClean="0">
                <a:latin typeface="Calibri" pitchFamily="34" charset="0"/>
                <a:cs typeface="Calibri" pitchFamily="34" charset="0"/>
              </a:rPr>
              <a:t>RATED (CONTD)</a:t>
            </a:r>
            <a:endParaRPr lang="en-US" sz="1846" dirty="0">
              <a:latin typeface="Calibri" pitchFamily="34" charset="0"/>
              <a:cs typeface="Calibri" pitchFamily="34" charset="0"/>
            </a:endParaRPr>
          </a:p>
        </p:txBody>
      </p:sp>
      <p:sp>
        <p:nvSpPr>
          <p:cNvPr id="48" name="Rectangle 25"/>
          <p:cNvSpPr>
            <a:spLocks noChangeArrowheads="1"/>
          </p:cNvSpPr>
          <p:nvPr/>
        </p:nvSpPr>
        <p:spPr bwMode="auto">
          <a:xfrm>
            <a:off x="3008915" y="2902495"/>
            <a:ext cx="15475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26498">
              <a:buClr>
                <a:srgbClr val="FFFFFF"/>
              </a:buClr>
            </a:pPr>
            <a:r>
              <a:rPr lang="en-US" sz="2000" b="1" dirty="0" smtClean="0">
                <a:solidFill>
                  <a:srgbClr val="000000"/>
                </a:solidFill>
                <a:ea typeface="SimSun" pitchFamily="2" charset="-122"/>
              </a:rPr>
              <a:t>WHOLESALER</a:t>
            </a:r>
          </a:p>
          <a:p>
            <a:pPr algn="ctr" defTabSz="826498">
              <a:buClr>
                <a:srgbClr val="FFFFFF"/>
              </a:buClr>
            </a:pPr>
            <a:r>
              <a:rPr lang="en-US" sz="2000" b="1" dirty="0" smtClean="0">
                <a:solidFill>
                  <a:srgbClr val="000000"/>
                </a:solidFill>
                <a:ea typeface="SimSun" pitchFamily="2" charset="-122"/>
              </a:rPr>
              <a:t>(Syarikat </a:t>
            </a:r>
            <a:r>
              <a:rPr lang="en-US" sz="2000" b="1" dirty="0" err="1" smtClean="0">
                <a:solidFill>
                  <a:srgbClr val="000000"/>
                </a:solidFill>
                <a:ea typeface="SimSun" pitchFamily="2" charset="-122"/>
              </a:rPr>
              <a:t>Faiza</a:t>
            </a:r>
            <a:r>
              <a:rPr lang="en-US" sz="2000" b="1" dirty="0" smtClean="0">
                <a:solidFill>
                  <a:srgbClr val="000000"/>
                </a:solidFill>
                <a:ea typeface="SimSun" pitchFamily="2" charset="-122"/>
              </a:rPr>
              <a:t> </a:t>
            </a:r>
            <a:r>
              <a:rPr lang="en-US" sz="2000" b="1" dirty="0" err="1" smtClean="0">
                <a:solidFill>
                  <a:srgbClr val="000000"/>
                </a:solidFill>
                <a:ea typeface="SimSun" pitchFamily="2" charset="-122"/>
              </a:rPr>
              <a:t>Sdn</a:t>
            </a:r>
            <a:r>
              <a:rPr lang="en-US" sz="2000" b="1" dirty="0" smtClean="0">
                <a:solidFill>
                  <a:srgbClr val="000000"/>
                </a:solidFill>
                <a:ea typeface="SimSun" pitchFamily="2" charset="-122"/>
              </a:rPr>
              <a:t> </a:t>
            </a:r>
            <a:r>
              <a:rPr lang="en-US" sz="2000" b="1" dirty="0" err="1" smtClean="0">
                <a:solidFill>
                  <a:srgbClr val="000000"/>
                </a:solidFill>
                <a:ea typeface="SimSun" pitchFamily="2" charset="-122"/>
              </a:rPr>
              <a:t>Bhd</a:t>
            </a:r>
            <a:r>
              <a:rPr lang="en-US" sz="2000" b="1" dirty="0" smtClean="0">
                <a:solidFill>
                  <a:srgbClr val="000000"/>
                </a:solidFill>
                <a:ea typeface="SimSun" pitchFamily="2" charset="-122"/>
              </a:rPr>
              <a:t>)</a:t>
            </a:r>
            <a:endParaRPr lang="en-US" sz="2000" b="1" dirty="0">
              <a:solidFill>
                <a:srgbClr val="000000"/>
              </a:solidFill>
              <a:ea typeface="SimSun" pitchFamily="2" charset="-122"/>
            </a:endParaRPr>
          </a:p>
        </p:txBody>
      </p:sp>
      <p:sp>
        <p:nvSpPr>
          <p:cNvPr id="49" name="Rectangle 25"/>
          <p:cNvSpPr>
            <a:spLocks noChangeArrowheads="1"/>
          </p:cNvSpPr>
          <p:nvPr/>
        </p:nvSpPr>
        <p:spPr bwMode="auto">
          <a:xfrm>
            <a:off x="5240503" y="2904640"/>
            <a:ext cx="171186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26498">
              <a:buClr>
                <a:srgbClr val="FFFFFF"/>
              </a:buClr>
            </a:pPr>
            <a:r>
              <a:rPr lang="en-US" sz="2000" b="1" dirty="0" smtClean="0">
                <a:solidFill>
                  <a:srgbClr val="000000"/>
                </a:solidFill>
                <a:ea typeface="SimSun" pitchFamily="2" charset="-122"/>
              </a:rPr>
              <a:t>Retailer</a:t>
            </a:r>
          </a:p>
          <a:p>
            <a:pPr algn="ctr" defTabSz="826498">
              <a:buClr>
                <a:srgbClr val="FFFFFF"/>
              </a:buClr>
            </a:pPr>
            <a:r>
              <a:rPr lang="en-US" sz="2000" b="1" dirty="0" smtClean="0">
                <a:solidFill>
                  <a:srgbClr val="000000"/>
                </a:solidFill>
                <a:ea typeface="SimSun" pitchFamily="2" charset="-122"/>
              </a:rPr>
              <a:t>(99 </a:t>
            </a:r>
            <a:r>
              <a:rPr lang="en-US" sz="2000" b="1" dirty="0" err="1" smtClean="0">
                <a:solidFill>
                  <a:srgbClr val="000000"/>
                </a:solidFill>
                <a:ea typeface="SimSun" pitchFamily="2" charset="-122"/>
              </a:rPr>
              <a:t>Speedmart</a:t>
            </a:r>
            <a:r>
              <a:rPr lang="en-US" sz="2000" b="1" dirty="0" smtClean="0">
                <a:solidFill>
                  <a:srgbClr val="000000"/>
                </a:solidFill>
                <a:ea typeface="SimSun" pitchFamily="2" charset="-122"/>
              </a:rPr>
              <a:t>)</a:t>
            </a:r>
            <a:endParaRPr lang="en-US" sz="2000" b="1" dirty="0">
              <a:solidFill>
                <a:srgbClr val="000000"/>
              </a:solidFill>
              <a:ea typeface="SimSun" pitchFamily="2" charset="-122"/>
            </a:endParaRPr>
          </a:p>
        </p:txBody>
      </p:sp>
      <p:sp>
        <p:nvSpPr>
          <p:cNvPr id="50" name="Rectangle 25"/>
          <p:cNvSpPr>
            <a:spLocks noChangeArrowheads="1"/>
          </p:cNvSpPr>
          <p:nvPr/>
        </p:nvSpPr>
        <p:spPr bwMode="auto">
          <a:xfrm>
            <a:off x="7304846" y="2949245"/>
            <a:ext cx="15484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26498">
              <a:buClr>
                <a:srgbClr val="FFFFFF"/>
              </a:buClr>
            </a:pPr>
            <a:r>
              <a:rPr lang="en-US" sz="2000" b="1" dirty="0">
                <a:solidFill>
                  <a:srgbClr val="000000"/>
                </a:solidFill>
                <a:ea typeface="SimSun" pitchFamily="2" charset="-122"/>
              </a:rPr>
              <a:t>Consumer</a:t>
            </a:r>
          </a:p>
        </p:txBody>
      </p:sp>
      <p:sp>
        <p:nvSpPr>
          <p:cNvPr id="51" name="Rectangle 17"/>
          <p:cNvSpPr>
            <a:spLocks noChangeArrowheads="1"/>
          </p:cNvSpPr>
          <p:nvPr/>
        </p:nvSpPr>
        <p:spPr bwMode="auto">
          <a:xfrm>
            <a:off x="257918" y="3027237"/>
            <a:ext cx="186155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26498">
              <a:buClr>
                <a:srgbClr val="FFFFFF"/>
              </a:buClr>
            </a:pPr>
            <a:r>
              <a:rPr lang="en-US" sz="2000" b="1" dirty="0" smtClean="0">
                <a:solidFill>
                  <a:srgbClr val="000000"/>
                </a:solidFill>
                <a:ea typeface="SimSun" pitchFamily="2" charset="-122"/>
              </a:rPr>
              <a:t>Manufacturer</a:t>
            </a:r>
          </a:p>
          <a:p>
            <a:pPr algn="ctr" defTabSz="826498">
              <a:buClr>
                <a:srgbClr val="FFFFFF"/>
              </a:buClr>
            </a:pPr>
            <a:r>
              <a:rPr lang="en-US" sz="2000" b="1" dirty="0" smtClean="0">
                <a:solidFill>
                  <a:srgbClr val="000000"/>
                </a:solidFill>
                <a:ea typeface="SimSun" pitchFamily="2" charset="-122"/>
              </a:rPr>
              <a:t>(</a:t>
            </a:r>
            <a:r>
              <a:rPr lang="en-US" sz="2000" b="1" dirty="0" err="1" smtClean="0">
                <a:solidFill>
                  <a:srgbClr val="000000"/>
                </a:solidFill>
                <a:ea typeface="SimSun" pitchFamily="2" charset="-122"/>
              </a:rPr>
              <a:t>Beras</a:t>
            </a:r>
            <a:r>
              <a:rPr lang="en-US" sz="2000" b="1" dirty="0" smtClean="0">
                <a:solidFill>
                  <a:srgbClr val="000000"/>
                </a:solidFill>
                <a:ea typeface="SimSun" pitchFamily="2" charset="-122"/>
              </a:rPr>
              <a:t> </a:t>
            </a:r>
            <a:r>
              <a:rPr lang="en-US" sz="2000" b="1" dirty="0" err="1" smtClean="0">
                <a:solidFill>
                  <a:srgbClr val="000000"/>
                </a:solidFill>
                <a:ea typeface="SimSun" pitchFamily="2" charset="-122"/>
              </a:rPr>
              <a:t>Bernas</a:t>
            </a:r>
            <a:r>
              <a:rPr lang="en-US" sz="2000" b="1" dirty="0" smtClean="0">
                <a:solidFill>
                  <a:srgbClr val="000000"/>
                </a:solidFill>
                <a:ea typeface="SimSun" pitchFamily="2" charset="-122"/>
              </a:rPr>
              <a:t>)</a:t>
            </a:r>
            <a:endParaRPr lang="en-US" sz="2000" b="1" dirty="0">
              <a:solidFill>
                <a:srgbClr val="000000"/>
              </a:solidFill>
              <a:ea typeface="SimSun" pitchFamily="2" charset="-122"/>
            </a:endParaRPr>
          </a:p>
        </p:txBody>
      </p:sp>
      <p:pic>
        <p:nvPicPr>
          <p:cNvPr id="52" name="Picture 51"/>
          <p:cNvPicPr>
            <a:picLocks noChangeAspect="1"/>
          </p:cNvPicPr>
          <p:nvPr/>
        </p:nvPicPr>
        <p:blipFill rotWithShape="1">
          <a:blip r:embed="rId2"/>
          <a:srcRect l="43654" t="42494" b="24802"/>
          <a:stretch/>
        </p:blipFill>
        <p:spPr>
          <a:xfrm>
            <a:off x="401726" y="1886442"/>
            <a:ext cx="1741927" cy="888974"/>
          </a:xfrm>
          <a:prstGeom prst="rect">
            <a:avLst/>
          </a:prstGeom>
        </p:spPr>
      </p:pic>
      <p:pic>
        <p:nvPicPr>
          <p:cNvPr id="53" name="Picture 52"/>
          <p:cNvPicPr>
            <a:picLocks noChangeAspect="1"/>
          </p:cNvPicPr>
          <p:nvPr/>
        </p:nvPicPr>
        <p:blipFill rotWithShape="1">
          <a:blip r:embed="rId3"/>
          <a:srcRect b="12677"/>
          <a:stretch/>
        </p:blipFill>
        <p:spPr>
          <a:xfrm>
            <a:off x="2971887" y="1763646"/>
            <a:ext cx="1621318" cy="1057275"/>
          </a:xfrm>
          <a:prstGeom prst="rect">
            <a:avLst/>
          </a:prstGeom>
        </p:spPr>
      </p:pic>
      <p:pic>
        <p:nvPicPr>
          <p:cNvPr id="54" name="Picture 53"/>
          <p:cNvPicPr>
            <a:picLocks noChangeAspect="1"/>
          </p:cNvPicPr>
          <p:nvPr/>
        </p:nvPicPr>
        <p:blipFill>
          <a:blip r:embed="rId4"/>
          <a:stretch>
            <a:fillRect/>
          </a:stretch>
        </p:blipFill>
        <p:spPr>
          <a:xfrm>
            <a:off x="5239282" y="1698321"/>
            <a:ext cx="1636535" cy="1227401"/>
          </a:xfrm>
          <a:prstGeom prst="rect">
            <a:avLst/>
          </a:prstGeom>
          <a:ln>
            <a:noFill/>
          </a:ln>
          <a:effectLst>
            <a:softEdge rad="112500"/>
          </a:effectLst>
        </p:spPr>
      </p:pic>
      <p:pic>
        <p:nvPicPr>
          <p:cNvPr id="55" name="Picture 54"/>
          <p:cNvPicPr>
            <a:picLocks noChangeAspect="1"/>
          </p:cNvPicPr>
          <p:nvPr/>
        </p:nvPicPr>
        <p:blipFill>
          <a:blip r:embed="rId5"/>
          <a:stretch>
            <a:fillRect/>
          </a:stretch>
        </p:blipFill>
        <p:spPr>
          <a:xfrm>
            <a:off x="7332661" y="1755969"/>
            <a:ext cx="1524000" cy="1182166"/>
          </a:xfrm>
          <a:prstGeom prst="rect">
            <a:avLst/>
          </a:prstGeom>
        </p:spPr>
      </p:pic>
      <p:sp>
        <p:nvSpPr>
          <p:cNvPr id="56" name="AutoShape 20"/>
          <p:cNvSpPr>
            <a:spLocks noChangeArrowheads="1"/>
          </p:cNvSpPr>
          <p:nvPr/>
        </p:nvSpPr>
        <p:spPr bwMode="auto">
          <a:xfrm>
            <a:off x="2495820" y="2121081"/>
            <a:ext cx="319454" cy="291747"/>
          </a:xfrm>
          <a:prstGeom prst="rightArrow">
            <a:avLst>
              <a:gd name="adj1" fmla="val 50000"/>
              <a:gd name="adj2" fmla="val 26940"/>
            </a:avLst>
          </a:prstGeom>
          <a:solidFill>
            <a:schemeClr val="accent5">
              <a:lumMod val="25000"/>
            </a:schemeClr>
          </a:solidFill>
          <a:ln>
            <a:noFill/>
          </a:ln>
          <a:effectLst>
            <a:outerShdw blurRad="63500" sx="102000" sy="102000" algn="ctr" rotWithShape="0">
              <a:prstClr val="black">
                <a:alpha val="40000"/>
              </a:prstClr>
            </a:outerShdw>
          </a:effectLst>
        </p:spPr>
        <p:txBody>
          <a:bodyPr wrap="none" lIns="66463" tIns="66463" rIns="66463" bIns="66463" anchor="ctr"/>
          <a:lstStyle/>
          <a:p>
            <a:pPr algn="ctr">
              <a:buClr>
                <a:srgbClr val="FFFFFF"/>
              </a:buClr>
              <a:defRPr/>
            </a:pPr>
            <a:r>
              <a:rPr lang="en-GB" sz="1662" b="1" dirty="0" smtClean="0">
                <a:solidFill>
                  <a:schemeClr val="bg1"/>
                </a:solidFill>
                <a:ea typeface="SimSun" pitchFamily="2" charset="-122"/>
              </a:rPr>
              <a:t>0%</a:t>
            </a:r>
            <a:endParaRPr lang="en-GB" sz="1662" b="1" dirty="0">
              <a:solidFill>
                <a:schemeClr val="bg1"/>
              </a:solidFill>
              <a:ea typeface="SimSun" pitchFamily="2" charset="-122"/>
            </a:endParaRPr>
          </a:p>
        </p:txBody>
      </p:sp>
      <p:sp>
        <p:nvSpPr>
          <p:cNvPr id="57" name="AutoShape 20"/>
          <p:cNvSpPr>
            <a:spLocks noChangeArrowheads="1"/>
          </p:cNvSpPr>
          <p:nvPr/>
        </p:nvSpPr>
        <p:spPr bwMode="auto">
          <a:xfrm>
            <a:off x="4780485" y="2153709"/>
            <a:ext cx="319454" cy="291747"/>
          </a:xfrm>
          <a:prstGeom prst="rightArrow">
            <a:avLst>
              <a:gd name="adj1" fmla="val 50000"/>
              <a:gd name="adj2" fmla="val 26940"/>
            </a:avLst>
          </a:prstGeom>
          <a:solidFill>
            <a:schemeClr val="accent5">
              <a:lumMod val="25000"/>
            </a:schemeClr>
          </a:solidFill>
          <a:ln>
            <a:noFill/>
          </a:ln>
          <a:effectLst>
            <a:outerShdw blurRad="63500" sx="102000" sy="102000" algn="ctr" rotWithShape="0">
              <a:prstClr val="black">
                <a:alpha val="40000"/>
              </a:prstClr>
            </a:outerShdw>
          </a:effectLst>
        </p:spPr>
        <p:txBody>
          <a:bodyPr wrap="none" lIns="66463" tIns="66463" rIns="66463" bIns="66463" anchor="ctr"/>
          <a:lstStyle/>
          <a:p>
            <a:pPr algn="ctr">
              <a:buClr>
                <a:srgbClr val="FFFFFF"/>
              </a:buClr>
              <a:defRPr/>
            </a:pPr>
            <a:r>
              <a:rPr lang="en-GB" sz="1662" b="1" dirty="0" smtClean="0">
                <a:solidFill>
                  <a:schemeClr val="bg1"/>
                </a:solidFill>
                <a:ea typeface="SimSun" pitchFamily="2" charset="-122"/>
              </a:rPr>
              <a:t>0%</a:t>
            </a:r>
            <a:endParaRPr lang="en-GB" sz="1662" b="1" dirty="0">
              <a:solidFill>
                <a:schemeClr val="bg1"/>
              </a:solidFill>
              <a:ea typeface="SimSun" pitchFamily="2" charset="-122"/>
            </a:endParaRPr>
          </a:p>
        </p:txBody>
      </p:sp>
      <p:sp>
        <p:nvSpPr>
          <p:cNvPr id="58" name="AutoShape 20"/>
          <p:cNvSpPr>
            <a:spLocks noChangeArrowheads="1"/>
          </p:cNvSpPr>
          <p:nvPr/>
        </p:nvSpPr>
        <p:spPr bwMode="auto">
          <a:xfrm>
            <a:off x="6984853" y="2185056"/>
            <a:ext cx="319454" cy="291747"/>
          </a:xfrm>
          <a:prstGeom prst="rightArrow">
            <a:avLst>
              <a:gd name="adj1" fmla="val 50000"/>
              <a:gd name="adj2" fmla="val 26940"/>
            </a:avLst>
          </a:prstGeom>
          <a:solidFill>
            <a:schemeClr val="accent5">
              <a:lumMod val="25000"/>
            </a:schemeClr>
          </a:solidFill>
          <a:ln>
            <a:noFill/>
          </a:ln>
          <a:effectLst>
            <a:outerShdw blurRad="63500" sx="102000" sy="102000" algn="ctr" rotWithShape="0">
              <a:prstClr val="black">
                <a:alpha val="40000"/>
              </a:prstClr>
            </a:outerShdw>
          </a:effectLst>
        </p:spPr>
        <p:txBody>
          <a:bodyPr wrap="none" lIns="66463" tIns="66463" rIns="66463" bIns="66463" anchor="ctr"/>
          <a:lstStyle/>
          <a:p>
            <a:pPr algn="ctr">
              <a:buClr>
                <a:srgbClr val="FFFFFF"/>
              </a:buClr>
              <a:defRPr/>
            </a:pPr>
            <a:r>
              <a:rPr lang="en-GB" sz="1662" b="1" dirty="0" smtClean="0">
                <a:solidFill>
                  <a:schemeClr val="bg1"/>
                </a:solidFill>
                <a:ea typeface="SimSun" pitchFamily="2" charset="-122"/>
              </a:rPr>
              <a:t>0%</a:t>
            </a:r>
            <a:endParaRPr lang="en-GB" sz="1662" b="1" dirty="0">
              <a:solidFill>
                <a:schemeClr val="bg1"/>
              </a:solidFill>
              <a:ea typeface="SimSun" pitchFamily="2" charset="-122"/>
            </a:endParaRPr>
          </a:p>
        </p:txBody>
      </p:sp>
      <p:sp>
        <p:nvSpPr>
          <p:cNvPr id="59" name="Text Box 11"/>
          <p:cNvSpPr txBox="1">
            <a:spLocks noChangeArrowheads="1"/>
          </p:cNvSpPr>
          <p:nvPr/>
        </p:nvSpPr>
        <p:spPr bwMode="auto">
          <a:xfrm>
            <a:off x="5134245" y="4714824"/>
            <a:ext cx="3114898" cy="9271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eaLnBrk="1" hangingPunct="1">
              <a:lnSpc>
                <a:spcPct val="90000"/>
              </a:lnSpc>
              <a:spcBef>
                <a:spcPct val="20000"/>
              </a:spcBef>
              <a:buClr>
                <a:srgbClr val="FFFFFF"/>
              </a:buClr>
            </a:pPr>
            <a:r>
              <a:rPr lang="en-US" sz="1662" b="1" dirty="0">
                <a:solidFill>
                  <a:prstClr val="black"/>
                </a:solidFill>
                <a:ea typeface="SimSun" pitchFamily="2" charset="-122"/>
              </a:rPr>
              <a:t>Selling Price: 	   </a:t>
            </a:r>
            <a:r>
              <a:rPr lang="en-US" sz="1662" b="1" dirty="0" smtClean="0">
                <a:solidFill>
                  <a:prstClr val="black"/>
                </a:solidFill>
                <a:ea typeface="SimSun" pitchFamily="2" charset="-122"/>
              </a:rPr>
              <a:t>RM125</a:t>
            </a:r>
            <a:endParaRPr lang="en-US" sz="1662" b="1" dirty="0">
              <a:solidFill>
                <a:prstClr val="black"/>
              </a:solidFill>
              <a:ea typeface="SimSun" pitchFamily="2" charset="-122"/>
            </a:endParaRPr>
          </a:p>
          <a:p>
            <a:pPr eaLnBrk="1" hangingPunct="1">
              <a:lnSpc>
                <a:spcPct val="90000"/>
              </a:lnSpc>
              <a:spcBef>
                <a:spcPct val="20000"/>
              </a:spcBef>
              <a:buClr>
                <a:srgbClr val="FFFFFF"/>
              </a:buClr>
            </a:pPr>
            <a:r>
              <a:rPr lang="en-US" sz="1662" b="1" dirty="0">
                <a:solidFill>
                  <a:prstClr val="black"/>
                </a:solidFill>
                <a:ea typeface="SimSun" pitchFamily="2" charset="-122"/>
              </a:rPr>
              <a:t>GST </a:t>
            </a:r>
            <a:r>
              <a:rPr lang="en-US" sz="1662" b="1" dirty="0" smtClean="0">
                <a:solidFill>
                  <a:prstClr val="black"/>
                </a:solidFill>
                <a:ea typeface="SimSun" pitchFamily="2" charset="-122"/>
              </a:rPr>
              <a:t>:   </a:t>
            </a:r>
            <a:r>
              <a:rPr lang="en-US" sz="1662" b="1" dirty="0">
                <a:solidFill>
                  <a:prstClr val="black"/>
                </a:solidFill>
                <a:ea typeface="SimSun" pitchFamily="2" charset="-122"/>
              </a:rPr>
              <a:t>		   </a:t>
            </a:r>
            <a:r>
              <a:rPr lang="en-US" sz="1662" b="1" dirty="0" smtClean="0">
                <a:solidFill>
                  <a:prstClr val="black"/>
                </a:solidFill>
                <a:ea typeface="SimSun" pitchFamily="2" charset="-122"/>
              </a:rPr>
              <a:t>        RM0</a:t>
            </a:r>
          </a:p>
          <a:p>
            <a:pPr eaLnBrk="1" hangingPunct="1">
              <a:lnSpc>
                <a:spcPct val="90000"/>
              </a:lnSpc>
              <a:spcBef>
                <a:spcPct val="20000"/>
              </a:spcBef>
              <a:buClr>
                <a:srgbClr val="FFFFFF"/>
              </a:buClr>
            </a:pPr>
            <a:r>
              <a:rPr lang="en-US" sz="1662" b="1" dirty="0" smtClean="0">
                <a:solidFill>
                  <a:prstClr val="black"/>
                </a:solidFill>
                <a:ea typeface="SimSun" pitchFamily="2" charset="-122"/>
              </a:rPr>
              <a:t>Total </a:t>
            </a:r>
            <a:r>
              <a:rPr lang="en-US" sz="1662" b="1" dirty="0">
                <a:solidFill>
                  <a:prstClr val="black"/>
                </a:solidFill>
                <a:ea typeface="SimSun" pitchFamily="2" charset="-122"/>
              </a:rPr>
              <a:t>Selling Price:  </a:t>
            </a:r>
            <a:r>
              <a:rPr lang="en-US" sz="1662" b="1" dirty="0" smtClean="0">
                <a:solidFill>
                  <a:prstClr val="black"/>
                </a:solidFill>
                <a:ea typeface="SimSun" pitchFamily="2" charset="-122"/>
              </a:rPr>
              <a:t>RM125</a:t>
            </a:r>
            <a:endParaRPr lang="en-US" sz="1662" b="1" dirty="0">
              <a:solidFill>
                <a:prstClr val="black"/>
              </a:solidFill>
              <a:ea typeface="SimSun" pitchFamily="2" charset="-122"/>
            </a:endParaRPr>
          </a:p>
        </p:txBody>
      </p:sp>
      <p:sp>
        <p:nvSpPr>
          <p:cNvPr id="60" name="Text Box 12"/>
          <p:cNvSpPr txBox="1">
            <a:spLocks noChangeArrowheads="1"/>
          </p:cNvSpPr>
          <p:nvPr/>
        </p:nvSpPr>
        <p:spPr bwMode="auto">
          <a:xfrm>
            <a:off x="209173" y="4741718"/>
            <a:ext cx="2485173" cy="9271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eaLnBrk="1" hangingPunct="1">
              <a:lnSpc>
                <a:spcPct val="90000"/>
              </a:lnSpc>
              <a:spcBef>
                <a:spcPct val="20000"/>
              </a:spcBef>
              <a:buClr>
                <a:srgbClr val="FFFFFF"/>
              </a:buClr>
            </a:pPr>
            <a:r>
              <a:rPr lang="en-US" sz="1662" b="1" dirty="0">
                <a:solidFill>
                  <a:prstClr val="black"/>
                </a:solidFill>
                <a:ea typeface="SimSun" pitchFamily="2" charset="-122"/>
              </a:rPr>
              <a:t>Purchase Cost: </a:t>
            </a:r>
            <a:r>
              <a:rPr lang="en-US" sz="1662" b="1" dirty="0" smtClean="0">
                <a:solidFill>
                  <a:prstClr val="black"/>
                </a:solidFill>
                <a:ea typeface="SimSun" pitchFamily="2" charset="-122"/>
              </a:rPr>
              <a:t>RM100</a:t>
            </a:r>
          </a:p>
          <a:p>
            <a:pPr eaLnBrk="1" hangingPunct="1">
              <a:lnSpc>
                <a:spcPct val="90000"/>
              </a:lnSpc>
              <a:spcBef>
                <a:spcPct val="20000"/>
              </a:spcBef>
              <a:buClr>
                <a:srgbClr val="FFFFFF"/>
              </a:buClr>
            </a:pPr>
            <a:r>
              <a:rPr lang="en-US" sz="1662" b="1" dirty="0" smtClean="0">
                <a:solidFill>
                  <a:prstClr val="black"/>
                </a:solidFill>
                <a:ea typeface="SimSun" pitchFamily="2" charset="-122"/>
              </a:rPr>
              <a:t>GST</a:t>
            </a:r>
            <a:r>
              <a:rPr lang="en-US" sz="1662" b="1" dirty="0">
                <a:solidFill>
                  <a:prstClr val="black"/>
                </a:solidFill>
                <a:ea typeface="SimSun" pitchFamily="2" charset="-122"/>
              </a:rPr>
              <a:t>* : 		</a:t>
            </a:r>
            <a:r>
              <a:rPr lang="en-US" sz="1662" b="1" dirty="0" smtClean="0">
                <a:solidFill>
                  <a:prstClr val="black"/>
                </a:solidFill>
                <a:ea typeface="SimSun" pitchFamily="2" charset="-122"/>
              </a:rPr>
              <a:t>    RM0</a:t>
            </a:r>
          </a:p>
          <a:p>
            <a:pPr eaLnBrk="1" hangingPunct="1">
              <a:lnSpc>
                <a:spcPct val="90000"/>
              </a:lnSpc>
              <a:spcBef>
                <a:spcPct val="20000"/>
              </a:spcBef>
              <a:buClr>
                <a:srgbClr val="FFFFFF"/>
              </a:buClr>
            </a:pPr>
            <a:r>
              <a:rPr lang="en-US" sz="1662" b="1" dirty="0" smtClean="0">
                <a:solidFill>
                  <a:prstClr val="black"/>
                </a:solidFill>
                <a:ea typeface="SimSun" pitchFamily="2" charset="-122"/>
              </a:rPr>
              <a:t>Purchase Price:RM100</a:t>
            </a:r>
            <a:endParaRPr lang="en-US" sz="1662" b="1" dirty="0">
              <a:solidFill>
                <a:prstClr val="black"/>
              </a:solidFill>
              <a:ea typeface="SimSun" pitchFamily="2" charset="-122"/>
            </a:endParaRPr>
          </a:p>
        </p:txBody>
      </p:sp>
    </p:spTree>
    <p:extLst>
      <p:ext uri="{BB962C8B-B14F-4D97-AF65-F5344CB8AC3E}">
        <p14:creationId xmlns:p14="http://schemas.microsoft.com/office/powerpoint/2010/main" val="1281002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006" y="57083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HOW GST WORKS? </a:t>
            </a:r>
          </a:p>
          <a:p>
            <a:pPr lvl="1"/>
            <a:r>
              <a:rPr lang="en-US" sz="1846" dirty="0">
                <a:latin typeface="Calibri" pitchFamily="34" charset="0"/>
                <a:cs typeface="Calibri" pitchFamily="34" charset="0"/>
              </a:rPr>
              <a:t>EXEMPTED </a:t>
            </a:r>
            <a:r>
              <a:rPr lang="en-US" sz="1846" dirty="0" smtClean="0">
                <a:latin typeface="Calibri" pitchFamily="34" charset="0"/>
                <a:cs typeface="Calibri" pitchFamily="34" charset="0"/>
              </a:rPr>
              <a:t>(CONTD)</a:t>
            </a:r>
            <a:endParaRPr lang="en-US" sz="1846" dirty="0">
              <a:latin typeface="Calibri" pitchFamily="34" charset="0"/>
              <a:cs typeface="Calibri" pitchFamily="34" charset="0"/>
            </a:endParaRPr>
          </a:p>
        </p:txBody>
      </p:sp>
      <p:sp>
        <p:nvSpPr>
          <p:cNvPr id="7" name="Slide Number Placeholder 3"/>
          <p:cNvSpPr>
            <a:spLocks noGrp="1"/>
          </p:cNvSpPr>
          <p:nvPr>
            <p:ph type="sldNum" sz="quarter" idx="12"/>
          </p:nvPr>
        </p:nvSpPr>
        <p:spPr/>
        <p:txBody>
          <a:bodyPr/>
          <a:lstStyle/>
          <a:p>
            <a:fld id="{1F45E794-307C-49D3-8CE5-47BF882ED0AE}" type="slidenum">
              <a:rPr lang="en-MY" smtClean="0"/>
              <a:pPr/>
              <a:t>22</a:t>
            </a:fld>
            <a:endParaRPr lang="en-MY" dirty="0"/>
          </a:p>
        </p:txBody>
      </p:sp>
      <p:sp>
        <p:nvSpPr>
          <p:cNvPr id="5" name="Line 3"/>
          <p:cNvSpPr>
            <a:spLocks noChangeShapeType="1"/>
          </p:cNvSpPr>
          <p:nvPr/>
        </p:nvSpPr>
        <p:spPr bwMode="auto">
          <a:xfrm flipH="1">
            <a:off x="2785697" y="2700705"/>
            <a:ext cx="1052146" cy="16456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sp>
        <p:nvSpPr>
          <p:cNvPr id="9" name="Line 4"/>
          <p:cNvSpPr>
            <a:spLocks noChangeShapeType="1"/>
          </p:cNvSpPr>
          <p:nvPr/>
        </p:nvSpPr>
        <p:spPr bwMode="auto">
          <a:xfrm>
            <a:off x="4878266" y="2708032"/>
            <a:ext cx="1052146" cy="16456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grpSp>
        <p:nvGrpSpPr>
          <p:cNvPr id="10" name="Group 5"/>
          <p:cNvGrpSpPr>
            <a:grpSpLocks/>
          </p:cNvGrpSpPr>
          <p:nvPr/>
        </p:nvGrpSpPr>
        <p:grpSpPr bwMode="auto">
          <a:xfrm>
            <a:off x="1997323" y="3768975"/>
            <a:ext cx="4727331" cy="1280746"/>
            <a:chOff x="2161" y="2728"/>
            <a:chExt cx="1499" cy="461"/>
          </a:xfrm>
        </p:grpSpPr>
        <p:sp>
          <p:nvSpPr>
            <p:cNvPr id="11" name="Line 6"/>
            <p:cNvSpPr>
              <a:spLocks noChangeShapeType="1"/>
            </p:cNvSpPr>
            <p:nvPr/>
          </p:nvSpPr>
          <p:spPr bwMode="auto">
            <a:xfrm>
              <a:off x="2161" y="2958"/>
              <a:ext cx="47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sp>
          <p:nvSpPr>
            <p:cNvPr id="12" name="Line 7"/>
            <p:cNvSpPr>
              <a:spLocks noChangeShapeType="1"/>
            </p:cNvSpPr>
            <p:nvPr/>
          </p:nvSpPr>
          <p:spPr bwMode="auto">
            <a:xfrm>
              <a:off x="3189" y="2959"/>
              <a:ext cx="471"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lIns="66470" tIns="66470" rIns="66470" bIns="66470" anchor="ctr"/>
            <a:lstStyle/>
            <a:p>
              <a:endParaRPr lang="en-MY" sz="1662">
                <a:solidFill>
                  <a:prstClr val="black"/>
                </a:solidFill>
              </a:endParaRPr>
            </a:p>
          </p:txBody>
        </p:sp>
        <p:sp>
          <p:nvSpPr>
            <p:cNvPr id="13" name="Rectangle 8"/>
            <p:cNvSpPr>
              <a:spLocks noChangeArrowheads="1"/>
            </p:cNvSpPr>
            <p:nvPr/>
          </p:nvSpPr>
          <p:spPr bwMode="auto">
            <a:xfrm>
              <a:off x="2621" y="2728"/>
              <a:ext cx="586" cy="461"/>
            </a:xfrm>
            <a:prstGeom prst="rect">
              <a:avLst/>
            </a:prstGeom>
            <a:solidFill>
              <a:srgbClr val="FF3399"/>
            </a:solidFill>
            <a:ln w="9525">
              <a:solidFill>
                <a:schemeClr val="tx1"/>
              </a:solidFill>
              <a:miter lim="800000"/>
              <a:headEnd/>
              <a:tailEnd/>
            </a:ln>
          </p:spPr>
          <p:txBody>
            <a:bodyPr wrap="none" lIns="66463" tIns="66463" rIns="66463" bIns="66463" anchor="ctr"/>
            <a:lstStyle/>
            <a:p>
              <a:pPr algn="ctr">
                <a:buClr>
                  <a:srgbClr val="FFFFFF"/>
                </a:buClr>
              </a:pPr>
              <a:endParaRPr lang="en-GB" sz="1662" b="1">
                <a:solidFill>
                  <a:srgbClr val="000000"/>
                </a:solidFill>
                <a:ea typeface="SimSun" pitchFamily="2" charset="-122"/>
              </a:endParaRPr>
            </a:p>
          </p:txBody>
        </p:sp>
      </p:grpSp>
      <p:sp>
        <p:nvSpPr>
          <p:cNvPr id="16" name="Text Box 10"/>
          <p:cNvSpPr txBox="1">
            <a:spLocks noChangeArrowheads="1"/>
          </p:cNvSpPr>
          <p:nvPr/>
        </p:nvSpPr>
        <p:spPr bwMode="auto">
          <a:xfrm>
            <a:off x="3661996" y="3965337"/>
            <a:ext cx="1377462" cy="90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algn="ctr" eaLnBrk="1" hangingPunct="1">
              <a:spcBef>
                <a:spcPct val="50000"/>
              </a:spcBef>
              <a:buClr>
                <a:srgbClr val="FFFFFF"/>
              </a:buClr>
            </a:pPr>
            <a:r>
              <a:rPr lang="en-US" sz="1662" b="1" dirty="0">
                <a:solidFill>
                  <a:prstClr val="white"/>
                </a:solidFill>
                <a:ea typeface="SimSun" pitchFamily="2" charset="-122"/>
              </a:rPr>
              <a:t>Value Added Activity</a:t>
            </a:r>
          </a:p>
        </p:txBody>
      </p:sp>
      <p:sp>
        <p:nvSpPr>
          <p:cNvPr id="17" name="Text Box 13"/>
          <p:cNvSpPr txBox="1">
            <a:spLocks noChangeArrowheads="1"/>
          </p:cNvSpPr>
          <p:nvPr/>
        </p:nvSpPr>
        <p:spPr bwMode="auto">
          <a:xfrm>
            <a:off x="3267808" y="5162551"/>
            <a:ext cx="2439866" cy="92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algn="ctr" eaLnBrk="1" hangingPunct="1">
              <a:lnSpc>
                <a:spcPct val="90000"/>
              </a:lnSpc>
              <a:spcBef>
                <a:spcPct val="20000"/>
              </a:spcBef>
              <a:buClr>
                <a:srgbClr val="FFFFFF"/>
              </a:buClr>
            </a:pPr>
            <a:r>
              <a:rPr lang="en-US" sz="1662" b="1" dirty="0">
                <a:solidFill>
                  <a:prstClr val="black"/>
                </a:solidFill>
                <a:ea typeface="SimSun" pitchFamily="2" charset="-122"/>
              </a:rPr>
              <a:t>Added Value: RM25</a:t>
            </a:r>
          </a:p>
          <a:p>
            <a:pPr algn="ctr" eaLnBrk="1" hangingPunct="1">
              <a:lnSpc>
                <a:spcPct val="90000"/>
              </a:lnSpc>
              <a:spcBef>
                <a:spcPct val="20000"/>
              </a:spcBef>
              <a:buClr>
                <a:srgbClr val="FFFFFF"/>
              </a:buClr>
            </a:pPr>
            <a:r>
              <a:rPr lang="en-US" sz="1662" b="1" dirty="0">
                <a:solidFill>
                  <a:srgbClr val="FF0000"/>
                </a:solidFill>
                <a:ea typeface="SimSun" pitchFamily="2" charset="-122"/>
              </a:rPr>
              <a:t>(+ GST : No GST </a:t>
            </a:r>
            <a:r>
              <a:rPr lang="en-US" sz="1662" b="1" dirty="0" smtClean="0">
                <a:solidFill>
                  <a:srgbClr val="FF0000"/>
                </a:solidFill>
                <a:ea typeface="SimSun" pitchFamily="2" charset="-122"/>
              </a:rPr>
              <a:t>)</a:t>
            </a:r>
          </a:p>
          <a:p>
            <a:pPr algn="ctr" eaLnBrk="1" hangingPunct="1">
              <a:lnSpc>
                <a:spcPct val="90000"/>
              </a:lnSpc>
              <a:spcBef>
                <a:spcPct val="20000"/>
              </a:spcBef>
              <a:buClr>
                <a:srgbClr val="FFFFFF"/>
              </a:buClr>
            </a:pPr>
            <a:endParaRPr lang="en-US" sz="1662" b="1" dirty="0">
              <a:solidFill>
                <a:srgbClr val="FF0000"/>
              </a:solidFill>
              <a:ea typeface="SimSun" pitchFamily="2" charset="-122"/>
            </a:endParaRPr>
          </a:p>
        </p:txBody>
      </p:sp>
      <p:sp>
        <p:nvSpPr>
          <p:cNvPr id="20" name="AutoShape 20"/>
          <p:cNvSpPr>
            <a:spLocks noChangeArrowheads="1"/>
          </p:cNvSpPr>
          <p:nvPr/>
        </p:nvSpPr>
        <p:spPr bwMode="auto">
          <a:xfrm>
            <a:off x="2927709" y="2291630"/>
            <a:ext cx="394318" cy="455000"/>
          </a:xfrm>
          <a:prstGeom prst="rightArrow">
            <a:avLst>
              <a:gd name="adj1" fmla="val 50000"/>
              <a:gd name="adj2" fmla="val 26940"/>
            </a:avLst>
          </a:prstGeom>
          <a:solidFill>
            <a:schemeClr val="accent5">
              <a:lumMod val="25000"/>
            </a:schemeClr>
          </a:solidFill>
          <a:ln>
            <a:noFill/>
          </a:ln>
          <a:effectLst>
            <a:outerShdw blurRad="63500" sx="102000" sy="102000" algn="ctr" rotWithShape="0">
              <a:prstClr val="black">
                <a:alpha val="40000"/>
              </a:prstClr>
            </a:outerShdw>
          </a:effectLst>
        </p:spPr>
        <p:txBody>
          <a:bodyPr wrap="none" lIns="66463" tIns="66463" rIns="66463" bIns="66463" anchor="ctr"/>
          <a:lstStyle/>
          <a:p>
            <a:pPr algn="ctr">
              <a:buClr>
                <a:srgbClr val="FFFFFF"/>
              </a:buClr>
              <a:defRPr/>
            </a:pPr>
            <a:endParaRPr lang="en-GB" sz="1662" b="1">
              <a:solidFill>
                <a:srgbClr val="000000"/>
              </a:solidFill>
              <a:ea typeface="SimSun" pitchFamily="2" charset="-122"/>
            </a:endParaRPr>
          </a:p>
        </p:txBody>
      </p:sp>
      <p:sp>
        <p:nvSpPr>
          <p:cNvPr id="44" name="AutoShape 20"/>
          <p:cNvSpPr>
            <a:spLocks noChangeArrowheads="1"/>
          </p:cNvSpPr>
          <p:nvPr/>
        </p:nvSpPr>
        <p:spPr bwMode="auto">
          <a:xfrm>
            <a:off x="5497230" y="2272672"/>
            <a:ext cx="420888" cy="473958"/>
          </a:xfrm>
          <a:prstGeom prst="rightArrow">
            <a:avLst>
              <a:gd name="adj1" fmla="val 50000"/>
              <a:gd name="adj2" fmla="val 26940"/>
            </a:avLst>
          </a:prstGeom>
          <a:solidFill>
            <a:schemeClr val="accent5">
              <a:lumMod val="25000"/>
            </a:schemeClr>
          </a:solidFill>
          <a:ln>
            <a:noFill/>
          </a:ln>
          <a:effectLst>
            <a:outerShdw blurRad="63500" sx="102000" sy="102000" algn="ctr" rotWithShape="0">
              <a:prstClr val="black">
                <a:alpha val="40000"/>
              </a:prstClr>
            </a:outerShdw>
          </a:effectLst>
        </p:spPr>
        <p:txBody>
          <a:bodyPr wrap="none" lIns="66463" tIns="66463" rIns="66463" bIns="66463" anchor="ctr"/>
          <a:lstStyle/>
          <a:p>
            <a:pPr algn="ctr">
              <a:buClr>
                <a:srgbClr val="FFFFFF"/>
              </a:buClr>
              <a:defRPr/>
            </a:pPr>
            <a:endParaRPr lang="en-GB" sz="1662" b="1">
              <a:solidFill>
                <a:srgbClr val="000000"/>
              </a:solidFill>
              <a:ea typeface="SimSun" pitchFamily="2" charset="-122"/>
            </a:endParaRPr>
          </a:p>
        </p:txBody>
      </p:sp>
      <p:pic>
        <p:nvPicPr>
          <p:cNvPr id="46" name="Picture 5" descr="C:\Users\GSTUser\Desktop\woman_in_hospital_bed_42-1732315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183" t="7030" r="11130" b="37249"/>
          <a:stretch/>
        </p:blipFill>
        <p:spPr bwMode="auto">
          <a:xfrm>
            <a:off x="6505209" y="1669746"/>
            <a:ext cx="1468746" cy="1559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7" name="Picture 3" descr="C:\Users\GSTUser\Desktop\Hospi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21655" y="1524734"/>
            <a:ext cx="1470325" cy="15690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 name="Picture 2" descr="C:\Users\GSTUser\Desktop\Stethoscop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587" y="1537528"/>
            <a:ext cx="2042718" cy="163103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2" name="Text Box 11"/>
          <p:cNvSpPr txBox="1">
            <a:spLocks noChangeArrowheads="1"/>
          </p:cNvSpPr>
          <p:nvPr/>
        </p:nvSpPr>
        <p:spPr bwMode="auto">
          <a:xfrm>
            <a:off x="5707674" y="4565321"/>
            <a:ext cx="3114898" cy="9271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eaLnBrk="1" hangingPunct="1">
              <a:lnSpc>
                <a:spcPct val="90000"/>
              </a:lnSpc>
              <a:spcBef>
                <a:spcPct val="20000"/>
              </a:spcBef>
              <a:buClr>
                <a:srgbClr val="FFFFFF"/>
              </a:buClr>
            </a:pPr>
            <a:r>
              <a:rPr lang="en-US" sz="1662" b="1" dirty="0">
                <a:solidFill>
                  <a:prstClr val="black"/>
                </a:solidFill>
                <a:ea typeface="SimSun" pitchFamily="2" charset="-122"/>
              </a:rPr>
              <a:t>Selling Price: 	   </a:t>
            </a:r>
            <a:r>
              <a:rPr lang="en-US" sz="1662" b="1" dirty="0" smtClean="0">
                <a:solidFill>
                  <a:prstClr val="black"/>
                </a:solidFill>
                <a:ea typeface="SimSun" pitchFamily="2" charset="-122"/>
              </a:rPr>
              <a:t>RM131</a:t>
            </a:r>
          </a:p>
          <a:p>
            <a:pPr eaLnBrk="1" hangingPunct="1">
              <a:lnSpc>
                <a:spcPct val="90000"/>
              </a:lnSpc>
              <a:spcBef>
                <a:spcPct val="20000"/>
              </a:spcBef>
              <a:buClr>
                <a:srgbClr val="FFFFFF"/>
              </a:buClr>
            </a:pPr>
            <a:r>
              <a:rPr lang="en-US" sz="1662" b="1" dirty="0" smtClean="0">
                <a:solidFill>
                  <a:prstClr val="black"/>
                </a:solidFill>
                <a:ea typeface="SimSun" pitchFamily="2" charset="-122"/>
              </a:rPr>
              <a:t>GST :   </a:t>
            </a:r>
            <a:r>
              <a:rPr lang="en-US" sz="1662" b="1" dirty="0">
                <a:solidFill>
                  <a:prstClr val="black"/>
                </a:solidFill>
                <a:ea typeface="SimSun" pitchFamily="2" charset="-122"/>
              </a:rPr>
              <a:t>		   </a:t>
            </a:r>
            <a:r>
              <a:rPr lang="en-US" sz="1662" b="1" dirty="0" smtClean="0">
                <a:solidFill>
                  <a:prstClr val="black"/>
                </a:solidFill>
                <a:ea typeface="SimSun" pitchFamily="2" charset="-122"/>
              </a:rPr>
              <a:t>        RM0</a:t>
            </a:r>
          </a:p>
          <a:p>
            <a:pPr eaLnBrk="1" hangingPunct="1">
              <a:lnSpc>
                <a:spcPct val="90000"/>
              </a:lnSpc>
              <a:spcBef>
                <a:spcPct val="20000"/>
              </a:spcBef>
              <a:buClr>
                <a:srgbClr val="FFFFFF"/>
              </a:buClr>
            </a:pPr>
            <a:r>
              <a:rPr lang="en-US" sz="1662" b="1" dirty="0" smtClean="0">
                <a:solidFill>
                  <a:prstClr val="black"/>
                </a:solidFill>
                <a:ea typeface="SimSun" pitchFamily="2" charset="-122"/>
              </a:rPr>
              <a:t>Total </a:t>
            </a:r>
            <a:r>
              <a:rPr lang="en-US" sz="1662" b="1" dirty="0">
                <a:solidFill>
                  <a:prstClr val="black"/>
                </a:solidFill>
                <a:ea typeface="SimSun" pitchFamily="2" charset="-122"/>
              </a:rPr>
              <a:t>Selling Price:  </a:t>
            </a:r>
            <a:r>
              <a:rPr lang="en-US" sz="1662" b="1" dirty="0" smtClean="0">
                <a:solidFill>
                  <a:prstClr val="black"/>
                </a:solidFill>
                <a:ea typeface="SimSun" pitchFamily="2" charset="-122"/>
              </a:rPr>
              <a:t>RM131</a:t>
            </a:r>
            <a:endParaRPr lang="en-US" sz="1662" b="1" dirty="0">
              <a:solidFill>
                <a:prstClr val="black"/>
              </a:solidFill>
              <a:ea typeface="SimSun" pitchFamily="2" charset="-122"/>
            </a:endParaRPr>
          </a:p>
        </p:txBody>
      </p:sp>
      <p:sp>
        <p:nvSpPr>
          <p:cNvPr id="53" name="Text Box 12"/>
          <p:cNvSpPr txBox="1">
            <a:spLocks noChangeArrowheads="1"/>
          </p:cNvSpPr>
          <p:nvPr/>
        </p:nvSpPr>
        <p:spPr bwMode="auto">
          <a:xfrm>
            <a:off x="782602" y="4592215"/>
            <a:ext cx="2485173" cy="92713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66463" tIns="66463" rIns="66463" bIns="66463">
            <a:spAutoFit/>
          </a:bodyPr>
          <a:lstStyle>
            <a:lvl1pPr eaLnBrk="0" hangingPunct="0">
              <a:defRPr sz="4400">
                <a:solidFill>
                  <a:schemeClr val="tx1"/>
                </a:solidFill>
                <a:latin typeface="Arial" charset="0"/>
                <a:ea typeface="ＭＳ Ｐゴシック" charset="-128"/>
              </a:defRPr>
            </a:lvl1pPr>
            <a:lvl2pPr marL="742950" indent="-285750" eaLnBrk="0" hangingPunct="0">
              <a:defRPr sz="4400">
                <a:solidFill>
                  <a:schemeClr val="tx1"/>
                </a:solidFill>
                <a:latin typeface="Arial" charset="0"/>
                <a:ea typeface="ＭＳ Ｐゴシック" charset="-128"/>
              </a:defRPr>
            </a:lvl2pPr>
            <a:lvl3pPr marL="1143000" indent="-228600" eaLnBrk="0" hangingPunct="0">
              <a:defRPr sz="4400">
                <a:solidFill>
                  <a:schemeClr val="tx1"/>
                </a:solidFill>
                <a:latin typeface="Arial" charset="0"/>
                <a:ea typeface="ＭＳ Ｐゴシック" charset="-128"/>
              </a:defRPr>
            </a:lvl3pPr>
            <a:lvl4pPr marL="1600200" indent="-228600" eaLnBrk="0" hangingPunct="0">
              <a:defRPr sz="4400">
                <a:solidFill>
                  <a:schemeClr val="tx1"/>
                </a:solidFill>
                <a:latin typeface="Arial" charset="0"/>
                <a:ea typeface="ＭＳ Ｐゴシック" charset="-128"/>
              </a:defRPr>
            </a:lvl4pPr>
            <a:lvl5pPr marL="2057400" indent="-228600" eaLnBrk="0" hangingPunct="0">
              <a:defRPr sz="4400">
                <a:solidFill>
                  <a:schemeClr val="tx1"/>
                </a:solidFill>
                <a:latin typeface="Arial" charset="0"/>
                <a:ea typeface="ＭＳ Ｐゴシック" charset="-128"/>
              </a:defRPr>
            </a:lvl5pPr>
            <a:lvl6pPr marL="2514600" indent="-228600" algn="r" eaLnBrk="0" fontAlgn="base" hangingPunct="0">
              <a:spcBef>
                <a:spcPct val="0"/>
              </a:spcBef>
              <a:spcAft>
                <a:spcPct val="0"/>
              </a:spcAft>
              <a:defRPr sz="4400">
                <a:solidFill>
                  <a:schemeClr val="tx1"/>
                </a:solidFill>
                <a:latin typeface="Arial" charset="0"/>
                <a:ea typeface="ＭＳ Ｐゴシック" charset="-128"/>
              </a:defRPr>
            </a:lvl6pPr>
            <a:lvl7pPr marL="2971800" indent="-228600" algn="r" eaLnBrk="0" fontAlgn="base" hangingPunct="0">
              <a:spcBef>
                <a:spcPct val="0"/>
              </a:spcBef>
              <a:spcAft>
                <a:spcPct val="0"/>
              </a:spcAft>
              <a:defRPr sz="4400">
                <a:solidFill>
                  <a:schemeClr val="tx1"/>
                </a:solidFill>
                <a:latin typeface="Arial" charset="0"/>
                <a:ea typeface="ＭＳ Ｐゴシック" charset="-128"/>
              </a:defRPr>
            </a:lvl7pPr>
            <a:lvl8pPr marL="3429000" indent="-228600" algn="r" eaLnBrk="0" fontAlgn="base" hangingPunct="0">
              <a:spcBef>
                <a:spcPct val="0"/>
              </a:spcBef>
              <a:spcAft>
                <a:spcPct val="0"/>
              </a:spcAft>
              <a:defRPr sz="4400">
                <a:solidFill>
                  <a:schemeClr val="tx1"/>
                </a:solidFill>
                <a:latin typeface="Arial" charset="0"/>
                <a:ea typeface="ＭＳ Ｐゴシック" charset="-128"/>
              </a:defRPr>
            </a:lvl8pPr>
            <a:lvl9pPr marL="3886200" indent="-228600" algn="r" eaLnBrk="0" fontAlgn="base" hangingPunct="0">
              <a:spcBef>
                <a:spcPct val="0"/>
              </a:spcBef>
              <a:spcAft>
                <a:spcPct val="0"/>
              </a:spcAft>
              <a:defRPr sz="4400">
                <a:solidFill>
                  <a:schemeClr val="tx1"/>
                </a:solidFill>
                <a:latin typeface="Arial" charset="0"/>
                <a:ea typeface="ＭＳ Ｐゴシック" charset="-128"/>
              </a:defRPr>
            </a:lvl9pPr>
          </a:lstStyle>
          <a:p>
            <a:pPr eaLnBrk="1" hangingPunct="1">
              <a:lnSpc>
                <a:spcPct val="90000"/>
              </a:lnSpc>
              <a:spcBef>
                <a:spcPct val="20000"/>
              </a:spcBef>
              <a:buClr>
                <a:srgbClr val="FFFFFF"/>
              </a:buClr>
            </a:pPr>
            <a:r>
              <a:rPr lang="en-US" sz="1662" b="1" dirty="0">
                <a:solidFill>
                  <a:prstClr val="black"/>
                </a:solidFill>
                <a:ea typeface="SimSun" pitchFamily="2" charset="-122"/>
              </a:rPr>
              <a:t>Purchase Cost: </a:t>
            </a:r>
            <a:r>
              <a:rPr lang="en-US" sz="1662" b="1" dirty="0" smtClean="0">
                <a:solidFill>
                  <a:prstClr val="black"/>
                </a:solidFill>
                <a:ea typeface="SimSun" pitchFamily="2" charset="-122"/>
              </a:rPr>
              <a:t>RM100</a:t>
            </a:r>
            <a:endParaRPr lang="en-US" sz="1662" b="1" dirty="0">
              <a:solidFill>
                <a:prstClr val="black"/>
              </a:solidFill>
              <a:ea typeface="SimSun" pitchFamily="2" charset="-122"/>
            </a:endParaRPr>
          </a:p>
          <a:p>
            <a:pPr eaLnBrk="1" hangingPunct="1">
              <a:lnSpc>
                <a:spcPct val="90000"/>
              </a:lnSpc>
              <a:spcBef>
                <a:spcPct val="20000"/>
              </a:spcBef>
              <a:buClr>
                <a:srgbClr val="FFFFFF"/>
              </a:buClr>
            </a:pPr>
            <a:r>
              <a:rPr lang="en-US" sz="1662" b="1" dirty="0" smtClean="0">
                <a:solidFill>
                  <a:prstClr val="black"/>
                </a:solidFill>
                <a:ea typeface="SimSun" pitchFamily="2" charset="-122"/>
              </a:rPr>
              <a:t>GST </a:t>
            </a:r>
            <a:r>
              <a:rPr lang="en-US" sz="1662" b="1" dirty="0">
                <a:solidFill>
                  <a:prstClr val="black"/>
                </a:solidFill>
                <a:ea typeface="SimSun" pitchFamily="2" charset="-122"/>
              </a:rPr>
              <a:t>: 		</a:t>
            </a:r>
            <a:r>
              <a:rPr lang="en-US" sz="1662" b="1" dirty="0" smtClean="0">
                <a:solidFill>
                  <a:prstClr val="black"/>
                </a:solidFill>
                <a:ea typeface="SimSun" pitchFamily="2" charset="-122"/>
              </a:rPr>
              <a:t>    RM6</a:t>
            </a:r>
            <a:endParaRPr lang="en-US" sz="1662" b="1" dirty="0">
              <a:solidFill>
                <a:prstClr val="black"/>
              </a:solidFill>
              <a:ea typeface="SimSun" pitchFamily="2" charset="-122"/>
            </a:endParaRPr>
          </a:p>
          <a:p>
            <a:pPr eaLnBrk="1" hangingPunct="1">
              <a:lnSpc>
                <a:spcPct val="90000"/>
              </a:lnSpc>
              <a:spcBef>
                <a:spcPct val="20000"/>
              </a:spcBef>
              <a:buClr>
                <a:srgbClr val="FFFFFF"/>
              </a:buClr>
            </a:pPr>
            <a:r>
              <a:rPr lang="en-US" sz="1662" b="1" dirty="0">
                <a:solidFill>
                  <a:prstClr val="black"/>
                </a:solidFill>
                <a:ea typeface="SimSun" pitchFamily="2" charset="-122"/>
              </a:rPr>
              <a:t>Purchase </a:t>
            </a:r>
            <a:r>
              <a:rPr lang="en-US" sz="1662" b="1" dirty="0" smtClean="0">
                <a:solidFill>
                  <a:prstClr val="black"/>
                </a:solidFill>
                <a:ea typeface="SimSun" pitchFamily="2" charset="-122"/>
              </a:rPr>
              <a:t>Price:RM106</a:t>
            </a:r>
            <a:endParaRPr lang="en-US" sz="1662" b="1" dirty="0">
              <a:solidFill>
                <a:prstClr val="black"/>
              </a:solidFill>
              <a:ea typeface="SimSun" pitchFamily="2" charset="-122"/>
            </a:endParaRPr>
          </a:p>
        </p:txBody>
      </p:sp>
      <p:sp>
        <p:nvSpPr>
          <p:cNvPr id="22" name="Rectangle 17"/>
          <p:cNvSpPr>
            <a:spLocks noChangeArrowheads="1"/>
          </p:cNvSpPr>
          <p:nvPr/>
        </p:nvSpPr>
        <p:spPr bwMode="auto">
          <a:xfrm>
            <a:off x="590649" y="3201294"/>
            <a:ext cx="19433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26498">
              <a:buClr>
                <a:srgbClr val="FFFFFF"/>
              </a:buClr>
            </a:pPr>
            <a:r>
              <a:rPr lang="en-US" sz="2400" b="1" dirty="0">
                <a:solidFill>
                  <a:prstClr val="black"/>
                </a:solidFill>
                <a:ea typeface="SimSun" pitchFamily="2" charset="-122"/>
              </a:rPr>
              <a:t>Supplier</a:t>
            </a:r>
          </a:p>
        </p:txBody>
      </p:sp>
      <p:sp>
        <p:nvSpPr>
          <p:cNvPr id="23" name="Rectangle 25"/>
          <p:cNvSpPr>
            <a:spLocks noChangeArrowheads="1"/>
          </p:cNvSpPr>
          <p:nvPr/>
        </p:nvSpPr>
        <p:spPr bwMode="auto">
          <a:xfrm>
            <a:off x="3644506" y="3040904"/>
            <a:ext cx="149201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26498">
              <a:buClr>
                <a:srgbClr val="FFFFFF"/>
              </a:buClr>
            </a:pPr>
            <a:r>
              <a:rPr lang="en-US" sz="2400" b="1" dirty="0">
                <a:solidFill>
                  <a:prstClr val="black"/>
                </a:solidFill>
                <a:ea typeface="SimSun" pitchFamily="2" charset="-122"/>
              </a:rPr>
              <a:t>Private Hospital</a:t>
            </a:r>
          </a:p>
        </p:txBody>
      </p:sp>
      <p:sp>
        <p:nvSpPr>
          <p:cNvPr id="24" name="Rectangle 27"/>
          <p:cNvSpPr>
            <a:spLocks noChangeArrowheads="1"/>
          </p:cNvSpPr>
          <p:nvPr/>
        </p:nvSpPr>
        <p:spPr bwMode="auto">
          <a:xfrm>
            <a:off x="6220549" y="3273864"/>
            <a:ext cx="1995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defTabSz="826498">
              <a:buClr>
                <a:srgbClr val="FFFFFF"/>
              </a:buClr>
            </a:pPr>
            <a:r>
              <a:rPr lang="en-US" sz="2400" b="1" dirty="0">
                <a:solidFill>
                  <a:prstClr val="black"/>
                </a:solidFill>
                <a:ea typeface="SimSun" pitchFamily="2" charset="-122"/>
              </a:rPr>
              <a:t>Consumer</a:t>
            </a:r>
          </a:p>
        </p:txBody>
      </p:sp>
    </p:spTree>
    <p:extLst>
      <p:ext uri="{BB962C8B-B14F-4D97-AF65-F5344CB8AC3E}">
        <p14:creationId xmlns:p14="http://schemas.microsoft.com/office/powerpoint/2010/main" val="352190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60870"/>
            <a:ext cx="5867400" cy="546945"/>
          </a:xfrm>
          <a:prstGeom prst="rect">
            <a:avLst/>
          </a:prstGeom>
          <a:noFill/>
        </p:spPr>
        <p:txBody>
          <a:bodyPr wrap="square" rtlCol="0">
            <a:spAutoFit/>
          </a:bodyPr>
          <a:lstStyle/>
          <a:p>
            <a:r>
              <a:rPr lang="en-US" sz="2954" dirty="0">
                <a:latin typeface="Calibri" pitchFamily="34" charset="0"/>
                <a:cs typeface="Calibri" pitchFamily="34" charset="0"/>
              </a:rPr>
              <a:t>GST REGISTRATION</a:t>
            </a:r>
            <a:endParaRPr lang="en-MY" sz="2954" b="1"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23</a:t>
            </a:fld>
            <a:endParaRPr lang="en-MY" dirty="0"/>
          </a:p>
        </p:txBody>
      </p:sp>
    </p:spTree>
    <p:extLst>
      <p:ext uri="{BB962C8B-B14F-4D97-AF65-F5344CB8AC3E}">
        <p14:creationId xmlns:p14="http://schemas.microsoft.com/office/powerpoint/2010/main" val="32009333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51520" y="1516851"/>
            <a:ext cx="8208912" cy="4648455"/>
            <a:chOff x="1265961" y="1111820"/>
            <a:chExt cx="5301281" cy="4036879"/>
          </a:xfrm>
        </p:grpSpPr>
        <p:sp>
          <p:nvSpPr>
            <p:cNvPr id="12" name="Rounded Rectangle 11"/>
            <p:cNvSpPr/>
            <p:nvPr/>
          </p:nvSpPr>
          <p:spPr>
            <a:xfrm>
              <a:off x="1695452" y="3915703"/>
              <a:ext cx="1350819"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Mandatory</a:t>
              </a:r>
              <a:endParaRPr lang="en-MY" sz="1400" dirty="0"/>
            </a:p>
          </p:txBody>
        </p:sp>
        <p:sp>
          <p:nvSpPr>
            <p:cNvPr id="13" name="Rounded Rectangle 12"/>
            <p:cNvSpPr/>
            <p:nvPr/>
          </p:nvSpPr>
          <p:spPr>
            <a:xfrm>
              <a:off x="3649801" y="3915703"/>
              <a:ext cx="1350819"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Voluntary</a:t>
              </a:r>
              <a:endParaRPr lang="en-MY" sz="1400" dirty="0"/>
            </a:p>
          </p:txBody>
        </p:sp>
        <p:sp>
          <p:nvSpPr>
            <p:cNvPr id="15" name="Rounded Rectangle 14"/>
            <p:cNvSpPr/>
            <p:nvPr/>
          </p:nvSpPr>
          <p:spPr>
            <a:xfrm>
              <a:off x="5179863" y="1111820"/>
              <a:ext cx="1226127"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Non-Business</a:t>
              </a:r>
              <a:endParaRPr lang="en-MY" sz="1400" dirty="0"/>
            </a:p>
          </p:txBody>
        </p:sp>
        <p:sp>
          <p:nvSpPr>
            <p:cNvPr id="17" name="Rounded Rectangle 16"/>
            <p:cNvSpPr/>
            <p:nvPr/>
          </p:nvSpPr>
          <p:spPr>
            <a:xfrm>
              <a:off x="4219571" y="1793190"/>
              <a:ext cx="1548243" cy="63038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Non-Taxable Supply</a:t>
              </a:r>
              <a:endParaRPr lang="en-MY" sz="1400" dirty="0"/>
            </a:p>
          </p:txBody>
        </p:sp>
        <p:sp>
          <p:nvSpPr>
            <p:cNvPr id="18" name="Rounded Rectangle 17"/>
            <p:cNvSpPr/>
            <p:nvPr/>
          </p:nvSpPr>
          <p:spPr>
            <a:xfrm>
              <a:off x="2672191" y="1797627"/>
              <a:ext cx="1357745"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Taxable Supply</a:t>
              </a:r>
              <a:endParaRPr lang="en-MY" sz="1400" dirty="0"/>
            </a:p>
          </p:txBody>
        </p:sp>
        <p:sp>
          <p:nvSpPr>
            <p:cNvPr id="19" name="Rounded Rectangle 18"/>
            <p:cNvSpPr/>
            <p:nvPr/>
          </p:nvSpPr>
          <p:spPr>
            <a:xfrm>
              <a:off x="3555228" y="1111820"/>
              <a:ext cx="1198418" cy="457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Business</a:t>
              </a:r>
              <a:endParaRPr lang="en-MY" sz="1400" dirty="0"/>
            </a:p>
          </p:txBody>
        </p:sp>
        <p:pic>
          <p:nvPicPr>
            <p:cNvPr id="20" name="Picture 2" descr="C:\Users\Account\Desktop\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6504" y="1323436"/>
              <a:ext cx="333888" cy="29093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Account\Desktop\Sign-Error-icon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648" y="1357774"/>
              <a:ext cx="236594" cy="236594"/>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p:cNvCxnSpPr>
              <a:stCxn id="19" idx="2"/>
              <a:endCxn id="18" idx="0"/>
            </p:cNvCxnSpPr>
            <p:nvPr/>
          </p:nvCxnSpPr>
          <p:spPr>
            <a:xfrm flipH="1">
              <a:off x="3351064" y="1569020"/>
              <a:ext cx="803373" cy="228607"/>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pic>
          <p:nvPicPr>
            <p:cNvPr id="23" name="Picture 4" descr="C:\Users\Account\Desktop\Sign-Error-icon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1513" y="2178974"/>
              <a:ext cx="236594" cy="23659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Account\Desktop\Check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8220" y="2006340"/>
              <a:ext cx="333888" cy="290931"/>
            </a:xfrm>
            <a:prstGeom prst="rect">
              <a:avLst/>
            </a:prstGeom>
            <a:noFill/>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1265961" y="4539099"/>
              <a:ext cx="2209800" cy="609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Liable to notify within 28 days</a:t>
              </a:r>
              <a:endParaRPr lang="en-MY" sz="1400" dirty="0"/>
            </a:p>
          </p:txBody>
        </p:sp>
        <p:cxnSp>
          <p:nvCxnSpPr>
            <p:cNvPr id="26" name="Straight Connector 25"/>
            <p:cNvCxnSpPr>
              <a:stCxn id="19" idx="2"/>
              <a:endCxn id="17" idx="0"/>
            </p:cNvCxnSpPr>
            <p:nvPr/>
          </p:nvCxnSpPr>
          <p:spPr>
            <a:xfrm>
              <a:off x="4154437" y="1569020"/>
              <a:ext cx="839256" cy="224170"/>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a:stCxn id="33" idx="2"/>
              <a:endCxn id="12" idx="0"/>
            </p:cNvCxnSpPr>
            <p:nvPr/>
          </p:nvCxnSpPr>
          <p:spPr>
            <a:xfrm>
              <a:off x="2370862" y="3733800"/>
              <a:ext cx="0" cy="181903"/>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stCxn id="12" idx="2"/>
              <a:endCxn id="25" idx="0"/>
            </p:cNvCxnSpPr>
            <p:nvPr/>
          </p:nvCxnSpPr>
          <p:spPr>
            <a:xfrm flipH="1">
              <a:off x="2370861" y="4372903"/>
              <a:ext cx="1" cy="16619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30" idx="2"/>
              <a:endCxn id="13" idx="0"/>
            </p:cNvCxnSpPr>
            <p:nvPr/>
          </p:nvCxnSpPr>
          <p:spPr>
            <a:xfrm>
              <a:off x="4325211" y="3733800"/>
              <a:ext cx="0" cy="181903"/>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sp>
          <p:nvSpPr>
            <p:cNvPr id="30" name="Rounded Rectangle 29"/>
            <p:cNvSpPr/>
            <p:nvPr/>
          </p:nvSpPr>
          <p:spPr>
            <a:xfrm>
              <a:off x="3463632" y="2743200"/>
              <a:ext cx="1723158" cy="990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Taxable Turnover RM500,000 and below</a:t>
              </a:r>
              <a:endParaRPr lang="en-MY" sz="1400" dirty="0"/>
            </a:p>
          </p:txBody>
        </p:sp>
        <p:sp>
          <p:nvSpPr>
            <p:cNvPr id="33" name="Rounded Rectangle 32"/>
            <p:cNvSpPr/>
            <p:nvPr/>
          </p:nvSpPr>
          <p:spPr>
            <a:xfrm>
              <a:off x="1527468" y="2743200"/>
              <a:ext cx="1686788" cy="9906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dirty="0"/>
                <a:t>Taxable Turnover exceed RM500,000</a:t>
              </a:r>
              <a:endParaRPr lang="en-MY" sz="1400" dirty="0"/>
            </a:p>
          </p:txBody>
        </p:sp>
        <p:cxnSp>
          <p:nvCxnSpPr>
            <p:cNvPr id="34" name="Straight Connector 33"/>
            <p:cNvCxnSpPr>
              <a:stCxn id="18" idx="2"/>
              <a:endCxn id="33" idx="0"/>
            </p:cNvCxnSpPr>
            <p:nvPr/>
          </p:nvCxnSpPr>
          <p:spPr>
            <a:xfrm flipH="1">
              <a:off x="2370862" y="2254827"/>
              <a:ext cx="980202" cy="488373"/>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8" idx="2"/>
              <a:endCxn id="30" idx="0"/>
            </p:cNvCxnSpPr>
            <p:nvPr/>
          </p:nvCxnSpPr>
          <p:spPr>
            <a:xfrm>
              <a:off x="3351064" y="2254827"/>
              <a:ext cx="974147" cy="488373"/>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7" name="Rectangle 36"/>
          <p:cNvSpPr/>
          <p:nvPr/>
        </p:nvSpPr>
        <p:spPr>
          <a:xfrm>
            <a:off x="-239964" y="351076"/>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a:solidFill>
                  <a:schemeClr val="bg1"/>
                </a:solidFill>
                <a:latin typeface="Calibri" pitchFamily="34" charset="0"/>
                <a:cs typeface="Mongolian Baiti" pitchFamily="66" charset="0"/>
              </a:rPr>
              <a:t>GST REGISTRATION</a:t>
            </a:r>
            <a:endParaRPr lang="en-US" sz="2800" dirty="0">
              <a:solidFill>
                <a:srgbClr val="FF0000"/>
              </a:solidFill>
              <a:latin typeface="Calibri" pitchFamily="34" charset="0"/>
              <a:cs typeface="Mongolian Baiti" pitchFamily="66"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3351004207"/>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25</a:t>
            </a:fld>
            <a:endParaRPr lang="en-US"/>
          </a:p>
        </p:txBody>
      </p:sp>
      <p:sp>
        <p:nvSpPr>
          <p:cNvPr id="11" name="Rounded Rectangle 10"/>
          <p:cNvSpPr/>
          <p:nvPr/>
        </p:nvSpPr>
        <p:spPr>
          <a:xfrm>
            <a:off x="572847" y="2528561"/>
            <a:ext cx="5950982" cy="1617712"/>
          </a:xfrm>
          <a:prstGeom prst="roundRect">
            <a:avLst/>
          </a:prstGeom>
          <a:solidFill>
            <a:schemeClr val="accent6">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latin typeface="Calibri" pitchFamily="34" charset="0"/>
                <a:cs typeface="Calibri" pitchFamily="34" charset="0"/>
              </a:rPr>
              <a:t>MANDATORY REGISTRATION</a:t>
            </a:r>
          </a:p>
        </p:txBody>
      </p:sp>
      <p:pic>
        <p:nvPicPr>
          <p:cNvPr id="3074" name="Picture 2" descr="http://www.graphicsfuel.com/wp-content/uploads/2012/09/approved-clipboard-icon-512.png"/>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155691" y="1740950"/>
            <a:ext cx="3192932" cy="3192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2487471"/>
      </p:ext>
    </p:extLst>
  </p:cSld>
  <p:clrMapOvr>
    <a:masterClrMapping/>
  </p:clrMapOvr>
  <p:transition spd="slow">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https://encrypted-tbn2.gstatic.com/images?q=tbn:ANd9GcSJW5HgX4ylWyasc2stcCrYo8qMpf1uvq2FsBXe-oFdhOLSxjFgG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4" y="1124744"/>
            <a:ext cx="2181225" cy="21050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S:\iACCOUNTS Master Folder\User Folder\Afif\Afif's Portal\Bahan\louis_vuitton_speedy_l1-frin-jessicabags.png"/>
          <p:cNvPicPr>
            <a:picLocks noChangeAspect="1" noChangeArrowheads="1"/>
          </p:cNvPicPr>
          <p:nvPr/>
        </p:nvPicPr>
        <p:blipFill>
          <a:blip r:embed="rId4"/>
          <a:srcRect/>
          <a:stretch>
            <a:fillRect/>
          </a:stretch>
        </p:blipFill>
        <p:spPr bwMode="auto">
          <a:xfrm>
            <a:off x="857250" y="3511550"/>
            <a:ext cx="1642402" cy="9207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9" name="Rounded Rectangle 18"/>
          <p:cNvSpPr/>
          <p:nvPr/>
        </p:nvSpPr>
        <p:spPr>
          <a:xfrm>
            <a:off x="2267480" y="1793875"/>
            <a:ext cx="2447264" cy="1143000"/>
          </a:xfrm>
          <a:prstGeom prst="round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t>Carrying on a business in</a:t>
            </a:r>
          </a:p>
          <a:p>
            <a:pPr algn="ctr">
              <a:defRPr/>
            </a:pPr>
            <a:r>
              <a:rPr lang="en-US" dirty="0"/>
              <a:t>Malaysia</a:t>
            </a:r>
            <a:endParaRPr lang="en-GB" dirty="0"/>
          </a:p>
        </p:txBody>
      </p:sp>
      <p:sp>
        <p:nvSpPr>
          <p:cNvPr id="20" name="Rounded Rectangle 19"/>
          <p:cNvSpPr/>
          <p:nvPr/>
        </p:nvSpPr>
        <p:spPr>
          <a:xfrm>
            <a:off x="2267480" y="3084513"/>
            <a:ext cx="2447264" cy="1104900"/>
          </a:xfrm>
          <a:prstGeom prst="round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t>Makes taxable supplies</a:t>
            </a:r>
            <a:endParaRPr lang="en-GB" dirty="0"/>
          </a:p>
        </p:txBody>
      </p:sp>
      <p:pic>
        <p:nvPicPr>
          <p:cNvPr id="21" name="Picture 2" descr="C:\Users\Account\Desktop\Checkm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76198" y="2317753"/>
            <a:ext cx="68791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C:\Users\Account\Desktop\Checkm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077" y="3582988"/>
            <a:ext cx="689637"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ight Arrow 22"/>
          <p:cNvSpPr/>
          <p:nvPr/>
        </p:nvSpPr>
        <p:spPr>
          <a:xfrm>
            <a:off x="5082109" y="3276605"/>
            <a:ext cx="825500" cy="685800"/>
          </a:xfrm>
          <a:prstGeom prst="rightArrow">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MY"/>
          </a:p>
        </p:txBody>
      </p:sp>
      <p:pic>
        <p:nvPicPr>
          <p:cNvPr id="24" name="Picture 2" descr="S:\iACCOUNTS Master Folder\User Folder\Afif\Afif's Portal\Bahan\money.png"/>
          <p:cNvPicPr>
            <a:picLocks noChangeAspect="1" noChangeArrowheads="1"/>
          </p:cNvPicPr>
          <p:nvPr/>
        </p:nvPicPr>
        <p:blipFill>
          <a:blip r:embed="rId6"/>
          <a:srcRect/>
          <a:stretch>
            <a:fillRect/>
          </a:stretch>
        </p:blipFill>
        <p:spPr bwMode="auto">
          <a:xfrm>
            <a:off x="1034392" y="5006975"/>
            <a:ext cx="1453223" cy="1339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5" name="Rounded Rectangle 24"/>
          <p:cNvSpPr/>
          <p:nvPr/>
        </p:nvSpPr>
        <p:spPr>
          <a:xfrm>
            <a:off x="2267480" y="4348163"/>
            <a:ext cx="2447264" cy="1560512"/>
          </a:xfrm>
          <a:prstGeom prst="roundRect">
            <a:avLst/>
          </a:prstGeo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t>Taxable turnover exceed RM 500,000</a:t>
            </a:r>
            <a:endParaRPr lang="en-GB" dirty="0"/>
          </a:p>
        </p:txBody>
      </p:sp>
      <p:pic>
        <p:nvPicPr>
          <p:cNvPr id="26" name="Picture 2" descr="C:\Users\Account\Desktop\Checkmar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598" y="5284788"/>
            <a:ext cx="689636"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le 26"/>
          <p:cNvSpPr/>
          <p:nvPr/>
        </p:nvSpPr>
        <p:spPr>
          <a:xfrm>
            <a:off x="6072709" y="2838903"/>
            <a:ext cx="2889250" cy="1597600"/>
          </a:xfrm>
          <a:prstGeom prst="roundRect">
            <a:avLst/>
          </a:prstGeom>
          <a:effectLst>
            <a:outerShdw blurRad="50800" dist="38100" dir="5400000" algn="t"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dirty="0">
                <a:solidFill>
                  <a:schemeClr val="bg1"/>
                </a:solidFill>
              </a:rPr>
              <a:t>The ‘</a:t>
            </a:r>
            <a:r>
              <a:rPr lang="en-US" sz="2800" dirty="0">
                <a:solidFill>
                  <a:schemeClr val="bg1"/>
                </a:solidFill>
              </a:rPr>
              <a:t>PERSON’ </a:t>
            </a:r>
            <a:r>
              <a:rPr lang="en-US" dirty="0">
                <a:solidFill>
                  <a:schemeClr val="bg1"/>
                </a:solidFill>
              </a:rPr>
              <a:t>should notify to register within 28 days from the end of taxable period</a:t>
            </a:r>
            <a:endParaRPr lang="en-GB" dirty="0">
              <a:solidFill>
                <a:schemeClr val="bg1"/>
              </a:solidFill>
            </a:endParaRPr>
          </a:p>
        </p:txBody>
      </p:sp>
      <p:sp>
        <p:nvSpPr>
          <p:cNvPr id="28" name="Rectangle 27"/>
          <p:cNvSpPr/>
          <p:nvPr/>
        </p:nvSpPr>
        <p:spPr>
          <a:xfrm>
            <a:off x="-345274" y="376808"/>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bg1"/>
                </a:solidFill>
                <a:cs typeface="Mongolian Baiti" pitchFamily="66" charset="0"/>
              </a:rPr>
              <a:t>	</a:t>
            </a:r>
            <a:r>
              <a:rPr lang="en-US" sz="2800" dirty="0">
                <a:solidFill>
                  <a:schemeClr val="bg1"/>
                </a:solidFill>
                <a:latin typeface="Calibri" pitchFamily="34" charset="0"/>
                <a:cs typeface="Mongolian Baiti" pitchFamily="66" charset="0"/>
              </a:rPr>
              <a:t>GST REGISTRATION</a:t>
            </a:r>
          </a:p>
          <a:p>
            <a:r>
              <a:rPr lang="en-US" dirty="0">
                <a:solidFill>
                  <a:schemeClr val="bg1"/>
                </a:solidFill>
                <a:latin typeface="Calibri" pitchFamily="34" charset="0"/>
                <a:cs typeface="Mongolian Baiti" pitchFamily="66" charset="0"/>
              </a:rPr>
              <a:t>	MANDATORY REGISTRATION</a:t>
            </a:r>
            <a:endParaRPr lang="en-MY" dirty="0">
              <a:solidFill>
                <a:schemeClr val="bg1"/>
              </a:solidFill>
              <a:latin typeface="Calibri" pitchFamily="34" charset="0"/>
              <a:cs typeface="Mongolian Baiti" pitchFamily="66"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1613401685"/>
      </p:ext>
    </p:extLst>
  </p:cSld>
  <p:clrMapOvr>
    <a:masterClrMapping/>
  </p:clrMapOvr>
  <p:transition spd="slow">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234812" y="280832"/>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bg1"/>
                </a:solidFill>
                <a:cs typeface="Mongolian Baiti" pitchFamily="66" charset="0"/>
              </a:rPr>
              <a:t>	</a:t>
            </a:r>
            <a:r>
              <a:rPr lang="en-US" sz="2800" dirty="0">
                <a:solidFill>
                  <a:schemeClr val="bg1"/>
                </a:solidFill>
                <a:latin typeface="Calibri" pitchFamily="34" charset="0"/>
                <a:cs typeface="Mongolian Baiti" pitchFamily="66" charset="0"/>
              </a:rPr>
              <a:t>GST REGISTRATION</a:t>
            </a:r>
          </a:p>
          <a:p>
            <a:r>
              <a:rPr lang="en-US" sz="2000" dirty="0">
                <a:solidFill>
                  <a:schemeClr val="bg1"/>
                </a:solidFill>
                <a:latin typeface="Calibri" pitchFamily="34" charset="0"/>
                <a:cs typeface="Mongolian Baiti" pitchFamily="66" charset="0"/>
              </a:rPr>
              <a:t>	</a:t>
            </a:r>
            <a:r>
              <a:rPr lang="en-US" dirty="0">
                <a:solidFill>
                  <a:schemeClr val="bg1"/>
                </a:solidFill>
                <a:latin typeface="Calibri" pitchFamily="34" charset="0"/>
                <a:cs typeface="Mongolian Baiti" pitchFamily="66" charset="0"/>
              </a:rPr>
              <a:t>MANDATORY REGISTRATION</a:t>
            </a:r>
          </a:p>
        </p:txBody>
      </p:sp>
      <p:sp>
        <p:nvSpPr>
          <p:cNvPr id="2" name="Slide Number Placeholder 1"/>
          <p:cNvSpPr>
            <a:spLocks noGrp="1"/>
          </p:cNvSpPr>
          <p:nvPr>
            <p:ph type="sldNum" sz="quarter" idx="12"/>
          </p:nvPr>
        </p:nvSpPr>
        <p:spPr/>
        <p:txBody>
          <a:bodyPr/>
          <a:lstStyle/>
          <a:p>
            <a:fld id="{B6F15528-21DE-4FAA-801E-634DDDAF4B2B}" type="slidenum">
              <a:rPr lang="en-US" smtClean="0"/>
              <a:pPr/>
              <a:t>27</a:t>
            </a:fld>
            <a:endParaRPr lang="en-US"/>
          </a:p>
        </p:txBody>
      </p:sp>
      <p:sp>
        <p:nvSpPr>
          <p:cNvPr id="6" name="Rounded Rectangle 5"/>
          <p:cNvSpPr/>
          <p:nvPr/>
        </p:nvSpPr>
        <p:spPr>
          <a:xfrm>
            <a:off x="272981" y="1810225"/>
            <a:ext cx="3606084" cy="140379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MY" dirty="0"/>
              <a:t>To apply for registration 28 days from end of the month where taxable turnover exceeds or expect to exceed RM 500,000</a:t>
            </a:r>
          </a:p>
        </p:txBody>
      </p:sp>
      <p:sp>
        <p:nvSpPr>
          <p:cNvPr id="31" name="Rounded Rectangle 30"/>
          <p:cNvSpPr/>
          <p:nvPr/>
        </p:nvSpPr>
        <p:spPr>
          <a:xfrm>
            <a:off x="5167647" y="1810226"/>
            <a:ext cx="3606084" cy="1403797"/>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MY" dirty="0"/>
              <a:t>Effective date of registration will be on the 1</a:t>
            </a:r>
            <a:r>
              <a:rPr lang="en-MY" baseline="30000" dirty="0"/>
              <a:t>st</a:t>
            </a:r>
            <a:r>
              <a:rPr lang="en-MY" dirty="0"/>
              <a:t> day of the following month after the 28</a:t>
            </a:r>
            <a:r>
              <a:rPr lang="en-MY" baseline="30000" dirty="0"/>
              <a:t>th</a:t>
            </a:r>
            <a:r>
              <a:rPr lang="en-MY" dirty="0"/>
              <a:t> day period</a:t>
            </a:r>
          </a:p>
        </p:txBody>
      </p:sp>
      <p:sp>
        <p:nvSpPr>
          <p:cNvPr id="7" name="Down Arrow Callout 6"/>
          <p:cNvSpPr/>
          <p:nvPr/>
        </p:nvSpPr>
        <p:spPr>
          <a:xfrm>
            <a:off x="1335110" y="3348504"/>
            <a:ext cx="4675031" cy="2446986"/>
          </a:xfrm>
          <a:prstGeom prst="down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MY" dirty="0"/>
              <a:t>R</a:t>
            </a:r>
            <a:r>
              <a:rPr lang="en-MY" dirty="0" smtClean="0"/>
              <a:t>egistration of </a:t>
            </a:r>
            <a:r>
              <a:rPr lang="en-MY" dirty="0"/>
              <a:t>GST</a:t>
            </a:r>
          </a:p>
          <a:p>
            <a:pPr algn="ctr"/>
            <a:endParaRPr lang="en-US" dirty="0" smtClean="0"/>
          </a:p>
          <a:p>
            <a:r>
              <a:rPr lang="en-US" dirty="0" smtClean="0"/>
              <a:t>DATE EXCEEDS RM500K : </a:t>
            </a:r>
            <a:r>
              <a:rPr lang="en-MY" b="1" dirty="0" smtClean="0">
                <a:solidFill>
                  <a:srgbClr val="FF0000"/>
                </a:solidFill>
              </a:rPr>
              <a:t>10 DECEMBER </a:t>
            </a:r>
            <a:r>
              <a:rPr lang="en-MY" b="1" dirty="0">
                <a:solidFill>
                  <a:srgbClr val="FF0000"/>
                </a:solidFill>
              </a:rPr>
              <a:t>2017</a:t>
            </a:r>
            <a:endParaRPr lang="en-MY" dirty="0"/>
          </a:p>
          <a:p>
            <a:r>
              <a:rPr lang="en-MY" b="1" dirty="0" smtClean="0"/>
              <a:t>REISTRATION </a:t>
            </a:r>
            <a:r>
              <a:rPr lang="en-MY" b="1" dirty="0"/>
              <a:t>DATE</a:t>
            </a:r>
            <a:r>
              <a:rPr lang="en-MY" dirty="0"/>
              <a:t>	</a:t>
            </a:r>
            <a:r>
              <a:rPr lang="en-MY" dirty="0" smtClean="0"/>
              <a:t> : </a:t>
            </a:r>
            <a:r>
              <a:rPr lang="en-MY" b="1" dirty="0" smtClean="0">
                <a:solidFill>
                  <a:srgbClr val="FF0000"/>
                </a:solidFill>
              </a:rPr>
              <a:t>20 DECEMBER 2017</a:t>
            </a:r>
            <a:endParaRPr lang="en-MY" b="1" dirty="0">
              <a:solidFill>
                <a:srgbClr val="FF0000"/>
              </a:solidFill>
            </a:endParaRPr>
          </a:p>
          <a:p>
            <a:r>
              <a:rPr lang="en-MY" b="1" dirty="0" smtClean="0"/>
              <a:t>GST STARTED</a:t>
            </a:r>
            <a:r>
              <a:rPr lang="en-MY" dirty="0"/>
              <a:t>	: </a:t>
            </a:r>
            <a:r>
              <a:rPr lang="en-MY" b="1" dirty="0" smtClean="0">
                <a:solidFill>
                  <a:srgbClr val="FF0000"/>
                </a:solidFill>
              </a:rPr>
              <a:t>01 FEBRUARY 2018</a:t>
            </a:r>
          </a:p>
        </p:txBody>
      </p:sp>
      <p:pic>
        <p:nvPicPr>
          <p:cNvPr id="2050" name="Picture 2" descr="http://themadeleine.edu/school/images/put_this_on_calendar_000.gif"/>
          <p:cNvPicPr>
            <a:picLocks noChangeAspect="1" noChangeArrowheads="1"/>
          </p:cNvPicPr>
          <p:nvPr/>
        </p:nvPicPr>
        <p:blipFill>
          <a:blip r:embed="rId3">
            <a:clrChange>
              <a:clrFrom>
                <a:srgbClr val="FCFAFC"/>
              </a:clrFrom>
              <a:clrTo>
                <a:srgbClr val="FCFAFC">
                  <a:alpha val="0"/>
                </a:srgbClr>
              </a:clrTo>
            </a:clrChange>
            <a:extLst>
              <a:ext uri="{28A0092B-C50C-407E-A947-70E740481C1C}">
                <a14:useLocalDpi xmlns:a14="http://schemas.microsoft.com/office/drawing/2010/main" val="0"/>
              </a:ext>
            </a:extLst>
          </a:blip>
          <a:srcRect/>
          <a:stretch>
            <a:fillRect/>
          </a:stretch>
        </p:blipFill>
        <p:spPr bwMode="auto">
          <a:xfrm>
            <a:off x="6116143" y="3536770"/>
            <a:ext cx="2714625" cy="285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2981" y="1227749"/>
            <a:ext cx="6194739" cy="400110"/>
          </a:xfrm>
          <a:prstGeom prst="rect">
            <a:avLst/>
          </a:prstGeom>
          <a:noFill/>
        </p:spPr>
        <p:txBody>
          <a:bodyPr wrap="square" rtlCol="0">
            <a:spAutoFit/>
          </a:bodyPr>
          <a:lstStyle/>
          <a:p>
            <a:r>
              <a:rPr lang="en-MY" sz="2000" dirty="0">
                <a:solidFill>
                  <a:schemeClr val="tx1">
                    <a:lumMod val="65000"/>
                    <a:lumOff val="35000"/>
                  </a:schemeClr>
                </a:solidFill>
              </a:rPr>
              <a:t>Notification of liability &amp; registration :</a:t>
            </a:r>
          </a:p>
        </p:txBody>
      </p:sp>
    </p:spTree>
    <p:extLst>
      <p:ext uri="{BB962C8B-B14F-4D97-AF65-F5344CB8AC3E}">
        <p14:creationId xmlns:p14="http://schemas.microsoft.com/office/powerpoint/2010/main" val="3551846548"/>
      </p:ext>
    </p:extLst>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95536" y="1711038"/>
            <a:ext cx="2784178" cy="485503"/>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defRPr/>
            </a:pPr>
            <a:r>
              <a:rPr lang="en-US" dirty="0">
                <a:solidFill>
                  <a:schemeClr val="bg1"/>
                </a:solidFill>
              </a:rPr>
              <a:t>Method of assessment :</a:t>
            </a:r>
            <a:endParaRPr lang="en-GB" dirty="0">
              <a:solidFill>
                <a:schemeClr val="bg1"/>
              </a:solidFill>
            </a:endParaRPr>
          </a:p>
        </p:txBody>
      </p:sp>
      <p:sp>
        <p:nvSpPr>
          <p:cNvPr id="30" name="Rectangle 29"/>
          <p:cNvSpPr/>
          <p:nvPr/>
        </p:nvSpPr>
        <p:spPr>
          <a:xfrm>
            <a:off x="778885" y="2684463"/>
            <a:ext cx="7646194" cy="8382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t>Value of taxable supplies in current month and previous consecutive 11 month is more than RM 500,000</a:t>
            </a:r>
            <a:endParaRPr lang="en-MY" dirty="0"/>
          </a:p>
        </p:txBody>
      </p:sp>
      <p:sp>
        <p:nvSpPr>
          <p:cNvPr id="31" name="Rounded Rectangle 30"/>
          <p:cNvSpPr/>
          <p:nvPr/>
        </p:nvSpPr>
        <p:spPr>
          <a:xfrm>
            <a:off x="643022" y="2330450"/>
            <a:ext cx="2724150" cy="4572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t>Historical Method</a:t>
            </a:r>
            <a:endParaRPr lang="en-GB" dirty="0"/>
          </a:p>
        </p:txBody>
      </p:sp>
      <p:sp>
        <p:nvSpPr>
          <p:cNvPr id="32" name="Rectangle 31"/>
          <p:cNvSpPr/>
          <p:nvPr/>
        </p:nvSpPr>
        <p:spPr>
          <a:xfrm>
            <a:off x="763408" y="3979863"/>
            <a:ext cx="7646194" cy="8382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t>Value of taxable supplies in current month and 11 months to the future is EXPECTED more than RM 500,000</a:t>
            </a:r>
            <a:endParaRPr lang="en-MY" dirty="0"/>
          </a:p>
        </p:txBody>
      </p:sp>
      <p:sp>
        <p:nvSpPr>
          <p:cNvPr id="33" name="Rounded Rectangle 32"/>
          <p:cNvSpPr/>
          <p:nvPr/>
        </p:nvSpPr>
        <p:spPr>
          <a:xfrm>
            <a:off x="643022" y="3625850"/>
            <a:ext cx="2724150" cy="457200"/>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a:defRPr/>
            </a:pPr>
            <a:r>
              <a:rPr lang="en-US" dirty="0"/>
              <a:t>Future Method</a:t>
            </a:r>
            <a:endParaRPr lang="en-GB" dirty="0"/>
          </a:p>
        </p:txBody>
      </p:sp>
      <p:sp>
        <p:nvSpPr>
          <p:cNvPr id="38" name="Rectangle 37"/>
          <p:cNvSpPr/>
          <p:nvPr/>
        </p:nvSpPr>
        <p:spPr>
          <a:xfrm>
            <a:off x="-328661" y="263392"/>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SCOPE OF SUPPLY</a:t>
            </a:r>
            <a:endParaRPr lang="en-US" sz="2800" dirty="0" smtClean="0">
              <a:solidFill>
                <a:srgbClr val="FF0000"/>
              </a:solidFill>
              <a:latin typeface="Calibri" pitchFamily="34" charset="0"/>
              <a:cs typeface="Mongolian Baiti" pitchFamily="66" charset="0"/>
            </a:endParaRPr>
          </a:p>
          <a:p>
            <a:r>
              <a:rPr lang="en-US" sz="2000" dirty="0" smtClean="0">
                <a:solidFill>
                  <a:schemeClr val="tx2">
                    <a:lumMod val="50000"/>
                  </a:schemeClr>
                </a:solidFill>
                <a:latin typeface="Calibri" pitchFamily="34" charset="0"/>
                <a:cs typeface="Mongolian Baiti" pitchFamily="66" charset="0"/>
              </a:rPr>
              <a:t>	</a:t>
            </a:r>
            <a:r>
              <a:rPr lang="en-US" dirty="0" smtClean="0">
                <a:solidFill>
                  <a:schemeClr val="bg1"/>
                </a:solidFill>
                <a:latin typeface="Calibri" pitchFamily="34" charset="0"/>
                <a:cs typeface="Mongolian Baiti" pitchFamily="66" charset="0"/>
              </a:rPr>
              <a:t>(THE DETERMINATION OF THRESHOLD)</a:t>
            </a:r>
            <a:endParaRPr lang="en-MY" sz="2400" dirty="0">
              <a:solidFill>
                <a:schemeClr val="bg1"/>
              </a:solidFill>
              <a:latin typeface="Calibri" pitchFamily="34" charset="0"/>
              <a:cs typeface="Mongolian Baiti" pitchFamily="66"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931093435"/>
      </p:ext>
    </p:extLst>
  </p:cSld>
  <p:clrMapOvr>
    <a:masterClrMapping/>
  </p:clrMapOvr>
  <p:transition spd="slow">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29</a:t>
            </a:fld>
            <a:endParaRPr lang="en-US"/>
          </a:p>
        </p:txBody>
      </p:sp>
      <p:sp>
        <p:nvSpPr>
          <p:cNvPr id="11" name="Rounded Rectangle 10"/>
          <p:cNvSpPr/>
          <p:nvPr/>
        </p:nvSpPr>
        <p:spPr>
          <a:xfrm>
            <a:off x="1772477" y="1730070"/>
            <a:ext cx="5950982" cy="1617712"/>
          </a:xfrm>
          <a:prstGeom prst="roundRect">
            <a:avLst/>
          </a:prstGeom>
          <a:solidFill>
            <a:schemeClr val="accent6">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latin typeface="Calibri" pitchFamily="34" charset="0"/>
                <a:cs typeface="Calibri" pitchFamily="34" charset="0"/>
              </a:rPr>
              <a:t>VOLUNTARY REGISTRATION</a:t>
            </a:r>
          </a:p>
        </p:txBody>
      </p:sp>
      <p:pic>
        <p:nvPicPr>
          <p:cNvPr id="4098" name="Picture 2" descr="http://business-reporter.co.uk/wp-content/uploads/2013/09/Voluntary-sector.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9518" y="3347782"/>
            <a:ext cx="5676900" cy="2838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9675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52037"/>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INTRODUCTION </a:t>
            </a:r>
            <a:r>
              <a:rPr lang="en-US" sz="2954" dirty="0">
                <a:latin typeface="Calibri" pitchFamily="34" charset="0"/>
                <a:cs typeface="Calibri" pitchFamily="34" charset="0"/>
              </a:rPr>
              <a:t>OF </a:t>
            </a:r>
            <a:r>
              <a:rPr lang="en-US" sz="2954" dirty="0" smtClean="0">
                <a:latin typeface="Calibri" pitchFamily="34" charset="0"/>
                <a:cs typeface="Calibri" pitchFamily="34" charset="0"/>
              </a:rPr>
              <a:t>GST IN MALAYSIA</a:t>
            </a:r>
            <a:endParaRPr lang="en-MY" sz="2954" b="1"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34522248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353635" y="376808"/>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VOLUNTARY REGISTRATION</a:t>
            </a:r>
            <a:endParaRPr lang="en-US" sz="2800" dirty="0" smtClean="0">
              <a:solidFill>
                <a:srgbClr val="FF0000"/>
              </a:solidFill>
              <a:latin typeface="Calibri" pitchFamily="34" charset="0"/>
              <a:cs typeface="Mongolian Baiti" pitchFamily="66" charset="0"/>
            </a:endParaRPr>
          </a:p>
          <a:p>
            <a:r>
              <a:rPr lang="en-US" dirty="0" smtClean="0">
                <a:solidFill>
                  <a:schemeClr val="tx2">
                    <a:lumMod val="50000"/>
                  </a:schemeClr>
                </a:solidFill>
                <a:latin typeface="Calibri" pitchFamily="34" charset="0"/>
                <a:cs typeface="Mongolian Baiti" pitchFamily="66" charset="0"/>
              </a:rPr>
              <a:t>	</a:t>
            </a:r>
            <a:r>
              <a:rPr lang="en-US" sz="1600" dirty="0" smtClean="0">
                <a:solidFill>
                  <a:schemeClr val="bg1"/>
                </a:solidFill>
                <a:latin typeface="Calibri" pitchFamily="34" charset="0"/>
                <a:cs typeface="Mongolian Baiti" pitchFamily="66" charset="0"/>
              </a:rPr>
              <a:t>(SECTION 24)</a:t>
            </a:r>
            <a:endParaRPr lang="en-MY" sz="1600" dirty="0">
              <a:solidFill>
                <a:schemeClr val="bg1"/>
              </a:solidFill>
              <a:latin typeface="Calibri" pitchFamily="34" charset="0"/>
              <a:cs typeface="Mongolian Baiti" pitchFamily="66" charset="0"/>
            </a:endParaRPr>
          </a:p>
        </p:txBody>
      </p:sp>
      <p:sp>
        <p:nvSpPr>
          <p:cNvPr id="17" name="TextBox 16"/>
          <p:cNvSpPr txBox="1"/>
          <p:nvPr/>
        </p:nvSpPr>
        <p:spPr>
          <a:xfrm>
            <a:off x="147397" y="1320877"/>
            <a:ext cx="8360055" cy="769441"/>
          </a:xfrm>
          <a:prstGeom prst="rect">
            <a:avLst/>
          </a:prstGeom>
          <a:noFill/>
        </p:spPr>
        <p:txBody>
          <a:bodyPr wrap="square" rtlCol="0">
            <a:spAutoFit/>
          </a:bodyPr>
          <a:lstStyle/>
          <a:p>
            <a:r>
              <a:rPr lang="en-US" sz="2200" dirty="0"/>
              <a:t>Business which do not liable for mandatory registration may register voluntarily if it satisfies any of these criteria:</a:t>
            </a:r>
            <a:endParaRPr lang="en-MY" sz="2200" dirty="0"/>
          </a:p>
        </p:txBody>
      </p:sp>
      <p:sp>
        <p:nvSpPr>
          <p:cNvPr id="18" name="Folded Corner 17"/>
          <p:cNvSpPr/>
          <p:nvPr/>
        </p:nvSpPr>
        <p:spPr>
          <a:xfrm>
            <a:off x="6241228" y="4385206"/>
            <a:ext cx="2798783" cy="1350248"/>
          </a:xfrm>
          <a:prstGeom prst="foldedCorner">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*Note: Business must remain registered for a period at least </a:t>
            </a:r>
            <a:r>
              <a:rPr lang="en-US" sz="2800" b="1" dirty="0">
                <a:solidFill>
                  <a:srgbClr val="FF0000"/>
                </a:solidFill>
              </a:rPr>
              <a:t>2 years!</a:t>
            </a:r>
            <a:endParaRPr lang="en-MY" sz="2800" b="1" dirty="0">
              <a:solidFill>
                <a:srgbClr val="FF0000"/>
              </a:solidFill>
            </a:endParaRPr>
          </a:p>
        </p:txBody>
      </p:sp>
      <p:pic>
        <p:nvPicPr>
          <p:cNvPr id="1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6470" y="2257653"/>
            <a:ext cx="2777530" cy="1832802"/>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rot="20573582">
            <a:off x="6955432" y="2872978"/>
            <a:ext cx="2044499" cy="461665"/>
          </a:xfrm>
          <a:prstGeom prst="rect">
            <a:avLst/>
          </a:prstGeom>
          <a:noFill/>
        </p:spPr>
        <p:txBody>
          <a:bodyPr wrap="square" rtlCol="0">
            <a:spAutoFit/>
          </a:bodyPr>
          <a:lstStyle/>
          <a:p>
            <a:pPr algn="ctr"/>
            <a:r>
              <a:rPr lang="en-US" b="1" dirty="0" smtClean="0"/>
              <a:t>VOLUNTEER</a:t>
            </a:r>
            <a:r>
              <a:rPr lang="en-US" sz="2400" b="1" dirty="0"/>
              <a:t>!</a:t>
            </a:r>
            <a:endParaRPr lang="en-MY" sz="2400" b="1"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30</a:t>
            </a:fld>
            <a:endParaRPr lang="en-US"/>
          </a:p>
        </p:txBody>
      </p:sp>
      <p:sp>
        <p:nvSpPr>
          <p:cNvPr id="3" name="Pentagon 2"/>
          <p:cNvSpPr/>
          <p:nvPr/>
        </p:nvSpPr>
        <p:spPr>
          <a:xfrm>
            <a:off x="129762" y="2090318"/>
            <a:ext cx="6049957" cy="993913"/>
          </a:xfrm>
          <a:prstGeom prst="homePlat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ts val="1200"/>
              </a:spcBef>
            </a:pPr>
            <a:r>
              <a:rPr lang="en-US"/>
              <a:t>Makes taxable supplies</a:t>
            </a:r>
            <a:endParaRPr lang="en-US" dirty="0"/>
          </a:p>
        </p:txBody>
      </p:sp>
      <p:sp>
        <p:nvSpPr>
          <p:cNvPr id="15" name="Pentagon 14"/>
          <p:cNvSpPr/>
          <p:nvPr/>
        </p:nvSpPr>
        <p:spPr>
          <a:xfrm>
            <a:off x="129762" y="3223958"/>
            <a:ext cx="6049956" cy="993913"/>
          </a:xfrm>
          <a:prstGeom prst="homePlat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ts val="1200"/>
              </a:spcBef>
            </a:pPr>
            <a:r>
              <a:rPr lang="en-US" dirty="0"/>
              <a:t>Intends to make taxable supplies</a:t>
            </a:r>
          </a:p>
        </p:txBody>
      </p:sp>
      <p:sp>
        <p:nvSpPr>
          <p:cNvPr id="27" name="Pentagon 26"/>
          <p:cNvSpPr/>
          <p:nvPr/>
        </p:nvSpPr>
        <p:spPr>
          <a:xfrm>
            <a:off x="129762" y="4326212"/>
            <a:ext cx="6049956" cy="993913"/>
          </a:xfrm>
          <a:prstGeom prst="homePlat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ts val="1200"/>
              </a:spcBef>
            </a:pPr>
            <a:r>
              <a:rPr lang="en-US" dirty="0"/>
              <a:t>Makes supplies outside Malaysia, which would be taxable if made in Malaysia</a:t>
            </a:r>
          </a:p>
        </p:txBody>
      </p:sp>
      <p:sp>
        <p:nvSpPr>
          <p:cNvPr id="28" name="Pentagon 27"/>
          <p:cNvSpPr/>
          <p:nvPr/>
        </p:nvSpPr>
        <p:spPr>
          <a:xfrm>
            <a:off x="129763" y="5428467"/>
            <a:ext cx="6049956" cy="993913"/>
          </a:xfrm>
          <a:prstGeom prst="homePlate">
            <a:avLst/>
          </a:prstGeom>
          <a:solidFill>
            <a:schemeClr val="accent4">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spcBef>
                <a:spcPts val="1200"/>
              </a:spcBef>
            </a:pPr>
            <a:r>
              <a:rPr lang="en-US" dirty="0"/>
              <a:t>Intends to makes supplies outside Malaysia, which would be taxable if made in Malaysia</a:t>
            </a:r>
            <a:endParaRPr lang="en-GB" dirty="0"/>
          </a:p>
        </p:txBody>
      </p:sp>
    </p:spTree>
    <p:extLst>
      <p:ext uri="{BB962C8B-B14F-4D97-AF65-F5344CB8AC3E}">
        <p14:creationId xmlns:p14="http://schemas.microsoft.com/office/powerpoint/2010/main" val="3736684394"/>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07505" y="1484785"/>
            <a:ext cx="7188646" cy="65505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US" sz="2000" dirty="0">
                <a:solidFill>
                  <a:schemeClr val="bg1"/>
                </a:solidFill>
              </a:rPr>
              <a:t>       Why business chooses for voluntary registration?</a:t>
            </a:r>
            <a:endParaRPr lang="en-GB" sz="2000" dirty="0">
              <a:solidFill>
                <a:schemeClr val="bg1"/>
              </a:solidFill>
            </a:endParaRPr>
          </a:p>
        </p:txBody>
      </p:sp>
      <p:sp>
        <p:nvSpPr>
          <p:cNvPr id="11" name="Rectangle 10"/>
          <p:cNvSpPr/>
          <p:nvPr/>
        </p:nvSpPr>
        <p:spPr>
          <a:xfrm>
            <a:off x="939802" y="2258704"/>
            <a:ext cx="7462635" cy="3754874"/>
          </a:xfrm>
          <a:prstGeom prst="rect">
            <a:avLst/>
          </a:prstGeom>
        </p:spPr>
        <p:txBody>
          <a:bodyPr wrap="square">
            <a:spAutoFit/>
          </a:bodyPr>
          <a:lstStyle/>
          <a:p>
            <a:pPr>
              <a:spcBef>
                <a:spcPts val="600"/>
              </a:spcBef>
            </a:pPr>
            <a:r>
              <a:rPr lang="en-US" sz="2800" dirty="0"/>
              <a:t>To </a:t>
            </a:r>
            <a:r>
              <a:rPr lang="en-US" sz="2800" u="sng" dirty="0"/>
              <a:t>recover input tax</a:t>
            </a:r>
            <a:r>
              <a:rPr lang="en-US" sz="2800" dirty="0"/>
              <a:t> for start-up costs</a:t>
            </a:r>
          </a:p>
          <a:p>
            <a:pPr>
              <a:spcBef>
                <a:spcPts val="600"/>
              </a:spcBef>
            </a:pPr>
            <a:r>
              <a:rPr lang="en-US" sz="2800" dirty="0"/>
              <a:t>To </a:t>
            </a:r>
            <a:r>
              <a:rPr lang="en-US" sz="2800" u="sng" dirty="0"/>
              <a:t>attract potential clients </a:t>
            </a:r>
            <a:r>
              <a:rPr lang="en-US" sz="2800" dirty="0"/>
              <a:t>(GST input cannot be claimed if the invoice is issued by non-registered person)</a:t>
            </a:r>
          </a:p>
          <a:p>
            <a:pPr>
              <a:spcBef>
                <a:spcPts val="600"/>
              </a:spcBef>
            </a:pPr>
            <a:r>
              <a:rPr lang="en-US" sz="2800" dirty="0"/>
              <a:t>To </a:t>
            </a:r>
            <a:r>
              <a:rPr lang="en-US" sz="2800" u="sng" dirty="0"/>
              <a:t>prepare</a:t>
            </a:r>
            <a:r>
              <a:rPr lang="en-US" sz="2800" dirty="0"/>
              <a:t> for mandatory registration</a:t>
            </a:r>
          </a:p>
          <a:p>
            <a:pPr>
              <a:spcBef>
                <a:spcPts val="600"/>
              </a:spcBef>
            </a:pPr>
            <a:r>
              <a:rPr lang="en-US" sz="2800" dirty="0"/>
              <a:t>To </a:t>
            </a:r>
            <a:r>
              <a:rPr lang="en-US" sz="2800" u="sng" dirty="0"/>
              <a:t>avoid giving the impression of small business </a:t>
            </a:r>
            <a:r>
              <a:rPr lang="en-US" sz="2800" dirty="0"/>
              <a:t>operation</a:t>
            </a:r>
          </a:p>
          <a:p>
            <a:pPr>
              <a:spcBef>
                <a:spcPts val="600"/>
              </a:spcBef>
            </a:pPr>
            <a:endParaRPr lang="en-GB" sz="2200" dirty="0"/>
          </a:p>
        </p:txBody>
      </p:sp>
      <p:pic>
        <p:nvPicPr>
          <p:cNvPr id="20" name="Picture 2" descr="C:\Users\GSTUser\Desktop\bag-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2348882"/>
            <a:ext cx="383258" cy="2819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GSTUser\Desktop\bag-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1" y="2852938"/>
            <a:ext cx="383258" cy="28191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GSTUser\Desktop\bag-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 y="4227205"/>
            <a:ext cx="383258" cy="2819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GSTUser\Desktop\bag-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050" y="4803269"/>
            <a:ext cx="383258" cy="28191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358337" y="376808"/>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VOLUNTARY REGISTRATION</a:t>
            </a:r>
            <a:endParaRPr lang="en-US" sz="2800" dirty="0" smtClean="0">
              <a:solidFill>
                <a:srgbClr val="FF0000"/>
              </a:solidFill>
              <a:latin typeface="Calibri" pitchFamily="34" charset="0"/>
              <a:cs typeface="Mongolian Baiti" pitchFamily="66" charset="0"/>
            </a:endParaRPr>
          </a:p>
          <a:p>
            <a:r>
              <a:rPr lang="en-US" dirty="0" smtClean="0">
                <a:solidFill>
                  <a:schemeClr val="tx2">
                    <a:lumMod val="50000"/>
                  </a:schemeClr>
                </a:solidFill>
                <a:latin typeface="Calibri" pitchFamily="34" charset="0"/>
                <a:cs typeface="Mongolian Baiti" pitchFamily="66" charset="0"/>
              </a:rPr>
              <a:t>	</a:t>
            </a:r>
            <a:r>
              <a:rPr lang="en-US" sz="1600" dirty="0" smtClean="0">
                <a:solidFill>
                  <a:schemeClr val="bg1"/>
                </a:solidFill>
                <a:latin typeface="Calibri" pitchFamily="34" charset="0"/>
                <a:cs typeface="Mongolian Baiti" pitchFamily="66" charset="0"/>
              </a:rPr>
              <a:t>(SECTION 24)</a:t>
            </a:r>
            <a:endParaRPr lang="en-MY" sz="1600" dirty="0">
              <a:solidFill>
                <a:schemeClr val="bg1"/>
              </a:solidFill>
              <a:latin typeface="Calibri" pitchFamily="34" charset="0"/>
              <a:cs typeface="Mongolian Baiti" pitchFamily="66" charset="0"/>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pPr/>
              <a:t>31</a:t>
            </a:fld>
            <a:endParaRPr lang="en-US"/>
          </a:p>
        </p:txBody>
      </p:sp>
    </p:spTree>
    <p:extLst>
      <p:ext uri="{BB962C8B-B14F-4D97-AF65-F5344CB8AC3E}">
        <p14:creationId xmlns:p14="http://schemas.microsoft.com/office/powerpoint/2010/main" val="871421250"/>
      </p:ext>
    </p:extLst>
  </p:cSld>
  <p:clrMapOvr>
    <a:masterClrMapping/>
  </p:clrMapOvr>
  <p:transition spd="slow">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90800" y="4655192"/>
            <a:ext cx="6356350" cy="584775"/>
          </a:xfrm>
          <a:prstGeom prst="rect">
            <a:avLst/>
          </a:prstGeom>
          <a:noFill/>
        </p:spPr>
        <p:txBody>
          <a:bodyPr wrap="square" rtlCol="0">
            <a:spAutoFit/>
          </a:bodyPr>
          <a:lstStyle/>
          <a:p>
            <a:r>
              <a:rPr lang="en-US" sz="3200" dirty="0">
                <a:solidFill>
                  <a:schemeClr val="tx2">
                    <a:lumMod val="50000"/>
                  </a:schemeClr>
                </a:solidFill>
                <a:latin typeface="Calibri" pitchFamily="34" charset="0"/>
              </a:rPr>
              <a:t>EXEMPTED FROM REGISTRATION</a:t>
            </a:r>
            <a:endParaRPr lang="en-MY" sz="3200" dirty="0">
              <a:solidFill>
                <a:schemeClr val="tx2">
                  <a:lumMod val="50000"/>
                </a:schemeClr>
              </a:solidFill>
              <a:latin typeface="Calibri" pitchFamily="34" charset="0"/>
            </a:endParaRPr>
          </a:p>
        </p:txBody>
      </p:sp>
      <p:grpSp>
        <p:nvGrpSpPr>
          <p:cNvPr id="2" name="Group 2"/>
          <p:cNvGrpSpPr/>
          <p:nvPr/>
        </p:nvGrpSpPr>
        <p:grpSpPr>
          <a:xfrm>
            <a:off x="279400" y="3008662"/>
            <a:ext cx="8667750" cy="2455496"/>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864098" cy="2231303"/>
              <a:chOff x="609600" y="3008662"/>
              <a:chExt cx="1864098"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6209"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32</a:t>
            </a:fld>
            <a:endParaRPr lang="en-MY" dirty="0"/>
          </a:p>
        </p:txBody>
      </p:sp>
    </p:spTree>
    <p:extLst>
      <p:ext uri="{BB962C8B-B14F-4D97-AF65-F5344CB8AC3E}">
        <p14:creationId xmlns:p14="http://schemas.microsoft.com/office/powerpoint/2010/main" val="39161666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9095" y="373048"/>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cs typeface="Mongolian Baiti" pitchFamily="66" charset="0"/>
              </a:rPr>
              <a:t>EXEMPTED FROM REGISTRATION</a:t>
            </a:r>
            <a:endParaRPr lang="en-US" sz="2800" dirty="0" smtClean="0">
              <a:solidFill>
                <a:srgbClr val="FF0000"/>
              </a:solidFill>
              <a:latin typeface="Calibri" pitchFamily="34" charset="0"/>
              <a:cs typeface="Mongolian Baiti" pitchFamily="66" charset="0"/>
            </a:endParaRPr>
          </a:p>
          <a:p>
            <a:r>
              <a:rPr lang="en-US" dirty="0">
                <a:solidFill>
                  <a:schemeClr val="tx2">
                    <a:lumMod val="50000"/>
                  </a:schemeClr>
                </a:solidFill>
                <a:latin typeface="Calibri" pitchFamily="34" charset="0"/>
                <a:cs typeface="Mongolian Baiti" pitchFamily="66" charset="0"/>
              </a:rPr>
              <a:t>	</a:t>
            </a:r>
            <a:r>
              <a:rPr lang="en-US" sz="1600" dirty="0">
                <a:solidFill>
                  <a:schemeClr val="bg1"/>
                </a:solidFill>
                <a:latin typeface="Calibri" pitchFamily="34" charset="0"/>
                <a:cs typeface="Mongolian Baiti" pitchFamily="66" charset="0"/>
              </a:rPr>
              <a:t>(Section 32)</a:t>
            </a:r>
            <a:endParaRPr lang="en-MY" sz="1600" dirty="0">
              <a:solidFill>
                <a:schemeClr val="bg1"/>
              </a:solidFill>
              <a:latin typeface="Calibri" pitchFamily="34" charset="0"/>
              <a:cs typeface="Mongolian Baiti" pitchFamily="66" charset="0"/>
            </a:endParaRPr>
          </a:p>
        </p:txBody>
      </p:sp>
      <p:sp>
        <p:nvSpPr>
          <p:cNvPr id="7" name="Rounded Rectangle 6"/>
          <p:cNvSpPr/>
          <p:nvPr/>
        </p:nvSpPr>
        <p:spPr>
          <a:xfrm>
            <a:off x="136824" y="1412777"/>
            <a:ext cx="6667425" cy="84765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r>
              <a:rPr lang="en-US" sz="2400" dirty="0">
                <a:solidFill>
                  <a:schemeClr val="bg1"/>
                </a:solidFill>
              </a:rPr>
              <a:t>Who is </a:t>
            </a:r>
            <a:r>
              <a:rPr lang="en-US" sz="3200" b="1" dirty="0">
                <a:solidFill>
                  <a:schemeClr val="bg1"/>
                </a:solidFill>
              </a:rPr>
              <a:t>NOT</a:t>
            </a:r>
            <a:r>
              <a:rPr lang="en-US" sz="2400" dirty="0">
                <a:solidFill>
                  <a:schemeClr val="bg1"/>
                </a:solidFill>
              </a:rPr>
              <a:t> required to register?</a:t>
            </a:r>
            <a:endParaRPr lang="en-GB" sz="2400" dirty="0">
              <a:solidFill>
                <a:schemeClr val="bg1"/>
              </a:solidFill>
            </a:endParaRPr>
          </a:p>
        </p:txBody>
      </p:sp>
      <p:sp>
        <p:nvSpPr>
          <p:cNvPr id="8" name="TextBox 7"/>
          <p:cNvSpPr txBox="1"/>
          <p:nvPr/>
        </p:nvSpPr>
        <p:spPr>
          <a:xfrm>
            <a:off x="589488" y="2589840"/>
            <a:ext cx="9231312" cy="2477601"/>
          </a:xfrm>
          <a:prstGeom prst="rect">
            <a:avLst/>
          </a:prstGeom>
          <a:noFill/>
        </p:spPr>
        <p:txBody>
          <a:bodyPr wrap="square" rtlCol="0">
            <a:spAutoFit/>
          </a:bodyPr>
          <a:lstStyle/>
          <a:p>
            <a:pPr>
              <a:spcBef>
                <a:spcPts val="600"/>
              </a:spcBef>
            </a:pPr>
            <a:r>
              <a:rPr lang="en-US" sz="2800" dirty="0"/>
              <a:t>Any person who is:</a:t>
            </a:r>
          </a:p>
          <a:p>
            <a:pPr>
              <a:spcBef>
                <a:spcPts val="600"/>
              </a:spcBef>
            </a:pPr>
            <a:r>
              <a:rPr lang="en-US" sz="2800" dirty="0"/>
              <a:t>            Making </a:t>
            </a:r>
            <a:r>
              <a:rPr lang="en-US" sz="2800" u="sng" dirty="0"/>
              <a:t>exempt supply</a:t>
            </a:r>
            <a:r>
              <a:rPr lang="en-US" sz="2800" dirty="0"/>
              <a:t>; or</a:t>
            </a:r>
          </a:p>
          <a:p>
            <a:pPr>
              <a:spcBef>
                <a:spcPts val="600"/>
              </a:spcBef>
            </a:pPr>
            <a:r>
              <a:rPr lang="en-US" sz="2800" dirty="0"/>
              <a:t>            Making </a:t>
            </a:r>
            <a:r>
              <a:rPr lang="en-US" sz="2800" u="sng" dirty="0"/>
              <a:t>out of scope supply</a:t>
            </a:r>
          </a:p>
          <a:p>
            <a:pPr marL="1077913" lvl="1" indent="-620713">
              <a:spcBef>
                <a:spcPts val="600"/>
              </a:spcBef>
            </a:pPr>
            <a:r>
              <a:rPr lang="en-US" sz="2800" dirty="0"/>
              <a:t>       Making supply in </a:t>
            </a:r>
            <a:r>
              <a:rPr lang="en-US" sz="2800" u="sng" dirty="0"/>
              <a:t>Designated Area </a:t>
            </a:r>
            <a:r>
              <a:rPr lang="en-US" sz="2800" dirty="0"/>
              <a:t>for example in Labuan, </a:t>
            </a:r>
            <a:r>
              <a:rPr lang="en-US" sz="2800" dirty="0" err="1"/>
              <a:t>Langkawi</a:t>
            </a:r>
            <a:r>
              <a:rPr lang="en-US" sz="2800" dirty="0"/>
              <a:t> and </a:t>
            </a:r>
            <a:r>
              <a:rPr lang="en-US" sz="2800" dirty="0" err="1"/>
              <a:t>Tioman</a:t>
            </a:r>
            <a:endParaRPr lang="en-US" sz="2800" dirty="0"/>
          </a:p>
        </p:txBody>
      </p:sp>
      <p:pic>
        <p:nvPicPr>
          <p:cNvPr id="9"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229640" y="2740242"/>
            <a:ext cx="413546"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3" descr="S:\iACCOUNTS Master Folder\User Folder\Afif\Afif's Portal\Bahan\Sign-Error-icon copy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392" y="3271393"/>
            <a:ext cx="206737" cy="19083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S:\iACCOUNTS Master Folder\User Folder\Afif\Afif's Portal\Bahan\Sign-Error-icon copy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57" y="4335093"/>
            <a:ext cx="206737" cy="1908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S:\iACCOUNTS Master Folder\User Folder\Afif\Afif's Portal\Bahan\Sign-Error-icon copy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758" y="3794507"/>
            <a:ext cx="206737" cy="19083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40724934"/>
      </p:ext>
    </p:extLst>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886" y="379837"/>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cs typeface="Mongolian Baiti" pitchFamily="66" charset="0"/>
              </a:rPr>
              <a:t>EXEMPTED FROM REGISTRATION</a:t>
            </a:r>
            <a:endParaRPr lang="en-US" sz="2800" dirty="0" smtClean="0">
              <a:solidFill>
                <a:srgbClr val="FF0000"/>
              </a:solidFill>
              <a:latin typeface="Calibri" pitchFamily="34" charset="0"/>
              <a:cs typeface="Mongolian Baiti" pitchFamily="66" charset="0"/>
            </a:endParaRPr>
          </a:p>
          <a:p>
            <a:r>
              <a:rPr lang="en-US" dirty="0">
                <a:solidFill>
                  <a:schemeClr val="tx2">
                    <a:lumMod val="50000"/>
                  </a:schemeClr>
                </a:solidFill>
                <a:latin typeface="Calibri" pitchFamily="34" charset="0"/>
                <a:cs typeface="Mongolian Baiti" pitchFamily="66" charset="0"/>
              </a:rPr>
              <a:t>	</a:t>
            </a:r>
            <a:r>
              <a:rPr lang="en-US" sz="1600" dirty="0">
                <a:solidFill>
                  <a:schemeClr val="bg1"/>
                </a:solidFill>
                <a:latin typeface="Calibri" pitchFamily="34" charset="0"/>
                <a:cs typeface="Mongolian Baiti" pitchFamily="66" charset="0"/>
              </a:rPr>
              <a:t>(Section 32)</a:t>
            </a:r>
            <a:endParaRPr lang="en-MY" sz="1600" dirty="0">
              <a:solidFill>
                <a:schemeClr val="bg1"/>
              </a:solidFill>
              <a:latin typeface="Calibri" pitchFamily="34" charset="0"/>
              <a:cs typeface="Mongolian Baiti" pitchFamily="66" charset="0"/>
            </a:endParaRPr>
          </a:p>
        </p:txBody>
      </p:sp>
      <p:sp>
        <p:nvSpPr>
          <p:cNvPr id="10" name="TextBox 9"/>
          <p:cNvSpPr txBox="1"/>
          <p:nvPr/>
        </p:nvSpPr>
        <p:spPr>
          <a:xfrm>
            <a:off x="679956" y="1705360"/>
            <a:ext cx="8360055" cy="4124206"/>
          </a:xfrm>
          <a:prstGeom prst="rect">
            <a:avLst/>
          </a:prstGeom>
          <a:noFill/>
        </p:spPr>
        <p:txBody>
          <a:bodyPr wrap="square" rtlCol="0">
            <a:spAutoFit/>
          </a:bodyPr>
          <a:lstStyle/>
          <a:p>
            <a:pPr>
              <a:lnSpc>
                <a:spcPct val="150000"/>
              </a:lnSpc>
              <a:spcBef>
                <a:spcPts val="600"/>
              </a:spcBef>
            </a:pPr>
            <a:r>
              <a:rPr lang="en-US" sz="2800" dirty="0"/>
              <a:t>Any person who makes or intends to make a taxable supplies can apply to be exempted from registration</a:t>
            </a:r>
          </a:p>
          <a:p>
            <a:pPr>
              <a:lnSpc>
                <a:spcPct val="150000"/>
              </a:lnSpc>
              <a:spcBef>
                <a:spcPts val="600"/>
              </a:spcBef>
            </a:pPr>
            <a:endParaRPr lang="en-US" sz="2800" dirty="0"/>
          </a:p>
          <a:p>
            <a:pPr>
              <a:lnSpc>
                <a:spcPct val="150000"/>
              </a:lnSpc>
              <a:spcBef>
                <a:spcPts val="600"/>
              </a:spcBef>
            </a:pPr>
            <a:r>
              <a:rPr lang="en-US" sz="2800" dirty="0"/>
              <a:t>The exempted person shall </a:t>
            </a:r>
            <a:r>
              <a:rPr lang="en-US" sz="2800" u="sng" dirty="0"/>
              <a:t>notify in writing when there is changes in his nature of supply within 30 days </a:t>
            </a:r>
            <a:r>
              <a:rPr lang="en-US" sz="2800" dirty="0"/>
              <a:t>on which it </a:t>
            </a:r>
            <a:r>
              <a:rPr lang="en-US" sz="2800" dirty="0" smtClean="0"/>
              <a:t>occurred.</a:t>
            </a:r>
            <a:endParaRPr lang="en-US" sz="2800" dirty="0"/>
          </a:p>
        </p:txBody>
      </p:sp>
      <p:pic>
        <p:nvPicPr>
          <p:cNvPr id="11"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248876" y="1953601"/>
            <a:ext cx="413546"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248876" y="4055281"/>
            <a:ext cx="413546"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238151430"/>
      </p:ext>
    </p:extLst>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35</a:t>
            </a:fld>
            <a:endParaRPr lang="en-US"/>
          </a:p>
        </p:txBody>
      </p:sp>
      <p:sp>
        <p:nvSpPr>
          <p:cNvPr id="11" name="Rounded Rectangle 10"/>
          <p:cNvSpPr/>
          <p:nvPr/>
        </p:nvSpPr>
        <p:spPr>
          <a:xfrm>
            <a:off x="1360353" y="1704312"/>
            <a:ext cx="5950982" cy="1617712"/>
          </a:xfrm>
          <a:prstGeom prst="roundRect">
            <a:avLst/>
          </a:prstGeom>
          <a:solidFill>
            <a:schemeClr val="accent6">
              <a:lumMod val="60000"/>
              <a:lumOff val="40000"/>
            </a:schemeClr>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600" b="1" dirty="0">
                <a:latin typeface="Calibri" pitchFamily="34" charset="0"/>
                <a:cs typeface="Calibri" pitchFamily="34" charset="0"/>
              </a:rPr>
              <a:t>TYPE OF REGISTRATION</a:t>
            </a:r>
          </a:p>
        </p:txBody>
      </p:sp>
      <p:pic>
        <p:nvPicPr>
          <p:cNvPr id="5122" name="Picture 2" descr="https://cdn1.iconfinder.com/data/icons/free-large-boss-icon-set/512/Supervisor.png"/>
          <p:cNvPicPr>
            <a:picLocks noChangeAspect="1" noChangeArrowheads="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900085" y="3419724"/>
            <a:ext cx="2871518" cy="2871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26036"/>
      </p:ext>
    </p:extLst>
  </p:cSld>
  <p:clrMapOvr>
    <a:masterClrMapping/>
  </p:clrMapOvr>
  <p:transition spd="slow">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36</a:t>
            </a:fld>
            <a:endParaRPr lang="en-US"/>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734704966"/>
              </p:ext>
            </p:extLst>
          </p:nvPr>
        </p:nvGraphicFramePr>
        <p:xfrm>
          <a:off x="0" y="1341438"/>
          <a:ext cx="9066213"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Hexagon 5"/>
          <p:cNvSpPr/>
          <p:nvPr/>
        </p:nvSpPr>
        <p:spPr>
          <a:xfrm>
            <a:off x="661261" y="3068960"/>
            <a:ext cx="1615241" cy="1368152"/>
          </a:xfrm>
          <a:prstGeom prst="hexagon">
            <a:avLst>
              <a:gd name="adj" fmla="val 26995"/>
              <a:gd name="vf" fmla="val 115470"/>
            </a:avLst>
          </a:prstGeom>
          <a:solidFill>
            <a:srgbClr val="CDDFF6"/>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Century Gothic" panose="020B0502020202020204" pitchFamily="34" charset="0"/>
              </a:rPr>
              <a:t>TOGC</a:t>
            </a:r>
            <a:endParaRPr lang="ms-MY" b="1" dirty="0">
              <a:solidFill>
                <a:schemeClr val="tx1"/>
              </a:solidFill>
              <a:latin typeface="Century Gothic" panose="020B0502020202020204" pitchFamily="34" charset="0"/>
            </a:endParaRPr>
          </a:p>
        </p:txBody>
      </p:sp>
      <p:sp>
        <p:nvSpPr>
          <p:cNvPr id="7" name="TextBox 6"/>
          <p:cNvSpPr txBox="1"/>
          <p:nvPr/>
        </p:nvSpPr>
        <p:spPr>
          <a:xfrm>
            <a:off x="6885014" y="3724490"/>
            <a:ext cx="184731" cy="369332"/>
          </a:xfrm>
          <a:prstGeom prst="rect">
            <a:avLst/>
          </a:prstGeom>
          <a:solidFill>
            <a:srgbClr val="CDDFF6"/>
          </a:solidFill>
        </p:spPr>
        <p:txBody>
          <a:bodyPr wrap="none" rtlCol="0">
            <a:spAutoFit/>
          </a:bodyPr>
          <a:lstStyle/>
          <a:p>
            <a:endParaRPr lang="ms-MY" dirty="0"/>
          </a:p>
        </p:txBody>
      </p:sp>
      <p:grpSp>
        <p:nvGrpSpPr>
          <p:cNvPr id="5" name="Group 4"/>
          <p:cNvGrpSpPr/>
          <p:nvPr/>
        </p:nvGrpSpPr>
        <p:grpSpPr>
          <a:xfrm>
            <a:off x="6541268" y="3068960"/>
            <a:ext cx="1639888" cy="1395412"/>
            <a:chOff x="7489576" y="3068960"/>
            <a:chExt cx="1639888" cy="1395412"/>
          </a:xfrm>
        </p:grpSpPr>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89576" y="3068960"/>
              <a:ext cx="1639888" cy="139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824564" y="3501008"/>
              <a:ext cx="1141659" cy="523220"/>
            </a:xfrm>
            <a:prstGeom prst="rect">
              <a:avLst/>
            </a:prstGeom>
            <a:noFill/>
          </p:spPr>
          <p:txBody>
            <a:bodyPr wrap="none" rtlCol="0">
              <a:spAutoFit/>
            </a:bodyPr>
            <a:lstStyle/>
            <a:p>
              <a:r>
                <a:rPr lang="en-US" sz="1400" b="1" dirty="0">
                  <a:latin typeface="Century Gothic" panose="020B0502020202020204" pitchFamily="34" charset="0"/>
                </a:rPr>
                <a:t>Societies</a:t>
              </a:r>
              <a:r>
                <a:rPr lang="ms-MY" sz="1400" b="1" dirty="0">
                  <a:latin typeface="Century Gothic" panose="020B0502020202020204" pitchFamily="34" charset="0"/>
                </a:rPr>
                <a:t> / </a:t>
              </a:r>
            </a:p>
            <a:p>
              <a:r>
                <a:rPr lang="ms-MY" sz="1400" b="1" dirty="0">
                  <a:latin typeface="Century Gothic" panose="020B0502020202020204" pitchFamily="34" charset="0"/>
                </a:rPr>
                <a:t>Club</a:t>
              </a:r>
            </a:p>
          </p:txBody>
        </p:sp>
      </p:grpSp>
      <p:sp>
        <p:nvSpPr>
          <p:cNvPr id="36" name="Rectangle 35"/>
          <p:cNvSpPr/>
          <p:nvPr/>
        </p:nvSpPr>
        <p:spPr>
          <a:xfrm>
            <a:off x="-255533" y="335885"/>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a:solidFill>
                  <a:schemeClr val="bg1"/>
                </a:solidFill>
                <a:latin typeface="Calibri" pitchFamily="34" charset="0"/>
                <a:cs typeface="Mongolian Baiti" pitchFamily="66" charset="0"/>
              </a:rPr>
              <a:t>GST REGISTRATION</a:t>
            </a:r>
            <a:endParaRPr lang="en-US" sz="2800" dirty="0">
              <a:solidFill>
                <a:srgbClr val="FF0000"/>
              </a:solidFill>
              <a:latin typeface="Calibri" pitchFamily="34" charset="0"/>
              <a:cs typeface="Mongolian Baiti" pitchFamily="66" charset="0"/>
            </a:endParaRPr>
          </a:p>
          <a:p>
            <a:r>
              <a:rPr lang="en-US" dirty="0">
                <a:solidFill>
                  <a:schemeClr val="tx2">
                    <a:lumMod val="50000"/>
                  </a:schemeClr>
                </a:solidFill>
                <a:latin typeface="Calibri" pitchFamily="34" charset="0"/>
                <a:cs typeface="Mongolian Baiti" pitchFamily="66" charset="0"/>
              </a:rPr>
              <a:t>	</a:t>
            </a:r>
            <a:r>
              <a:rPr lang="en-US" dirty="0">
                <a:solidFill>
                  <a:schemeClr val="bg1"/>
                </a:solidFill>
                <a:latin typeface="Calibri" pitchFamily="34" charset="0"/>
                <a:cs typeface="Mongolian Baiti" pitchFamily="66" charset="0"/>
              </a:rPr>
              <a:t>TYPE OF REGISTRATION</a:t>
            </a:r>
            <a:endParaRPr lang="en-US" dirty="0">
              <a:solidFill>
                <a:srgbClr val="FF0000"/>
              </a:solidFill>
              <a:latin typeface="Calibri" pitchFamily="34" charset="0"/>
              <a:cs typeface="Mongolian Baiti" pitchFamily="66" charset="0"/>
            </a:endParaRPr>
          </a:p>
        </p:txBody>
      </p:sp>
    </p:spTree>
    <p:extLst>
      <p:ext uri="{BB962C8B-B14F-4D97-AF65-F5344CB8AC3E}">
        <p14:creationId xmlns:p14="http://schemas.microsoft.com/office/powerpoint/2010/main" val="4036907533"/>
      </p:ext>
    </p:extLst>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37</a:t>
            </a:fld>
            <a:endParaRPr lang="en-US"/>
          </a:p>
        </p:txBody>
      </p:sp>
      <p:grpSp>
        <p:nvGrpSpPr>
          <p:cNvPr id="7" name="Group 6"/>
          <p:cNvGrpSpPr/>
          <p:nvPr/>
        </p:nvGrpSpPr>
        <p:grpSpPr>
          <a:xfrm>
            <a:off x="318222" y="2407024"/>
            <a:ext cx="4092413" cy="3660277"/>
            <a:chOff x="4746233" y="1676400"/>
            <a:chExt cx="3814582" cy="4505489"/>
          </a:xfrm>
        </p:grpSpPr>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2" t="16359" r="33614" b="10493"/>
            <a:stretch/>
          </p:blipFill>
          <p:spPr bwMode="auto">
            <a:xfrm>
              <a:off x="5355833" y="1900155"/>
              <a:ext cx="3204982" cy="4281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02" t="16359" r="33614" b="10493"/>
            <a:stretch/>
          </p:blipFill>
          <p:spPr bwMode="auto">
            <a:xfrm>
              <a:off x="4746233" y="1676400"/>
              <a:ext cx="3204982" cy="4281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 name="Group 8"/>
          <p:cNvGrpSpPr/>
          <p:nvPr/>
        </p:nvGrpSpPr>
        <p:grpSpPr>
          <a:xfrm>
            <a:off x="4686233" y="2325433"/>
            <a:ext cx="4087498" cy="3741868"/>
            <a:chOff x="533400" y="1600200"/>
            <a:chExt cx="4015349" cy="483452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6" t="16360" r="33894" b="10286"/>
            <a:stretch/>
          </p:blipFill>
          <p:spPr bwMode="auto">
            <a:xfrm>
              <a:off x="1155814" y="1828800"/>
              <a:ext cx="3392935" cy="460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6" t="16360" r="33894" b="10286"/>
            <a:stretch/>
          </p:blipFill>
          <p:spPr bwMode="auto">
            <a:xfrm>
              <a:off x="533400" y="1600200"/>
              <a:ext cx="3392935" cy="4605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11"/>
          <p:cNvSpPr/>
          <p:nvPr/>
        </p:nvSpPr>
        <p:spPr>
          <a:xfrm>
            <a:off x="-333622" y="490361"/>
            <a:ext cx="7016750" cy="747936"/>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latin typeface="Calibri" pitchFamily="34" charset="0"/>
                <a:cs typeface="Mongolian Baiti" pitchFamily="66" charset="0"/>
              </a:rPr>
              <a:t>	</a:t>
            </a:r>
            <a:r>
              <a:rPr lang="en-US" sz="2800" dirty="0">
                <a:solidFill>
                  <a:schemeClr val="bg1"/>
                </a:solidFill>
                <a:latin typeface="Calibri" pitchFamily="34" charset="0"/>
                <a:cs typeface="Mongolian Baiti" pitchFamily="66" charset="0"/>
              </a:rPr>
              <a:t>REGISTRATION FORM</a:t>
            </a:r>
            <a:endParaRPr lang="en-US" sz="2800" dirty="0">
              <a:solidFill>
                <a:srgbClr val="FF0000"/>
              </a:solidFill>
              <a:latin typeface="Calibri" pitchFamily="34" charset="0"/>
              <a:cs typeface="Mongolian Baiti" pitchFamily="66" charset="0"/>
            </a:endParaRPr>
          </a:p>
          <a:p>
            <a:r>
              <a:rPr lang="en-US" dirty="0">
                <a:solidFill>
                  <a:schemeClr val="tx2">
                    <a:lumMod val="50000"/>
                  </a:schemeClr>
                </a:solidFill>
                <a:latin typeface="Calibri" pitchFamily="34" charset="0"/>
                <a:cs typeface="Mongolian Baiti" pitchFamily="66" charset="0"/>
              </a:rPr>
              <a:t>	</a:t>
            </a:r>
            <a:r>
              <a:rPr lang="en-US" dirty="0">
                <a:solidFill>
                  <a:schemeClr val="bg1"/>
                </a:solidFill>
                <a:latin typeface="Calibri" pitchFamily="34" charset="0"/>
                <a:cs typeface="Mongolian Baiti" pitchFamily="66" charset="0"/>
              </a:rPr>
              <a:t>FORM GST -01 &amp; GST-02</a:t>
            </a:r>
            <a:endParaRPr lang="en-US" dirty="0">
              <a:solidFill>
                <a:srgbClr val="FF0000"/>
              </a:solidFill>
              <a:latin typeface="Calibri" pitchFamily="34" charset="0"/>
              <a:cs typeface="Mongolian Baiti" pitchFamily="66" charset="0"/>
            </a:endParaRPr>
          </a:p>
        </p:txBody>
      </p:sp>
    </p:spTree>
    <p:extLst>
      <p:ext uri="{BB962C8B-B14F-4D97-AF65-F5344CB8AC3E}">
        <p14:creationId xmlns:p14="http://schemas.microsoft.com/office/powerpoint/2010/main" val="1917616168"/>
      </p:ext>
    </p:extLst>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38</a:t>
            </a:fld>
            <a:endParaRPr lang="en-MY" dirty="0"/>
          </a:p>
        </p:txBody>
      </p:sp>
      <p:sp>
        <p:nvSpPr>
          <p:cNvPr id="9" name="TextBox 8"/>
          <p:cNvSpPr txBox="1"/>
          <p:nvPr/>
        </p:nvSpPr>
        <p:spPr>
          <a:xfrm>
            <a:off x="2514600" y="4619359"/>
            <a:ext cx="5444836" cy="584775"/>
          </a:xfrm>
          <a:prstGeom prst="rect">
            <a:avLst/>
          </a:prstGeom>
          <a:noFill/>
        </p:spPr>
        <p:txBody>
          <a:bodyPr wrap="square" rtlCol="0">
            <a:spAutoFit/>
          </a:bodyPr>
          <a:lstStyle/>
          <a:p>
            <a:r>
              <a:rPr lang="en-US" sz="3200" dirty="0" smtClean="0"/>
              <a:t>EMPLOYEE BENEFITS</a:t>
            </a:r>
          </a:p>
        </p:txBody>
      </p:sp>
    </p:spTree>
    <p:extLst>
      <p:ext uri="{BB962C8B-B14F-4D97-AF65-F5344CB8AC3E}">
        <p14:creationId xmlns:p14="http://schemas.microsoft.com/office/powerpoint/2010/main" val="1943441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4517" y="4100222"/>
            <a:ext cx="5760028" cy="178628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MY"/>
          </a:p>
        </p:txBody>
      </p:sp>
      <p:sp>
        <p:nvSpPr>
          <p:cNvPr id="12" name="Rounded Rectangle 11"/>
          <p:cNvSpPr/>
          <p:nvPr/>
        </p:nvSpPr>
        <p:spPr>
          <a:xfrm>
            <a:off x="474517" y="2465327"/>
            <a:ext cx="7613074" cy="98760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2" name="Slide Number Placeholder 1"/>
          <p:cNvSpPr>
            <a:spLocks noGrp="1"/>
          </p:cNvSpPr>
          <p:nvPr>
            <p:ph type="sldNum" sz="quarter" idx="12"/>
          </p:nvPr>
        </p:nvSpPr>
        <p:spPr/>
        <p:txBody>
          <a:bodyPr/>
          <a:lstStyle/>
          <a:p>
            <a:fld id="{B6F15528-21DE-4FAA-801E-634DDDAF4B2B}" type="slidenum">
              <a:rPr lang="en-US" smtClean="0"/>
              <a:pPr/>
              <a:t>39</a:t>
            </a:fld>
            <a:endParaRPr lang="en-US"/>
          </a:p>
        </p:txBody>
      </p:sp>
      <p:sp>
        <p:nvSpPr>
          <p:cNvPr id="3" name="Rectangle 2"/>
          <p:cNvSpPr/>
          <p:nvPr/>
        </p:nvSpPr>
        <p:spPr>
          <a:xfrm>
            <a:off x="-346701" y="570836"/>
            <a:ext cx="7383294"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solidFill>
                  <a:prstClr val="white"/>
                </a:solidFill>
                <a:latin typeface="Calibri" pitchFamily="34" charset="0"/>
                <a:cs typeface="Calibri" pitchFamily="34" charset="0"/>
              </a:rPr>
              <a:t>EMPLOYEE BENEFITS</a:t>
            </a:r>
          </a:p>
        </p:txBody>
      </p:sp>
      <p:sp>
        <p:nvSpPr>
          <p:cNvPr id="7" name="TextBox 6"/>
          <p:cNvSpPr txBox="1"/>
          <p:nvPr/>
        </p:nvSpPr>
        <p:spPr>
          <a:xfrm>
            <a:off x="394854" y="1736419"/>
            <a:ext cx="7772400" cy="646331"/>
          </a:xfrm>
          <a:prstGeom prst="rect">
            <a:avLst/>
          </a:prstGeom>
          <a:noFill/>
        </p:spPr>
        <p:txBody>
          <a:bodyPr wrap="square" rtlCol="0">
            <a:spAutoFit/>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do Employee Benefits mean?</a:t>
            </a:r>
            <a:endParaRPr lang="en-MY"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 name="TextBox 7"/>
          <p:cNvSpPr txBox="1"/>
          <p:nvPr/>
        </p:nvSpPr>
        <p:spPr>
          <a:xfrm>
            <a:off x="394854" y="2465327"/>
            <a:ext cx="7613074" cy="830997"/>
          </a:xfrm>
          <a:prstGeom prst="rect">
            <a:avLst/>
          </a:prstGeom>
          <a:noFill/>
        </p:spPr>
        <p:txBody>
          <a:bodyPr wrap="square" rtlCol="0">
            <a:spAutoFit/>
          </a:bodyPr>
          <a:lstStyle/>
          <a:p>
            <a:pPr marL="285750" indent="-285750">
              <a:buFont typeface="Arial" pitchFamily="34" charset="0"/>
              <a:buChar char="•"/>
            </a:pPr>
            <a:r>
              <a:rPr lang="en-US" sz="2400" dirty="0" smtClean="0"/>
              <a:t>Employee benefits include any right, privilege, service or facility provided free of charge to employees</a:t>
            </a:r>
            <a:endParaRPr lang="en-MY" sz="2400" dirty="0"/>
          </a:p>
        </p:txBody>
      </p:sp>
      <p:sp>
        <p:nvSpPr>
          <p:cNvPr id="9" name="TextBox 8"/>
          <p:cNvSpPr txBox="1"/>
          <p:nvPr/>
        </p:nvSpPr>
        <p:spPr>
          <a:xfrm>
            <a:off x="474517" y="3700112"/>
            <a:ext cx="6594764" cy="400110"/>
          </a:xfrm>
          <a:prstGeom prst="rect">
            <a:avLst/>
          </a:prstGeom>
          <a:noFill/>
        </p:spPr>
        <p:txBody>
          <a:bodyPr wrap="square" rtlCol="0">
            <a:spAutoFit/>
          </a:bodyPr>
          <a:lstStyle/>
          <a:p>
            <a:r>
              <a:rPr lang="en-US" sz="2000" b="1" dirty="0" smtClean="0"/>
              <a:t>Examples</a:t>
            </a:r>
            <a:endParaRPr lang="en-MY" sz="2000" b="1" dirty="0"/>
          </a:p>
        </p:txBody>
      </p:sp>
      <p:sp>
        <p:nvSpPr>
          <p:cNvPr id="10" name="TextBox 9"/>
          <p:cNvSpPr txBox="1"/>
          <p:nvPr/>
        </p:nvSpPr>
        <p:spPr>
          <a:xfrm>
            <a:off x="555698" y="4213085"/>
            <a:ext cx="5678848" cy="1569660"/>
          </a:xfrm>
          <a:prstGeom prst="rect">
            <a:avLst/>
          </a:prstGeom>
          <a:noFill/>
        </p:spPr>
        <p:txBody>
          <a:bodyPr wrap="square" rtlCol="0">
            <a:spAutoFit/>
          </a:bodyPr>
          <a:lstStyle/>
          <a:p>
            <a:pPr marL="285750" indent="-285750" algn="just">
              <a:buFont typeface="Arial" pitchFamily="34" charset="0"/>
              <a:buChar char="•"/>
            </a:pPr>
            <a:r>
              <a:rPr lang="en-US" sz="2400" dirty="0" smtClean="0"/>
              <a:t>Goods given free of charge to employees, interest free loan, leave passage, provision of accommodation and provision of transport </a:t>
            </a:r>
            <a:endParaRPr lang="en-MY" sz="2400" dirty="0"/>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b="15666"/>
          <a:stretch/>
        </p:blipFill>
        <p:spPr>
          <a:xfrm>
            <a:off x="6751980" y="3700112"/>
            <a:ext cx="2101075" cy="2365031"/>
          </a:xfrm>
          <a:prstGeom prst="rect">
            <a:avLst/>
          </a:prstGeom>
          <a:effectLst>
            <a:softEdge rad="63500"/>
          </a:effectLst>
        </p:spPr>
      </p:pic>
    </p:spTree>
    <p:extLst>
      <p:ext uri="{BB962C8B-B14F-4D97-AF65-F5344CB8AC3E}">
        <p14:creationId xmlns:p14="http://schemas.microsoft.com/office/powerpoint/2010/main" val="347701938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46700" y="767513"/>
            <a:ext cx="2612318" cy="490134"/>
          </a:xfrm>
          <a:prstGeom prst="rect">
            <a:avLst/>
          </a:prstGeom>
        </p:spPr>
        <p:txBody>
          <a:bodyPr wrap="none">
            <a:spAutoFit/>
          </a:bodyPr>
          <a:lstStyle/>
          <a:p>
            <a:pPr lvl="1"/>
            <a:r>
              <a:rPr lang="en-US" sz="2585" dirty="0" smtClean="0">
                <a:solidFill>
                  <a:schemeClr val="bg1"/>
                </a:solidFill>
                <a:latin typeface="Calibri" pitchFamily="34" charset="0"/>
                <a:cs typeface="Calibri" pitchFamily="34" charset="0"/>
              </a:rPr>
              <a:t>WHAT IS GST ?</a:t>
            </a:r>
            <a:endParaRPr lang="en-US" sz="2585" dirty="0">
              <a:solidFill>
                <a:schemeClr val="bg1"/>
              </a:solidFill>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a:p>
        </p:txBody>
      </p:sp>
      <p:sp>
        <p:nvSpPr>
          <p:cNvPr id="2" name="TextBox 1"/>
          <p:cNvSpPr txBox="1"/>
          <p:nvPr/>
        </p:nvSpPr>
        <p:spPr>
          <a:xfrm>
            <a:off x="665418" y="2663572"/>
            <a:ext cx="3200400" cy="707886"/>
          </a:xfrm>
          <a:prstGeom prst="rect">
            <a:avLst/>
          </a:prstGeom>
          <a:noFill/>
        </p:spPr>
        <p:txBody>
          <a:bodyPr wrap="square" rtlCol="0">
            <a:spAutoFit/>
          </a:bodyPr>
          <a:lstStyle/>
          <a:p>
            <a:r>
              <a:rPr lang="en-MY" sz="4000" b="1" dirty="0" smtClean="0">
                <a:solidFill>
                  <a:srgbClr val="FF0000"/>
                </a:solidFill>
              </a:rPr>
              <a:t>What is</a:t>
            </a:r>
            <a:endParaRPr lang="en-MY" sz="4000" b="1" dirty="0">
              <a:solidFill>
                <a:srgbClr val="FF0000"/>
              </a:solidFill>
            </a:endParaRPr>
          </a:p>
        </p:txBody>
      </p:sp>
      <p:pic>
        <p:nvPicPr>
          <p:cNvPr id="1026" name="Picture 2" descr="http://www.brandsoftheworld.com/sites/default/files/styles/logo-thumbnail/public/062013/untitled-3_0.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19494" y="1427957"/>
            <a:ext cx="2653259" cy="25086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option.utsc.utoronto.ca/sites/default/files/images/question%20mark.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00807" y="1656589"/>
            <a:ext cx="1990725" cy="2266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90788" y="5172214"/>
            <a:ext cx="6672263" cy="1107996"/>
          </a:xfrm>
          <a:prstGeom prst="rect">
            <a:avLst/>
          </a:prstGeom>
          <a:noFill/>
        </p:spPr>
        <p:txBody>
          <a:bodyPr wrap="square" rtlCol="0">
            <a:spAutoFit/>
          </a:bodyPr>
          <a:lstStyle/>
          <a:p>
            <a:r>
              <a:rPr lang="en-MY" sz="5400" b="1" dirty="0" smtClean="0">
                <a:solidFill>
                  <a:srgbClr val="0070C0"/>
                </a:solidFill>
              </a:rPr>
              <a:t>Goods</a:t>
            </a:r>
            <a:r>
              <a:rPr lang="en-MY" sz="3200" dirty="0" smtClean="0"/>
              <a:t> and </a:t>
            </a:r>
            <a:r>
              <a:rPr lang="en-MY" sz="5400" b="1" dirty="0" smtClean="0">
                <a:solidFill>
                  <a:srgbClr val="0070C0"/>
                </a:solidFill>
              </a:rPr>
              <a:t>Services</a:t>
            </a:r>
            <a:r>
              <a:rPr lang="en-MY" sz="5400" dirty="0" smtClean="0"/>
              <a:t> </a:t>
            </a:r>
            <a:r>
              <a:rPr lang="en-MY" sz="4800" b="1" dirty="0" smtClean="0">
                <a:solidFill>
                  <a:srgbClr val="0070C0"/>
                </a:solidFill>
              </a:rPr>
              <a:t>Tax</a:t>
            </a:r>
            <a:r>
              <a:rPr lang="en-MY" sz="6600" b="1" dirty="0" smtClean="0">
                <a:solidFill>
                  <a:srgbClr val="0070C0"/>
                </a:solidFill>
              </a:rPr>
              <a:t> </a:t>
            </a:r>
            <a:endParaRPr lang="en-MY" sz="4000" b="1" dirty="0">
              <a:solidFill>
                <a:srgbClr val="0070C0"/>
              </a:solidFill>
            </a:endParaRPr>
          </a:p>
        </p:txBody>
      </p:sp>
      <p:pic>
        <p:nvPicPr>
          <p:cNvPr id="1032" name="Picture 8" descr="http://www.iklangempak.net/gambar/arrowdow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7655" y="4248309"/>
            <a:ext cx="3273425" cy="83840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19006" y="275408"/>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latin typeface="Calibri" pitchFamily="34" charset="0"/>
                <a:cs typeface="Calibri" pitchFamily="34" charset="0"/>
              </a:rPr>
              <a:t>WHAT IS GST?</a:t>
            </a:r>
            <a:endParaRPr lang="en-US" sz="2585" dirty="0">
              <a:latin typeface="Calibri" pitchFamily="34" charset="0"/>
              <a:cs typeface="Calibri" pitchFamily="34" charset="0"/>
            </a:endParaRPr>
          </a:p>
        </p:txBody>
      </p:sp>
    </p:spTree>
    <p:extLst>
      <p:ext uri="{BB962C8B-B14F-4D97-AF65-F5344CB8AC3E}">
        <p14:creationId xmlns:p14="http://schemas.microsoft.com/office/powerpoint/2010/main" val="527154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 calcmode="lin" valueType="num">
                                      <p:cBhvr>
                                        <p:cTn id="7" dur="1000" fill="hold"/>
                                        <p:tgtEl>
                                          <p:spTgt spid="1032"/>
                                        </p:tgtEl>
                                        <p:attrNameLst>
                                          <p:attrName>ppt_w</p:attrName>
                                        </p:attrNameLst>
                                      </p:cBhvr>
                                      <p:tavLst>
                                        <p:tav tm="0">
                                          <p:val>
                                            <p:fltVal val="0"/>
                                          </p:val>
                                        </p:tav>
                                        <p:tav tm="100000">
                                          <p:val>
                                            <p:strVal val="#ppt_w"/>
                                          </p:val>
                                        </p:tav>
                                      </p:tavLst>
                                    </p:anim>
                                    <p:anim calcmode="lin" valueType="num">
                                      <p:cBhvr>
                                        <p:cTn id="8" dur="1000" fill="hold"/>
                                        <p:tgtEl>
                                          <p:spTgt spid="1032"/>
                                        </p:tgtEl>
                                        <p:attrNameLst>
                                          <p:attrName>ppt_h</p:attrName>
                                        </p:attrNameLst>
                                      </p:cBhvr>
                                      <p:tavLst>
                                        <p:tav tm="0">
                                          <p:val>
                                            <p:fltVal val="0"/>
                                          </p:val>
                                        </p:tav>
                                        <p:tav tm="100000">
                                          <p:val>
                                            <p:strVal val="#ppt_h"/>
                                          </p:val>
                                        </p:tav>
                                      </p:tavLst>
                                    </p:anim>
                                    <p:anim calcmode="lin" valueType="num">
                                      <p:cBhvr>
                                        <p:cTn id="9" dur="1000" fill="hold"/>
                                        <p:tgtEl>
                                          <p:spTgt spid="1032"/>
                                        </p:tgtEl>
                                        <p:attrNameLst>
                                          <p:attrName>style.rotation</p:attrName>
                                        </p:attrNameLst>
                                      </p:cBhvr>
                                      <p:tavLst>
                                        <p:tav tm="0">
                                          <p:val>
                                            <p:fltVal val="90"/>
                                          </p:val>
                                        </p:tav>
                                        <p:tav tm="100000">
                                          <p:val>
                                            <p:fltVal val="0"/>
                                          </p:val>
                                        </p:tav>
                                      </p:tavLst>
                                    </p:anim>
                                    <p:animEffect transition="in" filter="fade">
                                      <p:cBhvr>
                                        <p:cTn id="10" dur="10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2244" y="1630946"/>
            <a:ext cx="8029471" cy="474651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marL="342900" indent="-342900">
              <a:buFont typeface="Arial" pitchFamily="34" charset="0"/>
              <a:buChar char="•"/>
            </a:pPr>
            <a:r>
              <a:rPr lang="en-US" sz="2800" dirty="0"/>
              <a:t>All goods provided free to the employees:</a:t>
            </a:r>
          </a:p>
          <a:p>
            <a:endParaRPr lang="en-US" sz="2800" dirty="0"/>
          </a:p>
          <a:p>
            <a:pPr marL="742950" lvl="1" indent="-285750">
              <a:buFont typeface="Wingdings" pitchFamily="2" charset="2"/>
              <a:buChar char="ü"/>
            </a:pPr>
            <a:r>
              <a:rPr lang="en-US" sz="2400" dirty="0"/>
              <a:t>subject to GST (subject to gift rule of RM 500) except those exempted, </a:t>
            </a:r>
            <a:br>
              <a:rPr lang="en-US" sz="2400" dirty="0"/>
            </a:br>
            <a:r>
              <a:rPr lang="en-US" sz="2400" dirty="0"/>
              <a:t>blocked input tax and zero rated goods</a:t>
            </a:r>
          </a:p>
          <a:p>
            <a:endParaRPr lang="en-US" sz="2400" dirty="0"/>
          </a:p>
          <a:p>
            <a:pPr marL="742950" lvl="1" indent="-285750">
              <a:buFont typeface="Wingdings" pitchFamily="2" charset="2"/>
              <a:buChar char="ü"/>
            </a:pPr>
            <a:r>
              <a:rPr lang="en-US" sz="2400" dirty="0"/>
              <a:t>ITC </a:t>
            </a:r>
            <a:r>
              <a:rPr lang="en-US" sz="2400" dirty="0" smtClean="0"/>
              <a:t>claimable</a:t>
            </a:r>
          </a:p>
          <a:p>
            <a:pPr marL="742950" lvl="1" indent="-285750">
              <a:buFont typeface="Wingdings" pitchFamily="2" charset="2"/>
              <a:buChar char="ü"/>
            </a:pPr>
            <a:endParaRPr lang="en-US" sz="2400" dirty="0"/>
          </a:p>
          <a:p>
            <a:pPr marL="742950" lvl="1" indent="-285750">
              <a:buFont typeface="Wingdings" pitchFamily="2" charset="2"/>
              <a:buChar char="ü"/>
            </a:pPr>
            <a:endParaRPr lang="en-US" sz="2400" dirty="0" smtClean="0"/>
          </a:p>
          <a:p>
            <a:pPr marL="85725" lvl="1" indent="371475">
              <a:buFont typeface="Arial" panose="020B0604020202020204" pitchFamily="34" charset="0"/>
              <a:buChar char="•"/>
            </a:pPr>
            <a:r>
              <a:rPr lang="en-US" sz="2800" dirty="0"/>
              <a:t>Value of employee benefits (goods) given to be based on open market value</a:t>
            </a:r>
            <a:endParaRPr lang="en-MY" sz="2800" dirty="0"/>
          </a:p>
          <a:p>
            <a:pPr lvl="1"/>
            <a:endParaRPr lang="en-MY" sz="2400" dirty="0"/>
          </a:p>
        </p:txBody>
      </p:sp>
      <p:sp>
        <p:nvSpPr>
          <p:cNvPr id="2" name="Slide Number Placeholder 1"/>
          <p:cNvSpPr>
            <a:spLocks noGrp="1"/>
          </p:cNvSpPr>
          <p:nvPr>
            <p:ph type="sldNum" sz="quarter" idx="12"/>
          </p:nvPr>
        </p:nvSpPr>
        <p:spPr/>
        <p:txBody>
          <a:bodyPr/>
          <a:lstStyle/>
          <a:p>
            <a:fld id="{B6F15528-21DE-4FAA-801E-634DDDAF4B2B}" type="slidenum">
              <a:rPr lang="en-US" smtClean="0"/>
              <a:pPr/>
              <a:t>40</a:t>
            </a:fld>
            <a:endParaRPr lang="en-US"/>
          </a:p>
        </p:txBody>
      </p:sp>
      <p:sp>
        <p:nvSpPr>
          <p:cNvPr id="3" name="Rectangle 2"/>
          <p:cNvSpPr/>
          <p:nvPr/>
        </p:nvSpPr>
        <p:spPr>
          <a:xfrm>
            <a:off x="-346701" y="570836"/>
            <a:ext cx="7383294"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solidFill>
                  <a:prstClr val="white"/>
                </a:solidFill>
                <a:latin typeface="Calibri" pitchFamily="34" charset="0"/>
                <a:cs typeface="Calibri" pitchFamily="34" charset="0"/>
              </a:rPr>
              <a:t>EMPLOYEE BENEFITS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2512" y="3600450"/>
            <a:ext cx="2208162" cy="1469432"/>
          </a:xfrm>
          <a:prstGeom prst="rect">
            <a:avLst/>
          </a:prstGeom>
          <a:effectLst>
            <a:softEdge rad="63500"/>
          </a:effectLst>
        </p:spPr>
      </p:pic>
    </p:spTree>
    <p:extLst>
      <p:ext uri="{BB962C8B-B14F-4D97-AF65-F5344CB8AC3E}">
        <p14:creationId xmlns:p14="http://schemas.microsoft.com/office/powerpoint/2010/main" val="3569221813"/>
      </p:ext>
    </p:extLst>
  </p:cSld>
  <p:clrMapOvr>
    <a:masterClrMapping/>
  </p:clrMapOvr>
  <p:transition spd="slow">
    <p:pull/>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41</a:t>
            </a:fld>
            <a:endParaRPr lang="en-US"/>
          </a:p>
        </p:txBody>
      </p:sp>
      <p:sp>
        <p:nvSpPr>
          <p:cNvPr id="3" name="Rectangle 2"/>
          <p:cNvSpPr/>
          <p:nvPr/>
        </p:nvSpPr>
        <p:spPr>
          <a:xfrm>
            <a:off x="-346701" y="570836"/>
            <a:ext cx="7383294"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solidFill>
                  <a:prstClr val="white"/>
                </a:solidFill>
                <a:latin typeface="Calibri" pitchFamily="34" charset="0"/>
                <a:cs typeface="Calibri" pitchFamily="34" charset="0"/>
              </a:rPr>
              <a:t>EMPLOYEE BENEFITS</a:t>
            </a:r>
          </a:p>
        </p:txBody>
      </p:sp>
      <p:sp>
        <p:nvSpPr>
          <p:cNvPr id="4" name="TextBox 3"/>
          <p:cNvSpPr txBox="1"/>
          <p:nvPr/>
        </p:nvSpPr>
        <p:spPr>
          <a:xfrm>
            <a:off x="1648481" y="4130289"/>
            <a:ext cx="5388112" cy="584775"/>
          </a:xfrm>
          <a:prstGeom prst="rect">
            <a:avLst/>
          </a:prstGeom>
          <a:noFill/>
        </p:spPr>
        <p:txBody>
          <a:bodyPr wrap="square" rtlCol="0">
            <a:spAutoFit/>
          </a:bodyPr>
          <a:lstStyle/>
          <a:p>
            <a:pPr marL="285750" indent="-285750" algn="ctr">
              <a:buFont typeface="Arial" pitchFamily="34" charset="0"/>
              <a:buChar char="•"/>
            </a:pPr>
            <a:r>
              <a:rPr lang="en-US" sz="3200" dirty="0" smtClean="0"/>
              <a:t>Services supplied free</a:t>
            </a:r>
            <a:endParaRPr lang="en-MY" sz="3200" dirty="0"/>
          </a:p>
        </p:txBody>
      </p:sp>
      <p:sp>
        <p:nvSpPr>
          <p:cNvPr id="5" name="TextBox 4"/>
          <p:cNvSpPr txBox="1"/>
          <p:nvPr/>
        </p:nvSpPr>
        <p:spPr>
          <a:xfrm>
            <a:off x="2881816" y="4715162"/>
            <a:ext cx="3138981" cy="1877437"/>
          </a:xfrm>
          <a:prstGeom prst="rect">
            <a:avLst/>
          </a:prstGeom>
          <a:noFill/>
        </p:spPr>
        <p:txBody>
          <a:bodyPr wrap="square" rtlCol="0">
            <a:spAutoFit/>
          </a:bodyPr>
          <a:lstStyle/>
          <a:p>
            <a:pPr marL="285750" indent="-285750">
              <a:buFont typeface="Wingdings" pitchFamily="2" charset="2"/>
              <a:buChar char="ü"/>
            </a:pPr>
            <a:r>
              <a:rPr lang="en-US" sz="2800" dirty="0" smtClean="0"/>
              <a:t>Not a supply</a:t>
            </a:r>
          </a:p>
          <a:p>
            <a:pPr marL="285750" indent="-285750">
              <a:buFont typeface="Wingdings" pitchFamily="2" charset="2"/>
              <a:buChar char="ü"/>
            </a:pPr>
            <a:r>
              <a:rPr lang="en-US" sz="2800" dirty="0" smtClean="0"/>
              <a:t>No GST</a:t>
            </a:r>
          </a:p>
          <a:p>
            <a:pPr marL="285750" indent="-285750">
              <a:buFont typeface="Wingdings" pitchFamily="2" charset="2"/>
              <a:buChar char="ü"/>
            </a:pPr>
            <a:r>
              <a:rPr lang="en-US" sz="2800" dirty="0" smtClean="0"/>
              <a:t>Input tax is </a:t>
            </a:r>
            <a:r>
              <a:rPr lang="en-US" sz="3200" b="1" dirty="0" smtClean="0"/>
              <a:t>CLAIMABLE</a:t>
            </a:r>
            <a:endParaRPr lang="en-MY" sz="3200" b="1" dirty="0"/>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42849" y="1414898"/>
            <a:ext cx="3199375" cy="3199375"/>
          </a:xfrm>
          <a:prstGeom prst="rect">
            <a:avLst/>
          </a:prstGeom>
        </p:spPr>
      </p:pic>
      <p:sp>
        <p:nvSpPr>
          <p:cNvPr id="8" name="Slide Number Placeholder 1"/>
          <p:cNvSpPr txBox="1">
            <a:spLocks/>
          </p:cNvSpPr>
          <p:nvPr/>
        </p:nvSpPr>
        <p:spPr>
          <a:xfrm>
            <a:off x="8507453" y="6407054"/>
            <a:ext cx="532558" cy="365125"/>
          </a:xfrm>
          <a:prstGeom prst="rect">
            <a:avLst/>
          </a:prstGeom>
        </p:spPr>
        <p:txBody>
          <a:bodyPr vert="horz" lIns="91440" tIns="45720" rIns="91440" bIns="45720" rtlCol="0" anchor="ctr"/>
          <a:lstStyle>
            <a:defPPr>
              <a:defRPr lang="en-US"/>
            </a:defPPr>
            <a:lvl1pPr marL="0" algn="ctr" defTabSz="457200" rtl="0" eaLnBrk="1" latinLnBrk="0" hangingPunct="1">
              <a:defRPr sz="9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6F15528-21DE-4FAA-801E-634DDDAF4B2B}" type="slidenum">
              <a:rPr lang="en-US" smtClean="0"/>
              <a:pPr/>
              <a:t>41</a:t>
            </a:fld>
            <a:endParaRPr lang="en-US"/>
          </a:p>
        </p:txBody>
      </p:sp>
    </p:spTree>
    <p:extLst>
      <p:ext uri="{BB962C8B-B14F-4D97-AF65-F5344CB8AC3E}">
        <p14:creationId xmlns:p14="http://schemas.microsoft.com/office/powerpoint/2010/main" val="1001649317"/>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42</a:t>
            </a:fld>
            <a:endParaRPr lang="en-US"/>
          </a:p>
        </p:txBody>
      </p:sp>
      <p:sp>
        <p:nvSpPr>
          <p:cNvPr id="3" name="Rectangle 2"/>
          <p:cNvSpPr/>
          <p:nvPr/>
        </p:nvSpPr>
        <p:spPr>
          <a:xfrm>
            <a:off x="-346701" y="570836"/>
            <a:ext cx="7383294"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solidFill>
                  <a:prstClr val="white"/>
                </a:solidFill>
                <a:latin typeface="Calibri" pitchFamily="34" charset="0"/>
                <a:cs typeface="Calibri" pitchFamily="34" charset="0"/>
              </a:rPr>
              <a:t>EMPLOYEE BENEFITS</a:t>
            </a:r>
          </a:p>
        </p:txBody>
      </p:sp>
      <p:sp>
        <p:nvSpPr>
          <p:cNvPr id="4" name="TextBox 3"/>
          <p:cNvSpPr txBox="1"/>
          <p:nvPr/>
        </p:nvSpPr>
        <p:spPr>
          <a:xfrm>
            <a:off x="424431" y="1720530"/>
            <a:ext cx="1745673" cy="46166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marL="285750" indent="-285750">
              <a:buFont typeface="Arial" pitchFamily="34" charset="0"/>
              <a:buChar char="•"/>
            </a:pPr>
            <a:r>
              <a:rPr lang="en-US" sz="2400" dirty="0" smtClean="0"/>
              <a:t>Gift rule</a:t>
            </a:r>
            <a:endParaRPr lang="en-MY" sz="2400" dirty="0"/>
          </a:p>
        </p:txBody>
      </p:sp>
      <p:sp>
        <p:nvSpPr>
          <p:cNvPr id="7" name="TextBox 6"/>
          <p:cNvSpPr txBox="1"/>
          <p:nvPr/>
        </p:nvSpPr>
        <p:spPr>
          <a:xfrm>
            <a:off x="692727" y="5791200"/>
            <a:ext cx="7675418" cy="369332"/>
          </a:xfrm>
          <a:prstGeom prst="rect">
            <a:avLst/>
          </a:prstGeom>
          <a:noFill/>
        </p:spPr>
        <p:txBody>
          <a:bodyPr wrap="square" rtlCol="0">
            <a:spAutoFit/>
          </a:bodyPr>
          <a:lstStyle/>
          <a:p>
            <a:r>
              <a:rPr lang="en-US" b="1" i="1" dirty="0" smtClean="0"/>
              <a:t>[Provision – subparagraph 4(2)(a) of the First Schedule, GST Act]</a:t>
            </a:r>
            <a:endParaRPr lang="en-MY" b="1" i="1" dirty="0"/>
          </a:p>
        </p:txBody>
      </p:sp>
      <p:pic>
        <p:nvPicPr>
          <p:cNvPr id="1026" name="Picture 2" descr="http://www.brightdeal.com/images/article/office_gift_exchan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6791" y="1604165"/>
            <a:ext cx="285750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Pentagon 7"/>
          <p:cNvSpPr/>
          <p:nvPr/>
        </p:nvSpPr>
        <p:spPr>
          <a:xfrm>
            <a:off x="424431" y="2487827"/>
            <a:ext cx="5722360" cy="2538642"/>
          </a:xfrm>
          <a:prstGeom prst="homePlate">
            <a:avLst>
              <a:gd name="adj" fmla="val 0"/>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400" dirty="0"/>
              <a:t>Goods worth not more than RM 500 given free to the same person in the same </a:t>
            </a:r>
            <a:r>
              <a:rPr lang="en-US" sz="2400" dirty="0" smtClean="0"/>
              <a:t>year</a:t>
            </a:r>
          </a:p>
          <a:p>
            <a:endParaRPr lang="en-US" sz="2400" dirty="0"/>
          </a:p>
          <a:p>
            <a:pPr marL="285750" indent="-285750">
              <a:buFont typeface="Wingdings" panose="05000000000000000000" pitchFamily="2" charset="2"/>
              <a:buChar char="ü"/>
            </a:pPr>
            <a:r>
              <a:rPr lang="en-US" sz="2400" dirty="0"/>
              <a:t>Not a supply</a:t>
            </a:r>
          </a:p>
          <a:p>
            <a:pPr marL="285750" indent="-285750">
              <a:buFont typeface="Wingdings" panose="05000000000000000000" pitchFamily="2" charset="2"/>
              <a:buChar char="ü"/>
            </a:pPr>
            <a:r>
              <a:rPr lang="en-US" sz="2400" dirty="0"/>
              <a:t>Not subject to GST</a:t>
            </a:r>
          </a:p>
          <a:p>
            <a:pPr marL="285750" indent="-285750">
              <a:buFont typeface="Wingdings" panose="05000000000000000000" pitchFamily="2" charset="2"/>
              <a:buChar char="ü"/>
            </a:pPr>
            <a:r>
              <a:rPr lang="en-US" sz="2400" dirty="0"/>
              <a:t>Input tax is </a:t>
            </a:r>
            <a:r>
              <a:rPr lang="en-US" sz="2800" b="1" dirty="0" smtClean="0"/>
              <a:t>CLAIMABLE</a:t>
            </a:r>
            <a:endParaRPr lang="en-US" sz="2800" b="1" dirty="0"/>
          </a:p>
        </p:txBody>
      </p:sp>
    </p:spTree>
    <p:extLst>
      <p:ext uri="{BB962C8B-B14F-4D97-AF65-F5344CB8AC3E}">
        <p14:creationId xmlns:p14="http://schemas.microsoft.com/office/powerpoint/2010/main" val="4213926445"/>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43</a:t>
            </a:fld>
            <a:endParaRPr lang="en-US"/>
          </a:p>
        </p:txBody>
      </p:sp>
      <p:sp>
        <p:nvSpPr>
          <p:cNvPr id="3" name="Rectangle 2"/>
          <p:cNvSpPr/>
          <p:nvPr/>
        </p:nvSpPr>
        <p:spPr>
          <a:xfrm>
            <a:off x="-346701" y="570836"/>
            <a:ext cx="7383294"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solidFill>
                  <a:prstClr val="white"/>
                </a:solidFill>
                <a:latin typeface="Calibri" pitchFamily="34" charset="0"/>
                <a:cs typeface="Calibri" pitchFamily="34" charset="0"/>
              </a:rPr>
              <a:t>EMPLOYEE BENEFITS</a:t>
            </a:r>
          </a:p>
        </p:txBody>
      </p:sp>
      <p:sp>
        <p:nvSpPr>
          <p:cNvPr id="4" name="TextBox 3"/>
          <p:cNvSpPr txBox="1"/>
          <p:nvPr/>
        </p:nvSpPr>
        <p:spPr>
          <a:xfrm>
            <a:off x="734292" y="1699552"/>
            <a:ext cx="1731818"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marL="285750" indent="-285750">
              <a:buFont typeface="Arial" pitchFamily="34" charset="0"/>
              <a:buChar char="•"/>
            </a:pPr>
            <a:r>
              <a:rPr lang="en-US" dirty="0" smtClean="0"/>
              <a:t>Example 1</a:t>
            </a:r>
          </a:p>
        </p:txBody>
      </p:sp>
      <p:sp>
        <p:nvSpPr>
          <p:cNvPr id="6" name="TextBox 5"/>
          <p:cNvSpPr txBox="1"/>
          <p:nvPr/>
        </p:nvSpPr>
        <p:spPr>
          <a:xfrm>
            <a:off x="625507" y="3431758"/>
            <a:ext cx="5448404" cy="2062103"/>
          </a:xfrm>
          <a:prstGeom prst="rect">
            <a:avLst/>
          </a:prstGeom>
          <a:noFill/>
        </p:spPr>
        <p:txBody>
          <a:bodyPr wrap="square" rtlCol="0">
            <a:spAutoFit/>
          </a:bodyPr>
          <a:lstStyle/>
          <a:p>
            <a:r>
              <a:rPr lang="en-US" sz="2000" dirty="0" smtClean="0"/>
              <a:t>Every employee will get one hamper FOC</a:t>
            </a:r>
          </a:p>
          <a:p>
            <a:endParaRPr lang="en-US" sz="2000" dirty="0" smtClean="0"/>
          </a:p>
          <a:p>
            <a:r>
              <a:rPr lang="en-US" sz="2000" dirty="0" smtClean="0"/>
              <a:t>No need to account for output tax</a:t>
            </a:r>
          </a:p>
          <a:p>
            <a:endParaRPr lang="en-US" sz="2000" dirty="0" smtClean="0"/>
          </a:p>
          <a:p>
            <a:r>
              <a:rPr lang="en-US" sz="2000" dirty="0" smtClean="0"/>
              <a:t>Input tax on 15 hampers </a:t>
            </a:r>
          </a:p>
          <a:p>
            <a:r>
              <a:rPr lang="en-US" sz="2000" dirty="0" smtClean="0"/>
              <a:t>= RM 180.00 (6% x RM 3,000) is </a:t>
            </a:r>
            <a:r>
              <a:rPr lang="en-US" sz="2400" b="1" dirty="0" smtClean="0"/>
              <a:t>CLAIMABLE</a:t>
            </a:r>
            <a:endParaRPr lang="en-MY" sz="2400" b="1" dirty="0"/>
          </a:p>
        </p:txBody>
      </p:sp>
      <p:sp>
        <p:nvSpPr>
          <p:cNvPr id="7" name="Rounded Rectangle 6"/>
          <p:cNvSpPr/>
          <p:nvPr/>
        </p:nvSpPr>
        <p:spPr>
          <a:xfrm>
            <a:off x="620744" y="2244436"/>
            <a:ext cx="5382332" cy="9975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t>Company A purchased 15 hampers for his employees worth RM200/hamper</a:t>
            </a:r>
            <a:endParaRPr lang="en-MY" dirty="0"/>
          </a:p>
        </p:txBody>
      </p:sp>
      <p:pic>
        <p:nvPicPr>
          <p:cNvPr id="4098" name="Picture 2" descr="jl300908.jpg (598×720)"/>
          <p:cNvPicPr>
            <a:picLocks noChangeAspect="1" noChangeArrowheads="1"/>
          </p:cNvPicPr>
          <p:nvPr/>
        </p:nvPicPr>
        <p:blipFill rotWithShape="1">
          <a:blip r:embed="rId2">
            <a:extLst>
              <a:ext uri="{28A0092B-C50C-407E-A947-70E740481C1C}">
                <a14:useLocalDpi xmlns:a14="http://schemas.microsoft.com/office/drawing/2010/main" val="0"/>
              </a:ext>
            </a:extLst>
          </a:blip>
          <a:srcRect b="8781"/>
          <a:stretch/>
        </p:blipFill>
        <p:spPr bwMode="auto">
          <a:xfrm>
            <a:off x="6251968" y="1470317"/>
            <a:ext cx="2892032" cy="31762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4102" name="Picture 6" descr="http://t2.gstatic.com/images?q=tbn:ANd9GcTxincPeOu27rU8Z-JmHTRgra7vSOTMBPZjg4FNx5GMsaa3OBh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8438" y="3362483"/>
            <a:ext cx="495072" cy="4950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t2.gstatic.com/images?q=tbn:ANd9GcTxincPeOu27rU8Z-JmHTRgra7vSOTMBPZjg4FNx5GMsaa3OBh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30723" y="3944388"/>
            <a:ext cx="495072" cy="4950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t2.gstatic.com/images?q=tbn:ANd9GcTxincPeOu27rU8Z-JmHTRgra7vSOTMBPZjg4FNx5GMsaa3OBh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16863" y="4581713"/>
            <a:ext cx="495072" cy="49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826892"/>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7F1E4F-1CFF-5643-939E-217C01CDF565}" type="slidenum">
              <a:rPr lang="en-US" smtClean="0"/>
              <a:pPr/>
              <a:t>44</a:t>
            </a:fld>
            <a:endParaRPr lang="en-US" dirty="0"/>
          </a:p>
        </p:txBody>
      </p:sp>
      <p:sp>
        <p:nvSpPr>
          <p:cNvPr id="23" name="Rectangle 22"/>
          <p:cNvSpPr/>
          <p:nvPr/>
        </p:nvSpPr>
        <p:spPr>
          <a:xfrm>
            <a:off x="-315318" y="222727"/>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EMPLOYEE BENEFIT </a:t>
            </a:r>
          </a:p>
          <a:p>
            <a:pPr lvl="1"/>
            <a:r>
              <a:rPr lang="en-US" sz="2000" dirty="0" smtClean="0">
                <a:solidFill>
                  <a:schemeClr val="bg1"/>
                </a:solidFill>
                <a:latin typeface="Calibri" pitchFamily="34" charset="0"/>
                <a:cs typeface="Calibri" pitchFamily="34" charset="0"/>
              </a:rPr>
              <a:t>CHARGING OUTPUT TAX</a:t>
            </a:r>
            <a:endParaRPr lang="en-US" sz="1400" dirty="0">
              <a:solidFill>
                <a:schemeClr val="bg1"/>
              </a:solidFill>
              <a:latin typeface="Calibri" pitchFamily="34" charset="0"/>
              <a:cs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3029232465"/>
              </p:ext>
            </p:extLst>
          </p:nvPr>
        </p:nvGraphicFramePr>
        <p:xfrm>
          <a:off x="645280" y="1513831"/>
          <a:ext cx="7930550" cy="4070447"/>
        </p:xfrm>
        <a:graphic>
          <a:graphicData uri="http://schemas.openxmlformats.org/drawingml/2006/table">
            <a:tbl>
              <a:tblPr firstRow="1" bandRow="1">
                <a:tableStyleId>{5DA37D80-6434-44D0-A028-1B22A696006F}</a:tableStyleId>
              </a:tblPr>
              <a:tblGrid>
                <a:gridCol w="499752"/>
                <a:gridCol w="5700009"/>
                <a:gridCol w="908263"/>
                <a:gridCol w="822526"/>
              </a:tblGrid>
              <a:tr h="506760">
                <a:tc>
                  <a:txBody>
                    <a:bodyPr/>
                    <a:lstStyle/>
                    <a:p>
                      <a:r>
                        <a:rPr lang="en-US" sz="1400" dirty="0" smtClean="0"/>
                        <a:t>No.</a:t>
                      </a:r>
                      <a:endParaRPr lang="en-MY" sz="1400" dirty="0"/>
                    </a:p>
                  </a:txBody>
                  <a:tcPr marL="99060" marR="99060"/>
                </a:tc>
                <a:tc>
                  <a:txBody>
                    <a:bodyPr/>
                    <a:lstStyle/>
                    <a:p>
                      <a:r>
                        <a:rPr lang="en-US" sz="1400" dirty="0" smtClean="0"/>
                        <a:t>Employee Benefit</a:t>
                      </a:r>
                      <a:endParaRPr lang="en-MY" sz="1400" dirty="0"/>
                    </a:p>
                  </a:txBody>
                  <a:tcPr marL="99060" marR="99060"/>
                </a:tc>
                <a:tc gridSpan="2">
                  <a:txBody>
                    <a:bodyPr/>
                    <a:lstStyle/>
                    <a:p>
                      <a:pPr algn="ctr"/>
                      <a:r>
                        <a:rPr lang="en-US" sz="1400" dirty="0" smtClean="0"/>
                        <a:t>Charging Output Tax</a:t>
                      </a:r>
                      <a:endParaRPr lang="en-MY" sz="1400" dirty="0"/>
                    </a:p>
                  </a:txBody>
                  <a:tcPr marL="99060" marR="99060"/>
                </a:tc>
                <a:tc hMerge="1">
                  <a:txBody>
                    <a:bodyPr/>
                    <a:lstStyle/>
                    <a:p>
                      <a:endParaRPr lang="en-MY" dirty="0"/>
                    </a:p>
                  </a:txBody>
                  <a:tcPr/>
                </a:tc>
              </a:tr>
              <a:tr h="362681">
                <a:tc>
                  <a:txBody>
                    <a:bodyPr/>
                    <a:lstStyle/>
                    <a:p>
                      <a:endParaRPr lang="en-MY" sz="1400" dirty="0"/>
                    </a:p>
                  </a:txBody>
                  <a:tcPr marL="99060" marR="99060"/>
                </a:tc>
                <a:tc>
                  <a:txBody>
                    <a:bodyPr/>
                    <a:lstStyle/>
                    <a:p>
                      <a:endParaRPr lang="en-MY" sz="1400"/>
                    </a:p>
                  </a:txBody>
                  <a:tcPr marL="99060" marR="99060"/>
                </a:tc>
                <a:tc>
                  <a:txBody>
                    <a:bodyPr/>
                    <a:lstStyle/>
                    <a:p>
                      <a:pPr algn="ctr"/>
                      <a:r>
                        <a:rPr lang="en-US" sz="1400" b="1" dirty="0" smtClean="0"/>
                        <a:t>YES</a:t>
                      </a:r>
                      <a:endParaRPr lang="en-MY" sz="1400" b="1" dirty="0"/>
                    </a:p>
                  </a:txBody>
                  <a:tcPr marL="99060" marR="99060"/>
                </a:tc>
                <a:tc>
                  <a:txBody>
                    <a:bodyPr/>
                    <a:lstStyle/>
                    <a:p>
                      <a:pPr algn="ctr"/>
                      <a:r>
                        <a:rPr lang="en-US" sz="1400" b="1" dirty="0" smtClean="0"/>
                        <a:t>NO</a:t>
                      </a:r>
                      <a:endParaRPr lang="en-MY" sz="1400" b="1" dirty="0"/>
                    </a:p>
                  </a:txBody>
                  <a:tcPr marL="99060" marR="99060"/>
                </a:tc>
              </a:tr>
              <a:tr h="362681">
                <a:tc>
                  <a:txBody>
                    <a:bodyPr/>
                    <a:lstStyle/>
                    <a:p>
                      <a:r>
                        <a:rPr lang="en-US" sz="1400" dirty="0" smtClean="0"/>
                        <a:t>1.</a:t>
                      </a:r>
                      <a:endParaRPr lang="en-MY" sz="1400" dirty="0"/>
                    </a:p>
                  </a:txBody>
                  <a:tcPr marL="99060" marR="99060"/>
                </a:tc>
                <a:tc>
                  <a:txBody>
                    <a:bodyPr/>
                    <a:lstStyle/>
                    <a:p>
                      <a:r>
                        <a:rPr lang="en-MY" sz="1400" dirty="0" smtClean="0"/>
                        <a:t>Services provided free to employees</a:t>
                      </a:r>
                      <a:endParaRPr lang="en-MY" sz="1400" dirty="0"/>
                    </a:p>
                  </a:txBody>
                  <a:tcPr marL="99060" marR="99060"/>
                </a:tc>
                <a:tc>
                  <a:txBody>
                    <a:bodyPr/>
                    <a:lstStyle/>
                    <a:p>
                      <a:endParaRPr lang="en-MY" sz="1400" dirty="0"/>
                    </a:p>
                  </a:txBody>
                  <a:tcPr marL="99060" marR="99060"/>
                </a:tc>
                <a:tc>
                  <a:txBody>
                    <a:bodyPr/>
                    <a:lstStyle/>
                    <a:p>
                      <a:endParaRPr lang="en-MY" sz="1400" dirty="0"/>
                    </a:p>
                  </a:txBody>
                  <a:tcPr marL="99060" marR="99060"/>
                </a:tc>
              </a:tr>
              <a:tr h="362681">
                <a:tc>
                  <a:txBody>
                    <a:bodyPr/>
                    <a:lstStyle/>
                    <a:p>
                      <a:r>
                        <a:rPr lang="en-US" sz="1400" dirty="0" smtClean="0"/>
                        <a:t>2.</a:t>
                      </a:r>
                      <a:endParaRPr lang="en-MY" sz="1400" dirty="0"/>
                    </a:p>
                  </a:txBody>
                  <a:tcPr marL="99060" marR="99060"/>
                </a:tc>
                <a:tc>
                  <a:txBody>
                    <a:bodyPr/>
                    <a:lstStyle/>
                    <a:p>
                      <a:r>
                        <a:rPr lang="en-MY" sz="1400" dirty="0" smtClean="0"/>
                        <a:t>Services provided free to a connected person </a:t>
                      </a:r>
                      <a:endParaRPr lang="en-MY" sz="1400" dirty="0"/>
                    </a:p>
                  </a:txBody>
                  <a:tcPr marL="99060" marR="99060"/>
                </a:tc>
                <a:tc>
                  <a:txBody>
                    <a:bodyPr/>
                    <a:lstStyle/>
                    <a:p>
                      <a:endParaRPr lang="en-MY" sz="1400" dirty="0"/>
                    </a:p>
                  </a:txBody>
                  <a:tcPr marL="99060" marR="99060"/>
                </a:tc>
                <a:tc>
                  <a:txBody>
                    <a:bodyPr/>
                    <a:lstStyle/>
                    <a:p>
                      <a:endParaRPr lang="en-MY" sz="1400" dirty="0"/>
                    </a:p>
                  </a:txBody>
                  <a:tcPr marL="99060" marR="99060"/>
                </a:tc>
              </a:tr>
              <a:tr h="362681">
                <a:tc>
                  <a:txBody>
                    <a:bodyPr/>
                    <a:lstStyle/>
                    <a:p>
                      <a:r>
                        <a:rPr lang="en-US" sz="1400" dirty="0" smtClean="0"/>
                        <a:t>3.</a:t>
                      </a:r>
                      <a:endParaRPr lang="en-MY" sz="1400" dirty="0"/>
                    </a:p>
                  </a:txBody>
                  <a:tcPr marL="99060" marR="99060"/>
                </a:tc>
                <a:tc>
                  <a:txBody>
                    <a:bodyPr/>
                    <a:lstStyle/>
                    <a:p>
                      <a:r>
                        <a:rPr kumimoji="0" lang="en-US" sz="1400" u="none" strike="noStrike" kern="1200" cap="none" spc="0" normalizeH="0" baseline="0" noProof="0" dirty="0" smtClean="0">
                          <a:ln>
                            <a:noFill/>
                          </a:ln>
                          <a:effectLst/>
                          <a:uLnTx/>
                          <a:uFillTx/>
                        </a:rPr>
                        <a:t>Gift given to same person in the same years, if more than RM500.00.</a:t>
                      </a:r>
                      <a:endParaRPr lang="en-MY" sz="1400" dirty="0"/>
                    </a:p>
                  </a:txBody>
                  <a:tcPr marL="99060" marR="99060"/>
                </a:tc>
                <a:tc>
                  <a:txBody>
                    <a:bodyPr/>
                    <a:lstStyle/>
                    <a:p>
                      <a:endParaRPr lang="en-MY" sz="1400" dirty="0"/>
                    </a:p>
                  </a:txBody>
                  <a:tcPr marL="99060" marR="99060"/>
                </a:tc>
                <a:tc>
                  <a:txBody>
                    <a:bodyPr/>
                    <a:lstStyle/>
                    <a:p>
                      <a:endParaRPr lang="en-MY" sz="1400" dirty="0"/>
                    </a:p>
                  </a:txBody>
                  <a:tcPr marL="99060" marR="99060"/>
                </a:tc>
              </a:tr>
              <a:tr h="506760">
                <a:tc>
                  <a:txBody>
                    <a:bodyPr/>
                    <a:lstStyle/>
                    <a:p>
                      <a:r>
                        <a:rPr lang="en-US" sz="1400" dirty="0" smtClean="0"/>
                        <a:t>4.</a:t>
                      </a:r>
                      <a:endParaRPr lang="en-MY" sz="1400" dirty="0"/>
                    </a:p>
                  </a:txBody>
                  <a:tcPr marL="99060" marR="99060"/>
                </a:tc>
                <a:tc>
                  <a:txBody>
                    <a:bodyPr/>
                    <a:lstStyle/>
                    <a:p>
                      <a:r>
                        <a:rPr lang="en-MY" sz="1400" dirty="0" smtClean="0"/>
                        <a:t>Non-registered person given free goods to employees, the</a:t>
                      </a:r>
                      <a:r>
                        <a:rPr lang="en-MY" sz="1400" baseline="0" dirty="0" smtClean="0"/>
                        <a:t> value of goods </a:t>
                      </a:r>
                      <a:r>
                        <a:rPr lang="en-MY" sz="1400" dirty="0" smtClean="0"/>
                        <a:t>is more than RM500.00.</a:t>
                      </a:r>
                      <a:endParaRPr lang="en-MY" sz="1400" dirty="0"/>
                    </a:p>
                  </a:txBody>
                  <a:tcPr marL="99060" marR="99060"/>
                </a:tc>
                <a:tc>
                  <a:txBody>
                    <a:bodyPr/>
                    <a:lstStyle/>
                    <a:p>
                      <a:endParaRPr lang="en-MY" sz="1400" dirty="0"/>
                    </a:p>
                  </a:txBody>
                  <a:tcPr marL="99060" marR="99060"/>
                </a:tc>
                <a:tc>
                  <a:txBody>
                    <a:bodyPr/>
                    <a:lstStyle/>
                    <a:p>
                      <a:endParaRPr lang="en-MY" sz="1400" dirty="0"/>
                    </a:p>
                  </a:txBody>
                  <a:tcPr marL="99060" marR="99060"/>
                </a:tc>
              </a:tr>
              <a:tr h="506760">
                <a:tc>
                  <a:txBody>
                    <a:bodyPr/>
                    <a:lstStyle/>
                    <a:p>
                      <a:r>
                        <a:rPr lang="en-US" sz="1400" dirty="0" smtClean="0"/>
                        <a:t>5.</a:t>
                      </a:r>
                      <a:endParaRPr lang="en-MY" sz="1400" dirty="0"/>
                    </a:p>
                  </a:txBody>
                  <a:tcPr marL="99060" marR="99060"/>
                </a:tc>
                <a:tc>
                  <a:txBody>
                    <a:bodyPr/>
                    <a:lstStyle/>
                    <a:p>
                      <a:r>
                        <a:rPr lang="en-MY" sz="1400" dirty="0" smtClean="0"/>
                        <a:t>Business goods used for non-business purposes</a:t>
                      </a:r>
                      <a:endParaRPr lang="en-MY" sz="1400" dirty="0"/>
                    </a:p>
                  </a:txBody>
                  <a:tcPr marL="99060" marR="99060"/>
                </a:tc>
                <a:tc>
                  <a:txBody>
                    <a:bodyPr/>
                    <a:lstStyle/>
                    <a:p>
                      <a:endParaRPr lang="en-MY" sz="1400" dirty="0"/>
                    </a:p>
                  </a:txBody>
                  <a:tcPr marL="99060" marR="99060"/>
                </a:tc>
                <a:tc>
                  <a:txBody>
                    <a:bodyPr/>
                    <a:lstStyle/>
                    <a:p>
                      <a:endParaRPr lang="en-MY" sz="1400" dirty="0"/>
                    </a:p>
                  </a:txBody>
                  <a:tcPr marL="99060" marR="99060"/>
                </a:tc>
              </a:tr>
              <a:tr h="362681">
                <a:tc>
                  <a:txBody>
                    <a:bodyPr/>
                    <a:lstStyle/>
                    <a:p>
                      <a:r>
                        <a:rPr lang="en-US" sz="1400" dirty="0" smtClean="0"/>
                        <a:t>6.</a:t>
                      </a:r>
                      <a:endParaRPr lang="en-MY" sz="14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smtClean="0">
                          <a:ln>
                            <a:noFill/>
                          </a:ln>
                          <a:effectLst/>
                          <a:uLnTx/>
                          <a:uFillTx/>
                        </a:rPr>
                        <a:t>Gift given to same person in the same years, if less than RM500 .00</a:t>
                      </a:r>
                      <a:endParaRPr lang="en-MY" sz="1400" dirty="0" smtClean="0"/>
                    </a:p>
                  </a:txBody>
                  <a:tcPr marL="99060" marR="99060"/>
                </a:tc>
                <a:tc>
                  <a:txBody>
                    <a:bodyPr/>
                    <a:lstStyle/>
                    <a:p>
                      <a:endParaRPr lang="en-MY" sz="1400" dirty="0"/>
                    </a:p>
                  </a:txBody>
                  <a:tcPr marL="99060" marR="99060"/>
                </a:tc>
                <a:tc>
                  <a:txBody>
                    <a:bodyPr/>
                    <a:lstStyle/>
                    <a:p>
                      <a:endParaRPr lang="en-MY" sz="1400" dirty="0"/>
                    </a:p>
                  </a:txBody>
                  <a:tcPr marL="99060" marR="99060"/>
                </a:tc>
              </a:tr>
              <a:tr h="362681">
                <a:tc>
                  <a:txBody>
                    <a:bodyPr/>
                    <a:lstStyle/>
                    <a:p>
                      <a:r>
                        <a:rPr lang="en-US" sz="1400" dirty="0" smtClean="0"/>
                        <a:t>7.</a:t>
                      </a:r>
                      <a:endParaRPr lang="en-MY" sz="1400" dirty="0"/>
                    </a:p>
                  </a:txBody>
                  <a:tcPr marL="99060" marR="99060"/>
                </a:tc>
                <a:tc>
                  <a:txBody>
                    <a:bodyPr/>
                    <a:lstStyle/>
                    <a:p>
                      <a:r>
                        <a:rPr lang="en-US" sz="1400" dirty="0" smtClean="0"/>
                        <a:t>Given gift</a:t>
                      </a:r>
                      <a:r>
                        <a:rPr lang="en-US" sz="1400" baseline="0" dirty="0" smtClean="0"/>
                        <a:t>  to employee but in monetary</a:t>
                      </a:r>
                      <a:endParaRPr lang="en-MY" sz="1400" dirty="0"/>
                    </a:p>
                  </a:txBody>
                  <a:tcPr marL="99060" marR="99060"/>
                </a:tc>
                <a:tc>
                  <a:txBody>
                    <a:bodyPr/>
                    <a:lstStyle/>
                    <a:p>
                      <a:endParaRPr lang="en-MY" sz="1400" dirty="0"/>
                    </a:p>
                  </a:txBody>
                  <a:tcPr marL="99060" marR="99060"/>
                </a:tc>
                <a:tc>
                  <a:txBody>
                    <a:bodyPr/>
                    <a:lstStyle/>
                    <a:p>
                      <a:endParaRPr lang="en-MY" sz="1400" dirty="0"/>
                    </a:p>
                  </a:txBody>
                  <a:tcPr marL="99060" marR="99060"/>
                </a:tc>
              </a:tr>
              <a:tr h="362681">
                <a:tc>
                  <a:txBody>
                    <a:bodyPr/>
                    <a:lstStyle/>
                    <a:p>
                      <a:r>
                        <a:rPr lang="en-US" sz="1400" dirty="0" smtClean="0"/>
                        <a:t>8.</a:t>
                      </a:r>
                      <a:endParaRPr lang="en-MY" sz="1400" dirty="0"/>
                    </a:p>
                  </a:txBody>
                  <a:tcPr marL="99060" marR="99060"/>
                </a:tc>
                <a:tc>
                  <a:txBody>
                    <a:bodyPr/>
                    <a:lstStyle/>
                    <a:p>
                      <a:r>
                        <a:rPr lang="en-US" sz="1400" dirty="0" smtClean="0"/>
                        <a:t>Goods given free as stated in the contract of employee</a:t>
                      </a:r>
                      <a:endParaRPr lang="en-MY" sz="1400" dirty="0"/>
                    </a:p>
                  </a:txBody>
                  <a:tcPr marL="99060" marR="99060"/>
                </a:tc>
                <a:tc>
                  <a:txBody>
                    <a:bodyPr/>
                    <a:lstStyle/>
                    <a:p>
                      <a:endParaRPr lang="en-MY" sz="1400" dirty="0"/>
                    </a:p>
                  </a:txBody>
                  <a:tcPr marL="99060" marR="99060"/>
                </a:tc>
                <a:tc>
                  <a:txBody>
                    <a:bodyPr/>
                    <a:lstStyle/>
                    <a:p>
                      <a:endParaRPr lang="en-MY" sz="1400" dirty="0"/>
                    </a:p>
                  </a:txBody>
                  <a:tcPr marL="99060" marR="99060"/>
                </a:tc>
              </a:tr>
            </a:tbl>
          </a:graphicData>
        </a:graphic>
      </p:graphicFrame>
      <p:grpSp>
        <p:nvGrpSpPr>
          <p:cNvPr id="26" name="Group 25"/>
          <p:cNvGrpSpPr/>
          <p:nvPr/>
        </p:nvGrpSpPr>
        <p:grpSpPr>
          <a:xfrm>
            <a:off x="7078522" y="2459922"/>
            <a:ext cx="1190207" cy="3103634"/>
            <a:chOff x="8680775" y="1540476"/>
            <a:chExt cx="1098653" cy="3103634"/>
          </a:xfrm>
        </p:grpSpPr>
        <p:pic>
          <p:nvPicPr>
            <p:cNvPr id="27"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7427" y="1907060"/>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776" y="2323919"/>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887" y="2743129"/>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35296" y="1540476"/>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0775" y="3266294"/>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927" y="3674069"/>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653" y="3997024"/>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2" descr="S:\iACCOUNTS Master Folder\User Folder\Afif\Afif's Portal\Bahan\Checkmar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7653" y="4442497"/>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6041475"/>
      </p:ext>
    </p:extLst>
  </p:cSld>
  <p:clrMapOvr>
    <a:masterClrMapping/>
  </p:clrMapOvr>
  <p:transition spd="slow">
    <p:split orient="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60868"/>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ACCOUNTING FOR GST</a:t>
            </a:r>
            <a:endParaRPr lang="en-US" sz="2954"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45</a:t>
            </a:fld>
            <a:endParaRPr lang="en-MY" dirty="0"/>
          </a:p>
        </p:txBody>
      </p:sp>
    </p:spTree>
    <p:extLst>
      <p:ext uri="{BB962C8B-B14F-4D97-AF65-F5344CB8AC3E}">
        <p14:creationId xmlns:p14="http://schemas.microsoft.com/office/powerpoint/2010/main" val="30120307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493"/>
          <a:stretch/>
        </p:blipFill>
        <p:spPr bwMode="auto">
          <a:xfrm>
            <a:off x="6252760" y="4381148"/>
            <a:ext cx="2472140" cy="166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ontent Placeholder 2"/>
          <p:cNvSpPr txBox="1">
            <a:spLocks/>
          </p:cNvSpPr>
          <p:nvPr/>
        </p:nvSpPr>
        <p:spPr>
          <a:xfrm>
            <a:off x="495300" y="1986359"/>
            <a:ext cx="8229600" cy="4037662"/>
          </a:xfrm>
          <a:prstGeom prst="rect">
            <a:avLst/>
          </a:prstGeom>
        </p:spPr>
        <p:txBody>
          <a:bodyPr>
            <a:normAutofit fontScale="92500" lnSpcReduction="10000"/>
          </a:bodyPr>
          <a:lst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pPr marL="428625" indent="-428625">
              <a:buFont typeface="+mj-lt"/>
              <a:buAutoNum type="romanUcPeriod"/>
            </a:pPr>
            <a:endParaRPr lang="en-MY" sz="3200" dirty="0" smtClean="0"/>
          </a:p>
          <a:p>
            <a:pPr marL="428625" indent="-428625">
              <a:buFont typeface="+mj-lt"/>
              <a:buAutoNum type="romanUcPeriod"/>
            </a:pPr>
            <a:r>
              <a:rPr lang="en-MY" sz="3600" dirty="0" smtClean="0"/>
              <a:t>TAX INVOICE</a:t>
            </a:r>
          </a:p>
          <a:p>
            <a:pPr marL="428625" indent="-428625">
              <a:buFont typeface="+mj-lt"/>
              <a:buAutoNum type="romanUcPeriod"/>
            </a:pPr>
            <a:r>
              <a:rPr lang="en-MY" sz="3600" dirty="0" smtClean="0"/>
              <a:t>DEBIT NOTE &amp; CREDIT NOTE</a:t>
            </a:r>
          </a:p>
          <a:p>
            <a:pPr marL="428625" indent="-428625">
              <a:buFont typeface="+mj-lt"/>
              <a:buAutoNum type="romanUcPeriod"/>
            </a:pPr>
            <a:r>
              <a:rPr lang="en-MY" sz="3600" dirty="0"/>
              <a:t>BAD </a:t>
            </a:r>
            <a:r>
              <a:rPr lang="en-MY" sz="3600" dirty="0" smtClean="0"/>
              <a:t>DEBT</a:t>
            </a:r>
            <a:endParaRPr lang="en-MY" sz="3600" dirty="0"/>
          </a:p>
          <a:p>
            <a:pPr marL="428625" indent="-428625">
              <a:buFont typeface="+mj-lt"/>
              <a:buAutoNum type="romanUcPeriod"/>
            </a:pPr>
            <a:r>
              <a:rPr lang="en-MY" sz="3600" dirty="0" smtClean="0"/>
              <a:t>RECORD KEEPING</a:t>
            </a:r>
          </a:p>
          <a:p>
            <a:pPr marL="428625" indent="-428625">
              <a:buFont typeface="+mj-lt"/>
              <a:buAutoNum type="romanUcPeriod"/>
            </a:pPr>
            <a:r>
              <a:rPr lang="en-US" sz="3600" dirty="0" smtClean="0"/>
              <a:t>GST CODE &amp; GST-03</a:t>
            </a:r>
          </a:p>
          <a:p>
            <a:pPr marL="428625" indent="-428625">
              <a:buFont typeface="+mj-lt"/>
              <a:buAutoNum type="romanUcPeriod"/>
            </a:pPr>
            <a:r>
              <a:rPr lang="en-US" sz="3600" dirty="0"/>
              <a:t>GST TAX </a:t>
            </a:r>
            <a:r>
              <a:rPr lang="en-US" sz="3600" dirty="0" smtClean="0"/>
              <a:t>RETURN</a:t>
            </a:r>
            <a:endParaRPr lang="en-US" sz="3600" dirty="0"/>
          </a:p>
        </p:txBody>
      </p:sp>
      <p:sp>
        <p:nvSpPr>
          <p:cNvPr id="12" name="Rectangle 11"/>
          <p:cNvSpPr/>
          <p:nvPr/>
        </p:nvSpPr>
        <p:spPr>
          <a:xfrm>
            <a:off x="-187657" y="30881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latin typeface="Calibri" pitchFamily="34" charset="0"/>
                <a:cs typeface="Calibri" pitchFamily="34" charset="0"/>
              </a:rPr>
              <a:t>AGENDA</a:t>
            </a:r>
            <a:endParaRPr lang="en-MY" sz="2800" dirty="0">
              <a:latin typeface="Calibri" pitchFamily="34" charset="0"/>
              <a:cs typeface="Calibri" pitchFamily="34" charset="0"/>
            </a:endParaRPr>
          </a:p>
        </p:txBody>
      </p:sp>
      <p:sp>
        <p:nvSpPr>
          <p:cNvPr id="13" name="Slide Number Placeholder 4"/>
          <p:cNvSpPr>
            <a:spLocks noGrp="1"/>
          </p:cNvSpPr>
          <p:nvPr>
            <p:ph type="sldNum" sz="quarter" idx="12"/>
          </p:nvPr>
        </p:nvSpPr>
        <p:spPr>
          <a:xfrm>
            <a:off x="8507455" y="6407155"/>
            <a:ext cx="532557" cy="365125"/>
          </a:xfrm>
        </p:spPr>
        <p:txBody>
          <a:bodyPr/>
          <a:lstStyle/>
          <a:p>
            <a:fld id="{B6F15528-21DE-4FAA-801E-634DDDAF4B2B}" type="slidenum">
              <a:rPr lang="en-US" smtClean="0"/>
              <a:pPr/>
              <a:t>46</a:t>
            </a:fld>
            <a:endParaRPr lang="en-US" dirty="0"/>
          </a:p>
        </p:txBody>
      </p:sp>
    </p:spTree>
    <p:extLst>
      <p:ext uri="{BB962C8B-B14F-4D97-AF65-F5344CB8AC3E}">
        <p14:creationId xmlns:p14="http://schemas.microsoft.com/office/powerpoint/2010/main" val="2598001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60868"/>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TAX INVOICE</a:t>
            </a:r>
            <a:endParaRPr lang="en-US" sz="2954"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47</a:t>
            </a:fld>
            <a:endParaRPr lang="en-MY" dirty="0"/>
          </a:p>
        </p:txBody>
      </p:sp>
    </p:spTree>
    <p:extLst>
      <p:ext uri="{BB962C8B-B14F-4D97-AF65-F5344CB8AC3E}">
        <p14:creationId xmlns:p14="http://schemas.microsoft.com/office/powerpoint/2010/main" val="1587618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CCC1C7B-187B-4167-9EBA-2E384437D17C}" type="slidenum">
              <a:rPr lang="en-MY" smtClean="0"/>
              <a:pPr/>
              <a:t>48</a:t>
            </a:fld>
            <a:endParaRPr lang="en-MY" dirty="0"/>
          </a:p>
        </p:txBody>
      </p:sp>
      <p:sp>
        <p:nvSpPr>
          <p:cNvPr id="3" name="Content Placeholder 2"/>
          <p:cNvSpPr>
            <a:spLocks noGrp="1"/>
          </p:cNvSpPr>
          <p:nvPr>
            <p:ph idx="4294967295"/>
          </p:nvPr>
        </p:nvSpPr>
        <p:spPr>
          <a:xfrm>
            <a:off x="1449388" y="1174750"/>
            <a:ext cx="7694612" cy="4746625"/>
          </a:xfrm>
        </p:spPr>
        <p:txBody>
          <a:bodyPr>
            <a:noAutofit/>
          </a:bodyPr>
          <a:lstStyle/>
          <a:p>
            <a:pPr marL="0" indent="0">
              <a:buNone/>
            </a:pPr>
            <a:endParaRPr lang="en-MY" sz="3200" dirty="0" smtClean="0"/>
          </a:p>
          <a:p>
            <a:pPr marL="0" indent="0">
              <a:buNone/>
            </a:pPr>
            <a:r>
              <a:rPr lang="en-MY" sz="3200" dirty="0" smtClean="0"/>
              <a:t>Taxable supplies</a:t>
            </a:r>
          </a:p>
          <a:p>
            <a:pPr marL="0" indent="0">
              <a:buNone/>
            </a:pPr>
            <a:r>
              <a:rPr lang="en-MY" sz="3200" dirty="0" smtClean="0"/>
              <a:t>Deemed supplies</a:t>
            </a:r>
            <a:endParaRPr lang="en-MY" sz="600" dirty="0" smtClean="0"/>
          </a:p>
          <a:p>
            <a:pPr marL="457200" lvl="1" indent="0">
              <a:buNone/>
            </a:pPr>
            <a:r>
              <a:rPr lang="en-MY" sz="2400" dirty="0" smtClean="0"/>
              <a:t>	Disposal of business assets</a:t>
            </a:r>
          </a:p>
          <a:p>
            <a:pPr marL="457200" lvl="1" indent="0">
              <a:buNone/>
            </a:pPr>
            <a:r>
              <a:rPr lang="en-MY" sz="2400" dirty="0" smtClean="0"/>
              <a:t>	Private use of business asset</a:t>
            </a:r>
          </a:p>
          <a:p>
            <a:pPr marL="457200" lvl="1" indent="0">
              <a:buNone/>
            </a:pPr>
            <a:r>
              <a:rPr lang="en-MY" sz="2400" dirty="0" smtClean="0"/>
              <a:t>	Imported services</a:t>
            </a:r>
          </a:p>
          <a:p>
            <a:pPr marL="457200" lvl="1" indent="0">
              <a:buNone/>
            </a:pPr>
            <a:r>
              <a:rPr lang="en-MY" sz="2400" dirty="0" smtClean="0"/>
              <a:t>	Good sold in satisfactory of a debt</a:t>
            </a:r>
          </a:p>
          <a:p>
            <a:pPr marL="457200" lvl="1" indent="0">
              <a:buNone/>
            </a:pPr>
            <a:r>
              <a:rPr lang="en-MY" sz="2400" dirty="0" smtClean="0"/>
              <a:t>	Payment not paid to taxable person for purchases  </a:t>
            </a:r>
          </a:p>
          <a:p>
            <a:pPr marL="457200" lvl="1" indent="0">
              <a:buNone/>
            </a:pPr>
            <a:r>
              <a:rPr lang="en-MY" sz="2400" dirty="0" smtClean="0"/>
              <a:t>	made </a:t>
            </a:r>
            <a:r>
              <a:rPr lang="en-MY" sz="2400" dirty="0"/>
              <a:t>after 6 month</a:t>
            </a:r>
          </a:p>
          <a:p>
            <a:pPr marL="457200" lvl="1" indent="0">
              <a:buNone/>
            </a:pPr>
            <a:r>
              <a:rPr lang="en-MY" sz="2400" dirty="0" smtClean="0"/>
              <a:t>      Gift costing more than RM500</a:t>
            </a:r>
          </a:p>
        </p:txBody>
      </p:sp>
      <p:pic>
        <p:nvPicPr>
          <p:cNvPr id="9" name="Picture 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31991" y="18632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705677" y="2475020"/>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5052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067093"/>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39624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3434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4800600"/>
            <a:ext cx="176540" cy="18820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5679197"/>
            <a:ext cx="176540" cy="1882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1037" y="1325050"/>
            <a:ext cx="4506187" cy="1015663"/>
          </a:xfrm>
          <a:prstGeom prst="rect">
            <a:avLst/>
          </a:prstGeom>
          <a:noFill/>
        </p:spPr>
        <p:txBody>
          <a:bodyPr wrap="square" rtlCol="0">
            <a:spAutoFit/>
          </a:bodyPr>
          <a:lstStyle/>
          <a:p>
            <a:r>
              <a:rPr lang="en-MY" sz="3000" b="1" dirty="0"/>
              <a:t>GST charged on:</a:t>
            </a:r>
          </a:p>
          <a:p>
            <a:endParaRPr lang="en-MY" sz="3000" b="1" dirty="0"/>
          </a:p>
        </p:txBody>
      </p:sp>
      <p:sp>
        <p:nvSpPr>
          <p:cNvPr id="20" name="Rectangle 19"/>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OUTPUT TAX</a:t>
            </a:r>
          </a:p>
          <a:p>
            <a:pPr lvl="1"/>
            <a:r>
              <a:rPr lang="en-US" sz="2000" dirty="0" smtClean="0">
                <a:solidFill>
                  <a:schemeClr val="bg1"/>
                </a:solidFill>
                <a:latin typeface="Calibri" pitchFamily="34" charset="0"/>
                <a:cs typeface="Calibri" pitchFamily="34" charset="0"/>
              </a:rPr>
              <a:t>SCOPE AND CHARGE </a:t>
            </a:r>
            <a:endParaRPr lang="en-US" dirty="0">
              <a:solidFill>
                <a:schemeClr val="bg1"/>
              </a:solidFill>
              <a:latin typeface="Calibri" pitchFamily="34" charset="0"/>
              <a:cs typeface="Calibri" pitchFamily="34" charset="0"/>
            </a:endParaRPr>
          </a:p>
        </p:txBody>
      </p:sp>
      <p:pic>
        <p:nvPicPr>
          <p:cNvPr id="1026" name="Picture 2" descr="http://www.clker.com/cliparts/T/y/7/n/A/v/man-pointing-finger-m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9246" y="2027027"/>
            <a:ext cx="2847975"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5448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1CCC1C7B-187B-4167-9EBA-2E384437D17C}" type="slidenum">
              <a:rPr lang="en-MY" smtClean="0"/>
              <a:pPr/>
              <a:t>49</a:t>
            </a:fld>
            <a:endParaRPr lang="en-MY" dirty="0"/>
          </a:p>
        </p:txBody>
      </p:sp>
      <p:sp>
        <p:nvSpPr>
          <p:cNvPr id="3" name="Content Placeholder 2"/>
          <p:cNvSpPr>
            <a:spLocks noGrp="1"/>
          </p:cNvSpPr>
          <p:nvPr>
            <p:ph idx="4294967295"/>
          </p:nvPr>
        </p:nvSpPr>
        <p:spPr>
          <a:xfrm>
            <a:off x="1447800" y="1577975"/>
            <a:ext cx="7696200" cy="4746625"/>
          </a:xfrm>
        </p:spPr>
        <p:txBody>
          <a:bodyPr>
            <a:noAutofit/>
          </a:bodyPr>
          <a:lstStyle/>
          <a:p>
            <a:pPr marL="0" indent="0">
              <a:buNone/>
            </a:pPr>
            <a:endParaRPr lang="en-MY" sz="2400" dirty="0" smtClean="0"/>
          </a:p>
          <a:p>
            <a:pPr marL="0" indent="0">
              <a:buNone/>
            </a:pPr>
            <a:r>
              <a:rPr lang="en-MY" sz="2400" dirty="0" smtClean="0"/>
              <a:t>Cash donation or grants where a person does not get benefits</a:t>
            </a:r>
          </a:p>
          <a:p>
            <a:pPr marL="0" indent="0">
              <a:buNone/>
            </a:pPr>
            <a:r>
              <a:rPr lang="en-MY" sz="2400" dirty="0" smtClean="0"/>
              <a:t>Compensation or liquidated damages</a:t>
            </a:r>
          </a:p>
          <a:p>
            <a:pPr marL="0" indent="0">
              <a:buNone/>
            </a:pPr>
            <a:r>
              <a:rPr lang="en-MY" sz="2400" dirty="0" smtClean="0"/>
              <a:t>Distribution, dividend, loan repayments or capital injection</a:t>
            </a:r>
          </a:p>
          <a:p>
            <a:pPr marL="0" indent="0">
              <a:buNone/>
            </a:pPr>
            <a:r>
              <a:rPr lang="en-MY" sz="2400" dirty="0" smtClean="0"/>
              <a:t>Transfer of going concern</a:t>
            </a:r>
          </a:p>
          <a:p>
            <a:pPr marL="0" indent="0">
              <a:buNone/>
            </a:pPr>
            <a:r>
              <a:rPr lang="en-MY" sz="2400" dirty="0" smtClean="0"/>
              <a:t>Contribution of pension, provident or social security fund</a:t>
            </a:r>
          </a:p>
          <a:p>
            <a:pPr marL="0" indent="0">
              <a:buNone/>
            </a:pPr>
            <a:r>
              <a:rPr lang="en-MY" sz="2400" dirty="0" smtClean="0"/>
              <a:t>Supplies by any society or similar organisation</a:t>
            </a:r>
          </a:p>
          <a:p>
            <a:pPr marL="0" indent="0">
              <a:buNone/>
            </a:pPr>
            <a:r>
              <a:rPr lang="en-MY" sz="2400" dirty="0" smtClean="0"/>
              <a:t>Supplies excluded from input tax credit</a:t>
            </a:r>
          </a:p>
          <a:p>
            <a:pPr>
              <a:buFont typeface="Arial" panose="020B0604020202020204" pitchFamily="34" charset="0"/>
              <a:buChar char="•"/>
            </a:pPr>
            <a:endParaRPr lang="en-MY" sz="2400" dirty="0" smtClean="0"/>
          </a:p>
          <a:p>
            <a:pPr>
              <a:buFont typeface="Arial" panose="020B0604020202020204" pitchFamily="34" charset="0"/>
              <a:buChar char="•"/>
            </a:pPr>
            <a:endParaRPr lang="en-MY" sz="2400" dirty="0" smtClean="0"/>
          </a:p>
        </p:txBody>
      </p:sp>
      <p:pic>
        <p:nvPicPr>
          <p:cNvPr id="10" name="Picture 9"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1" y="208898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10"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0" y="29300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0" y="3339816"/>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88" y="37528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13"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89" y="4149263"/>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14"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88" y="4591008"/>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7544" y="1252881"/>
            <a:ext cx="8229600" cy="1015663"/>
          </a:xfrm>
          <a:prstGeom prst="rect">
            <a:avLst/>
          </a:prstGeom>
          <a:noFill/>
        </p:spPr>
        <p:txBody>
          <a:bodyPr wrap="square" rtlCol="0">
            <a:spAutoFit/>
          </a:bodyPr>
          <a:lstStyle/>
          <a:p>
            <a:r>
              <a:rPr lang="en-MY" sz="3000" b="1" dirty="0"/>
              <a:t>Supplies which may not be subject to GST</a:t>
            </a:r>
          </a:p>
          <a:p>
            <a:endParaRPr lang="en-MY" sz="3000" b="1" dirty="0"/>
          </a:p>
        </p:txBody>
      </p:sp>
      <p:pic>
        <p:nvPicPr>
          <p:cNvPr id="19" name="Picture 18"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79591" y="5124409"/>
            <a:ext cx="31493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OUTPUT TAX</a:t>
            </a:r>
          </a:p>
          <a:p>
            <a:pPr lvl="1"/>
            <a:r>
              <a:rPr lang="en-US" sz="2000" dirty="0" smtClean="0">
                <a:solidFill>
                  <a:schemeClr val="bg1"/>
                </a:solidFill>
                <a:latin typeface="Calibri" pitchFamily="34" charset="0"/>
                <a:cs typeface="Calibri" pitchFamily="34" charset="0"/>
              </a:rPr>
              <a:t>SCOPE AND CHARGE </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85671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672793" y="2612570"/>
            <a:ext cx="2294646" cy="2623793"/>
          </a:xfrm>
          <a:prstGeom prst="rect">
            <a:avLst/>
          </a:prstGeom>
        </p:spPr>
      </p:pic>
      <p:sp>
        <p:nvSpPr>
          <p:cNvPr id="2" name="Slide Number Placeholder 3"/>
          <p:cNvSpPr>
            <a:spLocks noGrp="1"/>
          </p:cNvSpPr>
          <p:nvPr>
            <p:ph type="sldNum" sz="quarter" idx="12"/>
          </p:nvPr>
        </p:nvSpPr>
        <p:spPr>
          <a:xfrm>
            <a:off x="8507453" y="6407152"/>
            <a:ext cx="532558" cy="365125"/>
          </a:xfrm>
        </p:spPr>
        <p:txBody>
          <a:bodyPr/>
          <a:lstStyle/>
          <a:p>
            <a:fld id="{1F45E794-307C-49D3-8CE5-47BF882ED0AE}" type="slidenum">
              <a:rPr lang="en-MY" smtClean="0"/>
              <a:pPr/>
              <a:t>5</a:t>
            </a:fld>
            <a:endParaRPr lang="en-MY" dirty="0"/>
          </a:p>
        </p:txBody>
      </p:sp>
      <p:graphicFrame>
        <p:nvGraphicFramePr>
          <p:cNvPr id="3" name="Table 2"/>
          <p:cNvGraphicFramePr>
            <a:graphicFrameLocks noGrp="1"/>
          </p:cNvGraphicFramePr>
          <p:nvPr>
            <p:extLst>
              <p:ext uri="{D42A27DB-BD31-4B8C-83A1-F6EECF244321}">
                <p14:modId xmlns:p14="http://schemas.microsoft.com/office/powerpoint/2010/main" val="60889519"/>
              </p:ext>
            </p:extLst>
          </p:nvPr>
        </p:nvGraphicFramePr>
        <p:xfrm>
          <a:off x="188657" y="1791883"/>
          <a:ext cx="6313714" cy="3977226"/>
        </p:xfrm>
        <a:graphic>
          <a:graphicData uri="http://schemas.openxmlformats.org/drawingml/2006/table">
            <a:tbl>
              <a:tblPr firstRow="1" bandRow="1">
                <a:tableStyleId>{F5AB1C69-6EDB-4FF4-983F-18BD219EF322}</a:tableStyleId>
              </a:tblPr>
              <a:tblGrid>
                <a:gridCol w="1785257"/>
                <a:gridCol w="1973005"/>
                <a:gridCol w="1191109"/>
                <a:gridCol w="1364343"/>
              </a:tblGrid>
              <a:tr h="628260">
                <a:tc>
                  <a:txBody>
                    <a:bodyPr/>
                    <a:lstStyle/>
                    <a:p>
                      <a:pPr algn="ctr"/>
                      <a:r>
                        <a:rPr lang="en-MY" sz="1800" dirty="0" smtClean="0"/>
                        <a:t>Country</a:t>
                      </a:r>
                      <a:endParaRPr lang="en-MY" sz="1800" dirty="0"/>
                    </a:p>
                  </a:txBody>
                  <a:tcPr marL="84406" marR="84406" marT="42203" marB="42203" anchor="ctr"/>
                </a:tc>
                <a:tc>
                  <a:txBody>
                    <a:bodyPr/>
                    <a:lstStyle/>
                    <a:p>
                      <a:pPr algn="ctr"/>
                      <a:r>
                        <a:rPr lang="en-MY" sz="1800" dirty="0" smtClean="0"/>
                        <a:t>Year of Implementation</a:t>
                      </a:r>
                      <a:endParaRPr lang="en-MY" sz="1800" dirty="0"/>
                    </a:p>
                  </a:txBody>
                  <a:tcPr marL="84406" marR="84406" marT="42203" marB="42203" anchor="ctr"/>
                </a:tc>
                <a:tc>
                  <a:txBody>
                    <a:bodyPr/>
                    <a:lstStyle/>
                    <a:p>
                      <a:pPr algn="ctr"/>
                      <a:r>
                        <a:rPr lang="en-MY" sz="1800" dirty="0" smtClean="0"/>
                        <a:t>Initial</a:t>
                      </a:r>
                      <a:r>
                        <a:rPr lang="en-MY" sz="1800" baseline="0" dirty="0" smtClean="0"/>
                        <a:t> Rate(%)</a:t>
                      </a:r>
                      <a:endParaRPr lang="en-MY" sz="1800" dirty="0"/>
                    </a:p>
                  </a:txBody>
                  <a:tcPr marL="84406" marR="84406" marT="42203" marB="42203" anchor="ctr"/>
                </a:tc>
                <a:tc>
                  <a:txBody>
                    <a:bodyPr/>
                    <a:lstStyle/>
                    <a:p>
                      <a:pPr algn="ctr"/>
                      <a:r>
                        <a:rPr lang="en-MY" sz="1800" dirty="0" smtClean="0"/>
                        <a:t>Current Rate</a:t>
                      </a:r>
                      <a:r>
                        <a:rPr lang="en-MY" sz="1800" baseline="0" dirty="0" smtClean="0"/>
                        <a:t>(%)</a:t>
                      </a:r>
                      <a:endParaRPr lang="en-MY" sz="1800" dirty="0"/>
                    </a:p>
                  </a:txBody>
                  <a:tcPr marL="84406" marR="84406" marT="42203" marB="42203" anchor="ctr"/>
                </a:tc>
              </a:tr>
              <a:tr h="477740">
                <a:tc>
                  <a:txBody>
                    <a:bodyPr/>
                    <a:lstStyle/>
                    <a:p>
                      <a:pPr algn="ctr"/>
                      <a:r>
                        <a:rPr lang="en-MY" sz="1800" dirty="0" smtClean="0"/>
                        <a:t>Indonesia</a:t>
                      </a:r>
                      <a:endParaRPr lang="en-MY" sz="1800" dirty="0"/>
                    </a:p>
                  </a:txBody>
                  <a:tcPr marL="84406" marR="84406" marT="42203" marB="42203" anchor="ctr"/>
                </a:tc>
                <a:tc>
                  <a:txBody>
                    <a:bodyPr/>
                    <a:lstStyle/>
                    <a:p>
                      <a:pPr algn="ctr"/>
                      <a:r>
                        <a:rPr lang="en-MY" sz="1800" dirty="0" smtClean="0"/>
                        <a:t>1984</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r>
              <a:tr h="477740">
                <a:tc>
                  <a:txBody>
                    <a:bodyPr/>
                    <a:lstStyle/>
                    <a:p>
                      <a:pPr algn="ctr"/>
                      <a:r>
                        <a:rPr lang="en-MY" sz="1800" dirty="0" smtClean="0"/>
                        <a:t>Thailand</a:t>
                      </a:r>
                      <a:endParaRPr lang="en-MY" sz="1800" dirty="0"/>
                    </a:p>
                  </a:txBody>
                  <a:tcPr marL="84406" marR="84406" marT="42203" marB="42203" anchor="ctr"/>
                </a:tc>
                <a:tc>
                  <a:txBody>
                    <a:bodyPr/>
                    <a:lstStyle/>
                    <a:p>
                      <a:pPr algn="ctr"/>
                      <a:r>
                        <a:rPr lang="en-MY" sz="1800" dirty="0" smtClean="0"/>
                        <a:t>1992</a:t>
                      </a:r>
                      <a:endParaRPr lang="en-MY" sz="1800" dirty="0"/>
                    </a:p>
                  </a:txBody>
                  <a:tcPr marL="84406" marR="84406" marT="42203" marB="42203" anchor="ctr"/>
                </a:tc>
                <a:tc>
                  <a:txBody>
                    <a:bodyPr/>
                    <a:lstStyle/>
                    <a:p>
                      <a:pPr algn="ctr"/>
                      <a:r>
                        <a:rPr lang="en-MY" sz="1800" dirty="0" smtClean="0"/>
                        <a:t>7</a:t>
                      </a:r>
                      <a:endParaRPr lang="en-MY" sz="1800" dirty="0"/>
                    </a:p>
                  </a:txBody>
                  <a:tcPr marL="84406" marR="84406" marT="42203" marB="42203" anchor="ctr"/>
                </a:tc>
                <a:tc>
                  <a:txBody>
                    <a:bodyPr/>
                    <a:lstStyle/>
                    <a:p>
                      <a:pPr algn="ctr"/>
                      <a:r>
                        <a:rPr lang="en-MY" sz="1800" dirty="0" smtClean="0"/>
                        <a:t>7</a:t>
                      </a:r>
                      <a:endParaRPr lang="en-MY" sz="1800" dirty="0"/>
                    </a:p>
                  </a:txBody>
                  <a:tcPr marL="84406" marR="84406" marT="42203" marB="42203" anchor="ctr"/>
                </a:tc>
              </a:tr>
              <a:tr h="477740">
                <a:tc>
                  <a:txBody>
                    <a:bodyPr/>
                    <a:lstStyle/>
                    <a:p>
                      <a:pPr algn="ctr"/>
                      <a:r>
                        <a:rPr lang="en-MY" sz="1800" dirty="0" smtClean="0"/>
                        <a:t>Singapore</a:t>
                      </a:r>
                      <a:endParaRPr lang="en-MY" sz="1800" dirty="0"/>
                    </a:p>
                  </a:txBody>
                  <a:tcPr marL="84406" marR="84406" marT="42203" marB="42203" anchor="ctr"/>
                </a:tc>
                <a:tc>
                  <a:txBody>
                    <a:bodyPr/>
                    <a:lstStyle/>
                    <a:p>
                      <a:pPr algn="ctr"/>
                      <a:r>
                        <a:rPr lang="en-MY" sz="1800" dirty="0" smtClean="0"/>
                        <a:t>1994</a:t>
                      </a:r>
                      <a:endParaRPr lang="en-MY" sz="1800" dirty="0"/>
                    </a:p>
                  </a:txBody>
                  <a:tcPr marL="84406" marR="84406" marT="42203" marB="42203" anchor="ctr"/>
                </a:tc>
                <a:tc>
                  <a:txBody>
                    <a:bodyPr/>
                    <a:lstStyle/>
                    <a:p>
                      <a:pPr algn="ctr"/>
                      <a:r>
                        <a:rPr lang="en-MY" sz="1800" dirty="0" smtClean="0"/>
                        <a:t>3</a:t>
                      </a:r>
                      <a:endParaRPr lang="en-MY" sz="1800" dirty="0"/>
                    </a:p>
                  </a:txBody>
                  <a:tcPr marL="84406" marR="84406" marT="42203" marB="42203" anchor="ctr"/>
                </a:tc>
                <a:tc>
                  <a:txBody>
                    <a:bodyPr/>
                    <a:lstStyle/>
                    <a:p>
                      <a:pPr algn="ctr"/>
                      <a:r>
                        <a:rPr lang="en-MY" sz="1800" dirty="0" smtClean="0"/>
                        <a:t>7</a:t>
                      </a:r>
                      <a:endParaRPr lang="en-MY" sz="1800" dirty="0"/>
                    </a:p>
                  </a:txBody>
                  <a:tcPr marL="84406" marR="84406" marT="42203" marB="42203" anchor="ctr"/>
                </a:tc>
              </a:tr>
              <a:tr h="477740">
                <a:tc>
                  <a:txBody>
                    <a:bodyPr/>
                    <a:lstStyle/>
                    <a:p>
                      <a:pPr algn="ctr"/>
                      <a:r>
                        <a:rPr lang="en-MY" sz="1800" dirty="0" smtClean="0"/>
                        <a:t>Filipina</a:t>
                      </a:r>
                      <a:r>
                        <a:rPr lang="en-MY" sz="1800" baseline="0" dirty="0" smtClean="0"/>
                        <a:t> </a:t>
                      </a:r>
                      <a:endParaRPr lang="en-MY" sz="1800" dirty="0"/>
                    </a:p>
                  </a:txBody>
                  <a:tcPr marL="84406" marR="84406" marT="42203" marB="42203" anchor="ctr"/>
                </a:tc>
                <a:tc>
                  <a:txBody>
                    <a:bodyPr/>
                    <a:lstStyle/>
                    <a:p>
                      <a:pPr algn="ctr"/>
                      <a:r>
                        <a:rPr lang="en-MY" sz="1800" dirty="0" smtClean="0"/>
                        <a:t>1998</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c>
                  <a:txBody>
                    <a:bodyPr/>
                    <a:lstStyle/>
                    <a:p>
                      <a:pPr algn="ctr"/>
                      <a:r>
                        <a:rPr lang="en-MY" sz="1800" dirty="0" smtClean="0"/>
                        <a:t>12</a:t>
                      </a:r>
                      <a:endParaRPr lang="en-MY" sz="1800" dirty="0"/>
                    </a:p>
                  </a:txBody>
                  <a:tcPr marL="84406" marR="84406" marT="42203" marB="42203" anchor="ctr"/>
                </a:tc>
              </a:tr>
              <a:tr h="477740">
                <a:tc>
                  <a:txBody>
                    <a:bodyPr/>
                    <a:lstStyle/>
                    <a:p>
                      <a:pPr algn="ctr"/>
                      <a:r>
                        <a:rPr lang="en-MY" sz="1800" dirty="0" smtClean="0"/>
                        <a:t>Cambodia</a:t>
                      </a:r>
                      <a:endParaRPr lang="en-MY" sz="1800" dirty="0"/>
                    </a:p>
                  </a:txBody>
                  <a:tcPr marL="84406" marR="84406" marT="42203" marB="42203" anchor="ctr"/>
                </a:tc>
                <a:tc>
                  <a:txBody>
                    <a:bodyPr/>
                    <a:lstStyle/>
                    <a:p>
                      <a:pPr algn="ctr"/>
                      <a:r>
                        <a:rPr lang="en-MY" sz="1800" dirty="0" smtClean="0"/>
                        <a:t>1999</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r>
              <a:tr h="477740">
                <a:tc>
                  <a:txBody>
                    <a:bodyPr/>
                    <a:lstStyle/>
                    <a:p>
                      <a:pPr algn="ctr"/>
                      <a:r>
                        <a:rPr lang="en-MY" sz="1800" dirty="0" smtClean="0"/>
                        <a:t>Vietnam</a:t>
                      </a:r>
                      <a:endParaRPr lang="en-MY" sz="1800" dirty="0"/>
                    </a:p>
                  </a:txBody>
                  <a:tcPr marL="84406" marR="84406" marT="42203" marB="42203" anchor="ctr"/>
                </a:tc>
                <a:tc>
                  <a:txBody>
                    <a:bodyPr/>
                    <a:lstStyle/>
                    <a:p>
                      <a:pPr algn="ctr"/>
                      <a:r>
                        <a:rPr lang="en-MY" sz="1800" dirty="0" smtClean="0"/>
                        <a:t>1999</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r>
              <a:tr h="477740">
                <a:tc>
                  <a:txBody>
                    <a:bodyPr/>
                    <a:lstStyle/>
                    <a:p>
                      <a:pPr algn="ctr"/>
                      <a:r>
                        <a:rPr lang="en-MY" sz="1800" dirty="0" smtClean="0"/>
                        <a:t>Laos</a:t>
                      </a:r>
                      <a:endParaRPr lang="en-MY" sz="1800" dirty="0"/>
                    </a:p>
                  </a:txBody>
                  <a:tcPr marL="84406" marR="84406" marT="42203" marB="42203" anchor="ctr"/>
                </a:tc>
                <a:tc>
                  <a:txBody>
                    <a:bodyPr/>
                    <a:lstStyle/>
                    <a:p>
                      <a:pPr algn="ctr"/>
                      <a:r>
                        <a:rPr lang="en-MY" sz="1800" dirty="0" smtClean="0"/>
                        <a:t>2009</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c>
                  <a:txBody>
                    <a:bodyPr/>
                    <a:lstStyle/>
                    <a:p>
                      <a:pPr algn="ctr"/>
                      <a:r>
                        <a:rPr lang="en-MY" sz="1800" dirty="0" smtClean="0"/>
                        <a:t>10</a:t>
                      </a:r>
                      <a:endParaRPr lang="en-MY" sz="1800" dirty="0"/>
                    </a:p>
                  </a:txBody>
                  <a:tcPr marL="84406" marR="84406" marT="42203" marB="42203" anchor="ctr"/>
                </a:tc>
              </a:tr>
            </a:tbl>
          </a:graphicData>
        </a:graphic>
      </p:graphicFrame>
      <p:sp>
        <p:nvSpPr>
          <p:cNvPr id="5" name="Rectangle 4"/>
          <p:cNvSpPr/>
          <p:nvPr/>
        </p:nvSpPr>
        <p:spPr>
          <a:xfrm>
            <a:off x="-349941" y="504295"/>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GST/VAT IN ASEAN COUNTRIES</a:t>
            </a:r>
            <a:endParaRPr lang="en-US" sz="1846" dirty="0">
              <a:latin typeface="Calibri" pitchFamily="34" charset="0"/>
              <a:cs typeface="Calibri" pitchFamily="34" charset="0"/>
            </a:endParaRPr>
          </a:p>
        </p:txBody>
      </p:sp>
    </p:spTree>
    <p:extLst>
      <p:ext uri="{BB962C8B-B14F-4D97-AF65-F5344CB8AC3E}">
        <p14:creationId xmlns:p14="http://schemas.microsoft.com/office/powerpoint/2010/main" val="34971805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65481" y="1422102"/>
            <a:ext cx="8134350" cy="4724401"/>
            <a:chOff x="749500" y="1422101"/>
            <a:chExt cx="8812213" cy="4724401"/>
          </a:xfrm>
        </p:grpSpPr>
        <p:sp>
          <p:nvSpPr>
            <p:cNvPr id="31" name="Rounded Rectangle 30"/>
            <p:cNvSpPr/>
            <p:nvPr/>
          </p:nvSpPr>
          <p:spPr>
            <a:xfrm>
              <a:off x="3398386" y="1422101"/>
              <a:ext cx="2933595"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Tax Invoice</a:t>
              </a:r>
              <a:endParaRPr lang="en-MY" dirty="0"/>
            </a:p>
          </p:txBody>
        </p:sp>
        <p:sp>
          <p:nvSpPr>
            <p:cNvPr id="32" name="Rounded Rectangle 31"/>
            <p:cNvSpPr/>
            <p:nvPr/>
          </p:nvSpPr>
          <p:spPr>
            <a:xfrm>
              <a:off x="5130474" y="2091979"/>
              <a:ext cx="1509534"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Electronic</a:t>
              </a:r>
              <a:endParaRPr lang="en-MY" sz="1400" dirty="0"/>
            </a:p>
          </p:txBody>
        </p:sp>
        <p:sp>
          <p:nvSpPr>
            <p:cNvPr id="33" name="Rounded Rectangle 32"/>
            <p:cNvSpPr/>
            <p:nvPr/>
          </p:nvSpPr>
          <p:spPr>
            <a:xfrm>
              <a:off x="3052836" y="2091979"/>
              <a:ext cx="1509534"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Hard Copy</a:t>
              </a:r>
              <a:endParaRPr lang="en-MY" sz="1400" dirty="0"/>
            </a:p>
          </p:txBody>
        </p:sp>
        <p:sp>
          <p:nvSpPr>
            <p:cNvPr id="34" name="Rounded Rectangle 33"/>
            <p:cNvSpPr/>
            <p:nvPr/>
          </p:nvSpPr>
          <p:spPr>
            <a:xfrm>
              <a:off x="3338008" y="2714035"/>
              <a:ext cx="3054350" cy="381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Must be </a:t>
              </a:r>
              <a:r>
                <a:rPr lang="en-US" sz="1400" u="sng" dirty="0" smtClean="0"/>
                <a:t>issued within 21 days</a:t>
              </a:r>
              <a:endParaRPr lang="en-MY" sz="1400" u="sng" dirty="0"/>
            </a:p>
          </p:txBody>
        </p:sp>
        <p:sp>
          <p:nvSpPr>
            <p:cNvPr id="35" name="Rounded Rectangle 34"/>
            <p:cNvSpPr/>
            <p:nvPr/>
          </p:nvSpPr>
          <p:spPr>
            <a:xfrm>
              <a:off x="902783" y="3441401"/>
              <a:ext cx="1509534" cy="3810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Full</a:t>
              </a:r>
              <a:endParaRPr lang="en-MY" sz="1400" dirty="0"/>
            </a:p>
          </p:txBody>
        </p:sp>
        <p:sp>
          <p:nvSpPr>
            <p:cNvPr id="36" name="Rounded Rectangle 35"/>
            <p:cNvSpPr/>
            <p:nvPr/>
          </p:nvSpPr>
          <p:spPr>
            <a:xfrm>
              <a:off x="4110416" y="3441401"/>
              <a:ext cx="1509534" cy="3810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Simplified</a:t>
              </a:r>
              <a:endParaRPr lang="en-MY" sz="1400" dirty="0"/>
            </a:p>
          </p:txBody>
        </p:sp>
        <p:sp>
          <p:nvSpPr>
            <p:cNvPr id="37" name="Rounded Rectangle 36"/>
            <p:cNvSpPr/>
            <p:nvPr/>
          </p:nvSpPr>
          <p:spPr>
            <a:xfrm>
              <a:off x="6798341" y="3378347"/>
              <a:ext cx="2431120" cy="507111"/>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dirty="0" smtClean="0"/>
                <a:t>Self-billed</a:t>
              </a:r>
            </a:p>
            <a:p>
              <a:pPr algn="ctr"/>
              <a:r>
                <a:rPr lang="en-US" sz="1400" dirty="0" smtClean="0"/>
                <a:t>(Full or Simplified)</a:t>
              </a:r>
              <a:endParaRPr lang="en-MY" sz="1400" dirty="0"/>
            </a:p>
          </p:txBody>
        </p:sp>
        <p:sp>
          <p:nvSpPr>
            <p:cNvPr id="38" name="Rounded Rectangle 37"/>
            <p:cNvSpPr/>
            <p:nvPr/>
          </p:nvSpPr>
          <p:spPr>
            <a:xfrm>
              <a:off x="749500" y="4068316"/>
              <a:ext cx="1816100" cy="4779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Pre-determined format</a:t>
              </a:r>
              <a:endParaRPr lang="en-MY" sz="1400" dirty="0"/>
            </a:p>
          </p:txBody>
        </p:sp>
        <p:sp>
          <p:nvSpPr>
            <p:cNvPr id="39" name="Rounded Rectangle 38"/>
            <p:cNvSpPr/>
            <p:nvPr/>
          </p:nvSpPr>
          <p:spPr>
            <a:xfrm>
              <a:off x="3957133" y="4068317"/>
              <a:ext cx="1816100" cy="7065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dirty="0" smtClean="0"/>
                <a:t>If amount payable including GST </a:t>
              </a:r>
              <a:r>
                <a:rPr lang="en-US" sz="1400" b="1" dirty="0" smtClean="0"/>
                <a:t>lower than RM 500</a:t>
              </a:r>
              <a:endParaRPr lang="en-MY" sz="1400" b="1" dirty="0"/>
            </a:p>
          </p:txBody>
        </p:sp>
        <p:sp>
          <p:nvSpPr>
            <p:cNvPr id="40" name="Rounded Rectangle 39"/>
            <p:cNvSpPr/>
            <p:nvPr/>
          </p:nvSpPr>
          <p:spPr>
            <a:xfrm>
              <a:off x="6466088" y="4068317"/>
              <a:ext cx="3095625" cy="207818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marL="285750" indent="-285750">
                <a:buFont typeface="Arial" pitchFamily="34" charset="0"/>
                <a:buChar char="•"/>
              </a:pPr>
              <a:r>
                <a:rPr lang="en-US" sz="1400" b="1" dirty="0" smtClean="0"/>
                <a:t>Price is unknown </a:t>
              </a:r>
              <a:r>
                <a:rPr lang="en-US" sz="1400" dirty="0" smtClean="0"/>
                <a:t>by supplier during transaction</a:t>
              </a:r>
            </a:p>
            <a:p>
              <a:pPr marL="285750" indent="-285750">
                <a:buFont typeface="Arial" pitchFamily="34" charset="0"/>
                <a:buChar char="•"/>
              </a:pPr>
              <a:r>
                <a:rPr lang="en-US" sz="1400" dirty="0" smtClean="0"/>
                <a:t>Recipient and supplier are </a:t>
              </a:r>
              <a:r>
                <a:rPr lang="en-US" sz="1400" b="1" dirty="0" smtClean="0"/>
                <a:t>both registered</a:t>
              </a:r>
            </a:p>
            <a:p>
              <a:pPr marL="285750" indent="-285750">
                <a:buFont typeface="Arial" pitchFamily="34" charset="0"/>
                <a:buChar char="•"/>
              </a:pPr>
              <a:r>
                <a:rPr lang="en-US" sz="1400" dirty="0" smtClean="0"/>
                <a:t>Supplier </a:t>
              </a:r>
              <a:r>
                <a:rPr lang="en-US" sz="1400" b="1" dirty="0" smtClean="0"/>
                <a:t>agreed no tax invoice will be issued </a:t>
              </a:r>
              <a:r>
                <a:rPr lang="en-US" sz="1400" dirty="0" smtClean="0"/>
                <a:t>by him</a:t>
              </a:r>
            </a:p>
            <a:p>
              <a:pPr marL="285750" indent="-285750">
                <a:buFont typeface="Arial" pitchFamily="34" charset="0"/>
                <a:buChar char="•"/>
              </a:pPr>
              <a:r>
                <a:rPr lang="en-US" sz="1400" dirty="0" smtClean="0"/>
                <a:t>A </a:t>
              </a:r>
              <a:r>
                <a:rPr lang="en-US" sz="1400" b="1" dirty="0" smtClean="0"/>
                <a:t>copy</a:t>
              </a:r>
              <a:r>
                <a:rPr lang="en-US" sz="1400" dirty="0" smtClean="0"/>
                <a:t> of tax invoice should be </a:t>
              </a:r>
              <a:r>
                <a:rPr lang="en-US" sz="1400" b="1" dirty="0" smtClean="0"/>
                <a:t>provided to supplier</a:t>
              </a:r>
            </a:p>
            <a:p>
              <a:pPr marL="285750" indent="-285750">
                <a:buFont typeface="Arial" pitchFamily="34" charset="0"/>
                <a:buChar char="•"/>
              </a:pPr>
              <a:r>
                <a:rPr lang="en-US" sz="1400" b="1" dirty="0" smtClean="0"/>
                <a:t>UPON DG’s APPROVAL!</a:t>
              </a:r>
              <a:endParaRPr lang="en-MY" sz="1400" b="1" dirty="0"/>
            </a:p>
          </p:txBody>
        </p:sp>
        <p:cxnSp>
          <p:nvCxnSpPr>
            <p:cNvPr id="41" name="Straight Connector 40"/>
            <p:cNvCxnSpPr>
              <a:stCxn id="33" idx="2"/>
            </p:cNvCxnSpPr>
            <p:nvPr/>
          </p:nvCxnSpPr>
          <p:spPr>
            <a:xfrm>
              <a:off x="3807603" y="2472979"/>
              <a:ext cx="0" cy="24105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32" idx="2"/>
            </p:cNvCxnSpPr>
            <p:nvPr/>
          </p:nvCxnSpPr>
          <p:spPr>
            <a:xfrm>
              <a:off x="5885241" y="2472979"/>
              <a:ext cx="0" cy="24105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34" idx="2"/>
              <a:endCxn id="36" idx="0"/>
            </p:cNvCxnSpPr>
            <p:nvPr/>
          </p:nvCxnSpPr>
          <p:spPr>
            <a:xfrm>
              <a:off x="4865183" y="3095035"/>
              <a:ext cx="0" cy="34636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34" idx="2"/>
              <a:endCxn id="35" idx="0"/>
            </p:cNvCxnSpPr>
            <p:nvPr/>
          </p:nvCxnSpPr>
          <p:spPr>
            <a:xfrm flipH="1">
              <a:off x="1657550" y="3095035"/>
              <a:ext cx="3207633" cy="346366"/>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a:stCxn id="34" idx="2"/>
              <a:endCxn id="37" idx="0"/>
            </p:cNvCxnSpPr>
            <p:nvPr/>
          </p:nvCxnSpPr>
          <p:spPr>
            <a:xfrm>
              <a:off x="4865184" y="3095036"/>
              <a:ext cx="3148718" cy="283311"/>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a:stCxn id="35" idx="2"/>
              <a:endCxn id="38" idx="0"/>
            </p:cNvCxnSpPr>
            <p:nvPr/>
          </p:nvCxnSpPr>
          <p:spPr>
            <a:xfrm>
              <a:off x="1657550" y="3822401"/>
              <a:ext cx="0" cy="245914"/>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36" idx="2"/>
              <a:endCxn id="39" idx="0"/>
            </p:cNvCxnSpPr>
            <p:nvPr/>
          </p:nvCxnSpPr>
          <p:spPr>
            <a:xfrm>
              <a:off x="4865183" y="3822402"/>
              <a:ext cx="0" cy="245915"/>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a:stCxn id="37" idx="2"/>
              <a:endCxn id="40" idx="0"/>
            </p:cNvCxnSpPr>
            <p:nvPr/>
          </p:nvCxnSpPr>
          <p:spPr>
            <a:xfrm flipH="1">
              <a:off x="8013901" y="3885457"/>
              <a:ext cx="1" cy="182859"/>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a:stCxn id="31" idx="2"/>
              <a:endCxn id="33" idx="0"/>
            </p:cNvCxnSpPr>
            <p:nvPr/>
          </p:nvCxnSpPr>
          <p:spPr>
            <a:xfrm flipH="1">
              <a:off x="3807603" y="1879301"/>
              <a:ext cx="1057580" cy="212678"/>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1" idx="2"/>
              <a:endCxn id="32" idx="0"/>
            </p:cNvCxnSpPr>
            <p:nvPr/>
          </p:nvCxnSpPr>
          <p:spPr>
            <a:xfrm>
              <a:off x="4865183" y="1879301"/>
              <a:ext cx="1020058" cy="212678"/>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pic>
          <p:nvPicPr>
            <p:cNvPr id="51" name="Picture 5" descr="C:\Users\GSTUser\Desktop\sas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253" y="1905554"/>
              <a:ext cx="756730" cy="6985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2" name="Picture 6" descr="C:\Users\GSTUser\Desktop\emai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6133" y="2007140"/>
              <a:ext cx="560266" cy="540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
        <p:nvSpPr>
          <p:cNvPr id="26" name="Slide Number Placeholder 3"/>
          <p:cNvSpPr>
            <a:spLocks noGrp="1"/>
          </p:cNvSpPr>
          <p:nvPr>
            <p:ph type="sldNum" sz="quarter" idx="12"/>
          </p:nvPr>
        </p:nvSpPr>
        <p:spPr>
          <a:prstGeom prst="rect">
            <a:avLst/>
          </a:prstGeom>
        </p:spPr>
        <p:txBody>
          <a:bodyPr/>
          <a:lstStyle/>
          <a:p>
            <a:fld id="{1F45E794-307C-49D3-8CE5-47BF882ED0AE}" type="slidenum">
              <a:rPr lang="en-MY" smtClean="0"/>
              <a:pPr/>
              <a:t>50</a:t>
            </a:fld>
            <a:endParaRPr lang="en-MY" dirty="0"/>
          </a:p>
        </p:txBody>
      </p:sp>
      <p:pic>
        <p:nvPicPr>
          <p:cNvPr id="30" name="Picture 29"/>
          <p:cNvPicPr>
            <a:picLocks noChangeAspect="1"/>
          </p:cNvPicPr>
          <p:nvPr/>
        </p:nvPicPr>
        <p:blipFill>
          <a:blip r:embed="rId4"/>
          <a:stretch>
            <a:fillRect/>
          </a:stretch>
        </p:blipFill>
        <p:spPr>
          <a:xfrm>
            <a:off x="7162800" y="180975"/>
            <a:ext cx="1828800" cy="657225"/>
          </a:xfrm>
          <a:prstGeom prst="rect">
            <a:avLst/>
          </a:prstGeom>
        </p:spPr>
      </p:pic>
      <p:sp>
        <p:nvSpPr>
          <p:cNvPr id="53" name="Rectangle 52"/>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DIAGRAM</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991008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14820906"/>
              </p:ext>
            </p:extLst>
          </p:nvPr>
        </p:nvGraphicFramePr>
        <p:xfrm>
          <a:off x="554758" y="1412776"/>
          <a:ext cx="8077200" cy="4803598"/>
        </p:xfrm>
        <a:graphic>
          <a:graphicData uri="http://schemas.openxmlformats.org/drawingml/2006/table">
            <a:tbl>
              <a:tblPr firstRow="1" bandRow="1">
                <a:effectLst>
                  <a:outerShdw blurRad="63500" sx="102000" sy="102000" algn="ctr" rotWithShape="0">
                    <a:prstClr val="black">
                      <a:alpha val="40000"/>
                    </a:prstClr>
                  </a:outerShdw>
                </a:effectLst>
                <a:tableStyleId>{F5AB1C69-6EDB-4FF4-983F-18BD219EF322}</a:tableStyleId>
              </a:tblPr>
              <a:tblGrid>
                <a:gridCol w="706755"/>
                <a:gridCol w="5008245"/>
                <a:gridCol w="1219200"/>
                <a:gridCol w="1143000"/>
              </a:tblGrid>
              <a:tr h="502663">
                <a:tc>
                  <a:txBody>
                    <a:bodyPr/>
                    <a:lstStyle/>
                    <a:p>
                      <a:pPr algn="ctr"/>
                      <a:r>
                        <a:rPr lang="en-US" sz="1400" dirty="0" smtClean="0"/>
                        <a:t>No.</a:t>
                      </a:r>
                      <a:endParaRPr lang="en-MY" sz="1400" dirty="0"/>
                    </a:p>
                  </a:txBody>
                  <a:tcPr anchor="ctr"/>
                </a:tc>
                <a:tc>
                  <a:txBody>
                    <a:bodyPr/>
                    <a:lstStyle/>
                    <a:p>
                      <a:pPr algn="ctr"/>
                      <a:r>
                        <a:rPr lang="en-US" sz="1400" dirty="0" smtClean="0"/>
                        <a:t>Items</a:t>
                      </a:r>
                      <a:endParaRPr lang="en-MY" sz="1400" dirty="0"/>
                    </a:p>
                  </a:txBody>
                  <a:tcPr anchor="ctr"/>
                </a:tc>
                <a:tc>
                  <a:txBody>
                    <a:bodyPr/>
                    <a:lstStyle/>
                    <a:p>
                      <a:pPr algn="ctr"/>
                      <a:r>
                        <a:rPr lang="en-US" sz="1400" dirty="0" smtClean="0"/>
                        <a:t>Full</a:t>
                      </a:r>
                    </a:p>
                    <a:p>
                      <a:pPr algn="ctr"/>
                      <a:r>
                        <a:rPr lang="en-US" sz="1400" dirty="0" smtClean="0"/>
                        <a:t>Tax Invoice</a:t>
                      </a:r>
                      <a:endParaRPr lang="en-MY" sz="1400" dirty="0"/>
                    </a:p>
                  </a:txBody>
                  <a:tcPr anchor="ctr"/>
                </a:tc>
                <a:tc>
                  <a:txBody>
                    <a:bodyPr/>
                    <a:lstStyle/>
                    <a:p>
                      <a:pPr algn="ctr"/>
                      <a:r>
                        <a:rPr lang="en-US" sz="1400" dirty="0" smtClean="0"/>
                        <a:t>Simplified</a:t>
                      </a:r>
                    </a:p>
                    <a:p>
                      <a:pPr algn="ctr"/>
                      <a:r>
                        <a:rPr lang="en-US" sz="1400" dirty="0" smtClean="0"/>
                        <a:t>Tax Invoice</a:t>
                      </a:r>
                      <a:endParaRPr lang="en-MY" sz="1400" dirty="0"/>
                    </a:p>
                  </a:txBody>
                  <a:tcPr anchor="ctr"/>
                </a:tc>
              </a:tr>
              <a:tr h="374560">
                <a:tc>
                  <a:txBody>
                    <a:bodyPr/>
                    <a:lstStyle/>
                    <a:p>
                      <a:pPr algn="ctr"/>
                      <a:r>
                        <a:rPr lang="en-US" sz="1400" dirty="0" smtClean="0"/>
                        <a:t>1</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The words “tax invoice” in a prominent place</a:t>
                      </a:r>
                    </a:p>
                  </a:txBody>
                  <a:tcPr anchor="ctr"/>
                </a:tc>
                <a:tc>
                  <a:txBody>
                    <a:bodyPr/>
                    <a:lstStyle/>
                    <a:p>
                      <a:endParaRPr lang="en-MY" sz="1400" dirty="0"/>
                    </a:p>
                  </a:txBody>
                  <a:tcPr anchor="ctr"/>
                </a:tc>
                <a:tc>
                  <a:txBody>
                    <a:bodyPr/>
                    <a:lstStyle/>
                    <a:p>
                      <a:endParaRPr lang="en-MY" sz="1400" dirty="0"/>
                    </a:p>
                  </a:txBody>
                  <a:tcPr anchor="ctr"/>
                </a:tc>
              </a:tr>
              <a:tr h="303809">
                <a:tc>
                  <a:txBody>
                    <a:bodyPr/>
                    <a:lstStyle/>
                    <a:p>
                      <a:pPr algn="ctr"/>
                      <a:r>
                        <a:rPr lang="en-US" sz="1400" dirty="0" smtClean="0"/>
                        <a:t>2</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Serially tax invoice number</a:t>
                      </a:r>
                    </a:p>
                  </a:txBody>
                  <a:tcPr anchor="ctr"/>
                </a:tc>
                <a:tc>
                  <a:txBody>
                    <a:bodyPr/>
                    <a:lstStyle/>
                    <a:p>
                      <a:endParaRPr lang="en-MY" sz="1400" dirty="0"/>
                    </a:p>
                  </a:txBody>
                  <a:tcPr anchor="ctr"/>
                </a:tc>
                <a:tc>
                  <a:txBody>
                    <a:bodyPr/>
                    <a:lstStyle/>
                    <a:p>
                      <a:endParaRPr lang="en-MY" sz="1400" dirty="0"/>
                    </a:p>
                  </a:txBody>
                  <a:tcPr anchor="ctr"/>
                </a:tc>
              </a:tr>
              <a:tr h="303809">
                <a:tc>
                  <a:txBody>
                    <a:bodyPr/>
                    <a:lstStyle/>
                    <a:p>
                      <a:pPr algn="ctr"/>
                      <a:r>
                        <a:rPr lang="en-US" sz="1400" dirty="0" smtClean="0"/>
                        <a:t>3</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Date of issuance of the invoice</a:t>
                      </a:r>
                    </a:p>
                  </a:txBody>
                  <a:tcPr anchor="ctr"/>
                </a:tc>
                <a:tc>
                  <a:txBody>
                    <a:bodyPr/>
                    <a:lstStyle/>
                    <a:p>
                      <a:endParaRPr lang="en-MY" sz="1400" dirty="0"/>
                    </a:p>
                  </a:txBody>
                  <a:tcPr anchor="ctr"/>
                </a:tc>
                <a:tc>
                  <a:txBody>
                    <a:bodyPr/>
                    <a:lstStyle/>
                    <a:p>
                      <a:endParaRPr lang="en-MY" sz="1400"/>
                    </a:p>
                  </a:txBody>
                  <a:tcPr anchor="ctr"/>
                </a:tc>
              </a:tr>
              <a:tr h="374560">
                <a:tc>
                  <a:txBody>
                    <a:bodyPr/>
                    <a:lstStyle/>
                    <a:p>
                      <a:pPr algn="ctr"/>
                      <a:r>
                        <a:rPr lang="en-US" sz="1400" dirty="0" smtClean="0"/>
                        <a:t>4</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Name, address and identification number of the supplier</a:t>
                      </a:r>
                    </a:p>
                  </a:txBody>
                  <a:tcPr anchor="ctr"/>
                </a:tc>
                <a:tc>
                  <a:txBody>
                    <a:bodyPr/>
                    <a:lstStyle/>
                    <a:p>
                      <a:endParaRPr lang="en-MY" sz="1400" dirty="0"/>
                    </a:p>
                  </a:txBody>
                  <a:tcPr anchor="ctr"/>
                </a:tc>
                <a:tc>
                  <a:txBody>
                    <a:bodyPr/>
                    <a:lstStyle/>
                    <a:p>
                      <a:endParaRPr lang="en-MY" sz="1400"/>
                    </a:p>
                  </a:txBody>
                  <a:tcPr anchor="ctr"/>
                </a:tc>
              </a:tr>
              <a:tr h="524384">
                <a:tc>
                  <a:txBody>
                    <a:bodyPr/>
                    <a:lstStyle/>
                    <a:p>
                      <a:pPr algn="ctr"/>
                      <a:r>
                        <a:rPr lang="en-US" sz="1400" dirty="0" smtClean="0"/>
                        <a:t>5</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Name and address of the person to whom the goods or services are supplied</a:t>
                      </a:r>
                    </a:p>
                  </a:txBody>
                  <a:tcPr anchor="ctr"/>
                </a:tc>
                <a:tc>
                  <a:txBody>
                    <a:bodyPr/>
                    <a:lstStyle/>
                    <a:p>
                      <a:endParaRPr lang="en-MY" sz="1400" dirty="0"/>
                    </a:p>
                  </a:txBody>
                  <a:tcPr anchor="ctr"/>
                </a:tc>
                <a:tc>
                  <a:txBody>
                    <a:bodyPr/>
                    <a:lstStyle/>
                    <a:p>
                      <a:endParaRPr lang="en-MY" sz="1400"/>
                    </a:p>
                  </a:txBody>
                  <a:tcPr anchor="ctr"/>
                </a:tc>
              </a:tr>
              <a:tr h="374560">
                <a:tc>
                  <a:txBody>
                    <a:bodyPr/>
                    <a:lstStyle/>
                    <a:p>
                      <a:pPr algn="ctr"/>
                      <a:r>
                        <a:rPr lang="en-US" sz="1400" dirty="0" smtClean="0"/>
                        <a:t>6</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A description sufficient to identify the goods or services supplied</a:t>
                      </a:r>
                    </a:p>
                  </a:txBody>
                  <a:tcPr anchor="ctr"/>
                </a:tc>
                <a:tc>
                  <a:txBody>
                    <a:bodyPr/>
                    <a:lstStyle/>
                    <a:p>
                      <a:endParaRPr lang="en-MY" sz="1400" dirty="0"/>
                    </a:p>
                  </a:txBody>
                  <a:tcPr anchor="ctr"/>
                </a:tc>
                <a:tc>
                  <a:txBody>
                    <a:bodyPr/>
                    <a:lstStyle/>
                    <a:p>
                      <a:endParaRPr lang="en-MY" sz="1400" dirty="0"/>
                    </a:p>
                  </a:txBody>
                  <a:tcPr anchor="ctr"/>
                </a:tc>
              </a:tr>
              <a:tr h="674207">
                <a:tc>
                  <a:txBody>
                    <a:bodyPr/>
                    <a:lstStyle/>
                    <a:p>
                      <a:pPr algn="ctr"/>
                      <a:r>
                        <a:rPr lang="en-US" sz="1400" dirty="0" smtClean="0"/>
                        <a:t>7</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For each description, the quantity of the goods or the extent of the services and the amount payable, excluding tax</a:t>
                      </a:r>
                    </a:p>
                  </a:txBody>
                  <a:tcPr anchor="ctr"/>
                </a:tc>
                <a:tc>
                  <a:txBody>
                    <a:bodyPr/>
                    <a:lstStyle/>
                    <a:p>
                      <a:endParaRPr lang="en-MY" sz="1400" dirty="0"/>
                    </a:p>
                  </a:txBody>
                  <a:tcPr anchor="ctr"/>
                </a:tc>
                <a:tc>
                  <a:txBody>
                    <a:bodyPr/>
                    <a:lstStyle/>
                    <a:p>
                      <a:endParaRPr lang="en-MY" sz="1400" dirty="0"/>
                    </a:p>
                  </a:txBody>
                  <a:tcPr anchor="ctr"/>
                </a:tc>
              </a:tr>
              <a:tr h="303809">
                <a:tc>
                  <a:txBody>
                    <a:bodyPr/>
                    <a:lstStyle/>
                    <a:p>
                      <a:pPr algn="ctr"/>
                      <a:r>
                        <a:rPr lang="en-US" sz="1400" dirty="0" smtClean="0"/>
                        <a:t>8</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Any discount offered</a:t>
                      </a:r>
                    </a:p>
                  </a:txBody>
                  <a:tcPr anchor="ctr"/>
                </a:tc>
                <a:tc>
                  <a:txBody>
                    <a:bodyPr/>
                    <a:lstStyle/>
                    <a:p>
                      <a:endParaRPr lang="en-MY" sz="1400" dirty="0"/>
                    </a:p>
                  </a:txBody>
                  <a:tcPr anchor="ctr"/>
                </a:tc>
                <a:tc>
                  <a:txBody>
                    <a:bodyPr/>
                    <a:lstStyle/>
                    <a:p>
                      <a:endParaRPr lang="en-MY" sz="1400" dirty="0"/>
                    </a:p>
                  </a:txBody>
                  <a:tcPr anchor="ctr"/>
                </a:tc>
              </a:tr>
              <a:tr h="674207">
                <a:tc>
                  <a:txBody>
                    <a:bodyPr/>
                    <a:lstStyle/>
                    <a:p>
                      <a:pPr algn="ctr"/>
                      <a:r>
                        <a:rPr lang="en-US" sz="1400" dirty="0" smtClean="0"/>
                        <a:t>9</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The total amount payable excluding tax, the rate of tax and the total tax chargeable shown as a separate amount</a:t>
                      </a:r>
                      <a:endParaRPr lang="en-MY" sz="1400" dirty="0"/>
                    </a:p>
                  </a:txBody>
                  <a:tcPr anchor="ctr"/>
                </a:tc>
                <a:tc>
                  <a:txBody>
                    <a:bodyPr/>
                    <a:lstStyle/>
                    <a:p>
                      <a:endParaRPr lang="en-MY" sz="1400" dirty="0"/>
                    </a:p>
                  </a:txBody>
                  <a:tcPr anchor="ctr"/>
                </a:tc>
                <a:tc>
                  <a:txBody>
                    <a:bodyPr/>
                    <a:lstStyle/>
                    <a:p>
                      <a:endParaRPr lang="en-MY" sz="1400" dirty="0"/>
                    </a:p>
                  </a:txBody>
                  <a:tcPr anchor="ctr"/>
                </a:tc>
              </a:tr>
              <a:tr h="374560">
                <a:tc>
                  <a:txBody>
                    <a:bodyPr/>
                    <a:lstStyle/>
                    <a:p>
                      <a:pPr algn="ctr"/>
                      <a:r>
                        <a:rPr lang="en-US" sz="1400" dirty="0" smtClean="0"/>
                        <a:t>10</a:t>
                      </a:r>
                      <a:endParaRPr lang="en-MY"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The total amount payable including the total tax chargeable</a:t>
                      </a:r>
                    </a:p>
                  </a:txBody>
                  <a:tcPr anchor="ctr"/>
                </a:tc>
                <a:tc>
                  <a:txBody>
                    <a:bodyPr/>
                    <a:lstStyle/>
                    <a:p>
                      <a:endParaRPr lang="en-MY" sz="1400" dirty="0"/>
                    </a:p>
                  </a:txBody>
                  <a:tcPr anchor="ctr"/>
                </a:tc>
                <a:tc>
                  <a:txBody>
                    <a:bodyPr/>
                    <a:lstStyle/>
                    <a:p>
                      <a:endParaRPr lang="en-MY" sz="1400" dirty="0"/>
                    </a:p>
                  </a:txBody>
                  <a:tcPr anchor="ctr"/>
                </a:tc>
              </a:tr>
            </a:tbl>
          </a:graphicData>
        </a:graphic>
      </p:graphicFrame>
      <p:pic>
        <p:nvPicPr>
          <p:cNvPr id="6"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2010049"/>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2351028"/>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2654364"/>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2" y="3006153"/>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3456100"/>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3880752"/>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4909453"/>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4" y="4397101"/>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3" y="5911576"/>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8833" y="5399224"/>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9" y="3011616"/>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9" y="2654364"/>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8" y="3880752"/>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6159" y="5911576"/>
            <a:ext cx="231853" cy="20202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8010040" y="3541497"/>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22" name="Rectangle 21"/>
          <p:cNvSpPr/>
          <p:nvPr/>
        </p:nvSpPr>
        <p:spPr>
          <a:xfrm>
            <a:off x="8010040" y="4482498"/>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25" name="Rectangle 24"/>
          <p:cNvSpPr/>
          <p:nvPr/>
        </p:nvSpPr>
        <p:spPr>
          <a:xfrm>
            <a:off x="8010038" y="2095446"/>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sp>
        <p:nvSpPr>
          <p:cNvPr id="27" name="Slide Number Placeholder 3"/>
          <p:cNvSpPr>
            <a:spLocks noGrp="1"/>
          </p:cNvSpPr>
          <p:nvPr>
            <p:ph type="sldNum" sz="quarter" idx="12"/>
          </p:nvPr>
        </p:nvSpPr>
        <p:spPr>
          <a:prstGeom prst="rect">
            <a:avLst/>
          </a:prstGeom>
        </p:spPr>
        <p:txBody>
          <a:bodyPr/>
          <a:lstStyle/>
          <a:p>
            <a:fld id="{1F45E794-307C-49D3-8CE5-47BF882ED0AE}" type="slidenum">
              <a:rPr lang="en-MY" smtClean="0"/>
              <a:pPr/>
              <a:t>51</a:t>
            </a:fld>
            <a:endParaRPr lang="en-MY" dirty="0"/>
          </a:p>
        </p:txBody>
      </p:sp>
      <p:pic>
        <p:nvPicPr>
          <p:cNvPr id="28"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1547" y="2351027"/>
            <a:ext cx="231853" cy="20202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S:\iACCOUNTS Master Folder\User Folder\Afif\Afif's Portal\Bahan\Checkmar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4800" y="4903377"/>
            <a:ext cx="231853" cy="20202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8001000" y="5486400"/>
            <a:ext cx="104091" cy="31227"/>
          </a:xfrm>
          <a:prstGeom prst="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MY"/>
          </a:p>
        </p:txBody>
      </p:sp>
      <p:pic>
        <p:nvPicPr>
          <p:cNvPr id="34" name="Picture 33"/>
          <p:cNvPicPr>
            <a:picLocks noChangeAspect="1"/>
          </p:cNvPicPr>
          <p:nvPr/>
        </p:nvPicPr>
        <p:blipFill>
          <a:blip r:embed="rId3"/>
          <a:stretch>
            <a:fillRect/>
          </a:stretch>
        </p:blipFill>
        <p:spPr>
          <a:xfrm>
            <a:off x="7162800" y="180975"/>
            <a:ext cx="1828800" cy="657225"/>
          </a:xfrm>
          <a:prstGeom prst="rect">
            <a:avLst/>
          </a:prstGeom>
        </p:spPr>
      </p:pic>
      <p:sp>
        <p:nvSpPr>
          <p:cNvPr id="35" name="Rectangle 34"/>
          <p:cNvSpPr/>
          <p:nvPr/>
        </p:nvSpPr>
        <p:spPr>
          <a:xfrm>
            <a:off x="-180528" y="333322"/>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ITEMS </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19373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399978" y="1432968"/>
            <a:ext cx="3398414" cy="1007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6" name="Oval 5"/>
          <p:cNvSpPr/>
          <p:nvPr/>
        </p:nvSpPr>
        <p:spPr>
          <a:xfrm>
            <a:off x="5689122" y="1501976"/>
            <a:ext cx="914400" cy="33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Oval 6"/>
          <p:cNvSpPr/>
          <p:nvPr/>
        </p:nvSpPr>
        <p:spPr>
          <a:xfrm>
            <a:off x="3922669" y="2503240"/>
            <a:ext cx="1246909" cy="33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Oval 7"/>
          <p:cNvSpPr/>
          <p:nvPr/>
        </p:nvSpPr>
        <p:spPr>
          <a:xfrm>
            <a:off x="5168140" y="2698053"/>
            <a:ext cx="1435383" cy="3378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9" name="Oval 8"/>
          <p:cNvSpPr/>
          <p:nvPr/>
        </p:nvSpPr>
        <p:spPr>
          <a:xfrm>
            <a:off x="2482475" y="3106829"/>
            <a:ext cx="1304894" cy="72801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0" name="Oval 9"/>
          <p:cNvSpPr/>
          <p:nvPr/>
        </p:nvSpPr>
        <p:spPr>
          <a:xfrm>
            <a:off x="2432152" y="4086436"/>
            <a:ext cx="4121048" cy="1007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Oval 10"/>
          <p:cNvSpPr/>
          <p:nvPr/>
        </p:nvSpPr>
        <p:spPr>
          <a:xfrm>
            <a:off x="5205413" y="5152988"/>
            <a:ext cx="1291822" cy="10076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5" name="Slide Number Placeholder 3"/>
          <p:cNvSpPr>
            <a:spLocks noGrp="1"/>
          </p:cNvSpPr>
          <p:nvPr>
            <p:ph type="sldNum" sz="quarter" idx="12"/>
          </p:nvPr>
        </p:nvSpPr>
        <p:spPr>
          <a:prstGeom prst="rect">
            <a:avLst/>
          </a:prstGeom>
        </p:spPr>
        <p:txBody>
          <a:bodyPr/>
          <a:lstStyle/>
          <a:p>
            <a:fld id="{1F45E794-307C-49D3-8CE5-47BF882ED0AE}" type="slidenum">
              <a:rPr lang="en-MY" smtClean="0"/>
              <a:pPr/>
              <a:t>52</a:t>
            </a:fld>
            <a:endParaRPr lang="en-MY" dirty="0"/>
          </a:p>
        </p:txBody>
      </p:sp>
      <p:pic>
        <p:nvPicPr>
          <p:cNvPr id="16" name="Picture 15"/>
          <p:cNvPicPr>
            <a:picLocks noChangeAspect="1"/>
          </p:cNvPicPr>
          <p:nvPr/>
        </p:nvPicPr>
        <p:blipFill>
          <a:blip r:embed="rId2"/>
          <a:stretch>
            <a:fillRect/>
          </a:stretch>
        </p:blipFill>
        <p:spPr>
          <a:xfrm>
            <a:off x="7162800" y="180975"/>
            <a:ext cx="1828800" cy="657225"/>
          </a:xfrm>
          <a:prstGeom prst="rect">
            <a:avLst/>
          </a:prstGeom>
        </p:spPr>
      </p:pic>
      <p:sp>
        <p:nvSpPr>
          <p:cNvPr id="17" name="Rectangle 16"/>
          <p:cNvSpPr/>
          <p:nvPr/>
        </p:nvSpPr>
        <p:spPr>
          <a:xfrm>
            <a:off x="-519515" y="325495"/>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FULL TAX INVOICE - SAMPLE</a:t>
            </a:r>
            <a:endParaRPr lang="en-US" dirty="0">
              <a:solidFill>
                <a:schemeClr val="bg1"/>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239895"/>
            <a:ext cx="8111919" cy="5318065"/>
          </a:xfrm>
          <a:prstGeom prst="rect">
            <a:avLst/>
          </a:prstGeom>
        </p:spPr>
      </p:pic>
    </p:spTree>
    <p:extLst>
      <p:ext uri="{BB962C8B-B14F-4D97-AF65-F5344CB8AC3E}">
        <p14:creationId xmlns:p14="http://schemas.microsoft.com/office/powerpoint/2010/main" val="25736481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prstGeom prst="rect">
            <a:avLst/>
          </a:prstGeom>
        </p:spPr>
        <p:txBody>
          <a:bodyPr/>
          <a:lstStyle/>
          <a:p>
            <a:fld id="{1F45E794-307C-49D3-8CE5-47BF882ED0AE}" type="slidenum">
              <a:rPr lang="en-MY" smtClean="0"/>
              <a:pPr/>
              <a:t>53</a:t>
            </a:fld>
            <a:endParaRPr lang="en-MY" dirty="0"/>
          </a:p>
        </p:txBody>
      </p:sp>
      <p:pic>
        <p:nvPicPr>
          <p:cNvPr id="30" name="Picture 29"/>
          <p:cNvPicPr>
            <a:picLocks noChangeAspect="1"/>
          </p:cNvPicPr>
          <p:nvPr/>
        </p:nvPicPr>
        <p:blipFill>
          <a:blip r:embed="rId2"/>
          <a:stretch>
            <a:fillRect/>
          </a:stretch>
        </p:blipFill>
        <p:spPr>
          <a:xfrm>
            <a:off x="7162800" y="180975"/>
            <a:ext cx="1828800" cy="657225"/>
          </a:xfrm>
          <a:prstGeom prst="rect">
            <a:avLst/>
          </a:prstGeom>
        </p:spPr>
      </p:pic>
      <p:sp>
        <p:nvSpPr>
          <p:cNvPr id="31" name="Rectangle 30"/>
          <p:cNvSpPr/>
          <p:nvPr/>
        </p:nvSpPr>
        <p:spPr>
          <a:xfrm>
            <a:off x="-271494" y="193915"/>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SIMPLIFIED TAX INVOICE – SAMPLE </a:t>
            </a:r>
            <a:endParaRPr lang="en-US" dirty="0">
              <a:solidFill>
                <a:schemeClr val="bg1"/>
              </a:solidFill>
              <a:latin typeface="Calibri" pitchFamily="34" charset="0"/>
              <a:cs typeface="Calibri"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250364762"/>
              </p:ext>
            </p:extLst>
          </p:nvPr>
        </p:nvGraphicFramePr>
        <p:xfrm>
          <a:off x="2209655" y="3063108"/>
          <a:ext cx="4378569" cy="2362201"/>
        </p:xfrm>
        <a:graphic>
          <a:graphicData uri="http://schemas.openxmlformats.org/drawingml/2006/table">
            <a:tbl>
              <a:tblPr/>
              <a:tblGrid>
                <a:gridCol w="2394323"/>
                <a:gridCol w="1984246"/>
              </a:tblGrid>
              <a:tr h="503476">
                <a:tc>
                  <a:txBody>
                    <a:bodyPr/>
                    <a:lstStyle/>
                    <a:p>
                      <a:pPr marL="0" marR="0" algn="ctr">
                        <a:lnSpc>
                          <a:spcPct val="130000"/>
                        </a:lnSpc>
                        <a:spcBef>
                          <a:spcPts val="0"/>
                        </a:spcBef>
                        <a:spcAft>
                          <a:spcPts val="0"/>
                        </a:spcAft>
                      </a:pPr>
                      <a:r>
                        <a:rPr lang="en-MY" sz="1500" b="1" dirty="0">
                          <a:latin typeface="Arial"/>
                          <a:ea typeface="Calibri"/>
                          <a:cs typeface="Times New Roman"/>
                        </a:rPr>
                        <a:t>Description</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30000"/>
                        </a:lnSpc>
                        <a:spcBef>
                          <a:spcPts val="0"/>
                        </a:spcBef>
                        <a:spcAft>
                          <a:spcPts val="0"/>
                        </a:spcAft>
                      </a:pPr>
                      <a:r>
                        <a:rPr lang="en-MY" sz="1500" b="1">
                          <a:latin typeface="Arial"/>
                          <a:ea typeface="Calibri"/>
                          <a:cs typeface="Times New Roman"/>
                        </a:rPr>
                        <a:t>Total (RM)</a:t>
                      </a:r>
                      <a:endParaRPr lang="en-US" sz="150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575">
                <a:tc>
                  <a:txBody>
                    <a:bodyPr/>
                    <a:lstStyle/>
                    <a:p>
                      <a:pPr marL="0" marR="0" algn="l">
                        <a:lnSpc>
                          <a:spcPct val="130000"/>
                        </a:lnSpc>
                        <a:spcBef>
                          <a:spcPts val="0"/>
                        </a:spcBef>
                        <a:spcAft>
                          <a:spcPts val="0"/>
                        </a:spcAft>
                      </a:pPr>
                      <a:r>
                        <a:rPr lang="en-MY" sz="1500" dirty="0" smtClean="0">
                          <a:latin typeface="Arial"/>
                          <a:ea typeface="Calibri"/>
                          <a:cs typeface="Times New Roman"/>
                        </a:rPr>
                        <a:t>3</a:t>
                      </a:r>
                      <a:r>
                        <a:rPr lang="en-MY" sz="1500" baseline="0" dirty="0" smtClean="0">
                          <a:latin typeface="Arial"/>
                          <a:ea typeface="Calibri"/>
                          <a:cs typeface="Times New Roman"/>
                        </a:rPr>
                        <a:t> in 1 coffee Ali</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en-MY" sz="1500" dirty="0" smtClean="0">
                          <a:latin typeface="Arial"/>
                          <a:ea typeface="Calibri"/>
                          <a:cs typeface="Times New Roman"/>
                        </a:rPr>
                        <a:t>15.65</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575">
                <a:tc>
                  <a:txBody>
                    <a:bodyPr/>
                    <a:lstStyle/>
                    <a:p>
                      <a:pPr marL="0" marR="0" algn="l">
                        <a:lnSpc>
                          <a:spcPct val="130000"/>
                        </a:lnSpc>
                        <a:spcBef>
                          <a:spcPts val="0"/>
                        </a:spcBef>
                        <a:spcAft>
                          <a:spcPts val="0"/>
                        </a:spcAft>
                      </a:pPr>
                      <a:r>
                        <a:rPr lang="en-MY" sz="1500" dirty="0">
                          <a:latin typeface="Arial"/>
                          <a:ea typeface="Calibri"/>
                          <a:cs typeface="Times New Roman"/>
                        </a:rPr>
                        <a:t>Rounding Adj. </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en-MY" sz="1500" b="1" dirty="0" smtClean="0">
                          <a:latin typeface="Arial"/>
                          <a:ea typeface="Calibri"/>
                          <a:cs typeface="Times New Roman"/>
                        </a:rPr>
                        <a:t>0.05</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575">
                <a:tc>
                  <a:txBody>
                    <a:bodyPr/>
                    <a:lstStyle/>
                    <a:p>
                      <a:pPr marL="0" marR="0" algn="l">
                        <a:lnSpc>
                          <a:spcPct val="130000"/>
                        </a:lnSpc>
                        <a:spcBef>
                          <a:spcPts val="0"/>
                        </a:spcBef>
                        <a:spcAft>
                          <a:spcPts val="0"/>
                        </a:spcAft>
                      </a:pPr>
                      <a:r>
                        <a:rPr lang="en-MY" sz="1500" dirty="0">
                          <a:latin typeface="Arial"/>
                          <a:ea typeface="Calibri"/>
                          <a:cs typeface="Times New Roman"/>
                        </a:rPr>
                        <a:t>TOTAL</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30000"/>
                        </a:lnSpc>
                        <a:spcBef>
                          <a:spcPts val="0"/>
                        </a:spcBef>
                        <a:spcAft>
                          <a:spcPts val="0"/>
                        </a:spcAft>
                      </a:pPr>
                      <a:r>
                        <a:rPr lang="en-MY" sz="1500" b="1" dirty="0" smtClean="0">
                          <a:solidFill>
                            <a:srgbClr val="FF0000"/>
                          </a:solidFill>
                          <a:latin typeface="Arial"/>
                          <a:ea typeface="Calibri"/>
                          <a:cs typeface="Times New Roman"/>
                        </a:rPr>
                        <a:t>*</a:t>
                      </a:r>
                      <a:r>
                        <a:rPr lang="en-MY" sz="1500" b="1" dirty="0" smtClean="0">
                          <a:latin typeface="Arial"/>
                          <a:ea typeface="Calibri"/>
                          <a:cs typeface="Times New Roman"/>
                        </a:rPr>
                        <a:t>15.70</a:t>
                      </a:r>
                      <a:endParaRPr lang="en-US" sz="1500" dirty="0">
                        <a:latin typeface="Calibri"/>
                        <a:ea typeface="Calibri"/>
                        <a:cs typeface="Times New Roman"/>
                      </a:endParaRPr>
                    </a:p>
                  </a:txBody>
                  <a:tcPr marL="47478" marR="474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 name="Text Box 6"/>
          <p:cNvSpPr txBox="1">
            <a:spLocks noChangeArrowheads="1"/>
          </p:cNvSpPr>
          <p:nvPr/>
        </p:nvSpPr>
        <p:spPr bwMode="auto">
          <a:xfrm>
            <a:off x="5169878" y="1310505"/>
            <a:ext cx="1659451" cy="4616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b="1" dirty="0"/>
              <a:t>Tax </a:t>
            </a:r>
            <a:r>
              <a:rPr lang="en-US" sz="1200" b="1" dirty="0" err="1"/>
              <a:t>Inv</a:t>
            </a:r>
            <a:r>
              <a:rPr lang="en-US" sz="1200" b="1" dirty="0"/>
              <a:t> No : A00295 </a:t>
            </a:r>
            <a:endParaRPr lang="en-US" sz="1200" b="1" dirty="0" smtClean="0"/>
          </a:p>
          <a:p>
            <a:pPr eaLnBrk="1" hangingPunct="1"/>
            <a:r>
              <a:rPr lang="en-US" sz="1200" dirty="0" smtClean="0"/>
              <a:t>Date </a:t>
            </a:r>
            <a:r>
              <a:rPr lang="en-US" sz="1200" dirty="0"/>
              <a:t>: </a:t>
            </a:r>
            <a:r>
              <a:rPr lang="en-US" sz="1200" dirty="0" smtClean="0"/>
              <a:t>15.4.2015</a:t>
            </a:r>
            <a:endParaRPr lang="en-US" sz="1200" dirty="0"/>
          </a:p>
        </p:txBody>
      </p:sp>
      <p:sp>
        <p:nvSpPr>
          <p:cNvPr id="33" name="AutoShape 9"/>
          <p:cNvSpPr>
            <a:spLocks noChangeArrowheads="1"/>
          </p:cNvSpPr>
          <p:nvPr/>
        </p:nvSpPr>
        <p:spPr bwMode="auto">
          <a:xfrm>
            <a:off x="1691680" y="1234305"/>
            <a:ext cx="5328592" cy="4788856"/>
          </a:xfrm>
          <a:prstGeom prst="flowChartProcess">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p>
        </p:txBody>
      </p:sp>
      <p:sp>
        <p:nvSpPr>
          <p:cNvPr id="34" name="AutoShape 7"/>
          <p:cNvSpPr>
            <a:spLocks noChangeArrowheads="1"/>
          </p:cNvSpPr>
          <p:nvPr/>
        </p:nvSpPr>
        <p:spPr bwMode="auto">
          <a:xfrm>
            <a:off x="683568" y="1380355"/>
            <a:ext cx="1268324" cy="1623494"/>
          </a:xfrm>
          <a:prstGeom prst="wedgeRoundRectCallout">
            <a:avLst>
              <a:gd name="adj1" fmla="val 60201"/>
              <a:gd name="adj2" fmla="val -33528"/>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Supplier’s name, address and GST identification number </a:t>
            </a:r>
            <a:endParaRPr lang="en-US" sz="1400" dirty="0">
              <a:cs typeface="Arial" charset="0"/>
            </a:endParaRPr>
          </a:p>
          <a:p>
            <a:pPr eaLnBrk="0" hangingPunct="0">
              <a:defRPr/>
            </a:pPr>
            <a:endParaRPr lang="en-US" sz="1400" dirty="0">
              <a:cs typeface="Arial" charset="0"/>
            </a:endParaRPr>
          </a:p>
        </p:txBody>
      </p:sp>
      <p:sp>
        <p:nvSpPr>
          <p:cNvPr id="35" name="AutoShape 4"/>
          <p:cNvSpPr>
            <a:spLocks noChangeArrowheads="1"/>
          </p:cNvSpPr>
          <p:nvPr/>
        </p:nvSpPr>
        <p:spPr bwMode="auto">
          <a:xfrm>
            <a:off x="4292316" y="1843905"/>
            <a:ext cx="1071772" cy="914400"/>
          </a:xfrm>
          <a:prstGeom prst="wedgeRoundRectCallout">
            <a:avLst>
              <a:gd name="adj1" fmla="val 39244"/>
              <a:gd name="adj2" fmla="val -89875"/>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err="1">
                <a:ea typeface="Calibri" pitchFamily="34" charset="0"/>
                <a:cs typeface="Times New Roman" pitchFamily="18" charset="0"/>
              </a:rPr>
              <a:t>Serialised</a:t>
            </a:r>
            <a:r>
              <a:rPr lang="en-US" sz="1400" dirty="0">
                <a:ea typeface="Calibri" pitchFamily="34" charset="0"/>
                <a:cs typeface="Times New Roman" pitchFamily="18" charset="0"/>
              </a:rPr>
              <a:t> “Tax Invoice” number</a:t>
            </a:r>
            <a:endParaRPr lang="en-US" sz="1400" dirty="0">
              <a:cs typeface="Arial" charset="0"/>
            </a:endParaRPr>
          </a:p>
          <a:p>
            <a:pPr eaLnBrk="0" hangingPunct="0">
              <a:defRPr/>
            </a:pPr>
            <a:endParaRPr lang="en-US" sz="1400" dirty="0">
              <a:cs typeface="Arial" charset="0"/>
            </a:endParaRPr>
          </a:p>
        </p:txBody>
      </p:sp>
      <p:sp>
        <p:nvSpPr>
          <p:cNvPr id="36" name="AutoShape 3"/>
          <p:cNvSpPr>
            <a:spLocks noChangeArrowheads="1"/>
          </p:cNvSpPr>
          <p:nvPr/>
        </p:nvSpPr>
        <p:spPr bwMode="auto">
          <a:xfrm>
            <a:off x="827584" y="3291705"/>
            <a:ext cx="1124309" cy="1143000"/>
          </a:xfrm>
          <a:prstGeom prst="wedgeRoundRectCallout">
            <a:avLst>
              <a:gd name="adj1" fmla="val 69376"/>
              <a:gd name="adj2" fmla="val 590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Description of goods or services supplied</a:t>
            </a:r>
            <a:endParaRPr lang="en-US" sz="1400" dirty="0">
              <a:cs typeface="Arial" charset="0"/>
            </a:endParaRPr>
          </a:p>
          <a:p>
            <a:pPr eaLnBrk="0" hangingPunct="0">
              <a:defRPr/>
            </a:pPr>
            <a:endParaRPr lang="en-US" sz="1400" dirty="0">
              <a:cs typeface="Arial" charset="0"/>
            </a:endParaRPr>
          </a:p>
        </p:txBody>
      </p:sp>
      <p:sp>
        <p:nvSpPr>
          <p:cNvPr id="37" name="AutoShape 1"/>
          <p:cNvSpPr>
            <a:spLocks noChangeArrowheads="1"/>
          </p:cNvSpPr>
          <p:nvPr/>
        </p:nvSpPr>
        <p:spPr bwMode="auto">
          <a:xfrm>
            <a:off x="5878791" y="5493123"/>
            <a:ext cx="1901076" cy="1060077"/>
          </a:xfrm>
          <a:prstGeom prst="wedgeRoundRectCallout">
            <a:avLst>
              <a:gd name="adj1" fmla="val -67036"/>
              <a:gd name="adj2" fmla="val -2308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The words “Price Payable includes GST amount and rate of tax” clearly indicated</a:t>
            </a:r>
            <a:endParaRPr lang="en-US" sz="1400" dirty="0">
              <a:cs typeface="Arial" charset="0"/>
            </a:endParaRPr>
          </a:p>
          <a:p>
            <a:pPr eaLnBrk="0" hangingPunct="0">
              <a:defRPr/>
            </a:pPr>
            <a:endParaRPr lang="en-US" sz="1400" dirty="0">
              <a:cs typeface="Arial" charset="0"/>
            </a:endParaRPr>
          </a:p>
        </p:txBody>
      </p:sp>
      <p:sp>
        <p:nvSpPr>
          <p:cNvPr id="38" name="AutoShape 5"/>
          <p:cNvSpPr>
            <a:spLocks noChangeArrowheads="1"/>
          </p:cNvSpPr>
          <p:nvPr/>
        </p:nvSpPr>
        <p:spPr bwMode="auto">
          <a:xfrm>
            <a:off x="6038021" y="2148705"/>
            <a:ext cx="791308" cy="743000"/>
          </a:xfrm>
          <a:prstGeom prst="wedgeRoundRectCallout">
            <a:avLst>
              <a:gd name="adj1" fmla="val -22301"/>
              <a:gd name="adj2" fmla="val -10083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Date of Tax Invoice</a:t>
            </a:r>
            <a:endParaRPr lang="en-US" sz="1400" dirty="0">
              <a:cs typeface="Arial" charset="0"/>
            </a:endParaRPr>
          </a:p>
        </p:txBody>
      </p:sp>
      <p:sp>
        <p:nvSpPr>
          <p:cNvPr id="39" name="AutoShape 2"/>
          <p:cNvSpPr>
            <a:spLocks noChangeArrowheads="1"/>
          </p:cNvSpPr>
          <p:nvPr/>
        </p:nvSpPr>
        <p:spPr bwMode="auto">
          <a:xfrm>
            <a:off x="4416362" y="3962400"/>
            <a:ext cx="993837" cy="1143000"/>
          </a:xfrm>
          <a:prstGeom prst="wedgeRoundRectCallout">
            <a:avLst>
              <a:gd name="adj1" fmla="val 91339"/>
              <a:gd name="adj2" fmla="val 42076"/>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a:defRPr/>
            </a:pPr>
            <a:r>
              <a:rPr lang="en-US" sz="1400" dirty="0">
                <a:ea typeface="Calibri" pitchFamily="34" charset="0"/>
                <a:cs typeface="Times New Roman" pitchFamily="18" charset="0"/>
              </a:rPr>
              <a:t>Total amount payable </a:t>
            </a:r>
            <a:r>
              <a:rPr lang="en-US" sz="1400" dirty="0" smtClean="0">
                <a:ea typeface="Calibri" pitchFamily="34" charset="0"/>
                <a:cs typeface="Times New Roman" pitchFamily="18" charset="0"/>
              </a:rPr>
              <a:t>     including </a:t>
            </a:r>
            <a:r>
              <a:rPr lang="en-US" sz="1400" dirty="0">
                <a:ea typeface="Calibri" pitchFamily="34" charset="0"/>
                <a:cs typeface="Times New Roman" pitchFamily="18" charset="0"/>
              </a:rPr>
              <a:t>GST</a:t>
            </a:r>
            <a:endParaRPr lang="en-US" sz="1400" dirty="0">
              <a:cs typeface="Arial" charset="0"/>
            </a:endParaRPr>
          </a:p>
          <a:p>
            <a:pPr eaLnBrk="0" hangingPunct="0">
              <a:defRPr/>
            </a:pPr>
            <a:endParaRPr lang="en-US" sz="1400" dirty="0">
              <a:cs typeface="Arial" charset="0"/>
            </a:endParaRPr>
          </a:p>
        </p:txBody>
      </p:sp>
      <p:sp>
        <p:nvSpPr>
          <p:cNvPr id="40" name="Rectangle 14"/>
          <p:cNvSpPr>
            <a:spLocks noChangeArrowheads="1"/>
          </p:cNvSpPr>
          <p:nvPr/>
        </p:nvSpPr>
        <p:spPr bwMode="auto">
          <a:xfrm>
            <a:off x="2057400" y="1439202"/>
            <a:ext cx="23589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b="1" dirty="0" smtClean="0"/>
              <a:t>BESAR MALL SDN</a:t>
            </a:r>
            <a:r>
              <a:rPr lang="en-US" sz="1200" b="1" dirty="0"/>
              <a:t>. BHD.</a:t>
            </a:r>
          </a:p>
          <a:p>
            <a:pPr eaLnBrk="1" hangingPunct="1"/>
            <a:r>
              <a:rPr lang="en-MY" sz="1200" dirty="0" smtClean="0"/>
              <a:t>NO 3, </a:t>
            </a:r>
            <a:r>
              <a:rPr lang="en-MY" sz="1200" dirty="0" err="1"/>
              <a:t>A</a:t>
            </a:r>
            <a:r>
              <a:rPr lang="en-MY" sz="1200" dirty="0" err="1" smtClean="0"/>
              <a:t>mpang</a:t>
            </a:r>
            <a:r>
              <a:rPr lang="en-MY" sz="1200" dirty="0" smtClean="0"/>
              <a:t> </a:t>
            </a:r>
            <a:r>
              <a:rPr lang="en-MY" sz="1200" dirty="0"/>
              <a:t>P</a:t>
            </a:r>
            <a:r>
              <a:rPr lang="en-MY" sz="1200" dirty="0" smtClean="0"/>
              <a:t>oint Centre,</a:t>
            </a:r>
            <a:endParaRPr lang="en-US" sz="1200" dirty="0"/>
          </a:p>
          <a:p>
            <a:pPr eaLnBrk="1" hangingPunct="1"/>
            <a:r>
              <a:rPr lang="en-MY" sz="1200" dirty="0" err="1" smtClean="0"/>
              <a:t>Jalan</a:t>
            </a:r>
            <a:r>
              <a:rPr lang="en-MY" sz="1200" dirty="0" smtClean="0"/>
              <a:t> </a:t>
            </a:r>
            <a:r>
              <a:rPr lang="en-MY" sz="1200" dirty="0" err="1"/>
              <a:t>G</a:t>
            </a:r>
            <a:r>
              <a:rPr lang="en-MY" sz="1200" dirty="0" err="1" smtClean="0"/>
              <a:t>embira</a:t>
            </a:r>
            <a:r>
              <a:rPr lang="en-MY" sz="1200" dirty="0" smtClean="0"/>
              <a:t>, </a:t>
            </a:r>
            <a:r>
              <a:rPr lang="en-MY" sz="1200" dirty="0"/>
              <a:t>41100 </a:t>
            </a:r>
            <a:r>
              <a:rPr lang="en-MY" sz="1200" dirty="0" err="1" smtClean="0"/>
              <a:t>Ampang</a:t>
            </a:r>
            <a:r>
              <a:rPr lang="en-MY" sz="1200" dirty="0" smtClean="0"/>
              <a:t>,</a:t>
            </a:r>
            <a:r>
              <a:rPr lang="en-US" sz="1200" dirty="0" smtClean="0"/>
              <a:t> </a:t>
            </a:r>
            <a:endParaRPr lang="en-US" sz="1200" dirty="0"/>
          </a:p>
          <a:p>
            <a:pPr eaLnBrk="1" hangingPunct="1"/>
            <a:r>
              <a:rPr lang="en-MY" sz="1200" dirty="0"/>
              <a:t>Selangor.</a:t>
            </a:r>
          </a:p>
          <a:p>
            <a:pPr eaLnBrk="1" hangingPunct="1"/>
            <a:r>
              <a:rPr lang="en-MY" sz="1200" b="1" dirty="0"/>
              <a:t>(</a:t>
            </a:r>
            <a:r>
              <a:rPr lang="en-US" sz="1200" b="1" dirty="0"/>
              <a:t>GST ID No : </a:t>
            </a:r>
            <a:r>
              <a:rPr lang="en-US" sz="1200" b="1" dirty="0" smtClean="0"/>
              <a:t>346722220102)</a:t>
            </a:r>
            <a:endParaRPr lang="en-US" sz="1200" dirty="0"/>
          </a:p>
          <a:p>
            <a:pPr eaLnBrk="1" hangingPunct="1"/>
            <a:r>
              <a:rPr lang="en-US" sz="1200" dirty="0"/>
              <a:t>Tel : </a:t>
            </a:r>
            <a:r>
              <a:rPr lang="en-US" sz="1200" dirty="0" smtClean="0"/>
              <a:t>03-33498654</a:t>
            </a:r>
            <a:endParaRPr lang="en-US" sz="1200" dirty="0"/>
          </a:p>
          <a:p>
            <a:pPr eaLnBrk="1" hangingPunct="1"/>
            <a:endParaRPr lang="en-US" sz="1200" dirty="0"/>
          </a:p>
          <a:p>
            <a:endParaRPr lang="en-US" sz="1200" dirty="0"/>
          </a:p>
        </p:txBody>
      </p:sp>
      <p:sp>
        <p:nvSpPr>
          <p:cNvPr id="41" name="Rectangle 24"/>
          <p:cNvSpPr>
            <a:spLocks noChangeArrowheads="1"/>
          </p:cNvSpPr>
          <p:nvPr/>
        </p:nvSpPr>
        <p:spPr bwMode="auto">
          <a:xfrm>
            <a:off x="1899139" y="5653908"/>
            <a:ext cx="4642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200" i="1" dirty="0"/>
              <a:t>* Price payable includes GST </a:t>
            </a:r>
            <a:r>
              <a:rPr lang="en-US" sz="1200" i="1" dirty="0" smtClean="0"/>
              <a:t>RM0.89 </a:t>
            </a:r>
            <a:r>
              <a:rPr lang="en-US" sz="1200" i="1" dirty="0"/>
              <a:t>@ </a:t>
            </a:r>
            <a:r>
              <a:rPr lang="en-US" sz="1200" i="1" dirty="0" smtClean="0"/>
              <a:t>6%</a:t>
            </a:r>
            <a:endParaRPr lang="en-US" sz="1200" dirty="0"/>
          </a:p>
          <a:p>
            <a:endParaRPr lang="en-US" sz="1200" dirty="0"/>
          </a:p>
        </p:txBody>
      </p:sp>
    </p:spTree>
    <p:extLst>
      <p:ext uri="{BB962C8B-B14F-4D97-AF65-F5344CB8AC3E}">
        <p14:creationId xmlns:p14="http://schemas.microsoft.com/office/powerpoint/2010/main" val="3703396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03381"/>
            <a:ext cx="9145016" cy="4603774"/>
          </a:xfrm>
          <a:prstGeom prst="rect">
            <a:avLst/>
          </a:prstGeom>
        </p:spPr>
      </p:pic>
      <p:sp>
        <p:nvSpPr>
          <p:cNvPr id="5" name="TextBox 4"/>
          <p:cNvSpPr txBox="1"/>
          <p:nvPr/>
        </p:nvSpPr>
        <p:spPr>
          <a:xfrm>
            <a:off x="1035798" y="1426712"/>
            <a:ext cx="7391400" cy="1354217"/>
          </a:xfrm>
          <a:prstGeom prst="rect">
            <a:avLst/>
          </a:prstGeom>
          <a:noFill/>
        </p:spPr>
        <p:txBody>
          <a:bodyPr wrap="square" rtlCol="0">
            <a:spAutoFit/>
          </a:bodyPr>
          <a:lstStyle/>
          <a:p>
            <a:pPr>
              <a:spcBef>
                <a:spcPts val="600"/>
              </a:spcBef>
            </a:pPr>
            <a:r>
              <a:rPr lang="en-US" sz="2400" dirty="0" smtClean="0"/>
              <a:t>What if user lost/the tax invoice?</a:t>
            </a:r>
          </a:p>
          <a:p>
            <a:pPr>
              <a:spcBef>
                <a:spcPts val="600"/>
              </a:spcBef>
            </a:pPr>
            <a:r>
              <a:rPr lang="en-US" sz="2400" dirty="0" smtClean="0"/>
              <a:t>     request for </a:t>
            </a:r>
            <a:r>
              <a:rPr lang="en-US" sz="2400" u="sng" dirty="0" smtClean="0"/>
              <a:t>replacement copy</a:t>
            </a:r>
          </a:p>
          <a:p>
            <a:pPr>
              <a:spcBef>
                <a:spcPts val="600"/>
              </a:spcBef>
            </a:pPr>
            <a:r>
              <a:rPr lang="en-US" sz="2400" dirty="0" smtClean="0"/>
              <a:t>     </a:t>
            </a:r>
            <a:r>
              <a:rPr lang="en-US" sz="2400" u="sng" dirty="0" smtClean="0"/>
              <a:t>marked</a:t>
            </a:r>
            <a:r>
              <a:rPr lang="en-US" sz="2400" dirty="0" smtClean="0"/>
              <a:t> as “</a:t>
            </a:r>
            <a:r>
              <a:rPr lang="en-US" sz="2400" b="1" dirty="0" smtClean="0"/>
              <a:t>COPY ONLY</a:t>
            </a:r>
            <a:r>
              <a:rPr lang="en-US" sz="2400" dirty="0" smtClean="0"/>
              <a:t>” or “</a:t>
            </a:r>
            <a:r>
              <a:rPr lang="en-US" sz="2400" b="1" dirty="0" smtClean="0"/>
              <a:t>DUPLICATE</a:t>
            </a:r>
            <a:r>
              <a:rPr lang="en-US" sz="2400" dirty="0" smtClean="0"/>
              <a:t>”</a:t>
            </a:r>
            <a:endParaRPr lang="en-US" sz="2400" dirty="0"/>
          </a:p>
        </p:txBody>
      </p:sp>
      <p:pic>
        <p:nvPicPr>
          <p:cNvPr id="6"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599221" y="1472203"/>
            <a:ext cx="381735"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5276" y="2014871"/>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3460" y="2486783"/>
            <a:ext cx="235386" cy="188203"/>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3"/>
          <p:cNvSpPr>
            <a:spLocks noGrp="1"/>
          </p:cNvSpPr>
          <p:nvPr>
            <p:ph type="sldNum" sz="quarter" idx="12"/>
          </p:nvPr>
        </p:nvSpPr>
        <p:spPr>
          <a:prstGeom prst="rect">
            <a:avLst/>
          </a:prstGeom>
        </p:spPr>
        <p:txBody>
          <a:bodyPr/>
          <a:lstStyle/>
          <a:p>
            <a:fld id="{1F45E794-307C-49D3-8CE5-47BF882ED0AE}" type="slidenum">
              <a:rPr lang="en-MY" smtClean="0"/>
              <a:pPr/>
              <a:t>54</a:t>
            </a:fld>
            <a:endParaRPr lang="en-MY" dirty="0"/>
          </a:p>
        </p:txBody>
      </p:sp>
      <p:pic>
        <p:nvPicPr>
          <p:cNvPr id="15" name="Picture 14"/>
          <p:cNvPicPr>
            <a:picLocks noChangeAspect="1"/>
          </p:cNvPicPr>
          <p:nvPr/>
        </p:nvPicPr>
        <p:blipFill>
          <a:blip r:embed="rId5"/>
          <a:stretch>
            <a:fillRect/>
          </a:stretch>
        </p:blipFill>
        <p:spPr>
          <a:xfrm>
            <a:off x="7162800" y="180975"/>
            <a:ext cx="1828800" cy="657225"/>
          </a:xfrm>
          <a:prstGeom prst="rect">
            <a:avLst/>
          </a:prstGeom>
        </p:spPr>
      </p:pic>
      <p:sp>
        <p:nvSpPr>
          <p:cNvPr id="16" name="Rectangle 15"/>
          <p:cNvSpPr/>
          <p:nvPr/>
        </p:nvSpPr>
        <p:spPr>
          <a:xfrm>
            <a:off x="-486349" y="30046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LOST/MISPLACED TAX INVOICE - SAMPLE</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368966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524190" y="1484784"/>
            <a:ext cx="3581400" cy="415636"/>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smtClean="0"/>
              <a:t>Invoice in Foreign Currency</a:t>
            </a:r>
            <a:endParaRPr lang="en-MY" sz="2000" dirty="0"/>
          </a:p>
        </p:txBody>
      </p:sp>
      <p:sp>
        <p:nvSpPr>
          <p:cNvPr id="6" name="TextBox 5"/>
          <p:cNvSpPr txBox="1"/>
          <p:nvPr/>
        </p:nvSpPr>
        <p:spPr>
          <a:xfrm>
            <a:off x="914400" y="2190691"/>
            <a:ext cx="7391400" cy="3801041"/>
          </a:xfrm>
          <a:prstGeom prst="rect">
            <a:avLst/>
          </a:prstGeom>
          <a:noFill/>
        </p:spPr>
        <p:txBody>
          <a:bodyPr wrap="square" rtlCol="0">
            <a:spAutoFit/>
          </a:bodyPr>
          <a:lstStyle/>
          <a:p>
            <a:pPr algn="just">
              <a:spcBef>
                <a:spcPts val="600"/>
              </a:spcBef>
            </a:pPr>
            <a:r>
              <a:rPr lang="en-US" sz="2400" dirty="0" smtClean="0"/>
              <a:t>Particulars in foreign currency need to be converted into RM using the </a:t>
            </a:r>
            <a:r>
              <a:rPr lang="en-US" sz="2400" u="sng" dirty="0" smtClean="0"/>
              <a:t>open market rate of exchange </a:t>
            </a:r>
            <a:r>
              <a:rPr lang="en-US" sz="2400" dirty="0" smtClean="0"/>
              <a:t>for GST purposes included:</a:t>
            </a:r>
          </a:p>
          <a:p>
            <a:pPr algn="just">
              <a:spcBef>
                <a:spcPts val="600"/>
              </a:spcBef>
            </a:pPr>
            <a:r>
              <a:rPr lang="en-US" sz="2400" dirty="0"/>
              <a:t> </a:t>
            </a:r>
            <a:r>
              <a:rPr lang="en-US" sz="2400" dirty="0" smtClean="0"/>
              <a:t>    Amount payable before GST</a:t>
            </a:r>
          </a:p>
          <a:p>
            <a:pPr algn="just">
              <a:spcBef>
                <a:spcPts val="600"/>
              </a:spcBef>
            </a:pPr>
            <a:r>
              <a:rPr lang="en-US" sz="2400" dirty="0"/>
              <a:t> </a:t>
            </a:r>
            <a:r>
              <a:rPr lang="en-US" sz="2400" dirty="0" smtClean="0"/>
              <a:t>    Total GST chargeable</a:t>
            </a:r>
          </a:p>
          <a:p>
            <a:pPr algn="just">
              <a:spcBef>
                <a:spcPts val="600"/>
              </a:spcBef>
            </a:pPr>
            <a:r>
              <a:rPr lang="en-US" sz="2400" dirty="0"/>
              <a:t> </a:t>
            </a:r>
            <a:r>
              <a:rPr lang="en-US" sz="2400" dirty="0" smtClean="0"/>
              <a:t>    Total amount payable</a:t>
            </a:r>
          </a:p>
          <a:p>
            <a:pPr algn="just">
              <a:spcBef>
                <a:spcPts val="600"/>
              </a:spcBef>
            </a:pPr>
            <a:endParaRPr lang="en-US" sz="2400" dirty="0" smtClean="0"/>
          </a:p>
          <a:p>
            <a:pPr algn="just">
              <a:spcBef>
                <a:spcPts val="600"/>
              </a:spcBef>
            </a:pPr>
            <a:r>
              <a:rPr lang="en-US" sz="2400" dirty="0" smtClean="0"/>
              <a:t>In the case of importation, taxable person can use the </a:t>
            </a:r>
            <a:r>
              <a:rPr lang="en-US" sz="2400" u="sng" dirty="0" smtClean="0"/>
              <a:t>exchange rate published by Customs</a:t>
            </a:r>
            <a:endParaRPr lang="en-US" sz="2400" u="sng" dirty="0"/>
          </a:p>
        </p:txBody>
      </p:sp>
      <p:pic>
        <p:nvPicPr>
          <p:cNvPr id="7"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587872" y="2300440"/>
            <a:ext cx="381735"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580033" y="5240881"/>
            <a:ext cx="381735" cy="297754"/>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778" y="3506967"/>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621" y="3913942"/>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465" y="4361926"/>
            <a:ext cx="235386" cy="188203"/>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3"/>
          <p:cNvSpPr>
            <a:spLocks noGrp="1"/>
          </p:cNvSpPr>
          <p:nvPr>
            <p:ph type="sldNum" sz="quarter" idx="12"/>
          </p:nvPr>
        </p:nvSpPr>
        <p:spPr>
          <a:prstGeom prst="rect">
            <a:avLst/>
          </a:prstGeom>
        </p:spPr>
        <p:txBody>
          <a:bodyPr/>
          <a:lstStyle/>
          <a:p>
            <a:fld id="{1F45E794-307C-49D3-8CE5-47BF882ED0AE}" type="slidenum">
              <a:rPr lang="en-MY" smtClean="0"/>
              <a:pPr/>
              <a:t>55</a:t>
            </a:fld>
            <a:endParaRPr lang="en-MY" dirty="0"/>
          </a:p>
        </p:txBody>
      </p:sp>
      <p:pic>
        <p:nvPicPr>
          <p:cNvPr id="14" name="Picture 13"/>
          <p:cNvPicPr>
            <a:picLocks noChangeAspect="1"/>
          </p:cNvPicPr>
          <p:nvPr/>
        </p:nvPicPr>
        <p:blipFill>
          <a:blip r:embed="rId4"/>
          <a:stretch>
            <a:fillRect/>
          </a:stretch>
        </p:blipFill>
        <p:spPr>
          <a:xfrm>
            <a:off x="7162800" y="180975"/>
            <a:ext cx="1828800" cy="657225"/>
          </a:xfrm>
          <a:prstGeom prst="rect">
            <a:avLst/>
          </a:prstGeom>
        </p:spPr>
      </p:pic>
      <p:sp>
        <p:nvSpPr>
          <p:cNvPr id="15" name="Rectangle 14"/>
          <p:cNvSpPr/>
          <p:nvPr/>
        </p:nvSpPr>
        <p:spPr>
          <a:xfrm>
            <a:off x="-252536" y="21123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INVOICE</a:t>
            </a:r>
          </a:p>
          <a:p>
            <a:pPr lvl="1"/>
            <a:r>
              <a:rPr lang="en-US" sz="2000" dirty="0" smtClean="0">
                <a:solidFill>
                  <a:schemeClr val="bg1"/>
                </a:solidFill>
                <a:latin typeface="Calibri" pitchFamily="34" charset="0"/>
                <a:cs typeface="Calibri" pitchFamily="34" charset="0"/>
              </a:rPr>
              <a:t>FOREIGN CURRENCY</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532914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prstGeom prst="rect">
            <a:avLst/>
          </a:prstGeom>
        </p:spPr>
        <p:txBody>
          <a:bodyPr/>
          <a:lstStyle/>
          <a:p>
            <a:fld id="{1F45E794-307C-49D3-8CE5-47BF882ED0AE}" type="slidenum">
              <a:rPr lang="en-MY" smtClean="0"/>
              <a:pPr/>
              <a:t>56</a:t>
            </a:fld>
            <a:endParaRPr lang="en-MY" dirty="0"/>
          </a:p>
        </p:txBody>
      </p:sp>
      <p:sp>
        <p:nvSpPr>
          <p:cNvPr id="12" name="Rounded Rectangle 11"/>
          <p:cNvSpPr/>
          <p:nvPr/>
        </p:nvSpPr>
        <p:spPr>
          <a:xfrm>
            <a:off x="1870481" y="2516589"/>
            <a:ext cx="5493214" cy="16177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smtClean="0">
                <a:latin typeface="Calibri" pitchFamily="34" charset="0"/>
                <a:cs typeface="Calibri" pitchFamily="34" charset="0"/>
              </a:rPr>
              <a:t>ENTITLEMENT INPUT TAX</a:t>
            </a:r>
            <a:endParaRPr lang="en-US" sz="3600" b="1" u="sng" dirty="0" smtClean="0">
              <a:latin typeface="Calibri" pitchFamily="34" charset="0"/>
              <a:cs typeface="Calibri" pitchFamily="34" charset="0"/>
            </a:endParaRPr>
          </a:p>
        </p:txBody>
      </p:sp>
      <p:pic>
        <p:nvPicPr>
          <p:cNvPr id="2" name="Picture 1"/>
          <p:cNvPicPr>
            <a:picLocks noChangeAspect="1"/>
          </p:cNvPicPr>
          <p:nvPr/>
        </p:nvPicPr>
        <p:blipFill>
          <a:blip r:embed="rId2"/>
          <a:stretch>
            <a:fillRect/>
          </a:stretch>
        </p:blipFill>
        <p:spPr>
          <a:xfrm>
            <a:off x="7162800" y="180975"/>
            <a:ext cx="1828800" cy="657225"/>
          </a:xfrm>
          <a:prstGeom prst="rect">
            <a:avLst/>
          </a:prstGeom>
        </p:spPr>
      </p:pic>
    </p:spTree>
    <p:extLst>
      <p:ext uri="{BB962C8B-B14F-4D97-AF65-F5344CB8AC3E}">
        <p14:creationId xmlns:p14="http://schemas.microsoft.com/office/powerpoint/2010/main" val="643355030"/>
      </p:ext>
    </p:extLst>
  </p:cSld>
  <p:clrMapOvr>
    <a:masterClrMapping/>
  </p:clrMapOvr>
  <p:transition spd="slow">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275089-C61E-4C48-8268-89263F06933D}" type="slidenum">
              <a:rPr lang="en-US" smtClean="0"/>
              <a:pPr fontAlgn="base">
                <a:spcBef>
                  <a:spcPct val="0"/>
                </a:spcBef>
                <a:spcAft>
                  <a:spcPct val="0"/>
                </a:spcAft>
                <a:defRPr/>
              </a:pPr>
              <a:t>57</a:t>
            </a:fld>
            <a:endParaRPr lang="en-US" smtClean="0"/>
          </a:p>
        </p:txBody>
      </p:sp>
      <p:graphicFrame>
        <p:nvGraphicFramePr>
          <p:cNvPr id="4" name="Diagram 3"/>
          <p:cNvGraphicFramePr/>
          <p:nvPr>
            <p:extLst>
              <p:ext uri="{D42A27DB-BD31-4B8C-83A1-F6EECF244321}">
                <p14:modId xmlns:p14="http://schemas.microsoft.com/office/powerpoint/2010/main" val="194172825"/>
              </p:ext>
            </p:extLst>
          </p:nvPr>
        </p:nvGraphicFramePr>
        <p:xfrm>
          <a:off x="609600" y="1397000"/>
          <a:ext cx="8153400"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324544" y="260648"/>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ENTITLEMENT TO CLAIM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500848065"/>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4E67E3C-7B18-4E99-8972-86BDEB468A7E}" type="slidenum">
              <a:rPr lang="en-US" smtClean="0"/>
              <a:pPr fontAlgn="base">
                <a:spcBef>
                  <a:spcPct val="0"/>
                </a:spcBef>
                <a:spcAft>
                  <a:spcPct val="0"/>
                </a:spcAft>
                <a:defRPr/>
              </a:pPr>
              <a:t>58</a:t>
            </a:fld>
            <a:endParaRPr lang="en-US" smtClean="0"/>
          </a:p>
        </p:txBody>
      </p:sp>
      <p:sp>
        <p:nvSpPr>
          <p:cNvPr id="40965" name="TextBox 6"/>
          <p:cNvSpPr txBox="1">
            <a:spLocks noChangeArrowheads="1"/>
          </p:cNvSpPr>
          <p:nvPr/>
        </p:nvSpPr>
        <p:spPr bwMode="auto">
          <a:xfrm>
            <a:off x="835025" y="2127250"/>
            <a:ext cx="5440363"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200"/>
              <a:t>To be able for claiming Input Tax, taxable person MUST hold valid documents;</a:t>
            </a:r>
          </a:p>
          <a:p>
            <a:pPr eaLnBrk="1" hangingPunct="1">
              <a:spcBef>
                <a:spcPts val="600"/>
              </a:spcBef>
            </a:pPr>
            <a:r>
              <a:rPr lang="en-US" altLang="en-US" sz="2200"/>
              <a:t>      Tax Invoice</a:t>
            </a:r>
          </a:p>
          <a:p>
            <a:pPr eaLnBrk="1" hangingPunct="1">
              <a:spcBef>
                <a:spcPts val="600"/>
              </a:spcBef>
            </a:pPr>
            <a:r>
              <a:rPr lang="en-US" altLang="en-US" sz="2200"/>
              <a:t>      Custom No. 1 - Imported Goods</a:t>
            </a:r>
          </a:p>
          <a:p>
            <a:pPr eaLnBrk="1" hangingPunct="1">
              <a:spcBef>
                <a:spcPts val="600"/>
              </a:spcBef>
            </a:pPr>
            <a:r>
              <a:rPr lang="en-US" altLang="en-US" sz="2200"/>
              <a:t>      Custom No. 9 - Goods removed from </a:t>
            </a:r>
          </a:p>
          <a:p>
            <a:pPr eaLnBrk="1" hangingPunct="1">
              <a:spcBef>
                <a:spcPts val="600"/>
              </a:spcBef>
            </a:pPr>
            <a:r>
              <a:rPr lang="en-US" altLang="en-US" sz="2200"/>
              <a:t>      bonded warehouse</a:t>
            </a:r>
          </a:p>
          <a:p>
            <a:pPr eaLnBrk="1" hangingPunct="1">
              <a:spcBef>
                <a:spcPts val="600"/>
              </a:spcBef>
            </a:pPr>
            <a:r>
              <a:rPr lang="en-US" altLang="en-US" sz="2200"/>
              <a:t>      Documents on imported services</a:t>
            </a:r>
          </a:p>
        </p:txBody>
      </p:sp>
      <p:pic>
        <p:nvPicPr>
          <p:cNvPr id="8"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536575" y="2201863"/>
            <a:ext cx="315913" cy="24606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0" name="Picture 2" descr="S:\iACCOUNTS Master Folder\User Folder\Afif\Afif's Portal\Bahan\Invoices-icon.png"/>
          <p:cNvPicPr>
            <a:picLocks noChangeAspect="1" noChangeArrowheads="1"/>
          </p:cNvPicPr>
          <p:nvPr/>
        </p:nvPicPr>
        <p:blipFill>
          <a:blip r:embed="rId3"/>
          <a:srcRect/>
          <a:stretch>
            <a:fillRect/>
          </a:stretch>
        </p:blipFill>
        <p:spPr bwMode="auto">
          <a:xfrm>
            <a:off x="5943600" y="2592388"/>
            <a:ext cx="2513013" cy="25130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68"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2987675"/>
            <a:ext cx="2301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3384550"/>
            <a:ext cx="228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3765550"/>
            <a:ext cx="23018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1"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4633913"/>
            <a:ext cx="230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324544" y="198073"/>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CLAIMING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817448617"/>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51B0F0-C6DC-46CC-9024-8B64314AF77F}" type="slidenum">
              <a:rPr lang="en-US" smtClean="0"/>
              <a:pPr fontAlgn="base">
                <a:spcBef>
                  <a:spcPct val="0"/>
                </a:spcBef>
                <a:spcAft>
                  <a:spcPct val="0"/>
                </a:spcAft>
                <a:defRPr/>
              </a:pPr>
              <a:t>59</a:t>
            </a:fld>
            <a:endParaRPr lang="en-US" smtClean="0"/>
          </a:p>
        </p:txBody>
      </p:sp>
      <p:sp>
        <p:nvSpPr>
          <p:cNvPr id="41989" name="TextBox 6"/>
          <p:cNvSpPr txBox="1">
            <a:spLocks noChangeArrowheads="1"/>
          </p:cNvSpPr>
          <p:nvPr/>
        </p:nvSpPr>
        <p:spPr bwMode="auto">
          <a:xfrm>
            <a:off x="835025" y="1676400"/>
            <a:ext cx="7927975"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200"/>
              <a:t>Input tax </a:t>
            </a:r>
            <a:r>
              <a:rPr lang="en-US" altLang="en-US" sz="2200" u="sng"/>
              <a:t>can be claimed on supplies </a:t>
            </a:r>
            <a:r>
              <a:rPr lang="en-US" altLang="en-US" sz="2200"/>
              <a:t>bought or received </a:t>
            </a:r>
            <a:r>
              <a:rPr lang="en-US" altLang="en-US" sz="2200" b="1"/>
              <a:t>regardless</a:t>
            </a:r>
            <a:r>
              <a:rPr lang="en-US" altLang="en-US" sz="2200"/>
              <a:t>  if the supplies:</a:t>
            </a:r>
          </a:p>
          <a:p>
            <a:pPr eaLnBrk="1" hangingPunct="1">
              <a:spcBef>
                <a:spcPts val="600"/>
              </a:spcBef>
            </a:pPr>
            <a:r>
              <a:rPr lang="en-US" altLang="en-US" sz="2200"/>
              <a:t>    Paid on credit</a:t>
            </a:r>
          </a:p>
          <a:p>
            <a:pPr eaLnBrk="1" hangingPunct="1">
              <a:spcBef>
                <a:spcPts val="600"/>
              </a:spcBef>
            </a:pPr>
            <a:r>
              <a:rPr lang="en-US" altLang="en-US" sz="2200"/>
              <a:t>    Cannot be sold through the taxable period (no matching of input-</a:t>
            </a:r>
          </a:p>
          <a:p>
            <a:pPr eaLnBrk="1" hangingPunct="1">
              <a:spcBef>
                <a:spcPts val="600"/>
              </a:spcBef>
            </a:pPr>
            <a:r>
              <a:rPr lang="en-US" altLang="en-US" sz="2200"/>
              <a:t>    output)</a:t>
            </a:r>
          </a:p>
          <a:p>
            <a:pPr eaLnBrk="1" hangingPunct="1">
              <a:spcBef>
                <a:spcPts val="600"/>
              </a:spcBef>
            </a:pPr>
            <a:endParaRPr lang="en-US" altLang="en-US" sz="2200"/>
          </a:p>
          <a:p>
            <a:pPr eaLnBrk="1" hangingPunct="1">
              <a:spcBef>
                <a:spcPts val="600"/>
              </a:spcBef>
            </a:pPr>
            <a:r>
              <a:rPr lang="en-US" altLang="en-US" sz="2200"/>
              <a:t>Claim can be made within the period of </a:t>
            </a:r>
            <a:r>
              <a:rPr lang="en-US" altLang="en-US" sz="2800" b="1">
                <a:solidFill>
                  <a:srgbClr val="C00000"/>
                </a:solidFill>
              </a:rPr>
              <a:t>6 years </a:t>
            </a:r>
            <a:r>
              <a:rPr lang="en-US" altLang="en-US" sz="2200"/>
              <a:t>from the date GST return is made</a:t>
            </a:r>
          </a:p>
        </p:txBody>
      </p:sp>
      <p:pic>
        <p:nvPicPr>
          <p:cNvPr id="9"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71488" y="1771650"/>
            <a:ext cx="315912" cy="24606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1991"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38" y="2541588"/>
            <a:ext cx="2349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2944813"/>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504825" y="4156075"/>
            <a:ext cx="315913" cy="246063"/>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Rectangle 10"/>
          <p:cNvSpPr/>
          <p:nvPr/>
        </p:nvSpPr>
        <p:spPr>
          <a:xfrm>
            <a:off x="-324544" y="198073"/>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CLAIMING INPUT TAX (CONTD.)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497575492"/>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52037"/>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WHAT IS GST?</a:t>
            </a:r>
            <a:endParaRPr lang="en-MY" sz="2954" b="1"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6</a:t>
            </a:fld>
            <a:endParaRPr lang="en-MY" dirty="0"/>
          </a:p>
        </p:txBody>
      </p:sp>
    </p:spTree>
    <p:extLst>
      <p:ext uri="{BB962C8B-B14F-4D97-AF65-F5344CB8AC3E}">
        <p14:creationId xmlns:p14="http://schemas.microsoft.com/office/powerpoint/2010/main" val="2858578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3275089-C61E-4C48-8268-89263F06933D}" type="slidenum">
              <a:rPr lang="en-US" smtClean="0"/>
              <a:pPr fontAlgn="base">
                <a:spcBef>
                  <a:spcPct val="0"/>
                </a:spcBef>
                <a:spcAft>
                  <a:spcPct val="0"/>
                </a:spcAft>
                <a:defRPr/>
              </a:pPr>
              <a:t>60</a:t>
            </a:fld>
            <a:endParaRPr lang="en-US" smtClean="0"/>
          </a:p>
        </p:txBody>
      </p:sp>
      <p:sp>
        <p:nvSpPr>
          <p:cNvPr id="19461" name="TextBox 6"/>
          <p:cNvSpPr txBox="1">
            <a:spLocks noChangeArrowheads="1"/>
          </p:cNvSpPr>
          <p:nvPr/>
        </p:nvSpPr>
        <p:spPr bwMode="auto">
          <a:xfrm>
            <a:off x="762000" y="1725613"/>
            <a:ext cx="78486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000" dirty="0"/>
              <a:t>Allowable on taxable supplies:</a:t>
            </a:r>
          </a:p>
          <a:p>
            <a:pPr eaLnBrk="1" hangingPunct="1">
              <a:spcBef>
                <a:spcPts val="600"/>
              </a:spcBef>
            </a:pPr>
            <a:r>
              <a:rPr lang="en-US" altLang="en-US" sz="2000" dirty="0"/>
              <a:t>        Standard rated or zero rated supplies</a:t>
            </a:r>
            <a:br>
              <a:rPr lang="en-US" altLang="en-US" sz="2000" dirty="0"/>
            </a:br>
            <a:r>
              <a:rPr lang="en-US" altLang="en-US" sz="2000" dirty="0"/>
              <a:t>        Disregarded supplies</a:t>
            </a:r>
          </a:p>
          <a:p>
            <a:pPr eaLnBrk="1" hangingPunct="1">
              <a:spcBef>
                <a:spcPts val="600"/>
              </a:spcBef>
            </a:pPr>
            <a:r>
              <a:rPr lang="en-US" altLang="en-US" sz="2000" dirty="0"/>
              <a:t>                  Within group</a:t>
            </a:r>
          </a:p>
          <a:p>
            <a:pPr eaLnBrk="1" hangingPunct="1">
              <a:spcBef>
                <a:spcPts val="600"/>
              </a:spcBef>
            </a:pPr>
            <a:r>
              <a:rPr lang="en-US" altLang="en-US" sz="2000" dirty="0"/>
              <a:t>                  Within or between designated areas (Langkawi, Labuan </a:t>
            </a:r>
            <a:r>
              <a:rPr lang="en-US" altLang="en-US" sz="2000" dirty="0" err="1"/>
              <a:t>etc</a:t>
            </a:r>
            <a:r>
              <a:rPr lang="en-US" altLang="en-US" sz="2000" dirty="0"/>
              <a:t>)</a:t>
            </a:r>
          </a:p>
          <a:p>
            <a:pPr eaLnBrk="1" hangingPunct="1">
              <a:spcBef>
                <a:spcPts val="600"/>
              </a:spcBef>
            </a:pPr>
            <a:r>
              <a:rPr lang="en-US" altLang="en-US" sz="2000" dirty="0"/>
              <a:t>                  Made in warehouse</a:t>
            </a:r>
          </a:p>
          <a:p>
            <a:pPr eaLnBrk="1" hangingPunct="1">
              <a:spcBef>
                <a:spcPts val="600"/>
              </a:spcBef>
            </a:pPr>
            <a:endParaRPr lang="en-US" altLang="en-US" sz="2000" dirty="0"/>
          </a:p>
          <a:p>
            <a:pPr eaLnBrk="1" hangingPunct="1">
              <a:spcBef>
                <a:spcPts val="600"/>
              </a:spcBef>
            </a:pPr>
            <a:r>
              <a:rPr lang="en-US" altLang="en-US" sz="2000" dirty="0" smtClean="0"/>
              <a:t>Allowable </a:t>
            </a:r>
            <a:r>
              <a:rPr lang="en-US" altLang="en-US" sz="2000" dirty="0"/>
              <a:t>on supplies made outside Malaysia which would be taxable supplies if made in Malaysia</a:t>
            </a:r>
          </a:p>
          <a:p>
            <a:pPr eaLnBrk="1" hangingPunct="1">
              <a:spcBef>
                <a:spcPts val="600"/>
              </a:spcBef>
            </a:pPr>
            <a:r>
              <a:rPr lang="en-US" altLang="en-US" sz="2000" dirty="0"/>
              <a:t>Allowable on any other prescribed supply (Fixed Input Tax Recovery)</a:t>
            </a:r>
          </a:p>
          <a:p>
            <a:pPr eaLnBrk="1" hangingPunct="1">
              <a:spcBef>
                <a:spcPts val="600"/>
              </a:spcBef>
            </a:pPr>
            <a:endParaRPr lang="en-US" altLang="en-US" sz="2000" dirty="0"/>
          </a:p>
        </p:txBody>
      </p:sp>
      <p:pic>
        <p:nvPicPr>
          <p:cNvPr id="9"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12750" y="4302993"/>
            <a:ext cx="347663" cy="271462"/>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12750" y="4995143"/>
            <a:ext cx="347663" cy="26987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1"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12750" y="1800225"/>
            <a:ext cx="347663" cy="26987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465"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50" y="2227263"/>
            <a:ext cx="2349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516188"/>
            <a:ext cx="2349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895600"/>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76600"/>
            <a:ext cx="23177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9" name="Picture 2" descr="S:\iACCOUNTS Master Folder\User Folder\Afif\Afif's Portal\Bahan\Checkmar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671888"/>
            <a:ext cx="2317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96552" y="22788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ALLOWABLE INPUT TAX</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674651527"/>
      </p:ext>
    </p:extLst>
  </p:cSld>
  <p:clrMapOvr>
    <a:masterClrMapping/>
  </p:clrMapOvr>
  <p:transition spd="med">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2"/>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38FC2B3-20B3-486C-AE38-0E0703E2A3AC}" type="slidenum">
              <a:rPr lang="en-US" smtClean="0"/>
              <a:pPr fontAlgn="base">
                <a:spcBef>
                  <a:spcPct val="0"/>
                </a:spcBef>
                <a:spcAft>
                  <a:spcPct val="0"/>
                </a:spcAft>
                <a:defRPr/>
              </a:pPr>
              <a:t>61</a:t>
            </a:fld>
            <a:endParaRPr lang="en-US" smtClean="0"/>
          </a:p>
        </p:txBody>
      </p:sp>
      <p:sp>
        <p:nvSpPr>
          <p:cNvPr id="29701" name="TextBox 6"/>
          <p:cNvSpPr txBox="1">
            <a:spLocks noChangeArrowheads="1"/>
          </p:cNvSpPr>
          <p:nvPr/>
        </p:nvSpPr>
        <p:spPr bwMode="auto">
          <a:xfrm>
            <a:off x="811213" y="1905000"/>
            <a:ext cx="8104187" cy="292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ts val="600"/>
              </a:spcBef>
            </a:pPr>
            <a:r>
              <a:rPr lang="en-US" altLang="en-US" sz="2200" dirty="0"/>
              <a:t>Blocked supplies:</a:t>
            </a:r>
          </a:p>
          <a:p>
            <a:pPr eaLnBrk="1" hangingPunct="1">
              <a:spcBef>
                <a:spcPts val="600"/>
              </a:spcBef>
            </a:pPr>
            <a:r>
              <a:rPr lang="en-US" altLang="en-US" sz="2200" dirty="0"/>
              <a:t>      Passenger </a:t>
            </a:r>
            <a:r>
              <a:rPr lang="en-US" altLang="en-US" sz="2200" dirty="0" smtClean="0"/>
              <a:t>motor cars </a:t>
            </a:r>
            <a:r>
              <a:rPr lang="en-US" altLang="en-US" sz="2200" dirty="0"/>
              <a:t>including hiring of car</a:t>
            </a:r>
          </a:p>
          <a:p>
            <a:pPr eaLnBrk="1" hangingPunct="1">
              <a:spcBef>
                <a:spcPts val="600"/>
              </a:spcBef>
            </a:pPr>
            <a:r>
              <a:rPr lang="en-US" altLang="en-US" sz="2200" dirty="0"/>
              <a:t>      Family benefits</a:t>
            </a:r>
          </a:p>
          <a:p>
            <a:pPr eaLnBrk="1" hangingPunct="1">
              <a:spcBef>
                <a:spcPts val="600"/>
              </a:spcBef>
            </a:pPr>
            <a:r>
              <a:rPr lang="en-US" altLang="en-US" sz="2200" dirty="0"/>
              <a:t>      Club subscription fee</a:t>
            </a:r>
          </a:p>
          <a:p>
            <a:pPr eaLnBrk="1" hangingPunct="1">
              <a:spcBef>
                <a:spcPts val="600"/>
              </a:spcBef>
            </a:pPr>
            <a:r>
              <a:rPr lang="en-US" altLang="en-US" sz="2200" dirty="0"/>
              <a:t>      Medical and personal accident insurance</a:t>
            </a:r>
          </a:p>
          <a:p>
            <a:pPr eaLnBrk="1" hangingPunct="1">
              <a:spcBef>
                <a:spcPts val="600"/>
              </a:spcBef>
            </a:pPr>
            <a:r>
              <a:rPr lang="en-US" altLang="en-US" sz="2200" dirty="0"/>
              <a:t>      Medical expenses</a:t>
            </a:r>
          </a:p>
          <a:p>
            <a:pPr eaLnBrk="1" hangingPunct="1">
              <a:spcBef>
                <a:spcPts val="600"/>
              </a:spcBef>
            </a:pPr>
            <a:r>
              <a:rPr lang="en-US" altLang="en-US" sz="2200" dirty="0"/>
              <a:t>      Entertainment expenses for family members and potential clients</a:t>
            </a:r>
          </a:p>
        </p:txBody>
      </p:sp>
      <p:pic>
        <p:nvPicPr>
          <p:cNvPr id="8" name="Picture 2" descr="S:\iACCOUNTS Master Folder\User Folder\Afif\Afif's Portal\Bahan\google_drive_logo_3963 copy.png"/>
          <p:cNvPicPr>
            <a:picLocks noChangeAspect="1" noChangeArrowheads="1"/>
          </p:cNvPicPr>
          <p:nvPr/>
        </p:nvPicPr>
        <p:blipFill>
          <a:blip r:embed="rId2"/>
          <a:srcRect/>
          <a:stretch>
            <a:fillRect/>
          </a:stretch>
        </p:blipFill>
        <p:spPr bwMode="auto">
          <a:xfrm rot="11246311">
            <a:off x="423863" y="1978025"/>
            <a:ext cx="381000" cy="298450"/>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703"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847975"/>
            <a:ext cx="2349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2438400"/>
            <a:ext cx="2349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25" y="3690938"/>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25" y="3281363"/>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descr="C:\Users\GSTUser\Desktop\color-wheel-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413" y="4495800"/>
            <a:ext cx="234950" cy="18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413" y="4086225"/>
            <a:ext cx="23495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96552" y="22788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INPUT TAX CREDIT</a:t>
            </a:r>
          </a:p>
          <a:p>
            <a:pPr lvl="1"/>
            <a:r>
              <a:rPr lang="en-US" sz="2000" dirty="0" smtClean="0">
                <a:solidFill>
                  <a:schemeClr val="bg1"/>
                </a:solidFill>
                <a:latin typeface="Calibri" pitchFamily="34" charset="0"/>
                <a:cs typeface="Calibri" pitchFamily="34" charset="0"/>
              </a:rPr>
              <a:t>BLOCKED INPUT TAX</a:t>
            </a:r>
            <a:endParaRPr lang="en-US" dirty="0">
              <a:solidFill>
                <a:schemeClr val="bg1"/>
              </a:solidFill>
              <a:latin typeface="Calibri" pitchFamily="34" charset="0"/>
              <a:cs typeface="Calibri" pitchFamily="34" charset="0"/>
            </a:endParaRPr>
          </a:p>
        </p:txBody>
      </p:sp>
      <p:pic>
        <p:nvPicPr>
          <p:cNvPr id="13" name="Picture 4" descr="C:\Users\GSTUser\Desktop\Tour Bus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7413" y="5103017"/>
            <a:ext cx="1580094" cy="1185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5" descr="C:\Users\GSTUser\Desktop\model.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72" t="7190" r="3715" b="10269"/>
          <a:stretch/>
        </p:blipFill>
        <p:spPr bwMode="auto">
          <a:xfrm>
            <a:off x="2619691" y="5118672"/>
            <a:ext cx="1640927" cy="11850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9" name="Picture 2" descr="C:\Users\GSTUser\Desktop\set-of-golf-club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97" r="4634"/>
          <a:stretch/>
        </p:blipFill>
        <p:spPr bwMode="auto">
          <a:xfrm>
            <a:off x="4572000" y="5009942"/>
            <a:ext cx="1075304" cy="1402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6" name="Picture 2" descr="http://athleticlab.com/wp-content/uploads/2014/08/Family.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75563" y="4882542"/>
            <a:ext cx="2276234" cy="1707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wpclipart.com/medical/symbols/medical_symbols_3/care_staff_area.pn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75915" y="5009942"/>
            <a:ext cx="1356825" cy="1370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59220"/>
      </p:ext>
    </p:extLst>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62</a:t>
            </a:fld>
            <a:endParaRPr lang="en-US"/>
          </a:p>
        </p:txBody>
      </p:sp>
      <p:sp>
        <p:nvSpPr>
          <p:cNvPr id="3" name="TextBox 2"/>
          <p:cNvSpPr txBox="1"/>
          <p:nvPr/>
        </p:nvSpPr>
        <p:spPr>
          <a:xfrm>
            <a:off x="2852970" y="4402329"/>
            <a:ext cx="6356350" cy="1077218"/>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DEBIT NOTE, CREDIT NOTE &amp;                 GST BAD DEBTS</a:t>
            </a: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62</a:t>
            </a:fld>
            <a:endParaRPr lang="en-MY" dirty="0"/>
          </a:p>
        </p:txBody>
      </p:sp>
    </p:spTree>
    <p:extLst>
      <p:ext uri="{BB962C8B-B14F-4D97-AF65-F5344CB8AC3E}">
        <p14:creationId xmlns:p14="http://schemas.microsoft.com/office/powerpoint/2010/main" val="1755563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63</a:t>
            </a:fld>
            <a:endParaRPr lang="en-US"/>
          </a:p>
        </p:txBody>
      </p:sp>
      <p:sp>
        <p:nvSpPr>
          <p:cNvPr id="3" name="TextBox 2"/>
          <p:cNvSpPr txBox="1"/>
          <p:nvPr/>
        </p:nvSpPr>
        <p:spPr>
          <a:xfrm>
            <a:off x="2477045" y="4767286"/>
            <a:ext cx="6742501"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ISSUANCE OF DEBIT AND CREDIT NOTE</a:t>
            </a:r>
            <a:endParaRPr lang="en-MY" sz="3200" dirty="0">
              <a:solidFill>
                <a:schemeClr val="tx2">
                  <a:lumMod val="50000"/>
                </a:schemeClr>
              </a:solidFill>
              <a:latin typeface="Calibri" pitchFamily="34" charset="0"/>
            </a:endParaRP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63</a:t>
            </a:fld>
            <a:endParaRPr lang="en-MY" dirty="0"/>
          </a:p>
        </p:txBody>
      </p:sp>
    </p:spTree>
    <p:extLst>
      <p:ext uri="{BB962C8B-B14F-4D97-AF65-F5344CB8AC3E}">
        <p14:creationId xmlns:p14="http://schemas.microsoft.com/office/powerpoint/2010/main" val="25006438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64</a:t>
            </a:fld>
            <a:endParaRPr lang="en-US"/>
          </a:p>
        </p:txBody>
      </p:sp>
      <p:pic>
        <p:nvPicPr>
          <p:cNvPr id="3" name="Picture 2" descr="http://www.binary-clouds.com/images/cm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483" y="3426950"/>
            <a:ext cx="3143250" cy="2924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101" y="388684"/>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DEBIT AND 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CONTENTS</a:t>
            </a:r>
            <a:endParaRPr lang="en-SG" dirty="0"/>
          </a:p>
        </p:txBody>
      </p:sp>
      <p:sp>
        <p:nvSpPr>
          <p:cNvPr id="5" name="TextBox 4"/>
          <p:cNvSpPr txBox="1"/>
          <p:nvPr/>
        </p:nvSpPr>
        <p:spPr>
          <a:xfrm>
            <a:off x="561585" y="1580270"/>
            <a:ext cx="8667750" cy="4585871"/>
          </a:xfrm>
          <a:prstGeom prst="rect">
            <a:avLst/>
          </a:prstGeom>
          <a:noFill/>
        </p:spPr>
        <p:txBody>
          <a:bodyPr wrap="square" rtlCol="0">
            <a:spAutoFit/>
          </a:bodyPr>
          <a:lstStyle/>
          <a:p>
            <a:pPr>
              <a:spcBef>
                <a:spcPts val="600"/>
              </a:spcBef>
            </a:pPr>
            <a:r>
              <a:rPr lang="en-US" sz="2200" b="1" dirty="0" smtClean="0"/>
              <a:t>Debit Note and Credit Note must contains:</a:t>
            </a:r>
            <a:endParaRPr lang="en-MY" sz="2200" dirty="0"/>
          </a:p>
          <a:p>
            <a:pPr>
              <a:spcBef>
                <a:spcPts val="600"/>
              </a:spcBef>
            </a:pPr>
            <a:r>
              <a:rPr lang="en-US" sz="2200" dirty="0" smtClean="0"/>
              <a:t>    1) Words “Credit Note” or “Debit Note” in a prominent place</a:t>
            </a:r>
          </a:p>
          <a:p>
            <a:pPr>
              <a:spcBef>
                <a:spcPts val="600"/>
              </a:spcBef>
            </a:pPr>
            <a:r>
              <a:rPr lang="en-US" sz="2200" dirty="0"/>
              <a:t> </a:t>
            </a:r>
            <a:r>
              <a:rPr lang="en-US" sz="2200" dirty="0" smtClean="0"/>
              <a:t>   2) Serial Number and date of issue</a:t>
            </a:r>
          </a:p>
          <a:p>
            <a:pPr>
              <a:spcBef>
                <a:spcPts val="600"/>
              </a:spcBef>
            </a:pPr>
            <a:r>
              <a:rPr lang="en-US" sz="2200" dirty="0"/>
              <a:t> </a:t>
            </a:r>
            <a:r>
              <a:rPr lang="en-US" sz="2200" dirty="0" smtClean="0"/>
              <a:t>   3) Name, address and GST identification number of the supplier</a:t>
            </a:r>
          </a:p>
          <a:p>
            <a:pPr>
              <a:spcBef>
                <a:spcPts val="600"/>
              </a:spcBef>
            </a:pPr>
            <a:r>
              <a:rPr lang="en-US" sz="2200" dirty="0"/>
              <a:t> </a:t>
            </a:r>
            <a:r>
              <a:rPr lang="en-US" sz="2200" dirty="0" smtClean="0"/>
              <a:t>   4) Name and address of customer</a:t>
            </a:r>
          </a:p>
          <a:p>
            <a:pPr>
              <a:spcBef>
                <a:spcPts val="600"/>
              </a:spcBef>
            </a:pPr>
            <a:r>
              <a:rPr lang="en-US" sz="2200" dirty="0"/>
              <a:t> </a:t>
            </a:r>
            <a:r>
              <a:rPr lang="en-US" sz="2200" dirty="0" smtClean="0"/>
              <a:t>   5) Reason of issuance</a:t>
            </a:r>
          </a:p>
          <a:p>
            <a:pPr>
              <a:spcBef>
                <a:spcPts val="600"/>
              </a:spcBef>
            </a:pPr>
            <a:r>
              <a:rPr lang="en-US" sz="2200" dirty="0"/>
              <a:t> </a:t>
            </a:r>
            <a:r>
              <a:rPr lang="en-US" sz="2200" dirty="0" smtClean="0"/>
              <a:t>   6) Description of goods or services</a:t>
            </a:r>
          </a:p>
          <a:p>
            <a:pPr>
              <a:spcBef>
                <a:spcPts val="600"/>
              </a:spcBef>
            </a:pPr>
            <a:r>
              <a:rPr lang="en-US" sz="2200" dirty="0"/>
              <a:t> </a:t>
            </a:r>
            <a:r>
              <a:rPr lang="en-US" sz="2200" dirty="0" smtClean="0"/>
              <a:t>   7) Quantity and amount of each supply</a:t>
            </a:r>
          </a:p>
          <a:p>
            <a:pPr>
              <a:spcBef>
                <a:spcPts val="600"/>
              </a:spcBef>
            </a:pPr>
            <a:r>
              <a:rPr lang="en-US" sz="2200" dirty="0"/>
              <a:t> </a:t>
            </a:r>
            <a:r>
              <a:rPr lang="en-US" sz="2200" dirty="0" smtClean="0"/>
              <a:t>   8) Total amount excluding GST</a:t>
            </a:r>
          </a:p>
          <a:p>
            <a:pPr>
              <a:spcBef>
                <a:spcPts val="600"/>
              </a:spcBef>
            </a:pPr>
            <a:r>
              <a:rPr lang="en-US" sz="2200" dirty="0"/>
              <a:t> </a:t>
            </a:r>
            <a:r>
              <a:rPr lang="en-US" sz="2200" dirty="0" smtClean="0"/>
              <a:t>   9) Rate and amount of GST</a:t>
            </a:r>
          </a:p>
          <a:p>
            <a:pPr>
              <a:spcBef>
                <a:spcPts val="600"/>
              </a:spcBef>
            </a:pPr>
            <a:r>
              <a:rPr lang="en-US" sz="2200" dirty="0"/>
              <a:t> </a:t>
            </a:r>
            <a:r>
              <a:rPr lang="en-US" sz="2200" dirty="0" smtClean="0"/>
              <a:t>  10) Number and date of the original tax invoice</a:t>
            </a:r>
          </a:p>
        </p:txBody>
      </p:sp>
      <p:pic>
        <p:nvPicPr>
          <p:cNvPr id="6"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277349" y="1603467"/>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Slide Number Placeholder 3"/>
          <p:cNvSpPr txBox="1">
            <a:spLocks/>
          </p:cNvSpPr>
          <p:nvPr/>
        </p:nvSpPr>
        <p:spPr>
          <a:xfrm>
            <a:off x="8940867" y="6463184"/>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64</a:t>
            </a:fld>
            <a:endParaRPr lang="en-MY" dirty="0"/>
          </a:p>
        </p:txBody>
      </p:sp>
    </p:spTree>
    <p:extLst>
      <p:ext uri="{BB962C8B-B14F-4D97-AF65-F5344CB8AC3E}">
        <p14:creationId xmlns:p14="http://schemas.microsoft.com/office/powerpoint/2010/main" val="1670186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65</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DEBIT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SAMPLE OF DEBIT NOTE</a:t>
            </a:r>
            <a:r>
              <a:rPr lang="en-US" sz="2400" dirty="0" smtClean="0">
                <a:solidFill>
                  <a:schemeClr val="bg1"/>
                </a:solidFill>
                <a:latin typeface="Calibri" pitchFamily="34" charset="0"/>
                <a:cs typeface="Mongolian Baiti" pitchFamily="66" charset="0"/>
              </a:rPr>
              <a:t> </a:t>
            </a:r>
            <a:endParaRPr lang="en-SG" dirty="0"/>
          </a:p>
        </p:txBody>
      </p:sp>
      <p:sp>
        <p:nvSpPr>
          <p:cNvPr id="4"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65</a:t>
            </a:fld>
            <a:endParaRPr lang="en-MY" dirty="0"/>
          </a:p>
        </p:txBody>
      </p:sp>
      <p:pic>
        <p:nvPicPr>
          <p:cNvPr id="5" name="Picture 2" descr="C:\Users\Audit\Desktop\GST TRANSACTION\PICTURE\Pictur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20" y="1529239"/>
            <a:ext cx="8928992" cy="487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0302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66</a:t>
            </a:fld>
            <a:endParaRPr lang="en-US"/>
          </a:p>
        </p:txBody>
      </p:sp>
      <p:sp>
        <p:nvSpPr>
          <p:cNvPr id="3" name="Rectangle 2"/>
          <p:cNvSpPr/>
          <p:nvPr/>
        </p:nvSpPr>
        <p:spPr>
          <a:xfrm>
            <a:off x="-335558" y="332656"/>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CREDIT NOTE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SAMPLE OF CREDIT NOTE</a:t>
            </a:r>
            <a:r>
              <a:rPr lang="en-US" sz="2400" dirty="0" smtClean="0">
                <a:solidFill>
                  <a:schemeClr val="bg1"/>
                </a:solidFill>
                <a:latin typeface="Calibri" pitchFamily="34" charset="0"/>
                <a:cs typeface="Mongolian Baiti" pitchFamily="66" charset="0"/>
              </a:rPr>
              <a:t> </a:t>
            </a:r>
            <a:endParaRPr lang="en-SG" dirty="0"/>
          </a:p>
        </p:txBody>
      </p:sp>
      <p:pic>
        <p:nvPicPr>
          <p:cNvPr id="4" name="Picture 2" descr="C:\Users\Audit\Desktop\GST TRANSACTION\PICTURE\Pict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64" y="1672138"/>
            <a:ext cx="8763518" cy="4734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487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67</a:t>
            </a:fld>
            <a:endParaRPr lang="en-US"/>
          </a:p>
        </p:txBody>
      </p:sp>
      <p:sp>
        <p:nvSpPr>
          <p:cNvPr id="3" name="TextBox 2"/>
          <p:cNvSpPr txBox="1"/>
          <p:nvPr/>
        </p:nvSpPr>
        <p:spPr>
          <a:xfrm>
            <a:off x="2852970" y="4687310"/>
            <a:ext cx="6742501"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BAD DEBT</a:t>
            </a:r>
            <a:endParaRPr lang="en-MY" sz="3200" dirty="0">
              <a:solidFill>
                <a:schemeClr val="tx2">
                  <a:lumMod val="50000"/>
                </a:schemeClr>
              </a:solidFill>
              <a:latin typeface="Calibri" pitchFamily="34" charset="0"/>
            </a:endParaRP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67</a:t>
            </a:fld>
            <a:endParaRPr lang="en-MY" dirty="0"/>
          </a:p>
        </p:txBody>
      </p:sp>
    </p:spTree>
    <p:extLst>
      <p:ext uri="{BB962C8B-B14F-4D97-AF65-F5344CB8AC3E}">
        <p14:creationId xmlns:p14="http://schemas.microsoft.com/office/powerpoint/2010/main" val="31177218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68</a:t>
            </a:fld>
            <a:endParaRPr lang="en-US"/>
          </a:p>
        </p:txBody>
      </p:sp>
      <p:sp>
        <p:nvSpPr>
          <p:cNvPr id="3" name="Content Placeholder 5"/>
          <p:cNvSpPr txBox="1">
            <a:spLocks/>
          </p:cNvSpPr>
          <p:nvPr/>
        </p:nvSpPr>
        <p:spPr>
          <a:xfrm>
            <a:off x="0" y="1539815"/>
            <a:ext cx="9145587" cy="6937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MY" smtClean="0"/>
              <a:t>Adjustments need to be made on the following situations:</a:t>
            </a:r>
          </a:p>
          <a:p>
            <a:pPr marL="457200" lvl="1" indent="0">
              <a:buFont typeface="Arial" pitchFamily="34" charset="0"/>
              <a:buNone/>
            </a:pPr>
            <a:endParaRPr lang="en-MY" sz="1400" dirty="0" smtClean="0"/>
          </a:p>
        </p:txBody>
      </p:sp>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a:t>
            </a:r>
          </a:p>
        </p:txBody>
      </p:sp>
      <p:sp>
        <p:nvSpPr>
          <p:cNvPr id="5"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68</a:t>
            </a:fld>
            <a:endParaRPr lang="en-MY" dirty="0"/>
          </a:p>
        </p:txBody>
      </p:sp>
      <p:pic>
        <p:nvPicPr>
          <p:cNvPr id="6" name="Picture 2" descr="http://luc.devroye.org/SpecimenBookCincinnatiTypeFoundry-1882-Fist1406.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085" y="3103157"/>
            <a:ext cx="2747640" cy="13950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508088" y="2554161"/>
            <a:ext cx="6696744" cy="2677656"/>
          </a:xfrm>
          <a:prstGeom prst="rect">
            <a:avLst/>
          </a:prstGeom>
          <a:noFill/>
        </p:spPr>
        <p:txBody>
          <a:bodyPr wrap="square" rtlCol="0">
            <a:spAutoFit/>
          </a:bodyPr>
          <a:lstStyle/>
          <a:p>
            <a:pPr marL="1200150" lvl="2" indent="-342900">
              <a:buFont typeface="Courier New" panose="02070309020205020404" pitchFamily="49" charset="0"/>
              <a:buChar char="o"/>
            </a:pPr>
            <a:r>
              <a:rPr lang="en-MY" sz="2400" dirty="0"/>
              <a:t>Bad debt due to </a:t>
            </a:r>
            <a:r>
              <a:rPr lang="en-MY" sz="2400" dirty="0" smtClean="0">
                <a:solidFill>
                  <a:srgbClr val="FF0000"/>
                </a:solidFill>
              </a:rPr>
              <a:t>non-payment</a:t>
            </a:r>
          </a:p>
          <a:p>
            <a:pPr marL="857250" lvl="2"/>
            <a:endParaRPr lang="en-MY" sz="2400" dirty="0">
              <a:solidFill>
                <a:srgbClr val="FF0000"/>
              </a:solidFill>
            </a:endParaRPr>
          </a:p>
          <a:p>
            <a:pPr marL="1200150" lvl="2" indent="-342900">
              <a:buFont typeface="Courier New" panose="02070309020205020404" pitchFamily="49" charset="0"/>
              <a:buChar char="o"/>
            </a:pPr>
            <a:r>
              <a:rPr lang="en-MY" sz="2400" dirty="0"/>
              <a:t>Bad debt due to </a:t>
            </a:r>
            <a:r>
              <a:rPr lang="en-MY" sz="2400" dirty="0" smtClean="0">
                <a:solidFill>
                  <a:srgbClr val="FF0000"/>
                </a:solidFill>
              </a:rPr>
              <a:t>insolvency</a:t>
            </a:r>
          </a:p>
          <a:p>
            <a:pPr marL="857250" lvl="2"/>
            <a:endParaRPr lang="en-MY" sz="2400" dirty="0">
              <a:solidFill>
                <a:srgbClr val="FF0000"/>
              </a:solidFill>
            </a:endParaRPr>
          </a:p>
          <a:p>
            <a:pPr marL="1200150" lvl="2" indent="-342900">
              <a:buFont typeface="Courier New" panose="02070309020205020404" pitchFamily="49" charset="0"/>
              <a:buChar char="o"/>
            </a:pPr>
            <a:r>
              <a:rPr lang="en-MY" sz="2400" dirty="0"/>
              <a:t>Recovery of payment with regards to bad debt</a:t>
            </a:r>
          </a:p>
          <a:p>
            <a:endParaRPr lang="en-MY" sz="2400" dirty="0"/>
          </a:p>
        </p:txBody>
      </p:sp>
    </p:spTree>
    <p:extLst>
      <p:ext uri="{BB962C8B-B14F-4D97-AF65-F5344CB8AC3E}">
        <p14:creationId xmlns:p14="http://schemas.microsoft.com/office/powerpoint/2010/main" val="27647689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69</a:t>
            </a:fld>
            <a:endParaRPr lang="en-US"/>
          </a:p>
        </p:txBody>
      </p:sp>
      <p:sp>
        <p:nvSpPr>
          <p:cNvPr id="3" name="Rectangle 2"/>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RELIEF</a:t>
            </a:r>
          </a:p>
          <a:p>
            <a:r>
              <a:rPr lang="en-US" sz="2400" dirty="0">
                <a:solidFill>
                  <a:schemeClr val="bg1"/>
                </a:solidFill>
                <a:latin typeface="Calibri" pitchFamily="34" charset="0"/>
                <a:cs typeface="Mongolian Baiti" pitchFamily="66" charset="0"/>
              </a:rPr>
              <a:t>	</a:t>
            </a:r>
            <a:r>
              <a:rPr lang="en-US" dirty="0" smtClean="0"/>
              <a:t>ELIGIBILITY</a:t>
            </a:r>
            <a:endParaRPr lang="en-SG" dirty="0"/>
          </a:p>
        </p:txBody>
      </p:sp>
      <p:sp>
        <p:nvSpPr>
          <p:cNvPr id="4" name="Content Placeholder 2"/>
          <p:cNvSpPr txBox="1">
            <a:spLocks/>
          </p:cNvSpPr>
          <p:nvPr/>
        </p:nvSpPr>
        <p:spPr>
          <a:xfrm>
            <a:off x="661615" y="1450975"/>
            <a:ext cx="8251825" cy="37782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MY" sz="2400" smtClean="0"/>
              <a:t>A taxable person is entitled to a relief for bad debt on the whole or any part of the tax paid by him in respect of a taxable supply if:</a:t>
            </a:r>
            <a:endParaRPr lang="en-MY" sz="2000" smtClean="0"/>
          </a:p>
          <a:p>
            <a:pPr marL="0" indent="0" algn="just">
              <a:buFont typeface="Arial" pitchFamily="34" charset="0"/>
              <a:buNone/>
            </a:pPr>
            <a:endParaRPr lang="en-MY" sz="2000" smtClean="0"/>
          </a:p>
          <a:p>
            <a:pPr marL="400050" lvl="1" indent="0" algn="just">
              <a:buFont typeface="Arial" pitchFamily="34" charset="0"/>
              <a:buNone/>
            </a:pPr>
            <a:r>
              <a:rPr lang="en-MY" sz="2000" smtClean="0"/>
              <a:t>GST has been paid</a:t>
            </a:r>
          </a:p>
          <a:p>
            <a:pPr marL="400050" lvl="1" indent="0" algn="just">
              <a:buFont typeface="Arial" pitchFamily="34" charset="0"/>
              <a:buNone/>
            </a:pPr>
            <a:r>
              <a:rPr lang="en-MY" sz="2000" smtClean="0"/>
              <a:t>No payment has been received in 6 months from the date of supply</a:t>
            </a:r>
          </a:p>
          <a:p>
            <a:pPr marL="400050" lvl="1" indent="0" algn="just">
              <a:buFont typeface="Arial" pitchFamily="34" charset="0"/>
              <a:buNone/>
            </a:pPr>
            <a:r>
              <a:rPr lang="en-US" sz="2000" smtClean="0"/>
              <a:t>The debtor has become insolvent before the period of 6 month has elapsed</a:t>
            </a:r>
            <a:endParaRPr lang="en-MY" sz="2000" smtClean="0"/>
          </a:p>
          <a:p>
            <a:pPr marL="400050" lvl="1" indent="0" algn="just">
              <a:buFont typeface="Arial" pitchFamily="34" charset="0"/>
              <a:buNone/>
            </a:pPr>
            <a:r>
              <a:rPr lang="en-MY" sz="2000" smtClean="0"/>
              <a:t>Sufficient efforts have been made by him to recover the debt.</a:t>
            </a:r>
            <a:endParaRPr lang="en-MY" sz="2000" dirty="0" smtClean="0"/>
          </a:p>
        </p:txBody>
      </p:sp>
      <p:pic>
        <p:nvPicPr>
          <p:cNvPr id="5"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60428" y="1550942"/>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3401179"/>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3068960"/>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3295" y="4523043"/>
            <a:ext cx="255002" cy="1882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1.gstatic.com/images?q=tbn:ANd9GcR1pa0A3D2z3V7dcmwXNO7HeLtmXMlVnldIW1bZVikeqooM8C6-A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697" y="4870760"/>
            <a:ext cx="2085676" cy="15363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8544" y="3816861"/>
            <a:ext cx="255002" cy="188203"/>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69</a:t>
            </a:fld>
            <a:endParaRPr lang="en-MY" dirty="0"/>
          </a:p>
        </p:txBody>
      </p:sp>
    </p:spTree>
    <p:extLst>
      <p:ext uri="{BB962C8B-B14F-4D97-AF65-F5344CB8AC3E}">
        <p14:creationId xmlns:p14="http://schemas.microsoft.com/office/powerpoint/2010/main" val="33273269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450927" y="1412776"/>
            <a:ext cx="5317897"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lgn="l">
              <a:spcBef>
                <a:spcPts val="600"/>
              </a:spcBef>
              <a:buClr>
                <a:srgbClr val="FF0000"/>
              </a:buClr>
              <a:buFont typeface="Wingdings" pitchFamily="2" charset="2"/>
              <a:buChar char="q"/>
            </a:pPr>
            <a:r>
              <a:rPr lang="en-US" sz="2400" dirty="0">
                <a:latin typeface="Calibri" pitchFamily="34" charset="0"/>
              </a:rPr>
              <a:t>A </a:t>
            </a:r>
            <a:r>
              <a:rPr lang="en-US" sz="2400" b="1" u="sng" dirty="0" smtClean="0">
                <a:solidFill>
                  <a:schemeClr val="tx2"/>
                </a:solidFill>
                <a:latin typeface="Calibri" pitchFamily="34" charset="0"/>
              </a:rPr>
              <a:t>BROAD-BASED</a:t>
            </a:r>
            <a:r>
              <a:rPr lang="en-US" sz="2400" dirty="0" smtClean="0">
                <a:latin typeface="Calibri" pitchFamily="34" charset="0"/>
              </a:rPr>
              <a:t> </a:t>
            </a:r>
            <a:r>
              <a:rPr lang="en-US" sz="2400" dirty="0">
                <a:latin typeface="Calibri" pitchFamily="34" charset="0"/>
              </a:rPr>
              <a:t>consumption tax in the form of value added </a:t>
            </a:r>
            <a:r>
              <a:rPr lang="en-US" sz="2400" dirty="0" smtClean="0">
                <a:latin typeface="Calibri" pitchFamily="34" charset="0"/>
              </a:rPr>
              <a:t>tax</a:t>
            </a:r>
          </a:p>
          <a:p>
            <a:pPr marL="342900" lvl="1" indent="-342900" algn="l">
              <a:spcBef>
                <a:spcPts val="600"/>
              </a:spcBef>
              <a:buClr>
                <a:srgbClr val="FF0000"/>
              </a:buClr>
              <a:buFont typeface="Wingdings" pitchFamily="2" charset="2"/>
              <a:buChar char="q"/>
            </a:pPr>
            <a:r>
              <a:rPr lang="en-US" sz="2400" b="1" u="sng" dirty="0" smtClean="0">
                <a:solidFill>
                  <a:schemeClr val="tx2"/>
                </a:solidFill>
                <a:latin typeface="Calibri" pitchFamily="34" charset="0"/>
              </a:rPr>
              <a:t>MULTI STAGE TAX </a:t>
            </a:r>
            <a:r>
              <a:rPr lang="en-US" sz="2400" dirty="0" smtClean="0">
                <a:latin typeface="Calibri" pitchFamily="34" charset="0"/>
              </a:rPr>
              <a:t>based </a:t>
            </a:r>
            <a:r>
              <a:rPr lang="en-US" sz="2400" dirty="0">
                <a:latin typeface="Calibri" pitchFamily="34" charset="0"/>
              </a:rPr>
              <a:t>on net value at each stage of business transaction up to the retail stage of </a:t>
            </a:r>
            <a:r>
              <a:rPr lang="en-US" sz="2400" dirty="0" smtClean="0">
                <a:latin typeface="Calibri" pitchFamily="34" charset="0"/>
              </a:rPr>
              <a:t>distribution</a:t>
            </a:r>
          </a:p>
          <a:p>
            <a:pPr marL="342900" lvl="1" indent="-342900" algn="l">
              <a:spcBef>
                <a:spcPts val="600"/>
              </a:spcBef>
              <a:buClr>
                <a:srgbClr val="FF0000"/>
              </a:buClr>
              <a:buFont typeface="Wingdings" pitchFamily="2" charset="2"/>
              <a:buChar char="q"/>
            </a:pPr>
            <a:r>
              <a:rPr lang="en-US" sz="2400" dirty="0" smtClean="0">
                <a:latin typeface="Calibri" pitchFamily="34" charset="0"/>
              </a:rPr>
              <a:t>Also known as </a:t>
            </a:r>
            <a:r>
              <a:rPr lang="en-US" sz="2400" b="1" u="sng" dirty="0" smtClean="0">
                <a:solidFill>
                  <a:schemeClr val="tx2"/>
                </a:solidFill>
                <a:latin typeface="Calibri" pitchFamily="34" charset="0"/>
              </a:rPr>
              <a:t>VALUE ADDED TAX (VAT) </a:t>
            </a:r>
            <a:r>
              <a:rPr lang="en-US" sz="2400" dirty="0" smtClean="0">
                <a:latin typeface="Calibri" pitchFamily="34" charset="0"/>
              </a:rPr>
              <a:t>in certain countries</a:t>
            </a:r>
          </a:p>
          <a:p>
            <a:pPr marL="342900" lvl="1" indent="-342900" algn="l">
              <a:spcBef>
                <a:spcPts val="600"/>
              </a:spcBef>
              <a:buClr>
                <a:srgbClr val="FF0000"/>
              </a:buClr>
              <a:buFont typeface="Wingdings" pitchFamily="2" charset="2"/>
              <a:buChar char="q"/>
            </a:pPr>
            <a:r>
              <a:rPr lang="en-US" sz="2400" dirty="0" smtClean="0">
                <a:latin typeface="Calibri" pitchFamily="34" charset="0"/>
              </a:rPr>
              <a:t>Tax </a:t>
            </a:r>
            <a:r>
              <a:rPr lang="en-US" sz="2400" dirty="0">
                <a:latin typeface="Calibri" pitchFamily="34" charset="0"/>
              </a:rPr>
              <a:t>on final consumption – </a:t>
            </a:r>
            <a:r>
              <a:rPr lang="en-US" sz="2400" b="1" dirty="0">
                <a:solidFill>
                  <a:schemeClr val="tx2"/>
                </a:solidFill>
                <a:latin typeface="Calibri" pitchFamily="34" charset="0"/>
              </a:rPr>
              <a:t>THE </a:t>
            </a:r>
            <a:r>
              <a:rPr lang="en-US" sz="2400" b="1" dirty="0" smtClean="0">
                <a:solidFill>
                  <a:schemeClr val="tx2"/>
                </a:solidFill>
                <a:latin typeface="Calibri" pitchFamily="34" charset="0"/>
              </a:rPr>
              <a:t>CONSUMER</a:t>
            </a:r>
          </a:p>
          <a:p>
            <a:pPr marL="342900" lvl="1" indent="-342900">
              <a:spcBef>
                <a:spcPts val="600"/>
              </a:spcBef>
              <a:buClr>
                <a:srgbClr val="FF0000"/>
              </a:buClr>
              <a:buFont typeface="Wingdings" pitchFamily="2" charset="2"/>
              <a:buChar char="q"/>
            </a:pPr>
            <a:r>
              <a:rPr lang="en-US" sz="2400" dirty="0">
                <a:latin typeface="Calibri" pitchFamily="34" charset="0"/>
              </a:rPr>
              <a:t>GST incurred on inputs is allowed as a credit to the </a:t>
            </a:r>
            <a:r>
              <a:rPr lang="en-US" sz="2400" dirty="0" smtClean="0">
                <a:latin typeface="Calibri" pitchFamily="34" charset="0"/>
              </a:rPr>
              <a:t>registrant </a:t>
            </a:r>
            <a:r>
              <a:rPr lang="en-US" sz="2400" dirty="0" smtClean="0">
                <a:solidFill>
                  <a:schemeClr val="tx2"/>
                </a:solidFill>
                <a:latin typeface="Calibri" pitchFamily="34" charset="0"/>
              </a:rPr>
              <a:t>- </a:t>
            </a:r>
            <a:r>
              <a:rPr lang="en-US" sz="2400" b="1" u="sng" dirty="0" smtClean="0">
                <a:solidFill>
                  <a:schemeClr val="tx2"/>
                </a:solidFill>
                <a:latin typeface="Calibri" pitchFamily="34" charset="0"/>
              </a:rPr>
              <a:t>OFFSET AGAINST OUTPUT TAX</a:t>
            </a:r>
            <a:endParaRPr lang="en-US" sz="2400" b="1" u="sng" dirty="0">
              <a:solidFill>
                <a:schemeClr val="tx2"/>
              </a:solidFill>
              <a:latin typeface="Calibri" pitchFamily="34" charset="0"/>
            </a:endParaRPr>
          </a:p>
        </p:txBody>
      </p:sp>
      <p:pic>
        <p:nvPicPr>
          <p:cNvPr id="12" name="Picture 2" descr="P:\SALIHIN Logo Centre\g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592" y="1308542"/>
            <a:ext cx="2932820" cy="252028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130" y="3828822"/>
            <a:ext cx="1739411" cy="242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219006" y="275408"/>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latin typeface="Calibri" pitchFamily="34" charset="0"/>
                <a:cs typeface="Calibri" pitchFamily="34" charset="0"/>
              </a:rPr>
              <a:t>WHAT IS GST?</a:t>
            </a:r>
            <a:endParaRPr lang="en-US" sz="2585" dirty="0">
              <a:latin typeface="Calibri" pitchFamily="34" charset="0"/>
              <a:cs typeface="Calibri" pitchFamily="34"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7804032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70</a:t>
            </a:fld>
            <a:endParaRPr lang="en-US"/>
          </a:p>
        </p:txBody>
      </p:sp>
      <p:sp>
        <p:nvSpPr>
          <p:cNvPr id="3" name="Content Placeholder 2"/>
          <p:cNvSpPr txBox="1">
            <a:spLocks/>
          </p:cNvSpPr>
          <p:nvPr/>
        </p:nvSpPr>
        <p:spPr>
          <a:xfrm>
            <a:off x="452438" y="1424295"/>
            <a:ext cx="8691562" cy="3478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pitchFamily="34" charset="0"/>
              <a:buNone/>
            </a:pPr>
            <a:r>
              <a:rPr lang="en-MY" sz="2800" dirty="0" smtClean="0"/>
              <a:t>The seller has not received any payment</a:t>
            </a:r>
          </a:p>
          <a:p>
            <a:pPr algn="just">
              <a:lnSpc>
                <a:spcPct val="120000"/>
              </a:lnSpc>
            </a:pPr>
            <a:r>
              <a:rPr lang="en-MY" sz="2800" dirty="0" smtClean="0"/>
              <a:t>Claim for the whole of the tax paid</a:t>
            </a:r>
          </a:p>
          <a:p>
            <a:pPr marL="0" indent="0" algn="just">
              <a:lnSpc>
                <a:spcPct val="120000"/>
              </a:lnSpc>
              <a:buFont typeface="Arial" pitchFamily="34" charset="0"/>
              <a:buNone/>
            </a:pPr>
            <a:endParaRPr lang="en-MY" sz="800" dirty="0" smtClean="0"/>
          </a:p>
          <a:p>
            <a:pPr marL="0" indent="0" algn="just">
              <a:lnSpc>
                <a:spcPct val="120000"/>
              </a:lnSpc>
              <a:buFont typeface="Arial" pitchFamily="34" charset="0"/>
              <a:buNone/>
            </a:pPr>
            <a:r>
              <a:rPr lang="en-MY" sz="2800" dirty="0" smtClean="0"/>
              <a:t>Seller received part payment for taxable supply</a:t>
            </a:r>
          </a:p>
          <a:p>
            <a:pPr algn="just">
              <a:lnSpc>
                <a:spcPct val="120000"/>
              </a:lnSpc>
            </a:pPr>
            <a:r>
              <a:rPr lang="en-MY" sz="2800" dirty="0" smtClean="0"/>
              <a:t>Claim for an amount calculated accordance to this formula</a:t>
            </a:r>
            <a:endParaRPr lang="en-MY" sz="2400" dirty="0" smtClean="0"/>
          </a:p>
          <a:p>
            <a:pPr marL="0" indent="0" algn="just">
              <a:buFont typeface="Arial" pitchFamily="34" charset="0"/>
              <a:buNone/>
            </a:pPr>
            <a:endParaRPr lang="en-MY" dirty="0" smtClean="0"/>
          </a:p>
        </p:txBody>
      </p:sp>
      <p:sp>
        <p:nvSpPr>
          <p:cNvPr id="4" name="Rectangle 3"/>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RELIEF</a:t>
            </a:r>
          </a:p>
          <a:p>
            <a:r>
              <a:rPr lang="en-US" sz="2400" dirty="0">
                <a:solidFill>
                  <a:schemeClr val="bg1"/>
                </a:solidFill>
                <a:latin typeface="Calibri" pitchFamily="34" charset="0"/>
                <a:cs typeface="Mongolian Baiti" pitchFamily="66" charset="0"/>
              </a:rPr>
              <a:t>	</a:t>
            </a:r>
            <a:r>
              <a:rPr lang="en-US" dirty="0" smtClean="0"/>
              <a:t>FORMULA</a:t>
            </a:r>
            <a:endParaRPr lang="en-SG" dirty="0"/>
          </a:p>
        </p:txBody>
      </p:sp>
      <p:pic>
        <p:nvPicPr>
          <p:cNvPr id="5"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67264" y="1570999"/>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29166" y="2904339"/>
            <a:ext cx="375951"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931179" y="4365104"/>
                <a:ext cx="8702341" cy="2145844"/>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MY" sz="2000" b="0" i="1" smtClean="0">
                          <a:latin typeface="Cambria Math" panose="02040503050406030204" pitchFamily="18" charset="0"/>
                        </a:rPr>
                        <m:t>                                                       </m:t>
                      </m:r>
                      <m:f>
                        <m:fPr>
                          <m:ctrlPr>
                            <a:rPr lang="en-MY" sz="2000" i="1" smtClean="0">
                              <a:latin typeface="Cambria Math"/>
                            </a:rPr>
                          </m:ctrlPr>
                        </m:fPr>
                        <m:num>
                          <m:r>
                            <a:rPr lang="en-MY" sz="2000" i="1">
                              <a:latin typeface="Cambria Math" panose="02040503050406030204" pitchFamily="18" charset="0"/>
                            </a:rPr>
                            <m:t>𝐴</m:t>
                          </m:r>
                          <m:r>
                            <a:rPr lang="en-MY" sz="2000" i="1">
                              <a:latin typeface="Cambria Math" panose="02040503050406030204" pitchFamily="18" charset="0"/>
                            </a:rPr>
                            <m:t>1</m:t>
                          </m:r>
                        </m:num>
                        <m:den>
                          <m:r>
                            <a:rPr lang="en-MY" sz="2000" i="1">
                              <a:latin typeface="Cambria Math" panose="02040503050406030204" pitchFamily="18" charset="0"/>
                            </a:rPr>
                            <m:t>𝐵</m:t>
                          </m:r>
                        </m:den>
                      </m:f>
                      <m:r>
                        <a:rPr lang="en-MY" sz="2000" i="1">
                          <a:latin typeface="Cambria Math" panose="02040503050406030204" pitchFamily="18" charset="0"/>
                          <a:ea typeface="Cambria Math" panose="02040503050406030204" pitchFamily="18" charset="0"/>
                        </a:rPr>
                        <m:t>×</m:t>
                      </m:r>
                      <m:r>
                        <a:rPr lang="en-MY" sz="2000" i="1">
                          <a:latin typeface="Cambria Math" panose="02040503050406030204" pitchFamily="18" charset="0"/>
                          <a:ea typeface="Cambria Math" panose="02040503050406030204" pitchFamily="18" charset="0"/>
                        </a:rPr>
                        <m:t>𝐶</m:t>
                      </m:r>
                    </m:oMath>
                  </m:oMathPara>
                </a14:m>
                <a:endParaRPr lang="en-MY" sz="1600" dirty="0"/>
              </a:p>
              <a:p>
                <a:endParaRPr lang="en-MY" dirty="0"/>
              </a:p>
              <a:p>
                <a:r>
                  <a:rPr lang="en-MY" sz="2000" dirty="0"/>
                  <a:t>Where		A1 is payment not received </a:t>
                </a:r>
                <a:r>
                  <a:rPr lang="en-MY" sz="2000" dirty="0" smtClean="0"/>
                  <a:t>for the taxable  </a:t>
                </a:r>
                <a:r>
                  <a:rPr lang="en-MY" sz="2000" dirty="0"/>
                  <a:t>supply;</a:t>
                </a:r>
              </a:p>
              <a:p>
                <a:r>
                  <a:rPr lang="en-MY" sz="2000" dirty="0"/>
                  <a:t>		B is consideration for the taxable supply; and</a:t>
                </a:r>
              </a:p>
              <a:p>
                <a:r>
                  <a:rPr lang="en-MY" sz="2000" dirty="0"/>
                  <a:t>		C is the tax due and payable on the taxable supply.</a:t>
                </a:r>
              </a:p>
              <a:p>
                <a:endParaRPr lang="ms-MY" dirty="0"/>
              </a:p>
            </p:txBody>
          </p:sp>
        </mc:Choice>
        <mc:Fallback xmlns="">
          <p:sp>
            <p:nvSpPr>
              <p:cNvPr id="10" name="TextBox 9"/>
              <p:cNvSpPr txBox="1">
                <a:spLocks noRot="1" noChangeAspect="1" noMove="1" noResize="1" noEditPoints="1" noAdjustHandles="1" noChangeArrowheads="1" noChangeShapeType="1" noTextEdit="1"/>
              </p:cNvSpPr>
              <p:nvPr/>
            </p:nvSpPr>
            <p:spPr>
              <a:xfrm>
                <a:off x="931179" y="4365104"/>
                <a:ext cx="8702341" cy="2145844"/>
              </a:xfrm>
              <a:prstGeom prst="rect">
                <a:avLst/>
              </a:prstGeom>
              <a:blipFill rotWithShape="0">
                <a:blip r:embed="rId3"/>
                <a:stretch>
                  <a:fillRect l="-771"/>
                </a:stretch>
              </a:blipFill>
            </p:spPr>
            <p:txBody>
              <a:bodyPr/>
              <a:lstStyle/>
              <a:p>
                <a:r>
                  <a:rPr lang="en-MY">
                    <a:noFill/>
                  </a:rPr>
                  <a:t> </a:t>
                </a:r>
              </a:p>
            </p:txBody>
          </p:sp>
        </mc:Fallback>
      </mc:AlternateContent>
      <p:sp>
        <p:nvSpPr>
          <p:cNvPr id="8"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70</a:t>
            </a:fld>
            <a:endParaRPr lang="en-MY" dirty="0"/>
          </a:p>
        </p:txBody>
      </p:sp>
    </p:spTree>
    <p:extLst>
      <p:ext uri="{BB962C8B-B14F-4D97-AF65-F5344CB8AC3E}">
        <p14:creationId xmlns:p14="http://schemas.microsoft.com/office/powerpoint/2010/main" val="2862465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71</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BAD DEBT RELIEF</a:t>
            </a:r>
          </a:p>
          <a:p>
            <a:r>
              <a:rPr lang="en-US" sz="2400" dirty="0">
                <a:solidFill>
                  <a:schemeClr val="bg1"/>
                </a:solidFill>
                <a:latin typeface="Calibri" pitchFamily="34" charset="0"/>
                <a:cs typeface="Mongolian Baiti" pitchFamily="66" charset="0"/>
              </a:rPr>
              <a:t>	</a:t>
            </a:r>
            <a:r>
              <a:rPr lang="en-US" dirty="0"/>
              <a:t> ADJUSTMENT </a:t>
            </a:r>
            <a:r>
              <a:rPr lang="en-US" dirty="0" smtClean="0"/>
              <a:t>– EXAMPLE</a:t>
            </a:r>
            <a:endParaRPr lang="en-SG" dirty="0"/>
          </a:p>
        </p:txBody>
      </p:sp>
      <p:sp>
        <p:nvSpPr>
          <p:cNvPr id="5" name="TextBox 4"/>
          <p:cNvSpPr txBox="1"/>
          <p:nvPr/>
        </p:nvSpPr>
        <p:spPr>
          <a:xfrm>
            <a:off x="467544" y="1940639"/>
            <a:ext cx="8280920" cy="1200329"/>
          </a:xfrm>
          <a:prstGeom prst="rect">
            <a:avLst/>
          </a:prstGeom>
          <a:noFill/>
        </p:spPr>
        <p:txBody>
          <a:bodyPr wrap="square" rtlCol="0">
            <a:spAutoFit/>
          </a:bodyPr>
          <a:lstStyle/>
          <a:p>
            <a:r>
              <a:rPr lang="en-US" sz="2400" dirty="0" smtClean="0"/>
              <a:t>Invoice issued at 10</a:t>
            </a:r>
            <a:r>
              <a:rPr lang="en-US" sz="2400" baseline="30000" dirty="0" smtClean="0"/>
              <a:t>th </a:t>
            </a:r>
            <a:r>
              <a:rPr lang="en-US" sz="2400" dirty="0" smtClean="0"/>
              <a:t> January 2016. </a:t>
            </a:r>
            <a:r>
              <a:rPr lang="en-MY" sz="2400" dirty="0"/>
              <a:t>The sixth </a:t>
            </a:r>
            <a:r>
              <a:rPr lang="en-MY" sz="2400" dirty="0" smtClean="0"/>
              <a:t>month expires at the </a:t>
            </a:r>
            <a:r>
              <a:rPr lang="en-MY" sz="2400" dirty="0"/>
              <a:t>end of Jun and </a:t>
            </a:r>
            <a:r>
              <a:rPr lang="en-MY" sz="2400" dirty="0" smtClean="0"/>
              <a:t>the</a:t>
            </a:r>
            <a:r>
              <a:rPr lang="en-MY" sz="2400" dirty="0"/>
              <a:t> </a:t>
            </a:r>
            <a:r>
              <a:rPr lang="en-MY" sz="2400" dirty="0" smtClean="0"/>
              <a:t>bad </a:t>
            </a:r>
            <a:r>
              <a:rPr lang="en-MY" sz="2400" dirty="0"/>
              <a:t>debt </a:t>
            </a:r>
            <a:r>
              <a:rPr lang="en-MY" sz="2400" dirty="0" smtClean="0"/>
              <a:t>relief must be claimed</a:t>
            </a:r>
            <a:r>
              <a:rPr lang="en-MY" sz="2400" dirty="0"/>
              <a:t> </a:t>
            </a:r>
            <a:r>
              <a:rPr lang="en-MY" sz="2400" dirty="0" smtClean="0"/>
              <a:t>immediately in July monthly taxable period. </a:t>
            </a:r>
            <a:endParaRPr lang="en-MY" sz="2400" dirty="0"/>
          </a:p>
        </p:txBody>
      </p:sp>
      <p:grpSp>
        <p:nvGrpSpPr>
          <p:cNvPr id="36" name="Group 35"/>
          <p:cNvGrpSpPr/>
          <p:nvPr/>
        </p:nvGrpSpPr>
        <p:grpSpPr>
          <a:xfrm>
            <a:off x="611560" y="3540115"/>
            <a:ext cx="7776864" cy="1329045"/>
            <a:chOff x="611560" y="4105145"/>
            <a:chExt cx="7776864" cy="1329045"/>
          </a:xfrm>
        </p:grpSpPr>
        <p:sp>
          <p:nvSpPr>
            <p:cNvPr id="7" name="Rectangle 6"/>
            <p:cNvSpPr/>
            <p:nvPr/>
          </p:nvSpPr>
          <p:spPr>
            <a:xfrm>
              <a:off x="899592"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1</a:t>
              </a:r>
              <a:endParaRPr lang="en-MY" dirty="0"/>
            </a:p>
          </p:txBody>
        </p:sp>
        <p:sp>
          <p:nvSpPr>
            <p:cNvPr id="14" name="Rectangle 13"/>
            <p:cNvSpPr/>
            <p:nvPr/>
          </p:nvSpPr>
          <p:spPr>
            <a:xfrm>
              <a:off x="2051721" y="4105145"/>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2</a:t>
              </a:r>
              <a:endParaRPr lang="en-MY" dirty="0"/>
            </a:p>
          </p:txBody>
        </p:sp>
        <p:sp>
          <p:nvSpPr>
            <p:cNvPr id="15" name="Rectangle 14"/>
            <p:cNvSpPr/>
            <p:nvPr/>
          </p:nvSpPr>
          <p:spPr>
            <a:xfrm>
              <a:off x="3131841"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a:t>
              </a:r>
              <a:endParaRPr lang="en-MY" dirty="0"/>
            </a:p>
          </p:txBody>
        </p:sp>
        <p:sp>
          <p:nvSpPr>
            <p:cNvPr id="16" name="Rectangle 15"/>
            <p:cNvSpPr/>
            <p:nvPr/>
          </p:nvSpPr>
          <p:spPr>
            <a:xfrm>
              <a:off x="4211961"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4</a:t>
              </a:r>
              <a:endParaRPr lang="en-MY" dirty="0"/>
            </a:p>
          </p:txBody>
        </p:sp>
        <p:sp>
          <p:nvSpPr>
            <p:cNvPr id="17" name="Rectangle 16"/>
            <p:cNvSpPr/>
            <p:nvPr/>
          </p:nvSpPr>
          <p:spPr>
            <a:xfrm>
              <a:off x="5292081" y="4105145"/>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 5</a:t>
              </a:r>
              <a:endParaRPr lang="en-MY" dirty="0"/>
            </a:p>
          </p:txBody>
        </p:sp>
        <p:sp>
          <p:nvSpPr>
            <p:cNvPr id="19" name="Rectangle 18"/>
            <p:cNvSpPr/>
            <p:nvPr/>
          </p:nvSpPr>
          <p:spPr>
            <a:xfrm>
              <a:off x="7596337" y="4110608"/>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b="1" dirty="0" smtClean="0"/>
                <a:t>7</a:t>
              </a:r>
              <a:endParaRPr lang="en-MY" b="1" dirty="0"/>
            </a:p>
          </p:txBody>
        </p:sp>
        <p:sp>
          <p:nvSpPr>
            <p:cNvPr id="20" name="Rectangle 19"/>
            <p:cNvSpPr/>
            <p:nvPr/>
          </p:nvSpPr>
          <p:spPr>
            <a:xfrm>
              <a:off x="6444209" y="4105145"/>
              <a:ext cx="567571" cy="47598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6</a:t>
              </a:r>
              <a:endParaRPr lang="en-MY" dirty="0"/>
            </a:p>
          </p:txBody>
        </p:sp>
        <p:cxnSp>
          <p:nvCxnSpPr>
            <p:cNvPr id="22" name="Straight Arrow Connector 21"/>
            <p:cNvCxnSpPr/>
            <p:nvPr/>
          </p:nvCxnSpPr>
          <p:spPr>
            <a:xfrm>
              <a:off x="800517" y="4774654"/>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1979712" y="4797152"/>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a:off x="3059832"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p:nvPr/>
          </p:nvCxnSpPr>
          <p:spPr>
            <a:xfrm>
              <a:off x="4139952"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6" name="Straight Arrow Connector 25"/>
            <p:cNvCxnSpPr/>
            <p:nvPr/>
          </p:nvCxnSpPr>
          <p:spPr>
            <a:xfrm>
              <a:off x="5220072"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7" name="Straight Arrow Connector 26"/>
            <p:cNvCxnSpPr/>
            <p:nvPr/>
          </p:nvCxnSpPr>
          <p:spPr>
            <a:xfrm>
              <a:off x="6372200"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p:nvPr/>
          </p:nvCxnSpPr>
          <p:spPr>
            <a:xfrm>
              <a:off x="7524328" y="4809306"/>
              <a:ext cx="864096" cy="0"/>
            </a:xfrm>
            <a:prstGeom prst="straightConnector1">
              <a:avLst/>
            </a:prstGeom>
            <a:ln>
              <a:tailEnd type="arrow"/>
            </a:ln>
            <a:effectLst/>
          </p:spPr>
          <p:style>
            <a:lnRef idx="3">
              <a:schemeClr val="accent1"/>
            </a:lnRef>
            <a:fillRef idx="0">
              <a:schemeClr val="accent1"/>
            </a:fillRef>
            <a:effectRef idx="2">
              <a:schemeClr val="accent1"/>
            </a:effectRef>
            <a:fontRef idx="minor">
              <a:schemeClr val="tx1"/>
            </a:fontRef>
          </p:style>
        </p:cxnSp>
        <p:sp>
          <p:nvSpPr>
            <p:cNvPr id="29" name="TextBox 28"/>
            <p:cNvSpPr txBox="1"/>
            <p:nvPr/>
          </p:nvSpPr>
          <p:spPr>
            <a:xfrm>
              <a:off x="611560" y="4849415"/>
              <a:ext cx="1152128" cy="338554"/>
            </a:xfrm>
            <a:prstGeom prst="rect">
              <a:avLst/>
            </a:prstGeom>
            <a:noFill/>
          </p:spPr>
          <p:txBody>
            <a:bodyPr wrap="square" rtlCol="0">
              <a:spAutoFit/>
            </a:bodyPr>
            <a:lstStyle/>
            <a:p>
              <a:pPr algn="ctr"/>
              <a:r>
                <a:rPr lang="en-US" sz="1600" b="1" dirty="0" smtClean="0"/>
                <a:t>10/1/16</a:t>
              </a:r>
              <a:endParaRPr lang="en-MY" sz="1600" b="1" dirty="0"/>
            </a:p>
          </p:txBody>
        </p:sp>
        <p:sp>
          <p:nvSpPr>
            <p:cNvPr id="30" name="TextBox 29"/>
            <p:cNvSpPr txBox="1"/>
            <p:nvPr/>
          </p:nvSpPr>
          <p:spPr>
            <a:xfrm>
              <a:off x="3131840" y="4849415"/>
              <a:ext cx="864096" cy="338554"/>
            </a:xfrm>
            <a:prstGeom prst="rect">
              <a:avLst/>
            </a:prstGeom>
            <a:noFill/>
          </p:spPr>
          <p:txBody>
            <a:bodyPr wrap="square" rtlCol="0">
              <a:spAutoFit/>
            </a:bodyPr>
            <a:lstStyle/>
            <a:p>
              <a:pPr algn="ctr"/>
              <a:r>
                <a:rPr lang="en-US" sz="1600" b="1" dirty="0" smtClean="0"/>
                <a:t>March</a:t>
              </a:r>
              <a:endParaRPr lang="en-MY" sz="1600" b="1" dirty="0"/>
            </a:p>
          </p:txBody>
        </p:sp>
        <p:sp>
          <p:nvSpPr>
            <p:cNvPr id="31" name="TextBox 30"/>
            <p:cNvSpPr txBox="1"/>
            <p:nvPr/>
          </p:nvSpPr>
          <p:spPr>
            <a:xfrm>
              <a:off x="4139952" y="4849415"/>
              <a:ext cx="864096" cy="338554"/>
            </a:xfrm>
            <a:prstGeom prst="rect">
              <a:avLst/>
            </a:prstGeom>
            <a:noFill/>
          </p:spPr>
          <p:txBody>
            <a:bodyPr wrap="square" rtlCol="0">
              <a:spAutoFit/>
            </a:bodyPr>
            <a:lstStyle/>
            <a:p>
              <a:pPr algn="ctr"/>
              <a:r>
                <a:rPr lang="en-US" sz="1600" b="1" dirty="0" smtClean="0"/>
                <a:t>April</a:t>
              </a:r>
              <a:endParaRPr lang="en-MY" sz="1600" b="1" dirty="0"/>
            </a:p>
          </p:txBody>
        </p:sp>
        <p:sp>
          <p:nvSpPr>
            <p:cNvPr id="32" name="TextBox 31"/>
            <p:cNvSpPr txBox="1"/>
            <p:nvPr/>
          </p:nvSpPr>
          <p:spPr>
            <a:xfrm>
              <a:off x="5220072" y="4849415"/>
              <a:ext cx="864096" cy="338554"/>
            </a:xfrm>
            <a:prstGeom prst="rect">
              <a:avLst/>
            </a:prstGeom>
            <a:noFill/>
          </p:spPr>
          <p:txBody>
            <a:bodyPr wrap="square" rtlCol="0">
              <a:spAutoFit/>
            </a:bodyPr>
            <a:lstStyle/>
            <a:p>
              <a:pPr algn="ctr"/>
              <a:r>
                <a:rPr lang="en-US" sz="1600" b="1" dirty="0" smtClean="0"/>
                <a:t>May</a:t>
              </a:r>
              <a:endParaRPr lang="en-MY" sz="1400" b="1" dirty="0"/>
            </a:p>
          </p:txBody>
        </p:sp>
        <p:sp>
          <p:nvSpPr>
            <p:cNvPr id="33" name="TextBox 32"/>
            <p:cNvSpPr txBox="1"/>
            <p:nvPr/>
          </p:nvSpPr>
          <p:spPr>
            <a:xfrm>
              <a:off x="6084168" y="4849415"/>
              <a:ext cx="1152128" cy="584775"/>
            </a:xfrm>
            <a:prstGeom prst="rect">
              <a:avLst/>
            </a:prstGeom>
            <a:noFill/>
          </p:spPr>
          <p:txBody>
            <a:bodyPr wrap="square" rtlCol="0">
              <a:spAutoFit/>
            </a:bodyPr>
            <a:lstStyle/>
            <a:p>
              <a:pPr algn="ctr"/>
              <a:r>
                <a:rPr lang="en-US" sz="1600" b="1" dirty="0" smtClean="0"/>
                <a:t>June</a:t>
              </a:r>
            </a:p>
            <a:p>
              <a:pPr algn="ctr"/>
              <a:r>
                <a:rPr lang="en-US" sz="1600" b="1" dirty="0" smtClean="0"/>
                <a:t>(expired)</a:t>
              </a:r>
              <a:endParaRPr lang="en-MY" sz="1600" b="1" dirty="0"/>
            </a:p>
          </p:txBody>
        </p:sp>
        <p:sp>
          <p:nvSpPr>
            <p:cNvPr id="34" name="TextBox 33"/>
            <p:cNvSpPr txBox="1"/>
            <p:nvPr/>
          </p:nvSpPr>
          <p:spPr>
            <a:xfrm>
              <a:off x="7524328" y="4849415"/>
              <a:ext cx="864096" cy="584775"/>
            </a:xfrm>
            <a:prstGeom prst="rect">
              <a:avLst/>
            </a:prstGeom>
            <a:noFill/>
          </p:spPr>
          <p:txBody>
            <a:bodyPr wrap="square" rtlCol="0">
              <a:spAutoFit/>
            </a:bodyPr>
            <a:lstStyle/>
            <a:p>
              <a:pPr algn="ctr"/>
              <a:r>
                <a:rPr lang="en-US" sz="1600" b="1" dirty="0" smtClean="0">
                  <a:solidFill>
                    <a:srgbClr val="FF0000"/>
                  </a:solidFill>
                </a:rPr>
                <a:t>July</a:t>
              </a:r>
            </a:p>
            <a:p>
              <a:pPr algn="ctr"/>
              <a:r>
                <a:rPr lang="en-US" sz="1600" b="1" dirty="0" smtClean="0">
                  <a:solidFill>
                    <a:srgbClr val="FF0000"/>
                  </a:solidFill>
                </a:rPr>
                <a:t>(claim</a:t>
              </a:r>
              <a:r>
                <a:rPr lang="en-US" sz="1400" b="1" dirty="0" smtClean="0">
                  <a:solidFill>
                    <a:srgbClr val="FF0000"/>
                  </a:solidFill>
                </a:rPr>
                <a:t>)</a:t>
              </a:r>
              <a:endParaRPr lang="en-MY" sz="1400" b="1" dirty="0">
                <a:solidFill>
                  <a:srgbClr val="FF0000"/>
                </a:solidFill>
              </a:endParaRPr>
            </a:p>
          </p:txBody>
        </p:sp>
        <p:sp>
          <p:nvSpPr>
            <p:cNvPr id="35" name="TextBox 34"/>
            <p:cNvSpPr txBox="1"/>
            <p:nvPr/>
          </p:nvSpPr>
          <p:spPr>
            <a:xfrm>
              <a:off x="1808629" y="4849415"/>
              <a:ext cx="1179195" cy="338554"/>
            </a:xfrm>
            <a:prstGeom prst="rect">
              <a:avLst/>
            </a:prstGeom>
            <a:noFill/>
          </p:spPr>
          <p:txBody>
            <a:bodyPr wrap="square" rtlCol="0">
              <a:spAutoFit/>
            </a:bodyPr>
            <a:lstStyle/>
            <a:p>
              <a:pPr algn="ctr"/>
              <a:r>
                <a:rPr lang="en-US" sz="1600" b="1" dirty="0" smtClean="0"/>
                <a:t>February</a:t>
              </a:r>
              <a:endParaRPr lang="en-MY" sz="1600" b="1" dirty="0"/>
            </a:p>
          </p:txBody>
        </p:sp>
      </p:grpSp>
      <p:sp>
        <p:nvSpPr>
          <p:cNvPr id="37" name="Rectangle 36"/>
          <p:cNvSpPr/>
          <p:nvPr/>
        </p:nvSpPr>
        <p:spPr>
          <a:xfrm>
            <a:off x="375672" y="1331476"/>
            <a:ext cx="3775457" cy="461665"/>
          </a:xfrm>
          <a:prstGeom prst="rect">
            <a:avLst/>
          </a:prstGeom>
        </p:spPr>
        <p:txBody>
          <a:bodyPr wrap="none">
            <a:spAutoFit/>
          </a:bodyPr>
          <a:lstStyle/>
          <a:p>
            <a:r>
              <a:rPr lang="en-MY" sz="2400" b="1" dirty="0" smtClean="0">
                <a:solidFill>
                  <a:srgbClr val="FF0000"/>
                </a:solidFill>
              </a:rPr>
              <a:t>MONTHLY </a:t>
            </a:r>
            <a:r>
              <a:rPr lang="en-MY" sz="2400" b="1" dirty="0">
                <a:solidFill>
                  <a:srgbClr val="FF0000"/>
                </a:solidFill>
              </a:rPr>
              <a:t>TAXABLE PERIOD </a:t>
            </a:r>
          </a:p>
        </p:txBody>
      </p:sp>
    </p:spTree>
    <p:extLst>
      <p:ext uri="{BB962C8B-B14F-4D97-AF65-F5344CB8AC3E}">
        <p14:creationId xmlns:p14="http://schemas.microsoft.com/office/powerpoint/2010/main" val="819245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72</a:t>
            </a:fld>
            <a:endParaRPr lang="en-US"/>
          </a:p>
        </p:txBody>
      </p:sp>
      <p:sp>
        <p:nvSpPr>
          <p:cNvPr id="3" name="Rectangle 2"/>
          <p:cNvSpPr/>
          <p:nvPr/>
        </p:nvSpPr>
        <p:spPr>
          <a:xfrm>
            <a:off x="-247650" y="304800"/>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ADJUSTMENT-BAD DEBT</a:t>
            </a:r>
            <a:endParaRPr lang="en-SG" dirty="0"/>
          </a:p>
        </p:txBody>
      </p:sp>
      <p:sp>
        <p:nvSpPr>
          <p:cNvPr id="4" name="TextBox 3"/>
          <p:cNvSpPr txBox="1"/>
          <p:nvPr/>
        </p:nvSpPr>
        <p:spPr>
          <a:xfrm>
            <a:off x="1029985" y="2428875"/>
            <a:ext cx="7993482" cy="2554545"/>
          </a:xfrm>
          <a:prstGeom prst="rect">
            <a:avLst/>
          </a:prstGeom>
          <a:noFill/>
        </p:spPr>
        <p:txBody>
          <a:bodyPr wrap="square" rtlCol="0">
            <a:spAutoFit/>
          </a:bodyPr>
          <a:lstStyle/>
          <a:p>
            <a:r>
              <a:rPr lang="en-US" sz="2000" dirty="0" smtClean="0"/>
              <a:t>If company </a:t>
            </a:r>
            <a:r>
              <a:rPr lang="en-US" sz="2000" b="1" dirty="0" smtClean="0">
                <a:solidFill>
                  <a:srgbClr val="FF0000"/>
                </a:solidFill>
              </a:rPr>
              <a:t>fails to pay GST after six month </a:t>
            </a:r>
            <a:r>
              <a:rPr lang="en-US" sz="2000" dirty="0" smtClean="0"/>
              <a:t>from date of supply :</a:t>
            </a:r>
          </a:p>
          <a:p>
            <a:endParaRPr lang="en-US" sz="2000" dirty="0"/>
          </a:p>
          <a:p>
            <a:r>
              <a:rPr lang="en-US" sz="2000" dirty="0" smtClean="0"/>
              <a:t>If he has claimed input tax on that supply :</a:t>
            </a:r>
          </a:p>
          <a:p>
            <a:pPr marL="285750" indent="-285750">
              <a:buFont typeface="Arial" pitchFamily="34" charset="0"/>
              <a:buChar char="•"/>
            </a:pPr>
            <a:r>
              <a:rPr lang="en-US" sz="2000" dirty="0" smtClean="0"/>
              <a:t>Pay back the input tax by accounting an amount equal to the input tax as his output tax.</a:t>
            </a:r>
          </a:p>
          <a:p>
            <a:pPr marL="285750" indent="-285750">
              <a:buFont typeface="Arial" pitchFamily="34" charset="0"/>
              <a:buChar char="•"/>
            </a:pPr>
            <a:r>
              <a:rPr lang="en-US" sz="2000" dirty="0" smtClean="0"/>
              <a:t>Account the output tax in his taxable period immediately after six month period</a:t>
            </a:r>
          </a:p>
          <a:p>
            <a:endParaRPr lang="en-US" sz="2000" dirty="0"/>
          </a:p>
        </p:txBody>
      </p:sp>
      <p:sp>
        <p:nvSpPr>
          <p:cNvPr id="7" name="Slide Number Placeholder 3"/>
          <p:cNvSpPr txBox="1">
            <a:spLocks/>
          </p:cNvSpPr>
          <p:nvPr/>
        </p:nvSpPr>
        <p:spPr>
          <a:xfrm>
            <a:off x="9216410" y="6407156"/>
            <a:ext cx="576937"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mtClean="0"/>
              <a:pPr/>
              <a:t>72</a:t>
            </a:fld>
            <a:endParaRPr lang="en-MY" dirty="0"/>
          </a:p>
        </p:txBody>
      </p:sp>
      <p:pic>
        <p:nvPicPr>
          <p:cNvPr id="1026" name="Picture 2" descr="http://3.bp.blogspot.com/-vdQBThye-xg/Uc0kOGtYTcI/AAAAAAAAAJ8/jUiJf6eafU8/s625/failure.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0235" y="5176619"/>
            <a:ext cx="3178038" cy="123053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vextech.co.uk/ESW/Images/img-tick.png"/>
          <p:cNvPicPr>
            <a:picLocks noChangeAspect="1" noChangeArrowheads="1"/>
          </p:cNvPicPr>
          <p:nvPr/>
        </p:nvPicPr>
        <p:blipFill>
          <a:blip r:embed="rId3" cstate="print">
            <a:clrChange>
              <a:clrFrom>
                <a:srgbClr val="717171">
                  <a:alpha val="44314"/>
                </a:srgbClr>
              </a:clrFrom>
              <a:clrTo>
                <a:srgbClr val="717171">
                  <a:alpha val="0"/>
                </a:srgbClr>
              </a:clrTo>
            </a:clrChange>
            <a:extLst>
              <a:ext uri="{28A0092B-C50C-407E-A947-70E740481C1C}">
                <a14:useLocalDpi xmlns:a14="http://schemas.microsoft.com/office/drawing/2010/main" val="0"/>
              </a:ext>
            </a:extLst>
          </a:blip>
          <a:srcRect/>
          <a:stretch>
            <a:fillRect/>
          </a:stretch>
        </p:blipFill>
        <p:spPr bwMode="auto">
          <a:xfrm>
            <a:off x="396552" y="2420888"/>
            <a:ext cx="539552" cy="539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9328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3200" y="4560868"/>
            <a:ext cx="5867400" cy="546945"/>
          </a:xfrm>
          <a:prstGeom prst="rect">
            <a:avLst/>
          </a:prstGeom>
          <a:noFill/>
        </p:spPr>
        <p:txBody>
          <a:bodyPr wrap="square" rtlCol="0">
            <a:spAutoFit/>
          </a:bodyPr>
          <a:lstStyle/>
          <a:p>
            <a:r>
              <a:rPr lang="en-US" sz="2954" dirty="0" smtClean="0">
                <a:latin typeface="Calibri" pitchFamily="34" charset="0"/>
                <a:cs typeface="Calibri" pitchFamily="34" charset="0"/>
              </a:rPr>
              <a:t>RECORD KEEPING</a:t>
            </a:r>
            <a:endParaRPr lang="en-US" sz="2954" dirty="0">
              <a:latin typeface="Calibri" pitchFamily="34" charset="0"/>
              <a:cs typeface="Calibri" pitchFamily="34" charset="0"/>
            </a:endParaRPr>
          </a:p>
        </p:txBody>
      </p:sp>
      <p:grpSp>
        <p:nvGrpSpPr>
          <p:cNvPr id="2" name="Group 2"/>
          <p:cNvGrpSpPr/>
          <p:nvPr/>
        </p:nvGrpSpPr>
        <p:grpSpPr>
          <a:xfrm>
            <a:off x="609600" y="3040996"/>
            <a:ext cx="8001000" cy="2266612"/>
            <a:chOff x="609600" y="3008662"/>
            <a:chExt cx="8001000" cy="2455496"/>
          </a:xfrm>
        </p:grpSpPr>
        <p:cxnSp>
          <p:nvCxnSpPr>
            <p:cNvPr id="7" name="Straight Connector 6"/>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 name="Group 1"/>
            <p:cNvGrpSpPr/>
            <p:nvPr/>
          </p:nvGrpSpPr>
          <p:grpSpPr>
            <a:xfrm>
              <a:off x="609600" y="3008662"/>
              <a:ext cx="1905000" cy="2231303"/>
              <a:chOff x="609600" y="3008662"/>
              <a:chExt cx="1905000" cy="2231303"/>
            </a:xfrm>
          </p:grpSpPr>
          <p:sp>
            <p:nvSpPr>
              <p:cNvPr id="5" name="Rectangle 4"/>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sz="1662"/>
              </a:p>
            </p:txBody>
          </p:sp>
          <p:pic>
            <p:nvPicPr>
              <p:cNvPr id="102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10" name="Slide Number Placeholder 3"/>
          <p:cNvSpPr>
            <a:spLocks noGrp="1"/>
          </p:cNvSpPr>
          <p:nvPr>
            <p:ph type="sldNum" sz="quarter" idx="12"/>
          </p:nvPr>
        </p:nvSpPr>
        <p:spPr/>
        <p:txBody>
          <a:bodyPr/>
          <a:lstStyle/>
          <a:p>
            <a:fld id="{1F45E794-307C-49D3-8CE5-47BF882ED0AE}" type="slidenum">
              <a:rPr lang="en-MY" smtClean="0"/>
              <a:pPr/>
              <a:t>73</a:t>
            </a:fld>
            <a:endParaRPr lang="en-MY" dirty="0"/>
          </a:p>
        </p:txBody>
      </p:sp>
    </p:spTree>
    <p:extLst>
      <p:ext uri="{BB962C8B-B14F-4D97-AF65-F5344CB8AC3E}">
        <p14:creationId xmlns:p14="http://schemas.microsoft.com/office/powerpoint/2010/main" val="20754092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74</a:t>
            </a:fld>
            <a:endParaRPr lang="en-US"/>
          </a:p>
        </p:txBody>
      </p:sp>
      <p:grpSp>
        <p:nvGrpSpPr>
          <p:cNvPr id="13" name="Group 12"/>
          <p:cNvGrpSpPr/>
          <p:nvPr/>
        </p:nvGrpSpPr>
        <p:grpSpPr>
          <a:xfrm>
            <a:off x="666150" y="1876723"/>
            <a:ext cx="8173050" cy="2923877"/>
            <a:chOff x="666150" y="1676400"/>
            <a:chExt cx="8173050" cy="2923877"/>
          </a:xfrm>
        </p:grpSpPr>
        <p:sp>
          <p:nvSpPr>
            <p:cNvPr id="7" name="TextBox 6"/>
            <p:cNvSpPr txBox="1"/>
            <p:nvPr/>
          </p:nvSpPr>
          <p:spPr>
            <a:xfrm>
              <a:off x="990600" y="1676400"/>
              <a:ext cx="7848600" cy="2923877"/>
            </a:xfrm>
            <a:prstGeom prst="rect">
              <a:avLst/>
            </a:prstGeom>
            <a:noFill/>
          </p:spPr>
          <p:txBody>
            <a:bodyPr wrap="square" rtlCol="0">
              <a:spAutoFit/>
            </a:bodyPr>
            <a:lstStyle/>
            <a:p>
              <a:pPr>
                <a:spcBef>
                  <a:spcPts val="600"/>
                </a:spcBef>
              </a:pPr>
              <a:r>
                <a:rPr lang="en-US" sz="2200" b="1" dirty="0" smtClean="0"/>
                <a:t>The records MUST be:</a:t>
              </a:r>
            </a:p>
            <a:p>
              <a:pPr>
                <a:spcBef>
                  <a:spcPts val="600"/>
                </a:spcBef>
              </a:pPr>
              <a:r>
                <a:rPr lang="en-US" sz="2200" dirty="0" smtClean="0"/>
                <a:t>        in </a:t>
              </a:r>
              <a:r>
                <a:rPr lang="en-US" sz="2200" dirty="0" err="1" smtClean="0"/>
                <a:t>Bahasa</a:t>
              </a:r>
              <a:r>
                <a:rPr lang="en-US" sz="2200" dirty="0" smtClean="0"/>
                <a:t> Malaysia or English Language</a:t>
              </a:r>
            </a:p>
            <a:p>
              <a:pPr>
                <a:spcBef>
                  <a:spcPts val="600"/>
                </a:spcBef>
              </a:pPr>
              <a:r>
                <a:rPr lang="en-US" sz="2200" dirty="0"/>
                <a:t> </a:t>
              </a:r>
              <a:r>
                <a:rPr lang="en-US" sz="2200" dirty="0" smtClean="0"/>
                <a:t>       kept in possession for a  period not less than 7 years</a:t>
              </a:r>
            </a:p>
            <a:p>
              <a:pPr>
                <a:spcBef>
                  <a:spcPts val="600"/>
                </a:spcBef>
              </a:pPr>
              <a:r>
                <a:rPr lang="en-US" sz="2200" dirty="0"/>
                <a:t> </a:t>
              </a:r>
              <a:r>
                <a:rPr lang="en-US" sz="2200" dirty="0" smtClean="0"/>
                <a:t>       made available upon request</a:t>
              </a:r>
            </a:p>
            <a:p>
              <a:pPr>
                <a:spcBef>
                  <a:spcPts val="600"/>
                </a:spcBef>
              </a:pPr>
              <a:r>
                <a:rPr lang="en-US" sz="2200" dirty="0"/>
                <a:t> </a:t>
              </a:r>
              <a:r>
                <a:rPr lang="en-US" sz="2200" dirty="0" smtClean="0"/>
                <a:t>       readily accessible and convertible into writing if it is electronic </a:t>
              </a:r>
            </a:p>
            <a:p>
              <a:pPr>
                <a:spcBef>
                  <a:spcPts val="600"/>
                </a:spcBef>
              </a:pPr>
              <a:r>
                <a:rPr lang="en-US" sz="2200" dirty="0"/>
                <a:t> </a:t>
              </a:r>
              <a:r>
                <a:rPr lang="en-US" sz="2200" dirty="0" smtClean="0"/>
                <a:t>        records</a:t>
              </a:r>
            </a:p>
            <a:p>
              <a:pPr>
                <a:spcBef>
                  <a:spcPts val="600"/>
                </a:spcBef>
              </a:pPr>
              <a:r>
                <a:rPr lang="en-US" sz="2200" dirty="0"/>
                <a:t> </a:t>
              </a:r>
              <a:r>
                <a:rPr lang="en-US" sz="2200" dirty="0" smtClean="0"/>
                <a:t>       </a:t>
              </a:r>
              <a:endParaRPr lang="en-MY" sz="2200" dirty="0"/>
            </a:p>
          </p:txBody>
        </p:sp>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666150" y="1747808"/>
              <a:ext cx="31548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960" y="2209800"/>
              <a:ext cx="2251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3960" y="2619375"/>
              <a:ext cx="2251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938" y="3043088"/>
              <a:ext cx="225136" cy="190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iACCOUNTS Master Folder\User Folder\Afif\Afif's Portal\Bahan\Checkmark keci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944" y="3429000"/>
              <a:ext cx="225136" cy="19050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296840" y="6237529"/>
            <a:ext cx="2681657" cy="276999"/>
          </a:xfrm>
          <a:prstGeom prst="rect">
            <a:avLst/>
          </a:prstGeom>
          <a:noFill/>
        </p:spPr>
        <p:txBody>
          <a:bodyPr wrap="square" rtlCol="0">
            <a:spAutoFit/>
          </a:bodyPr>
          <a:lstStyle/>
          <a:p>
            <a:r>
              <a:rPr lang="en-US" sz="1200" i="1" dirty="0" smtClean="0"/>
              <a:t>*Section 36</a:t>
            </a:r>
            <a:endParaRPr lang="en-MY" sz="1200" i="1" dirty="0"/>
          </a:p>
        </p:txBody>
      </p:sp>
      <p:pic>
        <p:nvPicPr>
          <p:cNvPr id="1026" name="Picture 2" descr="S:\iACCOUNTS Master Folder\User Folder\Afif\Afif's Portal\Bahan\Invoices-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2520" y="4435148"/>
            <a:ext cx="1940880" cy="19408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396552" y="27897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 KEEPING</a:t>
            </a:r>
          </a:p>
          <a:p>
            <a:pPr lvl="1"/>
            <a:r>
              <a:rPr lang="en-US" sz="2000" dirty="0" smtClean="0">
                <a:solidFill>
                  <a:schemeClr val="bg1"/>
                </a:solidFill>
                <a:latin typeface="Calibri" pitchFamily="34" charset="0"/>
                <a:cs typeface="Calibri" pitchFamily="34" charset="0"/>
              </a:rPr>
              <a:t>LIABILITY TO KEEP RECORDS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9000314"/>
      </p:ext>
    </p:extLst>
  </p:cSld>
  <p:clrMapOvr>
    <a:masterClrMapping/>
  </p:clrMapOvr>
  <p:transition spd="slow">
    <p:pull/>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75</a:t>
            </a:fld>
            <a:endParaRPr lang="en-US"/>
          </a:p>
        </p:txBody>
      </p:sp>
      <p:grpSp>
        <p:nvGrpSpPr>
          <p:cNvPr id="52" name="Group 51"/>
          <p:cNvGrpSpPr/>
          <p:nvPr/>
        </p:nvGrpSpPr>
        <p:grpSpPr>
          <a:xfrm>
            <a:off x="441579" y="1601800"/>
            <a:ext cx="8473821" cy="4971408"/>
            <a:chOff x="441579" y="1601800"/>
            <a:chExt cx="8473821" cy="4971408"/>
          </a:xfrm>
        </p:grpSpPr>
        <p:sp>
          <p:nvSpPr>
            <p:cNvPr id="10" name="Rectangle 9"/>
            <p:cNvSpPr/>
            <p:nvPr/>
          </p:nvSpPr>
          <p:spPr>
            <a:xfrm>
              <a:off x="441579" y="1601800"/>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Business Entity Records</a:t>
              </a:r>
              <a:endParaRPr lang="en-MY" sz="1600" dirty="0"/>
            </a:p>
          </p:txBody>
        </p:sp>
        <p:sp>
          <p:nvSpPr>
            <p:cNvPr id="21" name="Rectangle 20"/>
            <p:cNvSpPr/>
            <p:nvPr/>
          </p:nvSpPr>
          <p:spPr>
            <a:xfrm>
              <a:off x="441579" y="2626056"/>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Business Transactions Records</a:t>
              </a:r>
              <a:endParaRPr lang="en-MY" sz="1600" dirty="0"/>
            </a:p>
          </p:txBody>
        </p:sp>
        <p:sp>
          <p:nvSpPr>
            <p:cNvPr id="22" name="Rectangle 21"/>
            <p:cNvSpPr/>
            <p:nvPr/>
          </p:nvSpPr>
          <p:spPr>
            <a:xfrm>
              <a:off x="441579" y="3638264"/>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Accounting Records </a:t>
              </a:r>
            </a:p>
            <a:p>
              <a:pPr algn="ctr"/>
              <a:r>
                <a:rPr lang="en-US" sz="1600" dirty="0" smtClean="0"/>
                <a:t>(Hard Copy)</a:t>
              </a:r>
              <a:endParaRPr lang="en-MY" sz="1600" dirty="0"/>
            </a:p>
          </p:txBody>
        </p:sp>
        <p:sp>
          <p:nvSpPr>
            <p:cNvPr id="23" name="Rectangle 22"/>
            <p:cNvSpPr/>
            <p:nvPr/>
          </p:nvSpPr>
          <p:spPr>
            <a:xfrm>
              <a:off x="441579" y="4648200"/>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Taxation Records</a:t>
              </a:r>
              <a:endParaRPr lang="en-MY" sz="1600" dirty="0"/>
            </a:p>
          </p:txBody>
        </p:sp>
        <p:sp>
          <p:nvSpPr>
            <p:cNvPr id="24" name="Rectangle 23"/>
            <p:cNvSpPr/>
            <p:nvPr/>
          </p:nvSpPr>
          <p:spPr>
            <a:xfrm>
              <a:off x="441579" y="5660408"/>
              <a:ext cx="1936242" cy="912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600" dirty="0" smtClean="0"/>
                <a:t>Electronic</a:t>
              </a:r>
              <a:endParaRPr lang="en-MY" sz="1600" dirty="0"/>
            </a:p>
          </p:txBody>
        </p:sp>
        <p:sp>
          <p:nvSpPr>
            <p:cNvPr id="11" name="TextBox 10"/>
            <p:cNvSpPr txBox="1"/>
            <p:nvPr/>
          </p:nvSpPr>
          <p:spPr>
            <a:xfrm>
              <a:off x="2743201" y="1873534"/>
              <a:ext cx="2788814" cy="584775"/>
            </a:xfrm>
            <a:prstGeom prst="rect">
              <a:avLst/>
            </a:prstGeom>
            <a:noFill/>
          </p:spPr>
          <p:txBody>
            <a:bodyPr wrap="square" rtlCol="0">
              <a:spAutoFit/>
            </a:bodyPr>
            <a:lstStyle/>
            <a:p>
              <a:r>
                <a:rPr lang="en-US" sz="1600" dirty="0" smtClean="0"/>
                <a:t>SSM Records – Form A, B, C, 8, 9, 24, 49 and etc.</a:t>
              </a:r>
            </a:p>
          </p:txBody>
        </p:sp>
        <p:pic>
          <p:nvPicPr>
            <p:cNvPr id="25"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1972652"/>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63379" y="2626056"/>
              <a:ext cx="2768635" cy="830997"/>
            </a:xfrm>
            <a:prstGeom prst="rect">
              <a:avLst/>
            </a:prstGeom>
            <a:noFill/>
          </p:spPr>
          <p:txBody>
            <a:bodyPr wrap="square" rtlCol="0">
              <a:spAutoFit/>
            </a:bodyPr>
            <a:lstStyle/>
            <a:p>
              <a:r>
                <a:rPr lang="en-US" sz="1600" dirty="0" smtClean="0"/>
                <a:t>Tax Invoices, invoices, receipts</a:t>
              </a:r>
            </a:p>
            <a:p>
              <a:r>
                <a:rPr lang="en-US" sz="1600" dirty="0" smtClean="0"/>
                <a:t>Debit note, credit note</a:t>
              </a:r>
            </a:p>
            <a:p>
              <a:r>
                <a:rPr lang="en-US" sz="1600" dirty="0" smtClean="0"/>
                <a:t>Delivery order, purchase order</a:t>
              </a:r>
            </a:p>
          </p:txBody>
        </p:sp>
        <p:pic>
          <p:nvPicPr>
            <p:cNvPr id="27"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2725174"/>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2956007"/>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3200400"/>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5976718" y="2631073"/>
              <a:ext cx="2938682" cy="584775"/>
            </a:xfrm>
            <a:prstGeom prst="rect">
              <a:avLst/>
            </a:prstGeom>
            <a:noFill/>
          </p:spPr>
          <p:txBody>
            <a:bodyPr wrap="square" rtlCol="0">
              <a:spAutoFit/>
            </a:bodyPr>
            <a:lstStyle/>
            <a:p>
              <a:r>
                <a:rPr lang="en-US" sz="1600" dirty="0" smtClean="0"/>
                <a:t>Bank statement, slip, voucher </a:t>
              </a:r>
              <a:r>
                <a:rPr lang="en-US" sz="1600" dirty="0" err="1" smtClean="0"/>
                <a:t>etc</a:t>
              </a:r>
              <a:endParaRPr lang="en-US" sz="1600" dirty="0" smtClean="0"/>
            </a:p>
            <a:p>
              <a:r>
                <a:rPr lang="en-US" sz="1600" dirty="0" smtClean="0"/>
                <a:t>Contract, agreement</a:t>
              </a:r>
            </a:p>
          </p:txBody>
        </p:sp>
        <p:pic>
          <p:nvPicPr>
            <p:cNvPr id="31"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211" y="2730191"/>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211" y="2961024"/>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763379" y="3638264"/>
              <a:ext cx="2768635" cy="830997"/>
            </a:xfrm>
            <a:prstGeom prst="rect">
              <a:avLst/>
            </a:prstGeom>
            <a:noFill/>
          </p:spPr>
          <p:txBody>
            <a:bodyPr wrap="square" rtlCol="0">
              <a:spAutoFit/>
            </a:bodyPr>
            <a:lstStyle/>
            <a:p>
              <a:r>
                <a:rPr lang="en-US" sz="1600" dirty="0" smtClean="0"/>
                <a:t>Financial statement</a:t>
              </a:r>
            </a:p>
            <a:p>
              <a:r>
                <a:rPr lang="en-US" sz="1600" dirty="0" smtClean="0"/>
                <a:t>Account payable, receivable, GL, fixed asset register and </a:t>
              </a:r>
              <a:r>
                <a:rPr lang="en-US" sz="1600" dirty="0" err="1" smtClean="0"/>
                <a:t>etc</a:t>
              </a:r>
              <a:endParaRPr lang="en-US" sz="1600" dirty="0" smtClean="0"/>
            </a:p>
          </p:txBody>
        </p:sp>
        <p:pic>
          <p:nvPicPr>
            <p:cNvPr id="34"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3737382"/>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8872" y="3968215"/>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p:cNvSpPr txBox="1"/>
            <p:nvPr/>
          </p:nvSpPr>
          <p:spPr>
            <a:xfrm>
              <a:off x="2743200" y="4648200"/>
              <a:ext cx="4114800" cy="830997"/>
            </a:xfrm>
            <a:prstGeom prst="rect">
              <a:avLst/>
            </a:prstGeom>
            <a:noFill/>
          </p:spPr>
          <p:txBody>
            <a:bodyPr wrap="square" rtlCol="0">
              <a:spAutoFit/>
            </a:bodyPr>
            <a:lstStyle/>
            <a:p>
              <a:r>
                <a:rPr lang="en-US" sz="1600" dirty="0" smtClean="0"/>
                <a:t>Custom forms – K1, K2 and </a:t>
              </a:r>
              <a:r>
                <a:rPr lang="en-US" sz="1600" dirty="0" err="1" smtClean="0"/>
                <a:t>etc</a:t>
              </a:r>
              <a:endParaRPr lang="en-US" sz="1600" dirty="0" smtClean="0"/>
            </a:p>
            <a:p>
              <a:r>
                <a:rPr lang="en-US" sz="1600" dirty="0" smtClean="0"/>
                <a:t>Inland revenue declaration forms</a:t>
              </a:r>
            </a:p>
            <a:p>
              <a:r>
                <a:rPr lang="en-US" sz="1600" dirty="0" smtClean="0"/>
                <a:t>GST adjustment working sheet</a:t>
              </a:r>
            </a:p>
          </p:txBody>
        </p:sp>
        <p:pic>
          <p:nvPicPr>
            <p:cNvPr id="37"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4747318"/>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4978151"/>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8693" y="5222544"/>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86198" y="4651227"/>
              <a:ext cx="2904226" cy="584775"/>
            </a:xfrm>
            <a:prstGeom prst="rect">
              <a:avLst/>
            </a:prstGeom>
          </p:spPr>
          <p:txBody>
            <a:bodyPr wrap="square">
              <a:spAutoFit/>
            </a:bodyPr>
            <a:lstStyle/>
            <a:p>
              <a:r>
                <a:rPr lang="en-US" sz="1600" dirty="0"/>
                <a:t>GST – GST returns, payment slips and receipts</a:t>
              </a:r>
            </a:p>
          </p:txBody>
        </p:sp>
        <p:pic>
          <p:nvPicPr>
            <p:cNvPr id="40"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2705" y="4747318"/>
              <a:ext cx="213987" cy="17109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479952" y="2577152"/>
              <a:ext cx="8187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19752" y="3608696"/>
              <a:ext cx="8187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19752" y="4619304"/>
              <a:ext cx="818776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3400" y="5625152"/>
              <a:ext cx="8187767" cy="0"/>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2766210" y="5670447"/>
              <a:ext cx="2765804" cy="830997"/>
            </a:xfrm>
            <a:prstGeom prst="rect">
              <a:avLst/>
            </a:prstGeom>
            <a:noFill/>
          </p:spPr>
          <p:txBody>
            <a:bodyPr wrap="square" rtlCol="0">
              <a:spAutoFit/>
            </a:bodyPr>
            <a:lstStyle/>
            <a:p>
              <a:r>
                <a:rPr lang="en-US" sz="1600" dirty="0" smtClean="0"/>
                <a:t>Accounting software manual</a:t>
              </a:r>
            </a:p>
            <a:p>
              <a:r>
                <a:rPr lang="en-US" sz="1600" dirty="0" smtClean="0"/>
                <a:t>Audit trail</a:t>
              </a:r>
            </a:p>
            <a:p>
              <a:r>
                <a:rPr lang="en-US" sz="1600" dirty="0" smtClean="0"/>
                <a:t>.GAF file</a:t>
              </a:r>
            </a:p>
          </p:txBody>
        </p:sp>
        <p:pic>
          <p:nvPicPr>
            <p:cNvPr id="47"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703" y="5769565"/>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703" y="6000398"/>
              <a:ext cx="213987" cy="17109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61703" y="6244791"/>
              <a:ext cx="213987" cy="171094"/>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5956006" y="5690758"/>
              <a:ext cx="2904226" cy="338554"/>
            </a:xfrm>
            <a:prstGeom prst="rect">
              <a:avLst/>
            </a:prstGeom>
          </p:spPr>
          <p:txBody>
            <a:bodyPr wrap="square">
              <a:spAutoFit/>
            </a:bodyPr>
            <a:lstStyle/>
            <a:p>
              <a:r>
                <a:rPr lang="en-US" sz="1600" dirty="0" smtClean="0"/>
                <a:t>Others</a:t>
              </a:r>
              <a:endParaRPr lang="en-US" sz="1600" dirty="0"/>
            </a:p>
          </p:txBody>
        </p:sp>
        <p:pic>
          <p:nvPicPr>
            <p:cNvPr id="51" name="Picture 2" descr="C:\Users\GSTUser\Desktop\color-wheel-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72513" y="5786849"/>
              <a:ext cx="213987" cy="171094"/>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Rectangle 41"/>
          <p:cNvSpPr/>
          <p:nvPr/>
        </p:nvSpPr>
        <p:spPr>
          <a:xfrm>
            <a:off x="-396552" y="209441"/>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RECORDS KEEPING</a:t>
            </a:r>
          </a:p>
          <a:p>
            <a:pPr lvl="1"/>
            <a:r>
              <a:rPr lang="en-US" sz="2000" dirty="0" smtClean="0">
                <a:solidFill>
                  <a:schemeClr val="bg1"/>
                </a:solidFill>
                <a:latin typeface="Calibri" pitchFamily="34" charset="0"/>
                <a:cs typeface="Calibri" pitchFamily="34" charset="0"/>
              </a:rPr>
              <a:t>TYPES OF BUSINESS RECORDS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014284585"/>
      </p:ext>
    </p:extLst>
  </p:cSld>
  <p:clrMapOvr>
    <a:masterClrMapping/>
  </p:clrMapOvr>
  <p:transition spd="slow">
    <p:pull/>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76</a:t>
            </a:fld>
            <a:endParaRPr lang="en-US"/>
          </a:p>
        </p:txBody>
      </p:sp>
      <p:sp>
        <p:nvSpPr>
          <p:cNvPr id="9" name="TextBox 8"/>
          <p:cNvSpPr txBox="1"/>
          <p:nvPr/>
        </p:nvSpPr>
        <p:spPr>
          <a:xfrm>
            <a:off x="914400" y="4695442"/>
            <a:ext cx="7467600" cy="1107996"/>
          </a:xfrm>
          <a:prstGeom prst="rect">
            <a:avLst/>
          </a:prstGeom>
          <a:noFill/>
        </p:spPr>
        <p:txBody>
          <a:bodyPr wrap="square" rtlCol="0">
            <a:spAutoFit/>
          </a:bodyPr>
          <a:lstStyle/>
          <a:p>
            <a:pPr algn="ctr"/>
            <a:r>
              <a:rPr lang="en-US" sz="2200" i="1" dirty="0" smtClean="0"/>
              <a:t>“Any person, who contravenes Sec. 36, commits an offence and shall, on conviction, be liable to a fine not exceeding RM 50,000 or imprisonment for a term not exceed 3 years; or both”</a:t>
            </a:r>
            <a:endParaRPr lang="en-MY" sz="2200" i="1" dirty="0"/>
          </a:p>
        </p:txBody>
      </p:sp>
      <p:pic>
        <p:nvPicPr>
          <p:cNvPr id="2050" name="Picture 2" descr="C:\Users\GSTUser\Downloads\saint Dismas Web site pri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751" y="1889866"/>
            <a:ext cx="4146898" cy="24535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Rectangle 7"/>
          <p:cNvSpPr/>
          <p:nvPr/>
        </p:nvSpPr>
        <p:spPr>
          <a:xfrm>
            <a:off x="-396552" y="27897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RECORDS KEEPING</a:t>
            </a:r>
          </a:p>
          <a:p>
            <a:pPr lvl="1"/>
            <a:r>
              <a:rPr lang="en-US" sz="2000" dirty="0" smtClean="0">
                <a:solidFill>
                  <a:schemeClr val="bg1"/>
                </a:solidFill>
                <a:latin typeface="Calibri" pitchFamily="34" charset="0"/>
                <a:cs typeface="Calibri" pitchFamily="34" charset="0"/>
              </a:rPr>
              <a:t>FAIL TO KEEP RECORDS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524501131"/>
      </p:ext>
    </p:extLst>
  </p:cSld>
  <p:clrMapOvr>
    <a:masterClrMapping/>
  </p:clrMapOvr>
  <p:transition spd="slow">
    <p:pull/>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a:prstGeom prst="rect">
            <a:avLst/>
          </a:prstGeom>
        </p:spPr>
        <p:txBody>
          <a:bodyPr/>
          <a:lstStyle/>
          <a:p>
            <a:fld id="{1F45E794-307C-49D3-8CE5-47BF882ED0AE}" type="slidenum">
              <a:rPr lang="en-MY" smtClean="0"/>
              <a:pPr/>
              <a:t>77</a:t>
            </a:fld>
            <a:endParaRPr lang="en-MY" dirty="0"/>
          </a:p>
        </p:txBody>
      </p:sp>
      <p:sp>
        <p:nvSpPr>
          <p:cNvPr id="12" name="Rounded Rectangle 11"/>
          <p:cNvSpPr/>
          <p:nvPr/>
        </p:nvSpPr>
        <p:spPr>
          <a:xfrm>
            <a:off x="1870481" y="2516589"/>
            <a:ext cx="5493214" cy="161771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b="1" dirty="0" smtClean="0">
                <a:latin typeface="Calibri" pitchFamily="34" charset="0"/>
                <a:cs typeface="Calibri" pitchFamily="34" charset="0"/>
              </a:rPr>
              <a:t>ACCOUNTING BASIS</a:t>
            </a:r>
            <a:endParaRPr lang="en-US" sz="3600" b="1" u="sng" dirty="0" smtClean="0">
              <a:latin typeface="Calibri" pitchFamily="34" charset="0"/>
              <a:cs typeface="Calibri" pitchFamily="34" charset="0"/>
            </a:endParaRPr>
          </a:p>
        </p:txBody>
      </p:sp>
      <p:pic>
        <p:nvPicPr>
          <p:cNvPr id="2" name="Picture 1"/>
          <p:cNvPicPr>
            <a:picLocks noChangeAspect="1"/>
          </p:cNvPicPr>
          <p:nvPr/>
        </p:nvPicPr>
        <p:blipFill>
          <a:blip r:embed="rId2"/>
          <a:stretch>
            <a:fillRect/>
          </a:stretch>
        </p:blipFill>
        <p:spPr>
          <a:xfrm>
            <a:off x="7162800" y="180975"/>
            <a:ext cx="1828800" cy="657225"/>
          </a:xfrm>
          <a:prstGeom prst="rect">
            <a:avLst/>
          </a:prstGeom>
        </p:spPr>
      </p:pic>
    </p:spTree>
    <p:extLst>
      <p:ext uri="{BB962C8B-B14F-4D97-AF65-F5344CB8AC3E}">
        <p14:creationId xmlns:p14="http://schemas.microsoft.com/office/powerpoint/2010/main" val="1772671934"/>
      </p:ext>
    </p:extLst>
  </p:cSld>
  <p:clrMapOvr>
    <a:masterClrMapping/>
  </p:clrMapOvr>
  <p:transition spd="slow">
    <p:wip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78</a:t>
            </a:fld>
            <a:endParaRPr lang="en-US"/>
          </a:p>
        </p:txBody>
      </p:sp>
      <p:sp>
        <p:nvSpPr>
          <p:cNvPr id="20" name="Rectangle 19"/>
          <p:cNvSpPr/>
          <p:nvPr/>
        </p:nvSpPr>
        <p:spPr>
          <a:xfrm>
            <a:off x="790433" y="4080808"/>
            <a:ext cx="7820167" cy="1938992"/>
          </a:xfrm>
          <a:prstGeom prst="rect">
            <a:avLst/>
          </a:prstGeom>
        </p:spPr>
        <p:txBody>
          <a:bodyPr wrap="square">
            <a:spAutoFit/>
          </a:bodyPr>
          <a:lstStyle/>
          <a:p>
            <a:pPr>
              <a:spcBef>
                <a:spcPts val="600"/>
              </a:spcBef>
            </a:pPr>
            <a:r>
              <a:rPr lang="en-MY" sz="2000" dirty="0"/>
              <a:t>Generally, </a:t>
            </a:r>
            <a:r>
              <a:rPr lang="en-MY" sz="2000" b="1" dirty="0" smtClean="0"/>
              <a:t>EVERY</a:t>
            </a:r>
            <a:r>
              <a:rPr lang="en-MY" sz="2000" dirty="0" smtClean="0"/>
              <a:t> </a:t>
            </a:r>
            <a:r>
              <a:rPr lang="en-MY" sz="2000" u="sng" dirty="0"/>
              <a:t>taxable person shall account for GST on an invoice </a:t>
            </a:r>
            <a:r>
              <a:rPr lang="en-MY" sz="2000" u="sng" dirty="0" smtClean="0"/>
              <a:t>basis</a:t>
            </a:r>
          </a:p>
          <a:p>
            <a:pPr>
              <a:spcBef>
                <a:spcPts val="600"/>
              </a:spcBef>
            </a:pPr>
            <a:r>
              <a:rPr lang="en-MY" sz="2000" dirty="0" smtClean="0"/>
              <a:t>Under </a:t>
            </a:r>
            <a:r>
              <a:rPr lang="en-MY" sz="2000" dirty="0"/>
              <a:t>invoice basis, a taxable person </a:t>
            </a:r>
            <a:r>
              <a:rPr lang="en-MY" sz="2000" dirty="0" smtClean="0"/>
              <a:t>shall: </a:t>
            </a:r>
            <a:endParaRPr lang="en-MY" sz="2000" dirty="0"/>
          </a:p>
          <a:p>
            <a:pPr>
              <a:spcBef>
                <a:spcPts val="600"/>
              </a:spcBef>
            </a:pPr>
            <a:r>
              <a:rPr lang="en-MY" sz="2000" dirty="0" smtClean="0"/>
              <a:t>       Account </a:t>
            </a:r>
            <a:r>
              <a:rPr lang="en-MY" sz="2000" dirty="0"/>
              <a:t>for output tax on the date in which tax becomes due (time of </a:t>
            </a:r>
            <a:endParaRPr lang="en-MY" sz="2000" dirty="0" smtClean="0"/>
          </a:p>
          <a:p>
            <a:pPr>
              <a:spcBef>
                <a:spcPts val="600"/>
              </a:spcBef>
            </a:pPr>
            <a:r>
              <a:rPr lang="en-MY" sz="2000" dirty="0"/>
              <a:t> </a:t>
            </a:r>
            <a:r>
              <a:rPr lang="en-MY" sz="2000" dirty="0" smtClean="0"/>
              <a:t>      supply);</a:t>
            </a:r>
            <a:endParaRPr lang="en-MY" sz="2000" dirty="0"/>
          </a:p>
          <a:p>
            <a:pPr>
              <a:spcBef>
                <a:spcPts val="600"/>
              </a:spcBef>
            </a:pPr>
            <a:r>
              <a:rPr lang="en-MY" sz="2000" dirty="0"/>
              <a:t> </a:t>
            </a:r>
            <a:r>
              <a:rPr lang="en-MY" sz="2000" dirty="0" smtClean="0"/>
              <a:t>      Claim </a:t>
            </a:r>
            <a:r>
              <a:rPr lang="en-MY" sz="2000" dirty="0"/>
              <a:t>input tax on the date in which he holds a valid tax </a:t>
            </a:r>
            <a:r>
              <a:rPr lang="en-MY" sz="2000" dirty="0" smtClean="0"/>
              <a:t>invoice </a:t>
            </a:r>
            <a:endParaRPr lang="en-MY" sz="2000" dirty="0"/>
          </a:p>
        </p:txBody>
      </p:sp>
      <p:pic>
        <p:nvPicPr>
          <p:cNvPr id="21"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486454" y="4158259"/>
            <a:ext cx="31548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 descr="S:\iACCOUNTS Master Folder\User Folder\Afif\Afif's Portal\Bahan\google_drive_logo_3963 cop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46311">
            <a:off x="486455" y="4536400"/>
            <a:ext cx="315484"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08" y="4956202"/>
            <a:ext cx="235386" cy="18820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GSTUser\Desktop\color-wheel-ico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6008" y="5715136"/>
            <a:ext cx="235386" cy="188203"/>
          </a:xfrm>
          <a:prstGeom prst="rect">
            <a:avLst/>
          </a:prstGeom>
          <a:noFill/>
          <a:extLst>
            <a:ext uri="{909E8E84-426E-40DD-AFC4-6F175D3DCCD1}">
              <a14:hiddenFill xmlns:a14="http://schemas.microsoft.com/office/drawing/2010/main">
                <a:solidFill>
                  <a:srgbClr val="FFFFFF"/>
                </a:solidFill>
              </a14:hiddenFill>
            </a:ext>
          </a:extLst>
        </p:spPr>
      </p:pic>
      <p:sp>
        <p:nvSpPr>
          <p:cNvPr id="26" name="Round Diagonal Corner Rectangle 25"/>
          <p:cNvSpPr/>
          <p:nvPr/>
        </p:nvSpPr>
        <p:spPr>
          <a:xfrm>
            <a:off x="471852" y="3581400"/>
            <a:ext cx="2380430" cy="3810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    Invoice Basis</a:t>
            </a:r>
            <a:endParaRPr lang="en-MY" dirty="0"/>
          </a:p>
        </p:txBody>
      </p:sp>
      <p:sp>
        <p:nvSpPr>
          <p:cNvPr id="27" name="Rounded Rectangle 26"/>
          <p:cNvSpPr/>
          <p:nvPr/>
        </p:nvSpPr>
        <p:spPr>
          <a:xfrm>
            <a:off x="2057400" y="2057400"/>
            <a:ext cx="19812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chemeClr val="tx2">
                    <a:lumMod val="50000"/>
                  </a:schemeClr>
                </a:solidFill>
              </a:rPr>
              <a:t>Accounting</a:t>
            </a:r>
          </a:p>
          <a:p>
            <a:pPr algn="ctr"/>
            <a:r>
              <a:rPr lang="en-US" dirty="0" smtClean="0">
                <a:solidFill>
                  <a:schemeClr val="tx2">
                    <a:lumMod val="50000"/>
                  </a:schemeClr>
                </a:solidFill>
              </a:rPr>
              <a:t>Basis</a:t>
            </a:r>
            <a:endParaRPr lang="en-MY" dirty="0">
              <a:solidFill>
                <a:schemeClr val="tx2">
                  <a:lumMod val="50000"/>
                </a:schemeClr>
              </a:solidFill>
            </a:endParaRPr>
          </a:p>
        </p:txBody>
      </p:sp>
      <p:sp>
        <p:nvSpPr>
          <p:cNvPr id="28" name="Rounded Rectangle 27"/>
          <p:cNvSpPr/>
          <p:nvPr/>
        </p:nvSpPr>
        <p:spPr>
          <a:xfrm>
            <a:off x="4700516" y="1660480"/>
            <a:ext cx="1981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Invoice</a:t>
            </a:r>
          </a:p>
          <a:p>
            <a:pPr algn="ctr"/>
            <a:r>
              <a:rPr lang="en-US" dirty="0" smtClean="0"/>
              <a:t>Basis</a:t>
            </a:r>
            <a:endParaRPr lang="en-MY" dirty="0"/>
          </a:p>
        </p:txBody>
      </p:sp>
      <p:sp>
        <p:nvSpPr>
          <p:cNvPr id="29" name="Rounded Rectangle 28"/>
          <p:cNvSpPr/>
          <p:nvPr/>
        </p:nvSpPr>
        <p:spPr>
          <a:xfrm>
            <a:off x="4700516" y="2556683"/>
            <a:ext cx="1981200" cy="762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Payment</a:t>
            </a:r>
          </a:p>
          <a:p>
            <a:pPr algn="ctr"/>
            <a:r>
              <a:rPr lang="en-US" dirty="0" smtClean="0"/>
              <a:t>Basis</a:t>
            </a:r>
            <a:endParaRPr lang="en-MY" dirty="0"/>
          </a:p>
        </p:txBody>
      </p:sp>
      <p:cxnSp>
        <p:nvCxnSpPr>
          <p:cNvPr id="31" name="Straight Connector 30"/>
          <p:cNvCxnSpPr>
            <a:stCxn id="27" idx="3"/>
            <a:endCxn id="28" idx="1"/>
          </p:cNvCxnSpPr>
          <p:nvPr/>
        </p:nvCxnSpPr>
        <p:spPr>
          <a:xfrm flipV="1">
            <a:off x="4038600" y="2041480"/>
            <a:ext cx="661916" cy="3969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7" idx="3"/>
            <a:endCxn id="29" idx="1"/>
          </p:cNvCxnSpPr>
          <p:nvPr/>
        </p:nvCxnSpPr>
        <p:spPr>
          <a:xfrm>
            <a:off x="4038600" y="2438400"/>
            <a:ext cx="661916" cy="49928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35034" y="439585"/>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ACCOUNTING BASIS</a:t>
            </a:r>
          </a:p>
          <a:p>
            <a:pPr lvl="1"/>
            <a:r>
              <a:rPr lang="en-US" sz="2000" dirty="0" smtClean="0">
                <a:solidFill>
                  <a:schemeClr val="bg1"/>
                </a:solidFill>
                <a:latin typeface="Calibri" pitchFamily="34" charset="0"/>
                <a:cs typeface="Calibri" pitchFamily="34" charset="0"/>
              </a:rPr>
              <a:t>INVOICE BASIS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764247325"/>
      </p:ext>
    </p:extLst>
  </p:cSld>
  <p:clrMapOvr>
    <a:masterClrMapping/>
  </p:clrMapOvr>
  <p:transition spd="slow">
    <p:wip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pPr/>
              <a:t>79</a:t>
            </a:fld>
            <a:endParaRPr lang="en-US"/>
          </a:p>
        </p:txBody>
      </p:sp>
      <p:sp>
        <p:nvSpPr>
          <p:cNvPr id="7" name="Rectangle 6"/>
          <p:cNvSpPr/>
          <p:nvPr/>
        </p:nvSpPr>
        <p:spPr>
          <a:xfrm>
            <a:off x="762000" y="1326446"/>
            <a:ext cx="8077200" cy="3939540"/>
          </a:xfrm>
          <a:prstGeom prst="rect">
            <a:avLst/>
          </a:prstGeom>
        </p:spPr>
        <p:txBody>
          <a:bodyPr wrap="square">
            <a:spAutoFit/>
          </a:bodyPr>
          <a:lstStyle/>
          <a:p>
            <a:pPr>
              <a:spcBef>
                <a:spcPts val="600"/>
              </a:spcBef>
            </a:pPr>
            <a:r>
              <a:rPr lang="en-US" sz="2000" dirty="0" smtClean="0"/>
              <a:t>Payment basis is </a:t>
            </a:r>
            <a:r>
              <a:rPr lang="en-US" sz="2000" u="sng" dirty="0" smtClean="0"/>
              <a:t>NOT applicable for professional services</a:t>
            </a:r>
          </a:p>
          <a:p>
            <a:pPr>
              <a:spcBef>
                <a:spcPts val="600"/>
              </a:spcBef>
            </a:pPr>
            <a:r>
              <a:rPr lang="en-US" sz="2000" dirty="0" smtClean="0"/>
              <a:t>Applicable ONLY to:</a:t>
            </a:r>
          </a:p>
          <a:p>
            <a:pPr>
              <a:spcBef>
                <a:spcPts val="600"/>
              </a:spcBef>
            </a:pPr>
            <a:r>
              <a:rPr lang="en-US" sz="2000" dirty="0"/>
              <a:t>	</a:t>
            </a:r>
            <a:r>
              <a:rPr lang="en-US" sz="2000" dirty="0" err="1" smtClean="0"/>
              <a:t>PPublic</a:t>
            </a:r>
            <a:r>
              <a:rPr lang="en-US" sz="2000" dirty="0" smtClean="0"/>
              <a:t> </a:t>
            </a:r>
            <a:r>
              <a:rPr lang="en-US" sz="2000" dirty="0" smtClean="0"/>
              <a:t>body</a:t>
            </a:r>
          </a:p>
          <a:p>
            <a:pPr>
              <a:spcBef>
                <a:spcPts val="600"/>
              </a:spcBef>
            </a:pPr>
            <a:r>
              <a:rPr lang="en-US" sz="2000" dirty="0"/>
              <a:t> </a:t>
            </a:r>
            <a:r>
              <a:rPr lang="en-US" sz="2000" dirty="0" smtClean="0"/>
              <a:t>        	</a:t>
            </a:r>
            <a:r>
              <a:rPr lang="en-MY" sz="2000" dirty="0" smtClean="0"/>
              <a:t>Certain </a:t>
            </a:r>
            <a:r>
              <a:rPr lang="en-MY" sz="2000" dirty="0"/>
              <a:t>group of registered person who due to the </a:t>
            </a:r>
            <a:r>
              <a:rPr lang="en-MY" sz="2000" u="sng" dirty="0"/>
              <a:t>nature of </a:t>
            </a:r>
            <a:r>
              <a:rPr lang="en-MY" sz="2000" dirty="0" smtClean="0"/>
              <a:t>	</a:t>
            </a:r>
            <a:r>
              <a:rPr lang="en-MY" sz="2000" u="sng" dirty="0" smtClean="0"/>
              <a:t>business</a:t>
            </a:r>
            <a:r>
              <a:rPr lang="en-MY" sz="2000" dirty="0" smtClean="0"/>
              <a:t> and </a:t>
            </a:r>
            <a:r>
              <a:rPr lang="en-MY" sz="2000" dirty="0"/>
              <a:t>the nature of the </a:t>
            </a:r>
            <a:r>
              <a:rPr lang="en-MY" sz="2000" u="sng" dirty="0"/>
              <a:t>accounting system</a:t>
            </a:r>
            <a:r>
              <a:rPr lang="en-MY" sz="2000" dirty="0"/>
              <a:t> employed by </a:t>
            </a:r>
            <a:r>
              <a:rPr lang="en-MY" sz="2000" dirty="0" smtClean="0"/>
              <a:t>	that </a:t>
            </a:r>
            <a:r>
              <a:rPr lang="en-MY" sz="2000" dirty="0"/>
              <a:t>person, is </a:t>
            </a:r>
            <a:r>
              <a:rPr lang="en-MY" sz="2000" dirty="0" smtClean="0"/>
              <a:t>appropriate </a:t>
            </a:r>
            <a:r>
              <a:rPr lang="en-MY" sz="2000" dirty="0"/>
              <a:t>to account for the tax payable on a </a:t>
            </a:r>
            <a:r>
              <a:rPr lang="en-MY" sz="2000" dirty="0" smtClean="0"/>
              <a:t>	payment basis</a:t>
            </a:r>
          </a:p>
          <a:p>
            <a:pPr>
              <a:spcBef>
                <a:spcPts val="600"/>
              </a:spcBef>
            </a:pPr>
            <a:r>
              <a:rPr lang="en-US" sz="2000" dirty="0"/>
              <a:t> </a:t>
            </a:r>
            <a:r>
              <a:rPr lang="en-US" sz="2000" dirty="0" smtClean="0"/>
              <a:t>        </a:t>
            </a:r>
            <a:r>
              <a:rPr lang="en-US" sz="2000" b="1" dirty="0" smtClean="0"/>
              <a:t>Example: </a:t>
            </a:r>
            <a:r>
              <a:rPr lang="en-MY" sz="2000" dirty="0" smtClean="0"/>
              <a:t>Retailers</a:t>
            </a:r>
            <a:r>
              <a:rPr lang="en-MY" sz="2000" dirty="0"/>
              <a:t>, grocery shops, hair salons and restaurant </a:t>
            </a:r>
            <a:r>
              <a:rPr lang="en-MY" sz="2000" dirty="0" smtClean="0"/>
              <a:t>operators</a:t>
            </a:r>
            <a:r>
              <a:rPr lang="en-US" sz="2000" dirty="0" smtClean="0"/>
              <a:t>	</a:t>
            </a:r>
          </a:p>
          <a:p>
            <a:pPr>
              <a:spcBef>
                <a:spcPts val="600"/>
              </a:spcBef>
            </a:pPr>
            <a:r>
              <a:rPr lang="en-US" sz="2000" dirty="0" smtClean="0"/>
              <a:t>Must get </a:t>
            </a:r>
            <a:r>
              <a:rPr lang="en-MY" sz="2000" dirty="0" smtClean="0"/>
              <a:t>approval and under </a:t>
            </a:r>
            <a:r>
              <a:rPr lang="en-MY" sz="2000" dirty="0"/>
              <a:t>payment basis is </a:t>
            </a:r>
            <a:r>
              <a:rPr lang="en-MY" sz="2000" u="sng" dirty="0"/>
              <a:t>effective for a period of 3 </a:t>
            </a:r>
            <a:r>
              <a:rPr lang="en-MY" sz="2000" u="sng" dirty="0" smtClean="0"/>
              <a:t>years</a:t>
            </a:r>
            <a:r>
              <a:rPr lang="en-MY" sz="2000" dirty="0" smtClean="0"/>
              <a:t> </a:t>
            </a:r>
            <a:r>
              <a:rPr lang="en-MY" sz="2000" dirty="0"/>
              <a:t>only and is </a:t>
            </a:r>
            <a:r>
              <a:rPr lang="en-MY" sz="2000" u="sng" dirty="0"/>
              <a:t>subject to renewal </a:t>
            </a:r>
            <a:r>
              <a:rPr lang="en-MY" sz="2000" dirty="0"/>
              <a:t>by the Director General.</a:t>
            </a:r>
          </a:p>
          <a:p>
            <a:pPr>
              <a:spcBef>
                <a:spcPts val="600"/>
              </a:spcBef>
            </a:pPr>
            <a:endParaRPr lang="en-US" sz="2000" dirty="0" smtClean="0"/>
          </a:p>
        </p:txBody>
      </p:sp>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83634" y="1374473"/>
            <a:ext cx="347032"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0970" y="2590800"/>
            <a:ext cx="258925" cy="20702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94872" y="1768644"/>
            <a:ext cx="347032"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GSTUser\Desktop\53475-a-shopper-is-seen-at-a-branch-of-south-african-retailer-pi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8872" y="5286587"/>
            <a:ext cx="2347257" cy="14135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29" name="Picture 5" descr="C:\Users\GSTUser\Desktop\457_brandimage_105426850.jpg"/>
          <p:cNvPicPr>
            <a:picLocks noChangeAspect="1" noChangeArrowheads="1"/>
          </p:cNvPicPr>
          <p:nvPr/>
        </p:nvPicPr>
        <p:blipFill rotWithShape="1">
          <a:blip r:embed="rId5">
            <a:extLst>
              <a:ext uri="{28A0092B-C50C-407E-A947-70E740481C1C}">
                <a14:useLocalDpi xmlns:a14="http://schemas.microsoft.com/office/drawing/2010/main" val="0"/>
              </a:ext>
            </a:extLst>
          </a:blip>
          <a:srcRect l="14533" t="4029" r="14547" b="20627"/>
          <a:stretch/>
        </p:blipFill>
        <p:spPr bwMode="auto">
          <a:xfrm>
            <a:off x="1433120" y="5295663"/>
            <a:ext cx="1843480" cy="14099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030" name="Picture 6" descr="C:\Users\GSTUser\Desktop\nyonya-restaurant.jpg"/>
          <p:cNvPicPr>
            <a:picLocks noChangeAspect="1" noChangeArrowheads="1"/>
          </p:cNvPicPr>
          <p:nvPr/>
        </p:nvPicPr>
        <p:blipFill rotWithShape="1">
          <a:blip r:embed="rId6">
            <a:extLst>
              <a:ext uri="{28A0092B-C50C-407E-A947-70E740481C1C}">
                <a14:useLocalDpi xmlns:a14="http://schemas.microsoft.com/office/drawing/2010/main" val="0"/>
              </a:ext>
            </a:extLst>
          </a:blip>
          <a:srcRect l="2005" t="17832" r="20212" b="3132"/>
          <a:stretch/>
        </p:blipFill>
        <p:spPr bwMode="auto">
          <a:xfrm>
            <a:off x="6248400" y="5299152"/>
            <a:ext cx="2061005" cy="1402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15" name="Picture 2" descr="C:\Users\GSTUser\Desktop\color-wheel-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8875" y="2209800"/>
            <a:ext cx="258925" cy="2070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398907" y="4517125"/>
            <a:ext cx="347032" cy="27068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396552" y="27897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RECORD KEEPING</a:t>
            </a:r>
          </a:p>
          <a:p>
            <a:pPr lvl="1"/>
            <a:r>
              <a:rPr lang="en-US" sz="2000" dirty="0" smtClean="0">
                <a:solidFill>
                  <a:schemeClr val="bg1"/>
                </a:solidFill>
                <a:latin typeface="Calibri" pitchFamily="34" charset="0"/>
                <a:cs typeface="Calibri" pitchFamily="34" charset="0"/>
              </a:rPr>
              <a:t>LIMITATION OF PAYMENT BASIS</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04637321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19006" y="570836"/>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a:latin typeface="Calibri" pitchFamily="34" charset="0"/>
                <a:cs typeface="Calibri" pitchFamily="34" charset="0"/>
              </a:rPr>
              <a:t>TYPE OF SUPPLY (GOODS OR SERVICES)</a:t>
            </a:r>
            <a:endParaRPr lang="en-US" sz="2215" dirty="0">
              <a:latin typeface="Calibri" pitchFamily="34" charset="0"/>
              <a:cs typeface="Calibri" pitchFamily="34" charset="0"/>
            </a:endParaRPr>
          </a:p>
        </p:txBody>
      </p:sp>
      <p:sp>
        <p:nvSpPr>
          <p:cNvPr id="7" name="Slide Number Placeholder 3"/>
          <p:cNvSpPr>
            <a:spLocks noGrp="1"/>
          </p:cNvSpPr>
          <p:nvPr>
            <p:ph type="sldNum" sz="quarter" idx="12"/>
          </p:nvPr>
        </p:nvSpPr>
        <p:spPr/>
        <p:txBody>
          <a:bodyPr/>
          <a:lstStyle/>
          <a:p>
            <a:fld id="{1F45E794-307C-49D3-8CE5-47BF882ED0AE}" type="slidenum">
              <a:rPr lang="en-MY" smtClean="0"/>
              <a:pPr/>
              <a:t>8</a:t>
            </a:fld>
            <a:endParaRPr lang="en-MY" dirty="0"/>
          </a:p>
        </p:txBody>
      </p:sp>
      <p:graphicFrame>
        <p:nvGraphicFramePr>
          <p:cNvPr id="11" name="Diagram 10"/>
          <p:cNvGraphicFramePr/>
          <p:nvPr>
            <p:extLst>
              <p:ext uri="{D42A27DB-BD31-4B8C-83A1-F6EECF244321}">
                <p14:modId xmlns:p14="http://schemas.microsoft.com/office/powerpoint/2010/main" val="1843641131"/>
              </p:ext>
            </p:extLst>
          </p:nvPr>
        </p:nvGraphicFramePr>
        <p:xfrm>
          <a:off x="150268" y="1882796"/>
          <a:ext cx="7909802" cy="41875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3" name="Straight Connector 12"/>
          <p:cNvCxnSpPr/>
          <p:nvPr/>
        </p:nvCxnSpPr>
        <p:spPr>
          <a:xfrm>
            <a:off x="4837716" y="4016565"/>
            <a:ext cx="2372889" cy="814511"/>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837717" y="3976567"/>
            <a:ext cx="2372889" cy="814511"/>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11832" y="2033153"/>
            <a:ext cx="3988135" cy="490134"/>
          </a:xfrm>
          <a:prstGeom prst="rect">
            <a:avLst/>
          </a:prstGeom>
          <a:noFill/>
        </p:spPr>
        <p:txBody>
          <a:bodyPr wrap="square" rtlCol="0">
            <a:spAutoFit/>
          </a:bodyPr>
          <a:lstStyle/>
          <a:p>
            <a:r>
              <a:rPr lang="en-US" sz="2585" b="1" dirty="0"/>
              <a:t>Standard Rated Supply</a:t>
            </a:r>
          </a:p>
        </p:txBody>
      </p:sp>
      <p:sp>
        <p:nvSpPr>
          <p:cNvPr id="18" name="TextBox 17"/>
          <p:cNvSpPr txBox="1"/>
          <p:nvPr/>
        </p:nvSpPr>
        <p:spPr>
          <a:xfrm>
            <a:off x="684346" y="3135786"/>
            <a:ext cx="3988135" cy="490134"/>
          </a:xfrm>
          <a:prstGeom prst="rect">
            <a:avLst/>
          </a:prstGeom>
          <a:noFill/>
        </p:spPr>
        <p:txBody>
          <a:bodyPr wrap="square" rtlCol="0">
            <a:spAutoFit/>
          </a:bodyPr>
          <a:lstStyle/>
          <a:p>
            <a:r>
              <a:rPr lang="en-US" sz="2585" b="1" dirty="0"/>
              <a:t>Zero Rated Supply</a:t>
            </a:r>
          </a:p>
        </p:txBody>
      </p:sp>
      <p:sp>
        <p:nvSpPr>
          <p:cNvPr id="19" name="TextBox 18"/>
          <p:cNvSpPr txBox="1"/>
          <p:nvPr/>
        </p:nvSpPr>
        <p:spPr>
          <a:xfrm>
            <a:off x="711832" y="4160342"/>
            <a:ext cx="3988135" cy="490134"/>
          </a:xfrm>
          <a:prstGeom prst="rect">
            <a:avLst/>
          </a:prstGeom>
          <a:noFill/>
        </p:spPr>
        <p:txBody>
          <a:bodyPr wrap="square" rtlCol="0">
            <a:spAutoFit/>
          </a:bodyPr>
          <a:lstStyle/>
          <a:p>
            <a:r>
              <a:rPr lang="en-US" sz="2585" b="1" dirty="0"/>
              <a:t>Exempt Supply</a:t>
            </a:r>
          </a:p>
        </p:txBody>
      </p:sp>
      <p:sp>
        <p:nvSpPr>
          <p:cNvPr id="20" name="TextBox 19"/>
          <p:cNvSpPr txBox="1"/>
          <p:nvPr/>
        </p:nvSpPr>
        <p:spPr>
          <a:xfrm>
            <a:off x="711832" y="5164570"/>
            <a:ext cx="3988135" cy="490134"/>
          </a:xfrm>
          <a:prstGeom prst="rect">
            <a:avLst/>
          </a:prstGeom>
          <a:noFill/>
        </p:spPr>
        <p:txBody>
          <a:bodyPr wrap="square" rtlCol="0">
            <a:spAutoFit/>
          </a:bodyPr>
          <a:lstStyle/>
          <a:p>
            <a:r>
              <a:rPr lang="en-US" sz="2585" b="1" dirty="0"/>
              <a:t>Out of Scope </a:t>
            </a:r>
          </a:p>
        </p:txBody>
      </p:sp>
      <p:cxnSp>
        <p:nvCxnSpPr>
          <p:cNvPr id="21" name="Straight Connector 20"/>
          <p:cNvCxnSpPr/>
          <p:nvPr/>
        </p:nvCxnSpPr>
        <p:spPr>
          <a:xfrm flipH="1">
            <a:off x="4837718" y="5036778"/>
            <a:ext cx="2372889" cy="814511"/>
          </a:xfrm>
          <a:prstGeom prst="line">
            <a:avLst/>
          </a:prstGeom>
          <a:ln w="88900" cap="sq">
            <a:solidFill>
              <a:srgbClr val="FF0000">
                <a:alpha val="60000"/>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837716" y="5036777"/>
            <a:ext cx="2372889" cy="814511"/>
          </a:xfrm>
          <a:prstGeom prst="line">
            <a:avLst/>
          </a:prstGeom>
          <a:ln w="101600">
            <a:solidFill>
              <a:srgbClr val="FF0000">
                <a:alpha val="56000"/>
              </a:srgbClr>
            </a:solidFill>
          </a:ln>
        </p:spPr>
        <p:style>
          <a:lnRef idx="1">
            <a:schemeClr val="accent1"/>
          </a:lnRef>
          <a:fillRef idx="0">
            <a:schemeClr val="accent1"/>
          </a:fillRef>
          <a:effectRef idx="0">
            <a:schemeClr val="accent1"/>
          </a:effectRef>
          <a:fontRef idx="minor">
            <a:schemeClr val="tx1"/>
          </a:fontRef>
        </p:style>
      </p:cxnSp>
      <p:sp>
        <p:nvSpPr>
          <p:cNvPr id="2" name="Right Brace 1"/>
          <p:cNvSpPr/>
          <p:nvPr/>
        </p:nvSpPr>
        <p:spPr>
          <a:xfrm>
            <a:off x="6996292" y="2099469"/>
            <a:ext cx="428625" cy="17113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sp>
        <p:nvSpPr>
          <p:cNvPr id="14" name="Right Brace 13"/>
          <p:cNvSpPr/>
          <p:nvPr/>
        </p:nvSpPr>
        <p:spPr>
          <a:xfrm>
            <a:off x="6996292" y="4038231"/>
            <a:ext cx="428625" cy="17113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MY"/>
          </a:p>
        </p:txBody>
      </p:sp>
      <p:pic>
        <p:nvPicPr>
          <p:cNvPr id="2050" name="Picture 2" descr="http://www.clker.com/cliparts/U/9/8/L/i/m/speech-bubbles-2-0green-h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91425" y="2499308"/>
            <a:ext cx="1730375" cy="8940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740728" y="2632603"/>
            <a:ext cx="1078630" cy="646331"/>
          </a:xfrm>
          <a:prstGeom prst="rect">
            <a:avLst/>
          </a:prstGeom>
        </p:spPr>
        <p:txBody>
          <a:bodyPr wrap="none">
            <a:spAutoFit/>
          </a:bodyPr>
          <a:lstStyle/>
          <a:p>
            <a:pPr algn="ctr"/>
            <a:r>
              <a:rPr lang="en-MY" b="1" dirty="0"/>
              <a:t>TAXABLE </a:t>
            </a:r>
            <a:endParaRPr lang="en-MY" b="1" dirty="0" smtClean="0"/>
          </a:p>
          <a:p>
            <a:pPr algn="ctr"/>
            <a:r>
              <a:rPr lang="en-MY" b="1" dirty="0" smtClean="0"/>
              <a:t>SUPPLY</a:t>
            </a:r>
            <a:endParaRPr lang="en-MY" b="1" dirty="0"/>
          </a:p>
        </p:txBody>
      </p:sp>
      <p:pic>
        <p:nvPicPr>
          <p:cNvPr id="23" name="Picture 2" descr="http://www.clker.com/cliparts/U/9/8/L/i/m/speech-bubbles-2-0green-h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9837" y="4405409"/>
            <a:ext cx="1730375" cy="894027"/>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7683250" y="4405409"/>
            <a:ext cx="1078629" cy="923330"/>
          </a:xfrm>
          <a:prstGeom prst="rect">
            <a:avLst/>
          </a:prstGeom>
        </p:spPr>
        <p:txBody>
          <a:bodyPr wrap="none">
            <a:spAutoFit/>
          </a:bodyPr>
          <a:lstStyle/>
          <a:p>
            <a:pPr algn="ctr"/>
            <a:r>
              <a:rPr lang="en-MY" b="1" dirty="0" smtClean="0"/>
              <a:t>NON-</a:t>
            </a:r>
          </a:p>
          <a:p>
            <a:pPr algn="ctr"/>
            <a:r>
              <a:rPr lang="en-MY" b="1" dirty="0" smtClean="0"/>
              <a:t>TAXABLE </a:t>
            </a:r>
          </a:p>
          <a:p>
            <a:pPr algn="ctr"/>
            <a:r>
              <a:rPr lang="en-MY" b="1" dirty="0" smtClean="0"/>
              <a:t>SUPPLY</a:t>
            </a:r>
            <a:endParaRPr lang="en-MY" b="1" dirty="0"/>
          </a:p>
        </p:txBody>
      </p:sp>
      <p:pic>
        <p:nvPicPr>
          <p:cNvPr id="2052" name="Picture 4" descr="https://www.copyrightsworld.com/wp-content/uploads/Copyright-Importance.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1349" y="697322"/>
            <a:ext cx="1828662" cy="1805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0388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80</a:t>
            </a:fld>
            <a:endParaRPr lang="en-US"/>
          </a:p>
        </p:txBody>
      </p:sp>
      <p:grpSp>
        <p:nvGrpSpPr>
          <p:cNvPr id="3" name="Group 2"/>
          <p:cNvGrpSpPr/>
          <p:nvPr/>
        </p:nvGrpSpPr>
        <p:grpSpPr>
          <a:xfrm>
            <a:off x="609600" y="3008662"/>
            <a:ext cx="8001000" cy="2455496"/>
            <a:chOff x="609600" y="3008662"/>
            <a:chExt cx="8001000" cy="2455496"/>
          </a:xfrm>
        </p:grpSpPr>
        <p:cxnSp>
          <p:nvCxnSpPr>
            <p:cNvPr id="4" name="Straight Connector 3"/>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
            <p:cNvGrpSpPr/>
            <p:nvPr/>
          </p:nvGrpSpPr>
          <p:grpSpPr>
            <a:xfrm>
              <a:off x="609600" y="3008662"/>
              <a:ext cx="1905000" cy="2231303"/>
              <a:chOff x="609600" y="3008662"/>
              <a:chExt cx="1905000" cy="2231303"/>
            </a:xfrm>
          </p:grpSpPr>
          <p:sp>
            <p:nvSpPr>
              <p:cNvPr id="6" name="Rectangle 5"/>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8" name="TextBox 7"/>
          <p:cNvSpPr txBox="1"/>
          <p:nvPr/>
        </p:nvSpPr>
        <p:spPr>
          <a:xfrm>
            <a:off x="2743200" y="4655191"/>
            <a:ext cx="5867400"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CODE &amp; GST-03</a:t>
            </a:r>
            <a:endParaRPr lang="en-MY" sz="3200" dirty="0">
              <a:solidFill>
                <a:schemeClr val="tx2">
                  <a:lumMod val="50000"/>
                </a:schemeClr>
              </a:solidFill>
              <a:latin typeface="Calibri" pitchFamily="34" charset="0"/>
            </a:endParaRPr>
          </a:p>
        </p:txBody>
      </p:sp>
    </p:spTree>
    <p:extLst>
      <p:ext uri="{BB962C8B-B14F-4D97-AF65-F5344CB8AC3E}">
        <p14:creationId xmlns:p14="http://schemas.microsoft.com/office/powerpoint/2010/main" val="3273956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81</a:t>
            </a:fld>
            <a:endParaRPr lang="en-US"/>
          </a:p>
        </p:txBody>
      </p:sp>
      <p:sp>
        <p:nvSpPr>
          <p:cNvPr id="3" name="Content Placeholder 2"/>
          <p:cNvSpPr txBox="1">
            <a:spLocks/>
          </p:cNvSpPr>
          <p:nvPr/>
        </p:nvSpPr>
        <p:spPr>
          <a:xfrm>
            <a:off x="304473" y="2688669"/>
            <a:ext cx="8229600" cy="21888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indent="-342900">
              <a:buFont typeface="Wingdings" panose="05000000000000000000" pitchFamily="2" charset="2"/>
              <a:buChar char="Ø"/>
              <a:tabLst>
                <a:tab pos="5832475" algn="l"/>
              </a:tabLst>
            </a:pPr>
            <a:r>
              <a:rPr lang="en-MY" smtClean="0"/>
              <a:t>GST TAX CODE FOR PURCHASE</a:t>
            </a:r>
          </a:p>
          <a:p>
            <a:pPr lvl="2" indent="-342900">
              <a:buFont typeface="Wingdings" panose="05000000000000000000" pitchFamily="2" charset="2"/>
              <a:buChar char="Ø"/>
              <a:tabLst>
                <a:tab pos="5832475" algn="l"/>
              </a:tabLst>
            </a:pPr>
            <a:r>
              <a:rPr lang="en-US" smtClean="0"/>
              <a:t>GST TAX CODE FOR SUPPLY</a:t>
            </a:r>
          </a:p>
          <a:p>
            <a:pPr lvl="2" indent="-342900">
              <a:buFont typeface="Wingdings" panose="05000000000000000000" pitchFamily="2" charset="2"/>
              <a:buChar char="Ø"/>
              <a:tabLst>
                <a:tab pos="5832475" algn="l"/>
              </a:tabLst>
            </a:pPr>
            <a:r>
              <a:rPr lang="en-US" smtClean="0"/>
              <a:t>GST - 03</a:t>
            </a:r>
            <a:endParaRPr lang="en-MY" dirty="0" smtClean="0"/>
          </a:p>
        </p:txBody>
      </p:sp>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r>
              <a:rPr lang="en-US" sz="2800" dirty="0" smtClean="0">
                <a:solidFill>
                  <a:schemeClr val="bg1"/>
                </a:solidFill>
                <a:latin typeface="Calibri" pitchFamily="34" charset="0"/>
                <a:cs typeface="Mongolian Baiti" pitchFamily="66" charset="0"/>
              </a:rPr>
              <a:t>GST TAX CODE</a:t>
            </a:r>
          </a:p>
          <a:p>
            <a:r>
              <a:rPr lang="en-US" sz="2400" dirty="0">
                <a:solidFill>
                  <a:schemeClr val="bg1"/>
                </a:solidFill>
                <a:latin typeface="Calibri" pitchFamily="34" charset="0"/>
                <a:cs typeface="Mongolian Baiti" pitchFamily="66" charset="0"/>
              </a:rPr>
              <a:t>	</a:t>
            </a:r>
            <a:r>
              <a:rPr lang="en-US" sz="2000" dirty="0" smtClean="0">
                <a:solidFill>
                  <a:schemeClr val="bg1"/>
                </a:solidFill>
                <a:latin typeface="Calibri" pitchFamily="34" charset="0"/>
                <a:cs typeface="Mongolian Baiti" pitchFamily="66" charset="0"/>
              </a:rPr>
              <a:t>AGENDA</a:t>
            </a:r>
            <a:endParaRPr lang="en-SG" sz="1600" dirty="0"/>
          </a:p>
        </p:txBody>
      </p:sp>
      <p:sp>
        <p:nvSpPr>
          <p:cNvPr id="5" name="AutoShape 2" descr="k16420993.jpg (136×170)"/>
          <p:cNvSpPr>
            <a:spLocks noChangeAspect="1" noChangeArrowheads="1"/>
          </p:cNvSpPr>
          <p:nvPr/>
        </p:nvSpPr>
        <p:spPr bwMode="auto">
          <a:xfrm>
            <a:off x="143608" y="-144463"/>
            <a:ext cx="281354"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6" name="Picture 4" descr="k16420993.jpg (136×1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2919" y="3356993"/>
            <a:ext cx="1621155" cy="219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091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82</a:t>
            </a:fld>
            <a:endParaRPr lang="en-US"/>
          </a:p>
        </p:txBody>
      </p:sp>
      <p:grpSp>
        <p:nvGrpSpPr>
          <p:cNvPr id="3" name="Group 2"/>
          <p:cNvGrpSpPr/>
          <p:nvPr/>
        </p:nvGrpSpPr>
        <p:grpSpPr>
          <a:xfrm>
            <a:off x="609600" y="3008662"/>
            <a:ext cx="8001000" cy="2455496"/>
            <a:chOff x="609600" y="3008662"/>
            <a:chExt cx="8001000" cy="2455496"/>
          </a:xfrm>
        </p:grpSpPr>
        <p:cxnSp>
          <p:nvCxnSpPr>
            <p:cNvPr id="4" name="Straight Connector 3"/>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5" name="Group 1"/>
            <p:cNvGrpSpPr/>
            <p:nvPr/>
          </p:nvGrpSpPr>
          <p:grpSpPr>
            <a:xfrm>
              <a:off x="609600" y="3008662"/>
              <a:ext cx="1905000" cy="2231303"/>
              <a:chOff x="609600" y="3008662"/>
              <a:chExt cx="1905000" cy="2231303"/>
            </a:xfrm>
          </p:grpSpPr>
          <p:sp>
            <p:nvSpPr>
              <p:cNvPr id="6" name="Rectangle 5"/>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7"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
        <p:nvSpPr>
          <p:cNvPr id="9" name="TextBox 8"/>
          <p:cNvSpPr txBox="1"/>
          <p:nvPr/>
        </p:nvSpPr>
        <p:spPr>
          <a:xfrm>
            <a:off x="2552065" y="4700273"/>
            <a:ext cx="6223847"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CODE FOR PURCHASE</a:t>
            </a:r>
            <a:endParaRPr lang="en-MY" sz="3200" dirty="0">
              <a:solidFill>
                <a:schemeClr val="tx2">
                  <a:lumMod val="50000"/>
                </a:schemeClr>
              </a:solidFill>
              <a:latin typeface="Calibri" pitchFamily="34" charset="0"/>
            </a:endParaRPr>
          </a:p>
        </p:txBody>
      </p:sp>
    </p:spTree>
    <p:extLst>
      <p:ext uri="{BB962C8B-B14F-4D97-AF65-F5344CB8AC3E}">
        <p14:creationId xmlns:p14="http://schemas.microsoft.com/office/powerpoint/2010/main" val="15079704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83</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621052918"/>
              </p:ext>
            </p:extLst>
          </p:nvPr>
        </p:nvGraphicFramePr>
        <p:xfrm>
          <a:off x="317989" y="1556792"/>
          <a:ext cx="8214451" cy="4896544"/>
        </p:xfrm>
        <a:graphic>
          <a:graphicData uri="http://schemas.openxmlformats.org/drawingml/2006/table">
            <a:tbl>
              <a:tblPr firstRow="1" bandRow="1">
                <a:tableStyleId>{00A15C55-8517-42AA-B614-E9B94910E393}</a:tableStyleId>
              </a:tblPr>
              <a:tblGrid>
                <a:gridCol w="636779"/>
                <a:gridCol w="1464592"/>
                <a:gridCol w="712480"/>
                <a:gridCol w="624756"/>
                <a:gridCol w="2483438"/>
                <a:gridCol w="1400913"/>
                <a:gridCol w="891493"/>
              </a:tblGrid>
              <a:tr h="1157160">
                <a:tc>
                  <a:txBody>
                    <a:bodyPr/>
                    <a:lstStyle/>
                    <a:p>
                      <a:r>
                        <a:rPr lang="en-MY" sz="1600" dirty="0" smtClean="0"/>
                        <a:t>Tax Type </a:t>
                      </a:r>
                    </a:p>
                  </a:txBody>
                  <a:tcPr marL="80861" marR="80861" marT="43800" marB="43800"/>
                </a:tc>
                <a:tc>
                  <a:txBody>
                    <a:bodyPr/>
                    <a:lstStyle/>
                    <a:p>
                      <a:r>
                        <a:rPr lang="en-MY" sz="1600" dirty="0" smtClean="0"/>
                        <a:t>Description </a:t>
                      </a:r>
                      <a:endParaRPr lang="en-MY" sz="1600" dirty="0"/>
                    </a:p>
                  </a:txBody>
                  <a:tcPr marL="80861" marR="80861" marT="43800" marB="43800"/>
                </a:tc>
                <a:tc>
                  <a:txBody>
                    <a:bodyPr/>
                    <a:lstStyle/>
                    <a:p>
                      <a:r>
                        <a:rPr lang="en-MY" sz="1600" dirty="0" smtClean="0"/>
                        <a:t>Tax Code</a:t>
                      </a:r>
                    </a:p>
                    <a:p>
                      <a:endParaRPr lang="en-MY" sz="1600" dirty="0"/>
                    </a:p>
                  </a:txBody>
                  <a:tcPr marL="80861" marR="80861" marT="43800" marB="43800"/>
                </a:tc>
                <a:tc>
                  <a:txBody>
                    <a:bodyPr/>
                    <a:lstStyle/>
                    <a:p>
                      <a:r>
                        <a:rPr lang="en-MY" sz="1600" dirty="0" smtClean="0"/>
                        <a:t>Tax Rate </a:t>
                      </a:r>
                      <a:endParaRPr lang="en-MY" sz="1600" dirty="0"/>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0861" marR="80861" marT="43800" marB="43800"/>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p>
                    <a:p>
                      <a:endParaRPr lang="en-MY" sz="1600" dirty="0"/>
                    </a:p>
                  </a:txBody>
                  <a:tcPr marL="80861" marR="80861" marT="43800" marB="43800"/>
                </a:tc>
              </a:tr>
              <a:tr h="1425063">
                <a:tc>
                  <a:txBody>
                    <a:bodyPr/>
                    <a:lstStyle/>
                    <a:p>
                      <a:r>
                        <a:rPr lang="en-US" sz="1600" dirty="0" smtClean="0"/>
                        <a:t>GST</a:t>
                      </a:r>
                      <a:endParaRPr lang="en-MY" sz="1600" dirty="0"/>
                    </a:p>
                  </a:txBody>
                  <a:tcPr marL="80861" marR="80861" marT="43800" marB="43800"/>
                </a:tc>
                <a:tc>
                  <a:txBody>
                    <a:bodyPr/>
                    <a:lstStyle/>
                    <a:p>
                      <a:r>
                        <a:rPr lang="en-MY" sz="1600" dirty="0" smtClean="0"/>
                        <a:t>Goods And </a:t>
                      </a:r>
                    </a:p>
                    <a:p>
                      <a:r>
                        <a:rPr lang="en-MY" sz="1600" dirty="0" smtClean="0"/>
                        <a:t>Services Tax </a:t>
                      </a:r>
                    </a:p>
                    <a:p>
                      <a:r>
                        <a:rPr lang="en-MY" sz="1600" dirty="0" smtClean="0"/>
                        <a:t>(Malaysia)</a:t>
                      </a:r>
                    </a:p>
                  </a:txBody>
                  <a:tcPr marL="80861" marR="80861" marT="43800" marB="43800"/>
                </a:tc>
                <a:tc>
                  <a:txBody>
                    <a:bodyPr/>
                    <a:lstStyle/>
                    <a:p>
                      <a:r>
                        <a:rPr lang="en-MY" sz="1600" dirty="0" smtClean="0"/>
                        <a:t>TX </a:t>
                      </a:r>
                      <a:endParaRPr lang="en-MY" sz="1600" dirty="0"/>
                    </a:p>
                  </a:txBody>
                  <a:tcPr marL="80861" marR="80861" marT="43800" marB="43800"/>
                </a:tc>
                <a:tc>
                  <a:txBody>
                    <a:bodyPr/>
                    <a:lstStyle/>
                    <a:p>
                      <a:r>
                        <a:rPr lang="en-MY" sz="1600" dirty="0" smtClean="0"/>
                        <a:t>6%</a:t>
                      </a:r>
                      <a:endParaRPr lang="en-MY" sz="1600" dirty="0"/>
                    </a:p>
                  </a:txBody>
                  <a:tcPr marL="80861" marR="80861" marT="43800" marB="43800"/>
                </a:tc>
                <a:tc>
                  <a:txBody>
                    <a:bodyPr/>
                    <a:lstStyle/>
                    <a:p>
                      <a:pPr algn="l"/>
                      <a:r>
                        <a:rPr lang="en-MY" sz="1600" dirty="0" smtClean="0"/>
                        <a:t>Purchases with GST </a:t>
                      </a:r>
                    </a:p>
                    <a:p>
                      <a:pPr algn="l"/>
                      <a:r>
                        <a:rPr lang="en-MY" sz="1600" dirty="0" smtClean="0"/>
                        <a:t>incurred at 6% and directly </a:t>
                      </a:r>
                    </a:p>
                    <a:p>
                      <a:pPr algn="l"/>
                      <a:r>
                        <a:rPr lang="en-MY" sz="1600" dirty="0" smtClean="0"/>
                        <a:t>attributable to taxable </a:t>
                      </a:r>
                    </a:p>
                    <a:p>
                      <a:pPr algn="l"/>
                      <a:r>
                        <a:rPr lang="en-MY" sz="1600" dirty="0" smtClean="0"/>
                        <a:t>supplies.</a:t>
                      </a:r>
                    </a:p>
                  </a:txBody>
                  <a:tcPr marL="80861" marR="80861" marT="43800" marB="43800"/>
                </a:tc>
                <a:tc>
                  <a:txBody>
                    <a:bodyPr/>
                    <a:lstStyle/>
                    <a:p>
                      <a:r>
                        <a:rPr lang="en-MY" sz="1600" dirty="0" smtClean="0"/>
                        <a:t>1,2,4,5,7</a:t>
                      </a:r>
                      <a:endParaRPr lang="en-MY" sz="1600" dirty="0"/>
                    </a:p>
                  </a:txBody>
                  <a:tcPr marL="80861" marR="80861" marT="43800" marB="43800"/>
                </a:tc>
                <a:tc>
                  <a:txBody>
                    <a:bodyPr/>
                    <a:lstStyle/>
                    <a:p>
                      <a:r>
                        <a:rPr lang="en-MY" sz="1600" dirty="0" smtClean="0"/>
                        <a:t>6a, 6b</a:t>
                      </a:r>
                      <a:endParaRPr lang="en-MY" sz="1600" dirty="0"/>
                    </a:p>
                  </a:txBody>
                  <a:tcPr marL="80861" marR="80861" marT="43800" marB="43800"/>
                </a:tc>
              </a:tr>
              <a:tr h="889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0861" marR="80861" marT="43800" marB="43800"/>
                </a:tc>
                <a:tc>
                  <a:txBody>
                    <a:bodyPr/>
                    <a:lstStyle/>
                    <a:p>
                      <a:r>
                        <a:rPr lang="en-MY" sz="1600" dirty="0" smtClean="0"/>
                        <a:t>Goods And </a:t>
                      </a:r>
                    </a:p>
                    <a:p>
                      <a:r>
                        <a:rPr lang="en-MY" sz="1600" dirty="0" smtClean="0"/>
                        <a:t>Services Tax </a:t>
                      </a:r>
                    </a:p>
                    <a:p>
                      <a:r>
                        <a:rPr lang="en-MY" sz="1600" dirty="0" smtClean="0"/>
                        <a:t>(Malaysia)</a:t>
                      </a:r>
                    </a:p>
                  </a:txBody>
                  <a:tcPr marL="80861" marR="80861" marT="43800" marB="43800"/>
                </a:tc>
                <a:tc>
                  <a:txBody>
                    <a:bodyPr/>
                    <a:lstStyle/>
                    <a:p>
                      <a:r>
                        <a:rPr lang="en-MY" sz="1600" dirty="0" smtClean="0"/>
                        <a:t>IM</a:t>
                      </a:r>
                      <a:endParaRPr lang="en-MY" sz="1600" dirty="0"/>
                    </a:p>
                  </a:txBody>
                  <a:tcPr marL="80861" marR="80861" marT="43800" marB="43800"/>
                </a:tc>
                <a:tc>
                  <a:txBody>
                    <a:bodyPr/>
                    <a:lstStyle/>
                    <a:p>
                      <a:r>
                        <a:rPr lang="en-MY" sz="1600" dirty="0" smtClean="0"/>
                        <a:t>6% </a:t>
                      </a:r>
                      <a:endParaRPr lang="en-MY" sz="1600" dirty="0"/>
                    </a:p>
                  </a:txBody>
                  <a:tcPr marL="80861" marR="80861" marT="43800" marB="43800"/>
                </a:tc>
                <a:tc>
                  <a:txBody>
                    <a:bodyPr/>
                    <a:lstStyle/>
                    <a:p>
                      <a:r>
                        <a:rPr lang="en-MY" sz="1600" dirty="0" smtClean="0"/>
                        <a:t>Import of goods with GST </a:t>
                      </a:r>
                    </a:p>
                    <a:p>
                      <a:r>
                        <a:rPr lang="en-MY" sz="1600" dirty="0" smtClean="0"/>
                        <a:t>incurred.</a:t>
                      </a:r>
                    </a:p>
                  </a:txBody>
                  <a:tcPr marL="80861" marR="80861" marT="43800" marB="43800"/>
                </a:tc>
                <a:tc>
                  <a:txBody>
                    <a:bodyPr/>
                    <a:lstStyle/>
                    <a:p>
                      <a:r>
                        <a:rPr lang="en-MY" sz="1600" dirty="0" smtClean="0"/>
                        <a:t>3</a:t>
                      </a:r>
                      <a:endParaRPr lang="en-MY" sz="1600" dirty="0"/>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6a, 6b</a:t>
                      </a:r>
                    </a:p>
                    <a:p>
                      <a:endParaRPr lang="en-MY" sz="1600" dirty="0"/>
                    </a:p>
                  </a:txBody>
                  <a:tcPr marL="80861" marR="80861" marT="43800" marB="43800"/>
                </a:tc>
              </a:tr>
              <a:tr h="1425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0861" marR="80861" marT="43800" marB="43800"/>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0861" marR="80861" marT="43800" marB="43800"/>
                </a:tc>
                <a:tc>
                  <a:txBody>
                    <a:bodyPr/>
                    <a:lstStyle/>
                    <a:p>
                      <a:r>
                        <a:rPr lang="en-MY" sz="1600" dirty="0" smtClean="0"/>
                        <a:t>IS</a:t>
                      </a:r>
                    </a:p>
                  </a:txBody>
                  <a:tcPr marL="80861" marR="80861" marT="43800" marB="43800"/>
                </a:tc>
                <a:tc>
                  <a:txBody>
                    <a:bodyPr/>
                    <a:lstStyle/>
                    <a:p>
                      <a:r>
                        <a:rPr lang="en-MY" sz="1600" dirty="0" smtClean="0"/>
                        <a:t>0%</a:t>
                      </a:r>
                      <a:endParaRPr lang="en-MY" sz="1600" dirty="0"/>
                    </a:p>
                  </a:txBody>
                  <a:tcPr marL="80861" marR="80861" marT="43800" marB="43800"/>
                </a:tc>
                <a:tc>
                  <a:txBody>
                    <a:bodyPr/>
                    <a:lstStyle/>
                    <a:p>
                      <a:pPr algn="just"/>
                      <a:r>
                        <a:rPr lang="en-MY" sz="1600" dirty="0" smtClean="0"/>
                        <a:t>Imports under special </a:t>
                      </a:r>
                    </a:p>
                    <a:p>
                      <a:pPr algn="just"/>
                      <a:r>
                        <a:rPr lang="en-MY" sz="1600" dirty="0" smtClean="0"/>
                        <a:t>scheme with no GST </a:t>
                      </a:r>
                    </a:p>
                    <a:p>
                      <a:pPr algn="just"/>
                      <a:r>
                        <a:rPr lang="en-MY" sz="1600" dirty="0" smtClean="0"/>
                        <a:t>incurred (e.g. Approved </a:t>
                      </a:r>
                    </a:p>
                    <a:p>
                      <a:pPr algn="just"/>
                      <a:r>
                        <a:rPr lang="en-MY" sz="1600" dirty="0" smtClean="0"/>
                        <a:t>Trader Scheme, ATMS </a:t>
                      </a:r>
                    </a:p>
                    <a:p>
                      <a:pPr algn="just"/>
                      <a:r>
                        <a:rPr lang="en-MY" sz="1600" dirty="0" smtClean="0"/>
                        <a:t>Scheme).</a:t>
                      </a:r>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12,13</a:t>
                      </a:r>
                    </a:p>
                    <a:p>
                      <a:endParaRPr lang="en-MY" sz="1600" dirty="0"/>
                    </a:p>
                  </a:txBody>
                  <a:tcPr marL="80861" marR="80861" marT="43800" marB="438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14, 15</a:t>
                      </a:r>
                    </a:p>
                    <a:p>
                      <a:endParaRPr lang="en-MY" sz="1600" dirty="0"/>
                    </a:p>
                  </a:txBody>
                  <a:tcPr marL="80861" marR="80861" marT="43800" marB="43800"/>
                </a:tc>
              </a:tr>
            </a:tbl>
          </a:graphicData>
        </a:graphic>
      </p:graphicFrame>
    </p:spTree>
    <p:extLst>
      <p:ext uri="{BB962C8B-B14F-4D97-AF65-F5344CB8AC3E}">
        <p14:creationId xmlns:p14="http://schemas.microsoft.com/office/powerpoint/2010/main" val="144761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84</a:t>
            </a:fld>
            <a:endParaRPr lang="en-US"/>
          </a:p>
        </p:txBody>
      </p:sp>
      <p:sp>
        <p:nvSpPr>
          <p:cNvPr id="3" name="Rectangle 2"/>
          <p:cNvSpPr/>
          <p:nvPr/>
        </p:nvSpPr>
        <p:spPr>
          <a:xfrm>
            <a:off x="-228600" y="304800"/>
            <a:ext cx="6368212" cy="741575"/>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1461580223"/>
              </p:ext>
            </p:extLst>
          </p:nvPr>
        </p:nvGraphicFramePr>
        <p:xfrm>
          <a:off x="317989" y="1340768"/>
          <a:ext cx="8430475" cy="5049937"/>
        </p:xfrm>
        <a:graphic>
          <a:graphicData uri="http://schemas.openxmlformats.org/drawingml/2006/table">
            <a:tbl>
              <a:tblPr firstRow="1" bandRow="1">
                <a:tableStyleId>{00A15C55-8517-42AA-B614-E9B94910E393}</a:tableStyleId>
              </a:tblPr>
              <a:tblGrid>
                <a:gridCol w="653525"/>
                <a:gridCol w="1503107"/>
                <a:gridCol w="653525"/>
                <a:gridCol w="718877"/>
                <a:gridCol w="2548748"/>
                <a:gridCol w="1437755"/>
                <a:gridCol w="914938"/>
              </a:tblGrid>
              <a:tr h="964047">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1631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BL</a:t>
                      </a:r>
                      <a:endParaRPr lang="en-MY" sz="1600" dirty="0"/>
                    </a:p>
                  </a:txBody>
                  <a:tcPr marL="84406" marR="84406"/>
                </a:tc>
                <a:tc>
                  <a:txBody>
                    <a:bodyPr/>
                    <a:lstStyle/>
                    <a:p>
                      <a:r>
                        <a:rPr lang="en-MY" sz="1600" dirty="0" smtClean="0"/>
                        <a:t>6 % </a:t>
                      </a:r>
                      <a:endParaRPr lang="en-MY" sz="1600" dirty="0"/>
                    </a:p>
                  </a:txBody>
                  <a:tcPr marL="84406" marR="84406"/>
                </a:tc>
                <a:tc>
                  <a:txBody>
                    <a:bodyPr/>
                    <a:lstStyle/>
                    <a:p>
                      <a:r>
                        <a:rPr lang="en-MY" sz="1600" dirty="0" smtClean="0"/>
                        <a:t>Purchases with GST </a:t>
                      </a:r>
                    </a:p>
                    <a:p>
                      <a:r>
                        <a:rPr lang="en-MY" sz="1600" dirty="0" smtClean="0"/>
                        <a:t>incurred but not claimable </a:t>
                      </a:r>
                    </a:p>
                    <a:p>
                      <a:r>
                        <a:rPr lang="en-MY" sz="1600" dirty="0" smtClean="0"/>
                        <a:t>(Disallowance of Input Tax) </a:t>
                      </a:r>
                    </a:p>
                    <a:p>
                      <a:r>
                        <a:rPr lang="en-MY" sz="1600" dirty="0" smtClean="0"/>
                        <a:t>(e.g. medical expenses for </a:t>
                      </a:r>
                    </a:p>
                    <a:p>
                      <a:r>
                        <a:rPr lang="en-MY" sz="1600" dirty="0" smtClean="0"/>
                        <a:t>staff).</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14</a:t>
                      </a:r>
                    </a:p>
                    <a:p>
                      <a:endParaRPr lang="en-MY" sz="1600" dirty="0"/>
                    </a:p>
                  </a:txBody>
                  <a:tcPr marL="84406" marR="84406"/>
                </a:tc>
                <a:tc>
                  <a:txBody>
                    <a:bodyPr/>
                    <a:lstStyle/>
                    <a:p>
                      <a:endParaRPr lang="en-MY" sz="1600"/>
                    </a:p>
                  </a:txBody>
                  <a:tcPr marL="84406" marR="84406"/>
                </a:tc>
              </a:tr>
              <a:tr h="7415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NR</a:t>
                      </a:r>
                      <a:endParaRPr lang="en-MY" sz="1600" dirty="0"/>
                    </a:p>
                  </a:txBody>
                  <a:tcPr marL="84406" marR="84406"/>
                </a:tc>
                <a:tc>
                  <a:txBody>
                    <a:bodyPr/>
                    <a:lstStyle/>
                    <a:p>
                      <a:r>
                        <a:rPr lang="en-MY" sz="1600" dirty="0" smtClean="0"/>
                        <a:t>0%</a:t>
                      </a:r>
                      <a:endParaRPr lang="en-MY" sz="1600" dirty="0"/>
                    </a:p>
                  </a:txBody>
                  <a:tcPr marL="84406" marR="84406"/>
                </a:tc>
                <a:tc>
                  <a:txBody>
                    <a:bodyPr/>
                    <a:lstStyle/>
                    <a:p>
                      <a:r>
                        <a:rPr lang="en-US" sz="1600" dirty="0" smtClean="0"/>
                        <a:t>Purchase</a:t>
                      </a:r>
                      <a:r>
                        <a:rPr lang="en-US" sz="1600" baseline="0" dirty="0" smtClean="0"/>
                        <a:t> from non GST-registered supplier with no GST incurred.</a:t>
                      </a:r>
                      <a:endParaRPr lang="en-MY" sz="1600" dirty="0"/>
                    </a:p>
                  </a:txBody>
                  <a:tcPr marL="84406" marR="84406"/>
                </a:tc>
                <a:tc>
                  <a:txBody>
                    <a:bodyPr/>
                    <a:lstStyle/>
                    <a:p>
                      <a:r>
                        <a:rPr lang="en-MY" sz="1600" dirty="0" smtClean="0"/>
                        <a:t>15</a:t>
                      </a:r>
                      <a:endParaRPr lang="en-MY" sz="1600" dirty="0"/>
                    </a:p>
                  </a:txBody>
                  <a:tcPr marL="84406" marR="84406"/>
                </a:tc>
                <a:tc>
                  <a:txBody>
                    <a:bodyPr/>
                    <a:lstStyle/>
                    <a:p>
                      <a:endParaRPr lang="en-MY" sz="1600"/>
                    </a:p>
                  </a:txBody>
                  <a:tcPr marL="84406" marR="84406"/>
                </a:tc>
              </a:tr>
              <a:tr h="16314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US" sz="1600" dirty="0" smtClean="0"/>
                        <a:t>ZP</a:t>
                      </a:r>
                      <a:endParaRPr lang="en-MY" sz="1600" dirty="0"/>
                    </a:p>
                  </a:txBody>
                  <a:tcPr marL="84406" marR="84406"/>
                </a:tc>
                <a:tc>
                  <a:txBody>
                    <a:bodyPr/>
                    <a:lstStyle/>
                    <a:p>
                      <a:r>
                        <a:rPr lang="en-US" sz="1600" dirty="0" smtClean="0"/>
                        <a:t>0%</a:t>
                      </a:r>
                      <a:endParaRPr lang="en-MY" sz="1600" dirty="0"/>
                    </a:p>
                  </a:txBody>
                  <a:tcPr marL="84406" marR="84406"/>
                </a:tc>
                <a:tc>
                  <a:txBody>
                    <a:bodyPr/>
                    <a:lstStyle/>
                    <a:p>
                      <a:r>
                        <a:rPr lang="en-US" sz="1600" dirty="0" smtClean="0"/>
                        <a:t>Purchase</a:t>
                      </a:r>
                      <a:r>
                        <a:rPr lang="en-US" sz="1600" baseline="0" dirty="0" smtClean="0"/>
                        <a:t> from GST-registered supplier with no GST incurred. (e.g. supplier provides transportation of goods that qualify as international services).</a:t>
                      </a:r>
                      <a:endParaRPr lang="en-MY" sz="1600" dirty="0"/>
                    </a:p>
                  </a:txBody>
                  <a:tcPr marL="84406" marR="84406"/>
                </a:tc>
                <a:tc>
                  <a:txBody>
                    <a:bodyPr/>
                    <a:lstStyle/>
                    <a:p>
                      <a:r>
                        <a:rPr lang="en-US" sz="1600" dirty="0" smtClean="0"/>
                        <a:t>16, 19</a:t>
                      </a:r>
                      <a:endParaRPr lang="en-MY" sz="1600" dirty="0"/>
                    </a:p>
                  </a:txBody>
                  <a:tcPr marL="84406" marR="84406"/>
                </a:tc>
                <a:tc>
                  <a:txBody>
                    <a:bodyPr/>
                    <a:lstStyle/>
                    <a:p>
                      <a:endParaRPr lang="en-MY" sz="1600" dirty="0"/>
                    </a:p>
                  </a:txBody>
                  <a:tcPr marL="84406" marR="84406"/>
                </a:tc>
              </a:tr>
            </a:tbl>
          </a:graphicData>
        </a:graphic>
      </p:graphicFrame>
    </p:spTree>
    <p:extLst>
      <p:ext uri="{BB962C8B-B14F-4D97-AF65-F5344CB8AC3E}">
        <p14:creationId xmlns:p14="http://schemas.microsoft.com/office/powerpoint/2010/main" val="3695725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85</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1472653945"/>
              </p:ext>
            </p:extLst>
          </p:nvPr>
        </p:nvGraphicFramePr>
        <p:xfrm>
          <a:off x="317989" y="1460728"/>
          <a:ext cx="8574493" cy="4380344"/>
        </p:xfrm>
        <a:graphic>
          <a:graphicData uri="http://schemas.openxmlformats.org/drawingml/2006/table">
            <a:tbl>
              <a:tblPr firstRow="1" bandRow="1">
                <a:tableStyleId>{00A15C55-8517-42AA-B614-E9B94910E393}</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EP</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Purchases exempted from </a:t>
                      </a:r>
                    </a:p>
                    <a:p>
                      <a:r>
                        <a:rPr lang="en-MY" sz="1600" dirty="0" smtClean="0"/>
                        <a:t>GST. E.g. purchase of </a:t>
                      </a:r>
                    </a:p>
                    <a:p>
                      <a:r>
                        <a:rPr lang="en-MY" sz="1600" dirty="0" smtClean="0"/>
                        <a:t>residential property or financial services</a:t>
                      </a:r>
                      <a:endParaRPr lang="en-MY" sz="1600" dirty="0"/>
                    </a:p>
                  </a:txBody>
                  <a:tcPr marL="84406" marR="84406"/>
                </a:tc>
                <a:tc>
                  <a:txBody>
                    <a:bodyPr/>
                    <a:lstStyle/>
                    <a:p>
                      <a:r>
                        <a:rPr lang="en-MY" sz="1600" dirty="0" smtClean="0"/>
                        <a:t>18,20</a:t>
                      </a:r>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OP </a:t>
                      </a:r>
                      <a:endParaRPr lang="en-MY" sz="1600" dirty="0"/>
                    </a:p>
                  </a:txBody>
                  <a:tcPr marL="84406" marR="84406"/>
                </a:tc>
                <a:tc>
                  <a:txBody>
                    <a:bodyPr/>
                    <a:lstStyle/>
                    <a:p>
                      <a:r>
                        <a:rPr lang="en-MY" sz="1600" dirty="0" smtClean="0"/>
                        <a:t>0%</a:t>
                      </a:r>
                      <a:endParaRPr lang="en-MY" sz="1600" dirty="0"/>
                    </a:p>
                  </a:txBody>
                  <a:tcPr marL="84406" marR="84406"/>
                </a:tc>
                <a:tc>
                  <a:txBody>
                    <a:bodyPr/>
                    <a:lstStyle/>
                    <a:p>
                      <a:r>
                        <a:rPr lang="en-MY" sz="1600" dirty="0" smtClean="0"/>
                        <a:t>Purchase transactions </a:t>
                      </a:r>
                    </a:p>
                    <a:p>
                      <a:r>
                        <a:rPr lang="en-MY" sz="1600" dirty="0" smtClean="0"/>
                        <a:t>which is out of the scope of </a:t>
                      </a:r>
                    </a:p>
                    <a:p>
                      <a:r>
                        <a:rPr lang="en-MY" sz="1600" dirty="0" smtClean="0"/>
                        <a:t>GST legislation (e.g. </a:t>
                      </a:r>
                    </a:p>
                    <a:p>
                      <a:r>
                        <a:rPr lang="en-MY" sz="1600" dirty="0" smtClean="0"/>
                        <a:t>purchase of goods </a:t>
                      </a:r>
                    </a:p>
                    <a:p>
                      <a:r>
                        <a:rPr lang="en-MY" sz="1600" dirty="0" smtClean="0"/>
                        <a:t>overseas).</a:t>
                      </a:r>
                      <a:endParaRPr lang="en-MY" sz="1600" dirty="0"/>
                    </a:p>
                  </a:txBody>
                  <a:tcPr marL="84406" marR="84406"/>
                </a:tc>
                <a:tc>
                  <a:txBody>
                    <a:bodyPr/>
                    <a:lstStyle/>
                    <a:p>
                      <a:r>
                        <a:rPr lang="en-MY" sz="1600" dirty="0" smtClean="0"/>
                        <a:t>17,21,22</a:t>
                      </a:r>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US" sz="1600" dirty="0" smtClean="0"/>
                        <a:t>TX-E43</a:t>
                      </a:r>
                      <a:endParaRPr lang="en-MY" sz="1600" dirty="0"/>
                    </a:p>
                  </a:txBody>
                  <a:tcPr marL="84406" marR="84406"/>
                </a:tc>
                <a:tc>
                  <a:txBody>
                    <a:bodyPr/>
                    <a:lstStyle/>
                    <a:p>
                      <a:r>
                        <a:rPr lang="en-US" sz="1600" dirty="0" smtClean="0"/>
                        <a:t>6%</a:t>
                      </a:r>
                      <a:endParaRPr lang="en-MY" sz="1600" dirty="0"/>
                    </a:p>
                  </a:txBody>
                  <a:tcPr marL="84406" marR="84406"/>
                </a:tc>
                <a:tc>
                  <a:txBody>
                    <a:bodyPr/>
                    <a:lstStyle/>
                    <a:p>
                      <a:r>
                        <a:rPr lang="en-MY" sz="1600" dirty="0" smtClean="0"/>
                        <a:t>Purchase with GST incurred </a:t>
                      </a:r>
                    </a:p>
                    <a:p>
                      <a:r>
                        <a:rPr lang="en-MY" sz="1600" dirty="0" smtClean="0"/>
                        <a:t>directly attributable to </a:t>
                      </a:r>
                    </a:p>
                    <a:p>
                      <a:r>
                        <a:rPr lang="en-MY" sz="1600" dirty="0" smtClean="0"/>
                        <a:t>incidental exempt supplies.</a:t>
                      </a:r>
                      <a:endParaRPr lang="en-MY" sz="1600" dirty="0"/>
                    </a:p>
                  </a:txBody>
                  <a:tcPr marL="84406" marR="84406"/>
                </a:tc>
                <a:tc>
                  <a:txBody>
                    <a:bodyPr/>
                    <a:lstStyle/>
                    <a:p>
                      <a:r>
                        <a:rPr lang="en-MY" sz="1600" dirty="0" smtClean="0"/>
                        <a:t>6</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6a, 6b</a:t>
                      </a:r>
                    </a:p>
                    <a:p>
                      <a:endParaRPr lang="en-MY" sz="1600" dirty="0"/>
                    </a:p>
                  </a:txBody>
                  <a:tcPr marL="84406" marR="84406"/>
                </a:tc>
              </a:tr>
            </a:tbl>
          </a:graphicData>
        </a:graphic>
      </p:graphicFrame>
    </p:spTree>
    <p:extLst>
      <p:ext uri="{BB962C8B-B14F-4D97-AF65-F5344CB8AC3E}">
        <p14:creationId xmlns:p14="http://schemas.microsoft.com/office/powerpoint/2010/main" val="874587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86</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3458410855"/>
              </p:ext>
            </p:extLst>
          </p:nvPr>
        </p:nvGraphicFramePr>
        <p:xfrm>
          <a:off x="317989" y="1460728"/>
          <a:ext cx="8574493" cy="4380344"/>
        </p:xfrm>
        <a:graphic>
          <a:graphicData uri="http://schemas.openxmlformats.org/drawingml/2006/table">
            <a:tbl>
              <a:tblPr firstRow="1" bandRow="1">
                <a:tableStyleId>{00A15C55-8517-42AA-B614-E9B94910E393}</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TX-N43</a:t>
                      </a:r>
                      <a:endParaRPr lang="en-MY" sz="1600" dirty="0" smtClean="0"/>
                    </a:p>
                    <a:p>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Purchase with GST incurred directly attributable to non-incidental exempt supplies.</a:t>
                      </a:r>
                    </a:p>
                    <a:p>
                      <a:endParaRPr lang="en-MY" sz="1600" dirty="0"/>
                    </a:p>
                  </a:txBody>
                  <a:tcPr marL="84406" marR="84406"/>
                </a:tc>
                <a:tc>
                  <a:txBody>
                    <a:bodyPr/>
                    <a:lstStyle/>
                    <a:p>
                      <a:r>
                        <a:rPr lang="en-US" sz="1600" dirty="0" smtClean="0"/>
                        <a:t>20</a:t>
                      </a:r>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TX-RE</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Purchase with GST incurred </a:t>
                      </a:r>
                    </a:p>
                    <a:p>
                      <a:r>
                        <a:rPr lang="en-MY" sz="1600" dirty="0" smtClean="0"/>
                        <a:t>that is not directly </a:t>
                      </a:r>
                    </a:p>
                    <a:p>
                      <a:r>
                        <a:rPr lang="en-MY" sz="1600" dirty="0" smtClean="0"/>
                        <a:t>attributable to taxable or </a:t>
                      </a:r>
                    </a:p>
                    <a:p>
                      <a:r>
                        <a:rPr lang="en-MY" sz="1600" dirty="0" smtClean="0"/>
                        <a:t>exempt supplies.</a:t>
                      </a:r>
                      <a:endParaRPr lang="en-MY" sz="1600" dirty="0"/>
                    </a:p>
                  </a:txBody>
                  <a:tcPr marL="84406" marR="84406"/>
                </a:tc>
                <a:tc>
                  <a:txBody>
                    <a:bodyPr/>
                    <a:lstStyle/>
                    <a:p>
                      <a:r>
                        <a:rPr lang="en-MY" sz="1600" dirty="0" smtClean="0"/>
                        <a:t>20 </a:t>
                      </a:r>
                      <a:endParaRPr lang="en-MY" sz="1600" dirty="0"/>
                    </a:p>
                  </a:txBody>
                  <a:tcPr marL="84406" marR="84406"/>
                </a:tc>
                <a:tc>
                  <a:txBody>
                    <a:bodyPr/>
                    <a:lstStyle/>
                    <a:p>
                      <a:r>
                        <a:rPr lang="en-MY" sz="1600" dirty="0" smtClean="0"/>
                        <a:t>6a, 6b (taxable </a:t>
                      </a:r>
                    </a:p>
                    <a:p>
                      <a:r>
                        <a:rPr lang="en-MY" sz="1600" dirty="0" smtClean="0"/>
                        <a:t>only)</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GP</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Purchase transactions </a:t>
                      </a:r>
                    </a:p>
                    <a:p>
                      <a:r>
                        <a:rPr lang="en-MY" sz="1600" dirty="0" smtClean="0"/>
                        <a:t>which disregarded under </a:t>
                      </a:r>
                    </a:p>
                    <a:p>
                      <a:r>
                        <a:rPr lang="en-MY" sz="1600" dirty="0" smtClean="0"/>
                        <a:t>GST legislation (e.g. </a:t>
                      </a:r>
                    </a:p>
                    <a:p>
                      <a:r>
                        <a:rPr lang="en-MY" sz="1600" dirty="0" smtClean="0"/>
                        <a:t>purchase within GST group </a:t>
                      </a:r>
                    </a:p>
                    <a:p>
                      <a:r>
                        <a:rPr lang="en-MY" sz="1600" dirty="0" smtClean="0"/>
                        <a:t>registration).</a:t>
                      </a:r>
                      <a:endParaRPr lang="en-MY" sz="1600" dirty="0"/>
                    </a:p>
                  </a:txBody>
                  <a:tcPr marL="84406" marR="84406"/>
                </a:tc>
                <a:tc>
                  <a:txBody>
                    <a:bodyPr/>
                    <a:lstStyle/>
                    <a:p>
                      <a:r>
                        <a:rPr lang="en-US" sz="1600" dirty="0" smtClean="0"/>
                        <a:t>22</a:t>
                      </a:r>
                      <a:endParaRPr lang="en-MY" sz="1600" dirty="0"/>
                    </a:p>
                  </a:txBody>
                  <a:tcPr marL="84406" marR="84406"/>
                </a:tc>
                <a:tc>
                  <a:txBody>
                    <a:bodyPr/>
                    <a:lstStyle/>
                    <a:p>
                      <a:endParaRPr lang="en-MY" sz="1600" dirty="0"/>
                    </a:p>
                  </a:txBody>
                  <a:tcPr marL="84406" marR="84406"/>
                </a:tc>
              </a:tr>
            </a:tbl>
          </a:graphicData>
        </a:graphic>
      </p:graphicFrame>
    </p:spTree>
    <p:extLst>
      <p:ext uri="{BB962C8B-B14F-4D97-AF65-F5344CB8AC3E}">
        <p14:creationId xmlns:p14="http://schemas.microsoft.com/office/powerpoint/2010/main" val="39282187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87</a:t>
            </a:fld>
            <a:endParaRPr lang="en-US"/>
          </a:p>
        </p:txBody>
      </p:sp>
      <p:sp>
        <p:nvSpPr>
          <p:cNvPr id="3" name="Rectangle 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PURCHASE</a:t>
            </a:r>
          </a:p>
          <a:p>
            <a:r>
              <a:rPr lang="en-US" sz="2400" dirty="0">
                <a:solidFill>
                  <a:schemeClr val="bg1"/>
                </a:solidFill>
                <a:latin typeface="Calibri" pitchFamily="34" charset="0"/>
                <a:cs typeface="Mongolian Baiti" pitchFamily="66" charset="0"/>
              </a:rPr>
              <a:t>	</a:t>
            </a:r>
            <a:endParaRPr lang="en-SG" sz="1600" dirty="0"/>
          </a:p>
        </p:txBody>
      </p:sp>
      <p:graphicFrame>
        <p:nvGraphicFramePr>
          <p:cNvPr id="4" name="Table 3"/>
          <p:cNvGraphicFramePr>
            <a:graphicFrameLocks noGrp="1"/>
          </p:cNvGraphicFramePr>
          <p:nvPr>
            <p:extLst>
              <p:ext uri="{D42A27DB-BD31-4B8C-83A1-F6EECF244321}">
                <p14:modId xmlns:p14="http://schemas.microsoft.com/office/powerpoint/2010/main" val="1650994696"/>
              </p:ext>
            </p:extLst>
          </p:nvPr>
        </p:nvGraphicFramePr>
        <p:xfrm>
          <a:off x="317989" y="1448192"/>
          <a:ext cx="8574493" cy="2002904"/>
        </p:xfrm>
        <a:graphic>
          <a:graphicData uri="http://schemas.openxmlformats.org/drawingml/2006/table">
            <a:tbl>
              <a:tblPr firstRow="1" bandRow="1">
                <a:tableStyleId>{00A15C55-8517-42AA-B614-E9B94910E393}</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US" sz="1600" dirty="0" smtClean="0"/>
                        <a:t>AJP</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Any adjustment made to </a:t>
                      </a:r>
                    </a:p>
                    <a:p>
                      <a:r>
                        <a:rPr lang="en-MY" sz="1600" dirty="0" smtClean="0"/>
                        <a:t>Input Tax e.g.: Bad Debt </a:t>
                      </a:r>
                    </a:p>
                    <a:p>
                      <a:r>
                        <a:rPr lang="en-MY" sz="1600" dirty="0" smtClean="0"/>
                        <a:t>Relief, Debit Note &amp; other </a:t>
                      </a:r>
                    </a:p>
                    <a:p>
                      <a:r>
                        <a:rPr lang="en-MY" sz="1600" dirty="0" smtClean="0"/>
                        <a:t>input tax adjustment.</a:t>
                      </a:r>
                      <a:endParaRPr lang="en-MY" sz="1600" dirty="0"/>
                    </a:p>
                  </a:txBody>
                  <a:tcPr marL="84406" marR="84406"/>
                </a:tc>
                <a:tc>
                  <a:txBody>
                    <a:bodyPr/>
                    <a:lstStyle/>
                    <a:p>
                      <a:r>
                        <a:rPr lang="en-MY" sz="1600" dirty="0" smtClean="0"/>
                        <a:t>8,9,10</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6b only</a:t>
                      </a:r>
                    </a:p>
                    <a:p>
                      <a:endParaRPr lang="en-MY" sz="1600" dirty="0"/>
                    </a:p>
                  </a:txBody>
                  <a:tcPr marL="84406" marR="84406"/>
                </a:tc>
              </a:tr>
            </a:tbl>
          </a:graphicData>
        </a:graphic>
      </p:graphicFrame>
      <p:sp>
        <p:nvSpPr>
          <p:cNvPr id="5" name="TextBox 4"/>
          <p:cNvSpPr txBox="1"/>
          <p:nvPr/>
        </p:nvSpPr>
        <p:spPr>
          <a:xfrm>
            <a:off x="384458" y="3933057"/>
            <a:ext cx="8308615" cy="1107996"/>
          </a:xfrm>
          <a:prstGeom prst="rect">
            <a:avLst/>
          </a:prstGeom>
          <a:noFill/>
        </p:spPr>
        <p:txBody>
          <a:bodyPr wrap="square" rtlCol="0">
            <a:spAutoFit/>
          </a:bodyPr>
          <a:lstStyle/>
          <a:p>
            <a:r>
              <a:rPr lang="en-MY" dirty="0"/>
              <a:t>*</a:t>
            </a:r>
            <a:r>
              <a:rPr lang="en-MY" sz="1500" dirty="0" smtClean="0"/>
              <a:t>Applicable </a:t>
            </a:r>
            <a:r>
              <a:rPr lang="en-MY" sz="1500" dirty="0"/>
              <a:t>to GST-registered businesses that makes both taxable and exempt supplies. For </a:t>
            </a:r>
            <a:r>
              <a:rPr lang="en-MY" sz="1500" dirty="0" smtClean="0"/>
              <a:t>more  information</a:t>
            </a:r>
            <a:r>
              <a:rPr lang="en-MY" sz="1500" dirty="0"/>
              <a:t>, please refer to GST guide "Partially Exempt Traders and Input Tax Recovery" available </a:t>
            </a:r>
            <a:r>
              <a:rPr lang="en-MY" sz="1500" dirty="0" smtClean="0"/>
              <a:t>at </a:t>
            </a:r>
            <a:r>
              <a:rPr lang="en-MY" sz="1500" dirty="0">
                <a:hlinkClick r:id="rId2"/>
              </a:rPr>
              <a:t>http://</a:t>
            </a:r>
            <a:r>
              <a:rPr lang="en-MY" sz="1500" dirty="0" smtClean="0">
                <a:hlinkClick r:id="rId2"/>
              </a:rPr>
              <a:t>gst.customs.gov.my</a:t>
            </a:r>
            <a:endParaRPr lang="en-MY" sz="1500" dirty="0"/>
          </a:p>
          <a:p>
            <a:pPr marL="285750" indent="-285750">
              <a:buFont typeface="Arial" charset="0"/>
              <a:buChar char="•"/>
            </a:pPr>
            <a:endParaRPr lang="en-MY" dirty="0" smtClean="0"/>
          </a:p>
        </p:txBody>
      </p:sp>
    </p:spTree>
    <p:extLst>
      <p:ext uri="{BB962C8B-B14F-4D97-AF65-F5344CB8AC3E}">
        <p14:creationId xmlns:p14="http://schemas.microsoft.com/office/powerpoint/2010/main" val="680511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88</a:t>
            </a:fld>
            <a:endParaRPr lang="en-US"/>
          </a:p>
        </p:txBody>
      </p:sp>
      <p:sp>
        <p:nvSpPr>
          <p:cNvPr id="3" name="TextBox 2"/>
          <p:cNvSpPr txBox="1"/>
          <p:nvPr/>
        </p:nvSpPr>
        <p:spPr>
          <a:xfrm>
            <a:off x="2552065" y="4700273"/>
            <a:ext cx="6223847"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CODE FOR SUPPLY</a:t>
            </a:r>
            <a:endParaRPr lang="en-MY" sz="3200" dirty="0">
              <a:solidFill>
                <a:schemeClr val="tx2">
                  <a:lumMod val="50000"/>
                </a:schemeClr>
              </a:solidFill>
              <a:latin typeface="Calibri" pitchFamily="34" charset="0"/>
            </a:endParaRPr>
          </a:p>
        </p:txBody>
      </p:sp>
      <p:grpSp>
        <p:nvGrpSpPr>
          <p:cNvPr id="4" name="Group 2"/>
          <p:cNvGrpSpPr/>
          <p:nvPr/>
        </p:nvGrpSpPr>
        <p:grpSpPr>
          <a:xfrm>
            <a:off x="609600" y="3008662"/>
            <a:ext cx="800100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632622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89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391167755"/>
              </p:ext>
            </p:extLst>
          </p:nvPr>
        </p:nvGraphicFramePr>
        <p:xfrm>
          <a:off x="317989" y="1484784"/>
          <a:ext cx="8574493" cy="4471784"/>
        </p:xfrm>
        <a:graphic>
          <a:graphicData uri="http://schemas.openxmlformats.org/drawingml/2006/table">
            <a:tbl>
              <a:tblPr firstRow="1" bandRow="1">
                <a:tableStyleId>{21E4AEA4-8DFA-4A89-87EB-49C32662AFE0}</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SR</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Standard-rated supplies </a:t>
                      </a:r>
                    </a:p>
                    <a:p>
                      <a:r>
                        <a:rPr lang="en-MY" sz="1600" dirty="0" smtClean="0"/>
                        <a:t>with GST Charged.</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1,2,3,8</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5a, 5b</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ZRL </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Local supply of zero rated </a:t>
                      </a:r>
                    </a:p>
                    <a:p>
                      <a:r>
                        <a:rPr lang="en-MY" sz="1600" dirty="0" smtClean="0"/>
                        <a:t>supplies.</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11</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10</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ZRE</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Exportation of goods or </a:t>
                      </a:r>
                    </a:p>
                    <a:p>
                      <a:r>
                        <a:rPr lang="en-MY" sz="1600" dirty="0" smtClean="0"/>
                        <a:t>services which are subject </a:t>
                      </a:r>
                    </a:p>
                    <a:p>
                      <a:r>
                        <a:rPr lang="en-MY" sz="1600" dirty="0" smtClean="0"/>
                        <a:t>to zero rated supplies.</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11</a:t>
                      </a:r>
                    </a:p>
                    <a:p>
                      <a:endParaRPr lang="en-MY" sz="1600" dirty="0"/>
                    </a:p>
                  </a:txBody>
                  <a:tcPr marL="84406" marR="84406"/>
                </a:tc>
              </a:tr>
              <a:tr h="594066">
                <a:tc>
                  <a:txBody>
                    <a:bodyPr/>
                    <a:lstStyle/>
                    <a:p>
                      <a:r>
                        <a:rPr lang="en-US" sz="1600" dirty="0" smtClean="0"/>
                        <a:t>GST</a:t>
                      </a:r>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ES43 </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Incidental Exempt supplies. </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15</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a:t>
                      </a:r>
                    </a:p>
                    <a:p>
                      <a:endParaRPr lang="en-MY" sz="1600" dirty="0"/>
                    </a:p>
                  </a:txBody>
                  <a:tcPr marL="84406" marR="84406"/>
                </a:tc>
              </a:tr>
            </a:tbl>
          </a:graphicData>
        </a:graphic>
      </p:graphicFrame>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SUPPLY</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1692793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a:t>
            </a:fld>
            <a:endParaRPr lang="en-US"/>
          </a:p>
        </p:txBody>
      </p:sp>
      <p:sp>
        <p:nvSpPr>
          <p:cNvPr id="3" name="Text Box 2"/>
          <p:cNvSpPr txBox="1">
            <a:spLocks noChangeArrowheads="1"/>
          </p:cNvSpPr>
          <p:nvPr/>
        </p:nvSpPr>
        <p:spPr bwMode="auto">
          <a:xfrm>
            <a:off x="1485900" y="1863389"/>
            <a:ext cx="8158163" cy="3908762"/>
          </a:xfrm>
          <a:prstGeom prst="rect">
            <a:avLst/>
          </a:prstGeom>
          <a:noFill/>
          <a:ln w="9525">
            <a:noFill/>
            <a:miter lim="800000"/>
            <a:headEnd/>
            <a:tailEnd/>
          </a:ln>
        </p:spPr>
        <p:txBody>
          <a:bodyPr wrap="square">
            <a:spAutoFit/>
          </a:bodyPr>
          <a:lstStyle/>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on</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The </a:t>
            </a:r>
            <a:r>
              <a:rPr lang="en-US" sz="2800" b="1" dirty="0" smtClean="0">
                <a:solidFill>
                  <a:srgbClr val="FF0000"/>
                </a:solidFill>
              </a:rPr>
              <a:t>taxable supply </a:t>
            </a:r>
            <a:r>
              <a:rPr lang="en-US" sz="2800" dirty="0" smtClean="0"/>
              <a:t>of goods and services</a:t>
            </a:r>
            <a:endParaRPr lang="en-US" sz="2800" dirty="0"/>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Made by a </a:t>
            </a:r>
            <a:r>
              <a:rPr lang="en-US" sz="2800" b="1" dirty="0" smtClean="0">
                <a:solidFill>
                  <a:srgbClr val="FF0000"/>
                </a:solidFill>
              </a:rPr>
              <a:t>taxable person</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the course or </a:t>
            </a:r>
            <a:r>
              <a:rPr lang="en-US" sz="2800" b="1" dirty="0" smtClean="0">
                <a:solidFill>
                  <a:srgbClr val="FF0000"/>
                </a:solidFill>
              </a:rPr>
              <a:t>furtherance of business</a:t>
            </a:r>
          </a:p>
          <a:p>
            <a:pPr marL="1255713" lvl="2" indent="-457200" algn="l" defTabSz="798513" eaLnBrk="0" hangingPunct="0">
              <a:spcBef>
                <a:spcPct val="40000"/>
              </a:spcBef>
              <a:buClr>
                <a:srgbClr val="0000CC"/>
              </a:buClr>
              <a:buFont typeface="Wingdings" pitchFamily="2" charset="2"/>
              <a:buChar char="Ø"/>
              <a:tabLst>
                <a:tab pos="1712913" algn="l"/>
              </a:tabLst>
              <a:defRPr/>
            </a:pPr>
            <a:r>
              <a:rPr lang="en-US" sz="2800" dirty="0" smtClean="0"/>
              <a:t>In </a:t>
            </a:r>
            <a:r>
              <a:rPr lang="en-US" sz="2800" b="1" dirty="0">
                <a:solidFill>
                  <a:srgbClr val="FF0000"/>
                </a:solidFill>
              </a:rPr>
              <a:t>M</a:t>
            </a:r>
            <a:r>
              <a:rPr lang="en-US" sz="2800" b="1" dirty="0" smtClean="0">
                <a:solidFill>
                  <a:srgbClr val="FF0000"/>
                </a:solidFill>
              </a:rPr>
              <a:t>alaysia</a:t>
            </a:r>
          </a:p>
          <a:p>
            <a:pPr marL="798513" lvl="1" indent="-457200" algn="l" defTabSz="798513" eaLnBrk="0" hangingPunct="0">
              <a:spcBef>
                <a:spcPct val="40000"/>
              </a:spcBef>
              <a:buClr>
                <a:srgbClr val="FF0000"/>
              </a:buClr>
              <a:buFont typeface="Wingdings" pitchFamily="2" charset="2"/>
              <a:buChar char="q"/>
              <a:tabLst>
                <a:tab pos="1712913" algn="l"/>
              </a:tabLst>
              <a:defRPr/>
            </a:pPr>
            <a:r>
              <a:rPr lang="en-US" sz="2800" dirty="0" smtClean="0"/>
              <a:t>GST </a:t>
            </a:r>
            <a:r>
              <a:rPr lang="en-US" sz="2800" dirty="0"/>
              <a:t>is charged on imported goods</a:t>
            </a:r>
            <a:endParaRPr lang="en-US" sz="2000" dirty="0"/>
          </a:p>
          <a:p>
            <a:pPr marL="465138" lvl="1" indent="-290513" algn="l" defTabSz="798513" eaLnBrk="0" hangingPunct="0">
              <a:spcBef>
                <a:spcPct val="20000"/>
              </a:spcBef>
              <a:buClr>
                <a:srgbClr val="0000CC"/>
              </a:buClr>
              <a:buFont typeface="Wingdings" pitchFamily="2" charset="2"/>
              <a:buChar char="ü"/>
              <a:tabLst>
                <a:tab pos="1712913" algn="l"/>
              </a:tabLst>
              <a:defRPr/>
            </a:pPr>
            <a:endParaRPr lang="en-US" sz="2000" b="1" dirty="0"/>
          </a:p>
        </p:txBody>
      </p:sp>
      <p:sp>
        <p:nvSpPr>
          <p:cNvPr id="5" name="Rectangle 4"/>
          <p:cNvSpPr/>
          <p:nvPr/>
        </p:nvSpPr>
        <p:spPr>
          <a:xfrm>
            <a:off x="-219006" y="275408"/>
            <a:ext cx="6477000" cy="844062"/>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1"/>
            <a:r>
              <a:rPr lang="en-US" sz="2585" dirty="0" smtClean="0">
                <a:latin typeface="Calibri" pitchFamily="34" charset="0"/>
                <a:cs typeface="Calibri" pitchFamily="34" charset="0"/>
              </a:rPr>
              <a:t>SCOPE OF GST / TEST OF GST</a:t>
            </a:r>
            <a:endParaRPr lang="en-US" sz="2585" dirty="0">
              <a:latin typeface="Calibri" pitchFamily="34" charset="0"/>
              <a:cs typeface="Calibri" pitchFamily="34" charset="0"/>
            </a:endParaRPr>
          </a:p>
        </p:txBody>
      </p:sp>
      <p:pic>
        <p:nvPicPr>
          <p:cNvPr id="3078" name="Picture 6" descr="http://independence.cherrycreekschools.org/PublishingImages/Announcements%20_Important_Reminders/Important_information_logo.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06" y="2145166"/>
            <a:ext cx="2987675" cy="270384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epicamera.com/newsletter/201401/image/04.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98826" y="5295902"/>
            <a:ext cx="2301874" cy="158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8981249"/>
      </p:ext>
    </p:extLst>
  </p:cSld>
  <p:clrMapOvr>
    <a:masterClrMapping/>
  </p:clrMapOvr>
  <p:transition spd="slow">
    <p:pull/>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90</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31746574"/>
              </p:ext>
            </p:extLst>
          </p:nvPr>
        </p:nvGraphicFramePr>
        <p:xfrm>
          <a:off x="317989" y="1484784"/>
          <a:ext cx="8574493" cy="4471784"/>
        </p:xfrm>
        <a:graphic>
          <a:graphicData uri="http://schemas.openxmlformats.org/drawingml/2006/table">
            <a:tbl>
              <a:tblPr firstRow="1" bandRow="1">
                <a:tableStyleId>{21E4AEA4-8DFA-4A89-87EB-49C32662AFE0}</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p>
                      <a:endParaRPr lang="en-MY" sz="1600" dirty="0"/>
                    </a:p>
                  </a:txBody>
                  <a:tcPr marL="84406" marR="84406"/>
                </a:tc>
                <a:tc>
                  <a:txBody>
                    <a:bodyPr/>
                    <a:lstStyle/>
                    <a:p>
                      <a:r>
                        <a:rPr lang="en-MY" sz="1600" dirty="0" smtClean="0"/>
                        <a:t>DS</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Deemed supplies (e.g. </a:t>
                      </a:r>
                    </a:p>
                    <a:p>
                      <a:r>
                        <a:rPr lang="en-MY" sz="1600" dirty="0" smtClean="0"/>
                        <a:t>transfer or disposal of </a:t>
                      </a:r>
                    </a:p>
                    <a:p>
                      <a:r>
                        <a:rPr lang="en-MY" sz="1600" dirty="0" smtClean="0"/>
                        <a:t>business assets without </a:t>
                      </a:r>
                    </a:p>
                    <a:p>
                      <a:r>
                        <a:rPr lang="en-MY" sz="1600" dirty="0" smtClean="0"/>
                        <a:t>consideration).</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7</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5a, 5b</a:t>
                      </a:r>
                    </a:p>
                    <a:p>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OS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Out-of-scope supplies.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17,18</a:t>
                      </a:r>
                    </a:p>
                    <a:p>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ES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Exempt supplies under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15,16</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12</a:t>
                      </a:r>
                    </a:p>
                    <a:p>
                      <a:endParaRPr lang="en-MY" sz="1600" dirty="0"/>
                    </a:p>
                  </a:txBody>
                  <a:tcPr marL="84406" marR="84406"/>
                </a:tc>
              </a:tr>
              <a:tr h="594066">
                <a:tc>
                  <a:txBody>
                    <a:bodyPr/>
                    <a:lstStyle/>
                    <a:p>
                      <a:r>
                        <a:rPr lang="en-US" sz="1600" dirty="0" smtClean="0"/>
                        <a:t>GST</a:t>
                      </a:r>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RS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Relief supply under GST.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13</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13</a:t>
                      </a:r>
                    </a:p>
                    <a:p>
                      <a:endParaRPr lang="en-MY" sz="1600" dirty="0"/>
                    </a:p>
                  </a:txBody>
                  <a:tcPr marL="84406" marR="84406"/>
                </a:tc>
              </a:tr>
            </a:tbl>
          </a:graphicData>
        </a:graphic>
      </p:graphicFrame>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SUPPLY</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21297155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610999981"/>
              </p:ext>
            </p:extLst>
          </p:nvPr>
        </p:nvGraphicFramePr>
        <p:xfrm>
          <a:off x="317989" y="1484784"/>
          <a:ext cx="8574493" cy="3313544"/>
        </p:xfrm>
        <a:graphic>
          <a:graphicData uri="http://schemas.openxmlformats.org/drawingml/2006/table">
            <a:tbl>
              <a:tblPr firstRow="1" bandRow="1">
                <a:tableStyleId>{21E4AEA4-8DFA-4A89-87EB-49C32662AFE0}</a:tableStyleId>
              </a:tblPr>
              <a:tblGrid>
                <a:gridCol w="664689"/>
                <a:gridCol w="1528785"/>
                <a:gridCol w="664689"/>
                <a:gridCol w="731158"/>
                <a:gridCol w="2592288"/>
                <a:gridCol w="1462316"/>
                <a:gridCol w="930568"/>
              </a:tblGrid>
              <a:tr h="936104">
                <a:tc>
                  <a:txBody>
                    <a:bodyPr/>
                    <a:lstStyle/>
                    <a:p>
                      <a:r>
                        <a:rPr lang="en-MY" sz="1600" dirty="0" smtClean="0"/>
                        <a:t>Tax Type </a:t>
                      </a:r>
                    </a:p>
                  </a:txBody>
                  <a:tcPr marL="84406" marR="84406"/>
                </a:tc>
                <a:tc>
                  <a:txBody>
                    <a:bodyPr/>
                    <a:lstStyle/>
                    <a:p>
                      <a:r>
                        <a:rPr lang="en-MY" sz="1600" dirty="0" smtClean="0"/>
                        <a:t>Description</a:t>
                      </a:r>
                      <a:endParaRPr lang="en-MY" sz="1600" dirty="0"/>
                    </a:p>
                  </a:txBody>
                  <a:tcPr marL="84406" marR="84406"/>
                </a:tc>
                <a:tc>
                  <a:txBody>
                    <a:bodyPr/>
                    <a:lstStyle/>
                    <a:p>
                      <a:r>
                        <a:rPr lang="en-MY" sz="1600" dirty="0" smtClean="0"/>
                        <a:t>Tax Code</a:t>
                      </a:r>
                    </a:p>
                  </a:txBody>
                  <a:tcPr marL="84406" marR="84406"/>
                </a:tc>
                <a:tc>
                  <a:txBody>
                    <a:bodyPr/>
                    <a:lstStyle/>
                    <a:p>
                      <a:r>
                        <a:rPr lang="en-MY" sz="1600" dirty="0" smtClean="0"/>
                        <a:t>Tax Rate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Description</a:t>
                      </a:r>
                    </a:p>
                  </a:txBody>
                  <a:tcPr marL="84406" marR="84406"/>
                </a:tc>
                <a:tc>
                  <a:txBody>
                    <a:bodyPr/>
                    <a:lstStyle/>
                    <a:p>
                      <a:r>
                        <a:rPr lang="en-MY" sz="1600" dirty="0" smtClean="0"/>
                        <a:t>Ref. no. </a:t>
                      </a:r>
                    </a:p>
                    <a:p>
                      <a:r>
                        <a:rPr lang="en-MY" sz="1600" dirty="0" err="1" smtClean="0"/>
                        <a:t>modul</a:t>
                      </a:r>
                      <a:r>
                        <a:rPr lang="en-MY" sz="1600" dirty="0" smtClean="0"/>
                        <a:t> system </a:t>
                      </a:r>
                    </a:p>
                    <a:p>
                      <a:r>
                        <a:rPr lang="en-MY" sz="1600" dirty="0" smtClean="0"/>
                        <a:t>GST</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GST-03 Field</a:t>
                      </a:r>
                      <a:endParaRPr lang="en-MY" sz="1600" dirty="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GS</a:t>
                      </a:r>
                      <a:endParaRPr lang="en-MY" sz="1600" dirty="0"/>
                    </a:p>
                  </a:txBody>
                  <a:tcPr marL="84406" marR="84406"/>
                </a:tc>
                <a:tc>
                  <a:txBody>
                    <a:bodyPr/>
                    <a:lstStyle/>
                    <a:p>
                      <a:r>
                        <a:rPr lang="en-MY" sz="1600" dirty="0" smtClean="0"/>
                        <a:t>0% </a:t>
                      </a:r>
                      <a:endParaRPr lang="en-MY" sz="1600" dirty="0"/>
                    </a:p>
                  </a:txBody>
                  <a:tcPr marL="84406" marR="84406"/>
                </a:tc>
                <a:tc>
                  <a:txBody>
                    <a:bodyPr/>
                    <a:lstStyle/>
                    <a:p>
                      <a:r>
                        <a:rPr lang="en-MY" sz="1600" dirty="0" smtClean="0"/>
                        <a:t>Disregarded supplies. </a:t>
                      </a:r>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14</a:t>
                      </a:r>
                    </a:p>
                    <a:p>
                      <a:endParaRPr lang="en-MY" sz="1600" dirty="0"/>
                    </a:p>
                  </a:txBody>
                  <a:tcPr marL="84406" marR="84406"/>
                </a:tc>
                <a:tc>
                  <a:txBody>
                    <a:bodyPr/>
                    <a:lstStyle/>
                    <a:p>
                      <a:endParaRPr lang="en-MY" sz="1600"/>
                    </a:p>
                  </a:txBody>
                  <a:tcPr marL="84406" marR="84406"/>
                </a:tc>
              </a:tr>
              <a:tr h="594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GST</a:t>
                      </a:r>
                      <a:endParaRPr lang="en-MY" sz="1600" dirty="0" smtClean="0"/>
                    </a:p>
                    <a:p>
                      <a:endParaRPr lang="en-MY" sz="1600" dirty="0"/>
                    </a:p>
                  </a:txBody>
                  <a:tcPr marL="84406" marR="84406"/>
                </a:tc>
                <a:tc>
                  <a:txBody>
                    <a:bodyPr/>
                    <a:lstStyle/>
                    <a:p>
                      <a:r>
                        <a:rPr lang="en-MY" sz="1600" dirty="0" smtClean="0"/>
                        <a:t>Goods And </a:t>
                      </a:r>
                    </a:p>
                    <a:p>
                      <a:r>
                        <a:rPr lang="en-MY" sz="1600" dirty="0" smtClean="0"/>
                        <a:t>Services Tax </a:t>
                      </a:r>
                    </a:p>
                    <a:p>
                      <a:r>
                        <a:rPr lang="en-MY" sz="1600" dirty="0" smtClean="0"/>
                        <a:t>(Malaysia)</a:t>
                      </a:r>
                    </a:p>
                  </a:txBody>
                  <a:tcPr marL="84406" marR="84406"/>
                </a:tc>
                <a:tc>
                  <a:txBody>
                    <a:bodyPr/>
                    <a:lstStyle/>
                    <a:p>
                      <a:r>
                        <a:rPr lang="en-MY" sz="1600" dirty="0" smtClean="0"/>
                        <a:t>AJS</a:t>
                      </a:r>
                      <a:endParaRPr lang="en-MY" sz="1600" dirty="0"/>
                    </a:p>
                  </a:txBody>
                  <a:tcPr marL="84406" marR="84406"/>
                </a:tc>
                <a:tc>
                  <a:txBody>
                    <a:bodyPr/>
                    <a:lstStyle/>
                    <a:p>
                      <a:r>
                        <a:rPr lang="en-MY" sz="1600" dirty="0" smtClean="0"/>
                        <a:t>6% </a:t>
                      </a:r>
                      <a:endParaRPr lang="en-MY" sz="1600" dirty="0"/>
                    </a:p>
                  </a:txBody>
                  <a:tcPr marL="84406" marR="84406"/>
                </a:tc>
                <a:tc>
                  <a:txBody>
                    <a:bodyPr/>
                    <a:lstStyle/>
                    <a:p>
                      <a:r>
                        <a:rPr lang="en-MY" sz="1600" dirty="0" smtClean="0"/>
                        <a:t>Any adjustment made to </a:t>
                      </a:r>
                    </a:p>
                    <a:p>
                      <a:r>
                        <a:rPr lang="en-MY" sz="1600" dirty="0" smtClean="0"/>
                        <a:t>Output Tax e.g.: Longer </a:t>
                      </a:r>
                    </a:p>
                    <a:p>
                      <a:r>
                        <a:rPr lang="en-MY" sz="1600" dirty="0" smtClean="0"/>
                        <a:t>period adjustment, Bad </a:t>
                      </a:r>
                    </a:p>
                    <a:p>
                      <a:r>
                        <a:rPr lang="en-MY" sz="1600" dirty="0" smtClean="0"/>
                        <a:t>Debt recover, outstanding </a:t>
                      </a:r>
                    </a:p>
                    <a:p>
                      <a:r>
                        <a:rPr lang="en-MY" sz="1600" dirty="0" smtClean="0"/>
                        <a:t>invoice &gt; 6 months&amp; other </a:t>
                      </a:r>
                    </a:p>
                    <a:p>
                      <a:r>
                        <a:rPr lang="en-MY" sz="1600" dirty="0" smtClean="0"/>
                        <a:t>output tax adjustments.</a:t>
                      </a:r>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4,5,6,9</a:t>
                      </a:r>
                    </a:p>
                    <a:p>
                      <a:endParaRPr lang="en-MY"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600" dirty="0" smtClean="0"/>
                        <a:t>5b only</a:t>
                      </a:r>
                    </a:p>
                    <a:p>
                      <a:endParaRPr lang="en-MY" sz="1600" dirty="0"/>
                    </a:p>
                  </a:txBody>
                  <a:tcPr marL="84406" marR="84406"/>
                </a:tc>
              </a:tr>
            </a:tbl>
          </a:graphicData>
        </a:graphic>
      </p:graphicFrame>
      <p:sp>
        <p:nvSpPr>
          <p:cNvPr id="4" name="Rectangle 3"/>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TAX CODE FOR SUPPLY</a:t>
            </a:r>
          </a:p>
          <a:p>
            <a:r>
              <a:rPr lang="en-US" sz="2400" dirty="0">
                <a:solidFill>
                  <a:schemeClr val="bg1"/>
                </a:solidFill>
                <a:latin typeface="Calibri" pitchFamily="34" charset="0"/>
                <a:cs typeface="Mongolian Baiti" pitchFamily="66" charset="0"/>
              </a:rPr>
              <a:t>	</a:t>
            </a:r>
            <a:endParaRPr lang="en-SG" sz="1600" dirty="0"/>
          </a:p>
        </p:txBody>
      </p:sp>
      <p:sp>
        <p:nvSpPr>
          <p:cNvPr id="5" name="TextBox 4"/>
          <p:cNvSpPr txBox="1"/>
          <p:nvPr/>
        </p:nvSpPr>
        <p:spPr>
          <a:xfrm>
            <a:off x="317989" y="5445224"/>
            <a:ext cx="8707429" cy="784830"/>
          </a:xfrm>
          <a:prstGeom prst="rect">
            <a:avLst/>
          </a:prstGeom>
          <a:noFill/>
        </p:spPr>
        <p:txBody>
          <a:bodyPr wrap="square" rtlCol="0">
            <a:spAutoFit/>
          </a:bodyPr>
          <a:lstStyle/>
          <a:p>
            <a:r>
              <a:rPr lang="en-MY" sz="1500" dirty="0"/>
              <a:t>Notes: The tax codes listed are recommendations to allow proper classifications of typical purchase and sales scenarios encountered by GST-registered businesses for the purpose of GST. The list is not intended to be prescriptive nor comprehensive</a:t>
            </a:r>
            <a:r>
              <a:rPr lang="en-MY" sz="1500" dirty="0" smtClean="0"/>
              <a:t>.</a:t>
            </a:r>
            <a:endParaRPr lang="en-MY" sz="1500" dirty="0"/>
          </a:p>
        </p:txBody>
      </p:sp>
    </p:spTree>
    <p:extLst>
      <p:ext uri="{BB962C8B-B14F-4D97-AF65-F5344CB8AC3E}">
        <p14:creationId xmlns:p14="http://schemas.microsoft.com/office/powerpoint/2010/main" val="1029547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92</a:t>
            </a:fld>
            <a:endParaRPr lang="en-US"/>
          </a:p>
        </p:txBody>
      </p:sp>
      <p:sp>
        <p:nvSpPr>
          <p:cNvPr id="3" name="TextBox 2"/>
          <p:cNvSpPr txBox="1"/>
          <p:nvPr/>
        </p:nvSpPr>
        <p:spPr>
          <a:xfrm>
            <a:off x="2552065" y="4700273"/>
            <a:ext cx="6223847"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- 03</a:t>
            </a:r>
            <a:endParaRPr lang="en-MY" sz="3200" dirty="0">
              <a:solidFill>
                <a:schemeClr val="tx2">
                  <a:lumMod val="50000"/>
                </a:schemeClr>
              </a:solidFill>
              <a:latin typeface="Calibri" pitchFamily="34" charset="0"/>
            </a:endParaRPr>
          </a:p>
        </p:txBody>
      </p:sp>
      <p:grpSp>
        <p:nvGrpSpPr>
          <p:cNvPr id="4" name="Group 2"/>
          <p:cNvGrpSpPr/>
          <p:nvPr/>
        </p:nvGrpSpPr>
        <p:grpSpPr>
          <a:xfrm>
            <a:off x="609600" y="3008662"/>
            <a:ext cx="800100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59286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93</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25219" r="912"/>
          <a:stretch/>
        </p:blipFill>
        <p:spPr>
          <a:xfrm>
            <a:off x="384459" y="1878227"/>
            <a:ext cx="4939789" cy="4679735"/>
          </a:xfrm>
          <a:prstGeom prst="rect">
            <a:avLst/>
          </a:prstGeom>
        </p:spPr>
      </p:pic>
      <p:sp>
        <p:nvSpPr>
          <p:cNvPr id="4" name="Line Callout 1 3"/>
          <p:cNvSpPr/>
          <p:nvPr/>
        </p:nvSpPr>
        <p:spPr>
          <a:xfrm>
            <a:off x="5324248" y="3428998"/>
            <a:ext cx="3190508" cy="396044"/>
          </a:xfrm>
          <a:prstGeom prst="borderCallout1">
            <a:avLst>
              <a:gd name="adj1" fmla="val 70440"/>
              <a:gd name="adj2" fmla="val -3990"/>
              <a:gd name="adj3" fmla="val 246895"/>
              <a:gd name="adj4" fmla="val -4267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GST Number</a:t>
            </a:r>
            <a:endParaRPr lang="en-MY" dirty="0"/>
          </a:p>
        </p:txBody>
      </p:sp>
      <p:sp>
        <p:nvSpPr>
          <p:cNvPr id="5" name="Line Callout 1 4"/>
          <p:cNvSpPr/>
          <p:nvPr/>
        </p:nvSpPr>
        <p:spPr>
          <a:xfrm>
            <a:off x="5324248" y="4140464"/>
            <a:ext cx="3190508" cy="396044"/>
          </a:xfrm>
          <a:prstGeom prst="borderCallout1">
            <a:avLst>
              <a:gd name="adj1" fmla="val 53210"/>
              <a:gd name="adj2" fmla="val -5964"/>
              <a:gd name="adj3" fmla="val 177975"/>
              <a:gd name="adj4" fmla="val -391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Name of Business</a:t>
            </a:r>
            <a:endParaRPr lang="en-MY" dirty="0"/>
          </a:p>
        </p:txBody>
      </p:sp>
      <p:sp>
        <p:nvSpPr>
          <p:cNvPr id="6" name="Line Callout 1 5"/>
          <p:cNvSpPr/>
          <p:nvPr/>
        </p:nvSpPr>
        <p:spPr>
          <a:xfrm>
            <a:off x="5324248" y="4941168"/>
            <a:ext cx="3190508" cy="396044"/>
          </a:xfrm>
          <a:prstGeom prst="borderCallout1">
            <a:avLst>
              <a:gd name="adj1" fmla="val 18750"/>
              <a:gd name="adj2" fmla="val -8333"/>
              <a:gd name="adj3" fmla="val 177975"/>
              <a:gd name="adj4" fmla="val -3912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Start Date : </a:t>
            </a:r>
            <a:r>
              <a:rPr lang="en-US" dirty="0" err="1" smtClean="0"/>
              <a:t>etc</a:t>
            </a:r>
            <a:r>
              <a:rPr lang="en-US" dirty="0" smtClean="0"/>
              <a:t>, 1 August 2015</a:t>
            </a:r>
            <a:endParaRPr lang="en-MY" dirty="0"/>
          </a:p>
        </p:txBody>
      </p:sp>
      <p:sp>
        <p:nvSpPr>
          <p:cNvPr id="7" name="Line Callout 1 6"/>
          <p:cNvSpPr/>
          <p:nvPr/>
        </p:nvSpPr>
        <p:spPr>
          <a:xfrm>
            <a:off x="5324248" y="5489612"/>
            <a:ext cx="3190508" cy="396044"/>
          </a:xfrm>
          <a:prstGeom prst="borderCallout1">
            <a:avLst>
              <a:gd name="adj1" fmla="val 18750"/>
              <a:gd name="adj2" fmla="val -8333"/>
              <a:gd name="adj3" fmla="val 143515"/>
              <a:gd name="adj4" fmla="val -38332"/>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End Date : </a:t>
            </a:r>
            <a:r>
              <a:rPr lang="en-US" dirty="0" err="1" smtClean="0"/>
              <a:t>etc</a:t>
            </a:r>
            <a:r>
              <a:rPr lang="en-US" dirty="0" smtClean="0"/>
              <a:t>,  31 August 2015</a:t>
            </a:r>
            <a:endParaRPr lang="en-MY" dirty="0"/>
          </a:p>
        </p:txBody>
      </p:sp>
      <p:sp>
        <p:nvSpPr>
          <p:cNvPr id="8" name="Line Callout 1 7"/>
          <p:cNvSpPr/>
          <p:nvPr/>
        </p:nvSpPr>
        <p:spPr>
          <a:xfrm>
            <a:off x="5324248" y="6038056"/>
            <a:ext cx="3190508" cy="396044"/>
          </a:xfrm>
          <a:prstGeom prst="borderCallout1">
            <a:avLst>
              <a:gd name="adj1" fmla="val 18750"/>
              <a:gd name="adj2" fmla="val -8333"/>
              <a:gd name="adj3" fmla="val 84933"/>
              <a:gd name="adj4" fmla="val -32804"/>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Due Date : </a:t>
            </a:r>
            <a:r>
              <a:rPr lang="en-US" dirty="0" err="1" smtClean="0"/>
              <a:t>etc</a:t>
            </a:r>
            <a:r>
              <a:rPr lang="en-US" dirty="0" smtClean="0"/>
              <a:t>,  30 Sept 2015</a:t>
            </a:r>
            <a:endParaRPr lang="en-MY" dirty="0"/>
          </a:p>
        </p:txBody>
      </p:sp>
      <p:sp>
        <p:nvSpPr>
          <p:cNvPr id="9" name="Rectangle 8"/>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15899173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411560"/>
            <a:ext cx="5020408" cy="5257800"/>
          </a:xfrm>
          <a:prstGeom prst="rect">
            <a:avLst/>
          </a:prstGeom>
        </p:spPr>
      </p:pic>
      <p:sp>
        <p:nvSpPr>
          <p:cNvPr id="4" name="Line Callout 1 3"/>
          <p:cNvSpPr/>
          <p:nvPr/>
        </p:nvSpPr>
        <p:spPr>
          <a:xfrm>
            <a:off x="5768440" y="1553067"/>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SR, DS</a:t>
            </a:r>
            <a:endParaRPr lang="en-MY" dirty="0"/>
          </a:p>
        </p:txBody>
      </p:sp>
      <p:sp>
        <p:nvSpPr>
          <p:cNvPr id="5" name="Line Callout 1 4"/>
          <p:cNvSpPr/>
          <p:nvPr/>
        </p:nvSpPr>
        <p:spPr>
          <a:xfrm>
            <a:off x="5776624" y="1973624"/>
            <a:ext cx="2127006" cy="288032"/>
          </a:xfrm>
          <a:prstGeom prst="borderCallout1">
            <a:avLst>
              <a:gd name="adj1" fmla="val 42441"/>
              <a:gd name="adj2" fmla="val -4779"/>
              <a:gd name="adj3" fmla="val 65117"/>
              <a:gd name="adj4" fmla="val -3714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SR, DS, AJS </a:t>
            </a:r>
            <a:endParaRPr lang="en-MY" dirty="0"/>
          </a:p>
        </p:txBody>
      </p:sp>
      <p:sp>
        <p:nvSpPr>
          <p:cNvPr id="6" name="Line Callout 1 5"/>
          <p:cNvSpPr/>
          <p:nvPr/>
        </p:nvSpPr>
        <p:spPr>
          <a:xfrm>
            <a:off x="5880826" y="4180671"/>
            <a:ext cx="2507597" cy="288032"/>
          </a:xfrm>
          <a:prstGeom prst="borderCallout1">
            <a:avLst>
              <a:gd name="adj1" fmla="val 47180"/>
              <a:gd name="adj2" fmla="val -4779"/>
              <a:gd name="adj3" fmla="val 125370"/>
              <a:gd name="adj4" fmla="val -3242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TX, TX-CG IM, TX-E43</a:t>
            </a:r>
            <a:endParaRPr lang="en-MY" dirty="0"/>
          </a:p>
        </p:txBody>
      </p:sp>
      <p:sp>
        <p:nvSpPr>
          <p:cNvPr id="7" name="Line Callout 1 6"/>
          <p:cNvSpPr/>
          <p:nvPr/>
        </p:nvSpPr>
        <p:spPr>
          <a:xfrm>
            <a:off x="5652121" y="4621103"/>
            <a:ext cx="3373298" cy="288032"/>
          </a:xfrm>
          <a:prstGeom prst="borderCallout1">
            <a:avLst>
              <a:gd name="adj1" fmla="val 56208"/>
              <a:gd name="adj2" fmla="val -1854"/>
              <a:gd name="adj3" fmla="val 79332"/>
              <a:gd name="adj4" fmla="val -1652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TX, TX-CG, IM, TX-E43 , TX-RE, AJP</a:t>
            </a:r>
            <a:endParaRPr lang="en-MY" dirty="0"/>
          </a:p>
        </p:txBody>
      </p:sp>
      <p:sp>
        <p:nvSpPr>
          <p:cNvPr id="8" name="Line Callout 1 7"/>
          <p:cNvSpPr/>
          <p:nvPr/>
        </p:nvSpPr>
        <p:spPr>
          <a:xfrm>
            <a:off x="5854239" y="5116775"/>
            <a:ext cx="2127006" cy="288032"/>
          </a:xfrm>
          <a:prstGeom prst="borderCallout1">
            <a:avLst>
              <a:gd name="adj1" fmla="val 47180"/>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5b – 6b (Payable)</a:t>
            </a:r>
            <a:endParaRPr lang="en-MY" dirty="0"/>
          </a:p>
        </p:txBody>
      </p:sp>
      <p:sp>
        <p:nvSpPr>
          <p:cNvPr id="9" name="Line Callout 1 8"/>
          <p:cNvSpPr/>
          <p:nvPr/>
        </p:nvSpPr>
        <p:spPr>
          <a:xfrm>
            <a:off x="5855175" y="5692839"/>
            <a:ext cx="2127006" cy="288032"/>
          </a:xfrm>
          <a:prstGeom prst="borderCallout1">
            <a:avLst>
              <a:gd name="adj1" fmla="val 47180"/>
              <a:gd name="adj2" fmla="val -4779"/>
              <a:gd name="adj3" fmla="val 88809"/>
              <a:gd name="adj4" fmla="val -39518"/>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6</a:t>
            </a:r>
            <a:r>
              <a:rPr lang="en-US" dirty="0" smtClean="0"/>
              <a:t>b – 5b (Claimable)</a:t>
            </a:r>
            <a:endParaRPr lang="en-MY" dirty="0"/>
          </a:p>
        </p:txBody>
      </p:sp>
      <p:sp>
        <p:nvSpPr>
          <p:cNvPr id="10" name="Rectangle 9"/>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3365686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95</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458" y="1268760"/>
            <a:ext cx="5510983" cy="4824536"/>
          </a:xfrm>
          <a:prstGeom prst="rect">
            <a:avLst/>
          </a:prstGeom>
        </p:spPr>
      </p:pic>
      <p:sp>
        <p:nvSpPr>
          <p:cNvPr id="4" name="Line Callout 1 3"/>
          <p:cNvSpPr/>
          <p:nvPr/>
        </p:nvSpPr>
        <p:spPr>
          <a:xfrm>
            <a:off x="6453291" y="1700808"/>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ZRL</a:t>
            </a:r>
            <a:endParaRPr lang="en-MY" dirty="0"/>
          </a:p>
        </p:txBody>
      </p:sp>
      <p:sp>
        <p:nvSpPr>
          <p:cNvPr id="5" name="Line Callout 1 4"/>
          <p:cNvSpPr/>
          <p:nvPr/>
        </p:nvSpPr>
        <p:spPr>
          <a:xfrm>
            <a:off x="6453291" y="2139781"/>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ZRE</a:t>
            </a:r>
            <a:endParaRPr lang="en-MY" dirty="0"/>
          </a:p>
        </p:txBody>
      </p:sp>
      <p:sp>
        <p:nvSpPr>
          <p:cNvPr id="6" name="Line Callout 1 5"/>
          <p:cNvSpPr/>
          <p:nvPr/>
        </p:nvSpPr>
        <p:spPr>
          <a:xfrm>
            <a:off x="6453291" y="2542974"/>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ES43 , ES</a:t>
            </a:r>
            <a:endParaRPr lang="en-MY" dirty="0"/>
          </a:p>
        </p:txBody>
      </p:sp>
      <p:sp>
        <p:nvSpPr>
          <p:cNvPr id="7" name="Line Callout 1 6"/>
          <p:cNvSpPr/>
          <p:nvPr/>
        </p:nvSpPr>
        <p:spPr>
          <a:xfrm>
            <a:off x="6453291" y="2912455"/>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RS</a:t>
            </a:r>
            <a:endParaRPr lang="en-MY" dirty="0"/>
          </a:p>
        </p:txBody>
      </p:sp>
      <p:sp>
        <p:nvSpPr>
          <p:cNvPr id="8" name="Line Callout 1 7"/>
          <p:cNvSpPr/>
          <p:nvPr/>
        </p:nvSpPr>
        <p:spPr>
          <a:xfrm>
            <a:off x="6453291" y="3260721"/>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IS</a:t>
            </a:r>
            <a:endParaRPr lang="en-MY" dirty="0"/>
          </a:p>
        </p:txBody>
      </p:sp>
      <p:sp>
        <p:nvSpPr>
          <p:cNvPr id="9" name="Line Callout 1 8"/>
          <p:cNvSpPr/>
          <p:nvPr/>
        </p:nvSpPr>
        <p:spPr>
          <a:xfrm>
            <a:off x="6453291" y="3645024"/>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6% OF ITEM 14</a:t>
            </a:r>
            <a:endParaRPr lang="en-MY" dirty="0"/>
          </a:p>
        </p:txBody>
      </p:sp>
      <p:sp>
        <p:nvSpPr>
          <p:cNvPr id="10" name="Line Callout 1 9"/>
          <p:cNvSpPr/>
          <p:nvPr/>
        </p:nvSpPr>
        <p:spPr>
          <a:xfrm>
            <a:off x="6453291" y="4058882"/>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TX-CG</a:t>
            </a:r>
            <a:endParaRPr lang="en-MY" dirty="0"/>
          </a:p>
        </p:txBody>
      </p:sp>
      <p:sp>
        <p:nvSpPr>
          <p:cNvPr id="11" name="Line Callout 1 10"/>
          <p:cNvSpPr/>
          <p:nvPr/>
        </p:nvSpPr>
        <p:spPr>
          <a:xfrm>
            <a:off x="6453291" y="4481219"/>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AJP</a:t>
            </a:r>
            <a:endParaRPr lang="en-MY" dirty="0"/>
          </a:p>
        </p:txBody>
      </p:sp>
      <p:sp>
        <p:nvSpPr>
          <p:cNvPr id="12" name="Line Callout 1 11"/>
          <p:cNvSpPr/>
          <p:nvPr/>
        </p:nvSpPr>
        <p:spPr>
          <a:xfrm>
            <a:off x="6453291" y="4869160"/>
            <a:ext cx="2127006" cy="288032"/>
          </a:xfrm>
          <a:prstGeom prst="borderCallout1">
            <a:avLst>
              <a:gd name="adj1" fmla="val 51918"/>
              <a:gd name="adj2" fmla="val -4779"/>
              <a:gd name="adj3" fmla="val 112500"/>
              <a:gd name="adj4" fmla="val -38333"/>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AJS</a:t>
            </a:r>
            <a:endParaRPr lang="en-MY" dirty="0"/>
          </a:p>
        </p:txBody>
      </p:sp>
      <p:sp>
        <p:nvSpPr>
          <p:cNvPr id="13" name="Rectangle 12"/>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521114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96</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7696"/>
          <a:stretch/>
        </p:blipFill>
        <p:spPr>
          <a:xfrm>
            <a:off x="384458" y="1340768"/>
            <a:ext cx="4994031" cy="4985891"/>
          </a:xfrm>
          <a:prstGeom prst="rect">
            <a:avLst/>
          </a:prstGeom>
        </p:spPr>
      </p:pic>
      <p:sp>
        <p:nvSpPr>
          <p:cNvPr id="4" name="Line Callout 1 3"/>
          <p:cNvSpPr/>
          <p:nvPr/>
        </p:nvSpPr>
        <p:spPr>
          <a:xfrm>
            <a:off x="5901378" y="2065462"/>
            <a:ext cx="2127006" cy="288032"/>
          </a:xfrm>
          <a:prstGeom prst="borderCallout1">
            <a:avLst>
              <a:gd name="adj1" fmla="val 51918"/>
              <a:gd name="adj2" fmla="val -4779"/>
              <a:gd name="adj3" fmla="val 112500"/>
              <a:gd name="adj4" fmla="val -1982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MSIC CODE</a:t>
            </a:r>
            <a:endParaRPr lang="en-MY" dirty="0"/>
          </a:p>
        </p:txBody>
      </p:sp>
      <p:sp>
        <p:nvSpPr>
          <p:cNvPr id="5" name="Line Callout 1 4"/>
          <p:cNvSpPr/>
          <p:nvPr/>
        </p:nvSpPr>
        <p:spPr>
          <a:xfrm>
            <a:off x="5901378" y="2713534"/>
            <a:ext cx="2127006" cy="288032"/>
          </a:xfrm>
          <a:prstGeom prst="borderCallout1">
            <a:avLst>
              <a:gd name="adj1" fmla="val 51918"/>
              <a:gd name="adj2" fmla="val -4779"/>
              <a:gd name="adj3" fmla="val -58078"/>
              <a:gd name="adj4" fmla="val -9637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t>GST OUTPUT</a:t>
            </a:r>
            <a:endParaRPr lang="en-MY" dirty="0"/>
          </a:p>
        </p:txBody>
      </p:sp>
      <p:sp>
        <p:nvSpPr>
          <p:cNvPr id="6" name="Rectangle 5"/>
          <p:cNvSpPr/>
          <p:nvPr/>
        </p:nvSpPr>
        <p:spPr>
          <a:xfrm>
            <a:off x="-228600" y="304800"/>
            <a:ext cx="647700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en-US" sz="2800" dirty="0">
                <a:solidFill>
                  <a:schemeClr val="accent5">
                    <a:lumMod val="60000"/>
                    <a:lumOff val="40000"/>
                  </a:schemeClr>
                </a:solidFill>
                <a:cs typeface="Mongolian Baiti" pitchFamily="66" charset="0"/>
              </a:rPr>
              <a:t>	</a:t>
            </a:r>
            <a:endParaRPr lang="en-US" sz="2800" dirty="0" smtClean="0">
              <a:solidFill>
                <a:schemeClr val="accent5">
                  <a:lumMod val="60000"/>
                  <a:lumOff val="40000"/>
                </a:schemeClr>
              </a:solidFill>
              <a:cs typeface="Mongolian Baiti" pitchFamily="66" charset="0"/>
            </a:endParaRPr>
          </a:p>
          <a:p>
            <a:r>
              <a:rPr lang="en-US" sz="2800" dirty="0">
                <a:solidFill>
                  <a:schemeClr val="accent5">
                    <a:lumMod val="60000"/>
                    <a:lumOff val="40000"/>
                  </a:schemeClr>
                </a:solidFill>
                <a:latin typeface="Calibri" pitchFamily="34" charset="0"/>
                <a:cs typeface="Mongolian Baiti" pitchFamily="66" charset="0"/>
              </a:rPr>
              <a:t> </a:t>
            </a:r>
            <a:r>
              <a:rPr lang="en-US" sz="2800" dirty="0" smtClean="0">
                <a:solidFill>
                  <a:schemeClr val="accent5">
                    <a:lumMod val="60000"/>
                    <a:lumOff val="40000"/>
                  </a:schemeClr>
                </a:solidFill>
                <a:latin typeface="Calibri" pitchFamily="34" charset="0"/>
                <a:cs typeface="Mongolian Baiti" pitchFamily="66" charset="0"/>
              </a:rPr>
              <a:t>          </a:t>
            </a:r>
            <a:r>
              <a:rPr lang="en-US" sz="2800" dirty="0" smtClean="0">
                <a:solidFill>
                  <a:schemeClr val="bg1"/>
                </a:solidFill>
                <a:latin typeface="Calibri" pitchFamily="34" charset="0"/>
                <a:cs typeface="Mongolian Baiti" pitchFamily="66" charset="0"/>
              </a:rPr>
              <a:t>GST - 03</a:t>
            </a:r>
          </a:p>
          <a:p>
            <a:r>
              <a:rPr lang="en-US" sz="2400" dirty="0">
                <a:solidFill>
                  <a:schemeClr val="bg1"/>
                </a:solidFill>
                <a:latin typeface="Calibri" pitchFamily="34" charset="0"/>
                <a:cs typeface="Mongolian Baiti" pitchFamily="66" charset="0"/>
              </a:rPr>
              <a:t>	</a:t>
            </a:r>
            <a:endParaRPr lang="en-SG" sz="1600" dirty="0"/>
          </a:p>
        </p:txBody>
      </p:sp>
    </p:spTree>
    <p:extLst>
      <p:ext uri="{BB962C8B-B14F-4D97-AF65-F5344CB8AC3E}">
        <p14:creationId xmlns:p14="http://schemas.microsoft.com/office/powerpoint/2010/main" val="2973494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6F15528-21DE-4FAA-801E-634DDDAF4B2B}" type="slidenum">
              <a:rPr lang="en-US" smtClean="0"/>
              <a:pPr/>
              <a:t>97</a:t>
            </a:fld>
            <a:endParaRPr lang="en-US"/>
          </a:p>
        </p:txBody>
      </p:sp>
      <p:sp>
        <p:nvSpPr>
          <p:cNvPr id="3" name="TextBox 2"/>
          <p:cNvSpPr txBox="1"/>
          <p:nvPr/>
        </p:nvSpPr>
        <p:spPr>
          <a:xfrm>
            <a:off x="2477045" y="4767286"/>
            <a:ext cx="6742501" cy="584775"/>
          </a:xfrm>
          <a:prstGeom prst="rect">
            <a:avLst/>
          </a:prstGeom>
          <a:noFill/>
        </p:spPr>
        <p:txBody>
          <a:bodyPr wrap="square" rtlCol="0">
            <a:spAutoFit/>
          </a:bodyPr>
          <a:lstStyle/>
          <a:p>
            <a:r>
              <a:rPr lang="en-US" sz="3200" dirty="0" smtClean="0">
                <a:solidFill>
                  <a:schemeClr val="tx2">
                    <a:lumMod val="50000"/>
                  </a:schemeClr>
                </a:solidFill>
                <a:latin typeface="Calibri" pitchFamily="34" charset="0"/>
              </a:rPr>
              <a:t>GST TAX RETURN</a:t>
            </a:r>
            <a:endParaRPr lang="en-MY" sz="3200" dirty="0">
              <a:solidFill>
                <a:schemeClr val="tx2">
                  <a:lumMod val="50000"/>
                </a:schemeClr>
              </a:solidFill>
              <a:latin typeface="Calibri" pitchFamily="34" charset="0"/>
            </a:endParaRPr>
          </a:p>
        </p:txBody>
      </p:sp>
      <p:grpSp>
        <p:nvGrpSpPr>
          <p:cNvPr id="4" name="Group 2"/>
          <p:cNvGrpSpPr/>
          <p:nvPr/>
        </p:nvGrpSpPr>
        <p:grpSpPr>
          <a:xfrm>
            <a:off x="660400" y="3008662"/>
            <a:ext cx="8667750" cy="2455496"/>
            <a:chOff x="609600" y="3008662"/>
            <a:chExt cx="8001000" cy="2455496"/>
          </a:xfrm>
        </p:grpSpPr>
        <p:cxnSp>
          <p:nvCxnSpPr>
            <p:cNvPr id="5" name="Straight Connector 4"/>
            <p:cNvCxnSpPr/>
            <p:nvPr/>
          </p:nvCxnSpPr>
          <p:spPr>
            <a:xfrm>
              <a:off x="609600" y="5464158"/>
              <a:ext cx="800100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1"/>
            <p:cNvGrpSpPr/>
            <p:nvPr/>
          </p:nvGrpSpPr>
          <p:grpSpPr>
            <a:xfrm>
              <a:off x="609600" y="3008662"/>
              <a:ext cx="1905000" cy="2231303"/>
              <a:chOff x="609600" y="3008662"/>
              <a:chExt cx="1905000" cy="2231303"/>
            </a:xfrm>
          </p:grpSpPr>
          <p:sp>
            <p:nvSpPr>
              <p:cNvPr id="7" name="Rectangle 6"/>
              <p:cNvSpPr/>
              <p:nvPr/>
            </p:nvSpPr>
            <p:spPr>
              <a:xfrm>
                <a:off x="609600" y="3564693"/>
                <a:ext cx="1676400" cy="1675272"/>
              </a:xfrm>
              <a:prstGeom prst="rect">
                <a:avLst/>
              </a:prstGeom>
              <a:solidFill>
                <a:srgbClr val="FF0000"/>
              </a:solidFill>
              <a:ln>
                <a:noFill/>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en-MY"/>
              </a:p>
            </p:txBody>
          </p:sp>
          <p:pic>
            <p:nvPicPr>
              <p:cNvPr id="8" name="Picture 3" descr="C:\Users\Account\Desktop\Untitled-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7111" y="3008662"/>
                <a:ext cx="1557489" cy="19879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8268324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82643" y="1752601"/>
            <a:ext cx="6253163" cy="2400657"/>
          </a:xfrm>
          <a:prstGeom prst="rect">
            <a:avLst/>
          </a:prstGeom>
          <a:noFill/>
        </p:spPr>
        <p:txBody>
          <a:bodyPr wrap="square" rtlCol="0">
            <a:spAutoFit/>
          </a:bodyPr>
          <a:lstStyle/>
          <a:p>
            <a:pPr>
              <a:spcBef>
                <a:spcPts val="600"/>
              </a:spcBef>
            </a:pPr>
            <a:r>
              <a:rPr lang="en-MY" sz="2000" dirty="0"/>
              <a:t>Every taxable person will be assigned a taxable period which </a:t>
            </a:r>
            <a:r>
              <a:rPr lang="en-MY" sz="2000" u="sng" dirty="0"/>
              <a:t>will end on the last day of the month</a:t>
            </a:r>
            <a:r>
              <a:rPr lang="en-MY" sz="2000" dirty="0"/>
              <a:t> of any calendar year unless a varied taxable period has been assigned</a:t>
            </a:r>
          </a:p>
          <a:p>
            <a:pPr>
              <a:spcBef>
                <a:spcPts val="600"/>
              </a:spcBef>
            </a:pPr>
            <a:r>
              <a:rPr lang="en-MY" sz="2000" dirty="0"/>
              <a:t>   e.g. end on 31</a:t>
            </a:r>
            <a:r>
              <a:rPr lang="en-MY" sz="2000" baseline="30000" dirty="0"/>
              <a:t>st</a:t>
            </a:r>
            <a:r>
              <a:rPr lang="en-MY" sz="2000" dirty="0"/>
              <a:t> January, 28</a:t>
            </a:r>
            <a:r>
              <a:rPr lang="en-MY" sz="2000" baseline="30000" dirty="0"/>
              <a:t>th</a:t>
            </a:r>
            <a:r>
              <a:rPr lang="en-MY" sz="2000" dirty="0"/>
              <a:t> February, 31</a:t>
            </a:r>
            <a:r>
              <a:rPr lang="en-MY" sz="2000" baseline="30000" dirty="0"/>
              <a:t>st</a:t>
            </a:r>
            <a:r>
              <a:rPr lang="en-MY" sz="2000" dirty="0"/>
              <a:t> March, …….</a:t>
            </a:r>
          </a:p>
          <a:p>
            <a:pPr>
              <a:spcBef>
                <a:spcPts val="600"/>
              </a:spcBef>
            </a:pPr>
            <a:r>
              <a:rPr lang="en-MY" sz="2000" dirty="0"/>
              <a:t>The category of a taxable period will depend on the amount of annual sales</a:t>
            </a:r>
          </a:p>
        </p:txBody>
      </p:sp>
      <p:pic>
        <p:nvPicPr>
          <p:cNvPr id="6"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319028" y="1824010"/>
            <a:ext cx="256331"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nvPr>
        </p:nvGraphicFramePr>
        <p:xfrm>
          <a:off x="1785937" y="4627316"/>
          <a:ext cx="5695951" cy="1330677"/>
        </p:xfrm>
        <a:graphic>
          <a:graphicData uri="http://schemas.openxmlformats.org/drawingml/2006/table">
            <a:tbl>
              <a:tblPr firstRow="1" bandRow="1">
                <a:tableStyleId>{91EBBBCC-DAD2-459C-BE2E-F6DE35CF9A28}</a:tableStyleId>
              </a:tblPr>
              <a:tblGrid>
                <a:gridCol w="1129879"/>
                <a:gridCol w="2667422"/>
                <a:gridCol w="1898650"/>
              </a:tblGrid>
              <a:tr h="486833">
                <a:tc>
                  <a:txBody>
                    <a:bodyPr/>
                    <a:lstStyle/>
                    <a:p>
                      <a:pPr algn="ctr"/>
                      <a:r>
                        <a:rPr lang="en-US" sz="2000" dirty="0" smtClean="0"/>
                        <a:t>Category</a:t>
                      </a:r>
                      <a:endParaRPr lang="en-MY" sz="20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Taxable</a:t>
                      </a:r>
                      <a:r>
                        <a:rPr lang="en-US" sz="2000" baseline="0" dirty="0" smtClean="0"/>
                        <a:t> Supply</a:t>
                      </a:r>
                      <a:endParaRPr lang="en-MY" sz="20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Taxable Period</a:t>
                      </a:r>
                      <a:endParaRPr lang="en-MY" sz="2000" dirty="0"/>
                    </a:p>
                  </a:txBody>
                  <a:tcPr marL="74295" marR="742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922">
                <a:tc>
                  <a:txBody>
                    <a:bodyPr/>
                    <a:lstStyle/>
                    <a:p>
                      <a:pPr algn="ctr"/>
                      <a:r>
                        <a:rPr lang="en-US" sz="2000" dirty="0" smtClean="0"/>
                        <a:t>A</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RM</a:t>
                      </a:r>
                      <a:r>
                        <a:rPr lang="en-US" sz="2000" baseline="0" dirty="0" smtClean="0"/>
                        <a:t> 5 million and above</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Monthly</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922">
                <a:tc>
                  <a:txBody>
                    <a:bodyPr/>
                    <a:lstStyle/>
                    <a:p>
                      <a:pPr algn="ctr"/>
                      <a:r>
                        <a:rPr lang="en-US" sz="2000" dirty="0" smtClean="0"/>
                        <a:t>B</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Less than</a:t>
                      </a:r>
                      <a:r>
                        <a:rPr lang="en-US" sz="2000" baseline="0" dirty="0" smtClean="0"/>
                        <a:t> </a:t>
                      </a:r>
                      <a:r>
                        <a:rPr lang="en-US" sz="2000" dirty="0" smtClean="0"/>
                        <a:t>RM</a:t>
                      </a:r>
                      <a:r>
                        <a:rPr lang="en-US" sz="2000" baseline="0" dirty="0" smtClean="0"/>
                        <a:t> 5 million </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Quarterly</a:t>
                      </a:r>
                      <a:endParaRPr lang="en-MY" sz="2000" dirty="0"/>
                    </a:p>
                  </a:txBody>
                  <a:tcPr marL="74295" marR="7429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2" descr="S:\iACCOUNTS Master Folder\User Folder\Afif\Afif's Portal\Bahan\google_drive_logo_3963 cop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246311">
            <a:off x="1319028" y="3190835"/>
            <a:ext cx="256331" cy="246077"/>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prstGeom prst="rect">
            <a:avLst/>
          </a:prstGeom>
        </p:spPr>
        <p:txBody>
          <a:bodyPr/>
          <a:lstStyle/>
          <a:p>
            <a:fld id="{B6F15528-21DE-4FAA-801E-634DDDAF4B2B}" type="slidenum">
              <a:rPr lang="en-US" smtClean="0"/>
              <a:pPr/>
              <a:t>98</a:t>
            </a:fld>
            <a:endParaRPr lang="en-US"/>
          </a:p>
        </p:txBody>
      </p:sp>
      <p:sp>
        <p:nvSpPr>
          <p:cNvPr id="10" name="Rectangle 9"/>
          <p:cNvSpPr/>
          <p:nvPr/>
        </p:nvSpPr>
        <p:spPr>
          <a:xfrm>
            <a:off x="-324544" y="25485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1739135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prstGeom prst="rect">
            <a:avLst/>
          </a:prstGeom>
        </p:spPr>
        <p:txBody>
          <a:bodyPr/>
          <a:lstStyle/>
          <a:p>
            <a:fld id="{B6F15528-21DE-4FAA-801E-634DDDAF4B2B}" type="slidenum">
              <a:rPr lang="en-US" smtClean="0"/>
              <a:pPr/>
              <a:t>99</a:t>
            </a:fld>
            <a:endParaRPr lang="en-US"/>
          </a:p>
        </p:txBody>
      </p:sp>
      <p:sp>
        <p:nvSpPr>
          <p:cNvPr id="5" name="Content Placeholder 2"/>
          <p:cNvSpPr>
            <a:spLocks noGrp="1"/>
          </p:cNvSpPr>
          <p:nvPr>
            <p:ph idx="4294967295"/>
          </p:nvPr>
        </p:nvSpPr>
        <p:spPr>
          <a:xfrm>
            <a:off x="1285852" y="1466866"/>
            <a:ext cx="3843338" cy="4176712"/>
          </a:xfrm>
        </p:spPr>
        <p:txBody>
          <a:bodyPr>
            <a:normAutofit/>
          </a:bodyPr>
          <a:lstStyle/>
          <a:p>
            <a:pPr marL="400050" lvl="1" indent="0">
              <a:buNone/>
            </a:pPr>
            <a:endParaRPr lang="en-US" dirty="0" smtClean="0"/>
          </a:p>
          <a:p>
            <a:pPr marL="400050" lvl="1" indent="0">
              <a:buNone/>
            </a:pPr>
            <a:r>
              <a:rPr lang="en-US" dirty="0" smtClean="0"/>
              <a:t>GST returns and payment must be submitted not later than </a:t>
            </a:r>
            <a:r>
              <a:rPr lang="en-US" dirty="0"/>
              <a:t> </a:t>
            </a:r>
            <a:r>
              <a:rPr lang="en-US" dirty="0" smtClean="0"/>
              <a:t>the last day of the following month of the taxable period</a:t>
            </a:r>
          </a:p>
          <a:p>
            <a:pPr marL="0" indent="0">
              <a:buNone/>
            </a:pPr>
            <a:endParaRPr lang="en-US" sz="3600" dirty="0"/>
          </a:p>
          <a:p>
            <a:pPr marL="400050" lvl="1" indent="0">
              <a:buNone/>
            </a:pPr>
            <a:endParaRPr lang="en-US" dirty="0" smtClean="0"/>
          </a:p>
          <a:p>
            <a:pPr marL="400050" lvl="1" indent="0">
              <a:buNone/>
            </a:pPr>
            <a:r>
              <a:rPr lang="en-US" dirty="0" smtClean="0"/>
              <a:t>Electronic filing is encouraged</a:t>
            </a:r>
            <a:endParaRPr lang="en-US" dirty="0"/>
          </a:p>
          <a:p>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6547" y="1600200"/>
            <a:ext cx="2686552" cy="4277072"/>
          </a:xfrm>
          <a:prstGeom prst="rect">
            <a:avLst/>
          </a:prstGeom>
        </p:spPr>
      </p:pic>
      <p:pic>
        <p:nvPicPr>
          <p:cNvPr id="7" name="Picture 6" descr="S:\iACCOUNTS Master Folder\User Folder\Afif\Afif's Portal\Bahan\google_drive_logo_3963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46311">
            <a:off x="1383107" y="2009547"/>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descr="S:\iACCOUNTS Master Folder\User Folder\Afif\Afif's Portal\Bahan\google_drive_logo_3963 cop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246311">
            <a:off x="1416303" y="4729359"/>
            <a:ext cx="255882" cy="327529"/>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376927" y="288719"/>
            <a:ext cx="7016750" cy="914400"/>
          </a:xfrm>
          <a:prstGeom prst="rect">
            <a:avLst/>
          </a:prstGeom>
          <a:solidFill>
            <a:srgbClr val="FF0000"/>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1"/>
            <a:r>
              <a:rPr lang="en-US" sz="2800" dirty="0" smtClean="0">
                <a:solidFill>
                  <a:schemeClr val="bg1"/>
                </a:solidFill>
                <a:latin typeface="Calibri" pitchFamily="34" charset="0"/>
                <a:cs typeface="Calibri" pitchFamily="34" charset="0"/>
              </a:rPr>
              <a:t>GST TAX RETURN PERIOD</a:t>
            </a:r>
          </a:p>
          <a:p>
            <a:pPr lvl="1"/>
            <a:r>
              <a:rPr lang="en-US" sz="2000" dirty="0" smtClean="0">
                <a:solidFill>
                  <a:schemeClr val="bg1"/>
                </a:solidFill>
                <a:latin typeface="Calibri" pitchFamily="34" charset="0"/>
                <a:cs typeface="Calibri" pitchFamily="34" charset="0"/>
              </a:rPr>
              <a:t>FILING TAX RETURN</a:t>
            </a:r>
            <a:endParaRPr lang="en-US"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5032993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salih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salihin" id="{2D7031EC-11A2-4AE2-87B4-4C059116AB41}" vid="{E4508667-ABAE-413C-B31C-58FF3849C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12888</TotalTime>
  <Words>5549</Words>
  <Application>Microsoft Office PowerPoint</Application>
  <PresentationFormat>On-screen Show (4:3)</PresentationFormat>
  <Paragraphs>1434</Paragraphs>
  <Slides>123</Slides>
  <Notes>41</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salihin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User</dc:creator>
  <cp:lastModifiedBy>User</cp:lastModifiedBy>
  <cp:revision>449</cp:revision>
  <cp:lastPrinted>2014-10-29T04:45:08Z</cp:lastPrinted>
  <dcterms:created xsi:type="dcterms:W3CDTF">2014-02-26T06:35:46Z</dcterms:created>
  <dcterms:modified xsi:type="dcterms:W3CDTF">2017-12-18T09:08:46Z</dcterms:modified>
</cp:coreProperties>
</file>