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61" r:id="rId2"/>
    <p:sldId id="257" r:id="rId3"/>
    <p:sldId id="258" r:id="rId4"/>
    <p:sldId id="259" r:id="rId5"/>
    <p:sldId id="267" r:id="rId6"/>
    <p:sldId id="260" r:id="rId7"/>
    <p:sldId id="262" r:id="rId8"/>
    <p:sldId id="264" r:id="rId9"/>
    <p:sldId id="266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A3E87-FC44-442B-8120-58B2E264FBBC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6C31E-E319-4368-9C7D-59ABABF7AA3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9469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3F0A2-FBB4-4556-AB14-52627DA2FCA5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D0618-C8E1-4163-8027-6BFE37052D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3865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18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(28)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Attention: You may add / edit this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215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42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5478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690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56887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03352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14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2551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1806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72329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9114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95031" y="230716"/>
            <a:ext cx="529090" cy="70430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79650" y="6357772"/>
            <a:ext cx="412350" cy="522816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1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269144" y="6594488"/>
            <a:ext cx="1660142" cy="354371"/>
          </a:xfrm>
          <a:prstGeom prst="rect">
            <a:avLst/>
          </a:prstGeom>
        </p:spPr>
        <p:txBody>
          <a:bodyPr vert="horz" lIns="108731" tIns="54365" rIns="108731" bIns="5436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31628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643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904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985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620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046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682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63424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1565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179302C-A082-4D67-A8A0-1CC9B2CBB732}" type="datetimeFigureOut">
              <a:rPr lang="en-MY" smtClean="0"/>
              <a:t>19/12/17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992B1D6-88F8-4C62-BA1A-968AD395BE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61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dictionary.cambridge.org/dictionary/english/computer" TargetMode="External"/><Relationship Id="rId3" Type="http://schemas.openxmlformats.org/officeDocument/2006/relationships/hyperlink" Target="https://dictionary.cambridge.org/dictionary/english/document" TargetMode="External"/><Relationship Id="rId7" Type="http://schemas.openxmlformats.org/officeDocument/2006/relationships/hyperlink" Target="https://dictionary.cambridge.org/dictionary/english/organized" TargetMode="External"/><Relationship Id="rId2" Type="http://schemas.openxmlformats.org/officeDocument/2006/relationships/hyperlink" Target="https://dictionary.cambridge.org/dictionary/english/activit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ctionary.cambridge.org/dictionary/english/file" TargetMode="External"/><Relationship Id="rId5" Type="http://schemas.openxmlformats.org/officeDocument/2006/relationships/hyperlink" Target="https://dictionary.cambridge.org/dictionary/english/information" TargetMode="External"/><Relationship Id="rId4" Type="http://schemas.openxmlformats.org/officeDocument/2006/relationships/hyperlink" Target="https://dictionary.cambridge.org/dictionary/english/electronic" TargetMode="External"/><Relationship Id="rId9" Type="http://schemas.openxmlformats.org/officeDocument/2006/relationships/hyperlink" Target="https://dictionary.cambridge.org/dictionary/english/offic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314943" y="1860537"/>
            <a:ext cx="8534400" cy="1269526"/>
          </a:xfrm>
        </p:spPr>
        <p:txBody>
          <a:bodyPr>
            <a:normAutofit/>
          </a:bodyPr>
          <a:lstStyle/>
          <a:p>
            <a:pPr algn="ctr"/>
            <a:r>
              <a:rPr lang="en-US" sz="5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FILING</a:t>
            </a:r>
            <a:endParaRPr lang="en-US" sz="5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38073" y="481617"/>
            <a:ext cx="3715732" cy="772497"/>
          </a:xfrm>
          <a:prstGeom prst="rect">
            <a:avLst/>
          </a:prstGeom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4877017" y="4839829"/>
            <a:ext cx="2437844" cy="1752372"/>
          </a:xfrm>
          <a:prstGeom prst="rect">
            <a:avLst/>
          </a:prstGeom>
        </p:spPr>
        <p:txBody>
          <a:bodyPr vert="horz" lIns="108731" tIns="54365" rIns="108731" bIns="5436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PREPARED BY:</a:t>
            </a:r>
          </a:p>
          <a:p>
            <a:endParaRPr lang="en-MY" sz="1200" i="1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7982376" y="4839829"/>
            <a:ext cx="2437844" cy="1752372"/>
          </a:xfrm>
          <a:prstGeom prst="rect">
            <a:avLst/>
          </a:prstGeom>
        </p:spPr>
        <p:txBody>
          <a:bodyPr vert="horz" lIns="108731" tIns="54365" rIns="108731" bIns="5436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SUBMITTED TO:</a:t>
            </a:r>
          </a:p>
          <a:p>
            <a:endParaRPr lang="en-MY" sz="1200" i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7785" y="5325933"/>
            <a:ext cx="1876307" cy="390082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3079698" y="3125652"/>
            <a:ext cx="7875059" cy="1221667"/>
            <a:chOff x="2278802" y="4184161"/>
            <a:chExt cx="7016750" cy="1143000"/>
          </a:xfrm>
        </p:grpSpPr>
        <p:sp>
          <p:nvSpPr>
            <p:cNvPr id="14" name="Rounded Rectangle 13"/>
            <p:cNvSpPr/>
            <p:nvPr/>
          </p:nvSpPr>
          <p:spPr>
            <a:xfrm>
              <a:off x="2278802" y="4184161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A8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62347" y="4486871"/>
              <a:ext cx="6657853" cy="6910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Presenter : </a:t>
              </a:r>
              <a:r>
                <a:rPr lang="en-US" sz="1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MOHD AFIQ BIN MOHAMAD RADZUAN</a:t>
              </a:r>
              <a:endPara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: KERIS SAKTI </a:t>
              </a:r>
              <a:endPara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: 19 &amp; 20 </a:t>
              </a:r>
              <a:r>
                <a:rPr lang="en-US" sz="1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Disember</a:t>
              </a:r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2018</a:t>
              </a:r>
              <a:endPara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026" name="Picture 2" descr="C:\Users\User\Desktop\K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491" y="5265069"/>
            <a:ext cx="1147613" cy="1147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86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CONTENT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WHAT IS FILING – DEFINITION</a:t>
            </a:r>
          </a:p>
          <a:p>
            <a:r>
              <a:rPr lang="en-MY" dirty="0" smtClean="0"/>
              <a:t>WHAT TYPES OF FILES TO MAINTAIN FOR BASIC OPERATION</a:t>
            </a:r>
          </a:p>
          <a:p>
            <a:r>
              <a:rPr lang="en-MY" dirty="0" smtClean="0"/>
              <a:t>DETAILS OF A BASIC FILE</a:t>
            </a:r>
          </a:p>
          <a:p>
            <a:r>
              <a:rPr lang="en-MY" dirty="0" smtClean="0"/>
              <a:t>IMPORTANCE OF FILING SYSTEM IN BUSINESS SUCCESS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4727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FILING AND FILING SYSTEM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MY" b="1" dirty="0" smtClean="0"/>
              <a:t>Filing is the</a:t>
            </a:r>
            <a:r>
              <a:rPr lang="en-MY" b="1" dirty="0"/>
              <a:t> </a:t>
            </a:r>
            <a:r>
              <a:rPr lang="en-MY" b="1" dirty="0">
                <a:hlinkClick r:id="rId2" tooltip="activity"/>
              </a:rPr>
              <a:t>activity</a:t>
            </a:r>
            <a:r>
              <a:rPr lang="en-MY" b="1" dirty="0"/>
              <a:t> of putting </a:t>
            </a:r>
            <a:r>
              <a:rPr lang="en-MY" b="1" dirty="0">
                <a:hlinkClick r:id="rId3" tooltip="documents"/>
              </a:rPr>
              <a:t>documents</a:t>
            </a:r>
            <a:r>
              <a:rPr lang="en-MY" b="1" dirty="0"/>
              <a:t>, </a:t>
            </a:r>
            <a:r>
              <a:rPr lang="en-MY" b="1" dirty="0">
                <a:hlinkClick r:id="rId4" tooltip="electronic"/>
              </a:rPr>
              <a:t>electronic</a:t>
            </a:r>
            <a:r>
              <a:rPr lang="en-MY" b="1" dirty="0"/>
              <a:t> </a:t>
            </a:r>
            <a:r>
              <a:rPr lang="en-MY" b="1" dirty="0">
                <a:hlinkClick r:id="rId5" tooltip="information"/>
              </a:rPr>
              <a:t>information</a:t>
            </a:r>
            <a:r>
              <a:rPr lang="en-MY" b="1" dirty="0"/>
              <a:t>, etc. </a:t>
            </a:r>
            <a:r>
              <a:rPr lang="en-MY" b="1" dirty="0" smtClean="0"/>
              <a:t>into </a:t>
            </a:r>
            <a:r>
              <a:rPr lang="en-MY" b="1" dirty="0" smtClean="0">
                <a:hlinkClick r:id="rId6" tooltip="files"/>
              </a:rPr>
              <a:t>files</a:t>
            </a:r>
            <a:endParaRPr lang="en-MY" b="1" dirty="0"/>
          </a:p>
          <a:p>
            <a:pPr marL="0" indent="0">
              <a:buNone/>
            </a:pPr>
            <a:endParaRPr lang="en-MY" b="1" dirty="0"/>
          </a:p>
          <a:p>
            <a:pPr marL="0" indent="0">
              <a:buNone/>
            </a:pPr>
            <a:r>
              <a:rPr lang="en-MY" b="1" dirty="0" smtClean="0"/>
              <a:t>Filing system is </a:t>
            </a:r>
            <a:r>
              <a:rPr lang="en-MY" b="1" dirty="0"/>
              <a:t>the way that </a:t>
            </a:r>
            <a:r>
              <a:rPr lang="en-MY" b="1" dirty="0">
                <a:hlinkClick r:id="rId3" tooltip="documents"/>
              </a:rPr>
              <a:t>documents</a:t>
            </a:r>
            <a:r>
              <a:rPr lang="en-MY" b="1" dirty="0"/>
              <a:t> and </a:t>
            </a:r>
            <a:r>
              <a:rPr lang="en-MY" b="1" dirty="0">
                <a:hlinkClick r:id="rId6" tooltip="files"/>
              </a:rPr>
              <a:t>files</a:t>
            </a:r>
            <a:r>
              <a:rPr lang="en-MY" b="1" dirty="0"/>
              <a:t> are </a:t>
            </a:r>
            <a:r>
              <a:rPr lang="en-MY" b="1" dirty="0">
                <a:hlinkClick r:id="rId7" tooltip="organized"/>
              </a:rPr>
              <a:t>organized</a:t>
            </a:r>
            <a:r>
              <a:rPr lang="en-MY" b="1" dirty="0"/>
              <a:t>, on a </a:t>
            </a:r>
            <a:r>
              <a:rPr lang="en-MY" b="1" dirty="0">
                <a:hlinkClick r:id="rId8" tooltip="computer"/>
              </a:rPr>
              <a:t>computer</a:t>
            </a:r>
            <a:r>
              <a:rPr lang="en-MY" b="1" dirty="0"/>
              <a:t> or in an </a:t>
            </a:r>
            <a:r>
              <a:rPr lang="en-MY" b="1" u="sng" dirty="0">
                <a:hlinkClick r:id="rId9" tooltip="office"/>
              </a:rPr>
              <a:t>office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03145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dirty="0"/>
              <a:t>WHAT TYPES OF FILES TO MAINTAIN FOR BASIC OPERATION</a:t>
            </a:r>
            <a:br>
              <a:rPr lang="en-MY" dirty="0"/>
            </a:b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840523"/>
            <a:ext cx="10018713" cy="3950677"/>
          </a:xfrm>
        </p:spPr>
        <p:txBody>
          <a:bodyPr/>
          <a:lstStyle/>
          <a:p>
            <a:r>
              <a:rPr lang="en-MY" dirty="0" smtClean="0"/>
              <a:t>Bank Statement</a:t>
            </a:r>
          </a:p>
          <a:p>
            <a:r>
              <a:rPr lang="en-MY" dirty="0" smtClean="0"/>
              <a:t>Customer / Clients / Sales</a:t>
            </a:r>
          </a:p>
          <a:p>
            <a:r>
              <a:rPr lang="en-MY" dirty="0" smtClean="0"/>
              <a:t>Cash Book / Petty Cash</a:t>
            </a:r>
          </a:p>
          <a:p>
            <a:r>
              <a:rPr lang="en-MY" dirty="0" smtClean="0"/>
              <a:t>Salary Schedule</a:t>
            </a:r>
          </a:p>
          <a:p>
            <a:r>
              <a:rPr lang="en-MY" dirty="0" smtClean="0"/>
              <a:t>Loans / Hire Purchase/ Contracts</a:t>
            </a:r>
          </a:p>
          <a:p>
            <a:r>
              <a:rPr lang="en-MY" dirty="0" smtClean="0"/>
              <a:t>Tax / Statutory / Legal</a:t>
            </a:r>
          </a:p>
          <a:p>
            <a:endParaRPr lang="en-MY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46710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3" y="1148863"/>
            <a:ext cx="4894262" cy="4642336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175" y="1634331"/>
            <a:ext cx="4895850" cy="3671887"/>
          </a:xfrm>
        </p:spPr>
      </p:pic>
    </p:spTree>
    <p:extLst>
      <p:ext uri="{BB962C8B-B14F-4D97-AF65-F5344CB8AC3E}">
        <p14:creationId xmlns:p14="http://schemas.microsoft.com/office/powerpoint/2010/main" val="3262986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DETAILS OF A BASIC FILE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46031"/>
            <a:ext cx="10018713" cy="3845169"/>
          </a:xfrm>
        </p:spPr>
        <p:txBody>
          <a:bodyPr/>
          <a:lstStyle/>
          <a:p>
            <a:r>
              <a:rPr lang="en-MY" dirty="0" smtClean="0"/>
              <a:t>COMPANY’S NAME</a:t>
            </a:r>
          </a:p>
          <a:p>
            <a:r>
              <a:rPr lang="en-MY" dirty="0" smtClean="0"/>
              <a:t>FILE NUMBER</a:t>
            </a:r>
          </a:p>
          <a:p>
            <a:r>
              <a:rPr lang="en-MY" dirty="0" smtClean="0"/>
              <a:t>FILE NAME</a:t>
            </a:r>
          </a:p>
          <a:p>
            <a:r>
              <a:rPr lang="en-MY" dirty="0" smtClean="0"/>
              <a:t>MONTH/YEAR</a:t>
            </a:r>
          </a:p>
          <a:p>
            <a:r>
              <a:rPr lang="en-MY" dirty="0" smtClean="0"/>
              <a:t>OTHER PARTICULARS</a:t>
            </a:r>
          </a:p>
          <a:p>
            <a:r>
              <a:rPr lang="en-MY" dirty="0" smtClean="0"/>
              <a:t>LIST OF DOCUMENTS IN THE RESPECTIVE FILE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9542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MY" dirty="0"/>
              <a:t>IMPORTANCE OF FILING SYSTEM IN BUSINESS SUCCESS</a:t>
            </a:r>
            <a:br>
              <a:rPr lang="en-MY" dirty="0"/>
            </a:b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899137"/>
            <a:ext cx="10018713" cy="3892063"/>
          </a:xfrm>
        </p:spPr>
        <p:txBody>
          <a:bodyPr>
            <a:normAutofit lnSpcReduction="10000"/>
          </a:bodyPr>
          <a:lstStyle/>
          <a:p>
            <a:r>
              <a:rPr lang="en-MY" dirty="0" smtClean="0"/>
              <a:t>SAVE TIME</a:t>
            </a:r>
          </a:p>
          <a:p>
            <a:r>
              <a:rPr lang="en-MY" dirty="0" smtClean="0"/>
              <a:t>KEEP TRACK OF DAILY/MONTHLY/YEARLY BUSINESS OPERATIONS</a:t>
            </a:r>
          </a:p>
          <a:p>
            <a:r>
              <a:rPr lang="en-MY" dirty="0" smtClean="0"/>
              <a:t>PREVENT FRAUD</a:t>
            </a:r>
          </a:p>
          <a:p>
            <a:r>
              <a:rPr lang="en-MY" dirty="0" smtClean="0"/>
              <a:t>PREVENT ERROR</a:t>
            </a:r>
          </a:p>
          <a:p>
            <a:r>
              <a:rPr lang="en-MY" dirty="0" smtClean="0"/>
              <a:t>MONTHLY AND DAILY BUDGETING</a:t>
            </a:r>
          </a:p>
          <a:p>
            <a:r>
              <a:rPr lang="en-MY" dirty="0" smtClean="0"/>
              <a:t>AUDIT PURPOSES</a:t>
            </a:r>
          </a:p>
          <a:p>
            <a:r>
              <a:rPr lang="en-MY" dirty="0" smtClean="0"/>
              <a:t>TAX PURPOSES</a:t>
            </a:r>
          </a:p>
          <a:p>
            <a:r>
              <a:rPr lang="en-MY" dirty="0" smtClean="0"/>
              <a:t>PROPER 7 YEARS FILING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94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536241" y="1753926"/>
            <a:ext cx="3106210" cy="3591547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10" tIns="60955" rIns="121910" bIns="60955" rtlCol="0" anchor="ctr"/>
          <a:lstStyle/>
          <a:p>
            <a:pPr algn="ctr"/>
            <a:endParaRPr lang="en-US" sz="900" dirty="0">
              <a:latin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43870" y="2692040"/>
            <a:ext cx="2493823" cy="2431429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pPr algn="ctr"/>
            <a:r>
              <a:rPr lang="en-US" sz="215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Headquarters</a:t>
            </a:r>
          </a:p>
          <a:p>
            <a:pPr algn="ctr"/>
            <a:r>
              <a:rPr lang="en-US" sz="185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555, </a:t>
            </a:r>
            <a:r>
              <a:rPr lang="en-US" sz="1400" dirty="0" err="1">
                <a:solidFill>
                  <a:schemeClr val="bg1"/>
                </a:solidFill>
                <a:latin typeface="Open Sans Light"/>
                <a:cs typeface="Open Sans Light"/>
              </a:rPr>
              <a:t>Jalan</a:t>
            </a:r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 Utara 1,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Taman </a:t>
            </a:r>
            <a:r>
              <a:rPr lang="en-US" sz="14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,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68100 </a:t>
            </a:r>
            <a:r>
              <a:rPr lang="en-US" sz="1400" dirty="0" err="1">
                <a:solidFill>
                  <a:schemeClr val="bg1"/>
                </a:solidFill>
                <a:latin typeface="Open Sans Light"/>
                <a:cs typeface="Open Sans Light"/>
              </a:rPr>
              <a:t>Batu</a:t>
            </a:r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 Caves,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Selangor, Malaysia.</a:t>
            </a:r>
          </a:p>
          <a:p>
            <a:pPr algn="ctr"/>
            <a:endParaRPr lang="en-US" sz="1400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Tel: +603-6185 9970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Fax: +603-6184 2524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Open Sans Light"/>
                <a:cs typeface="Open Sans Light"/>
              </a:rPr>
              <a:t>Email: info@salihin.com.my</a:t>
            </a: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5910870" y="2204710"/>
            <a:ext cx="402167" cy="253967"/>
            <a:chOff x="2228" y="4141"/>
            <a:chExt cx="190" cy="120"/>
          </a:xfrm>
          <a:solidFill>
            <a:schemeClr val="bg1"/>
          </a:solidFill>
        </p:grpSpPr>
        <p:sp>
          <p:nvSpPr>
            <p:cNvPr id="25" name="Freeform 2"/>
            <p:cNvSpPr>
              <a:spLocks noChangeArrowheads="1"/>
            </p:cNvSpPr>
            <p:nvPr/>
          </p:nvSpPr>
          <p:spPr bwMode="auto">
            <a:xfrm>
              <a:off x="2228" y="4141"/>
              <a:ext cx="190" cy="121"/>
            </a:xfrm>
            <a:custGeom>
              <a:avLst/>
              <a:gdLst>
                <a:gd name="T0" fmla="*/ 815 w 844"/>
                <a:gd name="T1" fmla="*/ 535 h 536"/>
                <a:gd name="T2" fmla="*/ 815 w 844"/>
                <a:gd name="T3" fmla="*/ 535 h 536"/>
                <a:gd name="T4" fmla="*/ 36 w 844"/>
                <a:gd name="T5" fmla="*/ 535 h 536"/>
                <a:gd name="T6" fmla="*/ 0 w 844"/>
                <a:gd name="T7" fmla="*/ 517 h 536"/>
                <a:gd name="T8" fmla="*/ 0 w 844"/>
                <a:gd name="T9" fmla="*/ 27 h 536"/>
                <a:gd name="T10" fmla="*/ 36 w 844"/>
                <a:gd name="T11" fmla="*/ 0 h 536"/>
                <a:gd name="T12" fmla="*/ 815 w 844"/>
                <a:gd name="T13" fmla="*/ 0 h 536"/>
                <a:gd name="T14" fmla="*/ 843 w 844"/>
                <a:gd name="T15" fmla="*/ 27 h 536"/>
                <a:gd name="T16" fmla="*/ 843 w 844"/>
                <a:gd name="T17" fmla="*/ 517 h 536"/>
                <a:gd name="T18" fmla="*/ 815 w 844"/>
                <a:gd name="T19" fmla="*/ 535 h 536"/>
                <a:gd name="T20" fmla="*/ 36 w 844"/>
                <a:gd name="T21" fmla="*/ 517 h 536"/>
                <a:gd name="T22" fmla="*/ 36 w 844"/>
                <a:gd name="T23" fmla="*/ 517 h 536"/>
                <a:gd name="T24" fmla="*/ 797 w 844"/>
                <a:gd name="T25" fmla="*/ 517 h 536"/>
                <a:gd name="T26" fmla="*/ 797 w 844"/>
                <a:gd name="T27" fmla="*/ 36 h 536"/>
                <a:gd name="T28" fmla="*/ 36 w 844"/>
                <a:gd name="T29" fmla="*/ 36 h 536"/>
                <a:gd name="T30" fmla="*/ 36 w 844"/>
                <a:gd name="T31" fmla="*/ 517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536">
                  <a:moveTo>
                    <a:pt x="815" y="535"/>
                  </a:moveTo>
                  <a:lnTo>
                    <a:pt x="815" y="535"/>
                  </a:lnTo>
                  <a:cubicBezTo>
                    <a:pt x="36" y="535"/>
                    <a:pt x="36" y="535"/>
                    <a:pt x="36" y="535"/>
                  </a:cubicBezTo>
                  <a:cubicBezTo>
                    <a:pt x="9" y="535"/>
                    <a:pt x="0" y="526"/>
                    <a:pt x="0" y="51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9"/>
                    <a:pt x="9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24" y="0"/>
                    <a:pt x="843" y="9"/>
                    <a:pt x="843" y="27"/>
                  </a:cubicBezTo>
                  <a:cubicBezTo>
                    <a:pt x="843" y="517"/>
                    <a:pt x="843" y="517"/>
                    <a:pt x="843" y="517"/>
                  </a:cubicBezTo>
                  <a:cubicBezTo>
                    <a:pt x="843" y="526"/>
                    <a:pt x="824" y="535"/>
                    <a:pt x="815" y="535"/>
                  </a:cubicBezTo>
                  <a:close/>
                  <a:moveTo>
                    <a:pt x="36" y="517"/>
                  </a:moveTo>
                  <a:lnTo>
                    <a:pt x="36" y="517"/>
                  </a:lnTo>
                  <a:cubicBezTo>
                    <a:pt x="797" y="517"/>
                    <a:pt x="797" y="517"/>
                    <a:pt x="797" y="517"/>
                  </a:cubicBezTo>
                  <a:cubicBezTo>
                    <a:pt x="797" y="36"/>
                    <a:pt x="797" y="36"/>
                    <a:pt x="797" y="36"/>
                  </a:cubicBezTo>
                  <a:cubicBezTo>
                    <a:pt x="36" y="36"/>
                    <a:pt x="36" y="36"/>
                    <a:pt x="36" y="36"/>
                  </a:cubicBezTo>
                  <a:lnTo>
                    <a:pt x="36" y="5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/>
            </a:p>
          </p:txBody>
        </p:sp>
        <p:sp>
          <p:nvSpPr>
            <p:cNvPr id="26" name="Freeform 3"/>
            <p:cNvSpPr>
              <a:spLocks noChangeArrowheads="1"/>
            </p:cNvSpPr>
            <p:nvPr/>
          </p:nvSpPr>
          <p:spPr bwMode="auto">
            <a:xfrm>
              <a:off x="2228" y="4197"/>
              <a:ext cx="190" cy="65"/>
            </a:xfrm>
            <a:custGeom>
              <a:avLst/>
              <a:gdLst>
                <a:gd name="T0" fmla="*/ 815 w 844"/>
                <a:gd name="T1" fmla="*/ 290 h 291"/>
                <a:gd name="T2" fmla="*/ 815 w 844"/>
                <a:gd name="T3" fmla="*/ 290 h 291"/>
                <a:gd name="T4" fmla="*/ 36 w 844"/>
                <a:gd name="T5" fmla="*/ 290 h 291"/>
                <a:gd name="T6" fmla="*/ 9 w 844"/>
                <a:gd name="T7" fmla="*/ 290 h 291"/>
                <a:gd name="T8" fmla="*/ 0 w 844"/>
                <a:gd name="T9" fmla="*/ 281 h 291"/>
                <a:gd name="T10" fmla="*/ 272 w 844"/>
                <a:gd name="T11" fmla="*/ 0 h 291"/>
                <a:gd name="T12" fmla="*/ 417 w 844"/>
                <a:gd name="T13" fmla="*/ 145 h 291"/>
                <a:gd name="T14" fmla="*/ 562 w 844"/>
                <a:gd name="T15" fmla="*/ 0 h 291"/>
                <a:gd name="T16" fmla="*/ 843 w 844"/>
                <a:gd name="T17" fmla="*/ 281 h 291"/>
                <a:gd name="T18" fmla="*/ 824 w 844"/>
                <a:gd name="T19" fmla="*/ 290 h 291"/>
                <a:gd name="T20" fmla="*/ 815 w 844"/>
                <a:gd name="T21" fmla="*/ 290 h 291"/>
                <a:gd name="T22" fmla="*/ 272 w 844"/>
                <a:gd name="T23" fmla="*/ 54 h 291"/>
                <a:gd name="T24" fmla="*/ 272 w 844"/>
                <a:gd name="T25" fmla="*/ 54 h 291"/>
                <a:gd name="T26" fmla="*/ 63 w 844"/>
                <a:gd name="T27" fmla="*/ 272 h 291"/>
                <a:gd name="T28" fmla="*/ 779 w 844"/>
                <a:gd name="T29" fmla="*/ 272 h 291"/>
                <a:gd name="T30" fmla="*/ 562 w 844"/>
                <a:gd name="T31" fmla="*/ 54 h 291"/>
                <a:gd name="T32" fmla="*/ 444 w 844"/>
                <a:gd name="T33" fmla="*/ 172 h 291"/>
                <a:gd name="T34" fmla="*/ 408 w 844"/>
                <a:gd name="T35" fmla="*/ 172 h 291"/>
                <a:gd name="T36" fmla="*/ 272 w 844"/>
                <a:gd name="T37" fmla="*/ 5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4" h="291">
                  <a:moveTo>
                    <a:pt x="815" y="290"/>
                  </a:moveTo>
                  <a:lnTo>
                    <a:pt x="815" y="290"/>
                  </a:lnTo>
                  <a:cubicBezTo>
                    <a:pt x="36" y="290"/>
                    <a:pt x="36" y="290"/>
                    <a:pt x="36" y="290"/>
                  </a:cubicBezTo>
                  <a:cubicBezTo>
                    <a:pt x="27" y="290"/>
                    <a:pt x="27" y="290"/>
                    <a:pt x="9" y="290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272" y="0"/>
                    <a:pt x="272" y="0"/>
                    <a:pt x="272" y="0"/>
                  </a:cubicBezTo>
                  <a:cubicBezTo>
                    <a:pt x="417" y="145"/>
                    <a:pt x="417" y="145"/>
                    <a:pt x="417" y="145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843" y="281"/>
                    <a:pt x="843" y="281"/>
                    <a:pt x="843" y="281"/>
                  </a:cubicBezTo>
                  <a:cubicBezTo>
                    <a:pt x="824" y="290"/>
                    <a:pt x="824" y="290"/>
                    <a:pt x="824" y="290"/>
                  </a:cubicBezTo>
                  <a:lnTo>
                    <a:pt x="815" y="290"/>
                  </a:lnTo>
                  <a:close/>
                  <a:moveTo>
                    <a:pt x="272" y="54"/>
                  </a:moveTo>
                  <a:lnTo>
                    <a:pt x="272" y="54"/>
                  </a:lnTo>
                  <a:cubicBezTo>
                    <a:pt x="63" y="272"/>
                    <a:pt x="63" y="272"/>
                    <a:pt x="63" y="272"/>
                  </a:cubicBezTo>
                  <a:cubicBezTo>
                    <a:pt x="779" y="272"/>
                    <a:pt x="779" y="272"/>
                    <a:pt x="779" y="272"/>
                  </a:cubicBezTo>
                  <a:cubicBezTo>
                    <a:pt x="562" y="54"/>
                    <a:pt x="562" y="54"/>
                    <a:pt x="562" y="54"/>
                  </a:cubicBezTo>
                  <a:cubicBezTo>
                    <a:pt x="444" y="172"/>
                    <a:pt x="444" y="172"/>
                    <a:pt x="444" y="172"/>
                  </a:cubicBezTo>
                  <a:cubicBezTo>
                    <a:pt x="435" y="190"/>
                    <a:pt x="408" y="190"/>
                    <a:pt x="408" y="172"/>
                  </a:cubicBezTo>
                  <a:lnTo>
                    <a:pt x="272" y="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/>
            </a:p>
          </p:txBody>
        </p:sp>
        <p:sp>
          <p:nvSpPr>
            <p:cNvPr id="27" name="Freeform 4"/>
            <p:cNvSpPr>
              <a:spLocks noChangeArrowheads="1"/>
            </p:cNvSpPr>
            <p:nvPr/>
          </p:nvSpPr>
          <p:spPr bwMode="auto">
            <a:xfrm>
              <a:off x="2228" y="4141"/>
              <a:ext cx="190" cy="98"/>
            </a:xfrm>
            <a:custGeom>
              <a:avLst/>
              <a:gdLst>
                <a:gd name="T0" fmla="*/ 417 w 844"/>
                <a:gd name="T1" fmla="*/ 435 h 436"/>
                <a:gd name="T2" fmla="*/ 417 w 844"/>
                <a:gd name="T3" fmla="*/ 435 h 436"/>
                <a:gd name="T4" fmla="*/ 408 w 844"/>
                <a:gd name="T5" fmla="*/ 417 h 436"/>
                <a:gd name="T6" fmla="*/ 0 w 844"/>
                <a:gd name="T7" fmla="*/ 27 h 436"/>
                <a:gd name="T8" fmla="*/ 9 w 844"/>
                <a:gd name="T9" fmla="*/ 9 h 436"/>
                <a:gd name="T10" fmla="*/ 36 w 844"/>
                <a:gd name="T11" fmla="*/ 0 h 436"/>
                <a:gd name="T12" fmla="*/ 815 w 844"/>
                <a:gd name="T13" fmla="*/ 0 h 436"/>
                <a:gd name="T14" fmla="*/ 824 w 844"/>
                <a:gd name="T15" fmla="*/ 9 h 436"/>
                <a:gd name="T16" fmla="*/ 843 w 844"/>
                <a:gd name="T17" fmla="*/ 27 h 436"/>
                <a:gd name="T18" fmla="*/ 444 w 844"/>
                <a:gd name="T19" fmla="*/ 417 h 436"/>
                <a:gd name="T20" fmla="*/ 417 w 844"/>
                <a:gd name="T21" fmla="*/ 435 h 436"/>
                <a:gd name="T22" fmla="*/ 63 w 844"/>
                <a:gd name="T23" fmla="*/ 36 h 436"/>
                <a:gd name="T24" fmla="*/ 63 w 844"/>
                <a:gd name="T25" fmla="*/ 36 h 436"/>
                <a:gd name="T26" fmla="*/ 417 w 844"/>
                <a:gd name="T27" fmla="*/ 390 h 436"/>
                <a:gd name="T28" fmla="*/ 779 w 844"/>
                <a:gd name="T29" fmla="*/ 36 h 436"/>
                <a:gd name="T30" fmla="*/ 63 w 844"/>
                <a:gd name="T31" fmla="*/ 36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436">
                  <a:moveTo>
                    <a:pt x="417" y="435"/>
                  </a:moveTo>
                  <a:lnTo>
                    <a:pt x="417" y="435"/>
                  </a:lnTo>
                  <a:lnTo>
                    <a:pt x="408" y="417"/>
                  </a:lnTo>
                  <a:cubicBezTo>
                    <a:pt x="0" y="27"/>
                    <a:pt x="0" y="27"/>
                    <a:pt x="0" y="2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27" y="0"/>
                    <a:pt x="27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15" y="0"/>
                    <a:pt x="824" y="0"/>
                    <a:pt x="824" y="9"/>
                  </a:cubicBezTo>
                  <a:cubicBezTo>
                    <a:pt x="843" y="27"/>
                    <a:pt x="843" y="27"/>
                    <a:pt x="843" y="27"/>
                  </a:cubicBezTo>
                  <a:cubicBezTo>
                    <a:pt x="444" y="417"/>
                    <a:pt x="444" y="417"/>
                    <a:pt x="444" y="417"/>
                  </a:cubicBezTo>
                  <a:cubicBezTo>
                    <a:pt x="435" y="417"/>
                    <a:pt x="435" y="435"/>
                    <a:pt x="417" y="435"/>
                  </a:cubicBezTo>
                  <a:close/>
                  <a:moveTo>
                    <a:pt x="63" y="36"/>
                  </a:moveTo>
                  <a:lnTo>
                    <a:pt x="63" y="36"/>
                  </a:lnTo>
                  <a:cubicBezTo>
                    <a:pt x="417" y="390"/>
                    <a:pt x="417" y="390"/>
                    <a:pt x="417" y="390"/>
                  </a:cubicBezTo>
                  <a:cubicBezTo>
                    <a:pt x="779" y="36"/>
                    <a:pt x="779" y="36"/>
                    <a:pt x="779" y="36"/>
                  </a:cubicBezTo>
                  <a:lnTo>
                    <a:pt x="63" y="3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7992" y="5819777"/>
            <a:ext cx="2022707" cy="56209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020849" y="5658584"/>
            <a:ext cx="2493823" cy="246215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Follow us on social media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1779876" y="6359670"/>
            <a:ext cx="412350" cy="522816"/>
          </a:xfrm>
        </p:spPr>
        <p:txBody>
          <a:bodyPr/>
          <a:lstStyle/>
          <a:p>
            <a:fld id="{C9468CE9-3F3D-1446-A027-4B4CDD3883B0}" type="slidenum">
              <a:rPr lang="en-US" smtClean="0"/>
              <a:t>8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0116" y="476966"/>
            <a:ext cx="10791939" cy="615415"/>
          </a:xfrm>
          <a:prstGeom prst="rect">
            <a:avLst/>
          </a:prstGeom>
          <a:noFill/>
        </p:spPr>
        <p:txBody>
          <a:bodyPr wrap="square" lIns="121910" tIns="60955" rIns="121910" bIns="60955" rtlCol="0">
            <a:spAutoFit/>
          </a:bodyPr>
          <a:lstStyle/>
          <a:p>
            <a:pPr algn="ctr"/>
            <a:r>
              <a:rPr lang="en-US" sz="3199" dirty="0">
                <a:solidFill>
                  <a:srgbClr val="C00000"/>
                </a:solidFill>
                <a:latin typeface="Open Sans Light"/>
                <a:cs typeface="Open Sans Light"/>
              </a:rPr>
              <a:t>Contact </a:t>
            </a:r>
            <a:r>
              <a:rPr lang="en-US" sz="3199" dirty="0">
                <a:solidFill>
                  <a:srgbClr val="C00000"/>
                </a:solidFill>
                <a:latin typeface="Open Sans Light"/>
                <a:cs typeface="Open Sans Light"/>
              </a:rPr>
              <a:t>Us</a:t>
            </a:r>
          </a:p>
        </p:txBody>
      </p:sp>
    </p:spTree>
    <p:extLst>
      <p:ext uri="{BB962C8B-B14F-4D97-AF65-F5344CB8AC3E}">
        <p14:creationId xmlns:p14="http://schemas.microsoft.com/office/powerpoint/2010/main" val="253585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38073" y="2875574"/>
            <a:ext cx="3715732" cy="7724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11999" y="3743210"/>
            <a:ext cx="10791939" cy="723265"/>
          </a:xfrm>
          <a:prstGeom prst="rect">
            <a:avLst/>
          </a:prstGeom>
          <a:noFill/>
        </p:spPr>
        <p:txBody>
          <a:bodyPr wrap="square" lIns="121910" tIns="60955" rIns="121910" bIns="60955" rtlCol="0">
            <a:spAutoFit/>
          </a:bodyPr>
          <a:lstStyle/>
          <a:p>
            <a:pPr algn="ctr"/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13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Careline</a:t>
            </a:r>
            <a:r>
              <a:rPr 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</a:p>
        </p:txBody>
      </p:sp>
    </p:spTree>
    <p:extLst>
      <p:ext uri="{BB962C8B-B14F-4D97-AF65-F5344CB8AC3E}">
        <p14:creationId xmlns:p14="http://schemas.microsoft.com/office/powerpoint/2010/main" val="102941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39</TotalTime>
  <Words>251</Words>
  <Application>Microsoft Office PowerPoint</Application>
  <PresentationFormat>Widescreen</PresentationFormat>
  <Paragraphs>66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Open Sans</vt:lpstr>
      <vt:lpstr>Open Sans Light</vt:lpstr>
      <vt:lpstr>Wingdings</vt:lpstr>
      <vt:lpstr>Parallax</vt:lpstr>
      <vt:lpstr>FILING</vt:lpstr>
      <vt:lpstr>CONTENT</vt:lpstr>
      <vt:lpstr>FILING AND FILING SYSTEM</vt:lpstr>
      <vt:lpstr>WHAT TYPES OF FILES TO MAINTAIN FOR BASIC OPERATION </vt:lpstr>
      <vt:lpstr>PowerPoint Presentation</vt:lpstr>
      <vt:lpstr>DETAILS OF A BASIC FILE</vt:lpstr>
      <vt:lpstr>IMPORTANCE OF FILING SYSTEM IN BUSINESS SUCCESS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FILING</dc:title>
  <dc:creator>Audit</dc:creator>
  <cp:lastModifiedBy>Audit</cp:lastModifiedBy>
  <cp:revision>5</cp:revision>
  <cp:lastPrinted>2017-12-19T14:38:24Z</cp:lastPrinted>
  <dcterms:created xsi:type="dcterms:W3CDTF">2017-12-19T14:07:14Z</dcterms:created>
  <dcterms:modified xsi:type="dcterms:W3CDTF">2017-12-19T14:46:46Z</dcterms:modified>
</cp:coreProperties>
</file>