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73" r:id="rId17"/>
    <p:sldId id="272" r:id="rId18"/>
    <p:sldId id="274" r:id="rId19"/>
    <p:sldId id="275" r:id="rId20"/>
    <p:sldId id="276" r:id="rId21"/>
    <p:sldId id="277" r:id="rId22"/>
    <p:sldId id="278" r:id="rId23"/>
  </p:sldIdLst>
  <p:sldSz cx="24387175" cy="13716000"/>
  <p:notesSz cx="6735763" cy="9866313"/>
  <p:embeddedFontLst>
    <p:embeddedFont>
      <p:font typeface="Calibri" panose="020F0502020204030204" pitchFamily="34" charset="0"/>
      <p:regular r:id="rId25"/>
      <p:bold r:id="rId26"/>
      <p:italic r:id="rId27"/>
      <p:boldItalic r:id="rId28"/>
    </p:embeddedFont>
    <p:embeddedFont>
      <p:font typeface="Open Sans" panose="020B060402020202020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Open Sans Light"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C510527-0762-446F-BB21-75D10C98FB6F}">
  <a:tblStyle styleId="{0C510527-0762-446F-BB21-75D10C98FB6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D99D8542-8865-481E-B796-A184A92176DF}"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BA57B-CEEB-4435-84AF-2BF30478A501}" type="doc">
      <dgm:prSet loTypeId="urn:microsoft.com/office/officeart/2005/8/layout/funnel1" loCatId="relationship" qsTypeId="urn:microsoft.com/office/officeart/2005/8/quickstyle/3d3" qsCatId="3D" csTypeId="urn:microsoft.com/office/officeart/2005/8/colors/colorful4" csCatId="colorful" phldr="1"/>
      <dgm:spPr/>
      <dgm:t>
        <a:bodyPr/>
        <a:lstStyle/>
        <a:p>
          <a:endParaRPr lang="en-US"/>
        </a:p>
      </dgm:t>
    </dgm:pt>
    <dgm:pt modelId="{471B0347-5CC8-48DE-A7AE-74EBEA80970B}">
      <dgm:prSet phldrT="[Text]"/>
      <dgm:spPr>
        <a:solidFill>
          <a:srgbClr val="FFC000"/>
        </a:solidFill>
      </dgm:spPr>
      <dgm:t>
        <a:bodyPr/>
        <a:lstStyle/>
        <a:p>
          <a:r>
            <a:rPr lang="en-US" dirty="0"/>
            <a:t>Accounting System</a:t>
          </a:r>
        </a:p>
      </dgm:t>
    </dgm:pt>
    <dgm:pt modelId="{CA1DBFAA-F75D-403D-8CD6-344D85001A14}" type="parTrans" cxnId="{90A08757-3C21-4704-B6E2-215FD34BFD1A}">
      <dgm:prSet/>
      <dgm:spPr/>
      <dgm:t>
        <a:bodyPr/>
        <a:lstStyle/>
        <a:p>
          <a:endParaRPr lang="en-US"/>
        </a:p>
      </dgm:t>
    </dgm:pt>
    <dgm:pt modelId="{600FCE81-EEAF-4DC2-BD8C-540469B0CEE8}" type="sibTrans" cxnId="{90A08757-3C21-4704-B6E2-215FD34BFD1A}">
      <dgm:prSet/>
      <dgm:spPr/>
      <dgm:t>
        <a:bodyPr/>
        <a:lstStyle/>
        <a:p>
          <a:endParaRPr lang="en-US"/>
        </a:p>
      </dgm:t>
    </dgm:pt>
    <dgm:pt modelId="{5CAFD8BC-A985-4E74-AA2C-2593E1520E6D}">
      <dgm:prSet phldrT="[Text]"/>
      <dgm:spPr/>
      <dgm:t>
        <a:bodyPr/>
        <a:lstStyle/>
        <a:p>
          <a:r>
            <a:rPr lang="en-US" dirty="0"/>
            <a:t>Training</a:t>
          </a:r>
        </a:p>
      </dgm:t>
    </dgm:pt>
    <dgm:pt modelId="{D22402A9-107E-4DDE-B78E-E90EB71F4899}" type="parTrans" cxnId="{3C9C58F1-7749-4B53-9E0D-3D40AABCA6BB}">
      <dgm:prSet/>
      <dgm:spPr/>
      <dgm:t>
        <a:bodyPr/>
        <a:lstStyle/>
        <a:p>
          <a:endParaRPr lang="en-US"/>
        </a:p>
      </dgm:t>
    </dgm:pt>
    <dgm:pt modelId="{9CF34540-2D15-441D-ACE7-D21251FED75E}" type="sibTrans" cxnId="{3C9C58F1-7749-4B53-9E0D-3D40AABCA6BB}">
      <dgm:prSet/>
      <dgm:spPr/>
      <dgm:t>
        <a:bodyPr/>
        <a:lstStyle/>
        <a:p>
          <a:endParaRPr lang="en-US"/>
        </a:p>
      </dgm:t>
    </dgm:pt>
    <dgm:pt modelId="{875CAE7B-049B-4B16-9A37-6917C8E1009E}">
      <dgm:prSet phldrT="[Text]"/>
      <dgm:spPr/>
      <dgm:t>
        <a:bodyPr/>
        <a:lstStyle/>
        <a:p>
          <a:r>
            <a:rPr lang="en-US" dirty="0"/>
            <a:t>Consultation</a:t>
          </a:r>
        </a:p>
      </dgm:t>
    </dgm:pt>
    <dgm:pt modelId="{1B846DE9-909E-46D5-A439-4E22FC1850A4}" type="parTrans" cxnId="{85C16D3D-507E-48A8-AF6F-430D01C4DC42}">
      <dgm:prSet/>
      <dgm:spPr/>
      <dgm:t>
        <a:bodyPr/>
        <a:lstStyle/>
        <a:p>
          <a:endParaRPr lang="en-US"/>
        </a:p>
      </dgm:t>
    </dgm:pt>
    <dgm:pt modelId="{31D0BDBA-7C76-4F57-851B-92CBEE18758C}" type="sibTrans" cxnId="{85C16D3D-507E-48A8-AF6F-430D01C4DC42}">
      <dgm:prSet/>
      <dgm:spPr/>
      <dgm:t>
        <a:bodyPr/>
        <a:lstStyle/>
        <a:p>
          <a:endParaRPr lang="en-US"/>
        </a:p>
      </dgm:t>
    </dgm:pt>
    <dgm:pt modelId="{CBBDCE30-C6B2-4E57-84F5-092B556D6C84}">
      <dgm:prSet phldrT="[Text]"/>
      <dgm:spPr/>
      <dgm:t>
        <a:bodyPr/>
        <a:lstStyle/>
        <a:p>
          <a:r>
            <a:rPr lang="en-US" b="1" u="none" dirty="0"/>
            <a:t>Services</a:t>
          </a:r>
          <a:r>
            <a:rPr lang="en-US" b="1" u="sng" dirty="0"/>
            <a:t> </a:t>
          </a:r>
        </a:p>
      </dgm:t>
    </dgm:pt>
    <dgm:pt modelId="{A4927FD0-4145-470D-BEA4-ACAB8FE82A09}" type="parTrans" cxnId="{874D545E-C36D-424A-BA72-971BEF7717AC}">
      <dgm:prSet/>
      <dgm:spPr/>
      <dgm:t>
        <a:bodyPr/>
        <a:lstStyle/>
        <a:p>
          <a:endParaRPr lang="en-US"/>
        </a:p>
      </dgm:t>
    </dgm:pt>
    <dgm:pt modelId="{C8A55297-70A5-4151-9FD1-0F84C80E0DD2}" type="sibTrans" cxnId="{874D545E-C36D-424A-BA72-971BEF7717AC}">
      <dgm:prSet/>
      <dgm:spPr/>
      <dgm:t>
        <a:bodyPr/>
        <a:lstStyle/>
        <a:p>
          <a:endParaRPr lang="en-US"/>
        </a:p>
      </dgm:t>
    </dgm:pt>
    <dgm:pt modelId="{A3AC872A-1618-429F-957B-9657C5CD1067}" type="pres">
      <dgm:prSet presAssocID="{C00BA57B-CEEB-4435-84AF-2BF30478A501}" presName="Name0" presStyleCnt="0">
        <dgm:presLayoutVars>
          <dgm:chMax val="4"/>
          <dgm:resizeHandles val="exact"/>
        </dgm:presLayoutVars>
      </dgm:prSet>
      <dgm:spPr/>
    </dgm:pt>
    <dgm:pt modelId="{AC6D1790-8D38-43DB-BA09-719FDEC4B8A2}" type="pres">
      <dgm:prSet presAssocID="{C00BA57B-CEEB-4435-84AF-2BF30478A501}" presName="ellipse" presStyleLbl="trBgShp" presStyleIdx="0" presStyleCnt="1"/>
      <dgm:spPr/>
    </dgm:pt>
    <dgm:pt modelId="{82351DBE-F412-4D30-A6E6-9BAABE4E819B}" type="pres">
      <dgm:prSet presAssocID="{C00BA57B-CEEB-4435-84AF-2BF30478A501}" presName="arrow1" presStyleLbl="fgShp" presStyleIdx="0" presStyleCnt="1"/>
      <dgm:spPr/>
    </dgm:pt>
    <dgm:pt modelId="{1DA87484-C3C0-48FB-9E14-E7B083D02FEC}" type="pres">
      <dgm:prSet presAssocID="{C00BA57B-CEEB-4435-84AF-2BF30478A501}" presName="rectangle" presStyleLbl="revTx" presStyleIdx="0" presStyleCnt="1" custScaleX="42236">
        <dgm:presLayoutVars>
          <dgm:bulletEnabled val="1"/>
        </dgm:presLayoutVars>
      </dgm:prSet>
      <dgm:spPr/>
    </dgm:pt>
    <dgm:pt modelId="{8F61B5FA-C185-4CB8-A900-49AD94B04160}" type="pres">
      <dgm:prSet presAssocID="{5CAFD8BC-A985-4E74-AA2C-2593E1520E6D}" presName="item1" presStyleLbl="node1" presStyleIdx="0" presStyleCnt="3">
        <dgm:presLayoutVars>
          <dgm:bulletEnabled val="1"/>
        </dgm:presLayoutVars>
      </dgm:prSet>
      <dgm:spPr/>
    </dgm:pt>
    <dgm:pt modelId="{7846AF7E-BF2C-47CE-B908-FE2830935881}" type="pres">
      <dgm:prSet presAssocID="{875CAE7B-049B-4B16-9A37-6917C8E1009E}" presName="item2" presStyleLbl="node1" presStyleIdx="1" presStyleCnt="3">
        <dgm:presLayoutVars>
          <dgm:bulletEnabled val="1"/>
        </dgm:presLayoutVars>
      </dgm:prSet>
      <dgm:spPr/>
    </dgm:pt>
    <dgm:pt modelId="{EF01C4AC-9F6A-4D0A-B3D9-4CDB686833BF}" type="pres">
      <dgm:prSet presAssocID="{CBBDCE30-C6B2-4E57-84F5-092B556D6C84}" presName="item3" presStyleLbl="node1" presStyleIdx="2" presStyleCnt="3">
        <dgm:presLayoutVars>
          <dgm:bulletEnabled val="1"/>
        </dgm:presLayoutVars>
      </dgm:prSet>
      <dgm:spPr/>
    </dgm:pt>
    <dgm:pt modelId="{2A0996CC-D33B-4FA2-8C95-BF6A229AFACD}" type="pres">
      <dgm:prSet presAssocID="{C00BA57B-CEEB-4435-84AF-2BF30478A501}" presName="funnel" presStyleLbl="trAlignAcc1" presStyleIdx="0" presStyleCnt="1"/>
      <dgm:spPr/>
    </dgm:pt>
  </dgm:ptLst>
  <dgm:cxnLst>
    <dgm:cxn modelId="{06C9BD05-5C94-46AE-9F64-35CF8663EBD6}" type="presOf" srcId="{C00BA57B-CEEB-4435-84AF-2BF30478A501}" destId="{A3AC872A-1618-429F-957B-9657C5CD1067}" srcOrd="0" destOrd="0" presId="urn:microsoft.com/office/officeart/2005/8/layout/funnel1"/>
    <dgm:cxn modelId="{85C16D3D-507E-48A8-AF6F-430D01C4DC42}" srcId="{C00BA57B-CEEB-4435-84AF-2BF30478A501}" destId="{875CAE7B-049B-4B16-9A37-6917C8E1009E}" srcOrd="2" destOrd="0" parTransId="{1B846DE9-909E-46D5-A439-4E22FC1850A4}" sibTransId="{31D0BDBA-7C76-4F57-851B-92CBEE18758C}"/>
    <dgm:cxn modelId="{874D545E-C36D-424A-BA72-971BEF7717AC}" srcId="{C00BA57B-CEEB-4435-84AF-2BF30478A501}" destId="{CBBDCE30-C6B2-4E57-84F5-092B556D6C84}" srcOrd="3" destOrd="0" parTransId="{A4927FD0-4145-470D-BEA4-ACAB8FE82A09}" sibTransId="{C8A55297-70A5-4151-9FD1-0F84C80E0DD2}"/>
    <dgm:cxn modelId="{023E8676-EE55-4A8C-89FB-A3EC3B05B7FC}" type="presOf" srcId="{CBBDCE30-C6B2-4E57-84F5-092B556D6C84}" destId="{1DA87484-C3C0-48FB-9E14-E7B083D02FEC}" srcOrd="0" destOrd="0" presId="urn:microsoft.com/office/officeart/2005/8/layout/funnel1"/>
    <dgm:cxn modelId="{90A08757-3C21-4704-B6E2-215FD34BFD1A}" srcId="{C00BA57B-CEEB-4435-84AF-2BF30478A501}" destId="{471B0347-5CC8-48DE-A7AE-74EBEA80970B}" srcOrd="0" destOrd="0" parTransId="{CA1DBFAA-F75D-403D-8CD6-344D85001A14}" sibTransId="{600FCE81-EEAF-4DC2-BD8C-540469B0CEE8}"/>
    <dgm:cxn modelId="{33535DED-03CC-41F2-9ED3-4BED31C9762D}" type="presOf" srcId="{5CAFD8BC-A985-4E74-AA2C-2593E1520E6D}" destId="{7846AF7E-BF2C-47CE-B908-FE2830935881}" srcOrd="0" destOrd="0" presId="urn:microsoft.com/office/officeart/2005/8/layout/funnel1"/>
    <dgm:cxn modelId="{3C9C58F1-7749-4B53-9E0D-3D40AABCA6BB}" srcId="{C00BA57B-CEEB-4435-84AF-2BF30478A501}" destId="{5CAFD8BC-A985-4E74-AA2C-2593E1520E6D}" srcOrd="1" destOrd="0" parTransId="{D22402A9-107E-4DDE-B78E-E90EB71F4899}" sibTransId="{9CF34540-2D15-441D-ACE7-D21251FED75E}"/>
    <dgm:cxn modelId="{291B14F9-50DD-49CC-87BC-1626963A58BE}" type="presOf" srcId="{875CAE7B-049B-4B16-9A37-6917C8E1009E}" destId="{8F61B5FA-C185-4CB8-A900-49AD94B04160}" srcOrd="0" destOrd="0" presId="urn:microsoft.com/office/officeart/2005/8/layout/funnel1"/>
    <dgm:cxn modelId="{664117FC-0383-473A-A9A5-7784D7B40FB1}" type="presOf" srcId="{471B0347-5CC8-48DE-A7AE-74EBEA80970B}" destId="{EF01C4AC-9F6A-4D0A-B3D9-4CDB686833BF}" srcOrd="0" destOrd="0" presId="urn:microsoft.com/office/officeart/2005/8/layout/funnel1"/>
    <dgm:cxn modelId="{302E36E1-EC9D-4D0E-8912-7B15130E6059}" type="presParOf" srcId="{A3AC872A-1618-429F-957B-9657C5CD1067}" destId="{AC6D1790-8D38-43DB-BA09-719FDEC4B8A2}" srcOrd="0" destOrd="0" presId="urn:microsoft.com/office/officeart/2005/8/layout/funnel1"/>
    <dgm:cxn modelId="{D81FA233-63F2-40D2-94B8-5D2FEDAD63F6}" type="presParOf" srcId="{A3AC872A-1618-429F-957B-9657C5CD1067}" destId="{82351DBE-F412-4D30-A6E6-9BAABE4E819B}" srcOrd="1" destOrd="0" presId="urn:microsoft.com/office/officeart/2005/8/layout/funnel1"/>
    <dgm:cxn modelId="{251291B4-1E86-4CC4-A59C-04BACFCFA537}" type="presParOf" srcId="{A3AC872A-1618-429F-957B-9657C5CD1067}" destId="{1DA87484-C3C0-48FB-9E14-E7B083D02FEC}" srcOrd="2" destOrd="0" presId="urn:microsoft.com/office/officeart/2005/8/layout/funnel1"/>
    <dgm:cxn modelId="{AD9044AB-94FA-4030-982C-C451ED981CA4}" type="presParOf" srcId="{A3AC872A-1618-429F-957B-9657C5CD1067}" destId="{8F61B5FA-C185-4CB8-A900-49AD94B04160}" srcOrd="3" destOrd="0" presId="urn:microsoft.com/office/officeart/2005/8/layout/funnel1"/>
    <dgm:cxn modelId="{B3667980-EC3E-4B08-A92B-060306E753A8}" type="presParOf" srcId="{A3AC872A-1618-429F-957B-9657C5CD1067}" destId="{7846AF7E-BF2C-47CE-B908-FE2830935881}" srcOrd="4" destOrd="0" presId="urn:microsoft.com/office/officeart/2005/8/layout/funnel1"/>
    <dgm:cxn modelId="{DEAF4E2E-664E-411E-A9B8-44E657682BE8}" type="presParOf" srcId="{A3AC872A-1618-429F-957B-9657C5CD1067}" destId="{EF01C4AC-9F6A-4D0A-B3D9-4CDB686833BF}" srcOrd="5" destOrd="0" presId="urn:microsoft.com/office/officeart/2005/8/layout/funnel1"/>
    <dgm:cxn modelId="{2B6CECA5-64F7-404B-BD0E-D457D09F90CA}" type="presParOf" srcId="{A3AC872A-1618-429F-957B-9657C5CD1067}" destId="{2A0996CC-D33B-4FA2-8C95-BF6A229AFACD}"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D1790-8D38-43DB-BA09-719FDEC4B8A2}">
      <dsp:nvSpPr>
        <dsp:cNvPr id="0" name=""/>
        <dsp:cNvSpPr/>
      </dsp:nvSpPr>
      <dsp:spPr>
        <a:xfrm>
          <a:off x="1972128" y="324260"/>
          <a:ext cx="6435316" cy="2234900"/>
        </a:xfrm>
        <a:prstGeom prst="ellipse">
          <a:avLst/>
        </a:prstGeom>
        <a:solidFill>
          <a:schemeClr val="accent4">
            <a:tint val="50000"/>
            <a:alpha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82351DBE-F412-4D30-A6E6-9BAABE4E819B}">
      <dsp:nvSpPr>
        <dsp:cNvPr id="0" name=""/>
        <dsp:cNvSpPr/>
      </dsp:nvSpPr>
      <dsp:spPr>
        <a:xfrm>
          <a:off x="4576186" y="5796773"/>
          <a:ext cx="1247154" cy="798178"/>
        </a:xfrm>
        <a:prstGeom prst="downArrow">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DA87484-C3C0-48FB-9E14-E7B083D02FEC}">
      <dsp:nvSpPr>
        <dsp:cNvPr id="0" name=""/>
        <dsp:cNvSpPr/>
      </dsp:nvSpPr>
      <dsp:spPr>
        <a:xfrm>
          <a:off x="3935568" y="6435316"/>
          <a:ext cx="2528390" cy="149658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u="none" kern="1200" dirty="0"/>
            <a:t>Services</a:t>
          </a:r>
          <a:r>
            <a:rPr lang="en-US" sz="3800" b="1" u="sng" kern="1200" dirty="0"/>
            <a:t> </a:t>
          </a:r>
        </a:p>
      </dsp:txBody>
      <dsp:txXfrm>
        <a:off x="3935568" y="6435316"/>
        <a:ext cx="2528390" cy="1496585"/>
      </dsp:txXfrm>
    </dsp:sp>
    <dsp:sp modelId="{8F61B5FA-C185-4CB8-A900-49AD94B04160}">
      <dsp:nvSpPr>
        <dsp:cNvPr id="0" name=""/>
        <dsp:cNvSpPr/>
      </dsp:nvSpPr>
      <dsp:spPr>
        <a:xfrm>
          <a:off x="4311790" y="2731766"/>
          <a:ext cx="2244877" cy="2244877"/>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Consultation</a:t>
          </a:r>
        </a:p>
      </dsp:txBody>
      <dsp:txXfrm>
        <a:off x="4640545" y="3060521"/>
        <a:ext cx="1587367" cy="1587367"/>
      </dsp:txXfrm>
    </dsp:sp>
    <dsp:sp modelId="{7846AF7E-BF2C-47CE-B908-FE2830935881}">
      <dsp:nvSpPr>
        <dsp:cNvPr id="0" name=""/>
        <dsp:cNvSpPr/>
      </dsp:nvSpPr>
      <dsp:spPr>
        <a:xfrm>
          <a:off x="2705455" y="1047609"/>
          <a:ext cx="2244877" cy="2244877"/>
        </a:xfrm>
        <a:prstGeom prst="ellipse">
          <a:avLst/>
        </a:prstGeom>
        <a:solidFill>
          <a:schemeClr val="accent4">
            <a:hueOff val="992177"/>
            <a:satOff val="-34099"/>
            <a:lumOff val="-392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Training</a:t>
          </a:r>
        </a:p>
      </dsp:txBody>
      <dsp:txXfrm>
        <a:off x="3034210" y="1376364"/>
        <a:ext cx="1587367" cy="1587367"/>
      </dsp:txXfrm>
    </dsp:sp>
    <dsp:sp modelId="{EF01C4AC-9F6A-4D0A-B3D9-4CDB686833BF}">
      <dsp:nvSpPr>
        <dsp:cNvPr id="0" name=""/>
        <dsp:cNvSpPr/>
      </dsp:nvSpPr>
      <dsp:spPr>
        <a:xfrm>
          <a:off x="5000219" y="504848"/>
          <a:ext cx="2244877" cy="2244877"/>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Accounting System</a:t>
          </a:r>
        </a:p>
      </dsp:txBody>
      <dsp:txXfrm>
        <a:off x="5328974" y="833603"/>
        <a:ext cx="1587367" cy="1587367"/>
      </dsp:txXfrm>
    </dsp:sp>
    <dsp:sp modelId="{2A0996CC-D33B-4FA2-8C95-BF6A229AFACD}">
      <dsp:nvSpPr>
        <dsp:cNvPr id="0" name=""/>
        <dsp:cNvSpPr/>
      </dsp:nvSpPr>
      <dsp:spPr>
        <a:xfrm>
          <a:off x="1707731" y="49886"/>
          <a:ext cx="6984064" cy="5587251"/>
        </a:xfrm>
        <a:prstGeom prst="funnel">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18830" cy="493315"/>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Open Sans Light"/>
                <a:ea typeface="Open Sans Light"/>
                <a:cs typeface="Open Sans Light"/>
                <a:sym typeface="Open Sans Light"/>
              </a:defRPr>
            </a:lvl1pPr>
            <a:lvl2pPr marL="1087444" marR="0" lvl="1" indent="-7943" algn="l" rtl="0">
              <a:spcBef>
                <a:spcPts val="0"/>
              </a:spcBef>
              <a:buNone/>
              <a:defRPr sz="4300" b="0" i="0" u="none" strike="noStrike" cap="none">
                <a:solidFill>
                  <a:schemeClr val="dk1"/>
                </a:solidFill>
                <a:latin typeface="Calibri"/>
                <a:ea typeface="Calibri"/>
                <a:cs typeface="Calibri"/>
                <a:sym typeface="Calibri"/>
              </a:defRPr>
            </a:lvl2pPr>
            <a:lvl3pPr marL="2174887" marR="0" lvl="2" indent="-3187" algn="l" rtl="0">
              <a:spcBef>
                <a:spcPts val="0"/>
              </a:spcBef>
              <a:buNone/>
              <a:defRPr sz="4300" b="0" i="0" u="none" strike="noStrike" cap="none">
                <a:solidFill>
                  <a:schemeClr val="dk1"/>
                </a:solidFill>
                <a:latin typeface="Calibri"/>
                <a:ea typeface="Calibri"/>
                <a:cs typeface="Calibri"/>
                <a:sym typeface="Calibri"/>
              </a:defRPr>
            </a:lvl3pPr>
            <a:lvl4pPr marL="3262338" marR="0" lvl="3" indent="-11138" algn="l" rtl="0">
              <a:spcBef>
                <a:spcPts val="0"/>
              </a:spcBef>
              <a:buNone/>
              <a:defRPr sz="4300" b="0" i="0" u="none" strike="noStrike" cap="none">
                <a:solidFill>
                  <a:schemeClr val="dk1"/>
                </a:solidFill>
                <a:latin typeface="Calibri"/>
                <a:ea typeface="Calibri"/>
                <a:cs typeface="Calibri"/>
                <a:sym typeface="Calibri"/>
              </a:defRPr>
            </a:lvl4pPr>
            <a:lvl5pPr marL="4349779" marR="0" lvl="4" indent="-6379" algn="l" rtl="0">
              <a:spcBef>
                <a:spcPts val="0"/>
              </a:spcBef>
              <a:buNone/>
              <a:defRPr sz="4300" b="0" i="0" u="none" strike="noStrike" cap="none">
                <a:solidFill>
                  <a:schemeClr val="dk1"/>
                </a:solidFill>
                <a:latin typeface="Calibri"/>
                <a:ea typeface="Calibri"/>
                <a:cs typeface="Calibri"/>
                <a:sym typeface="Calibri"/>
              </a:defRPr>
            </a:lvl5pPr>
            <a:lvl6pPr marL="5437225" marR="0" lvl="5" indent="-1625" algn="l" rtl="0">
              <a:spcBef>
                <a:spcPts val="0"/>
              </a:spcBef>
              <a:buNone/>
              <a:defRPr sz="4300" b="0" i="0" u="none" strike="noStrike" cap="none">
                <a:solidFill>
                  <a:schemeClr val="dk1"/>
                </a:solidFill>
                <a:latin typeface="Calibri"/>
                <a:ea typeface="Calibri"/>
                <a:cs typeface="Calibri"/>
                <a:sym typeface="Calibri"/>
              </a:defRPr>
            </a:lvl6pPr>
            <a:lvl7pPr marL="6524670" marR="0" lvl="6" indent="-9570" algn="l" rtl="0">
              <a:spcBef>
                <a:spcPts val="0"/>
              </a:spcBef>
              <a:buNone/>
              <a:defRPr sz="4300" b="0" i="0" u="none" strike="noStrike" cap="none">
                <a:solidFill>
                  <a:schemeClr val="dk1"/>
                </a:solidFill>
                <a:latin typeface="Calibri"/>
                <a:ea typeface="Calibri"/>
                <a:cs typeface="Calibri"/>
                <a:sym typeface="Calibri"/>
              </a:defRPr>
            </a:lvl7pPr>
            <a:lvl8pPr marL="7612115" marR="0" lvl="7" indent="-4815" algn="l" rtl="0">
              <a:spcBef>
                <a:spcPts val="0"/>
              </a:spcBef>
              <a:buNone/>
              <a:defRPr sz="4300" b="0" i="0" u="none" strike="noStrike" cap="none">
                <a:solidFill>
                  <a:schemeClr val="dk1"/>
                </a:solidFill>
                <a:latin typeface="Calibri"/>
                <a:ea typeface="Calibri"/>
                <a:cs typeface="Calibri"/>
                <a:sym typeface="Calibri"/>
              </a:defRPr>
            </a:lvl8pPr>
            <a:lvl9pPr marL="8699558" marR="0" lvl="8" indent="-58" algn="l" rtl="0">
              <a:spcBef>
                <a:spcPts val="0"/>
              </a:spcBef>
              <a:buNone/>
              <a:defRPr sz="43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15373" y="0"/>
            <a:ext cx="2918830" cy="493315"/>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Open Sans Light"/>
                <a:ea typeface="Open Sans Light"/>
                <a:cs typeface="Open Sans Light"/>
                <a:sym typeface="Open Sans Light"/>
              </a:defRPr>
            </a:lvl1pPr>
            <a:lvl2pPr marL="1087444" marR="0" lvl="1" indent="-7943" algn="l" rtl="0">
              <a:spcBef>
                <a:spcPts val="0"/>
              </a:spcBef>
              <a:buNone/>
              <a:defRPr sz="4300" b="0" i="0" u="none" strike="noStrike" cap="none">
                <a:solidFill>
                  <a:schemeClr val="dk1"/>
                </a:solidFill>
                <a:latin typeface="Calibri"/>
                <a:ea typeface="Calibri"/>
                <a:cs typeface="Calibri"/>
                <a:sym typeface="Calibri"/>
              </a:defRPr>
            </a:lvl2pPr>
            <a:lvl3pPr marL="2174887" marR="0" lvl="2" indent="-3187" algn="l" rtl="0">
              <a:spcBef>
                <a:spcPts val="0"/>
              </a:spcBef>
              <a:buNone/>
              <a:defRPr sz="4300" b="0" i="0" u="none" strike="noStrike" cap="none">
                <a:solidFill>
                  <a:schemeClr val="dk1"/>
                </a:solidFill>
                <a:latin typeface="Calibri"/>
                <a:ea typeface="Calibri"/>
                <a:cs typeface="Calibri"/>
                <a:sym typeface="Calibri"/>
              </a:defRPr>
            </a:lvl3pPr>
            <a:lvl4pPr marL="3262338" marR="0" lvl="3" indent="-11138" algn="l" rtl="0">
              <a:spcBef>
                <a:spcPts val="0"/>
              </a:spcBef>
              <a:buNone/>
              <a:defRPr sz="4300" b="0" i="0" u="none" strike="noStrike" cap="none">
                <a:solidFill>
                  <a:schemeClr val="dk1"/>
                </a:solidFill>
                <a:latin typeface="Calibri"/>
                <a:ea typeface="Calibri"/>
                <a:cs typeface="Calibri"/>
                <a:sym typeface="Calibri"/>
              </a:defRPr>
            </a:lvl4pPr>
            <a:lvl5pPr marL="4349779" marR="0" lvl="4" indent="-6379" algn="l" rtl="0">
              <a:spcBef>
                <a:spcPts val="0"/>
              </a:spcBef>
              <a:buNone/>
              <a:defRPr sz="4300" b="0" i="0" u="none" strike="noStrike" cap="none">
                <a:solidFill>
                  <a:schemeClr val="dk1"/>
                </a:solidFill>
                <a:latin typeface="Calibri"/>
                <a:ea typeface="Calibri"/>
                <a:cs typeface="Calibri"/>
                <a:sym typeface="Calibri"/>
              </a:defRPr>
            </a:lvl5pPr>
            <a:lvl6pPr marL="5437225" marR="0" lvl="5" indent="-1625" algn="l" rtl="0">
              <a:spcBef>
                <a:spcPts val="0"/>
              </a:spcBef>
              <a:buNone/>
              <a:defRPr sz="4300" b="0" i="0" u="none" strike="noStrike" cap="none">
                <a:solidFill>
                  <a:schemeClr val="dk1"/>
                </a:solidFill>
                <a:latin typeface="Calibri"/>
                <a:ea typeface="Calibri"/>
                <a:cs typeface="Calibri"/>
                <a:sym typeface="Calibri"/>
              </a:defRPr>
            </a:lvl6pPr>
            <a:lvl7pPr marL="6524670" marR="0" lvl="6" indent="-9570" algn="l" rtl="0">
              <a:spcBef>
                <a:spcPts val="0"/>
              </a:spcBef>
              <a:buNone/>
              <a:defRPr sz="4300" b="0" i="0" u="none" strike="noStrike" cap="none">
                <a:solidFill>
                  <a:schemeClr val="dk1"/>
                </a:solidFill>
                <a:latin typeface="Calibri"/>
                <a:ea typeface="Calibri"/>
                <a:cs typeface="Calibri"/>
                <a:sym typeface="Calibri"/>
              </a:defRPr>
            </a:lvl7pPr>
            <a:lvl8pPr marL="7612115" marR="0" lvl="7" indent="-4815" algn="l" rtl="0">
              <a:spcBef>
                <a:spcPts val="0"/>
              </a:spcBef>
              <a:buNone/>
              <a:defRPr sz="4300" b="0" i="0" u="none" strike="noStrike" cap="none">
                <a:solidFill>
                  <a:schemeClr val="dk1"/>
                </a:solidFill>
                <a:latin typeface="Calibri"/>
                <a:ea typeface="Calibri"/>
                <a:cs typeface="Calibri"/>
                <a:sym typeface="Calibri"/>
              </a:defRPr>
            </a:lvl8pPr>
            <a:lvl9pPr marL="8699558" marR="0" lvl="8" indent="-58" algn="l" rtl="0">
              <a:spcBef>
                <a:spcPts val="0"/>
              </a:spcBef>
              <a:buNone/>
              <a:defRPr sz="43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3577" y="4686498"/>
            <a:ext cx="5388610" cy="443984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Open Sans Light"/>
                <a:ea typeface="Open Sans Light"/>
                <a:cs typeface="Open Sans Light"/>
                <a:sym typeface="Open Sans Light"/>
              </a:defRPr>
            </a:lvl1pPr>
            <a:lvl2pPr marL="456696" marR="0" lvl="1" indent="-12196" algn="l" rtl="0">
              <a:spcBef>
                <a:spcPts val="0"/>
              </a:spcBef>
              <a:buChar char="○"/>
              <a:defRPr sz="1200" b="0" i="0" u="none" strike="noStrike" cap="none">
                <a:solidFill>
                  <a:schemeClr val="dk1"/>
                </a:solidFill>
                <a:latin typeface="Open Sans Light"/>
                <a:ea typeface="Open Sans Light"/>
                <a:cs typeface="Open Sans Light"/>
                <a:sym typeface="Open Sans Light"/>
              </a:defRPr>
            </a:lvl2pPr>
            <a:lvl3pPr marL="913395" marR="0" lvl="2" indent="-11695" algn="l" rtl="0">
              <a:spcBef>
                <a:spcPts val="0"/>
              </a:spcBef>
              <a:buChar char="■"/>
              <a:defRPr sz="1200" b="0" i="0" u="none" strike="noStrike" cap="none">
                <a:solidFill>
                  <a:schemeClr val="dk1"/>
                </a:solidFill>
                <a:latin typeface="Open Sans Light"/>
                <a:ea typeface="Open Sans Light"/>
                <a:cs typeface="Open Sans Light"/>
                <a:sym typeface="Open Sans Light"/>
              </a:defRPr>
            </a:lvl3pPr>
            <a:lvl4pPr marL="1370094" marR="0" lvl="3" indent="-11193" algn="l" rtl="0">
              <a:spcBef>
                <a:spcPts val="0"/>
              </a:spcBef>
              <a:buChar char="●"/>
              <a:defRPr sz="1200" b="0" i="0" u="none" strike="noStrike" cap="none">
                <a:solidFill>
                  <a:schemeClr val="dk1"/>
                </a:solidFill>
                <a:latin typeface="Open Sans Light"/>
                <a:ea typeface="Open Sans Light"/>
                <a:cs typeface="Open Sans Light"/>
                <a:sym typeface="Open Sans Light"/>
              </a:defRPr>
            </a:lvl4pPr>
            <a:lvl5pPr marL="1826797" marR="0" lvl="4" indent="-10697" algn="l" rtl="0">
              <a:spcBef>
                <a:spcPts val="0"/>
              </a:spcBef>
              <a:buChar char="○"/>
              <a:defRPr sz="1200" b="0" i="0" u="none" strike="noStrike" cap="none">
                <a:solidFill>
                  <a:schemeClr val="dk1"/>
                </a:solidFill>
                <a:latin typeface="Open Sans Light"/>
                <a:ea typeface="Open Sans Light"/>
                <a:cs typeface="Open Sans Light"/>
                <a:sym typeface="Open Sans Light"/>
              </a:defRPr>
            </a:lvl5pPr>
            <a:lvl6pPr marL="2283492" marR="0" lvl="5" indent="-10192" algn="l" rtl="0">
              <a:spcBef>
                <a:spcPts val="0"/>
              </a:spcBef>
              <a:buChar char="■"/>
              <a:defRPr sz="1200" b="0" i="0" u="none" strike="noStrike" cap="none">
                <a:solidFill>
                  <a:schemeClr val="dk1"/>
                </a:solidFill>
                <a:latin typeface="Calibri"/>
                <a:ea typeface="Calibri"/>
                <a:cs typeface="Calibri"/>
                <a:sym typeface="Calibri"/>
              </a:defRPr>
            </a:lvl6pPr>
            <a:lvl7pPr marL="2740191" marR="0" lvl="6" indent="-9691" algn="l" rtl="0">
              <a:spcBef>
                <a:spcPts val="0"/>
              </a:spcBef>
              <a:buChar char="●"/>
              <a:defRPr sz="1200" b="0" i="0" u="none" strike="noStrike" cap="none">
                <a:solidFill>
                  <a:schemeClr val="dk1"/>
                </a:solidFill>
                <a:latin typeface="Calibri"/>
                <a:ea typeface="Calibri"/>
                <a:cs typeface="Calibri"/>
                <a:sym typeface="Calibri"/>
              </a:defRPr>
            </a:lvl7pPr>
            <a:lvl8pPr marL="3196889" marR="0" lvl="7" indent="-9188" algn="l" rtl="0">
              <a:spcBef>
                <a:spcPts val="0"/>
              </a:spcBef>
              <a:buChar char="○"/>
              <a:defRPr sz="1200" b="0" i="0" u="none" strike="noStrike" cap="none">
                <a:solidFill>
                  <a:schemeClr val="dk1"/>
                </a:solidFill>
                <a:latin typeface="Calibri"/>
                <a:ea typeface="Calibri"/>
                <a:cs typeface="Calibri"/>
                <a:sym typeface="Calibri"/>
              </a:defRPr>
            </a:lvl8pPr>
            <a:lvl9pPr marL="3653587" marR="0" lvl="8" indent="-8687"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371285"/>
            <a:ext cx="2918830" cy="493315"/>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Open Sans Light"/>
                <a:ea typeface="Open Sans Light"/>
                <a:cs typeface="Open Sans Light"/>
                <a:sym typeface="Open Sans Light"/>
              </a:defRPr>
            </a:lvl1pPr>
            <a:lvl2pPr marL="1087444" marR="0" lvl="1" indent="-7943" algn="l" rtl="0">
              <a:spcBef>
                <a:spcPts val="0"/>
              </a:spcBef>
              <a:buNone/>
              <a:defRPr sz="4300" b="0" i="0" u="none" strike="noStrike" cap="none">
                <a:solidFill>
                  <a:schemeClr val="dk1"/>
                </a:solidFill>
                <a:latin typeface="Calibri"/>
                <a:ea typeface="Calibri"/>
                <a:cs typeface="Calibri"/>
                <a:sym typeface="Calibri"/>
              </a:defRPr>
            </a:lvl2pPr>
            <a:lvl3pPr marL="2174887" marR="0" lvl="2" indent="-3187" algn="l" rtl="0">
              <a:spcBef>
                <a:spcPts val="0"/>
              </a:spcBef>
              <a:buNone/>
              <a:defRPr sz="4300" b="0" i="0" u="none" strike="noStrike" cap="none">
                <a:solidFill>
                  <a:schemeClr val="dk1"/>
                </a:solidFill>
                <a:latin typeface="Calibri"/>
                <a:ea typeface="Calibri"/>
                <a:cs typeface="Calibri"/>
                <a:sym typeface="Calibri"/>
              </a:defRPr>
            </a:lvl3pPr>
            <a:lvl4pPr marL="3262338" marR="0" lvl="3" indent="-11138" algn="l" rtl="0">
              <a:spcBef>
                <a:spcPts val="0"/>
              </a:spcBef>
              <a:buNone/>
              <a:defRPr sz="4300" b="0" i="0" u="none" strike="noStrike" cap="none">
                <a:solidFill>
                  <a:schemeClr val="dk1"/>
                </a:solidFill>
                <a:latin typeface="Calibri"/>
                <a:ea typeface="Calibri"/>
                <a:cs typeface="Calibri"/>
                <a:sym typeface="Calibri"/>
              </a:defRPr>
            </a:lvl4pPr>
            <a:lvl5pPr marL="4349779" marR="0" lvl="4" indent="-6379" algn="l" rtl="0">
              <a:spcBef>
                <a:spcPts val="0"/>
              </a:spcBef>
              <a:buNone/>
              <a:defRPr sz="4300" b="0" i="0" u="none" strike="noStrike" cap="none">
                <a:solidFill>
                  <a:schemeClr val="dk1"/>
                </a:solidFill>
                <a:latin typeface="Calibri"/>
                <a:ea typeface="Calibri"/>
                <a:cs typeface="Calibri"/>
                <a:sym typeface="Calibri"/>
              </a:defRPr>
            </a:lvl5pPr>
            <a:lvl6pPr marL="5437225" marR="0" lvl="5" indent="-1625" algn="l" rtl="0">
              <a:spcBef>
                <a:spcPts val="0"/>
              </a:spcBef>
              <a:buNone/>
              <a:defRPr sz="4300" b="0" i="0" u="none" strike="noStrike" cap="none">
                <a:solidFill>
                  <a:schemeClr val="dk1"/>
                </a:solidFill>
                <a:latin typeface="Calibri"/>
                <a:ea typeface="Calibri"/>
                <a:cs typeface="Calibri"/>
                <a:sym typeface="Calibri"/>
              </a:defRPr>
            </a:lvl6pPr>
            <a:lvl7pPr marL="6524670" marR="0" lvl="6" indent="-9570" algn="l" rtl="0">
              <a:spcBef>
                <a:spcPts val="0"/>
              </a:spcBef>
              <a:buNone/>
              <a:defRPr sz="4300" b="0" i="0" u="none" strike="noStrike" cap="none">
                <a:solidFill>
                  <a:schemeClr val="dk1"/>
                </a:solidFill>
                <a:latin typeface="Calibri"/>
                <a:ea typeface="Calibri"/>
                <a:cs typeface="Calibri"/>
                <a:sym typeface="Calibri"/>
              </a:defRPr>
            </a:lvl7pPr>
            <a:lvl8pPr marL="7612115" marR="0" lvl="7" indent="-4815" algn="l" rtl="0">
              <a:spcBef>
                <a:spcPts val="0"/>
              </a:spcBef>
              <a:buNone/>
              <a:defRPr sz="4300" b="0" i="0" u="none" strike="noStrike" cap="none">
                <a:solidFill>
                  <a:schemeClr val="dk1"/>
                </a:solidFill>
                <a:latin typeface="Calibri"/>
                <a:ea typeface="Calibri"/>
                <a:cs typeface="Calibri"/>
                <a:sym typeface="Calibri"/>
              </a:defRPr>
            </a:lvl8pPr>
            <a:lvl9pPr marL="8699558" marR="0" lvl="8" indent="-58" algn="l" rtl="0">
              <a:spcBef>
                <a:spcPts val="0"/>
              </a:spcBef>
              <a:buNone/>
              <a:defRPr sz="43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b="0" i="0" u="none" strike="noStrike" cap="none">
                <a:solidFill>
                  <a:schemeClr val="dk1"/>
                </a:solidFill>
                <a:latin typeface="Open Sans Light"/>
                <a:ea typeface="Open Sans Light"/>
                <a:cs typeface="Open Sans Light"/>
                <a:sym typeface="Open Sans Light"/>
              </a:rPr>
              <a:t>‹#›</a:t>
            </a:fld>
            <a:endParaRPr lang="en-MY" sz="1200" b="0" i="0" u="none" strike="noStrike" cap="none">
              <a:solidFill>
                <a:schemeClr val="dk1"/>
              </a:solidFill>
              <a:latin typeface="Open Sans Light"/>
              <a:ea typeface="Open Sans Light"/>
              <a:cs typeface="Open Sans Light"/>
              <a:sym typeface="Open Sans Light"/>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MY" sz="1200" b="0" i="0" u="none" strike="noStrike" cap="none">
                <a:solidFill>
                  <a:schemeClr val="dk1"/>
                </a:solidFill>
                <a:latin typeface="Open Sans Light"/>
                <a:ea typeface="Open Sans Light"/>
                <a:cs typeface="Open Sans Light"/>
                <a:sym typeface="Open Sans Light"/>
              </a:rPr>
              <a:t>Font Type: Open Sans</a:t>
            </a:r>
          </a:p>
          <a:p>
            <a:pPr marL="0" marR="0" lvl="0" indent="0" algn="l" rtl="0">
              <a:spcBef>
                <a:spcPts val="0"/>
              </a:spcBef>
              <a:buSzPct val="25000"/>
              <a:buNone/>
            </a:pPr>
            <a:r>
              <a:rPr lang="en-MY" sz="1200" b="0" i="0" u="none" strike="noStrike" cap="none">
                <a:solidFill>
                  <a:schemeClr val="dk1"/>
                </a:solidFill>
                <a:latin typeface="Open Sans Light"/>
                <a:ea typeface="Open Sans Light"/>
                <a:cs typeface="Open Sans Light"/>
                <a:sym typeface="Open Sans Light"/>
              </a:rPr>
              <a:t>Font Size: Proposal Title (60), Proposal Details (40)</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spcBef>
                <a:spcPts val="0"/>
              </a:spcBef>
              <a:buSzPct val="25000"/>
              <a:buNone/>
            </a:pPr>
            <a:r>
              <a:rPr lang="en-MY" sz="1200" b="0" i="0" u="none" strike="noStrike" cap="none">
                <a:solidFill>
                  <a:schemeClr val="dk1"/>
                </a:solidFill>
                <a:latin typeface="Open Sans Light"/>
                <a:ea typeface="Open Sans Light"/>
                <a:cs typeface="Open Sans Light"/>
                <a:sym typeface="Open Sans Light"/>
              </a:rPr>
              <a:t>Business unit &amp; Client logo: Small size</a:t>
            </a:r>
          </a:p>
        </p:txBody>
      </p:sp>
      <p:sp>
        <p:nvSpPr>
          <p:cNvPr id="52" name="Shape 52"/>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b="0" i="0" u="none" strike="noStrike" cap="none">
                <a:solidFill>
                  <a:schemeClr val="dk1"/>
                </a:solidFill>
                <a:latin typeface="Open Sans Light"/>
                <a:ea typeface="Open Sans Light"/>
                <a:cs typeface="Open Sans Light"/>
                <a:sym typeface="Open Sans Light"/>
              </a:rPr>
              <a:t>1</a:t>
            </a:fld>
            <a:endParaRPr lang="en-MY" sz="1200" b="0" i="0" u="none" strike="noStrike" cap="none">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p:txBody>
      </p:sp>
      <p:sp>
        <p:nvSpPr>
          <p:cNvPr id="232" name="Shape 232"/>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10</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 &amp; Open Sans Light</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The Proposal (60), Content (36)</a:t>
            </a:r>
          </a:p>
          <a:p>
            <a:pPr marL="0" marR="0" lvl="0" indent="0" algn="l" rtl="0">
              <a:spcBef>
                <a:spcPts val="0"/>
              </a:spcBef>
              <a:buClr>
                <a:schemeClr val="dk1"/>
              </a:buClr>
              <a:buSzPct val="25000"/>
              <a:buFont typeface="Open Sans Light"/>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spcBef>
                <a:spcPts val="0"/>
              </a:spcBef>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Proposal Title’s Example (at the right-top of the red box) : Audit Proposal (For Audit Dept.) or GST Proposal (For GST Dept.)</a:t>
            </a:r>
          </a:p>
          <a:p>
            <a:pPr marL="0" marR="0" lvl="0" indent="0" algn="l" rtl="0">
              <a:spcBef>
                <a:spcPts val="0"/>
              </a:spcBef>
              <a:buClr>
                <a:schemeClr val="dk1"/>
              </a:buClr>
              <a:buSzPct val="25000"/>
              <a:buFont typeface="Open Sans Light"/>
              <a:buNone/>
            </a:pPr>
            <a:endParaRPr sz="1200" b="0" i="0" u="none" strike="noStrike" cap="none">
              <a:solidFill>
                <a:schemeClr val="dk1"/>
              </a:solidFill>
              <a:latin typeface="Open Sans Light"/>
              <a:ea typeface="Open Sans Light"/>
              <a:cs typeface="Open Sans Light"/>
              <a:sym typeface="Open Sans Light"/>
            </a:endParaRPr>
          </a:p>
        </p:txBody>
      </p:sp>
      <p:sp>
        <p:nvSpPr>
          <p:cNvPr id="266" name="Shape 266"/>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11</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6" name="Shape 276"/>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 Light</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Content (36)</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spcBef>
                <a:spcPts val="0"/>
              </a:spcBef>
              <a:buSzPct val="25000"/>
              <a:buNone/>
            </a:pPr>
            <a:r>
              <a:rPr lang="en-MY" sz="1200" b="0" i="0" u="none" strike="noStrike" cap="none">
                <a:solidFill>
                  <a:schemeClr val="dk1"/>
                </a:solidFill>
                <a:latin typeface="Open Sans Light"/>
                <a:ea typeface="Open Sans Light"/>
                <a:cs typeface="Open Sans Light"/>
                <a:sym typeface="Open Sans Light"/>
              </a:rPr>
              <a:t>Content suggestion: Client and proposal background.</a:t>
            </a:r>
          </a:p>
        </p:txBody>
      </p:sp>
      <p:sp>
        <p:nvSpPr>
          <p:cNvPr id="277" name="Shape 277"/>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12</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 Light</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Content (36)</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spcBef>
                <a:spcPts val="0"/>
              </a:spcBef>
              <a:buSzPct val="25000"/>
              <a:buNone/>
            </a:pPr>
            <a:r>
              <a:rPr lang="en-MY" sz="1200" b="0" i="0" u="none" strike="noStrike" cap="none">
                <a:solidFill>
                  <a:schemeClr val="dk1"/>
                </a:solidFill>
                <a:latin typeface="Open Sans Light"/>
                <a:ea typeface="Open Sans Light"/>
                <a:cs typeface="Open Sans Light"/>
                <a:sym typeface="Open Sans Light"/>
              </a:rPr>
              <a:t>Content suggestion: Client and proposal background.</a:t>
            </a:r>
          </a:p>
        </p:txBody>
      </p:sp>
      <p:sp>
        <p:nvSpPr>
          <p:cNvPr id="287" name="Shape 287"/>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13</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 Light</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Content (36)</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Please insert the details (in red) accordingly.</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p:txBody>
      </p:sp>
      <p:sp>
        <p:nvSpPr>
          <p:cNvPr id="301" name="Shape 301"/>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14</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 Light</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Content (36)</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spcBef>
                <a:spcPts val="0"/>
              </a:spcBef>
              <a:buSzPct val="25000"/>
              <a:buNone/>
            </a:pPr>
            <a:r>
              <a:rPr lang="en-MY" sz="1200" b="0" i="0" u="none" strike="noStrike" cap="none">
                <a:solidFill>
                  <a:schemeClr val="dk1"/>
                </a:solidFill>
                <a:latin typeface="Open Sans Light"/>
                <a:ea typeface="Open Sans Light"/>
                <a:cs typeface="Open Sans Light"/>
                <a:sym typeface="Open Sans Light"/>
              </a:rPr>
              <a:t>Content suggestion: Client and proposal background.</a:t>
            </a:r>
          </a:p>
        </p:txBody>
      </p:sp>
      <p:sp>
        <p:nvSpPr>
          <p:cNvPr id="376" name="Shape 376"/>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15</a:t>
            </a:fld>
            <a:endParaRPr lang="en-MY" sz="1200">
              <a:solidFill>
                <a:schemeClr val="dk1"/>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2585829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Term &amp; conditions (36)</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Please edit accordingly (red font)</a:t>
            </a:r>
          </a:p>
        </p:txBody>
      </p:sp>
      <p:sp>
        <p:nvSpPr>
          <p:cNvPr id="397" name="Shape 397"/>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16</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5" name="Shape 385"/>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Engagement’s content (36)</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Attention: You may add additional row/slide depending on your needs.</a:t>
            </a:r>
          </a:p>
          <a:p>
            <a:pPr marL="0" marR="0" lvl="1" indent="0" algn="l" rtl="0">
              <a:lnSpc>
                <a:spcPct val="100000"/>
              </a:lnSpc>
              <a:spcBef>
                <a:spcPts val="0"/>
              </a:spcBef>
              <a:spcAft>
                <a:spcPts val="0"/>
              </a:spcAft>
              <a:buClr>
                <a:srgbClr val="595959"/>
              </a:buClr>
              <a:buSzPct val="25000"/>
              <a:buFont typeface="Open Sans"/>
              <a:buNone/>
            </a:pPr>
            <a:r>
              <a:rPr lang="en-MY" sz="3600" b="0" i="0" u="none" strike="noStrike" cap="none">
                <a:solidFill>
                  <a:srgbClr val="595959"/>
                </a:solidFill>
                <a:latin typeface="Open Sans"/>
                <a:ea typeface="Open Sans"/>
                <a:cs typeface="Open Sans"/>
                <a:sym typeface="Open Sans"/>
              </a:rPr>
              <a:t>In the case of progress fee, you may use this phrase: </a:t>
            </a:r>
            <a:r>
              <a:rPr lang="en-MY" sz="3600" b="0" i="1" u="none" strike="noStrike" cap="none">
                <a:solidFill>
                  <a:srgbClr val="595959"/>
                </a:solidFill>
                <a:latin typeface="Open Sans"/>
                <a:ea typeface="Open Sans"/>
                <a:cs typeface="Open Sans"/>
                <a:sym typeface="Open Sans"/>
              </a:rPr>
              <a:t>*The fees are based on deliverables at each stage of advisory work. </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p:txBody>
      </p:sp>
      <p:sp>
        <p:nvSpPr>
          <p:cNvPr id="386" name="Shape 386"/>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17</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p:txBody>
      </p:sp>
      <p:sp>
        <p:nvSpPr>
          <p:cNvPr id="406" name="Shape 406"/>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18</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change the name of the co accordingly.</a:t>
            </a:r>
          </a:p>
        </p:txBody>
      </p:sp>
      <p:sp>
        <p:nvSpPr>
          <p:cNvPr id="430" name="Shape 430"/>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19</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Executive Summary Content (36)</a:t>
            </a:r>
          </a:p>
        </p:txBody>
      </p:sp>
      <p:sp>
        <p:nvSpPr>
          <p:cNvPr id="64" name="Shape 64"/>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2</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0" name="Shape 440"/>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change the name of the co accordingly.</a:t>
            </a:r>
          </a:p>
        </p:txBody>
      </p:sp>
      <p:sp>
        <p:nvSpPr>
          <p:cNvPr id="441" name="Shape 441"/>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20</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0" name="Shape 460"/>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228600" marR="0" lvl="0" indent="-228600" algn="l" rtl="0">
              <a:spcBef>
                <a:spcPts val="0"/>
              </a:spcBef>
              <a:buClr>
                <a:schemeClr val="dk1"/>
              </a:buClr>
              <a:buSzPct val="100000"/>
              <a:buFont typeface="Open Sans Light"/>
              <a:buAutoNum type="arabicParenR"/>
            </a:pPr>
            <a:r>
              <a:rPr lang="en-MY" sz="1200" b="0" i="0" u="none" strike="noStrike" cap="none">
                <a:solidFill>
                  <a:schemeClr val="dk1"/>
                </a:solidFill>
                <a:latin typeface="Open Sans Light"/>
                <a:ea typeface="Open Sans Light"/>
                <a:cs typeface="Open Sans Light"/>
                <a:sym typeface="Open Sans Light"/>
              </a:rPr>
              <a:t>Please insert primary contact person accordingly.</a:t>
            </a:r>
          </a:p>
        </p:txBody>
      </p:sp>
      <p:sp>
        <p:nvSpPr>
          <p:cNvPr id="461" name="Shape 461"/>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21</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6" name="Shape 476"/>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p:txBody>
      </p:sp>
      <p:sp>
        <p:nvSpPr>
          <p:cNvPr id="477" name="Shape 477"/>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22</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 Light</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Table of Content (44)</a:t>
            </a:r>
          </a:p>
          <a:p>
            <a:pPr marL="0" marR="0" lvl="0" indent="0" algn="l" rtl="0">
              <a:lnSpc>
                <a:spcPct val="100000"/>
              </a:lnSpc>
              <a:spcBef>
                <a:spcPts val="0"/>
              </a:spcBef>
              <a:spcAft>
                <a:spcPts val="0"/>
              </a:spcAft>
              <a:buClr>
                <a:schemeClr val="dk1"/>
              </a:buClr>
              <a:buSzPct val="25000"/>
              <a:buFont typeface="Open Sans Light"/>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spcBef>
                <a:spcPts val="0"/>
              </a:spcBef>
              <a:buSzPct val="25000"/>
              <a:buNone/>
            </a:pPr>
            <a:r>
              <a:rPr lang="en-MY" sz="1200" b="0" i="0" u="none" strike="noStrike" cap="none">
                <a:solidFill>
                  <a:schemeClr val="dk1"/>
                </a:solidFill>
                <a:latin typeface="Open Sans Light"/>
                <a:ea typeface="Open Sans Light"/>
                <a:cs typeface="Open Sans Light"/>
                <a:sym typeface="Open Sans Light"/>
              </a:rPr>
              <a:t>Attention: Please change the table of content and page numbering accordingly. Thank you very much ☺</a:t>
            </a:r>
          </a:p>
        </p:txBody>
      </p:sp>
      <p:sp>
        <p:nvSpPr>
          <p:cNvPr id="73" name="Shape 73"/>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3</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MY" sz="1200" b="0" i="0" u="none" strike="noStrike" cap="none">
                <a:solidFill>
                  <a:schemeClr val="dk1"/>
                </a:solidFill>
                <a:latin typeface="Open Sans Light"/>
                <a:ea typeface="Open Sans Light"/>
                <a:cs typeface="Open Sans Light"/>
                <a:sym typeface="Open Sans Light"/>
              </a:rPr>
              <a:t>Font Type: Open Sans (Bold)</a:t>
            </a:r>
          </a:p>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Font Size: About Us (60)</a:t>
            </a:r>
          </a:p>
        </p:txBody>
      </p:sp>
      <p:sp>
        <p:nvSpPr>
          <p:cNvPr id="90" name="Shape 90"/>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4</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73577" y="4686498"/>
            <a:ext cx="5388600" cy="44397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p:txBody>
      </p:sp>
      <p:sp>
        <p:nvSpPr>
          <p:cNvPr id="101" name="Shape 101"/>
          <p:cNvSpPr txBox="1">
            <a:spLocks noGrp="1"/>
          </p:cNvSpPr>
          <p:nvPr>
            <p:ph type="sldNum" idx="12"/>
          </p:nvPr>
        </p:nvSpPr>
        <p:spPr>
          <a:xfrm>
            <a:off x="3815373" y="9371285"/>
            <a:ext cx="2918699" cy="493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5</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p:txBody>
      </p:sp>
      <p:sp>
        <p:nvSpPr>
          <p:cNvPr id="114" name="Shape 114"/>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6</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p:txBody>
      </p:sp>
      <p:sp>
        <p:nvSpPr>
          <p:cNvPr id="146" name="Shape 146"/>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7</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a:p>
            <a:pPr marL="0" marR="0" lvl="0" indent="0" algn="l" rtl="0">
              <a:spcBef>
                <a:spcPts val="0"/>
              </a:spcBef>
              <a:buSzPct val="25000"/>
              <a:buNone/>
            </a:pPr>
            <a:endParaRPr sz="1200" b="0" i="0" u="none" strike="noStrike" cap="none">
              <a:solidFill>
                <a:schemeClr val="dk1"/>
              </a:solidFill>
              <a:latin typeface="Open Sans Light"/>
              <a:ea typeface="Open Sans Light"/>
              <a:cs typeface="Open Sans Light"/>
              <a:sym typeface="Open Sans Light"/>
            </a:endParaRPr>
          </a:p>
        </p:txBody>
      </p:sp>
      <p:sp>
        <p:nvSpPr>
          <p:cNvPr id="173" name="Shape 173"/>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8</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73577" y="4686498"/>
            <a:ext cx="5388610" cy="443984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Open Sans Light"/>
              <a:buNone/>
            </a:pPr>
            <a:r>
              <a:rPr lang="en-MY" sz="1200" b="0" i="0" u="none" strike="noStrike" cap="none">
                <a:solidFill>
                  <a:schemeClr val="dk1"/>
                </a:solidFill>
                <a:latin typeface="Open Sans Light"/>
                <a:ea typeface="Open Sans Light"/>
                <a:cs typeface="Open Sans Light"/>
                <a:sym typeface="Open Sans Light"/>
              </a:rPr>
              <a:t>Attention: Please don’t change any content here. Thank you very much ☺</a:t>
            </a:r>
          </a:p>
        </p:txBody>
      </p:sp>
      <p:sp>
        <p:nvSpPr>
          <p:cNvPr id="182" name="Shape 182"/>
          <p:cNvSpPr txBox="1">
            <a:spLocks noGrp="1"/>
          </p:cNvSpPr>
          <p:nvPr>
            <p:ph type="sldNum" idx="12"/>
          </p:nvPr>
        </p:nvSpPr>
        <p:spPr>
          <a:xfrm>
            <a:off x="3815373" y="9371285"/>
            <a:ext cx="2918830" cy="493315"/>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MY" sz="1200">
                <a:solidFill>
                  <a:schemeClr val="dk1"/>
                </a:solidFill>
                <a:latin typeface="Open Sans Light"/>
                <a:ea typeface="Open Sans Light"/>
                <a:cs typeface="Open Sans Light"/>
                <a:sym typeface="Open Sans Light"/>
              </a:rPr>
              <a:t>9</a:t>
            </a:fld>
            <a:endParaRPr lang="en-MY" sz="1200">
              <a:solidFill>
                <a:schemeClr val="dk1"/>
              </a:solidFill>
              <a:latin typeface="Open Sans Light"/>
              <a:ea typeface="Open Sans Light"/>
              <a:cs typeface="Open Sans Light"/>
              <a:sym typeface="Open Sans 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subTitle" idx="1"/>
          </p:nvPr>
        </p:nvSpPr>
        <p:spPr>
          <a:xfrm>
            <a:off x="3658076" y="5414842"/>
            <a:ext cx="17071022" cy="3505200"/>
          </a:xfrm>
          <a:prstGeom prst="rect">
            <a:avLst/>
          </a:prstGeom>
          <a:noFill/>
          <a:ln>
            <a:noFill/>
          </a:ln>
        </p:spPr>
        <p:txBody>
          <a:bodyPr wrap="square" lIns="91425" tIns="91425" rIns="91425" bIns="91425" anchor="t" anchorCtr="0"/>
          <a:lstStyle>
            <a:lvl1pPr marL="0" marR="0" lvl="0" indent="0" algn="ctr" rtl="0">
              <a:lnSpc>
                <a:spcPct val="120000"/>
              </a:lnSpc>
              <a:spcBef>
                <a:spcPts val="800"/>
              </a:spcBef>
              <a:buClr>
                <a:srgbClr val="595959"/>
              </a:buClr>
              <a:buFont typeface="Arial"/>
              <a:buNone/>
              <a:defRPr sz="4000" b="0" i="0" u="none" strike="noStrike" cap="none">
                <a:solidFill>
                  <a:srgbClr val="595959"/>
                </a:solidFill>
                <a:latin typeface="Open Sans"/>
                <a:ea typeface="Open Sans"/>
                <a:cs typeface="Open Sans"/>
                <a:sym typeface="Open Sans"/>
              </a:defRPr>
            </a:lvl1pPr>
            <a:lvl2pPr marL="1087444" marR="0" lvl="1" indent="-7943" algn="ctr" rtl="0">
              <a:lnSpc>
                <a:spcPct val="130000"/>
              </a:lnSpc>
              <a:spcBef>
                <a:spcPts val="620"/>
              </a:spcBef>
              <a:buClr>
                <a:srgbClr val="888888"/>
              </a:buClr>
              <a:buFont typeface="Arial"/>
              <a:buNone/>
              <a:defRPr sz="3100" b="0" i="0" u="none" strike="noStrike" cap="none">
                <a:solidFill>
                  <a:srgbClr val="888888"/>
                </a:solidFill>
                <a:latin typeface="Open Sans"/>
                <a:ea typeface="Open Sans"/>
                <a:cs typeface="Open Sans"/>
                <a:sym typeface="Open Sans"/>
              </a:defRPr>
            </a:lvl2pPr>
            <a:lvl3pPr marL="2174887" marR="0" lvl="2" indent="-3187" algn="ctr" rtl="0">
              <a:lnSpc>
                <a:spcPct val="130000"/>
              </a:lnSpc>
              <a:spcBef>
                <a:spcPts val="620"/>
              </a:spcBef>
              <a:buClr>
                <a:srgbClr val="888888"/>
              </a:buClr>
              <a:buFont typeface="Arial"/>
              <a:buNone/>
              <a:defRPr sz="3100" b="0" i="0" u="none" strike="noStrike" cap="none">
                <a:solidFill>
                  <a:srgbClr val="888888"/>
                </a:solidFill>
                <a:latin typeface="Open Sans"/>
                <a:ea typeface="Open Sans"/>
                <a:cs typeface="Open Sans"/>
                <a:sym typeface="Open Sans"/>
              </a:defRPr>
            </a:lvl3pPr>
            <a:lvl4pPr marL="3262338" marR="0" lvl="3" indent="-11138" algn="ctr" rtl="0">
              <a:lnSpc>
                <a:spcPct val="130000"/>
              </a:lnSpc>
              <a:spcBef>
                <a:spcPts val="620"/>
              </a:spcBef>
              <a:buClr>
                <a:srgbClr val="888888"/>
              </a:buClr>
              <a:buFont typeface="Arial"/>
              <a:buNone/>
              <a:defRPr sz="3100" b="0" i="0" u="none" strike="noStrike" cap="none">
                <a:solidFill>
                  <a:srgbClr val="888888"/>
                </a:solidFill>
                <a:latin typeface="Open Sans"/>
                <a:ea typeface="Open Sans"/>
                <a:cs typeface="Open Sans"/>
                <a:sym typeface="Open Sans"/>
              </a:defRPr>
            </a:lvl4pPr>
            <a:lvl5pPr marL="4349779" marR="0" lvl="4" indent="-6379" algn="ctr" rtl="0">
              <a:lnSpc>
                <a:spcPct val="130000"/>
              </a:lnSpc>
              <a:spcBef>
                <a:spcPts val="620"/>
              </a:spcBef>
              <a:buClr>
                <a:srgbClr val="888888"/>
              </a:buClr>
              <a:buFont typeface="Arial"/>
              <a:buNone/>
              <a:defRPr sz="3100" b="0" i="0" u="none" strike="noStrike" cap="none">
                <a:solidFill>
                  <a:srgbClr val="888888"/>
                </a:solidFill>
                <a:latin typeface="Open Sans"/>
                <a:ea typeface="Open Sans"/>
                <a:cs typeface="Open Sans"/>
                <a:sym typeface="Open Sans"/>
              </a:defRPr>
            </a:lvl5pPr>
            <a:lvl6pPr marL="5437225" marR="0" lvl="5" indent="-1625" algn="ctr"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6pPr>
            <a:lvl7pPr marL="6524670" marR="0" lvl="6" indent="-9570" algn="ctr"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7pPr>
            <a:lvl8pPr marL="7612115" marR="0" lvl="7" indent="-4815" algn="ctr"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8pPr>
            <a:lvl9pPr marL="8699558" marR="0" lvl="8" indent="-58" algn="ctr"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15" name="Shape 15"/>
          <p:cNvSpPr txBox="1">
            <a:spLocks noGrp="1"/>
          </p:cNvSpPr>
          <p:nvPr>
            <p:ph type="ctrTitle"/>
          </p:nvPr>
        </p:nvSpPr>
        <p:spPr>
          <a:xfrm>
            <a:off x="3658076" y="3567460"/>
            <a:ext cx="17071022" cy="1825542"/>
          </a:xfrm>
          <a:prstGeom prst="rect">
            <a:avLst/>
          </a:prstGeom>
          <a:noFill/>
          <a:ln>
            <a:noFill/>
          </a:ln>
        </p:spPr>
        <p:txBody>
          <a:bodyPr wrap="square" lIns="91425" tIns="91425" rIns="91425" bIns="91425" anchor="ctr" anchorCtr="0"/>
          <a:lstStyle>
            <a:lvl1pPr marL="0" marR="0" lvl="0" indent="0" algn="ctr" rtl="0">
              <a:spcBef>
                <a:spcPts val="0"/>
              </a:spcBef>
              <a:buClr>
                <a:srgbClr val="595959"/>
              </a:buClr>
              <a:buFont typeface="Open Sans"/>
              <a:buNone/>
              <a:defRPr sz="6000" b="1" i="0" u="none" strike="noStrike" cap="none">
                <a:solidFill>
                  <a:srgbClr val="595959"/>
                </a:solidFill>
                <a:latin typeface="Open Sans"/>
                <a:ea typeface="Open Sans"/>
                <a:cs typeface="Open Sans"/>
                <a:sym typeface="Open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b="0" i="0" u="none" strike="noStrike" cap="none">
                <a:solidFill>
                  <a:schemeClr val="lt1"/>
                </a:solidFill>
                <a:latin typeface="Open Sans"/>
                <a:ea typeface="Open Sans"/>
                <a:cs typeface="Open Sans"/>
                <a:sym typeface="Open Sans"/>
              </a:rPr>
              <a:t>‹#›</a:t>
            </a:fld>
            <a:endParaRPr lang="en-MY" sz="20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reaks">
    <p:spTree>
      <p:nvGrpSpPr>
        <p:cNvPr id="1" name="Shape 17"/>
        <p:cNvGrpSpPr/>
        <p:nvPr/>
      </p:nvGrpSpPr>
      <p:grpSpPr>
        <a:xfrm>
          <a:off x="0" y="0"/>
          <a:ext cx="0" cy="0"/>
          <a:chOff x="0" y="0"/>
          <a:chExt cx="0" cy="0"/>
        </a:xfrm>
      </p:grpSpPr>
      <p:sp>
        <p:nvSpPr>
          <p:cNvPr id="18" name="Shape 18"/>
          <p:cNvSpPr>
            <a:spLocks noGrp="1"/>
          </p:cNvSpPr>
          <p:nvPr>
            <p:ph type="pic" idx="2"/>
          </p:nvPr>
        </p:nvSpPr>
        <p:spPr>
          <a:xfrm>
            <a:off x="0" y="0"/>
            <a:ext cx="24387173" cy="137160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pic>
        <p:nvPicPr>
          <p:cNvPr id="19" name="Shape 19"/>
          <p:cNvPicPr preferRelativeResize="0"/>
          <p:nvPr/>
        </p:nvPicPr>
        <p:blipFill rotWithShape="1">
          <a:blip r:embed="rId2">
            <a:alphaModFix/>
          </a:blip>
          <a:srcRect/>
          <a:stretch/>
        </p:blipFill>
        <p:spPr>
          <a:xfrm>
            <a:off x="22793029" y="461431"/>
            <a:ext cx="1058317" cy="1408604"/>
          </a:xfrm>
          <a:prstGeom prst="rect">
            <a:avLst/>
          </a:prstGeom>
          <a:noFill/>
          <a:ln>
            <a:noFill/>
          </a:ln>
        </p:spPr>
      </p:pic>
      <p:sp>
        <p:nvSpPr>
          <p:cNvPr id="20" name="Shape 20"/>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b="0" i="0" u="none" strike="noStrike" cap="none">
                <a:solidFill>
                  <a:schemeClr val="lt1"/>
                </a:solidFill>
                <a:latin typeface="Open Sans"/>
                <a:ea typeface="Open Sans"/>
                <a:cs typeface="Open Sans"/>
                <a:sym typeface="Open Sans"/>
              </a:rPr>
              <a:t>‹#›</a:t>
            </a:fld>
            <a:endParaRPr lang="en-MY" sz="2000" b="0" i="0" u="none" strike="noStrike" cap="none">
              <a:solidFill>
                <a:schemeClr val="lt1"/>
              </a:solidFill>
              <a:latin typeface="Open Sans"/>
              <a:ea typeface="Open Sans"/>
              <a:cs typeface="Open Sans"/>
              <a:sym typeface="Open Sans"/>
            </a:endParaRPr>
          </a:p>
        </p:txBody>
      </p:sp>
      <p:sp>
        <p:nvSpPr>
          <p:cNvPr id="21" name="Shape 21"/>
          <p:cNvSpPr txBox="1"/>
          <p:nvPr/>
        </p:nvSpPr>
        <p:spPr>
          <a:xfrm>
            <a:off x="10539660" y="13188976"/>
            <a:ext cx="3320716" cy="708741"/>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rgbClr val="7F7F7F"/>
              </a:buClr>
              <a:buSzPct val="25000"/>
              <a:buFont typeface="Arial"/>
              <a:buNone/>
            </a:pPr>
            <a:r>
              <a:rPr lang="en-MY" sz="2000" b="1" i="0" u="none" strike="noStrike" cap="none">
                <a:solidFill>
                  <a:srgbClr val="7F7F7F"/>
                </a:solidFill>
                <a:latin typeface="Open Sans"/>
                <a:ea typeface="Open Sans"/>
                <a:cs typeface="Open Sans"/>
                <a:sym typeface="Open Sans"/>
              </a:rPr>
              <a:t>Private &amp; Confidential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Welcome Message">
    <p:spTree>
      <p:nvGrpSpPr>
        <p:cNvPr id="1" name="Shape 22"/>
        <p:cNvGrpSpPr/>
        <p:nvPr/>
      </p:nvGrpSpPr>
      <p:grpSpPr>
        <a:xfrm>
          <a:off x="0" y="0"/>
          <a:ext cx="0" cy="0"/>
          <a:chOff x="0" y="0"/>
          <a:chExt cx="0" cy="0"/>
        </a:xfrm>
      </p:grpSpPr>
      <p:sp>
        <p:nvSpPr>
          <p:cNvPr id="23" name="Shape 23"/>
          <p:cNvSpPr>
            <a:spLocks noGrp="1"/>
          </p:cNvSpPr>
          <p:nvPr>
            <p:ph type="pic" idx="2"/>
          </p:nvPr>
        </p:nvSpPr>
        <p:spPr>
          <a:xfrm>
            <a:off x="0" y="0"/>
            <a:ext cx="24387173" cy="4876799"/>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pic>
        <p:nvPicPr>
          <p:cNvPr id="24" name="Shape 24"/>
          <p:cNvPicPr preferRelativeResize="0"/>
          <p:nvPr/>
        </p:nvPicPr>
        <p:blipFill rotWithShape="1">
          <a:blip r:embed="rId2">
            <a:alphaModFix/>
          </a:blip>
          <a:srcRect/>
          <a:stretch/>
        </p:blipFill>
        <p:spPr>
          <a:xfrm>
            <a:off x="22793029" y="461431"/>
            <a:ext cx="1058317" cy="1408604"/>
          </a:xfrm>
          <a:prstGeom prst="rect">
            <a:avLst/>
          </a:prstGeom>
          <a:noFill/>
          <a:ln>
            <a:noFill/>
          </a:ln>
        </p:spPr>
      </p:pic>
      <p:sp>
        <p:nvSpPr>
          <p:cNvPr id="25" name="Shape 25"/>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a:t>
            </a:fld>
            <a:endParaRPr lang="en-MY" sz="2000">
              <a:solidFill>
                <a:schemeClr val="lt1"/>
              </a:solidFill>
              <a:latin typeface="Open Sans"/>
              <a:ea typeface="Open Sans"/>
              <a:cs typeface="Open Sans"/>
              <a:sym typeface="Open Sans"/>
            </a:endParaRPr>
          </a:p>
        </p:txBody>
      </p:sp>
      <p:sp>
        <p:nvSpPr>
          <p:cNvPr id="26" name="Shape 26"/>
          <p:cNvSpPr txBox="1"/>
          <p:nvPr/>
        </p:nvSpPr>
        <p:spPr>
          <a:xfrm>
            <a:off x="10539660" y="13188976"/>
            <a:ext cx="3320716" cy="708741"/>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rgbClr val="7F7F7F"/>
              </a:buClr>
              <a:buSzPct val="25000"/>
              <a:buFont typeface="Arial"/>
              <a:buNone/>
            </a:pPr>
            <a:r>
              <a:rPr lang="en-MY" sz="2000" b="1">
                <a:solidFill>
                  <a:srgbClr val="7F7F7F"/>
                </a:solidFill>
                <a:latin typeface="Open Sans"/>
                <a:ea typeface="Open Sans"/>
                <a:cs typeface="Open Sans"/>
                <a:sym typeface="Open Sans"/>
              </a:rPr>
              <a:t>Private &amp; Confidential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Shape 27"/>
        <p:cNvGrpSpPr/>
        <p:nvPr/>
      </p:nvGrpSpPr>
      <p:grpSpPr>
        <a:xfrm>
          <a:off x="0" y="0"/>
          <a:ext cx="0" cy="0"/>
          <a:chOff x="0" y="0"/>
          <a:chExt cx="0" cy="0"/>
        </a:xfrm>
      </p:grpSpPr>
      <p:sp>
        <p:nvSpPr>
          <p:cNvPr id="28" name="Shape 28"/>
          <p:cNvSpPr>
            <a:spLocks noGrp="1"/>
          </p:cNvSpPr>
          <p:nvPr>
            <p:ph type="pic" idx="2"/>
          </p:nvPr>
        </p:nvSpPr>
        <p:spPr>
          <a:xfrm>
            <a:off x="1822450" y="3197225"/>
            <a:ext cx="3659187"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29" name="Shape 29"/>
          <p:cNvSpPr>
            <a:spLocks noGrp="1"/>
          </p:cNvSpPr>
          <p:nvPr>
            <p:ph type="pic" idx="3"/>
          </p:nvPr>
        </p:nvSpPr>
        <p:spPr>
          <a:xfrm>
            <a:off x="5639533" y="3197225"/>
            <a:ext cx="3659187"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0" name="Shape 30"/>
          <p:cNvSpPr>
            <a:spLocks noGrp="1"/>
          </p:cNvSpPr>
          <p:nvPr>
            <p:ph type="pic" idx="4"/>
          </p:nvPr>
        </p:nvSpPr>
        <p:spPr>
          <a:xfrm>
            <a:off x="1822450" y="7063668"/>
            <a:ext cx="3659187"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1" name="Shape 31"/>
          <p:cNvSpPr>
            <a:spLocks noGrp="1"/>
          </p:cNvSpPr>
          <p:nvPr>
            <p:ph type="pic" idx="5"/>
          </p:nvPr>
        </p:nvSpPr>
        <p:spPr>
          <a:xfrm>
            <a:off x="5639533" y="7063668"/>
            <a:ext cx="3659187"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pic>
        <p:nvPicPr>
          <p:cNvPr id="32" name="Shape 32"/>
          <p:cNvPicPr preferRelativeResize="0"/>
          <p:nvPr/>
        </p:nvPicPr>
        <p:blipFill rotWithShape="1">
          <a:blip r:embed="rId2">
            <a:alphaModFix/>
          </a:blip>
          <a:srcRect/>
          <a:stretch/>
        </p:blipFill>
        <p:spPr>
          <a:xfrm>
            <a:off x="22793029" y="461431"/>
            <a:ext cx="1058317" cy="1408604"/>
          </a:xfrm>
          <a:prstGeom prst="rect">
            <a:avLst/>
          </a:prstGeom>
          <a:noFill/>
          <a:ln>
            <a:noFill/>
          </a:ln>
        </p:spPr>
      </p:pic>
      <p:sp>
        <p:nvSpPr>
          <p:cNvPr id="33" name="Shape 33"/>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a:t>
            </a:fld>
            <a:endParaRPr lang="en-MY" sz="2000">
              <a:solidFill>
                <a:schemeClr val="lt1"/>
              </a:solidFill>
              <a:latin typeface="Open Sans"/>
              <a:ea typeface="Open Sans"/>
              <a:cs typeface="Open Sans"/>
              <a:sym typeface="Open Sans"/>
            </a:endParaRPr>
          </a:p>
        </p:txBody>
      </p:sp>
      <p:sp>
        <p:nvSpPr>
          <p:cNvPr id="34" name="Shape 34"/>
          <p:cNvSpPr txBox="1"/>
          <p:nvPr/>
        </p:nvSpPr>
        <p:spPr>
          <a:xfrm>
            <a:off x="10539660" y="13188976"/>
            <a:ext cx="3320716" cy="708741"/>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rgbClr val="7F7F7F"/>
              </a:buClr>
              <a:buSzPct val="25000"/>
              <a:buFont typeface="Arial"/>
              <a:buNone/>
            </a:pPr>
            <a:r>
              <a:rPr lang="en-MY" sz="2000" b="1">
                <a:solidFill>
                  <a:srgbClr val="7F7F7F"/>
                </a:solidFill>
                <a:latin typeface="Open Sans"/>
                <a:ea typeface="Open Sans"/>
                <a:cs typeface="Open Sans"/>
                <a:sym typeface="Open Sans"/>
              </a:rPr>
              <a:t>Private &amp; Confidential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Quote">
    <p:spTree>
      <p:nvGrpSpPr>
        <p:cNvPr id="1" name="Shape 35"/>
        <p:cNvGrpSpPr/>
        <p:nvPr/>
      </p:nvGrpSpPr>
      <p:grpSpPr>
        <a:xfrm>
          <a:off x="0" y="0"/>
          <a:ext cx="0" cy="0"/>
          <a:chOff x="0" y="0"/>
          <a:chExt cx="0" cy="0"/>
        </a:xfrm>
      </p:grpSpPr>
      <p:sp>
        <p:nvSpPr>
          <p:cNvPr id="36" name="Shape 36"/>
          <p:cNvSpPr>
            <a:spLocks noGrp="1"/>
          </p:cNvSpPr>
          <p:nvPr>
            <p:ph type="pic" idx="2"/>
          </p:nvPr>
        </p:nvSpPr>
        <p:spPr>
          <a:xfrm>
            <a:off x="2043799" y="3667380"/>
            <a:ext cx="4823726"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7" name="Shape 37"/>
          <p:cNvSpPr>
            <a:spLocks noGrp="1"/>
          </p:cNvSpPr>
          <p:nvPr>
            <p:ph type="pic" idx="3"/>
          </p:nvPr>
        </p:nvSpPr>
        <p:spPr>
          <a:xfrm>
            <a:off x="7243796" y="3667380"/>
            <a:ext cx="4823726"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8" name="Shape 38"/>
          <p:cNvSpPr>
            <a:spLocks noGrp="1"/>
          </p:cNvSpPr>
          <p:nvPr>
            <p:ph type="pic" idx="4"/>
          </p:nvPr>
        </p:nvSpPr>
        <p:spPr>
          <a:xfrm>
            <a:off x="12450925" y="3667380"/>
            <a:ext cx="4823726"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9" name="Shape 39"/>
          <p:cNvSpPr>
            <a:spLocks noGrp="1"/>
          </p:cNvSpPr>
          <p:nvPr>
            <p:ph type="pic" idx="5"/>
          </p:nvPr>
        </p:nvSpPr>
        <p:spPr>
          <a:xfrm>
            <a:off x="17650923" y="3667380"/>
            <a:ext cx="4823726" cy="36576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pic>
        <p:nvPicPr>
          <p:cNvPr id="40" name="Shape 40"/>
          <p:cNvPicPr preferRelativeResize="0"/>
          <p:nvPr/>
        </p:nvPicPr>
        <p:blipFill rotWithShape="1">
          <a:blip r:embed="rId2">
            <a:alphaModFix/>
          </a:blip>
          <a:srcRect/>
          <a:stretch/>
        </p:blipFill>
        <p:spPr>
          <a:xfrm>
            <a:off x="22793029" y="461431"/>
            <a:ext cx="1058317" cy="1408604"/>
          </a:xfrm>
          <a:prstGeom prst="rect">
            <a:avLst/>
          </a:prstGeom>
          <a:noFill/>
          <a:ln>
            <a:noFill/>
          </a:ln>
        </p:spPr>
      </p:pic>
      <p:sp>
        <p:nvSpPr>
          <p:cNvPr id="41" name="Shape 41"/>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a:t>
            </a:fld>
            <a:endParaRPr lang="en-MY" sz="2000">
              <a:solidFill>
                <a:schemeClr val="lt1"/>
              </a:solidFill>
              <a:latin typeface="Open Sans"/>
              <a:ea typeface="Open Sans"/>
              <a:cs typeface="Open Sans"/>
              <a:sym typeface="Open Sans"/>
            </a:endParaRPr>
          </a:p>
        </p:txBody>
      </p:sp>
      <p:sp>
        <p:nvSpPr>
          <p:cNvPr id="42" name="Shape 42"/>
          <p:cNvSpPr txBox="1"/>
          <p:nvPr/>
        </p:nvSpPr>
        <p:spPr>
          <a:xfrm>
            <a:off x="10539660" y="13188976"/>
            <a:ext cx="3320716" cy="708741"/>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rgbClr val="7F7F7F"/>
              </a:buClr>
              <a:buSzPct val="25000"/>
              <a:buFont typeface="Arial"/>
              <a:buNone/>
            </a:pPr>
            <a:r>
              <a:rPr lang="en-MY" sz="2000" b="1">
                <a:solidFill>
                  <a:srgbClr val="7F7F7F"/>
                </a:solidFill>
                <a:latin typeface="Open Sans"/>
                <a:ea typeface="Open Sans"/>
                <a:cs typeface="Open Sans"/>
                <a:sym typeface="Open Sans"/>
              </a:rPr>
              <a:t>Private &amp; Confidential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Welcome Message">
    <p:spTree>
      <p:nvGrpSpPr>
        <p:cNvPr id="1" name="Shape 43"/>
        <p:cNvGrpSpPr/>
        <p:nvPr/>
      </p:nvGrpSpPr>
      <p:grpSpPr>
        <a:xfrm>
          <a:off x="0" y="0"/>
          <a:ext cx="0" cy="0"/>
          <a:chOff x="0" y="0"/>
          <a:chExt cx="0" cy="0"/>
        </a:xfrm>
      </p:grpSpPr>
      <p:sp>
        <p:nvSpPr>
          <p:cNvPr id="44" name="Shape 44"/>
          <p:cNvSpPr>
            <a:spLocks noGrp="1"/>
          </p:cNvSpPr>
          <p:nvPr>
            <p:ph type="pic" idx="2"/>
          </p:nvPr>
        </p:nvSpPr>
        <p:spPr>
          <a:xfrm>
            <a:off x="12193588" y="6858000"/>
            <a:ext cx="12193588" cy="68580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45" name="Shape 45"/>
          <p:cNvSpPr>
            <a:spLocks noGrp="1"/>
          </p:cNvSpPr>
          <p:nvPr>
            <p:ph type="pic" idx="3"/>
          </p:nvPr>
        </p:nvSpPr>
        <p:spPr>
          <a:xfrm>
            <a:off x="0" y="0"/>
            <a:ext cx="12193588" cy="6858000"/>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None/>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None/>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pic>
        <p:nvPicPr>
          <p:cNvPr id="46" name="Shape 46"/>
          <p:cNvPicPr preferRelativeResize="0"/>
          <p:nvPr/>
        </p:nvPicPr>
        <p:blipFill rotWithShape="1">
          <a:blip r:embed="rId2">
            <a:alphaModFix/>
          </a:blip>
          <a:srcRect/>
          <a:stretch/>
        </p:blipFill>
        <p:spPr>
          <a:xfrm>
            <a:off x="22793029" y="461431"/>
            <a:ext cx="1058317" cy="1408604"/>
          </a:xfrm>
          <a:prstGeom prst="rect">
            <a:avLst/>
          </a:prstGeom>
          <a:noFill/>
          <a:ln>
            <a:noFill/>
          </a:ln>
        </p:spPr>
      </p:pic>
      <p:sp>
        <p:nvSpPr>
          <p:cNvPr id="47" name="Shape 47"/>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a:t>
            </a:fld>
            <a:endParaRPr lang="en-MY" sz="2000">
              <a:solidFill>
                <a:schemeClr val="lt1"/>
              </a:solidFill>
              <a:latin typeface="Open Sans"/>
              <a:ea typeface="Open Sans"/>
              <a:cs typeface="Open Sans"/>
              <a:sym typeface="Open Sans"/>
            </a:endParaRPr>
          </a:p>
        </p:txBody>
      </p:sp>
      <p:sp>
        <p:nvSpPr>
          <p:cNvPr id="48" name="Shape 48"/>
          <p:cNvSpPr txBox="1"/>
          <p:nvPr/>
        </p:nvSpPr>
        <p:spPr>
          <a:xfrm>
            <a:off x="10539660" y="13188976"/>
            <a:ext cx="3320716" cy="708741"/>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rgbClr val="7F7F7F"/>
              </a:buClr>
              <a:buSzPct val="25000"/>
              <a:buFont typeface="Arial"/>
              <a:buNone/>
            </a:pPr>
            <a:r>
              <a:rPr lang="en-MY" sz="2000" b="1">
                <a:solidFill>
                  <a:srgbClr val="7F7F7F"/>
                </a:solidFill>
                <a:latin typeface="Open Sans"/>
                <a:ea typeface="Open Sans"/>
                <a:cs typeface="Open Sans"/>
                <a:sym typeface="Open Sans"/>
              </a:rPr>
              <a:t>Private &amp; Confidential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219358" y="549277"/>
            <a:ext cx="21948457" cy="2286000"/>
          </a:xfrm>
          <a:prstGeom prst="rect">
            <a:avLst/>
          </a:prstGeom>
          <a:noFill/>
          <a:ln>
            <a:noFill/>
          </a:ln>
        </p:spPr>
        <p:txBody>
          <a:bodyPr wrap="square" lIns="91425" tIns="91425" rIns="91425" bIns="91425" anchor="ctr" anchorCtr="0"/>
          <a:lstStyle>
            <a:lvl1pPr marL="0" marR="0" lvl="0" indent="0" algn="ctr" rtl="0">
              <a:spcBef>
                <a:spcPts val="0"/>
              </a:spcBef>
              <a:buClr>
                <a:schemeClr val="lt2"/>
              </a:buClr>
              <a:buFont typeface="Open Sans"/>
              <a:buNone/>
              <a:defRPr sz="6000" b="0" i="0" u="none" strike="noStrike" cap="none">
                <a:solidFill>
                  <a:schemeClr val="lt2"/>
                </a:solidFill>
                <a:latin typeface="Open Sans"/>
                <a:ea typeface="Open Sans"/>
                <a:cs typeface="Open Sans"/>
                <a:sym typeface="Open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1219358" y="3200413"/>
            <a:ext cx="21948457" cy="9051926"/>
          </a:xfrm>
          <a:prstGeom prst="rect">
            <a:avLst/>
          </a:prstGeom>
          <a:noFill/>
          <a:ln>
            <a:noFill/>
          </a:ln>
        </p:spPr>
        <p:txBody>
          <a:bodyPr wrap="square" lIns="91425" tIns="91425" rIns="91425" bIns="91425" anchor="t" anchorCtr="0"/>
          <a:lstStyle>
            <a:lvl1pPr marL="0" marR="0" lvl="0" indent="0" algn="ctr" rtl="0">
              <a:lnSpc>
                <a:spcPct val="130000"/>
              </a:lnSpc>
              <a:spcBef>
                <a:spcPts val="480"/>
              </a:spcBef>
              <a:buClr>
                <a:schemeClr val="dk2"/>
              </a:buClr>
              <a:buFont typeface="Arial"/>
              <a:buChar char="●"/>
              <a:defRPr sz="2400" b="0" i="0" u="none" strike="noStrike" cap="none">
                <a:solidFill>
                  <a:schemeClr val="dk2"/>
                </a:solidFill>
                <a:latin typeface="Open Sans Light"/>
                <a:ea typeface="Open Sans Light"/>
                <a:cs typeface="Open Sans Light"/>
                <a:sym typeface="Open Sans Light"/>
              </a:defRPr>
            </a:lvl1pPr>
            <a:lvl2pPr marL="1087444" marR="0" lvl="1" indent="-7943" algn="ctr" rtl="0">
              <a:lnSpc>
                <a:spcPct val="130000"/>
              </a:lnSpc>
              <a:spcBef>
                <a:spcPts val="620"/>
              </a:spcBef>
              <a:buClr>
                <a:schemeClr val="dk2"/>
              </a:buClr>
              <a:buFont typeface="Arial"/>
              <a:buChar char="○"/>
              <a:defRPr sz="3100" b="0" i="0" u="none" strike="noStrike" cap="none">
                <a:solidFill>
                  <a:schemeClr val="dk2"/>
                </a:solidFill>
                <a:latin typeface="Open Sans"/>
                <a:ea typeface="Open Sans"/>
                <a:cs typeface="Open Sans"/>
                <a:sym typeface="Open Sans"/>
              </a:defRPr>
            </a:lvl2pPr>
            <a:lvl3pPr marL="2174887" marR="0" lvl="2" indent="-3187" algn="ctr" rtl="0">
              <a:lnSpc>
                <a:spcPct val="130000"/>
              </a:lnSpc>
              <a:spcBef>
                <a:spcPts val="620"/>
              </a:spcBef>
              <a:buClr>
                <a:schemeClr val="dk2"/>
              </a:buClr>
              <a:buFont typeface="Arial"/>
              <a:buChar char="■"/>
              <a:defRPr sz="3100" b="0" i="0" u="none" strike="noStrike" cap="none">
                <a:solidFill>
                  <a:schemeClr val="dk2"/>
                </a:solidFill>
                <a:latin typeface="Open Sans"/>
                <a:ea typeface="Open Sans"/>
                <a:cs typeface="Open Sans"/>
                <a:sym typeface="Open Sans"/>
              </a:defRPr>
            </a:lvl3pPr>
            <a:lvl4pPr marL="3262338" marR="0" lvl="3" indent="-11138" algn="ctr" rtl="0">
              <a:lnSpc>
                <a:spcPct val="130000"/>
              </a:lnSpc>
              <a:spcBef>
                <a:spcPts val="620"/>
              </a:spcBef>
              <a:buClr>
                <a:schemeClr val="dk2"/>
              </a:buClr>
              <a:buFont typeface="Arial"/>
              <a:buChar char="●"/>
              <a:defRPr sz="3100" b="0" i="0" u="none" strike="noStrike" cap="none">
                <a:solidFill>
                  <a:schemeClr val="dk2"/>
                </a:solidFill>
                <a:latin typeface="Open Sans"/>
                <a:ea typeface="Open Sans"/>
                <a:cs typeface="Open Sans"/>
                <a:sym typeface="Open Sans"/>
              </a:defRPr>
            </a:lvl4pPr>
            <a:lvl5pPr marL="4349779" marR="0" lvl="4" indent="-6379" algn="ctr" rtl="0">
              <a:lnSpc>
                <a:spcPct val="130000"/>
              </a:lnSpc>
              <a:spcBef>
                <a:spcPts val="620"/>
              </a:spcBef>
              <a:buClr>
                <a:schemeClr val="dk2"/>
              </a:buClr>
              <a:buFont typeface="Arial"/>
              <a:buChar char="○"/>
              <a:defRPr sz="3100" b="0" i="0" u="none" strike="noStrike" cap="none">
                <a:solidFill>
                  <a:schemeClr val="dk2"/>
                </a:solidFill>
                <a:latin typeface="Open Sans"/>
                <a:ea typeface="Open Sans"/>
                <a:cs typeface="Open Sans"/>
                <a:sym typeface="Open Sans"/>
              </a:defRPr>
            </a:lvl5pPr>
            <a:lvl6pPr marL="5980947" marR="0" lvl="5" indent="-240546"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68393" marR="0" lvl="6" indent="-24849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55841" marR="0" lvl="7" indent="-243740"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43285" marR="0" lvl="8" indent="-238984"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b="0" i="0" u="none" strike="noStrike" cap="none">
                <a:solidFill>
                  <a:schemeClr val="lt1"/>
                </a:solidFill>
                <a:latin typeface="Open Sans"/>
                <a:ea typeface="Open Sans"/>
                <a:cs typeface="Open Sans"/>
                <a:sym typeface="Open Sans"/>
              </a:rPr>
              <a:t>‹#›</a:t>
            </a:fld>
            <a:endParaRPr lang="en-MY" sz="2000" b="0" i="0" u="none" strike="noStrike" cap="none">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6.jpg"/><Relationship Id="rId7" Type="http://schemas.openxmlformats.org/officeDocument/2006/relationships/image" Target="../media/image70.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6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3" Type="http://schemas.openxmlformats.org/officeDocument/2006/relationships/image" Target="../media/image10.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jp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2" Type="http://schemas.openxmlformats.org/officeDocument/2006/relationships/notesSlide" Target="../notesSlides/notesSlide9.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41"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772130" y="4013808"/>
            <a:ext cx="17071022" cy="3576745"/>
          </a:xfrm>
          <a:prstGeom prst="rect">
            <a:avLst/>
          </a:prstGeom>
          <a:noFill/>
          <a:ln>
            <a:noFill/>
          </a:ln>
        </p:spPr>
        <p:txBody>
          <a:bodyPr wrap="square" lIns="217475" tIns="108725" rIns="217475" bIns="108725" anchor="ctr" anchorCtr="0">
            <a:noAutofit/>
          </a:bodyPr>
          <a:lstStyle/>
          <a:p>
            <a:pPr marL="0" marR="0" lvl="0" indent="0" algn="ctr" rtl="0">
              <a:spcBef>
                <a:spcPts val="0"/>
              </a:spcBef>
              <a:buClr>
                <a:srgbClr val="595959"/>
              </a:buClr>
              <a:buSzPct val="25000"/>
              <a:buFont typeface="Open Sans"/>
              <a:buNone/>
            </a:pPr>
            <a:r>
              <a:rPr lang="en-MY" sz="7200" b="1" i="0" u="none" strike="noStrike" cap="none" dirty="0">
                <a:solidFill>
                  <a:srgbClr val="595959"/>
                </a:solidFill>
                <a:latin typeface="Open Sans"/>
                <a:ea typeface="Open Sans"/>
                <a:cs typeface="Open Sans"/>
                <a:sym typeface="Open Sans"/>
              </a:rPr>
              <a:t>PROPOSAL FOR SPS SYSTEM, TRAINING AND CONSULTATION</a:t>
            </a:r>
          </a:p>
        </p:txBody>
      </p:sp>
      <p:pic>
        <p:nvPicPr>
          <p:cNvPr id="55" name="Shape 55"/>
          <p:cNvPicPr preferRelativeResize="0"/>
          <p:nvPr/>
        </p:nvPicPr>
        <p:blipFill rotWithShape="1">
          <a:blip r:embed="rId3">
            <a:alphaModFix/>
          </a:blip>
          <a:srcRect/>
          <a:stretch/>
        </p:blipFill>
        <p:spPr>
          <a:xfrm>
            <a:off x="8477249" y="962466"/>
            <a:ext cx="7432431" cy="1545195"/>
          </a:xfrm>
          <a:prstGeom prst="rect">
            <a:avLst/>
          </a:prstGeom>
          <a:noFill/>
          <a:ln>
            <a:noFill/>
          </a:ln>
        </p:spPr>
      </p:pic>
      <p:sp>
        <p:nvSpPr>
          <p:cNvPr id="56" name="Shape 56"/>
          <p:cNvSpPr txBox="1"/>
          <p:nvPr/>
        </p:nvSpPr>
        <p:spPr>
          <a:xfrm>
            <a:off x="3658076" y="9096702"/>
            <a:ext cx="4876322" cy="3505200"/>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chemeClr val="dk1"/>
              </a:buClr>
              <a:buSzPct val="25000"/>
              <a:buFont typeface="Arial"/>
              <a:buNone/>
            </a:pPr>
            <a:r>
              <a:rPr lang="en-MY" sz="2800" b="1" i="0" u="none" strike="noStrike" cap="none">
                <a:solidFill>
                  <a:schemeClr val="dk1"/>
                </a:solidFill>
                <a:latin typeface="Open Sans"/>
                <a:ea typeface="Open Sans"/>
                <a:cs typeface="Open Sans"/>
                <a:sym typeface="Open Sans"/>
              </a:rPr>
              <a:t>PREPARED BY:</a:t>
            </a:r>
          </a:p>
          <a:p>
            <a:pPr marL="0" marR="0" lvl="0" indent="0" algn="ctr" rtl="0">
              <a:lnSpc>
                <a:spcPct val="120000"/>
              </a:lnSpc>
              <a:spcBef>
                <a:spcPts val="0"/>
              </a:spcBef>
              <a:buClr>
                <a:schemeClr val="dk1"/>
              </a:buClr>
              <a:buFont typeface="Arial"/>
              <a:buNone/>
            </a:pPr>
            <a:endParaRPr sz="2800" b="1">
              <a:solidFill>
                <a:schemeClr val="dk1"/>
              </a:solidFill>
              <a:latin typeface="Open Sans"/>
              <a:ea typeface="Open Sans"/>
              <a:cs typeface="Open Sans"/>
              <a:sym typeface="Open Sans"/>
            </a:endParaRPr>
          </a:p>
          <a:p>
            <a:pPr marL="0" marR="0" lvl="0" indent="0" algn="ctr" rtl="0">
              <a:lnSpc>
                <a:spcPct val="120000"/>
              </a:lnSpc>
              <a:spcBef>
                <a:spcPts val="0"/>
              </a:spcBef>
              <a:buClr>
                <a:schemeClr val="dk1"/>
              </a:buClr>
              <a:buSzPct val="25000"/>
              <a:buFont typeface="Arial"/>
              <a:buNone/>
            </a:pPr>
            <a:br>
              <a:rPr lang="en-MY" sz="2800" b="1">
                <a:solidFill>
                  <a:schemeClr val="dk1"/>
                </a:solidFill>
                <a:latin typeface="Open Sans"/>
                <a:ea typeface="Open Sans"/>
                <a:cs typeface="Open Sans"/>
                <a:sym typeface="Open Sans"/>
              </a:rPr>
            </a:br>
            <a:endParaRPr lang="en-MY" sz="2800" b="1">
              <a:solidFill>
                <a:schemeClr val="dk1"/>
              </a:solidFill>
              <a:latin typeface="Open Sans"/>
              <a:ea typeface="Open Sans"/>
              <a:cs typeface="Open Sans"/>
              <a:sym typeface="Open Sans"/>
            </a:endParaRPr>
          </a:p>
        </p:txBody>
      </p:sp>
      <p:sp>
        <p:nvSpPr>
          <p:cNvPr id="57" name="Shape 57"/>
          <p:cNvSpPr txBox="1"/>
          <p:nvPr/>
        </p:nvSpPr>
        <p:spPr>
          <a:xfrm>
            <a:off x="15966829" y="9080935"/>
            <a:ext cx="4876322" cy="3505200"/>
          </a:xfrm>
          <a:prstGeom prst="rect">
            <a:avLst/>
          </a:prstGeom>
          <a:noFill/>
          <a:ln>
            <a:noFill/>
          </a:ln>
        </p:spPr>
        <p:txBody>
          <a:bodyPr wrap="square" lIns="217475" tIns="108725" rIns="217475" bIns="108725" anchor="t" anchorCtr="0">
            <a:noAutofit/>
          </a:bodyPr>
          <a:lstStyle/>
          <a:p>
            <a:pPr marL="0" marR="0" lvl="0" indent="0" algn="ctr" rtl="0">
              <a:lnSpc>
                <a:spcPct val="120000"/>
              </a:lnSpc>
              <a:spcBef>
                <a:spcPts val="0"/>
              </a:spcBef>
              <a:buClr>
                <a:schemeClr val="dk1"/>
              </a:buClr>
              <a:buSzPct val="25000"/>
              <a:buFont typeface="Arial"/>
              <a:buNone/>
            </a:pPr>
            <a:r>
              <a:rPr lang="en-MY" sz="2800" b="1" i="0" u="none" strike="noStrike" cap="none">
                <a:solidFill>
                  <a:schemeClr val="dk1"/>
                </a:solidFill>
                <a:latin typeface="Open Sans"/>
                <a:ea typeface="Open Sans"/>
                <a:cs typeface="Open Sans"/>
                <a:sym typeface="Open Sans"/>
              </a:rPr>
              <a:t>SUBMITTED TO:</a:t>
            </a:r>
          </a:p>
        </p:txBody>
      </p:sp>
      <p:sp>
        <p:nvSpPr>
          <p:cNvPr id="58" name="Shape 58"/>
          <p:cNvSpPr/>
          <p:nvPr/>
        </p:nvSpPr>
        <p:spPr>
          <a:xfrm>
            <a:off x="2848213" y="3567457"/>
            <a:ext cx="609601" cy="5371634"/>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b="0" i="0" u="none" strike="noStrike" cap="none">
              <a:solidFill>
                <a:schemeClr val="lt1"/>
              </a:solidFill>
              <a:latin typeface="Open Sans Light"/>
              <a:ea typeface="Open Sans Light"/>
              <a:cs typeface="Open Sans Light"/>
              <a:sym typeface="Open Sans Light"/>
            </a:endParaRPr>
          </a:p>
        </p:txBody>
      </p:sp>
      <p:pic>
        <p:nvPicPr>
          <p:cNvPr id="60" name="Shape 60" descr="salihin IT Curation.png"/>
          <p:cNvPicPr preferRelativeResize="0"/>
          <p:nvPr/>
        </p:nvPicPr>
        <p:blipFill>
          <a:blip r:embed="rId4">
            <a:alphaModFix/>
          </a:blip>
          <a:stretch>
            <a:fillRect/>
          </a:stretch>
        </p:blipFill>
        <p:spPr>
          <a:xfrm>
            <a:off x="4095912" y="10326845"/>
            <a:ext cx="4000649" cy="980925"/>
          </a:xfrm>
          <a:prstGeom prst="rect">
            <a:avLst/>
          </a:prstGeom>
          <a:noFill/>
          <a:ln>
            <a:noFill/>
          </a:ln>
        </p:spPr>
      </p:pic>
      <p:pic>
        <p:nvPicPr>
          <p:cNvPr id="3" name="Picture 2">
            <a:extLst>
              <a:ext uri="{FF2B5EF4-FFF2-40B4-BE49-F238E27FC236}">
                <a16:creationId xmlns:a16="http://schemas.microsoft.com/office/drawing/2014/main" id="{584BCE1A-63FB-4436-8EC7-42177F6EFC82}"/>
              </a:ext>
            </a:extLst>
          </p:cNvPr>
          <p:cNvPicPr>
            <a:picLocks noChangeAspect="1"/>
          </p:cNvPicPr>
          <p:nvPr/>
        </p:nvPicPr>
        <p:blipFill>
          <a:blip r:embed="rId5"/>
          <a:stretch>
            <a:fillRect/>
          </a:stretch>
        </p:blipFill>
        <p:spPr>
          <a:xfrm>
            <a:off x="17259300" y="9668201"/>
            <a:ext cx="2298215" cy="22982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15921287" y="5467835"/>
            <a:ext cx="3312347" cy="3824048"/>
          </a:xfrm>
          <a:prstGeom prst="rect">
            <a:avLst/>
          </a:prstGeom>
          <a:noFill/>
          <a:ln>
            <a:noFill/>
          </a:ln>
        </p:spPr>
        <p:txBody>
          <a:bodyPr wrap="square" lIns="91425" tIns="91425" rIns="91425" bIns="91425" anchor="ctr" anchorCtr="0">
            <a:noAutofit/>
          </a:bodyPr>
          <a:lstStyle/>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Shanghai</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Hong Kong</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Tokyo Kuala Lumpur</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Singapore</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Dubai</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Sydney</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New Delhi</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Ramat Gan</a:t>
            </a:r>
          </a:p>
          <a:p>
            <a:pPr marL="0" marR="0" lvl="0" indent="0" algn="ctr" rtl="0">
              <a:spcBef>
                <a:spcPts val="0"/>
              </a:spcBef>
              <a:buClr>
                <a:srgbClr val="0C0C0C"/>
              </a:buClr>
              <a:buSzPct val="25000"/>
              <a:buFont typeface="Open Sans"/>
              <a:buNone/>
            </a:pPr>
            <a:r>
              <a:rPr lang="en-MY" sz="2000">
                <a:solidFill>
                  <a:srgbClr val="0C0C0C"/>
                </a:solidFill>
                <a:latin typeface="Open Sans"/>
                <a:ea typeface="Open Sans"/>
                <a:cs typeface="Open Sans"/>
                <a:sym typeface="Open Sans"/>
              </a:rPr>
              <a:t>Taiwan</a:t>
            </a:r>
          </a:p>
        </p:txBody>
      </p:sp>
      <p:sp>
        <p:nvSpPr>
          <p:cNvPr id="235" name="Shape 235"/>
          <p:cNvSpPr/>
          <p:nvPr/>
        </p:nvSpPr>
        <p:spPr>
          <a:xfrm>
            <a:off x="2156775" y="7172577"/>
            <a:ext cx="12882699" cy="1716826"/>
          </a:xfrm>
          <a:custGeom>
            <a:avLst/>
            <a:gdLst/>
            <a:ahLst/>
            <a:cxnLst/>
            <a:rect l="0" t="0" r="0" b="0"/>
            <a:pathLst>
              <a:path w="120000" h="120000" extrusionOk="0">
                <a:moveTo>
                  <a:pt x="0" y="0"/>
                </a:moveTo>
                <a:cubicBezTo>
                  <a:pt x="14782" y="59999"/>
                  <a:pt x="29565" y="119999"/>
                  <a:pt x="49565" y="119999"/>
                </a:cubicBezTo>
                <a:cubicBezTo>
                  <a:pt x="69565" y="119999"/>
                  <a:pt x="94782" y="59999"/>
                  <a:pt x="119999" y="0"/>
                </a:cubicBezTo>
              </a:path>
            </a:pathLst>
          </a:custGeom>
          <a:no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4300">
              <a:solidFill>
                <a:schemeClr val="dk1"/>
              </a:solidFill>
              <a:latin typeface="Calibri"/>
              <a:ea typeface="Calibri"/>
              <a:cs typeface="Calibri"/>
              <a:sym typeface="Calibri"/>
            </a:endParaRPr>
          </a:p>
        </p:txBody>
      </p:sp>
      <p:sp>
        <p:nvSpPr>
          <p:cNvPr id="236" name="Shape 236"/>
          <p:cNvSpPr/>
          <p:nvPr/>
        </p:nvSpPr>
        <p:spPr>
          <a:xfrm>
            <a:off x="21340631" y="4527623"/>
            <a:ext cx="559094" cy="428162"/>
          </a:xfrm>
          <a:prstGeom prst="triangle">
            <a:avLst>
              <a:gd name="adj" fmla="val 50000"/>
            </a:avLst>
          </a:prstGeom>
          <a:solidFill>
            <a:srgbClr val="C00000"/>
          </a:solidFill>
          <a:ln>
            <a:noFill/>
          </a:ln>
          <a:effectLst>
            <a:outerShdw blurRad="50799" dist="38100" dir="2700000" algn="tl" rotWithShape="0">
              <a:srgbClr val="000000">
                <a:alpha val="40000"/>
              </a:srgbClr>
            </a:outerShdw>
          </a:effectLst>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Calibri"/>
              <a:buNone/>
            </a:pPr>
            <a:endParaRPr sz="4300">
              <a:solidFill>
                <a:schemeClr val="dk1"/>
              </a:solidFill>
              <a:latin typeface="Calibri"/>
              <a:ea typeface="Calibri"/>
              <a:cs typeface="Calibri"/>
              <a:sym typeface="Calibri"/>
            </a:endParaRPr>
          </a:p>
        </p:txBody>
      </p:sp>
      <p:sp>
        <p:nvSpPr>
          <p:cNvPr id="237" name="Shape 237"/>
          <p:cNvSpPr/>
          <p:nvPr/>
        </p:nvSpPr>
        <p:spPr>
          <a:xfrm rot="-2009533">
            <a:off x="4594584" y="3389242"/>
            <a:ext cx="19308150" cy="14041204"/>
          </a:xfrm>
          <a:prstGeom prst="arc">
            <a:avLst>
              <a:gd name="adj1" fmla="val 14907324"/>
              <a:gd name="adj2" fmla="val 21327619"/>
            </a:avLst>
          </a:prstGeom>
          <a:noFill/>
          <a:ln w="9525" cap="flat" cmpd="sng">
            <a:solidFill>
              <a:srgbClr val="59595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430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10</a:t>
            </a:fld>
            <a:endParaRPr lang="en-MY" sz="2000">
              <a:solidFill>
                <a:schemeClr val="lt1"/>
              </a:solidFill>
              <a:latin typeface="Open Sans"/>
              <a:ea typeface="Open Sans"/>
              <a:cs typeface="Open Sans"/>
              <a:sym typeface="Open Sans"/>
            </a:endParaRPr>
          </a:p>
        </p:txBody>
      </p:sp>
      <p:pic>
        <p:nvPicPr>
          <p:cNvPr id="239" name="Shape 239"/>
          <p:cNvPicPr preferRelativeResize="0"/>
          <p:nvPr/>
        </p:nvPicPr>
        <p:blipFill rotWithShape="1">
          <a:blip r:embed="rId3">
            <a:alphaModFix/>
          </a:blip>
          <a:srcRect/>
          <a:stretch/>
        </p:blipFill>
        <p:spPr>
          <a:xfrm>
            <a:off x="5746353" y="2888331"/>
            <a:ext cx="11965157" cy="6945944"/>
          </a:xfrm>
          <a:prstGeom prst="rect">
            <a:avLst/>
          </a:prstGeom>
          <a:noFill/>
          <a:ln>
            <a:noFill/>
          </a:ln>
          <a:effectLst>
            <a:outerShdw blurRad="292100" dist="139700" dir="2700000" algn="tl" rotWithShape="0">
              <a:srgbClr val="333333">
                <a:alpha val="64705"/>
              </a:srgbClr>
            </a:outerShdw>
          </a:effectLst>
        </p:spPr>
      </p:pic>
      <p:sp>
        <p:nvSpPr>
          <p:cNvPr id="240" name="Shape 240"/>
          <p:cNvSpPr/>
          <p:nvPr/>
        </p:nvSpPr>
        <p:spPr>
          <a:xfrm>
            <a:off x="5960705" y="6749197"/>
            <a:ext cx="264200" cy="202327"/>
          </a:xfrm>
          <a:prstGeom prst="triangle">
            <a:avLst>
              <a:gd name="adj" fmla="val 50000"/>
            </a:avLst>
          </a:prstGeom>
          <a:solidFill>
            <a:srgbClr val="C000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Calibri"/>
              <a:buNone/>
            </a:pPr>
            <a:endParaRPr sz="4300">
              <a:solidFill>
                <a:schemeClr val="dk1"/>
              </a:solidFill>
              <a:latin typeface="Calibri"/>
              <a:ea typeface="Calibri"/>
              <a:cs typeface="Calibri"/>
              <a:sym typeface="Calibri"/>
            </a:endParaRPr>
          </a:p>
        </p:txBody>
      </p:sp>
      <p:sp>
        <p:nvSpPr>
          <p:cNvPr id="241" name="Shape 241"/>
          <p:cNvSpPr txBox="1"/>
          <p:nvPr/>
        </p:nvSpPr>
        <p:spPr>
          <a:xfrm>
            <a:off x="5792264" y="6930913"/>
            <a:ext cx="2485460" cy="675829"/>
          </a:xfrm>
          <a:prstGeom prst="rect">
            <a:avLst/>
          </a:prstGeom>
          <a:solidFill>
            <a:srgbClr val="C00000"/>
          </a:solid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2400" b="1">
                <a:solidFill>
                  <a:srgbClr val="FFFFFF"/>
                </a:solidFill>
                <a:latin typeface="Open Sans"/>
                <a:ea typeface="Open Sans"/>
                <a:cs typeface="Open Sans"/>
                <a:sym typeface="Open Sans"/>
              </a:rPr>
              <a:t>America</a:t>
            </a:r>
          </a:p>
        </p:txBody>
      </p:sp>
      <p:sp>
        <p:nvSpPr>
          <p:cNvPr id="242" name="Shape 242"/>
          <p:cNvSpPr txBox="1"/>
          <p:nvPr/>
        </p:nvSpPr>
        <p:spPr>
          <a:xfrm>
            <a:off x="5299650" y="4141607"/>
            <a:ext cx="3665737" cy="3055987"/>
          </a:xfrm>
          <a:prstGeom prst="rect">
            <a:avLst/>
          </a:prstGeom>
          <a:noFill/>
          <a:ln>
            <a:noFill/>
          </a:ln>
        </p:spPr>
        <p:txBody>
          <a:bodyPr wrap="square" lIns="91425" tIns="91425" rIns="91425" bIns="91425" anchor="ctr" anchorCtr="0">
            <a:noAutofit/>
          </a:bodyPr>
          <a:lstStyle/>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Buenos Aires</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Mexico</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Boston</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Los Angeles</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Miami</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New York</a:t>
            </a:r>
          </a:p>
          <a:p>
            <a:pPr marL="0" marR="0" lvl="0" indent="0" algn="ctr" rtl="0">
              <a:spcBef>
                <a:spcPts val="0"/>
              </a:spcBef>
              <a:buClr>
                <a:srgbClr val="0C0C0C"/>
              </a:buClr>
              <a:buSzPct val="25000"/>
              <a:buFont typeface="Open Sans"/>
              <a:buNone/>
            </a:pPr>
            <a:r>
              <a:rPr lang="en-MY" sz="2000">
                <a:solidFill>
                  <a:srgbClr val="0C0C0C"/>
                </a:solidFill>
                <a:latin typeface="Open Sans"/>
                <a:ea typeface="Open Sans"/>
                <a:cs typeface="Open Sans"/>
                <a:sym typeface="Open Sans"/>
              </a:rPr>
              <a:t>San Francisco</a:t>
            </a:r>
          </a:p>
        </p:txBody>
      </p:sp>
      <p:sp>
        <p:nvSpPr>
          <p:cNvPr id="243" name="Shape 243"/>
          <p:cNvSpPr/>
          <p:nvPr/>
        </p:nvSpPr>
        <p:spPr>
          <a:xfrm>
            <a:off x="10362942" y="4330089"/>
            <a:ext cx="2687563" cy="683799"/>
          </a:xfrm>
          <a:prstGeom prst="rect">
            <a:avLst/>
          </a:prstGeom>
          <a:solidFill>
            <a:schemeClr val="accent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Calibri"/>
              <a:buNone/>
            </a:pPr>
            <a:endParaRPr sz="4300">
              <a:solidFill>
                <a:schemeClr val="dk1"/>
              </a:solidFill>
              <a:latin typeface="Calibri"/>
              <a:ea typeface="Calibri"/>
              <a:cs typeface="Calibri"/>
              <a:sym typeface="Calibri"/>
            </a:endParaRPr>
          </a:p>
        </p:txBody>
      </p:sp>
      <p:sp>
        <p:nvSpPr>
          <p:cNvPr id="244" name="Shape 244"/>
          <p:cNvSpPr/>
          <p:nvPr/>
        </p:nvSpPr>
        <p:spPr>
          <a:xfrm rot="10800000">
            <a:off x="10482505" y="4993887"/>
            <a:ext cx="317005" cy="274379"/>
          </a:xfrm>
          <a:prstGeom prst="triangle">
            <a:avLst>
              <a:gd name="adj" fmla="val 50000"/>
            </a:avLst>
          </a:prstGeom>
          <a:solidFill>
            <a:srgbClr val="C000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Calibri"/>
              <a:buNone/>
            </a:pPr>
            <a:endParaRPr sz="4300">
              <a:solidFill>
                <a:schemeClr val="dk1"/>
              </a:solidFill>
              <a:latin typeface="Calibri"/>
              <a:ea typeface="Calibri"/>
              <a:cs typeface="Calibri"/>
              <a:sym typeface="Calibri"/>
            </a:endParaRPr>
          </a:p>
        </p:txBody>
      </p:sp>
      <p:sp>
        <p:nvSpPr>
          <p:cNvPr id="245" name="Shape 245"/>
          <p:cNvSpPr txBox="1"/>
          <p:nvPr/>
        </p:nvSpPr>
        <p:spPr>
          <a:xfrm>
            <a:off x="9625263" y="5292696"/>
            <a:ext cx="4138863" cy="2736096"/>
          </a:xfrm>
          <a:prstGeom prst="rect">
            <a:avLst/>
          </a:prstGeom>
          <a:noFill/>
          <a:ln>
            <a:noFill/>
          </a:ln>
        </p:spPr>
        <p:txBody>
          <a:bodyPr wrap="square" lIns="91425" tIns="91425" rIns="91425" bIns="91425" anchor="ctr" anchorCtr="0">
            <a:noAutofit/>
          </a:bodyPr>
          <a:lstStyle/>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Vienna</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Brussels</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Limassol</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Paris</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Frankfurt</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Milan</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Rrome</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Luxemborg</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Bucharest</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Moscow</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Barcelona</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Madrid</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Lausanne</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Rotterdam</a:t>
            </a:r>
          </a:p>
          <a:p>
            <a:pPr marL="0" marR="0" lvl="0" indent="0" algn="ctr" rtl="0">
              <a:spcBef>
                <a:spcPts val="0"/>
              </a:spcBef>
              <a:spcAft>
                <a:spcPts val="0"/>
              </a:spcAft>
              <a:buClr>
                <a:srgbClr val="0C0C0C"/>
              </a:buClr>
              <a:buSzPct val="25000"/>
              <a:buFont typeface="Open Sans"/>
              <a:buNone/>
            </a:pPr>
            <a:r>
              <a:rPr lang="en-MY" sz="2000">
                <a:solidFill>
                  <a:srgbClr val="0C0C0C"/>
                </a:solidFill>
                <a:latin typeface="Open Sans"/>
                <a:ea typeface="Open Sans"/>
                <a:cs typeface="Open Sans"/>
                <a:sym typeface="Open Sans"/>
              </a:rPr>
              <a:t>London</a:t>
            </a:r>
          </a:p>
          <a:p>
            <a:pPr marL="0" marR="0" lvl="0" indent="0" algn="ctr" rtl="0">
              <a:spcBef>
                <a:spcPts val="0"/>
              </a:spcBef>
              <a:buClr>
                <a:srgbClr val="0C0C0C"/>
              </a:buClr>
              <a:buSzPct val="25000"/>
              <a:buFont typeface="Open Sans"/>
              <a:buNone/>
            </a:pPr>
            <a:r>
              <a:rPr lang="en-MY" sz="2000">
                <a:solidFill>
                  <a:srgbClr val="0C0C0C"/>
                </a:solidFill>
                <a:latin typeface="Open Sans"/>
                <a:ea typeface="Open Sans"/>
                <a:cs typeface="Open Sans"/>
                <a:sym typeface="Open Sans"/>
              </a:rPr>
              <a:t>Kyiv</a:t>
            </a:r>
          </a:p>
        </p:txBody>
      </p:sp>
      <p:sp>
        <p:nvSpPr>
          <p:cNvPr id="246" name="Shape 246"/>
          <p:cNvSpPr/>
          <p:nvPr/>
        </p:nvSpPr>
        <p:spPr>
          <a:xfrm rot="10800000">
            <a:off x="16453503" y="5810041"/>
            <a:ext cx="293352" cy="253907"/>
          </a:xfrm>
          <a:prstGeom prst="triangle">
            <a:avLst>
              <a:gd name="adj" fmla="val 50000"/>
            </a:avLst>
          </a:prstGeom>
          <a:solidFill>
            <a:srgbClr val="C000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Calibri"/>
              <a:buNone/>
            </a:pPr>
            <a:endParaRPr sz="4300">
              <a:solidFill>
                <a:schemeClr val="dk1"/>
              </a:solidFill>
              <a:latin typeface="Calibri"/>
              <a:ea typeface="Calibri"/>
              <a:cs typeface="Calibri"/>
              <a:sym typeface="Calibri"/>
            </a:endParaRPr>
          </a:p>
        </p:txBody>
      </p:sp>
      <p:sp>
        <p:nvSpPr>
          <p:cNvPr id="247" name="Shape 247"/>
          <p:cNvSpPr txBox="1"/>
          <p:nvPr/>
        </p:nvSpPr>
        <p:spPr>
          <a:xfrm>
            <a:off x="16333943" y="5176792"/>
            <a:ext cx="2266878" cy="632779"/>
          </a:xfrm>
          <a:prstGeom prst="rect">
            <a:avLst/>
          </a:prstGeom>
          <a:solidFill>
            <a:srgbClr val="C00000"/>
          </a:solid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2400" b="1">
                <a:solidFill>
                  <a:srgbClr val="FFFFFF"/>
                </a:solidFill>
                <a:latin typeface="Open Sans"/>
                <a:ea typeface="Open Sans"/>
                <a:cs typeface="Open Sans"/>
                <a:sym typeface="Open Sans"/>
              </a:rPr>
              <a:t>Asia</a:t>
            </a:r>
          </a:p>
        </p:txBody>
      </p:sp>
      <p:sp>
        <p:nvSpPr>
          <p:cNvPr id="248" name="Shape 248"/>
          <p:cNvSpPr/>
          <p:nvPr/>
        </p:nvSpPr>
        <p:spPr>
          <a:xfrm rot="-3685364">
            <a:off x="16307229" y="3573352"/>
            <a:ext cx="6947010" cy="7156798"/>
          </a:xfrm>
          <a:prstGeom prst="arc">
            <a:avLst>
              <a:gd name="adj1" fmla="val 16571388"/>
              <a:gd name="adj2" fmla="val 169161"/>
            </a:avLst>
          </a:prstGeom>
          <a:noFill/>
          <a:ln w="9525" cap="flat" cmpd="sng">
            <a:solidFill>
              <a:srgbClr val="59595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4300">
              <a:solidFill>
                <a:schemeClr val="dk1"/>
              </a:solidFill>
              <a:latin typeface="Calibri"/>
              <a:ea typeface="Calibri"/>
              <a:cs typeface="Calibri"/>
              <a:sym typeface="Calibri"/>
            </a:endParaRPr>
          </a:p>
        </p:txBody>
      </p:sp>
      <p:sp>
        <p:nvSpPr>
          <p:cNvPr id="249" name="Shape 249"/>
          <p:cNvSpPr/>
          <p:nvPr/>
        </p:nvSpPr>
        <p:spPr>
          <a:xfrm rot="-1498000">
            <a:off x="9402051" y="2953941"/>
            <a:ext cx="14432379" cy="12674363"/>
          </a:xfrm>
          <a:prstGeom prst="arc">
            <a:avLst>
              <a:gd name="adj1" fmla="val 15566681"/>
              <a:gd name="adj2" fmla="val 20330836"/>
            </a:avLst>
          </a:prstGeom>
          <a:noFill/>
          <a:ln w="9525" cap="flat" cmpd="sng">
            <a:solidFill>
              <a:srgbClr val="59595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4300">
              <a:solidFill>
                <a:schemeClr val="dk1"/>
              </a:solidFill>
              <a:latin typeface="Calibri"/>
              <a:ea typeface="Calibri"/>
              <a:cs typeface="Calibri"/>
              <a:sym typeface="Calibri"/>
            </a:endParaRPr>
          </a:p>
        </p:txBody>
      </p:sp>
      <p:sp>
        <p:nvSpPr>
          <p:cNvPr id="250" name="Shape 250"/>
          <p:cNvSpPr txBox="1"/>
          <p:nvPr/>
        </p:nvSpPr>
        <p:spPr>
          <a:xfrm>
            <a:off x="10362942" y="4330089"/>
            <a:ext cx="2687563" cy="683799"/>
          </a:xfrm>
          <a:prstGeom prst="rect">
            <a:avLst/>
          </a:prstGeom>
          <a:solidFill>
            <a:srgbClr val="C00000"/>
          </a:solid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2400" b="1">
                <a:solidFill>
                  <a:srgbClr val="FFFFFF"/>
                </a:solidFill>
                <a:latin typeface="Open Sans"/>
                <a:ea typeface="Open Sans"/>
                <a:cs typeface="Open Sans"/>
                <a:sym typeface="Open Sans"/>
              </a:rPr>
              <a:t>Europe</a:t>
            </a:r>
          </a:p>
        </p:txBody>
      </p:sp>
      <p:grpSp>
        <p:nvGrpSpPr>
          <p:cNvPr id="251" name="Shape 251"/>
          <p:cNvGrpSpPr/>
          <p:nvPr/>
        </p:nvGrpSpPr>
        <p:grpSpPr>
          <a:xfrm>
            <a:off x="555210" y="3375930"/>
            <a:ext cx="3620209" cy="4587342"/>
            <a:chOff x="580350" y="1270850"/>
            <a:chExt cx="1911299" cy="2991900"/>
          </a:xfrm>
        </p:grpSpPr>
        <p:sp>
          <p:nvSpPr>
            <p:cNvPr id="252" name="Shape 252"/>
            <p:cNvSpPr/>
            <p:nvPr/>
          </p:nvSpPr>
          <p:spPr>
            <a:xfrm>
              <a:off x="580350" y="1270850"/>
              <a:ext cx="1911299" cy="2791799"/>
            </a:xfrm>
            <a:prstGeom prst="roundRect">
              <a:avLst>
                <a:gd name="adj" fmla="val 7329"/>
              </a:avLst>
            </a:prstGeom>
            <a:solidFill>
              <a:srgbClr val="C00000"/>
            </a:solidFill>
            <a:ln>
              <a:noFill/>
            </a:ln>
            <a:effectLst>
              <a:outerShdw blurRad="50799" dist="38100" dir="2700000" algn="tl" rotWithShape="0">
                <a:srgbClr val="000000">
                  <a:alpha val="40000"/>
                </a:srgbClr>
              </a:outerShdw>
            </a:effectLst>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4300">
                <a:solidFill>
                  <a:schemeClr val="dk1"/>
                </a:solidFill>
                <a:latin typeface="Calibri"/>
                <a:ea typeface="Calibri"/>
                <a:cs typeface="Calibri"/>
                <a:sym typeface="Calibri"/>
              </a:endParaRPr>
            </a:p>
          </p:txBody>
        </p:sp>
        <p:sp>
          <p:nvSpPr>
            <p:cNvPr id="253" name="Shape 253"/>
            <p:cNvSpPr/>
            <p:nvPr/>
          </p:nvSpPr>
          <p:spPr>
            <a:xfrm rot="10800000">
              <a:off x="1425900" y="4062650"/>
              <a:ext cx="220199" cy="200099"/>
            </a:xfrm>
            <a:prstGeom prst="triangle">
              <a:avLst>
                <a:gd name="adj" fmla="val 50000"/>
              </a:avLst>
            </a:prstGeom>
            <a:solidFill>
              <a:srgbClr val="C00000"/>
            </a:solidFill>
            <a:ln>
              <a:noFill/>
            </a:ln>
            <a:effectLst>
              <a:outerShdw blurRad="50799" dist="38100" dir="2700000" algn="tl" rotWithShape="0">
                <a:srgbClr val="000000">
                  <a:alpha val="40000"/>
                </a:srgbClr>
              </a:outerShdw>
            </a:effectLst>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4300">
                <a:solidFill>
                  <a:schemeClr val="dk1"/>
                </a:solidFill>
                <a:latin typeface="Calibri"/>
                <a:ea typeface="Calibri"/>
                <a:cs typeface="Calibri"/>
                <a:sym typeface="Calibri"/>
              </a:endParaRPr>
            </a:p>
          </p:txBody>
        </p:sp>
      </p:grpSp>
      <p:sp>
        <p:nvSpPr>
          <p:cNvPr id="254" name="Shape 254"/>
          <p:cNvSpPr txBox="1"/>
          <p:nvPr/>
        </p:nvSpPr>
        <p:spPr>
          <a:xfrm>
            <a:off x="542652" y="4773546"/>
            <a:ext cx="3620208" cy="2713069"/>
          </a:xfrm>
          <a:prstGeom prst="rect">
            <a:avLst/>
          </a:prstGeom>
          <a:noFill/>
          <a:ln>
            <a:noFill/>
          </a:ln>
        </p:spPr>
        <p:txBody>
          <a:bodyPr wrap="square" lIns="91425" tIns="91425" rIns="91425" bIns="91425" anchor="ctr" anchorCtr="0">
            <a:noAutofit/>
          </a:bodyPr>
          <a:lstStyle/>
          <a:p>
            <a:pPr marL="0" marR="0" lvl="0" indent="0" algn="ctr" rtl="0">
              <a:spcBef>
                <a:spcPts val="0"/>
              </a:spcBef>
              <a:spcAft>
                <a:spcPts val="0"/>
              </a:spcAft>
              <a:buSzPct val="25000"/>
              <a:buNone/>
            </a:pPr>
            <a:r>
              <a:rPr lang="en-MY" sz="2800" b="1">
                <a:solidFill>
                  <a:srgbClr val="FFFFFF"/>
                </a:solidFill>
                <a:latin typeface="Open Sans"/>
                <a:ea typeface="Open Sans"/>
                <a:cs typeface="Open Sans"/>
                <a:sym typeface="Open Sans"/>
              </a:rPr>
              <a:t>MALAYSIA</a:t>
            </a:r>
          </a:p>
          <a:p>
            <a:pPr marL="0" marR="0" lvl="0" indent="0" algn="ctr" rtl="0">
              <a:spcBef>
                <a:spcPts val="0"/>
              </a:spcBef>
              <a:spcAft>
                <a:spcPts val="0"/>
              </a:spcAft>
              <a:buSzPct val="25000"/>
              <a:buNone/>
            </a:pPr>
            <a:r>
              <a:rPr lang="en-MY" sz="2800">
                <a:solidFill>
                  <a:srgbClr val="FFFFFF"/>
                </a:solidFill>
                <a:latin typeface="Open Sans"/>
                <a:ea typeface="Open Sans"/>
                <a:cs typeface="Open Sans"/>
                <a:sym typeface="Open Sans"/>
              </a:rPr>
              <a:t>Batu Caves</a:t>
            </a:r>
          </a:p>
          <a:p>
            <a:pPr marL="0" marR="0" lvl="0" indent="0" algn="ctr" rtl="0">
              <a:spcBef>
                <a:spcPts val="0"/>
              </a:spcBef>
              <a:spcAft>
                <a:spcPts val="0"/>
              </a:spcAft>
              <a:buSzPct val="25000"/>
              <a:buNone/>
            </a:pPr>
            <a:r>
              <a:rPr lang="en-MY" sz="2800">
                <a:solidFill>
                  <a:srgbClr val="FFFFFF"/>
                </a:solidFill>
                <a:latin typeface="Open Sans"/>
                <a:ea typeface="Open Sans"/>
                <a:cs typeface="Open Sans"/>
                <a:sym typeface="Open Sans"/>
              </a:rPr>
              <a:t>Johor Bahru</a:t>
            </a:r>
          </a:p>
          <a:p>
            <a:pPr marL="0" marR="0" lvl="0" indent="0" algn="ctr" rtl="0">
              <a:spcBef>
                <a:spcPts val="0"/>
              </a:spcBef>
              <a:spcAft>
                <a:spcPts val="0"/>
              </a:spcAft>
              <a:buSzPct val="25000"/>
              <a:buNone/>
            </a:pPr>
            <a:r>
              <a:rPr lang="en-MY" sz="2800">
                <a:solidFill>
                  <a:srgbClr val="FFFFFF"/>
                </a:solidFill>
                <a:latin typeface="Open Sans"/>
                <a:ea typeface="Open Sans"/>
                <a:cs typeface="Open Sans"/>
                <a:sym typeface="Open Sans"/>
              </a:rPr>
              <a:t>Kuching</a:t>
            </a:r>
          </a:p>
          <a:p>
            <a:pPr marL="0" marR="0" lvl="0" indent="0" algn="ctr" rtl="0">
              <a:spcBef>
                <a:spcPts val="0"/>
              </a:spcBef>
              <a:buSzPct val="25000"/>
              <a:buNone/>
            </a:pPr>
            <a:r>
              <a:rPr lang="en-MY" sz="2800">
                <a:solidFill>
                  <a:srgbClr val="FFFFFF"/>
                </a:solidFill>
                <a:latin typeface="Open Sans"/>
                <a:ea typeface="Open Sans"/>
                <a:cs typeface="Open Sans"/>
                <a:sym typeface="Open Sans"/>
              </a:rPr>
              <a:t>Kuala Terengganu (TAF)</a:t>
            </a:r>
          </a:p>
        </p:txBody>
      </p:sp>
      <p:sp>
        <p:nvSpPr>
          <p:cNvPr id="255" name="Shape 255"/>
          <p:cNvSpPr txBox="1"/>
          <p:nvPr/>
        </p:nvSpPr>
        <p:spPr>
          <a:xfrm>
            <a:off x="651175" y="7859679"/>
            <a:ext cx="3403166" cy="1053770"/>
          </a:xfrm>
          <a:prstGeom prst="rect">
            <a:avLst/>
          </a:prstGeom>
          <a:noFill/>
          <a:ln>
            <a:noFill/>
          </a:ln>
        </p:spPr>
        <p:txBody>
          <a:bodyPr wrap="square" lIns="91425" tIns="91425" rIns="91425" bIns="91425" anchor="ctr" anchorCtr="0">
            <a:noAutofit/>
          </a:bodyPr>
          <a:lstStyle/>
          <a:p>
            <a:pPr marL="0" marR="0" lvl="0" indent="0" algn="ctr" rtl="0">
              <a:spcBef>
                <a:spcPts val="0"/>
              </a:spcBef>
              <a:buClr>
                <a:srgbClr val="C00000"/>
              </a:buClr>
              <a:buSzPct val="25000"/>
              <a:buFont typeface="Open Sans"/>
              <a:buNone/>
            </a:pPr>
            <a:r>
              <a:rPr lang="en-MY" sz="2800" b="1">
                <a:solidFill>
                  <a:srgbClr val="C00000"/>
                </a:solidFill>
                <a:latin typeface="Open Sans"/>
                <a:ea typeface="Open Sans"/>
                <a:cs typeface="Open Sans"/>
                <a:sym typeface="Open Sans"/>
              </a:rPr>
              <a:t>Our Local Branches</a:t>
            </a:r>
          </a:p>
        </p:txBody>
      </p:sp>
      <p:pic>
        <p:nvPicPr>
          <p:cNvPr id="256" name="Shape 256"/>
          <p:cNvPicPr preferRelativeResize="0"/>
          <p:nvPr/>
        </p:nvPicPr>
        <p:blipFill rotWithShape="1">
          <a:blip r:embed="rId4">
            <a:alphaModFix/>
          </a:blip>
          <a:srcRect t="6311" r="9503"/>
          <a:stretch/>
        </p:blipFill>
        <p:spPr>
          <a:xfrm>
            <a:off x="-101689" y="9034977"/>
            <a:ext cx="24488862" cy="4434480"/>
          </a:xfrm>
          <a:prstGeom prst="rect">
            <a:avLst/>
          </a:prstGeom>
          <a:noFill/>
          <a:ln>
            <a:noFill/>
          </a:ln>
        </p:spPr>
      </p:pic>
      <p:pic>
        <p:nvPicPr>
          <p:cNvPr id="257" name="Shape 257"/>
          <p:cNvPicPr preferRelativeResize="0"/>
          <p:nvPr/>
        </p:nvPicPr>
        <p:blipFill rotWithShape="1">
          <a:blip r:embed="rId5">
            <a:alphaModFix/>
          </a:blip>
          <a:srcRect/>
          <a:stretch/>
        </p:blipFill>
        <p:spPr>
          <a:xfrm>
            <a:off x="20701315" y="2610416"/>
            <a:ext cx="1923836" cy="1168251"/>
          </a:xfrm>
          <a:prstGeom prst="rect">
            <a:avLst/>
          </a:prstGeom>
          <a:noFill/>
          <a:ln>
            <a:noFill/>
          </a:ln>
        </p:spPr>
      </p:pic>
      <p:pic>
        <p:nvPicPr>
          <p:cNvPr id="258" name="Shape 258"/>
          <p:cNvPicPr preferRelativeResize="0"/>
          <p:nvPr/>
        </p:nvPicPr>
        <p:blipFill rotWithShape="1">
          <a:blip r:embed="rId6">
            <a:alphaModFix/>
          </a:blip>
          <a:srcRect/>
          <a:stretch/>
        </p:blipFill>
        <p:spPr>
          <a:xfrm>
            <a:off x="1715017" y="3400746"/>
            <a:ext cx="1300592" cy="1300592"/>
          </a:xfrm>
          <a:prstGeom prst="rect">
            <a:avLst/>
          </a:prstGeom>
          <a:noFill/>
          <a:ln>
            <a:noFill/>
          </a:ln>
        </p:spPr>
      </p:pic>
      <p:sp>
        <p:nvSpPr>
          <p:cNvPr id="259" name="Shape 259"/>
          <p:cNvSpPr/>
          <p:nvPr/>
        </p:nvSpPr>
        <p:spPr>
          <a:xfrm>
            <a:off x="19792950" y="4141608"/>
            <a:ext cx="3620210" cy="4343464"/>
          </a:xfrm>
          <a:prstGeom prst="roundRect">
            <a:avLst>
              <a:gd name="adj" fmla="val 7329"/>
            </a:avLst>
          </a:prstGeom>
          <a:solidFill>
            <a:srgbClr val="C00000"/>
          </a:solidFill>
          <a:ln>
            <a:noFill/>
          </a:ln>
          <a:effectLst>
            <a:outerShdw blurRad="50799" dist="38100" dir="2700000" algn="tl" rotWithShape="0">
              <a:srgbClr val="000000">
                <a:alpha val="40000"/>
              </a:srgbClr>
            </a:outerShdw>
          </a:effectLst>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4300">
              <a:solidFill>
                <a:schemeClr val="dk1"/>
              </a:solidFill>
              <a:latin typeface="Calibri"/>
              <a:ea typeface="Calibri"/>
              <a:cs typeface="Calibri"/>
              <a:sym typeface="Calibri"/>
            </a:endParaRPr>
          </a:p>
        </p:txBody>
      </p:sp>
      <p:sp>
        <p:nvSpPr>
          <p:cNvPr id="260" name="Shape 260"/>
          <p:cNvSpPr/>
          <p:nvPr/>
        </p:nvSpPr>
        <p:spPr>
          <a:xfrm>
            <a:off x="20000592" y="4330089"/>
            <a:ext cx="3238500" cy="4154983"/>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a:solidFill>
                  <a:schemeClr val="lt1"/>
                </a:solidFill>
                <a:latin typeface="Arial"/>
                <a:ea typeface="Arial"/>
                <a:cs typeface="Arial"/>
                <a:sym typeface="Arial"/>
              </a:rPr>
              <a:t>SALIHIN</a:t>
            </a:r>
            <a:r>
              <a:rPr lang="en-MY" sz="2400">
                <a:solidFill>
                  <a:schemeClr val="lt1"/>
                </a:solidFill>
                <a:latin typeface="Open Sans"/>
                <a:ea typeface="Open Sans"/>
                <a:cs typeface="Open Sans"/>
                <a:sym typeface="Open Sans"/>
              </a:rPr>
              <a:t> is a member firm of i2an,</a:t>
            </a:r>
          </a:p>
          <a:p>
            <a:pPr marL="0" marR="0" lvl="0" indent="0" algn="ctr" rtl="0">
              <a:spcBef>
                <a:spcPts val="0"/>
              </a:spcBef>
              <a:buSzPct val="25000"/>
              <a:buNone/>
            </a:pPr>
            <a:r>
              <a:rPr lang="en-MY" sz="2400">
                <a:solidFill>
                  <a:schemeClr val="lt1"/>
                </a:solidFill>
                <a:latin typeface="Open Sans"/>
                <a:ea typeface="Open Sans"/>
                <a:cs typeface="Open Sans"/>
                <a:sym typeface="Open Sans"/>
              </a:rPr>
              <a:t>a reputable global network of accountants which have presence in America, Asia and Europe as well as all the international financial centres.</a:t>
            </a:r>
          </a:p>
        </p:txBody>
      </p:sp>
      <p:sp>
        <p:nvSpPr>
          <p:cNvPr id="261" name="Shape 261"/>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About Us</a:t>
            </a:r>
          </a:p>
        </p:txBody>
      </p:sp>
      <p:sp>
        <p:nvSpPr>
          <p:cNvPr id="262" name="Shape 262"/>
          <p:cNvSpPr txBox="1"/>
          <p:nvPr/>
        </p:nvSpPr>
        <p:spPr>
          <a:xfrm>
            <a:off x="1400413" y="1929233"/>
            <a:ext cx="21586688" cy="861785"/>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4000" b="1">
                <a:solidFill>
                  <a:srgbClr val="595959"/>
                </a:solidFill>
                <a:latin typeface="Open Sans Light"/>
                <a:ea typeface="Open Sans Light"/>
                <a:cs typeface="Open Sans Light"/>
                <a:sym typeface="Open Sans Light"/>
              </a:rPr>
              <a:t>Our Local and International Networks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p:nvPr/>
        </p:nvSpPr>
        <p:spPr>
          <a:xfrm>
            <a:off x="18533389" y="-94944"/>
            <a:ext cx="5352781" cy="6519749"/>
          </a:xfrm>
          <a:prstGeom prst="rect">
            <a:avLst/>
          </a:prstGeom>
          <a:solidFill>
            <a:srgbClr val="C00000"/>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269" name="Shape 269"/>
          <p:cNvSpPr/>
          <p:nvPr/>
        </p:nvSpPr>
        <p:spPr>
          <a:xfrm>
            <a:off x="19056882" y="2809124"/>
            <a:ext cx="4311545" cy="2154445"/>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4300">
                <a:solidFill>
                  <a:schemeClr val="lt1"/>
                </a:solidFill>
                <a:latin typeface="Open Sans Light"/>
                <a:ea typeface="Open Sans Light"/>
                <a:cs typeface="Open Sans Light"/>
                <a:sym typeface="Open Sans Light"/>
              </a:rPr>
              <a:t>The Proposal</a:t>
            </a:r>
          </a:p>
          <a:p>
            <a:pPr marL="0" marR="0" lvl="0" indent="0" algn="ctr" rtl="0">
              <a:spcBef>
                <a:spcPts val="0"/>
              </a:spcBef>
              <a:buSzPct val="25000"/>
              <a:buNone/>
            </a:pPr>
            <a:r>
              <a:rPr lang="en-MY" sz="3700">
                <a:solidFill>
                  <a:schemeClr val="lt1"/>
                </a:solidFill>
                <a:latin typeface="Open Sans Light"/>
                <a:ea typeface="Open Sans Light"/>
                <a:cs typeface="Open Sans Light"/>
                <a:sym typeface="Open Sans Light"/>
              </a:rPr>
              <a:t>—</a:t>
            </a:r>
          </a:p>
          <a:p>
            <a:pPr marL="0" marR="0" lvl="0" indent="0" algn="ctr" rtl="0">
              <a:spcBef>
                <a:spcPts val="0"/>
              </a:spcBef>
              <a:buSzPct val="25000"/>
              <a:buNone/>
            </a:pPr>
            <a:r>
              <a:rPr lang="en-MY" sz="2400">
                <a:solidFill>
                  <a:schemeClr val="lt1"/>
                </a:solidFill>
                <a:latin typeface="Open Sans Light"/>
                <a:ea typeface="Open Sans Light"/>
                <a:cs typeface="Open Sans Light"/>
                <a:sym typeface="Open Sans Light"/>
              </a:rPr>
              <a:t>Independence </a:t>
            </a:r>
          </a:p>
          <a:p>
            <a:pPr marL="0" marR="0" lvl="0" indent="0" algn="ctr" rtl="0">
              <a:spcBef>
                <a:spcPts val="0"/>
              </a:spcBef>
              <a:buSzPct val="25000"/>
              <a:buNone/>
            </a:pPr>
            <a:r>
              <a:rPr lang="en-MY" sz="2400">
                <a:solidFill>
                  <a:schemeClr val="lt1"/>
                </a:solidFill>
                <a:latin typeface="Open Sans Light"/>
                <a:ea typeface="Open Sans Light"/>
                <a:cs typeface="Open Sans Light"/>
                <a:sym typeface="Open Sans Light"/>
              </a:rPr>
              <a:t>Scrutineer</a:t>
            </a:r>
          </a:p>
        </p:txBody>
      </p:sp>
      <p:sp>
        <p:nvSpPr>
          <p:cNvPr id="270" name="Shape 270"/>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11</a:t>
            </a:fld>
            <a:endParaRPr lang="en-MY" sz="2000">
              <a:solidFill>
                <a:schemeClr val="lt1"/>
              </a:solidFill>
              <a:latin typeface="Open Sans"/>
              <a:ea typeface="Open Sans"/>
              <a:cs typeface="Open Sans"/>
              <a:sym typeface="Open Sans"/>
            </a:endParaRPr>
          </a:p>
        </p:txBody>
      </p:sp>
      <p:sp>
        <p:nvSpPr>
          <p:cNvPr id="271" name="Shape 271"/>
          <p:cNvSpPr/>
          <p:nvPr/>
        </p:nvSpPr>
        <p:spPr>
          <a:xfrm>
            <a:off x="20458343" y="585920"/>
            <a:ext cx="1508622" cy="1862258"/>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sz="1800">
              <a:solidFill>
                <a:srgbClr val="000000"/>
              </a:solidFill>
              <a:latin typeface="Calibri"/>
              <a:ea typeface="Calibri"/>
              <a:cs typeface="Calibri"/>
              <a:sym typeface="Calibri"/>
            </a:endParaRPr>
          </a:p>
        </p:txBody>
      </p:sp>
      <p:pic>
        <p:nvPicPr>
          <p:cNvPr id="272" name="Shape 272"/>
          <p:cNvPicPr preferRelativeResize="0"/>
          <p:nvPr/>
        </p:nvPicPr>
        <p:blipFill rotWithShape="1">
          <a:blip r:embed="rId3">
            <a:alphaModFix/>
          </a:blip>
          <a:srcRect/>
          <a:stretch/>
        </p:blipFill>
        <p:spPr>
          <a:xfrm>
            <a:off x="1851560" y="5372051"/>
            <a:ext cx="2383553" cy="145507"/>
          </a:xfrm>
          <a:prstGeom prst="rect">
            <a:avLst/>
          </a:prstGeom>
          <a:noFill/>
          <a:ln>
            <a:noFill/>
          </a:ln>
        </p:spPr>
      </p:pic>
      <p:sp>
        <p:nvSpPr>
          <p:cNvPr id="273" name="Shape 273"/>
          <p:cNvSpPr txBox="1"/>
          <p:nvPr/>
        </p:nvSpPr>
        <p:spPr>
          <a:xfrm>
            <a:off x="1779372" y="5660330"/>
            <a:ext cx="16754017" cy="6341169"/>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Open Sans"/>
              <a:buNone/>
            </a:pPr>
            <a:r>
              <a:rPr lang="en-MY" sz="6000" b="1">
                <a:solidFill>
                  <a:schemeClr val="dk1"/>
                </a:solidFill>
                <a:latin typeface="Open Sans"/>
                <a:ea typeface="Open Sans"/>
                <a:cs typeface="Open Sans"/>
                <a:sym typeface="Open Sans"/>
              </a:rPr>
              <a:t>2.0 The Proposal</a:t>
            </a:r>
          </a:p>
          <a:p>
            <a:pPr marL="1419225" marR="0" lvl="0" indent="-98425" algn="just" rtl="0">
              <a:spcBef>
                <a:spcPts val="0"/>
              </a:spcBef>
              <a:spcAft>
                <a:spcPts val="0"/>
              </a:spcAft>
              <a:buClr>
                <a:srgbClr val="C00000"/>
              </a:buClr>
              <a:buSzPct val="100000"/>
              <a:buFont typeface="Noto Sans Symbols"/>
              <a:buChar char="▪"/>
            </a:pPr>
            <a:r>
              <a:rPr lang="en-MY" sz="3600">
                <a:solidFill>
                  <a:schemeClr val="dk1"/>
                </a:solidFill>
                <a:latin typeface="Open Sans Light"/>
                <a:ea typeface="Open Sans Light"/>
                <a:cs typeface="Open Sans Light"/>
                <a:sym typeface="Open Sans Light"/>
              </a:rPr>
              <a:t> Introduction</a:t>
            </a:r>
          </a:p>
          <a:p>
            <a:pPr marL="1419225" marR="0" lvl="0" indent="-98425" algn="l" rtl="0">
              <a:spcBef>
                <a:spcPts val="0"/>
              </a:spcBef>
              <a:spcAft>
                <a:spcPts val="0"/>
              </a:spcAft>
              <a:buClr>
                <a:srgbClr val="C00000"/>
              </a:buClr>
              <a:buSzPct val="100000"/>
              <a:buFont typeface="Noto Sans Symbols"/>
              <a:buChar char="▪"/>
            </a:pPr>
            <a:r>
              <a:rPr lang="en-MY" sz="3600">
                <a:solidFill>
                  <a:schemeClr val="dk1"/>
                </a:solidFill>
                <a:latin typeface="Open Sans Light"/>
                <a:ea typeface="Open Sans Light"/>
                <a:cs typeface="Open Sans Light"/>
                <a:sym typeface="Open Sans Light"/>
              </a:rPr>
              <a:t> Approach and Methodology</a:t>
            </a:r>
          </a:p>
          <a:p>
            <a:pPr marL="1419225" marR="0" lvl="0" indent="-98425" algn="l" rtl="0">
              <a:spcBef>
                <a:spcPts val="0"/>
              </a:spcBef>
              <a:spcAft>
                <a:spcPts val="0"/>
              </a:spcAft>
              <a:buClr>
                <a:srgbClr val="C00000"/>
              </a:buClr>
              <a:buSzPct val="100000"/>
              <a:buFont typeface="Noto Sans Symbols"/>
              <a:buChar char="▪"/>
            </a:pPr>
            <a:r>
              <a:rPr lang="en-MY" sz="3600">
                <a:solidFill>
                  <a:schemeClr val="dk1"/>
                </a:solidFill>
                <a:latin typeface="Open Sans Light"/>
                <a:ea typeface="Open Sans Light"/>
                <a:cs typeface="Open Sans Light"/>
                <a:sym typeface="Open Sans Light"/>
              </a:rPr>
              <a:t> Professional Fee</a:t>
            </a:r>
          </a:p>
          <a:p>
            <a:pPr marL="1419225" marR="0" lvl="0" indent="-98425" algn="l" rtl="0">
              <a:spcBef>
                <a:spcPts val="0"/>
              </a:spcBef>
              <a:spcAft>
                <a:spcPts val="0"/>
              </a:spcAft>
              <a:buClr>
                <a:srgbClr val="C00000"/>
              </a:buClr>
              <a:buSzPct val="100000"/>
              <a:buFont typeface="Noto Sans Symbols"/>
              <a:buChar char="▪"/>
            </a:pPr>
            <a:r>
              <a:rPr lang="en-MY" sz="3600">
                <a:solidFill>
                  <a:schemeClr val="dk1"/>
                </a:solidFill>
                <a:latin typeface="Open Sans Light"/>
                <a:ea typeface="Open Sans Light"/>
                <a:cs typeface="Open Sans Light"/>
                <a:sym typeface="Open Sans Light"/>
              </a:rPr>
              <a:t> Why</a:t>
            </a:r>
            <a:r>
              <a:rPr lang="en-MY" sz="3600">
                <a:solidFill>
                  <a:schemeClr val="dk1"/>
                </a:solidFill>
                <a:latin typeface="Open Sans"/>
                <a:ea typeface="Open Sans"/>
                <a:cs typeface="Open Sans"/>
                <a:sym typeface="Open Sans"/>
              </a:rPr>
              <a:t> </a:t>
            </a:r>
            <a:r>
              <a:rPr lang="en-MY" sz="3600">
                <a:solidFill>
                  <a:srgbClr val="C00000"/>
                </a:solidFill>
                <a:latin typeface="Arial"/>
                <a:ea typeface="Arial"/>
                <a:cs typeface="Arial"/>
                <a:sym typeface="Arial"/>
              </a:rPr>
              <a:t>SALIHIN</a:t>
            </a:r>
            <a:r>
              <a:rPr lang="en-MY" sz="3600">
                <a:solidFill>
                  <a:schemeClr val="dk1"/>
                </a:solidFill>
                <a:latin typeface="Arial"/>
                <a:ea typeface="Arial"/>
                <a:cs typeface="Arial"/>
                <a:sym typeface="Arial"/>
              </a:rPr>
              <a:t>?</a:t>
            </a:r>
          </a:p>
          <a:p>
            <a:pPr marL="1419225" marR="0" lvl="0" indent="-98425" algn="l" rtl="0">
              <a:spcBef>
                <a:spcPts val="0"/>
              </a:spcBef>
              <a:buClr>
                <a:srgbClr val="C00000"/>
              </a:buClr>
              <a:buFont typeface="Noto Sans Symbols"/>
              <a:buNone/>
            </a:pPr>
            <a:endParaRPr sz="36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p:nvPr/>
        </p:nvSpPr>
        <p:spPr>
          <a:xfrm>
            <a:off x="1545258" y="1192050"/>
            <a:ext cx="20729098" cy="1825542"/>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lt2"/>
              </a:buClr>
              <a:buFont typeface="Open Sans"/>
              <a:buNone/>
            </a:pPr>
            <a:endParaRPr sz="6000">
              <a:solidFill>
                <a:srgbClr val="C00000"/>
              </a:solidFill>
              <a:latin typeface="Open Sans"/>
              <a:ea typeface="Open Sans"/>
              <a:cs typeface="Open Sans"/>
              <a:sym typeface="Open Sans"/>
            </a:endParaRPr>
          </a:p>
        </p:txBody>
      </p:sp>
      <p:sp>
        <p:nvSpPr>
          <p:cNvPr id="280" name="Shape 280"/>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The Proposal</a:t>
            </a:r>
          </a:p>
        </p:txBody>
      </p:sp>
      <p:sp>
        <p:nvSpPr>
          <p:cNvPr id="281" name="Shape 281"/>
          <p:cNvSpPr txBox="1"/>
          <p:nvPr/>
        </p:nvSpPr>
        <p:spPr>
          <a:xfrm>
            <a:off x="1446791" y="1951975"/>
            <a:ext cx="21586688" cy="820738"/>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a:solidFill>
                  <a:srgbClr val="595959"/>
                </a:solidFill>
                <a:latin typeface="Open Sans Light"/>
                <a:ea typeface="Open Sans Light"/>
                <a:cs typeface="Open Sans Light"/>
                <a:sym typeface="Open Sans Light"/>
              </a:rPr>
              <a:t>Introduction</a:t>
            </a:r>
          </a:p>
        </p:txBody>
      </p:sp>
      <p:sp>
        <p:nvSpPr>
          <p:cNvPr id="282" name="Shape 282"/>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12</a:t>
            </a:fld>
            <a:endParaRPr lang="en-MY" sz="2000">
              <a:solidFill>
                <a:schemeClr val="lt1"/>
              </a:solidFill>
              <a:latin typeface="Open Sans"/>
              <a:ea typeface="Open Sans"/>
              <a:cs typeface="Open Sans"/>
              <a:sym typeface="Open Sans"/>
            </a:endParaRPr>
          </a:p>
        </p:txBody>
      </p:sp>
      <p:sp>
        <p:nvSpPr>
          <p:cNvPr id="283" name="Shape 283"/>
          <p:cNvSpPr txBox="1"/>
          <p:nvPr/>
        </p:nvSpPr>
        <p:spPr>
          <a:xfrm>
            <a:off x="1431950" y="3807049"/>
            <a:ext cx="21885300" cy="7431600"/>
          </a:xfrm>
          <a:prstGeom prst="rect">
            <a:avLst/>
          </a:prstGeom>
          <a:solidFill>
            <a:schemeClr val="lt1"/>
          </a:solidFill>
          <a:ln>
            <a:noFill/>
          </a:ln>
        </p:spPr>
        <p:txBody>
          <a:bodyPr wrap="square" lIns="243850" tIns="121925" rIns="243850" bIns="121925" anchor="t" anchorCtr="0">
            <a:noAutofit/>
          </a:bodyPr>
          <a:lstStyle/>
          <a:p>
            <a:pPr lvl="0" algn="just">
              <a:buSzPct val="25000"/>
            </a:pPr>
            <a:r>
              <a:rPr lang="en-MY" sz="3600" dirty="0">
                <a:solidFill>
                  <a:schemeClr val="dk1"/>
                </a:solidFill>
                <a:latin typeface="Open Sans Light"/>
                <a:ea typeface="Open Sans Light"/>
                <a:cs typeface="Open Sans Light"/>
                <a:sym typeface="Open Sans Light"/>
              </a:rPr>
              <a:t>We understand that </a:t>
            </a:r>
            <a:r>
              <a:rPr lang="en-MY" sz="3600" b="1" dirty="0">
                <a:solidFill>
                  <a:schemeClr val="dk1"/>
                </a:solidFill>
                <a:latin typeface="Open Sans Light"/>
                <a:ea typeface="Open Sans Light"/>
                <a:cs typeface="Open Sans Light"/>
                <a:sym typeface="Open Sans Light"/>
              </a:rPr>
              <a:t>KERIS SAKTI GROUP (“KSG”), </a:t>
            </a:r>
            <a:r>
              <a:rPr lang="en-MY" sz="3600" dirty="0">
                <a:solidFill>
                  <a:schemeClr val="dk1"/>
                </a:solidFill>
                <a:latin typeface="Open Sans Light"/>
                <a:ea typeface="Open Sans Light"/>
                <a:cs typeface="Open Sans Light"/>
                <a:sym typeface="Open Sans Light"/>
              </a:rPr>
              <a:t>is a printing company that operate in Kuching, Sarawak. Based on our communication and meeting at booth of </a:t>
            </a:r>
            <a:r>
              <a:rPr lang="en-MY" sz="3600" b="1" dirty="0">
                <a:solidFill>
                  <a:srgbClr val="C00000"/>
                </a:solidFill>
              </a:rPr>
              <a:t>SALIHIN</a:t>
            </a:r>
            <a:r>
              <a:rPr lang="en-MY" sz="3600" dirty="0">
                <a:solidFill>
                  <a:schemeClr val="dk1"/>
                </a:solidFill>
                <a:latin typeface="Open Sans Light"/>
                <a:ea typeface="Open Sans Light"/>
                <a:cs typeface="Open Sans Light"/>
                <a:sym typeface="Open Sans Light"/>
              </a:rPr>
              <a:t> during Lan </a:t>
            </a:r>
            <a:r>
              <a:rPr lang="en-MY" sz="3600" dirty="0" err="1">
                <a:solidFill>
                  <a:schemeClr val="dk1"/>
                </a:solidFill>
                <a:latin typeface="Open Sans Light"/>
                <a:ea typeface="Open Sans Light"/>
                <a:cs typeface="Open Sans Light"/>
                <a:sym typeface="Open Sans Light"/>
              </a:rPr>
              <a:t>Berambeh</a:t>
            </a:r>
            <a:r>
              <a:rPr lang="en-MY" sz="3600" dirty="0">
                <a:solidFill>
                  <a:schemeClr val="dk1"/>
                </a:solidFill>
                <a:latin typeface="Open Sans Light"/>
                <a:ea typeface="Open Sans Light"/>
                <a:cs typeface="Open Sans Light"/>
                <a:sym typeface="Open Sans Light"/>
              </a:rPr>
              <a:t> 2017 program, </a:t>
            </a:r>
            <a:r>
              <a:rPr lang="en-MY" sz="3600" dirty="0" err="1">
                <a:solidFill>
                  <a:schemeClr val="dk1"/>
                </a:solidFill>
                <a:latin typeface="Open Sans Light"/>
                <a:ea typeface="Open Sans Light"/>
                <a:cs typeface="Open Sans Light"/>
                <a:sym typeface="Open Sans Light"/>
              </a:rPr>
              <a:t>Encik</a:t>
            </a:r>
            <a:r>
              <a:rPr lang="en-MY" sz="3600" dirty="0">
                <a:solidFill>
                  <a:schemeClr val="dk1"/>
                </a:solidFill>
                <a:latin typeface="Open Sans Light"/>
                <a:ea typeface="Open Sans Light"/>
                <a:cs typeface="Open Sans Light"/>
                <a:sym typeface="Open Sans Light"/>
              </a:rPr>
              <a:t> </a:t>
            </a:r>
            <a:r>
              <a:rPr lang="en-MY" sz="3600" dirty="0" err="1">
                <a:solidFill>
                  <a:schemeClr val="dk1"/>
                </a:solidFill>
                <a:latin typeface="Open Sans Light"/>
                <a:ea typeface="Open Sans Light"/>
                <a:cs typeface="Open Sans Light"/>
                <a:sym typeface="Open Sans Light"/>
              </a:rPr>
              <a:t>Sharul</a:t>
            </a:r>
            <a:r>
              <a:rPr lang="en-MY" sz="3600" dirty="0">
                <a:solidFill>
                  <a:schemeClr val="dk1"/>
                </a:solidFill>
                <a:latin typeface="Open Sans Light"/>
                <a:ea typeface="Open Sans Light"/>
                <a:cs typeface="Open Sans Light"/>
                <a:sym typeface="Open Sans Light"/>
              </a:rPr>
              <a:t> </a:t>
            </a:r>
            <a:r>
              <a:rPr lang="en-MY" sz="3600" dirty="0" err="1">
                <a:solidFill>
                  <a:schemeClr val="dk1"/>
                </a:solidFill>
                <a:latin typeface="Open Sans Light"/>
                <a:ea typeface="Open Sans Light"/>
                <a:cs typeface="Open Sans Light"/>
                <a:sym typeface="Open Sans Light"/>
              </a:rPr>
              <a:t>Izam</a:t>
            </a:r>
            <a:r>
              <a:rPr lang="en-MY" sz="3600" dirty="0">
                <a:solidFill>
                  <a:schemeClr val="dk1"/>
                </a:solidFill>
                <a:latin typeface="Open Sans Light"/>
                <a:ea typeface="Open Sans Light"/>
                <a:cs typeface="Open Sans Light"/>
                <a:sym typeface="Open Sans Light"/>
              </a:rPr>
              <a:t> Ahmad, Managing Director of</a:t>
            </a:r>
            <a:r>
              <a:rPr lang="en-MY" sz="3600" b="1" dirty="0">
                <a:solidFill>
                  <a:schemeClr val="dk1"/>
                </a:solidFill>
                <a:latin typeface="Open Sans Light"/>
                <a:ea typeface="Open Sans Light"/>
                <a:cs typeface="Open Sans Light"/>
                <a:sym typeface="Open Sans Light"/>
              </a:rPr>
              <a:t> KSG, </a:t>
            </a:r>
            <a:r>
              <a:rPr lang="en-MY" sz="3600" dirty="0">
                <a:solidFill>
                  <a:schemeClr val="dk1"/>
                </a:solidFill>
                <a:latin typeface="Open Sans Light"/>
                <a:ea typeface="Open Sans Light"/>
                <a:cs typeface="Open Sans Light"/>
                <a:sym typeface="Open Sans Light"/>
              </a:rPr>
              <a:t>explained that the company does not have any accounting system yet and all transaction activities are recorded manually using Excel. </a:t>
            </a:r>
          </a:p>
          <a:p>
            <a:pPr lvl="0" algn="just">
              <a:buSzPct val="25000"/>
            </a:pPr>
            <a:endParaRPr lang="en-MY" sz="3600" dirty="0">
              <a:solidFill>
                <a:schemeClr val="dk1"/>
              </a:solidFill>
              <a:latin typeface="Open Sans Light"/>
              <a:ea typeface="Open Sans Light"/>
              <a:cs typeface="Open Sans Light"/>
              <a:sym typeface="Open Sans Light"/>
            </a:endParaRPr>
          </a:p>
          <a:p>
            <a:pPr lvl="0" algn="just">
              <a:buSzPct val="25000"/>
            </a:pPr>
            <a:r>
              <a:rPr lang="en-MY" sz="3600" dirty="0">
                <a:solidFill>
                  <a:schemeClr val="dk1"/>
                </a:solidFill>
                <a:latin typeface="Open Sans Light"/>
                <a:ea typeface="Open Sans Light"/>
                <a:cs typeface="Open Sans Light"/>
                <a:sym typeface="Open Sans Light"/>
              </a:rPr>
              <a:t>It is understood that </a:t>
            </a:r>
            <a:r>
              <a:rPr lang="en-MY" sz="3600" b="1" dirty="0">
                <a:solidFill>
                  <a:schemeClr val="dk1"/>
                </a:solidFill>
                <a:latin typeface="Open Sans Light"/>
                <a:ea typeface="Open Sans Light"/>
                <a:cs typeface="Open Sans Light"/>
                <a:sym typeface="Open Sans Light"/>
              </a:rPr>
              <a:t>KSG </a:t>
            </a:r>
            <a:r>
              <a:rPr lang="en-MY" sz="3600" dirty="0">
                <a:solidFill>
                  <a:schemeClr val="dk1"/>
                </a:solidFill>
                <a:latin typeface="Open Sans Light"/>
                <a:ea typeface="Open Sans Light"/>
                <a:cs typeface="Open Sans Light"/>
                <a:sym typeface="Open Sans Light"/>
              </a:rPr>
              <a:t>intends to engage the services of </a:t>
            </a:r>
            <a:r>
              <a:rPr lang="en-MY" sz="3600" b="1" dirty="0">
                <a:solidFill>
                  <a:srgbClr val="C00000"/>
                </a:solidFill>
              </a:rPr>
              <a:t>SALIHIN</a:t>
            </a:r>
            <a:r>
              <a:rPr lang="en-MY" sz="3600" b="1" dirty="0">
                <a:solidFill>
                  <a:schemeClr val="dk1"/>
                </a:solidFill>
              </a:rPr>
              <a:t> </a:t>
            </a:r>
            <a:r>
              <a:rPr lang="en-MY" sz="3600" b="1" dirty="0">
                <a:solidFill>
                  <a:schemeClr val="dk1"/>
                </a:solidFill>
                <a:latin typeface="Open Sans"/>
                <a:ea typeface="Open Sans"/>
                <a:cs typeface="Open Sans"/>
                <a:sym typeface="Open Sans"/>
              </a:rPr>
              <a:t>IT Curation </a:t>
            </a:r>
            <a:r>
              <a:rPr lang="en-MY" sz="3600" b="1" dirty="0" err="1">
                <a:solidFill>
                  <a:schemeClr val="dk1"/>
                </a:solidFill>
                <a:latin typeface="Open Sans"/>
                <a:ea typeface="Open Sans"/>
                <a:cs typeface="Open Sans"/>
                <a:sym typeface="Open Sans"/>
              </a:rPr>
              <a:t>Sdn</a:t>
            </a:r>
            <a:r>
              <a:rPr lang="en-MY" sz="3600" b="1" dirty="0">
                <a:solidFill>
                  <a:schemeClr val="dk1"/>
                </a:solidFill>
                <a:latin typeface="Open Sans"/>
                <a:ea typeface="Open Sans"/>
                <a:cs typeface="Open Sans"/>
                <a:sym typeface="Open Sans"/>
              </a:rPr>
              <a:t> </a:t>
            </a:r>
            <a:r>
              <a:rPr lang="en-MY" sz="3600" b="1" dirty="0" err="1">
                <a:solidFill>
                  <a:schemeClr val="dk1"/>
                </a:solidFill>
                <a:latin typeface="Open Sans"/>
                <a:ea typeface="Open Sans"/>
                <a:cs typeface="Open Sans"/>
                <a:sym typeface="Open Sans"/>
              </a:rPr>
              <a:t>Bhd</a:t>
            </a:r>
            <a:r>
              <a:rPr lang="en-MY" sz="3600" dirty="0">
                <a:solidFill>
                  <a:schemeClr val="dk1"/>
                </a:solidFill>
                <a:latin typeface="Open Sans Light"/>
                <a:ea typeface="Open Sans Light"/>
                <a:cs typeface="Open Sans Light"/>
                <a:sym typeface="Open Sans Light"/>
              </a:rPr>
              <a:t> for the SPS system, Training and consulting expertise to facilitate in monitoring and preparing comprehensive solution framework to meet the requirements.</a:t>
            </a:r>
          </a:p>
          <a:p>
            <a:pPr lvl="0" algn="just"/>
            <a:endParaRPr lang="en-MY" sz="3600" dirty="0">
              <a:solidFill>
                <a:schemeClr val="dk1"/>
              </a:solidFill>
              <a:latin typeface="Open Sans Light"/>
              <a:ea typeface="Open Sans Light"/>
              <a:cs typeface="Open Sans Light"/>
              <a:sym typeface="Open Sans Light"/>
            </a:endParaRPr>
          </a:p>
          <a:p>
            <a:pPr lvl="0" algn="just">
              <a:buSzPct val="25000"/>
            </a:pPr>
            <a:r>
              <a:rPr lang="en-MY" sz="3600" dirty="0">
                <a:solidFill>
                  <a:schemeClr val="dk1"/>
                </a:solidFill>
                <a:latin typeface="Open Sans Light"/>
                <a:ea typeface="Open Sans Light"/>
                <a:cs typeface="Open Sans Light"/>
                <a:sym typeface="Open Sans Light"/>
              </a:rPr>
              <a:t>We will carry out this engagement as </a:t>
            </a:r>
            <a:r>
              <a:rPr lang="en-MY" sz="3600" b="1" dirty="0">
                <a:solidFill>
                  <a:schemeClr val="dk1"/>
                </a:solidFill>
                <a:latin typeface="Open Sans Light"/>
                <a:ea typeface="Open Sans Light"/>
                <a:cs typeface="Open Sans Light"/>
                <a:sym typeface="Open Sans Light"/>
              </a:rPr>
              <a:t>KSG</a:t>
            </a:r>
            <a:r>
              <a:rPr lang="en-MY" sz="3600" dirty="0">
                <a:solidFill>
                  <a:schemeClr val="dk1"/>
                </a:solidFill>
                <a:latin typeface="Open Sans Light"/>
                <a:ea typeface="Open Sans Light"/>
                <a:cs typeface="Open Sans Light"/>
                <a:sym typeface="Open Sans Light"/>
              </a:rPr>
              <a:t> system consultant upon appointment.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1" name="Shape 291"/>
          <p:cNvSpPr txBox="1"/>
          <p:nvPr/>
        </p:nvSpPr>
        <p:spPr>
          <a:xfrm>
            <a:off x="1545258" y="1192050"/>
            <a:ext cx="20729098" cy="1825542"/>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lt2"/>
              </a:buClr>
              <a:buFont typeface="Open Sans"/>
              <a:buNone/>
            </a:pPr>
            <a:endParaRPr sz="6000">
              <a:solidFill>
                <a:srgbClr val="C00000"/>
              </a:solidFill>
              <a:latin typeface="Open Sans"/>
              <a:ea typeface="Open Sans"/>
              <a:cs typeface="Open Sans"/>
              <a:sym typeface="Open Sans"/>
            </a:endParaRPr>
          </a:p>
        </p:txBody>
      </p:sp>
      <p:sp>
        <p:nvSpPr>
          <p:cNvPr id="292" name="Shape 292"/>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The Proposal</a:t>
            </a:r>
          </a:p>
        </p:txBody>
      </p:sp>
      <p:sp>
        <p:nvSpPr>
          <p:cNvPr id="293" name="Shape 293"/>
          <p:cNvSpPr txBox="1"/>
          <p:nvPr/>
        </p:nvSpPr>
        <p:spPr>
          <a:xfrm>
            <a:off x="1446791" y="1951975"/>
            <a:ext cx="21586688" cy="820738"/>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a:solidFill>
                  <a:srgbClr val="595959"/>
                </a:solidFill>
                <a:latin typeface="Open Sans Light"/>
                <a:ea typeface="Open Sans Light"/>
                <a:cs typeface="Open Sans Light"/>
                <a:sym typeface="Open Sans Light"/>
              </a:rPr>
              <a:t>Scope of Work</a:t>
            </a:r>
          </a:p>
        </p:txBody>
      </p:sp>
      <p:sp>
        <p:nvSpPr>
          <p:cNvPr id="294" name="Shape 294"/>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13</a:t>
            </a:fld>
            <a:endParaRPr lang="en-MY" sz="2000">
              <a:solidFill>
                <a:schemeClr val="lt1"/>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33006C98-940F-4E35-A8A2-72A1A798C935}"/>
              </a:ext>
            </a:extLst>
          </p:cNvPr>
          <p:cNvPicPr>
            <a:picLocks noChangeAspect="1"/>
          </p:cNvPicPr>
          <p:nvPr/>
        </p:nvPicPr>
        <p:blipFill>
          <a:blip r:embed="rId3"/>
          <a:stretch>
            <a:fillRect/>
          </a:stretch>
        </p:blipFill>
        <p:spPr>
          <a:xfrm>
            <a:off x="955596" y="5049308"/>
            <a:ext cx="3713635" cy="3713635"/>
          </a:xfrm>
          <a:prstGeom prst="rect">
            <a:avLst/>
          </a:prstGeom>
        </p:spPr>
      </p:pic>
      <p:graphicFrame>
        <p:nvGraphicFramePr>
          <p:cNvPr id="5" name="Diagram 4">
            <a:extLst>
              <a:ext uri="{FF2B5EF4-FFF2-40B4-BE49-F238E27FC236}">
                <a16:creationId xmlns:a16="http://schemas.microsoft.com/office/drawing/2014/main" id="{F1EFACE3-A918-469E-B034-1163196D0D3E}"/>
              </a:ext>
            </a:extLst>
          </p:cNvPr>
          <p:cNvGraphicFramePr/>
          <p:nvPr>
            <p:extLst>
              <p:ext uri="{D42A27DB-BD31-4B8C-83A1-F6EECF244321}">
                <p14:modId xmlns:p14="http://schemas.microsoft.com/office/powerpoint/2010/main" val="355187487"/>
              </p:ext>
            </p:extLst>
          </p:nvPr>
        </p:nvGraphicFramePr>
        <p:xfrm>
          <a:off x="7059443" y="5261196"/>
          <a:ext cx="10399528" cy="79817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rrow: Curved Up 5">
            <a:extLst>
              <a:ext uri="{FF2B5EF4-FFF2-40B4-BE49-F238E27FC236}">
                <a16:creationId xmlns:a16="http://schemas.microsoft.com/office/drawing/2014/main" id="{10FC7D59-71C1-4339-8444-1232B170C779}"/>
              </a:ext>
            </a:extLst>
          </p:cNvPr>
          <p:cNvSpPr/>
          <p:nvPr/>
        </p:nvSpPr>
        <p:spPr>
          <a:xfrm>
            <a:off x="3103998" y="8891532"/>
            <a:ext cx="6541422" cy="22574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9" name="TextBox 8">
            <a:extLst>
              <a:ext uri="{FF2B5EF4-FFF2-40B4-BE49-F238E27FC236}">
                <a16:creationId xmlns:a16="http://schemas.microsoft.com/office/drawing/2014/main" id="{F95D4560-845A-4848-876D-2328BBAFEBE0}"/>
              </a:ext>
            </a:extLst>
          </p:cNvPr>
          <p:cNvSpPr txBox="1"/>
          <p:nvPr/>
        </p:nvSpPr>
        <p:spPr>
          <a:xfrm>
            <a:off x="5400675" y="4150896"/>
            <a:ext cx="265277" cy="307777"/>
          </a:xfrm>
          <a:prstGeom prst="rect">
            <a:avLst/>
          </a:prstGeom>
          <a:noFill/>
        </p:spPr>
        <p:txBody>
          <a:bodyPr wrap="square" rtlCol="0">
            <a:spAutoFit/>
          </a:bodyPr>
          <a:lstStyle/>
          <a:p>
            <a:endParaRPr lang="en-MY" dirty="0"/>
          </a:p>
        </p:txBody>
      </p:sp>
      <p:sp>
        <p:nvSpPr>
          <p:cNvPr id="15" name="TextBox 14">
            <a:extLst>
              <a:ext uri="{FF2B5EF4-FFF2-40B4-BE49-F238E27FC236}">
                <a16:creationId xmlns:a16="http://schemas.microsoft.com/office/drawing/2014/main" id="{894AE24A-202B-4C78-A330-1AAE9E4DE2A4}"/>
              </a:ext>
            </a:extLst>
          </p:cNvPr>
          <p:cNvSpPr txBox="1"/>
          <p:nvPr/>
        </p:nvSpPr>
        <p:spPr>
          <a:xfrm>
            <a:off x="3577308" y="8470556"/>
            <a:ext cx="5594801" cy="584775"/>
          </a:xfrm>
          <a:prstGeom prst="rect">
            <a:avLst/>
          </a:prstGeom>
          <a:noFill/>
        </p:spPr>
        <p:txBody>
          <a:bodyPr vert="horz" wrap="square" rtlCol="0">
            <a:spAutoFit/>
          </a:bodyPr>
          <a:lstStyle/>
          <a:p>
            <a:pPr algn="ctr"/>
            <a:r>
              <a:rPr lang="en-MY" sz="3200" b="1" dirty="0">
                <a:solidFill>
                  <a:srgbClr val="FF0000"/>
                </a:solidFill>
                <a:highlight>
                  <a:srgbClr val="FFFF00"/>
                </a:highlight>
              </a:rPr>
              <a:t>REQUIRES SERVICES</a:t>
            </a:r>
          </a:p>
        </p:txBody>
      </p:sp>
      <p:sp>
        <p:nvSpPr>
          <p:cNvPr id="26" name="TextBox 25">
            <a:extLst>
              <a:ext uri="{FF2B5EF4-FFF2-40B4-BE49-F238E27FC236}">
                <a16:creationId xmlns:a16="http://schemas.microsoft.com/office/drawing/2014/main" id="{E61FF1A0-A119-4F85-AC63-C1E0C0052721}"/>
              </a:ext>
            </a:extLst>
          </p:cNvPr>
          <p:cNvSpPr txBox="1"/>
          <p:nvPr/>
        </p:nvSpPr>
        <p:spPr>
          <a:xfrm>
            <a:off x="15625641" y="5317535"/>
            <a:ext cx="5594801" cy="584775"/>
          </a:xfrm>
          <a:prstGeom prst="rect">
            <a:avLst/>
          </a:prstGeom>
          <a:noFill/>
        </p:spPr>
        <p:txBody>
          <a:bodyPr vert="horz" wrap="square" rtlCol="0">
            <a:spAutoFit/>
          </a:bodyPr>
          <a:lstStyle/>
          <a:p>
            <a:pPr algn="ctr"/>
            <a:r>
              <a:rPr lang="en-MY" sz="3200" b="1" dirty="0">
                <a:solidFill>
                  <a:srgbClr val="FF0000"/>
                </a:solidFill>
                <a:highlight>
                  <a:srgbClr val="FFFF00"/>
                </a:highlight>
              </a:rPr>
              <a:t>OFFER SERVICES</a:t>
            </a:r>
          </a:p>
        </p:txBody>
      </p:sp>
      <p:sp>
        <p:nvSpPr>
          <p:cNvPr id="29" name="Arrow: Curved Up 28">
            <a:extLst>
              <a:ext uri="{FF2B5EF4-FFF2-40B4-BE49-F238E27FC236}">
                <a16:creationId xmlns:a16="http://schemas.microsoft.com/office/drawing/2014/main" id="{3D5B216A-C1F0-45F7-90E2-6D2C5D56F548}"/>
              </a:ext>
            </a:extLst>
          </p:cNvPr>
          <p:cNvSpPr/>
          <p:nvPr/>
        </p:nvSpPr>
        <p:spPr>
          <a:xfrm rot="-10800000">
            <a:off x="14932834" y="3266741"/>
            <a:ext cx="6541422" cy="22574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chemeClr val="tx1"/>
              </a:solidFill>
            </a:endParaRPr>
          </a:p>
        </p:txBody>
      </p:sp>
      <p:pic>
        <p:nvPicPr>
          <p:cNvPr id="14" name="Shape 60" descr="salihin IT Curation.png">
            <a:extLst>
              <a:ext uri="{FF2B5EF4-FFF2-40B4-BE49-F238E27FC236}">
                <a16:creationId xmlns:a16="http://schemas.microsoft.com/office/drawing/2014/main" id="{581C6B82-FF9E-4A59-B7F9-72520FFBB519}"/>
              </a:ext>
            </a:extLst>
          </p:cNvPr>
          <p:cNvPicPr preferRelativeResize="0"/>
          <p:nvPr/>
        </p:nvPicPr>
        <p:blipFill>
          <a:blip r:embed="rId9">
            <a:alphaModFix/>
          </a:blip>
          <a:stretch>
            <a:fillRect/>
          </a:stretch>
        </p:blipFill>
        <p:spPr>
          <a:xfrm>
            <a:off x="18510570" y="6141659"/>
            <a:ext cx="4000649" cy="980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p:nvPr/>
        </p:nvSpPr>
        <p:spPr>
          <a:xfrm>
            <a:off x="1545258" y="1192050"/>
            <a:ext cx="20729098" cy="1825542"/>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lt2"/>
              </a:buClr>
              <a:buFont typeface="Open Sans"/>
              <a:buNone/>
            </a:pPr>
            <a:endParaRPr sz="6000">
              <a:solidFill>
                <a:srgbClr val="C00000"/>
              </a:solidFill>
              <a:latin typeface="Open Sans"/>
              <a:ea typeface="Open Sans"/>
              <a:cs typeface="Open Sans"/>
              <a:sym typeface="Open Sans"/>
            </a:endParaRPr>
          </a:p>
        </p:txBody>
      </p:sp>
      <p:sp>
        <p:nvSpPr>
          <p:cNvPr id="304" name="Shape 304"/>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The Proposal</a:t>
            </a:r>
          </a:p>
        </p:txBody>
      </p:sp>
      <p:sp>
        <p:nvSpPr>
          <p:cNvPr id="305" name="Shape 305"/>
          <p:cNvSpPr txBox="1"/>
          <p:nvPr/>
        </p:nvSpPr>
        <p:spPr>
          <a:xfrm>
            <a:off x="1446791" y="1951975"/>
            <a:ext cx="21586688" cy="820738"/>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a:solidFill>
                  <a:srgbClr val="595959"/>
                </a:solidFill>
                <a:latin typeface="Open Sans Light"/>
                <a:ea typeface="Open Sans Light"/>
                <a:cs typeface="Open Sans Light"/>
                <a:sym typeface="Open Sans Light"/>
              </a:rPr>
              <a:t>Approach and Methodology</a:t>
            </a:r>
          </a:p>
        </p:txBody>
      </p:sp>
      <p:sp>
        <p:nvSpPr>
          <p:cNvPr id="306" name="Shape 306"/>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14</a:t>
            </a:fld>
            <a:endParaRPr lang="en-MY" sz="2000">
              <a:solidFill>
                <a:schemeClr val="lt1"/>
              </a:solidFill>
              <a:latin typeface="Open Sans"/>
              <a:ea typeface="Open Sans"/>
              <a:cs typeface="Open Sans"/>
              <a:sym typeface="Open Sans"/>
            </a:endParaRPr>
          </a:p>
        </p:txBody>
      </p:sp>
      <p:cxnSp>
        <p:nvCxnSpPr>
          <p:cNvPr id="31" name="Straight Connector 30">
            <a:extLst>
              <a:ext uri="{FF2B5EF4-FFF2-40B4-BE49-F238E27FC236}">
                <a16:creationId xmlns:a16="http://schemas.microsoft.com/office/drawing/2014/main" id="{AE9A766F-6838-454E-98E1-9395A458E56C}"/>
              </a:ext>
            </a:extLst>
          </p:cNvPr>
          <p:cNvCxnSpPr>
            <a:cxnSpLocks/>
            <a:stCxn id="44" idx="6"/>
          </p:cNvCxnSpPr>
          <p:nvPr/>
        </p:nvCxnSpPr>
        <p:spPr>
          <a:xfrm>
            <a:off x="4568856" y="7755382"/>
            <a:ext cx="14864080"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FE02324-1CB1-4948-93CD-7E021403DE0E}"/>
              </a:ext>
            </a:extLst>
          </p:cNvPr>
          <p:cNvGrpSpPr/>
          <p:nvPr/>
        </p:nvGrpSpPr>
        <p:grpSpPr>
          <a:xfrm>
            <a:off x="2830185" y="3256479"/>
            <a:ext cx="3048635" cy="3899349"/>
            <a:chOff x="570636" y="1442780"/>
            <a:chExt cx="1330036" cy="1793870"/>
          </a:xfrm>
          <a:effectLst>
            <a:outerShdw blurRad="101600" dist="63500" dir="2700000" algn="tl" rotWithShape="0">
              <a:prstClr val="black">
                <a:alpha val="40000"/>
              </a:prstClr>
            </a:outerShdw>
          </a:effectLst>
        </p:grpSpPr>
        <p:sp>
          <p:nvSpPr>
            <p:cNvPr id="76" name="Oval 75">
              <a:extLst>
                <a:ext uri="{FF2B5EF4-FFF2-40B4-BE49-F238E27FC236}">
                  <a16:creationId xmlns:a16="http://schemas.microsoft.com/office/drawing/2014/main" id="{150CF7A6-A66A-46DA-80E1-831163C6B511}"/>
                </a:ext>
              </a:extLst>
            </p:cNvPr>
            <p:cNvSpPr/>
            <p:nvPr/>
          </p:nvSpPr>
          <p:spPr>
            <a:xfrm>
              <a:off x="1013981" y="2793305"/>
              <a:ext cx="443345" cy="4433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0" numCol="1" spcCol="0" rtlCol="0" fromWordArt="0" anchor="b" anchorCtr="0" forceAA="0" compatLnSpc="1">
              <a:prstTxWarp prst="textNoShape">
                <a:avLst/>
              </a:prstTxWarp>
              <a:noAutofit/>
            </a:bodyPr>
            <a:lstStyle/>
            <a:p>
              <a:pPr algn="ctr"/>
              <a:r>
                <a:rPr lang="en-US" b="1"/>
                <a:t>1</a:t>
              </a:r>
            </a:p>
          </p:txBody>
        </p:sp>
        <p:sp>
          <p:nvSpPr>
            <p:cNvPr id="77" name="Rectangle 76">
              <a:extLst>
                <a:ext uri="{FF2B5EF4-FFF2-40B4-BE49-F238E27FC236}">
                  <a16:creationId xmlns:a16="http://schemas.microsoft.com/office/drawing/2014/main" id="{19346B04-57D4-47F5-B65C-1995035A87CE}"/>
                </a:ext>
              </a:extLst>
            </p:cNvPr>
            <p:cNvSpPr/>
            <p:nvPr/>
          </p:nvSpPr>
          <p:spPr>
            <a:xfrm>
              <a:off x="570636" y="1442780"/>
              <a:ext cx="1330036" cy="15002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MY" sz="2400" dirty="0"/>
            </a:p>
            <a:p>
              <a:pPr algn="ctr"/>
              <a:endParaRPr lang="en-MY" sz="2400" dirty="0"/>
            </a:p>
          </p:txBody>
        </p:sp>
      </p:grpSp>
      <p:grpSp>
        <p:nvGrpSpPr>
          <p:cNvPr id="34" name="Group 33">
            <a:extLst>
              <a:ext uri="{FF2B5EF4-FFF2-40B4-BE49-F238E27FC236}">
                <a16:creationId xmlns:a16="http://schemas.microsoft.com/office/drawing/2014/main" id="{7FB141C3-D1C4-4739-AAAD-C58748AB0B9E}"/>
              </a:ext>
            </a:extLst>
          </p:cNvPr>
          <p:cNvGrpSpPr/>
          <p:nvPr/>
        </p:nvGrpSpPr>
        <p:grpSpPr>
          <a:xfrm>
            <a:off x="8948890" y="3256479"/>
            <a:ext cx="3048635" cy="3899349"/>
            <a:chOff x="3240060" y="1442780"/>
            <a:chExt cx="1330036" cy="1793870"/>
          </a:xfrm>
          <a:solidFill>
            <a:schemeClr val="accent5">
              <a:lumMod val="60000"/>
              <a:lumOff val="40000"/>
            </a:schemeClr>
          </a:solidFill>
          <a:effectLst>
            <a:outerShdw blurRad="101600" dist="63500" dir="2700000" algn="tl" rotWithShape="0">
              <a:prstClr val="black">
                <a:alpha val="40000"/>
              </a:prstClr>
            </a:outerShdw>
          </a:effectLst>
        </p:grpSpPr>
        <p:sp>
          <p:nvSpPr>
            <p:cNvPr id="74" name="Oval 73">
              <a:extLst>
                <a:ext uri="{FF2B5EF4-FFF2-40B4-BE49-F238E27FC236}">
                  <a16:creationId xmlns:a16="http://schemas.microsoft.com/office/drawing/2014/main" id="{1A987D93-6502-4D0F-AE70-AA880EFE7A2E}"/>
                </a:ext>
              </a:extLst>
            </p:cNvPr>
            <p:cNvSpPr/>
            <p:nvPr/>
          </p:nvSpPr>
          <p:spPr>
            <a:xfrm>
              <a:off x="3683405" y="2793305"/>
              <a:ext cx="443345" cy="4433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0" numCol="1" spcCol="0" rtlCol="0" fromWordArt="0" anchor="b" anchorCtr="0" forceAA="0" compatLnSpc="1">
              <a:prstTxWarp prst="textNoShape">
                <a:avLst/>
              </a:prstTxWarp>
              <a:noAutofit/>
            </a:bodyPr>
            <a:lstStyle/>
            <a:p>
              <a:pPr algn="ctr"/>
              <a:r>
                <a:rPr lang="en-US" b="1"/>
                <a:t>3</a:t>
              </a:r>
            </a:p>
          </p:txBody>
        </p:sp>
        <p:sp>
          <p:nvSpPr>
            <p:cNvPr id="75" name="Rectangle 74">
              <a:extLst>
                <a:ext uri="{FF2B5EF4-FFF2-40B4-BE49-F238E27FC236}">
                  <a16:creationId xmlns:a16="http://schemas.microsoft.com/office/drawing/2014/main" id="{BFD55F4F-B4B6-4E4F-BB02-31CA534BC4D2}"/>
                </a:ext>
              </a:extLst>
            </p:cNvPr>
            <p:cNvSpPr/>
            <p:nvPr/>
          </p:nvSpPr>
          <p:spPr>
            <a:xfrm>
              <a:off x="3240060" y="1442780"/>
              <a:ext cx="1330036" cy="1500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lgn="ctr">
                <a:spcAft>
                  <a:spcPts val="900"/>
                </a:spcAft>
              </a:pPr>
              <a:endParaRPr lang="en-US" sz="1100" dirty="0">
                <a:solidFill>
                  <a:prstClr val="white"/>
                </a:solidFill>
              </a:endParaRPr>
            </a:p>
          </p:txBody>
        </p:sp>
      </p:grpSp>
      <p:grpSp>
        <p:nvGrpSpPr>
          <p:cNvPr id="37" name="Group 36">
            <a:extLst>
              <a:ext uri="{FF2B5EF4-FFF2-40B4-BE49-F238E27FC236}">
                <a16:creationId xmlns:a16="http://schemas.microsoft.com/office/drawing/2014/main" id="{4FE78272-3769-4F02-8507-AEAE9EB33171}"/>
              </a:ext>
            </a:extLst>
          </p:cNvPr>
          <p:cNvGrpSpPr/>
          <p:nvPr/>
        </p:nvGrpSpPr>
        <p:grpSpPr>
          <a:xfrm>
            <a:off x="15067594" y="3256479"/>
            <a:ext cx="3048635" cy="3899349"/>
            <a:chOff x="5909484" y="1442780"/>
            <a:chExt cx="1330036" cy="1793870"/>
          </a:xfrm>
          <a:solidFill>
            <a:schemeClr val="accent2">
              <a:lumMod val="60000"/>
              <a:lumOff val="40000"/>
            </a:schemeClr>
          </a:solidFill>
          <a:effectLst>
            <a:outerShdw blurRad="101600" dist="63500" dir="2700000" algn="tl" rotWithShape="0">
              <a:prstClr val="black">
                <a:alpha val="40000"/>
              </a:prstClr>
            </a:outerShdw>
          </a:effectLst>
        </p:grpSpPr>
        <p:sp>
          <p:nvSpPr>
            <p:cNvPr id="72" name="Oval 71">
              <a:extLst>
                <a:ext uri="{FF2B5EF4-FFF2-40B4-BE49-F238E27FC236}">
                  <a16:creationId xmlns:a16="http://schemas.microsoft.com/office/drawing/2014/main" id="{C21C6BD2-67C1-42B9-90B1-A32498FF5D36}"/>
                </a:ext>
              </a:extLst>
            </p:cNvPr>
            <p:cNvSpPr/>
            <p:nvPr/>
          </p:nvSpPr>
          <p:spPr>
            <a:xfrm>
              <a:off x="6352829" y="2793305"/>
              <a:ext cx="443345" cy="4433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0" numCol="1" spcCol="0" rtlCol="0" fromWordArt="0" anchor="b" anchorCtr="0" forceAA="0" compatLnSpc="1">
              <a:prstTxWarp prst="textNoShape">
                <a:avLst/>
              </a:prstTxWarp>
              <a:noAutofit/>
            </a:bodyPr>
            <a:lstStyle/>
            <a:p>
              <a:pPr algn="ctr"/>
              <a:r>
                <a:rPr lang="en-US" b="1"/>
                <a:t>5</a:t>
              </a:r>
            </a:p>
          </p:txBody>
        </p:sp>
        <p:sp>
          <p:nvSpPr>
            <p:cNvPr id="73" name="Rectangle 72">
              <a:extLst>
                <a:ext uri="{FF2B5EF4-FFF2-40B4-BE49-F238E27FC236}">
                  <a16:creationId xmlns:a16="http://schemas.microsoft.com/office/drawing/2014/main" id="{BED10082-D4B6-4E95-B1C6-05DE1F3023F7}"/>
                </a:ext>
              </a:extLst>
            </p:cNvPr>
            <p:cNvSpPr/>
            <p:nvPr/>
          </p:nvSpPr>
          <p:spPr>
            <a:xfrm>
              <a:off x="5909484" y="1442780"/>
              <a:ext cx="1330036" cy="1500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lgn="ctr">
                <a:spcAft>
                  <a:spcPts val="900"/>
                </a:spcAft>
              </a:pPr>
              <a:endParaRPr lang="en-US" sz="1100" dirty="0">
                <a:solidFill>
                  <a:prstClr val="white"/>
                </a:solidFill>
              </a:endParaRPr>
            </a:p>
          </p:txBody>
        </p:sp>
      </p:grpSp>
      <p:grpSp>
        <p:nvGrpSpPr>
          <p:cNvPr id="41" name="Group 40">
            <a:extLst>
              <a:ext uri="{FF2B5EF4-FFF2-40B4-BE49-F238E27FC236}">
                <a16:creationId xmlns:a16="http://schemas.microsoft.com/office/drawing/2014/main" id="{5A453E57-6E5D-4A7D-8045-9970262A9D8B}"/>
              </a:ext>
            </a:extLst>
          </p:cNvPr>
          <p:cNvGrpSpPr/>
          <p:nvPr/>
        </p:nvGrpSpPr>
        <p:grpSpPr>
          <a:xfrm>
            <a:off x="5889537" y="8354939"/>
            <a:ext cx="3048635" cy="4017193"/>
            <a:chOff x="1905348" y="3788293"/>
            <a:chExt cx="1330036" cy="1848083"/>
          </a:xfrm>
          <a:effectLst>
            <a:outerShdw blurRad="101600" dist="63500" dir="2700000" algn="tl" rotWithShape="0">
              <a:prstClr val="black">
                <a:alpha val="40000"/>
              </a:prstClr>
            </a:outerShdw>
          </a:effectLst>
        </p:grpSpPr>
        <p:sp>
          <p:nvSpPr>
            <p:cNvPr id="70" name="Oval 69">
              <a:extLst>
                <a:ext uri="{FF2B5EF4-FFF2-40B4-BE49-F238E27FC236}">
                  <a16:creationId xmlns:a16="http://schemas.microsoft.com/office/drawing/2014/main" id="{1527E3C2-FC2A-4B9E-A474-C0D9DDD70ABC}"/>
                </a:ext>
              </a:extLst>
            </p:cNvPr>
            <p:cNvSpPr/>
            <p:nvPr/>
          </p:nvSpPr>
          <p:spPr>
            <a:xfrm>
              <a:off x="2353423" y="3788293"/>
              <a:ext cx="443345" cy="4433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a:r>
                <a:rPr lang="en-US" b="1"/>
                <a:t>2</a:t>
              </a:r>
            </a:p>
          </p:txBody>
        </p:sp>
        <p:sp>
          <p:nvSpPr>
            <p:cNvPr id="71" name="Rectangle 70">
              <a:extLst>
                <a:ext uri="{FF2B5EF4-FFF2-40B4-BE49-F238E27FC236}">
                  <a16:creationId xmlns:a16="http://schemas.microsoft.com/office/drawing/2014/main" id="{87AA4D5E-1EB6-454E-A41C-36945EE205CB}"/>
                </a:ext>
              </a:extLst>
            </p:cNvPr>
            <p:cNvSpPr/>
            <p:nvPr/>
          </p:nvSpPr>
          <p:spPr>
            <a:xfrm>
              <a:off x="1905348" y="4081896"/>
              <a:ext cx="1330036" cy="15544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just"/>
              <a:endParaRPr lang="en-US" sz="1100" dirty="0">
                <a:solidFill>
                  <a:prstClr val="white"/>
                </a:solidFill>
              </a:endParaRPr>
            </a:p>
          </p:txBody>
        </p:sp>
      </p:grpSp>
      <p:grpSp>
        <p:nvGrpSpPr>
          <p:cNvPr id="42" name="Group 41">
            <a:extLst>
              <a:ext uri="{FF2B5EF4-FFF2-40B4-BE49-F238E27FC236}">
                <a16:creationId xmlns:a16="http://schemas.microsoft.com/office/drawing/2014/main" id="{A9561022-D24B-4D0C-840F-78C5509E10FF}"/>
              </a:ext>
            </a:extLst>
          </p:cNvPr>
          <p:cNvGrpSpPr/>
          <p:nvPr/>
        </p:nvGrpSpPr>
        <p:grpSpPr>
          <a:xfrm>
            <a:off x="12008242" y="8354939"/>
            <a:ext cx="3048635" cy="4017193"/>
            <a:chOff x="4574772" y="3788293"/>
            <a:chExt cx="1330036" cy="1848083"/>
          </a:xfrm>
          <a:effectLst>
            <a:outerShdw blurRad="101600" dist="63500" dir="2700000" algn="tl" rotWithShape="0">
              <a:prstClr val="black">
                <a:alpha val="40000"/>
              </a:prstClr>
            </a:outerShdw>
          </a:effectLst>
        </p:grpSpPr>
        <p:sp>
          <p:nvSpPr>
            <p:cNvPr id="68" name="Oval 67">
              <a:extLst>
                <a:ext uri="{FF2B5EF4-FFF2-40B4-BE49-F238E27FC236}">
                  <a16:creationId xmlns:a16="http://schemas.microsoft.com/office/drawing/2014/main" id="{7AEFBB17-BE32-402D-AE4C-990C341A5CEC}"/>
                </a:ext>
              </a:extLst>
            </p:cNvPr>
            <p:cNvSpPr/>
            <p:nvPr/>
          </p:nvSpPr>
          <p:spPr>
            <a:xfrm>
              <a:off x="5022848" y="3788293"/>
              <a:ext cx="443345" cy="4433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a:r>
                <a:rPr lang="en-US" b="1">
                  <a:solidFill>
                    <a:schemeClr val="bg1">
                      <a:lumMod val="50000"/>
                    </a:schemeClr>
                  </a:solidFill>
                </a:rPr>
                <a:t>4</a:t>
              </a:r>
            </a:p>
          </p:txBody>
        </p:sp>
        <p:sp>
          <p:nvSpPr>
            <p:cNvPr id="69" name="Rectangle 68">
              <a:extLst>
                <a:ext uri="{FF2B5EF4-FFF2-40B4-BE49-F238E27FC236}">
                  <a16:creationId xmlns:a16="http://schemas.microsoft.com/office/drawing/2014/main" id="{BFCE5BCA-A994-45EB-A47C-935E7BDEF19D}"/>
                </a:ext>
              </a:extLst>
            </p:cNvPr>
            <p:cNvSpPr/>
            <p:nvPr/>
          </p:nvSpPr>
          <p:spPr>
            <a:xfrm>
              <a:off x="4574772" y="4081896"/>
              <a:ext cx="1330036" cy="15544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spcAft>
                  <a:spcPts val="900"/>
                </a:spcAft>
              </a:pPr>
              <a:endParaRPr lang="en-US" sz="1100" dirty="0">
                <a:solidFill>
                  <a:schemeClr val="bg1">
                    <a:lumMod val="50000"/>
                  </a:schemeClr>
                </a:solidFill>
              </a:endParaRPr>
            </a:p>
          </p:txBody>
        </p:sp>
      </p:grpSp>
      <p:grpSp>
        <p:nvGrpSpPr>
          <p:cNvPr id="43" name="Group 42">
            <a:extLst>
              <a:ext uri="{FF2B5EF4-FFF2-40B4-BE49-F238E27FC236}">
                <a16:creationId xmlns:a16="http://schemas.microsoft.com/office/drawing/2014/main" id="{0F3045FB-45A9-48B0-B32A-07305E91F51F}"/>
              </a:ext>
            </a:extLst>
          </p:cNvPr>
          <p:cNvGrpSpPr/>
          <p:nvPr/>
        </p:nvGrpSpPr>
        <p:grpSpPr>
          <a:xfrm>
            <a:off x="18126943" y="8354939"/>
            <a:ext cx="3048635" cy="4017193"/>
            <a:chOff x="7244195" y="3788293"/>
            <a:chExt cx="1330036" cy="1848083"/>
          </a:xfrm>
          <a:effectLst>
            <a:outerShdw blurRad="101600" dist="63500" dir="2700000" algn="tl" rotWithShape="0">
              <a:prstClr val="black">
                <a:alpha val="40000"/>
              </a:prstClr>
            </a:outerShdw>
          </a:effectLst>
        </p:grpSpPr>
        <p:sp>
          <p:nvSpPr>
            <p:cNvPr id="66" name="Oval 65">
              <a:extLst>
                <a:ext uri="{FF2B5EF4-FFF2-40B4-BE49-F238E27FC236}">
                  <a16:creationId xmlns:a16="http://schemas.microsoft.com/office/drawing/2014/main" id="{E47C1A2E-D84C-4DB3-B379-D05FDDAB7C86}"/>
                </a:ext>
              </a:extLst>
            </p:cNvPr>
            <p:cNvSpPr/>
            <p:nvPr/>
          </p:nvSpPr>
          <p:spPr>
            <a:xfrm>
              <a:off x="7692272" y="3788293"/>
              <a:ext cx="443345" cy="44334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a:r>
                <a:rPr lang="en-US" b="1"/>
                <a:t>6</a:t>
              </a:r>
            </a:p>
          </p:txBody>
        </p:sp>
        <p:sp>
          <p:nvSpPr>
            <p:cNvPr id="67" name="Rectangle 66">
              <a:extLst>
                <a:ext uri="{FF2B5EF4-FFF2-40B4-BE49-F238E27FC236}">
                  <a16:creationId xmlns:a16="http://schemas.microsoft.com/office/drawing/2014/main" id="{5A3D8A5B-A1AF-46D7-B1B4-D0705F4F095F}"/>
                </a:ext>
              </a:extLst>
            </p:cNvPr>
            <p:cNvSpPr/>
            <p:nvPr/>
          </p:nvSpPr>
          <p:spPr>
            <a:xfrm>
              <a:off x="7244195" y="4081896"/>
              <a:ext cx="1330036" cy="155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spcAft>
                  <a:spcPts val="900"/>
                </a:spcAft>
              </a:pPr>
              <a:endParaRPr lang="en-US" sz="1100" dirty="0">
                <a:solidFill>
                  <a:prstClr val="white"/>
                </a:solidFill>
              </a:endParaRPr>
            </a:p>
          </p:txBody>
        </p:sp>
      </p:grpSp>
      <p:sp>
        <p:nvSpPr>
          <p:cNvPr id="44" name="Oval 43">
            <a:extLst>
              <a:ext uri="{FF2B5EF4-FFF2-40B4-BE49-F238E27FC236}">
                <a16:creationId xmlns:a16="http://schemas.microsoft.com/office/drawing/2014/main" id="{93742A61-215A-449F-BC66-ADE3826CF992}"/>
              </a:ext>
            </a:extLst>
          </p:cNvPr>
          <p:cNvSpPr/>
          <p:nvPr/>
        </p:nvSpPr>
        <p:spPr>
          <a:xfrm>
            <a:off x="4140140" y="7552102"/>
            <a:ext cx="428716" cy="406564"/>
          </a:xfrm>
          <a:prstGeom prst="ellipse">
            <a:avLst/>
          </a:prstGeom>
          <a:solidFill>
            <a:srgbClr val="92D050"/>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45" name="Oval 44">
            <a:extLst>
              <a:ext uri="{FF2B5EF4-FFF2-40B4-BE49-F238E27FC236}">
                <a16:creationId xmlns:a16="http://schemas.microsoft.com/office/drawing/2014/main" id="{44DF5BC3-A1FA-44AF-B655-B72E03DF02FE}"/>
              </a:ext>
            </a:extLst>
          </p:cNvPr>
          <p:cNvSpPr/>
          <p:nvPr/>
        </p:nvSpPr>
        <p:spPr>
          <a:xfrm>
            <a:off x="7199493" y="7552102"/>
            <a:ext cx="428716" cy="406564"/>
          </a:xfrm>
          <a:prstGeom prst="ellipse">
            <a:avLst/>
          </a:prstGeom>
          <a:solidFill>
            <a:srgbClr val="FFC000"/>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6" name="Oval 45">
            <a:extLst>
              <a:ext uri="{FF2B5EF4-FFF2-40B4-BE49-F238E27FC236}">
                <a16:creationId xmlns:a16="http://schemas.microsoft.com/office/drawing/2014/main" id="{646CDDDF-13E4-4513-9CCA-AF9B4FE0811B}"/>
              </a:ext>
            </a:extLst>
          </p:cNvPr>
          <p:cNvSpPr/>
          <p:nvPr/>
        </p:nvSpPr>
        <p:spPr>
          <a:xfrm>
            <a:off x="10258845" y="7552102"/>
            <a:ext cx="428716" cy="406564"/>
          </a:xfrm>
          <a:prstGeom prst="ellipse">
            <a:avLst/>
          </a:prstGeom>
          <a:solidFill>
            <a:schemeClr val="accent5">
              <a:lumMod val="60000"/>
              <a:lumOff val="40000"/>
            </a:schemeClr>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7" name="Oval 46">
            <a:extLst>
              <a:ext uri="{FF2B5EF4-FFF2-40B4-BE49-F238E27FC236}">
                <a16:creationId xmlns:a16="http://schemas.microsoft.com/office/drawing/2014/main" id="{096ABBB0-9A24-43FF-BF22-2853C42CBFAD}"/>
              </a:ext>
            </a:extLst>
          </p:cNvPr>
          <p:cNvSpPr/>
          <p:nvPr/>
        </p:nvSpPr>
        <p:spPr>
          <a:xfrm>
            <a:off x="13318197" y="7552102"/>
            <a:ext cx="428716" cy="406564"/>
          </a:xfrm>
          <a:prstGeom prst="ellipse">
            <a:avLst/>
          </a:prstGeom>
          <a:solidFill>
            <a:schemeClr val="accent4"/>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8" name="Oval 47">
            <a:extLst>
              <a:ext uri="{FF2B5EF4-FFF2-40B4-BE49-F238E27FC236}">
                <a16:creationId xmlns:a16="http://schemas.microsoft.com/office/drawing/2014/main" id="{C3F25648-89FC-4FA7-8DFD-6ED5B016C1C4}"/>
              </a:ext>
            </a:extLst>
          </p:cNvPr>
          <p:cNvSpPr/>
          <p:nvPr/>
        </p:nvSpPr>
        <p:spPr>
          <a:xfrm>
            <a:off x="16377549" y="7552102"/>
            <a:ext cx="428716" cy="406564"/>
          </a:xfrm>
          <a:prstGeom prst="ellipse">
            <a:avLst/>
          </a:prstGeom>
          <a:solidFill>
            <a:schemeClr val="accent2">
              <a:lumMod val="60000"/>
              <a:lumOff val="40000"/>
            </a:schemeClr>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9" name="Oval 48">
            <a:extLst>
              <a:ext uri="{FF2B5EF4-FFF2-40B4-BE49-F238E27FC236}">
                <a16:creationId xmlns:a16="http://schemas.microsoft.com/office/drawing/2014/main" id="{D99F7BDE-764E-4F73-97E6-EB6E947EAE33}"/>
              </a:ext>
            </a:extLst>
          </p:cNvPr>
          <p:cNvSpPr/>
          <p:nvPr/>
        </p:nvSpPr>
        <p:spPr>
          <a:xfrm>
            <a:off x="19436902" y="7552102"/>
            <a:ext cx="428716" cy="406564"/>
          </a:xfrm>
          <a:prstGeom prst="ellipse">
            <a:avLst/>
          </a:prstGeom>
          <a:solidFill>
            <a:srgbClr val="FFFF00"/>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0" name="TextBox 49">
            <a:extLst>
              <a:ext uri="{FF2B5EF4-FFF2-40B4-BE49-F238E27FC236}">
                <a16:creationId xmlns:a16="http://schemas.microsoft.com/office/drawing/2014/main" id="{B96EEE58-0A9A-467C-9893-CD8616F85B6B}"/>
              </a:ext>
            </a:extLst>
          </p:cNvPr>
          <p:cNvSpPr txBox="1"/>
          <p:nvPr/>
        </p:nvSpPr>
        <p:spPr>
          <a:xfrm>
            <a:off x="3012640" y="4551788"/>
            <a:ext cx="2866172" cy="1501515"/>
          </a:xfrm>
          <a:prstGeom prst="rect">
            <a:avLst/>
          </a:prstGeom>
          <a:noFill/>
        </p:spPr>
        <p:txBody>
          <a:bodyPr wrap="none" rtlCol="0">
            <a:spAutoFit/>
          </a:bodyPr>
          <a:lstStyle/>
          <a:p>
            <a:pPr marL="285750" indent="-285750">
              <a:buFont typeface="Arial" panose="020B0604020202020204" pitchFamily="34" charset="0"/>
              <a:buChar char="•"/>
            </a:pPr>
            <a:r>
              <a:rPr lang="en-MY" sz="1800" dirty="0"/>
              <a:t>Determine Needs</a:t>
            </a:r>
          </a:p>
          <a:p>
            <a:pPr marL="285750" indent="-285750">
              <a:buFont typeface="Arial" panose="020B0604020202020204" pitchFamily="34" charset="0"/>
              <a:buChar char="•"/>
            </a:pPr>
            <a:r>
              <a:rPr lang="en-MY" sz="1800" dirty="0"/>
              <a:t>Mutually Agreed Upon </a:t>
            </a:r>
          </a:p>
          <a:p>
            <a:r>
              <a:rPr lang="en-MY" sz="1800" dirty="0"/>
              <a:t>    Timeline</a:t>
            </a:r>
          </a:p>
          <a:p>
            <a:pPr marL="285750" indent="-285750">
              <a:buFont typeface="Arial" panose="020B0604020202020204" pitchFamily="34" charset="0"/>
              <a:buChar char="•"/>
            </a:pPr>
            <a:r>
              <a:rPr lang="en-MY" sz="1800" dirty="0"/>
              <a:t>Proposed Pricing</a:t>
            </a:r>
          </a:p>
          <a:p>
            <a:pPr marL="285750" indent="-285750">
              <a:buFont typeface="Arial" panose="020B0604020202020204" pitchFamily="34" charset="0"/>
              <a:buChar char="•"/>
            </a:pPr>
            <a:r>
              <a:rPr lang="en-MY" sz="1800" dirty="0"/>
              <a:t>Proposed Services</a:t>
            </a:r>
          </a:p>
        </p:txBody>
      </p:sp>
      <p:pic>
        <p:nvPicPr>
          <p:cNvPr id="51" name="Graphic 50" descr="Handshake">
            <a:extLst>
              <a:ext uri="{FF2B5EF4-FFF2-40B4-BE49-F238E27FC236}">
                <a16:creationId xmlns:a16="http://schemas.microsoft.com/office/drawing/2014/main" id="{E9E41631-8999-4846-974A-B0EA1F71DE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7671" y="4044193"/>
            <a:ext cx="2129499" cy="2129499"/>
          </a:xfrm>
          <a:prstGeom prst="rect">
            <a:avLst/>
          </a:prstGeom>
        </p:spPr>
      </p:pic>
      <p:sp>
        <p:nvSpPr>
          <p:cNvPr id="52" name="TextBox 51">
            <a:extLst>
              <a:ext uri="{FF2B5EF4-FFF2-40B4-BE49-F238E27FC236}">
                <a16:creationId xmlns:a16="http://schemas.microsoft.com/office/drawing/2014/main" id="{3BD33835-ABB9-4014-A1B0-0694CC8B0B41}"/>
              </a:ext>
            </a:extLst>
          </p:cNvPr>
          <p:cNvSpPr txBox="1"/>
          <p:nvPr/>
        </p:nvSpPr>
        <p:spPr>
          <a:xfrm>
            <a:off x="6430024" y="9245692"/>
            <a:ext cx="1967654" cy="469223"/>
          </a:xfrm>
          <a:prstGeom prst="rect">
            <a:avLst/>
          </a:prstGeom>
          <a:noFill/>
        </p:spPr>
        <p:txBody>
          <a:bodyPr wrap="square" rtlCol="0">
            <a:spAutoFit/>
          </a:bodyPr>
          <a:lstStyle/>
          <a:p>
            <a:pPr algn="ctr"/>
            <a:r>
              <a:rPr lang="en-MY" sz="2400" dirty="0"/>
              <a:t>PLANNING</a:t>
            </a:r>
          </a:p>
        </p:txBody>
      </p:sp>
      <p:sp>
        <p:nvSpPr>
          <p:cNvPr id="53" name="TextBox 52">
            <a:extLst>
              <a:ext uri="{FF2B5EF4-FFF2-40B4-BE49-F238E27FC236}">
                <a16:creationId xmlns:a16="http://schemas.microsoft.com/office/drawing/2014/main" id="{3AA4A014-E25A-44E3-BF6D-8F0E2E0C99A1}"/>
              </a:ext>
            </a:extLst>
          </p:cNvPr>
          <p:cNvSpPr txBox="1"/>
          <p:nvPr/>
        </p:nvSpPr>
        <p:spPr>
          <a:xfrm>
            <a:off x="3196745" y="3472203"/>
            <a:ext cx="2497962" cy="844602"/>
          </a:xfrm>
          <a:prstGeom prst="rect">
            <a:avLst/>
          </a:prstGeom>
          <a:noFill/>
        </p:spPr>
        <p:txBody>
          <a:bodyPr wrap="none" rtlCol="0">
            <a:spAutoFit/>
          </a:bodyPr>
          <a:lstStyle/>
          <a:p>
            <a:r>
              <a:rPr lang="en-MY" sz="2400" dirty="0"/>
              <a:t>ENGAGEMENT </a:t>
            </a:r>
          </a:p>
          <a:p>
            <a:r>
              <a:rPr lang="en-MY" sz="2400" dirty="0"/>
              <a:t>ACCEPTANCE</a:t>
            </a:r>
          </a:p>
        </p:txBody>
      </p:sp>
      <p:sp>
        <p:nvSpPr>
          <p:cNvPr id="54" name="TextBox 53">
            <a:extLst>
              <a:ext uri="{FF2B5EF4-FFF2-40B4-BE49-F238E27FC236}">
                <a16:creationId xmlns:a16="http://schemas.microsoft.com/office/drawing/2014/main" id="{B89DD988-12A8-4749-80FF-DCE39ABEB8A7}"/>
              </a:ext>
            </a:extLst>
          </p:cNvPr>
          <p:cNvSpPr txBox="1"/>
          <p:nvPr/>
        </p:nvSpPr>
        <p:spPr>
          <a:xfrm>
            <a:off x="5947608" y="10278561"/>
            <a:ext cx="2970444" cy="2346116"/>
          </a:xfrm>
          <a:prstGeom prst="rect">
            <a:avLst/>
          </a:prstGeom>
          <a:noFill/>
        </p:spPr>
        <p:txBody>
          <a:bodyPr wrap="none" rtlCol="0">
            <a:spAutoFit/>
          </a:bodyPr>
          <a:lstStyle/>
          <a:p>
            <a:pPr marL="285750" indent="-285750">
              <a:buFont typeface="Arial" panose="020B0604020202020204" pitchFamily="34" charset="0"/>
              <a:buChar char="•"/>
            </a:pPr>
            <a:r>
              <a:rPr lang="en-MY" sz="1800" dirty="0"/>
              <a:t>Determine Requirement</a:t>
            </a:r>
          </a:p>
          <a:p>
            <a:pPr marL="285750" indent="-285750">
              <a:buFont typeface="Arial" panose="020B0604020202020204" pitchFamily="34" charset="0"/>
              <a:buChar char="•"/>
            </a:pPr>
            <a:r>
              <a:rPr lang="en-MY" sz="1800" dirty="0"/>
              <a:t>Develop Approach</a:t>
            </a:r>
          </a:p>
          <a:p>
            <a:pPr marL="285750" indent="-285750">
              <a:buFont typeface="Arial" panose="020B0604020202020204" pitchFamily="34" charset="0"/>
              <a:buChar char="•"/>
            </a:pPr>
            <a:r>
              <a:rPr lang="en-MY" sz="1800" dirty="0"/>
              <a:t>Develop Timeline</a:t>
            </a:r>
          </a:p>
          <a:p>
            <a:pPr marL="285750" indent="-285750">
              <a:buFont typeface="Arial" panose="020B0604020202020204" pitchFamily="34" charset="0"/>
              <a:buChar char="•"/>
            </a:pPr>
            <a:r>
              <a:rPr lang="en-MY" sz="1800" dirty="0"/>
              <a:t>SPS Installation</a:t>
            </a:r>
          </a:p>
          <a:p>
            <a:pPr marL="285750" indent="-285750">
              <a:buFont typeface="Arial" panose="020B0604020202020204" pitchFamily="34" charset="0"/>
              <a:buChar char="•"/>
            </a:pPr>
            <a:r>
              <a:rPr lang="en-MY" sz="1800" dirty="0"/>
              <a:t>Training Plan</a:t>
            </a:r>
          </a:p>
          <a:p>
            <a:pPr marL="285750" indent="-285750">
              <a:buFont typeface="Arial" panose="020B0604020202020204" pitchFamily="34" charset="0"/>
              <a:buChar char="•"/>
            </a:pPr>
            <a:r>
              <a:rPr lang="en-MY" sz="1800" dirty="0"/>
              <a:t>End User Support Plan</a:t>
            </a:r>
          </a:p>
          <a:p>
            <a:pPr marL="285750" indent="-285750">
              <a:buFont typeface="Arial" panose="020B0604020202020204" pitchFamily="34" charset="0"/>
              <a:buChar char="•"/>
            </a:pPr>
            <a:endParaRPr lang="en-MY" sz="1800" dirty="0"/>
          </a:p>
          <a:p>
            <a:endParaRPr lang="en-MY" sz="1800" dirty="0"/>
          </a:p>
        </p:txBody>
      </p:sp>
      <p:pic>
        <p:nvPicPr>
          <p:cNvPr id="55" name="Graphic 54" descr="Meeting">
            <a:extLst>
              <a:ext uri="{FF2B5EF4-FFF2-40B4-BE49-F238E27FC236}">
                <a16:creationId xmlns:a16="http://schemas.microsoft.com/office/drawing/2014/main" id="{FFA2DBA1-D95A-49A8-9B82-C289AC0076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94134" y="9709746"/>
            <a:ext cx="2092013" cy="1813883"/>
          </a:xfrm>
          <a:prstGeom prst="rect">
            <a:avLst/>
          </a:prstGeom>
        </p:spPr>
      </p:pic>
      <p:pic>
        <p:nvPicPr>
          <p:cNvPr id="56" name="Graphic 55" descr="Teacher">
            <a:extLst>
              <a:ext uri="{FF2B5EF4-FFF2-40B4-BE49-F238E27FC236}">
                <a16:creationId xmlns:a16="http://schemas.microsoft.com/office/drawing/2014/main" id="{A1F8AD3B-BE26-4F92-B666-812824F356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26089" y="4231786"/>
            <a:ext cx="1634625" cy="1634625"/>
          </a:xfrm>
          <a:prstGeom prst="rect">
            <a:avLst/>
          </a:prstGeom>
        </p:spPr>
      </p:pic>
      <p:sp>
        <p:nvSpPr>
          <p:cNvPr id="57" name="TextBox 56">
            <a:extLst>
              <a:ext uri="{FF2B5EF4-FFF2-40B4-BE49-F238E27FC236}">
                <a16:creationId xmlns:a16="http://schemas.microsoft.com/office/drawing/2014/main" id="{FF9AFC15-29F2-4436-9B17-99B611B01887}"/>
              </a:ext>
            </a:extLst>
          </p:cNvPr>
          <p:cNvSpPr txBox="1"/>
          <p:nvPr/>
        </p:nvSpPr>
        <p:spPr>
          <a:xfrm>
            <a:off x="9484579" y="3529927"/>
            <a:ext cx="1967654" cy="469223"/>
          </a:xfrm>
          <a:prstGeom prst="rect">
            <a:avLst/>
          </a:prstGeom>
          <a:noFill/>
        </p:spPr>
        <p:txBody>
          <a:bodyPr wrap="square" rtlCol="0">
            <a:spAutoFit/>
          </a:bodyPr>
          <a:lstStyle/>
          <a:p>
            <a:pPr algn="ctr"/>
            <a:r>
              <a:rPr lang="en-MY" sz="2400" dirty="0"/>
              <a:t>TRAINING</a:t>
            </a:r>
          </a:p>
        </p:txBody>
      </p:sp>
      <p:sp>
        <p:nvSpPr>
          <p:cNvPr id="58" name="TextBox 57">
            <a:extLst>
              <a:ext uri="{FF2B5EF4-FFF2-40B4-BE49-F238E27FC236}">
                <a16:creationId xmlns:a16="http://schemas.microsoft.com/office/drawing/2014/main" id="{DA48679C-1C7B-470C-983A-9098FBCD80CC}"/>
              </a:ext>
            </a:extLst>
          </p:cNvPr>
          <p:cNvSpPr txBox="1"/>
          <p:nvPr/>
        </p:nvSpPr>
        <p:spPr>
          <a:xfrm>
            <a:off x="9248898" y="4377246"/>
            <a:ext cx="2305711" cy="938447"/>
          </a:xfrm>
          <a:prstGeom prst="rect">
            <a:avLst/>
          </a:prstGeom>
          <a:noFill/>
        </p:spPr>
        <p:txBody>
          <a:bodyPr wrap="none" rtlCol="0">
            <a:spAutoFit/>
          </a:bodyPr>
          <a:lstStyle/>
          <a:p>
            <a:pPr marL="285750" indent="-285750">
              <a:buFont typeface="Arial" panose="020B0604020202020204" pitchFamily="34" charset="0"/>
              <a:buChar char="•"/>
            </a:pPr>
            <a:r>
              <a:rPr lang="en-MY" sz="1800" dirty="0"/>
              <a:t>Periodic Training </a:t>
            </a:r>
          </a:p>
          <a:p>
            <a:pPr marL="285750" indent="-285750">
              <a:buFont typeface="Arial" panose="020B0604020202020204" pitchFamily="34" charset="0"/>
              <a:buChar char="•"/>
            </a:pPr>
            <a:r>
              <a:rPr lang="en-MY" sz="1800" dirty="0"/>
              <a:t>Training Courses</a:t>
            </a:r>
          </a:p>
          <a:p>
            <a:pPr marL="285750" indent="-285750">
              <a:buFont typeface="Arial" panose="020B0604020202020204" pitchFamily="34" charset="0"/>
              <a:buChar char="•"/>
            </a:pPr>
            <a:r>
              <a:rPr lang="en-MY" sz="1800" dirty="0"/>
              <a:t>Training Material</a:t>
            </a:r>
          </a:p>
        </p:txBody>
      </p:sp>
      <p:pic>
        <p:nvPicPr>
          <p:cNvPr id="59" name="Graphic 58" descr="Checklist">
            <a:extLst>
              <a:ext uri="{FF2B5EF4-FFF2-40B4-BE49-F238E27FC236}">
                <a16:creationId xmlns:a16="http://schemas.microsoft.com/office/drawing/2014/main" id="{7E75F45C-433B-4DE3-BA49-914F54EE7C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38783" y="9847637"/>
            <a:ext cx="1768493" cy="1480165"/>
          </a:xfrm>
          <a:prstGeom prst="rect">
            <a:avLst/>
          </a:prstGeom>
        </p:spPr>
      </p:pic>
      <p:sp>
        <p:nvSpPr>
          <p:cNvPr id="60" name="TextBox 59">
            <a:extLst>
              <a:ext uri="{FF2B5EF4-FFF2-40B4-BE49-F238E27FC236}">
                <a16:creationId xmlns:a16="http://schemas.microsoft.com/office/drawing/2014/main" id="{4EFD8271-CFFC-4CE7-934D-59090139FFD7}"/>
              </a:ext>
            </a:extLst>
          </p:cNvPr>
          <p:cNvSpPr txBox="1"/>
          <p:nvPr/>
        </p:nvSpPr>
        <p:spPr>
          <a:xfrm>
            <a:off x="12456816" y="9299926"/>
            <a:ext cx="2151479" cy="469223"/>
          </a:xfrm>
          <a:prstGeom prst="rect">
            <a:avLst/>
          </a:prstGeom>
          <a:noFill/>
        </p:spPr>
        <p:txBody>
          <a:bodyPr wrap="square" rtlCol="0">
            <a:spAutoFit/>
          </a:bodyPr>
          <a:lstStyle/>
          <a:p>
            <a:pPr algn="ctr"/>
            <a:r>
              <a:rPr lang="en-MY" sz="2400" dirty="0"/>
              <a:t>FIELDWORK</a:t>
            </a:r>
          </a:p>
        </p:txBody>
      </p:sp>
      <p:sp>
        <p:nvSpPr>
          <p:cNvPr id="61" name="TextBox 60">
            <a:extLst>
              <a:ext uri="{FF2B5EF4-FFF2-40B4-BE49-F238E27FC236}">
                <a16:creationId xmlns:a16="http://schemas.microsoft.com/office/drawing/2014/main" id="{11C28698-812B-4275-A42C-ECDBF053ABA0}"/>
              </a:ext>
            </a:extLst>
          </p:cNvPr>
          <p:cNvSpPr txBox="1"/>
          <p:nvPr/>
        </p:nvSpPr>
        <p:spPr>
          <a:xfrm>
            <a:off x="12107886" y="10396928"/>
            <a:ext cx="2268570" cy="2031325"/>
          </a:xfrm>
          <a:prstGeom prst="rect">
            <a:avLst/>
          </a:prstGeom>
          <a:noFill/>
        </p:spPr>
        <p:txBody>
          <a:bodyPr wrap="none" rtlCol="0">
            <a:spAutoFit/>
          </a:bodyPr>
          <a:lstStyle/>
          <a:p>
            <a:pPr marL="285750" indent="-285750">
              <a:buFont typeface="Arial" panose="020B0604020202020204" pitchFamily="34" charset="0"/>
              <a:buChar char="•"/>
            </a:pPr>
            <a:r>
              <a:rPr lang="en-MY" sz="1800" dirty="0"/>
              <a:t>Monitoring</a:t>
            </a:r>
          </a:p>
          <a:p>
            <a:pPr marL="285750" indent="-285750">
              <a:buFont typeface="Arial" panose="020B0604020202020204" pitchFamily="34" charset="0"/>
              <a:buChar char="•"/>
            </a:pPr>
            <a:r>
              <a:rPr lang="en-MY" sz="1800" dirty="0"/>
              <a:t>Invoices check</a:t>
            </a:r>
          </a:p>
          <a:p>
            <a:pPr marL="285750" indent="-285750">
              <a:buFont typeface="Arial" panose="020B0604020202020204" pitchFamily="34" charset="0"/>
              <a:buChar char="•"/>
            </a:pPr>
            <a:r>
              <a:rPr lang="en-MY" sz="1800" dirty="0"/>
              <a:t>GST submission</a:t>
            </a:r>
          </a:p>
          <a:p>
            <a:pPr marL="285750" indent="-285750">
              <a:buFont typeface="Arial" panose="020B0604020202020204" pitchFamily="34" charset="0"/>
              <a:buChar char="•"/>
            </a:pPr>
            <a:r>
              <a:rPr lang="en-MY" sz="1800" dirty="0"/>
              <a:t>Book Keeping</a:t>
            </a:r>
          </a:p>
          <a:p>
            <a:pPr marL="285750" indent="-285750">
              <a:buFont typeface="Arial" panose="020B0604020202020204" pitchFamily="34" charset="0"/>
              <a:buChar char="•"/>
            </a:pPr>
            <a:r>
              <a:rPr lang="en-MY" sz="1800" dirty="0"/>
              <a:t>Human Resource</a:t>
            </a:r>
          </a:p>
          <a:p>
            <a:pPr marL="285750" indent="-285750">
              <a:buFont typeface="Arial" panose="020B0604020202020204" pitchFamily="34" charset="0"/>
              <a:buChar char="•"/>
            </a:pPr>
            <a:r>
              <a:rPr lang="en-MY" sz="1800" dirty="0"/>
              <a:t>Obligation</a:t>
            </a:r>
          </a:p>
          <a:p>
            <a:endParaRPr lang="en-MY" sz="1800" dirty="0"/>
          </a:p>
        </p:txBody>
      </p:sp>
      <p:sp>
        <p:nvSpPr>
          <p:cNvPr id="62" name="TextBox 61">
            <a:extLst>
              <a:ext uri="{FF2B5EF4-FFF2-40B4-BE49-F238E27FC236}">
                <a16:creationId xmlns:a16="http://schemas.microsoft.com/office/drawing/2014/main" id="{3C48ED80-EE7D-4C57-BB7E-221D168EE3DA}"/>
              </a:ext>
            </a:extLst>
          </p:cNvPr>
          <p:cNvSpPr txBox="1"/>
          <p:nvPr/>
        </p:nvSpPr>
        <p:spPr>
          <a:xfrm>
            <a:off x="15195375" y="3407370"/>
            <a:ext cx="2793064" cy="844602"/>
          </a:xfrm>
          <a:prstGeom prst="rect">
            <a:avLst/>
          </a:prstGeom>
          <a:noFill/>
        </p:spPr>
        <p:txBody>
          <a:bodyPr wrap="square" rtlCol="0">
            <a:spAutoFit/>
          </a:bodyPr>
          <a:lstStyle/>
          <a:p>
            <a:pPr algn="ctr"/>
            <a:r>
              <a:rPr lang="en-MY" sz="2400" dirty="0"/>
              <a:t>REPORTING &amp; MONITORING</a:t>
            </a:r>
          </a:p>
        </p:txBody>
      </p:sp>
      <p:pic>
        <p:nvPicPr>
          <p:cNvPr id="63" name="Graphic 62" descr="Computer">
            <a:extLst>
              <a:ext uri="{FF2B5EF4-FFF2-40B4-BE49-F238E27FC236}">
                <a16:creationId xmlns:a16="http://schemas.microsoft.com/office/drawing/2014/main" id="{27EE8424-32F3-4384-9964-1C9C8CADA3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823108" y="4095405"/>
            <a:ext cx="1813853" cy="1813853"/>
          </a:xfrm>
          <a:prstGeom prst="rect">
            <a:avLst/>
          </a:prstGeom>
        </p:spPr>
      </p:pic>
      <p:sp>
        <p:nvSpPr>
          <p:cNvPr id="64" name="TextBox 63">
            <a:extLst>
              <a:ext uri="{FF2B5EF4-FFF2-40B4-BE49-F238E27FC236}">
                <a16:creationId xmlns:a16="http://schemas.microsoft.com/office/drawing/2014/main" id="{B6599B10-013E-4C3D-B1E8-EEB141DD5568}"/>
              </a:ext>
            </a:extLst>
          </p:cNvPr>
          <p:cNvSpPr txBox="1"/>
          <p:nvPr/>
        </p:nvSpPr>
        <p:spPr>
          <a:xfrm>
            <a:off x="18382514" y="9190591"/>
            <a:ext cx="2793064" cy="461665"/>
          </a:xfrm>
          <a:prstGeom prst="rect">
            <a:avLst/>
          </a:prstGeom>
          <a:noFill/>
        </p:spPr>
        <p:txBody>
          <a:bodyPr wrap="square" rtlCol="0">
            <a:spAutoFit/>
          </a:bodyPr>
          <a:lstStyle/>
          <a:p>
            <a:pPr algn="ctr"/>
            <a:r>
              <a:rPr lang="en-MY" sz="2400" dirty="0"/>
              <a:t>OUTCOME</a:t>
            </a:r>
          </a:p>
        </p:txBody>
      </p:sp>
      <p:pic>
        <p:nvPicPr>
          <p:cNvPr id="65" name="Graphic 64" descr="Users">
            <a:extLst>
              <a:ext uri="{FF2B5EF4-FFF2-40B4-BE49-F238E27FC236}">
                <a16:creationId xmlns:a16="http://schemas.microsoft.com/office/drawing/2014/main" id="{DAD6FDF5-D85A-41C3-9E14-B609D563798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740213" y="9737919"/>
            <a:ext cx="1757535" cy="1757535"/>
          </a:xfrm>
          <a:prstGeom prst="rect">
            <a:avLst/>
          </a:prstGeom>
        </p:spPr>
      </p:pic>
      <p:sp>
        <p:nvSpPr>
          <p:cNvPr id="79" name="TextBox 78">
            <a:extLst>
              <a:ext uri="{FF2B5EF4-FFF2-40B4-BE49-F238E27FC236}">
                <a16:creationId xmlns:a16="http://schemas.microsoft.com/office/drawing/2014/main" id="{EAE04A31-2CD8-4A38-A625-B16EBE1040A4}"/>
              </a:ext>
            </a:extLst>
          </p:cNvPr>
          <p:cNvSpPr txBox="1"/>
          <p:nvPr/>
        </p:nvSpPr>
        <p:spPr>
          <a:xfrm>
            <a:off x="15195375" y="4602077"/>
            <a:ext cx="473206" cy="923330"/>
          </a:xfrm>
          <a:prstGeom prst="rect">
            <a:avLst/>
          </a:prstGeom>
          <a:noFill/>
        </p:spPr>
        <p:txBody>
          <a:bodyPr wrap="none" rtlCol="0">
            <a:spAutoFit/>
          </a:bodyPr>
          <a:lstStyle/>
          <a:p>
            <a:pPr marL="285750" indent="-285750">
              <a:buFont typeface="Arial" panose="020B0604020202020204" pitchFamily="34" charset="0"/>
              <a:buChar char="•"/>
            </a:pPr>
            <a:endParaRPr lang="en-MY" sz="1800" dirty="0"/>
          </a:p>
          <a:p>
            <a:pPr marL="285750" indent="-285750">
              <a:buFont typeface="Arial" panose="020B0604020202020204" pitchFamily="34" charset="0"/>
              <a:buChar char="•"/>
            </a:pPr>
            <a:endParaRPr lang="en-MY" sz="1800" dirty="0"/>
          </a:p>
          <a:p>
            <a:endParaRPr lang="en-MY" sz="1800" dirty="0"/>
          </a:p>
        </p:txBody>
      </p:sp>
      <p:sp>
        <p:nvSpPr>
          <p:cNvPr id="80" name="TextBox 79">
            <a:extLst>
              <a:ext uri="{FF2B5EF4-FFF2-40B4-BE49-F238E27FC236}">
                <a16:creationId xmlns:a16="http://schemas.microsoft.com/office/drawing/2014/main" id="{F1CFF27A-E86E-49FF-A5E0-758CA7AAB636}"/>
              </a:ext>
            </a:extLst>
          </p:cNvPr>
          <p:cNvSpPr txBox="1"/>
          <p:nvPr/>
        </p:nvSpPr>
        <p:spPr>
          <a:xfrm>
            <a:off x="15241175" y="4433116"/>
            <a:ext cx="2178802" cy="646331"/>
          </a:xfrm>
          <a:prstGeom prst="rect">
            <a:avLst/>
          </a:prstGeom>
          <a:noFill/>
        </p:spPr>
        <p:txBody>
          <a:bodyPr wrap="none" rtlCol="0">
            <a:spAutoFit/>
          </a:bodyPr>
          <a:lstStyle/>
          <a:p>
            <a:pPr marL="285750" indent="-285750">
              <a:buFont typeface="Arial" panose="020B0604020202020204" pitchFamily="34" charset="0"/>
              <a:buChar char="•"/>
            </a:pPr>
            <a:r>
              <a:rPr lang="en-MY" sz="1800" dirty="0"/>
              <a:t>Quarterly Report</a:t>
            </a:r>
          </a:p>
          <a:p>
            <a:endParaRPr lang="en-MY" sz="1800" dirty="0"/>
          </a:p>
        </p:txBody>
      </p:sp>
      <p:sp>
        <p:nvSpPr>
          <p:cNvPr id="81" name="TextBox 80">
            <a:extLst>
              <a:ext uri="{FF2B5EF4-FFF2-40B4-BE49-F238E27FC236}">
                <a16:creationId xmlns:a16="http://schemas.microsoft.com/office/drawing/2014/main" id="{D5E36724-40E4-4CB1-8ADE-127EAF60F87D}"/>
              </a:ext>
            </a:extLst>
          </p:cNvPr>
          <p:cNvSpPr txBox="1"/>
          <p:nvPr/>
        </p:nvSpPr>
        <p:spPr>
          <a:xfrm>
            <a:off x="18382514" y="10323300"/>
            <a:ext cx="1755609" cy="646331"/>
          </a:xfrm>
          <a:prstGeom prst="rect">
            <a:avLst/>
          </a:prstGeom>
          <a:noFill/>
        </p:spPr>
        <p:txBody>
          <a:bodyPr wrap="none" rtlCol="0">
            <a:spAutoFit/>
          </a:bodyPr>
          <a:lstStyle/>
          <a:p>
            <a:pPr marL="285750" indent="-285750">
              <a:buFont typeface="Arial" panose="020B0604020202020204" pitchFamily="34" charset="0"/>
              <a:buChar char="•"/>
            </a:pPr>
            <a:r>
              <a:rPr lang="en-MY" sz="1800" dirty="0"/>
              <a:t>Consultation</a:t>
            </a:r>
          </a:p>
          <a:p>
            <a:pPr marL="285750" indent="-285750">
              <a:buFont typeface="Arial" panose="020B0604020202020204" pitchFamily="34" charset="0"/>
              <a:buChar char="•"/>
            </a:pPr>
            <a:endParaRPr lang="en-MY"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p:nvPr/>
        </p:nvSpPr>
        <p:spPr>
          <a:xfrm>
            <a:off x="1475428" y="1192050"/>
            <a:ext cx="20729098" cy="1825542"/>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lt2"/>
              </a:buClr>
              <a:buFont typeface="Open Sans"/>
              <a:buNone/>
            </a:pPr>
            <a:endParaRPr sz="6000">
              <a:solidFill>
                <a:srgbClr val="C00000"/>
              </a:solidFill>
              <a:latin typeface="Open Sans"/>
              <a:ea typeface="Open Sans"/>
              <a:cs typeface="Open Sans"/>
              <a:sym typeface="Open Sans"/>
            </a:endParaRPr>
          </a:p>
        </p:txBody>
      </p:sp>
      <p:sp>
        <p:nvSpPr>
          <p:cNvPr id="379" name="Shape 379"/>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The Proposal</a:t>
            </a:r>
          </a:p>
        </p:txBody>
      </p:sp>
      <p:sp>
        <p:nvSpPr>
          <p:cNvPr id="380" name="Shape 380"/>
          <p:cNvSpPr txBox="1"/>
          <p:nvPr/>
        </p:nvSpPr>
        <p:spPr>
          <a:xfrm>
            <a:off x="1446791" y="1951975"/>
            <a:ext cx="21586688" cy="820738"/>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dirty="0">
                <a:solidFill>
                  <a:srgbClr val="595959"/>
                </a:solidFill>
                <a:latin typeface="Open Sans Light"/>
                <a:ea typeface="Open Sans Light"/>
                <a:cs typeface="Open Sans Light"/>
                <a:sym typeface="Open Sans Light"/>
              </a:rPr>
              <a:t>Time Frame &amp; Deliverables</a:t>
            </a:r>
          </a:p>
        </p:txBody>
      </p:sp>
      <p:sp>
        <p:nvSpPr>
          <p:cNvPr id="381" name="Shape 381"/>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15</a:t>
            </a:fld>
            <a:endParaRPr lang="en-MY" sz="2000">
              <a:solidFill>
                <a:schemeClr val="lt1"/>
              </a:solidFill>
              <a:latin typeface="Open Sans"/>
              <a:ea typeface="Open Sans"/>
              <a:cs typeface="Open Sans"/>
              <a:sym typeface="Open Sans"/>
            </a:endParaRPr>
          </a:p>
        </p:txBody>
      </p:sp>
      <p:graphicFrame>
        <p:nvGraphicFramePr>
          <p:cNvPr id="3" name="Table 2">
            <a:extLst>
              <a:ext uri="{FF2B5EF4-FFF2-40B4-BE49-F238E27FC236}">
                <a16:creationId xmlns:a16="http://schemas.microsoft.com/office/drawing/2014/main" id="{D62E2F2F-5C4F-4A70-A803-696B99AB0CF4}"/>
              </a:ext>
            </a:extLst>
          </p:cNvPr>
          <p:cNvGraphicFramePr>
            <a:graphicFrameLocks noGrp="1"/>
          </p:cNvGraphicFramePr>
          <p:nvPr>
            <p:extLst>
              <p:ext uri="{D42A27DB-BD31-4B8C-83A1-F6EECF244321}">
                <p14:modId xmlns:p14="http://schemas.microsoft.com/office/powerpoint/2010/main" val="130843288"/>
              </p:ext>
            </p:extLst>
          </p:nvPr>
        </p:nvGraphicFramePr>
        <p:xfrm>
          <a:off x="2556165" y="2944195"/>
          <a:ext cx="17311253" cy="8081736"/>
        </p:xfrm>
        <a:graphic>
          <a:graphicData uri="http://schemas.openxmlformats.org/drawingml/2006/table">
            <a:tbl>
              <a:tblPr firstRow="1" bandRow="1">
                <a:tableStyleId>{0C510527-0762-446F-BB21-75D10C98FB6F}</a:tableStyleId>
              </a:tblPr>
              <a:tblGrid>
                <a:gridCol w="8167253">
                  <a:extLst>
                    <a:ext uri="{9D8B030D-6E8A-4147-A177-3AD203B41FA5}">
                      <a16:colId xmlns:a16="http://schemas.microsoft.com/office/drawing/2014/main" val="3852018054"/>
                    </a:ext>
                  </a:extLst>
                </a:gridCol>
                <a:gridCol w="1870364">
                  <a:extLst>
                    <a:ext uri="{9D8B030D-6E8A-4147-A177-3AD203B41FA5}">
                      <a16:colId xmlns:a16="http://schemas.microsoft.com/office/drawing/2014/main" val="1831763417"/>
                    </a:ext>
                  </a:extLst>
                </a:gridCol>
                <a:gridCol w="1932709">
                  <a:extLst>
                    <a:ext uri="{9D8B030D-6E8A-4147-A177-3AD203B41FA5}">
                      <a16:colId xmlns:a16="http://schemas.microsoft.com/office/drawing/2014/main" val="1771784677"/>
                    </a:ext>
                  </a:extLst>
                </a:gridCol>
                <a:gridCol w="1787236">
                  <a:extLst>
                    <a:ext uri="{9D8B030D-6E8A-4147-A177-3AD203B41FA5}">
                      <a16:colId xmlns:a16="http://schemas.microsoft.com/office/drawing/2014/main" val="330298971"/>
                    </a:ext>
                  </a:extLst>
                </a:gridCol>
                <a:gridCol w="1683328">
                  <a:extLst>
                    <a:ext uri="{9D8B030D-6E8A-4147-A177-3AD203B41FA5}">
                      <a16:colId xmlns:a16="http://schemas.microsoft.com/office/drawing/2014/main" val="2191576942"/>
                    </a:ext>
                  </a:extLst>
                </a:gridCol>
                <a:gridCol w="1870363">
                  <a:extLst>
                    <a:ext uri="{9D8B030D-6E8A-4147-A177-3AD203B41FA5}">
                      <a16:colId xmlns:a16="http://schemas.microsoft.com/office/drawing/2014/main" val="3947922762"/>
                    </a:ext>
                  </a:extLst>
                </a:gridCol>
              </a:tblGrid>
              <a:tr h="1571988">
                <a:tc>
                  <a:txBody>
                    <a:bodyPr/>
                    <a:lstStyle/>
                    <a:p>
                      <a:endParaRPr lang="en-MY" sz="2000" dirty="0"/>
                    </a:p>
                    <a:p>
                      <a:pPr algn="ctr"/>
                      <a:r>
                        <a:rPr lang="en-MY" sz="3600" dirty="0"/>
                        <a:t>DETAILS</a:t>
                      </a:r>
                    </a:p>
                  </a:txBody>
                  <a:tcPr>
                    <a:cell3D prstMaterial="dkEdge">
                      <a:bevel/>
                      <a:lightRig rig="flood" dir="t"/>
                    </a:cell3D>
                  </a:tcPr>
                </a:tc>
                <a:tc>
                  <a:txBody>
                    <a:bodyPr/>
                    <a:lstStyle/>
                    <a:p>
                      <a:pPr algn="ctr"/>
                      <a:r>
                        <a:rPr lang="en-MY" sz="2000" dirty="0"/>
                        <a:t>November 2017</a:t>
                      </a:r>
                    </a:p>
                  </a:txBody>
                  <a:tcPr vert="vert270">
                    <a:cell3D prstMaterial="dkEdge">
                      <a:bevel/>
                      <a:lightRig rig="flood" dir="t"/>
                    </a:cell3D>
                  </a:tcPr>
                </a:tc>
                <a:tc>
                  <a:txBody>
                    <a:bodyPr/>
                    <a:lstStyle/>
                    <a:p>
                      <a:pPr algn="ctr"/>
                      <a:r>
                        <a:rPr lang="en-MY" sz="2000" dirty="0"/>
                        <a:t>January 2018</a:t>
                      </a:r>
                    </a:p>
                  </a:txBody>
                  <a:tcPr vert="vert270">
                    <a:cell3D prstMaterial="dkEdge">
                      <a:bevel/>
                      <a:lightRig rig="flood" dir="t"/>
                    </a:cell3D>
                  </a:tcPr>
                </a:tc>
                <a:tc>
                  <a:txBody>
                    <a:bodyPr/>
                    <a:lstStyle/>
                    <a:p>
                      <a:pPr algn="ctr"/>
                      <a:r>
                        <a:rPr lang="en-MY" sz="2000" dirty="0"/>
                        <a:t>April 2018</a:t>
                      </a:r>
                    </a:p>
                  </a:txBody>
                  <a:tcPr vert="vert270">
                    <a:cell3D prstMaterial="dkEdge">
                      <a:bevel/>
                      <a:lightRig rig="flood" dir="t"/>
                    </a:cell3D>
                  </a:tcPr>
                </a:tc>
                <a:tc>
                  <a:txBody>
                    <a:bodyPr/>
                    <a:lstStyle/>
                    <a:p>
                      <a:pPr algn="ctr"/>
                      <a:r>
                        <a:rPr lang="en-MY" sz="2000" dirty="0"/>
                        <a:t>July 2018</a:t>
                      </a:r>
                    </a:p>
                  </a:txBody>
                  <a:tcPr vert="vert270">
                    <a:cell3D prstMaterial="dkEdge">
                      <a:bevel/>
                      <a:lightRig rig="flood" dir="t"/>
                    </a:cell3D>
                  </a:tcPr>
                </a:tc>
                <a:tc>
                  <a:txBody>
                    <a:bodyPr/>
                    <a:lstStyle/>
                    <a:p>
                      <a:pPr algn="ctr"/>
                      <a:r>
                        <a:rPr lang="en-MY" sz="2000" dirty="0"/>
                        <a:t>October 2018</a:t>
                      </a:r>
                    </a:p>
                  </a:txBody>
                  <a:tcPr vert="vert270">
                    <a:cell3D prstMaterial="dkEdge">
                      <a:bevel/>
                      <a:lightRig rig="flood" dir="t"/>
                    </a:cell3D>
                  </a:tcPr>
                </a:tc>
                <a:extLst>
                  <a:ext uri="{0D108BD9-81ED-4DB2-BD59-A6C34878D82A}">
                    <a16:rowId xmlns:a16="http://schemas.microsoft.com/office/drawing/2014/main" val="2552174392"/>
                  </a:ext>
                </a:extLst>
              </a:tr>
              <a:tr h="1571988">
                <a:tc>
                  <a:txBody>
                    <a:bodyPr/>
                    <a:lstStyle/>
                    <a:p>
                      <a:r>
                        <a:rPr lang="en-MY" sz="2400" b="1" dirty="0"/>
                        <a:t>SPS Training</a:t>
                      </a:r>
                    </a:p>
                  </a:txBody>
                  <a:tcPr>
                    <a:cell3D prstMaterial="dkEdge">
                      <a:bevel/>
                      <a:lightRig rig="flood" dir="t"/>
                    </a:cell3D>
                  </a:tcPr>
                </a:tc>
                <a:tc>
                  <a:txBody>
                    <a:bodyPr/>
                    <a:lstStyle/>
                    <a:p>
                      <a:pPr algn="ctr"/>
                      <a:r>
                        <a:rPr lang="en-MY" sz="2000" dirty="0"/>
                        <a:t>20/11/2017</a:t>
                      </a:r>
                    </a:p>
                  </a:txBody>
                  <a:tcPr>
                    <a:cell3D prstMaterial="dkEdge">
                      <a:bevel/>
                      <a:lightRig rig="flood" dir="t"/>
                    </a:cell3D>
                    <a:solidFill>
                      <a:srgbClr val="FFFF00"/>
                    </a:solidFill>
                  </a:tcPr>
                </a:tc>
                <a:tc>
                  <a:txBody>
                    <a:bodyPr/>
                    <a:lstStyle/>
                    <a:p>
                      <a:endParaRPr lang="en-MY" sz="2000" dirty="0"/>
                    </a:p>
                  </a:txBody>
                  <a:tcPr>
                    <a:cell3D prstMaterial="dkEdge">
                      <a:bevel/>
                      <a:lightRig rig="flood" dir="t"/>
                    </a:cell3D>
                  </a:tcPr>
                </a:tc>
                <a:tc>
                  <a:txBody>
                    <a:bodyPr/>
                    <a:lstStyle/>
                    <a:p>
                      <a:endParaRPr lang="en-MY" sz="2000"/>
                    </a:p>
                  </a:txBody>
                  <a:tcPr>
                    <a:cell3D prstMaterial="dkEdge">
                      <a:bevel/>
                      <a:lightRig rig="flood" dir="t"/>
                    </a:cell3D>
                  </a:tcPr>
                </a:tc>
                <a:tc>
                  <a:txBody>
                    <a:bodyPr/>
                    <a:lstStyle/>
                    <a:p>
                      <a:endParaRPr lang="en-MY" sz="2000"/>
                    </a:p>
                  </a:txBody>
                  <a:tcPr>
                    <a:cell3D prstMaterial="dkEdge">
                      <a:bevel/>
                      <a:lightRig rig="flood" dir="t"/>
                    </a:cell3D>
                  </a:tcPr>
                </a:tc>
                <a:tc>
                  <a:txBody>
                    <a:bodyPr/>
                    <a:lstStyle/>
                    <a:p>
                      <a:endParaRPr lang="en-MY" sz="2000" dirty="0"/>
                    </a:p>
                  </a:txBody>
                  <a:tcPr>
                    <a:cell3D prstMaterial="dkEdge">
                      <a:bevel/>
                      <a:lightRig rig="flood" dir="t"/>
                    </a:cell3D>
                  </a:tcPr>
                </a:tc>
                <a:extLst>
                  <a:ext uri="{0D108BD9-81ED-4DB2-BD59-A6C34878D82A}">
                    <a16:rowId xmlns:a16="http://schemas.microsoft.com/office/drawing/2014/main" val="2911790548"/>
                  </a:ext>
                </a:extLst>
              </a:tr>
              <a:tr h="2225384">
                <a:tc>
                  <a:txBody>
                    <a:bodyPr/>
                    <a:lstStyle/>
                    <a:p>
                      <a:r>
                        <a:rPr lang="en-MY" sz="2400" b="1" dirty="0"/>
                        <a:t>Business Training</a:t>
                      </a:r>
                    </a:p>
                    <a:p>
                      <a:pPr marL="342900" indent="-342900">
                        <a:buFont typeface="Arial" panose="020B0604020202020204" pitchFamily="34" charset="0"/>
                        <a:buChar char="•"/>
                      </a:pPr>
                      <a:r>
                        <a:rPr lang="en-MY" sz="2400" b="0" dirty="0"/>
                        <a:t>Company Registration</a:t>
                      </a:r>
                    </a:p>
                    <a:p>
                      <a:pPr marL="342900" indent="-342900">
                        <a:buFont typeface="Arial" panose="020B0604020202020204" pitchFamily="34" charset="0"/>
                        <a:buChar char="•"/>
                      </a:pPr>
                      <a:r>
                        <a:rPr lang="en-MY" sz="2400" b="0" dirty="0"/>
                        <a:t>Human Resource</a:t>
                      </a:r>
                    </a:p>
                    <a:p>
                      <a:pPr marL="342900" indent="-342900">
                        <a:buFont typeface="Arial" panose="020B0604020202020204" pitchFamily="34" charset="0"/>
                        <a:buChar char="•"/>
                      </a:pPr>
                      <a:r>
                        <a:rPr lang="en-MY" sz="2400" b="0" dirty="0"/>
                        <a:t>Accounting</a:t>
                      </a:r>
                    </a:p>
                    <a:p>
                      <a:pPr marL="342900" indent="-342900">
                        <a:buFont typeface="Arial" panose="020B0604020202020204" pitchFamily="34" charset="0"/>
                        <a:buChar char="•"/>
                      </a:pPr>
                      <a:r>
                        <a:rPr lang="en-MY" sz="2400" b="0" dirty="0"/>
                        <a:t>GST</a:t>
                      </a:r>
                    </a:p>
                    <a:p>
                      <a:pPr marL="342900" indent="-342900">
                        <a:buFont typeface="Arial" panose="020B0604020202020204" pitchFamily="34" charset="0"/>
                        <a:buChar char="•"/>
                      </a:pPr>
                      <a:r>
                        <a:rPr lang="en-MY" sz="2400" b="0" dirty="0"/>
                        <a:t>Book Keeping</a:t>
                      </a:r>
                    </a:p>
                    <a:p>
                      <a:pPr marL="342900" indent="-342900">
                        <a:buFont typeface="Arial" panose="020B0604020202020204" pitchFamily="34" charset="0"/>
                        <a:buChar char="•"/>
                      </a:pPr>
                      <a:r>
                        <a:rPr lang="en-MY" sz="2400" b="0" dirty="0"/>
                        <a:t>Obligation</a:t>
                      </a:r>
                    </a:p>
                  </a:txBody>
                  <a:tcPr>
                    <a:cell3D prstMaterial="dkEdge">
                      <a:bevel/>
                      <a:lightRig rig="flood" dir="t"/>
                    </a:cell3D>
                  </a:tcPr>
                </a:tc>
                <a:tc>
                  <a:txBody>
                    <a:bodyPr/>
                    <a:lstStyle/>
                    <a:p>
                      <a:pPr algn="ctr"/>
                      <a:r>
                        <a:rPr lang="en-MY" sz="2000" dirty="0"/>
                        <a:t>21/11/2017</a:t>
                      </a:r>
                    </a:p>
                  </a:txBody>
                  <a:tcPr>
                    <a:cell3D prstMaterial="dkEdge">
                      <a:bevel/>
                      <a:lightRig rig="flood" dir="t"/>
                    </a:cell3D>
                    <a:solidFill>
                      <a:srgbClr val="FFFF00"/>
                    </a:solidFill>
                  </a:tcPr>
                </a:tc>
                <a:tc>
                  <a:txBody>
                    <a:bodyPr/>
                    <a:lstStyle/>
                    <a:p>
                      <a:endParaRPr lang="en-MY" sz="2000" dirty="0"/>
                    </a:p>
                  </a:txBody>
                  <a:tcPr>
                    <a:cell3D prstMaterial="dkEdge">
                      <a:bevel/>
                      <a:lightRig rig="flood" dir="t"/>
                    </a:cell3D>
                  </a:tcPr>
                </a:tc>
                <a:tc>
                  <a:txBody>
                    <a:bodyPr/>
                    <a:lstStyle/>
                    <a:p>
                      <a:endParaRPr lang="en-MY" sz="2000"/>
                    </a:p>
                  </a:txBody>
                  <a:tcPr>
                    <a:cell3D prstMaterial="dkEdge">
                      <a:bevel/>
                      <a:lightRig rig="flood" dir="t"/>
                    </a:cell3D>
                  </a:tcPr>
                </a:tc>
                <a:tc>
                  <a:txBody>
                    <a:bodyPr/>
                    <a:lstStyle/>
                    <a:p>
                      <a:endParaRPr lang="en-MY" sz="2000"/>
                    </a:p>
                  </a:txBody>
                  <a:tcPr>
                    <a:cell3D prstMaterial="dkEdge">
                      <a:bevel/>
                      <a:lightRig rig="flood" dir="t"/>
                    </a:cell3D>
                  </a:tcPr>
                </a:tc>
                <a:tc>
                  <a:txBody>
                    <a:bodyPr/>
                    <a:lstStyle/>
                    <a:p>
                      <a:endParaRPr lang="en-MY" sz="2000"/>
                    </a:p>
                  </a:txBody>
                  <a:tcPr>
                    <a:cell3D prstMaterial="dkEdge">
                      <a:bevel/>
                      <a:lightRig rig="flood" dir="t"/>
                    </a:cell3D>
                  </a:tcPr>
                </a:tc>
                <a:extLst>
                  <a:ext uri="{0D108BD9-81ED-4DB2-BD59-A6C34878D82A}">
                    <a16:rowId xmlns:a16="http://schemas.microsoft.com/office/drawing/2014/main" val="4227173588"/>
                  </a:ext>
                </a:extLst>
              </a:tr>
              <a:tr h="2143297">
                <a:tc>
                  <a:txBody>
                    <a:bodyPr/>
                    <a:lstStyle/>
                    <a:p>
                      <a:r>
                        <a:rPr lang="en-MY" sz="2400" b="1" dirty="0"/>
                        <a:t>Monitoring</a:t>
                      </a:r>
                    </a:p>
                    <a:p>
                      <a:pPr marL="285750" indent="-285750">
                        <a:buFont typeface="Arial" panose="020B0604020202020204" pitchFamily="34" charset="0"/>
                        <a:buChar char="•"/>
                      </a:pPr>
                      <a:r>
                        <a:rPr lang="en-MY" sz="2400" dirty="0"/>
                        <a:t>Invoices check</a:t>
                      </a:r>
                    </a:p>
                    <a:p>
                      <a:pPr marL="285750" indent="-285750">
                        <a:buFont typeface="Arial" panose="020B0604020202020204" pitchFamily="34" charset="0"/>
                        <a:buChar char="•"/>
                      </a:pPr>
                      <a:r>
                        <a:rPr lang="en-MY" sz="2400" dirty="0"/>
                        <a:t>GST submission</a:t>
                      </a:r>
                    </a:p>
                    <a:p>
                      <a:pPr marL="285750" indent="-285750">
                        <a:buFont typeface="Arial" panose="020B0604020202020204" pitchFamily="34" charset="0"/>
                        <a:buChar char="•"/>
                      </a:pPr>
                      <a:r>
                        <a:rPr lang="en-MY" sz="2400" dirty="0"/>
                        <a:t>Book Keeping</a:t>
                      </a:r>
                    </a:p>
                    <a:p>
                      <a:pPr marL="285750" indent="-285750">
                        <a:buFont typeface="Arial" panose="020B0604020202020204" pitchFamily="34" charset="0"/>
                        <a:buChar char="•"/>
                      </a:pPr>
                      <a:r>
                        <a:rPr lang="en-MY" sz="2400" dirty="0"/>
                        <a:t>Human Resource</a:t>
                      </a:r>
                    </a:p>
                    <a:p>
                      <a:pPr marL="285750" indent="-285750">
                        <a:buFont typeface="Arial" panose="020B0604020202020204" pitchFamily="34" charset="0"/>
                        <a:buChar char="•"/>
                      </a:pPr>
                      <a:r>
                        <a:rPr lang="en-MY" sz="2400" dirty="0"/>
                        <a:t>Obligation</a:t>
                      </a:r>
                    </a:p>
                  </a:txBody>
                  <a:tcPr>
                    <a:cell3D prstMaterial="dkEdge">
                      <a:bevel/>
                      <a:lightRig rig="flood" dir="t"/>
                    </a:cell3D>
                  </a:tcPr>
                </a:tc>
                <a:tc>
                  <a:txBody>
                    <a:bodyPr/>
                    <a:lstStyle/>
                    <a:p>
                      <a:endParaRPr lang="en-MY" sz="2000"/>
                    </a:p>
                  </a:txBody>
                  <a:tcPr>
                    <a:cell3D prstMaterial="dkEdge">
                      <a:bevel/>
                      <a:lightRig rig="flood" dir="t"/>
                    </a:cell3D>
                  </a:tcPr>
                </a:tc>
                <a:tc>
                  <a:txBody>
                    <a:bodyPr/>
                    <a:lstStyle/>
                    <a:p>
                      <a:pPr algn="ctr"/>
                      <a:r>
                        <a:rPr lang="en-MY" sz="2000" dirty="0"/>
                        <a:t>15/1/2018 - </a:t>
                      </a:r>
                    </a:p>
                    <a:p>
                      <a:pPr algn="ctr"/>
                      <a:r>
                        <a:rPr lang="en-MY" sz="2000" dirty="0"/>
                        <a:t>16/1/2018</a:t>
                      </a:r>
                    </a:p>
                  </a:txBody>
                  <a:tcPr>
                    <a:cell3D prstMaterial="dkEdge">
                      <a:bevel/>
                      <a:lightRig rig="flood" dir="t"/>
                    </a:cell3D>
                    <a:solidFill>
                      <a:srgbClr val="FFFF00"/>
                    </a:solidFill>
                  </a:tcPr>
                </a:tc>
                <a:tc>
                  <a:txBody>
                    <a:bodyPr/>
                    <a:lstStyle/>
                    <a:p>
                      <a:pPr algn="ctr"/>
                      <a:r>
                        <a:rPr lang="en-MY" sz="2000" dirty="0"/>
                        <a:t>9/4/2018 -</a:t>
                      </a:r>
                    </a:p>
                    <a:p>
                      <a:pPr algn="ctr"/>
                      <a:r>
                        <a:rPr lang="en-MY" sz="2000" dirty="0"/>
                        <a:t>10/4/2018</a:t>
                      </a:r>
                    </a:p>
                  </a:txBody>
                  <a:tcPr>
                    <a:cell3D prstMaterial="dkEdge">
                      <a:bevel/>
                      <a:lightRig rig="flood" dir="t"/>
                    </a:cell3D>
                    <a:solidFill>
                      <a:srgbClr val="FFFF00"/>
                    </a:solidFill>
                  </a:tcPr>
                </a:tc>
                <a:tc>
                  <a:txBody>
                    <a:bodyPr/>
                    <a:lstStyle/>
                    <a:p>
                      <a:pPr algn="ctr"/>
                      <a:r>
                        <a:rPr lang="en-MY" sz="2000" dirty="0"/>
                        <a:t>9/7/2018-</a:t>
                      </a:r>
                    </a:p>
                    <a:p>
                      <a:pPr algn="ctr"/>
                      <a:r>
                        <a:rPr lang="en-MY" sz="2000" dirty="0"/>
                        <a:t>10/7/2018</a:t>
                      </a:r>
                    </a:p>
                  </a:txBody>
                  <a:tcPr>
                    <a:cell3D prstMaterial="dkEdge">
                      <a:bevel/>
                      <a:lightRig rig="flood" dir="t"/>
                    </a:cell3D>
                    <a:solidFill>
                      <a:srgbClr val="FFFF00"/>
                    </a:solidFill>
                  </a:tcPr>
                </a:tc>
                <a:tc>
                  <a:txBody>
                    <a:bodyPr/>
                    <a:lstStyle/>
                    <a:p>
                      <a:pPr algn="ctr"/>
                      <a:r>
                        <a:rPr lang="en-MY" sz="2000" dirty="0"/>
                        <a:t>8/10/2018 -</a:t>
                      </a:r>
                    </a:p>
                    <a:p>
                      <a:pPr algn="ctr"/>
                      <a:r>
                        <a:rPr lang="en-MY" sz="2000" dirty="0"/>
                        <a:t>9/10/2018</a:t>
                      </a:r>
                    </a:p>
                  </a:txBody>
                  <a:tcPr>
                    <a:cell3D prstMaterial="dkEdge">
                      <a:bevel/>
                      <a:lightRig rig="flood" dir="t"/>
                    </a:cell3D>
                    <a:solidFill>
                      <a:srgbClr val="FFFF00"/>
                    </a:solidFill>
                  </a:tcPr>
                </a:tc>
                <a:extLst>
                  <a:ext uri="{0D108BD9-81ED-4DB2-BD59-A6C34878D82A}">
                    <a16:rowId xmlns:a16="http://schemas.microsoft.com/office/drawing/2014/main" val="1701843775"/>
                  </a:ext>
                </a:extLst>
              </a:tr>
            </a:tbl>
          </a:graphicData>
        </a:graphic>
      </p:graphicFrame>
      <p:sp>
        <p:nvSpPr>
          <p:cNvPr id="2" name="Rectangle 1">
            <a:extLst>
              <a:ext uri="{FF2B5EF4-FFF2-40B4-BE49-F238E27FC236}">
                <a16:creationId xmlns:a16="http://schemas.microsoft.com/office/drawing/2014/main" id="{FA727375-3899-48D4-9F94-887232BD12BF}"/>
              </a:ext>
            </a:extLst>
          </p:cNvPr>
          <p:cNvSpPr/>
          <p:nvPr/>
        </p:nvSpPr>
        <p:spPr>
          <a:xfrm>
            <a:off x="16812490" y="11197413"/>
            <a:ext cx="4907480" cy="1047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800" dirty="0"/>
              <a:t>** If there is any changes required, the timeline will be affected. </a:t>
            </a:r>
          </a:p>
        </p:txBody>
      </p:sp>
    </p:spTree>
    <p:extLst>
      <p:ext uri="{BB962C8B-B14F-4D97-AF65-F5344CB8AC3E}">
        <p14:creationId xmlns:p14="http://schemas.microsoft.com/office/powerpoint/2010/main" val="359057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16</a:t>
            </a:fld>
            <a:endParaRPr lang="en-MY" sz="2000">
              <a:solidFill>
                <a:schemeClr val="lt1"/>
              </a:solidFill>
              <a:latin typeface="Open Sans"/>
              <a:ea typeface="Open Sans"/>
              <a:cs typeface="Open Sans"/>
              <a:sym typeface="Open Sans"/>
            </a:endParaRPr>
          </a:p>
        </p:txBody>
      </p:sp>
      <p:sp>
        <p:nvSpPr>
          <p:cNvPr id="400" name="Shape 400"/>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The Proposal</a:t>
            </a:r>
          </a:p>
        </p:txBody>
      </p:sp>
      <p:sp>
        <p:nvSpPr>
          <p:cNvPr id="401" name="Shape 401"/>
          <p:cNvSpPr txBox="1"/>
          <p:nvPr/>
        </p:nvSpPr>
        <p:spPr>
          <a:xfrm>
            <a:off x="1446791" y="1951975"/>
            <a:ext cx="21586688" cy="820738"/>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dirty="0">
                <a:solidFill>
                  <a:srgbClr val="595959"/>
                </a:solidFill>
                <a:latin typeface="Open Sans Light"/>
                <a:ea typeface="Open Sans Light"/>
                <a:cs typeface="Open Sans Light"/>
                <a:sym typeface="Open Sans Light"/>
              </a:rPr>
              <a:t>Professional Fee </a:t>
            </a:r>
          </a:p>
        </p:txBody>
      </p:sp>
      <p:sp>
        <p:nvSpPr>
          <p:cNvPr id="402" name="Shape 402"/>
          <p:cNvSpPr txBox="1"/>
          <p:nvPr/>
        </p:nvSpPr>
        <p:spPr>
          <a:xfrm>
            <a:off x="1179696" y="2948851"/>
            <a:ext cx="22382669" cy="9312422"/>
          </a:xfrm>
          <a:prstGeom prst="rect">
            <a:avLst/>
          </a:prstGeom>
          <a:noFill/>
          <a:ln>
            <a:noFill/>
          </a:ln>
        </p:spPr>
        <p:txBody>
          <a:bodyPr wrap="square" lIns="91425" tIns="45700" rIns="91425" bIns="45700" anchor="t" anchorCtr="0">
            <a:noAutofit/>
          </a:bodyPr>
          <a:lstStyle/>
          <a:p>
            <a:pPr marL="0" marR="0" lvl="0" indent="0" algn="just" rtl="0">
              <a:spcBef>
                <a:spcPts val="0"/>
              </a:spcBef>
              <a:buSzPct val="25000"/>
              <a:buNone/>
            </a:pPr>
            <a:r>
              <a:rPr lang="en-MY" sz="3600" b="1" dirty="0">
                <a:solidFill>
                  <a:schemeClr val="dk1"/>
                </a:solidFill>
                <a:latin typeface="Open Sans Light"/>
                <a:ea typeface="Open Sans Light"/>
                <a:cs typeface="Open Sans Light"/>
                <a:sym typeface="Open Sans Light"/>
              </a:rPr>
              <a:t>Terms and conditions</a:t>
            </a:r>
          </a:p>
          <a:p>
            <a:pPr marL="0" marR="0" lvl="0" indent="0" algn="just" rtl="0">
              <a:spcBef>
                <a:spcPts val="0"/>
              </a:spcBef>
              <a:buNone/>
            </a:pPr>
            <a:endParaRPr sz="2800" b="1" dirty="0">
              <a:solidFill>
                <a:schemeClr val="dk1"/>
              </a:solidFill>
              <a:latin typeface="Open Sans Light"/>
              <a:ea typeface="Open Sans Light"/>
              <a:cs typeface="Open Sans Light"/>
              <a:sym typeface="Open Sans Light"/>
            </a:endParaRPr>
          </a:p>
          <a:p>
            <a:pPr marL="568325" marR="0" lvl="0" indent="-568325" algn="just" rtl="0">
              <a:spcBef>
                <a:spcPts val="0"/>
              </a:spcBef>
              <a:buClr>
                <a:schemeClr val="dk1"/>
              </a:buClr>
              <a:buSzPct val="100000"/>
              <a:buFont typeface="Calibri"/>
              <a:buAutoNum type="arabicPeriod"/>
            </a:pPr>
            <a:r>
              <a:rPr lang="en-MY" sz="3600" dirty="0">
                <a:solidFill>
                  <a:schemeClr val="dk1"/>
                </a:solidFill>
                <a:latin typeface="Open Sans Light"/>
                <a:ea typeface="Open Sans Light"/>
                <a:cs typeface="Open Sans Light"/>
                <a:sym typeface="Open Sans Light"/>
              </a:rPr>
              <a:t>The fees are subject to 6% GST and out of pocket expenses such as logistic and travelling, telecommunication charges and other expenses which will be charged to you at cost.</a:t>
            </a:r>
          </a:p>
          <a:p>
            <a:pPr marL="568325" marR="0" lvl="0" indent="-568325" algn="just" rtl="0">
              <a:spcBef>
                <a:spcPts val="0"/>
              </a:spcBef>
              <a:buClr>
                <a:schemeClr val="dk1"/>
              </a:buClr>
              <a:buFont typeface="Calibri"/>
              <a:buNone/>
            </a:pPr>
            <a:endParaRPr sz="3200" dirty="0">
              <a:solidFill>
                <a:schemeClr val="dk1"/>
              </a:solidFill>
              <a:latin typeface="Open Sans Light"/>
              <a:ea typeface="Open Sans Light"/>
              <a:cs typeface="Open Sans Light"/>
              <a:sym typeface="Open Sans Light"/>
            </a:endParaRPr>
          </a:p>
          <a:p>
            <a:pPr marL="568325" marR="0" lvl="0" indent="-568325" algn="just" rtl="0">
              <a:spcBef>
                <a:spcPts val="0"/>
              </a:spcBef>
              <a:buClr>
                <a:schemeClr val="dk1"/>
              </a:buClr>
              <a:buSzPct val="100000"/>
              <a:buFont typeface="Calibri"/>
              <a:buAutoNum type="arabicPeriod"/>
            </a:pPr>
            <a:r>
              <a:rPr lang="en-MY" sz="3600" dirty="0">
                <a:solidFill>
                  <a:schemeClr val="dk1"/>
                </a:solidFill>
                <a:latin typeface="Open Sans Light"/>
                <a:ea typeface="Open Sans Light"/>
                <a:cs typeface="Open Sans Light"/>
                <a:sym typeface="Open Sans Light"/>
              </a:rPr>
              <a:t>Should there be any additional work that would cause our billing to be significantly higher than the above estimate or should you at later stage indicate that you wish to add or change the scope of our agreed work or include other modules which will incur additional time cost on our part, we will be pleased to discuss with you and obtain your prior agreement on the revised amount on the addition/variation of the scope of work. Our fees shall be payable irrespective of the outcome of the transaction.</a:t>
            </a:r>
          </a:p>
          <a:p>
            <a:pPr marL="568325" marR="0" lvl="0" indent="-568325" algn="just" rtl="0">
              <a:spcBef>
                <a:spcPts val="0"/>
              </a:spcBef>
              <a:buClr>
                <a:schemeClr val="dk1"/>
              </a:buClr>
              <a:buFont typeface="Calibri"/>
              <a:buNone/>
            </a:pPr>
            <a:endParaRPr sz="2800" dirty="0">
              <a:solidFill>
                <a:schemeClr val="dk1"/>
              </a:solidFill>
              <a:latin typeface="Open Sans Light"/>
              <a:ea typeface="Open Sans Light"/>
              <a:cs typeface="Open Sans Light"/>
              <a:sym typeface="Open Sans Light"/>
            </a:endParaRPr>
          </a:p>
          <a:p>
            <a:pPr marL="568325" marR="0" lvl="0" indent="-568325" algn="just" rtl="0">
              <a:spcBef>
                <a:spcPts val="0"/>
              </a:spcBef>
              <a:buClr>
                <a:schemeClr val="dk1"/>
              </a:buClr>
              <a:buSzPct val="100000"/>
              <a:buFont typeface="Calibri"/>
              <a:buAutoNum type="arabicPeriod"/>
            </a:pPr>
            <a:r>
              <a:rPr lang="en-MY" sz="3600" dirty="0">
                <a:solidFill>
                  <a:schemeClr val="dk1"/>
                </a:solidFill>
                <a:latin typeface="Open Sans Light"/>
                <a:ea typeface="Open Sans Light"/>
                <a:cs typeface="Open Sans Light"/>
                <a:sym typeface="Open Sans Light"/>
              </a:rPr>
              <a:t>Payment terms (negotiable):</a:t>
            </a:r>
          </a:p>
          <a:p>
            <a:pPr marL="1035050" marR="0" lvl="0" indent="-463550" algn="just" rtl="0">
              <a:spcBef>
                <a:spcPts val="0"/>
              </a:spcBef>
              <a:buClr>
                <a:srgbClr val="C00000"/>
              </a:buClr>
              <a:buSzPct val="100000"/>
              <a:buFont typeface="Noto Sans Symbols"/>
              <a:buChar char="▪"/>
            </a:pPr>
            <a:r>
              <a:rPr lang="en-MY" sz="3600" b="1" dirty="0">
                <a:solidFill>
                  <a:srgbClr val="C00000"/>
                </a:solidFill>
                <a:latin typeface="Open Sans Light"/>
                <a:ea typeface="Open Sans Light"/>
                <a:cs typeface="Open Sans Light"/>
                <a:sym typeface="Open Sans Light"/>
              </a:rPr>
              <a:t>30%</a:t>
            </a:r>
            <a:r>
              <a:rPr lang="en-MY" sz="3600" dirty="0">
                <a:solidFill>
                  <a:srgbClr val="C00000"/>
                </a:solidFill>
                <a:latin typeface="Open Sans Light"/>
                <a:ea typeface="Open Sans Light"/>
                <a:cs typeface="Open Sans Light"/>
                <a:sym typeface="Open Sans Light"/>
              </a:rPr>
              <a:t> </a:t>
            </a:r>
            <a:r>
              <a:rPr lang="en-MY" sz="3600" dirty="0">
                <a:solidFill>
                  <a:schemeClr val="dk1"/>
                </a:solidFill>
                <a:latin typeface="Open Sans Light"/>
                <a:ea typeface="Open Sans Light"/>
                <a:cs typeface="Open Sans Light"/>
                <a:sym typeface="Open Sans Light"/>
              </a:rPr>
              <a:t>down payment before commencing of work </a:t>
            </a:r>
          </a:p>
          <a:p>
            <a:pPr marL="1035050" marR="0" lvl="0" indent="-463550" algn="just" rtl="0">
              <a:spcBef>
                <a:spcPts val="0"/>
              </a:spcBef>
              <a:buClr>
                <a:srgbClr val="C00000"/>
              </a:buClr>
              <a:buSzPct val="100000"/>
              <a:buFont typeface="Noto Sans Symbols"/>
              <a:buChar char="▪"/>
            </a:pPr>
            <a:r>
              <a:rPr lang="en-MY" sz="3600" b="1" dirty="0">
                <a:solidFill>
                  <a:srgbClr val="C00000"/>
                </a:solidFill>
                <a:latin typeface="Open Sans Light"/>
                <a:ea typeface="Open Sans Light"/>
                <a:cs typeface="Open Sans Light"/>
                <a:sym typeface="Open Sans Light"/>
              </a:rPr>
              <a:t>15% </a:t>
            </a:r>
            <a:r>
              <a:rPr lang="en-MY" sz="3600" dirty="0">
                <a:solidFill>
                  <a:schemeClr val="dk1"/>
                </a:solidFill>
                <a:latin typeface="Open Sans Light"/>
                <a:ea typeface="Open Sans Light"/>
                <a:cs typeface="Open Sans Light"/>
                <a:sym typeface="Open Sans Light"/>
              </a:rPr>
              <a:t>balance payment after each site visit (Monitoring for 3 times)</a:t>
            </a:r>
          </a:p>
          <a:p>
            <a:pPr marL="1035050" marR="0" lvl="0" indent="-463550" algn="just" rtl="0">
              <a:spcBef>
                <a:spcPts val="0"/>
              </a:spcBef>
              <a:buClr>
                <a:srgbClr val="C00000"/>
              </a:buClr>
              <a:buSzPct val="100000"/>
              <a:buFont typeface="Noto Sans Symbols"/>
              <a:buChar char="▪"/>
            </a:pPr>
            <a:r>
              <a:rPr lang="en-MY" sz="3600" b="1" dirty="0">
                <a:solidFill>
                  <a:srgbClr val="C00000"/>
                </a:solidFill>
                <a:latin typeface="Open Sans Light"/>
                <a:ea typeface="Open Sans Light"/>
                <a:cs typeface="Open Sans Light"/>
                <a:sym typeface="Open Sans Light"/>
              </a:rPr>
              <a:t>25% </a:t>
            </a:r>
            <a:r>
              <a:rPr lang="en-MY" sz="3600" dirty="0">
                <a:solidFill>
                  <a:schemeClr val="dk1"/>
                </a:solidFill>
                <a:latin typeface="Open Sans Light"/>
                <a:ea typeface="Open Sans Light"/>
                <a:cs typeface="Open Sans Light"/>
                <a:sym typeface="Open Sans Light"/>
              </a:rPr>
              <a:t>balance payment after completion of work</a:t>
            </a:r>
          </a:p>
          <a:p>
            <a:pPr marL="1035050" marR="0" lvl="0" indent="-463550" algn="just" rtl="0">
              <a:spcBef>
                <a:spcPts val="0"/>
              </a:spcBef>
              <a:buClr>
                <a:schemeClr val="dk1"/>
              </a:buClr>
              <a:buSzPct val="100000"/>
              <a:buFont typeface="Noto Sans Symbols"/>
              <a:buChar char="▪"/>
            </a:pPr>
            <a:r>
              <a:rPr lang="en-MY" sz="3600" dirty="0">
                <a:solidFill>
                  <a:schemeClr val="dk1"/>
                </a:solidFill>
                <a:latin typeface="Open Sans Light"/>
                <a:ea typeface="Open Sans Light"/>
                <a:cs typeface="Open Sans Light"/>
                <a:sym typeface="Open Sans Light"/>
              </a:rPr>
              <a:t>Invoiced amounts must be paid within 30 days from the invoice date</a:t>
            </a:r>
            <a:r>
              <a:rPr lang="en-MY" sz="3600" dirty="0">
                <a:solidFill>
                  <a:schemeClr val="dk1"/>
                </a:solidFill>
                <a:latin typeface="Open Sans"/>
                <a:ea typeface="Open Sans"/>
                <a:cs typeface="Open Sans"/>
                <a:sym typeface="Open Sans"/>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p:nvPr/>
        </p:nvSpPr>
        <p:spPr>
          <a:xfrm>
            <a:off x="1545258" y="1192050"/>
            <a:ext cx="20729098" cy="1825542"/>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lt2"/>
              </a:buClr>
              <a:buFont typeface="Open Sans"/>
              <a:buNone/>
            </a:pPr>
            <a:endParaRPr sz="6000">
              <a:solidFill>
                <a:srgbClr val="C00000"/>
              </a:solidFill>
              <a:latin typeface="Open Sans"/>
              <a:ea typeface="Open Sans"/>
              <a:cs typeface="Open Sans"/>
              <a:sym typeface="Open Sans"/>
            </a:endParaRPr>
          </a:p>
        </p:txBody>
      </p:sp>
      <p:sp>
        <p:nvSpPr>
          <p:cNvPr id="389" name="Shape 389"/>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The Proposal</a:t>
            </a:r>
          </a:p>
        </p:txBody>
      </p:sp>
      <p:sp>
        <p:nvSpPr>
          <p:cNvPr id="390" name="Shape 390"/>
          <p:cNvSpPr txBox="1"/>
          <p:nvPr/>
        </p:nvSpPr>
        <p:spPr>
          <a:xfrm>
            <a:off x="1446791" y="1951975"/>
            <a:ext cx="21586688" cy="820738"/>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dirty="0">
                <a:solidFill>
                  <a:srgbClr val="595959"/>
                </a:solidFill>
                <a:latin typeface="Open Sans Light"/>
                <a:ea typeface="Open Sans Light"/>
                <a:cs typeface="Open Sans Light"/>
                <a:sym typeface="Open Sans Light"/>
              </a:rPr>
              <a:t>Professional Fee (Cont.)</a:t>
            </a:r>
          </a:p>
        </p:txBody>
      </p:sp>
      <p:sp>
        <p:nvSpPr>
          <p:cNvPr id="391" name="Shape 391"/>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17</a:t>
            </a:fld>
            <a:endParaRPr lang="en-MY" sz="2000">
              <a:solidFill>
                <a:schemeClr val="lt1"/>
              </a:solidFill>
              <a:latin typeface="Open Sans"/>
              <a:ea typeface="Open Sans"/>
              <a:cs typeface="Open Sans"/>
              <a:sym typeface="Open Sans"/>
            </a:endParaRPr>
          </a:p>
        </p:txBody>
      </p:sp>
      <p:sp>
        <p:nvSpPr>
          <p:cNvPr id="392" name="Shape 392"/>
          <p:cNvSpPr txBox="1"/>
          <p:nvPr/>
        </p:nvSpPr>
        <p:spPr>
          <a:xfrm>
            <a:off x="1446791" y="2917147"/>
            <a:ext cx="22116026" cy="4124217"/>
          </a:xfrm>
          <a:prstGeom prst="rect">
            <a:avLst/>
          </a:prstGeom>
          <a:noFill/>
          <a:ln>
            <a:noFill/>
          </a:ln>
        </p:spPr>
        <p:txBody>
          <a:bodyPr wrap="square" lIns="243850" tIns="121925" rIns="243850" bIns="121925" anchor="t" anchorCtr="0">
            <a:noAutofit/>
          </a:bodyPr>
          <a:lstStyle/>
          <a:p>
            <a:pPr marL="0" marR="0" lvl="1" indent="0" algn="just" rtl="0">
              <a:spcBef>
                <a:spcPts val="0"/>
              </a:spcBef>
              <a:buSzPct val="25000"/>
              <a:buNone/>
            </a:pPr>
            <a:r>
              <a:rPr lang="en-MY" sz="3600" b="0" i="0" u="none" strike="noStrike" cap="none" dirty="0">
                <a:solidFill>
                  <a:schemeClr val="dk1"/>
                </a:solidFill>
                <a:latin typeface="Open Sans Light"/>
                <a:ea typeface="Open Sans Light"/>
                <a:cs typeface="Open Sans Light"/>
                <a:sym typeface="Open Sans Light"/>
              </a:rPr>
              <a:t>The philosophy of </a:t>
            </a:r>
            <a:r>
              <a:rPr lang="en-MY" sz="3600" b="0" i="0" u="none" strike="noStrike" cap="none" dirty="0">
                <a:solidFill>
                  <a:srgbClr val="C00000"/>
                </a:solidFill>
                <a:latin typeface="Arial"/>
                <a:ea typeface="Arial"/>
                <a:cs typeface="Arial"/>
                <a:sym typeface="Arial"/>
              </a:rPr>
              <a:t>SALIHIN</a:t>
            </a:r>
            <a:r>
              <a:rPr lang="en-MY" sz="3600" b="0" i="0" u="none" strike="noStrike" cap="none" dirty="0">
                <a:solidFill>
                  <a:schemeClr val="dk1"/>
                </a:solidFill>
                <a:latin typeface="Open Sans Light"/>
                <a:ea typeface="Open Sans Light"/>
                <a:cs typeface="Open Sans Light"/>
                <a:sym typeface="Open Sans Light"/>
              </a:rPr>
              <a:t> is to provide the maximum in client service and individual staff capabilities at the minimum cost, which can be achieved within the highest professional standards and competence levels.</a:t>
            </a:r>
          </a:p>
          <a:p>
            <a:pPr marL="0" marR="0" lvl="0" indent="0" algn="just" rtl="0">
              <a:spcBef>
                <a:spcPts val="0"/>
              </a:spcBef>
              <a:buNone/>
            </a:pPr>
            <a:endParaRPr sz="3600" dirty="0">
              <a:solidFill>
                <a:schemeClr val="dk1"/>
              </a:solidFill>
              <a:latin typeface="Open Sans Light"/>
              <a:ea typeface="Open Sans Light"/>
              <a:cs typeface="Open Sans Light"/>
              <a:sym typeface="Open Sans Light"/>
            </a:endParaRPr>
          </a:p>
          <a:p>
            <a:pPr marL="0" marR="0" lvl="0" indent="0" algn="just" rtl="0">
              <a:spcBef>
                <a:spcPts val="0"/>
              </a:spcBef>
              <a:buSzPct val="25000"/>
              <a:buNone/>
            </a:pPr>
            <a:r>
              <a:rPr lang="en-MY" sz="3600" dirty="0">
                <a:solidFill>
                  <a:schemeClr val="dk1"/>
                </a:solidFill>
                <a:latin typeface="Open Sans Light"/>
                <a:ea typeface="Open Sans Light"/>
                <a:cs typeface="Open Sans Light"/>
                <a:sym typeface="Open Sans Light"/>
              </a:rPr>
              <a:t>Our fees are based on the complexities of the assignment, the level of staff and experience required and the time committed on the assignment by our staff as well as the level of skills and responsibilities involved to complete the work. </a:t>
            </a:r>
          </a:p>
        </p:txBody>
      </p:sp>
      <p:graphicFrame>
        <p:nvGraphicFramePr>
          <p:cNvPr id="393" name="Shape 393"/>
          <p:cNvGraphicFramePr/>
          <p:nvPr>
            <p:extLst>
              <p:ext uri="{D42A27DB-BD31-4B8C-83A1-F6EECF244321}">
                <p14:modId xmlns:p14="http://schemas.microsoft.com/office/powerpoint/2010/main" val="1150133460"/>
              </p:ext>
            </p:extLst>
          </p:nvPr>
        </p:nvGraphicFramePr>
        <p:xfrm>
          <a:off x="1741629" y="6927839"/>
          <a:ext cx="21526350" cy="6324670"/>
        </p:xfrm>
        <a:graphic>
          <a:graphicData uri="http://schemas.openxmlformats.org/drawingml/2006/table">
            <a:tbl>
              <a:tblPr firstRow="1" bandRow="1">
                <a:noFill/>
                <a:tableStyleId>{D99D8542-8865-481E-B796-A184A92176DF}</a:tableStyleId>
              </a:tblPr>
              <a:tblGrid>
                <a:gridCol w="17772500">
                  <a:extLst>
                    <a:ext uri="{9D8B030D-6E8A-4147-A177-3AD203B41FA5}">
                      <a16:colId xmlns:a16="http://schemas.microsoft.com/office/drawing/2014/main" val="20000"/>
                    </a:ext>
                  </a:extLst>
                </a:gridCol>
                <a:gridCol w="3753850">
                  <a:extLst>
                    <a:ext uri="{9D8B030D-6E8A-4147-A177-3AD203B41FA5}">
                      <a16:colId xmlns:a16="http://schemas.microsoft.com/office/drawing/2014/main" val="20001"/>
                    </a:ext>
                  </a:extLst>
                </a:gridCol>
              </a:tblGrid>
              <a:tr h="582475">
                <a:tc>
                  <a:txBody>
                    <a:bodyPr/>
                    <a:lstStyle/>
                    <a:p>
                      <a:pPr marL="0" marR="0" lvl="0" indent="0" algn="ctr" rtl="0">
                        <a:spcBef>
                          <a:spcPts val="0"/>
                        </a:spcBef>
                        <a:buSzPct val="25000"/>
                        <a:buNone/>
                      </a:pPr>
                      <a:r>
                        <a:rPr lang="en-MY" sz="3200" b="1">
                          <a:solidFill>
                            <a:schemeClr val="lt1"/>
                          </a:solidFill>
                          <a:latin typeface="Open Sans Light"/>
                          <a:ea typeface="Open Sans Light"/>
                          <a:cs typeface="Open Sans Light"/>
                          <a:sym typeface="Open Sans Light"/>
                        </a:rPr>
                        <a:t>Engagement</a:t>
                      </a:r>
                    </a:p>
                  </a:txBody>
                  <a:tcPr marL="185225" marR="185225" marT="92675" marB="9267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C00000"/>
                    </a:solidFill>
                  </a:tcPr>
                </a:tc>
                <a:tc>
                  <a:txBody>
                    <a:bodyPr/>
                    <a:lstStyle/>
                    <a:p>
                      <a:pPr marL="0" marR="0" lvl="0" indent="0" algn="ctr" rtl="0">
                        <a:spcBef>
                          <a:spcPts val="0"/>
                        </a:spcBef>
                        <a:buSzPct val="25000"/>
                        <a:buNone/>
                      </a:pPr>
                      <a:r>
                        <a:rPr lang="en-MY" sz="3200" b="1">
                          <a:solidFill>
                            <a:schemeClr val="lt1"/>
                          </a:solidFill>
                          <a:latin typeface="Open Sans Light"/>
                          <a:ea typeface="Open Sans Light"/>
                          <a:cs typeface="Open Sans Light"/>
                          <a:sym typeface="Open Sans Light"/>
                        </a:rPr>
                        <a:t>Total Fee</a:t>
                      </a:r>
                    </a:p>
                  </a:txBody>
                  <a:tcPr marL="185225" marR="185225" marT="92675" marB="9267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865575">
                <a:tc>
                  <a:txBody>
                    <a:bodyPr/>
                    <a:lstStyle/>
                    <a:p>
                      <a:pPr marL="0" marR="0" lvl="0" indent="0" algn="l" rtl="0">
                        <a:spcBef>
                          <a:spcPts val="0"/>
                        </a:spcBef>
                        <a:buSzPct val="25000"/>
                        <a:buNone/>
                      </a:pPr>
                      <a:r>
                        <a:rPr lang="en-MY" sz="3200" b="1" dirty="0" err="1">
                          <a:solidFill>
                            <a:schemeClr val="dk1"/>
                          </a:solidFill>
                          <a:latin typeface="Open Sans Light"/>
                          <a:ea typeface="Open Sans Light"/>
                          <a:cs typeface="Open Sans Light"/>
                          <a:sym typeface="Open Sans Light"/>
                        </a:rPr>
                        <a:t>Keris</a:t>
                      </a:r>
                      <a:r>
                        <a:rPr lang="en-MY" sz="3200" b="1" dirty="0">
                          <a:solidFill>
                            <a:schemeClr val="dk1"/>
                          </a:solidFill>
                          <a:latin typeface="Open Sans Light"/>
                          <a:ea typeface="Open Sans Light"/>
                          <a:cs typeface="Open Sans Light"/>
                          <a:sym typeface="Open Sans Light"/>
                        </a:rPr>
                        <a:t> Sakti Group</a:t>
                      </a:r>
                    </a:p>
                    <a:p>
                      <a:pPr marL="0" marR="0" lvl="0" indent="0" algn="l" rtl="0">
                        <a:spcBef>
                          <a:spcPts val="0"/>
                        </a:spcBef>
                        <a:buSzPct val="25000"/>
                        <a:buNone/>
                      </a:pPr>
                      <a:endParaRPr sz="3200" b="1" dirty="0">
                        <a:solidFill>
                          <a:schemeClr val="dk1"/>
                        </a:solidFill>
                        <a:latin typeface="Open Sans Light"/>
                        <a:ea typeface="Open Sans Light"/>
                        <a:cs typeface="Open Sans Light"/>
                        <a:sym typeface="Open Sans Light"/>
                      </a:endParaRPr>
                    </a:p>
                    <a:p>
                      <a:pPr marL="0" marR="0" lvl="0" indent="0" algn="l" rtl="0">
                        <a:spcBef>
                          <a:spcPts val="0"/>
                        </a:spcBef>
                        <a:buSzPct val="25000"/>
                        <a:buFont typeface="Wingdings" panose="05000000000000000000" pitchFamily="2" charset="2"/>
                        <a:buNone/>
                      </a:pPr>
                      <a:r>
                        <a:rPr lang="en-MY" sz="3200" b="0" dirty="0">
                          <a:solidFill>
                            <a:schemeClr val="dk1"/>
                          </a:solidFill>
                          <a:latin typeface="Open Sans Light"/>
                          <a:ea typeface="Open Sans Light"/>
                          <a:cs typeface="Open Sans Light"/>
                          <a:sym typeface="Open Sans Light"/>
                        </a:rPr>
                        <a:t>1) Installation SPS Accounting System 14.1 </a:t>
                      </a:r>
                    </a:p>
                    <a:p>
                      <a:pPr marL="0" marR="0" lvl="0" indent="0" algn="l" rtl="0">
                        <a:spcBef>
                          <a:spcPts val="0"/>
                        </a:spcBef>
                        <a:buSzPct val="25000"/>
                        <a:buNone/>
                      </a:pPr>
                      <a:r>
                        <a:rPr lang="en-MY" sz="3200" b="0" dirty="0">
                          <a:solidFill>
                            <a:schemeClr val="dk1"/>
                          </a:solidFill>
                          <a:latin typeface="Open Sans Light"/>
                          <a:ea typeface="Open Sans Light"/>
                          <a:cs typeface="Open Sans Light"/>
                          <a:sym typeface="Open Sans Light"/>
                        </a:rPr>
                        <a:t>2) Training - SPS and Business Training (2 days)</a:t>
                      </a:r>
                    </a:p>
                    <a:p>
                      <a:pPr marL="0" marR="0" lvl="0" indent="0" algn="l" rtl="0">
                        <a:spcBef>
                          <a:spcPts val="0"/>
                        </a:spcBef>
                        <a:buSzPct val="25000"/>
                        <a:buNone/>
                      </a:pPr>
                      <a:r>
                        <a:rPr lang="en-MY" sz="3200" b="0" dirty="0">
                          <a:solidFill>
                            <a:schemeClr val="dk1"/>
                          </a:solidFill>
                          <a:latin typeface="Open Sans Light"/>
                          <a:ea typeface="Open Sans Light"/>
                          <a:cs typeface="Open Sans Light"/>
                          <a:sym typeface="Open Sans Light"/>
                        </a:rPr>
                        <a:t>3) Monitoring – Business Operation (4 times x2days)</a:t>
                      </a:r>
                    </a:p>
                    <a:p>
                      <a:pPr marL="571500" marR="0" lvl="0" indent="-571500" algn="l" rtl="0">
                        <a:spcBef>
                          <a:spcPts val="0"/>
                        </a:spcBef>
                        <a:buClr>
                          <a:schemeClr val="dk1"/>
                        </a:buClr>
                        <a:buSzPct val="100000"/>
                        <a:buFont typeface="Calibri"/>
                        <a:buNone/>
                      </a:pPr>
                      <a:endParaRPr sz="3200" b="0" dirty="0">
                        <a:solidFill>
                          <a:schemeClr val="dk1"/>
                        </a:solidFill>
                        <a:latin typeface="Open Sans Light"/>
                        <a:ea typeface="Open Sans Light"/>
                        <a:cs typeface="Open Sans Light"/>
                        <a:sym typeface="Open Sans Light"/>
                      </a:endParaRPr>
                    </a:p>
                  </a:txBody>
                  <a:tcPr marL="114300" marR="9525" marT="952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endParaRPr sz="3200" b="1" dirty="0">
                        <a:solidFill>
                          <a:schemeClr val="dk1"/>
                        </a:solidFill>
                        <a:latin typeface="Open Sans Light"/>
                        <a:ea typeface="Open Sans Light"/>
                        <a:cs typeface="Open Sans Light"/>
                        <a:sym typeface="Open Sans Light"/>
                      </a:endParaRPr>
                    </a:p>
                    <a:p>
                      <a:pPr marL="0" marR="0" lvl="0" indent="0" algn="ctr" rtl="0">
                        <a:lnSpc>
                          <a:spcPct val="100000"/>
                        </a:lnSpc>
                        <a:spcBef>
                          <a:spcPts val="0"/>
                        </a:spcBef>
                        <a:spcAft>
                          <a:spcPts val="0"/>
                        </a:spcAft>
                        <a:buClr>
                          <a:schemeClr val="dk1"/>
                        </a:buClr>
                        <a:buSzPct val="25000"/>
                        <a:buFont typeface="Calibri"/>
                        <a:buNone/>
                      </a:pPr>
                      <a:endParaRPr sz="3200" b="1" dirty="0">
                        <a:solidFill>
                          <a:schemeClr val="dk1"/>
                        </a:solidFill>
                        <a:latin typeface="Open Sans Light"/>
                        <a:ea typeface="Open Sans Light"/>
                        <a:cs typeface="Open Sans Light"/>
                        <a:sym typeface="Open Sans Light"/>
                      </a:endParaRPr>
                    </a:p>
                    <a:p>
                      <a:pPr marL="0" marR="0" lvl="0" indent="0" algn="ctr" rtl="0">
                        <a:lnSpc>
                          <a:spcPct val="100000"/>
                        </a:lnSpc>
                        <a:spcBef>
                          <a:spcPts val="0"/>
                        </a:spcBef>
                        <a:spcAft>
                          <a:spcPts val="0"/>
                        </a:spcAft>
                        <a:buClr>
                          <a:schemeClr val="dk1"/>
                        </a:buClr>
                        <a:buSzPct val="25000"/>
                        <a:buFont typeface="Calibri"/>
                        <a:buNone/>
                      </a:pPr>
                      <a:r>
                        <a:rPr lang="en-MY" sz="3200" b="1" dirty="0">
                          <a:solidFill>
                            <a:schemeClr val="dk1"/>
                          </a:solidFill>
                          <a:latin typeface="Open Sans Light"/>
                          <a:ea typeface="Open Sans Light"/>
                          <a:cs typeface="Open Sans Light"/>
                          <a:sym typeface="Open Sans Light"/>
                        </a:rPr>
                        <a:t>FOC</a:t>
                      </a:r>
                      <a:endParaRPr sz="3200" b="1" dirty="0">
                        <a:solidFill>
                          <a:schemeClr val="dk1"/>
                        </a:solidFill>
                        <a:latin typeface="Open Sans Light"/>
                        <a:ea typeface="Open Sans Light"/>
                        <a:cs typeface="Open Sans Light"/>
                        <a:sym typeface="Open Sans Light"/>
                      </a:endParaRPr>
                    </a:p>
                    <a:p>
                      <a:pPr marL="0" marR="0" lvl="0" indent="0" algn="ctr" rtl="0">
                        <a:lnSpc>
                          <a:spcPct val="100000"/>
                        </a:lnSpc>
                        <a:spcBef>
                          <a:spcPts val="0"/>
                        </a:spcBef>
                        <a:spcAft>
                          <a:spcPts val="0"/>
                        </a:spcAft>
                        <a:buClr>
                          <a:schemeClr val="dk1"/>
                        </a:buClr>
                        <a:buSzPct val="25000"/>
                        <a:buFont typeface="Calibri"/>
                        <a:buNone/>
                      </a:pPr>
                      <a:r>
                        <a:rPr lang="en-MY" sz="3200" b="1" dirty="0">
                          <a:solidFill>
                            <a:schemeClr val="dk1"/>
                          </a:solidFill>
                          <a:latin typeface="Open Sans Light"/>
                          <a:ea typeface="Open Sans Light"/>
                          <a:cs typeface="Open Sans Light"/>
                          <a:sym typeface="Open Sans Light"/>
                        </a:rPr>
                        <a:t>RM 5, 500.00</a:t>
                      </a:r>
                    </a:p>
                    <a:p>
                      <a:pPr marL="0" marR="0" lvl="0" indent="0" algn="ctr" rtl="0">
                        <a:lnSpc>
                          <a:spcPct val="100000"/>
                        </a:lnSpc>
                        <a:spcBef>
                          <a:spcPts val="0"/>
                        </a:spcBef>
                        <a:spcAft>
                          <a:spcPts val="0"/>
                        </a:spcAft>
                        <a:buClr>
                          <a:schemeClr val="dk1"/>
                        </a:buClr>
                        <a:buSzPct val="25000"/>
                        <a:buFont typeface="Calibri"/>
                        <a:buNone/>
                      </a:pPr>
                      <a:r>
                        <a:rPr lang="en-MY" sz="3200" b="1" dirty="0">
                          <a:solidFill>
                            <a:schemeClr val="dk1"/>
                          </a:solidFill>
                          <a:latin typeface="Open Sans Light"/>
                          <a:ea typeface="Open Sans Light"/>
                          <a:cs typeface="Open Sans Light"/>
                          <a:sym typeface="Open Sans Light"/>
                        </a:rPr>
                        <a:t>RM 13, 200.00</a:t>
                      </a:r>
                      <a:endParaRPr sz="3200" b="1" dirty="0">
                        <a:solidFill>
                          <a:schemeClr val="dk1"/>
                        </a:solidFill>
                        <a:latin typeface="Open Sans Light"/>
                        <a:ea typeface="Open Sans Light"/>
                        <a:cs typeface="Open Sans Light"/>
                        <a:sym typeface="Open Sans Light"/>
                      </a:endParaRPr>
                    </a:p>
                  </a:txBody>
                  <a:tcPr marL="9525" marR="9525" marT="952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865575">
                <a:tc>
                  <a:txBody>
                    <a:bodyPr/>
                    <a:lstStyle/>
                    <a:p>
                      <a:pPr marL="0" marR="0" lvl="0" indent="0" algn="r" rtl="0">
                        <a:spcBef>
                          <a:spcPts val="0"/>
                        </a:spcBef>
                        <a:buClr>
                          <a:schemeClr val="dk1"/>
                        </a:buClr>
                        <a:buSzPct val="25000"/>
                        <a:buFont typeface="Open Sans Light"/>
                        <a:buNone/>
                      </a:pPr>
                      <a:r>
                        <a:rPr lang="en-MY" sz="3200" b="1" dirty="0">
                          <a:solidFill>
                            <a:schemeClr val="dk1"/>
                          </a:solidFill>
                          <a:latin typeface="Open Sans Light"/>
                          <a:ea typeface="Open Sans Light"/>
                          <a:cs typeface="Open Sans Light"/>
                          <a:sym typeface="Open Sans Light"/>
                        </a:rPr>
                        <a:t>TOTAL</a:t>
                      </a:r>
                    </a:p>
                  </a:txBody>
                  <a:tcPr marL="114300" marR="9525" marT="95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Open Sans Light"/>
                        <a:buNone/>
                      </a:pPr>
                      <a:r>
                        <a:rPr lang="en-MY" sz="3200" b="1" dirty="0">
                          <a:solidFill>
                            <a:schemeClr val="dk1"/>
                          </a:solidFill>
                          <a:latin typeface="Open Sans Light"/>
                          <a:ea typeface="Open Sans Light"/>
                          <a:cs typeface="Open Sans Light"/>
                          <a:sym typeface="Open Sans Light"/>
                        </a:rPr>
                        <a:t>RM18, 700.00</a:t>
                      </a:r>
                    </a:p>
                  </a:txBody>
                  <a:tcPr marL="9525" marR="9525" marT="95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865575">
                <a:tc>
                  <a:txBody>
                    <a:bodyPr/>
                    <a:lstStyle/>
                    <a:p>
                      <a:pPr marL="0" marR="0" lvl="0" indent="0" algn="r" rtl="0">
                        <a:spcBef>
                          <a:spcPts val="0"/>
                        </a:spcBef>
                        <a:buClr>
                          <a:schemeClr val="dk1"/>
                        </a:buClr>
                        <a:buSzPct val="25000"/>
                        <a:buFont typeface="Open Sans Light"/>
                        <a:buNone/>
                      </a:pPr>
                      <a:r>
                        <a:rPr lang="en-MY" sz="3200" b="1" dirty="0">
                          <a:solidFill>
                            <a:schemeClr val="dk1"/>
                          </a:solidFill>
                          <a:latin typeface="Open Sans Light"/>
                          <a:ea typeface="Open Sans Light"/>
                          <a:cs typeface="Open Sans Light"/>
                          <a:sym typeface="Open Sans Light"/>
                        </a:rPr>
                        <a:t>GST (6%)</a:t>
                      </a:r>
                    </a:p>
                  </a:txBody>
                  <a:tcPr marL="114300" marR="9525" marT="95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Open Sans Light"/>
                        <a:buNone/>
                      </a:pPr>
                      <a:r>
                        <a:rPr lang="en-MY" sz="3200" b="1" dirty="0">
                          <a:solidFill>
                            <a:schemeClr val="dk1"/>
                          </a:solidFill>
                          <a:latin typeface="Open Sans Light"/>
                          <a:ea typeface="Open Sans Light"/>
                          <a:cs typeface="Open Sans Light"/>
                          <a:sym typeface="Open Sans Light"/>
                        </a:rPr>
                        <a:t>RM1,122.00</a:t>
                      </a:r>
                    </a:p>
                  </a:txBody>
                  <a:tcPr marL="9525" marR="9525" marT="95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extLst>
                  <a:ext uri="{0D108BD9-81ED-4DB2-BD59-A6C34878D82A}">
                    <a16:rowId xmlns:a16="http://schemas.microsoft.com/office/drawing/2014/main" val="834047370"/>
                  </a:ext>
                </a:extLst>
              </a:tr>
              <a:tr h="865575">
                <a:tc>
                  <a:txBody>
                    <a:bodyPr/>
                    <a:lstStyle/>
                    <a:p>
                      <a:pPr marL="0" marR="0" lvl="0" indent="0" algn="r" defTabSz="914400" rtl="0" eaLnBrk="1" fontAlgn="auto" latinLnBrk="0" hangingPunct="1">
                        <a:lnSpc>
                          <a:spcPct val="100000"/>
                        </a:lnSpc>
                        <a:spcBef>
                          <a:spcPts val="0"/>
                        </a:spcBef>
                        <a:spcAft>
                          <a:spcPts val="0"/>
                        </a:spcAft>
                        <a:buClr>
                          <a:schemeClr val="dk1"/>
                        </a:buClr>
                        <a:buSzPct val="25000"/>
                        <a:buFont typeface="Open Sans Light"/>
                        <a:buNone/>
                        <a:tabLst/>
                        <a:defRPr/>
                      </a:pPr>
                      <a:r>
                        <a:rPr lang="en-MY" sz="3200" b="1" dirty="0">
                          <a:solidFill>
                            <a:schemeClr val="dk1"/>
                          </a:solidFill>
                          <a:latin typeface="Open Sans Light"/>
                          <a:ea typeface="Open Sans Light"/>
                          <a:cs typeface="Open Sans Light"/>
                          <a:sym typeface="Open Sans Light"/>
                        </a:rPr>
                        <a:t>GRAND TOTAL</a:t>
                      </a:r>
                    </a:p>
                    <a:p>
                      <a:pPr marL="0" marR="0" lvl="0" indent="0" algn="r" rtl="0">
                        <a:spcBef>
                          <a:spcPts val="0"/>
                        </a:spcBef>
                        <a:buClr>
                          <a:schemeClr val="dk1"/>
                        </a:buClr>
                        <a:buSzPct val="25000"/>
                        <a:buFont typeface="Open Sans Light"/>
                        <a:buNone/>
                      </a:pPr>
                      <a:endParaRPr lang="en-MY" sz="3200" b="1" dirty="0">
                        <a:solidFill>
                          <a:schemeClr val="dk1"/>
                        </a:solidFill>
                        <a:latin typeface="Open Sans Light"/>
                        <a:ea typeface="Open Sans Light"/>
                        <a:cs typeface="Open Sans Light"/>
                        <a:sym typeface="Open Sans Light"/>
                      </a:endParaRPr>
                    </a:p>
                  </a:txBody>
                  <a:tcPr marL="114300" marR="9525" marT="95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Open Sans Light"/>
                        <a:buNone/>
                      </a:pPr>
                      <a:r>
                        <a:rPr lang="en-MY" sz="3200" b="1" dirty="0">
                          <a:solidFill>
                            <a:schemeClr val="dk1"/>
                          </a:solidFill>
                          <a:latin typeface="Open Sans Light"/>
                          <a:ea typeface="Open Sans Light"/>
                          <a:cs typeface="Open Sans Light"/>
                          <a:sym typeface="Open Sans Light"/>
                        </a:rPr>
                        <a:t>RM19, 822.00</a:t>
                      </a:r>
                    </a:p>
                  </a:txBody>
                  <a:tcPr marL="9525" marR="9525" marT="95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23659761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The Proposal</a:t>
            </a:r>
          </a:p>
        </p:txBody>
      </p:sp>
      <p:pic>
        <p:nvPicPr>
          <p:cNvPr id="409" name="Shape 409"/>
          <p:cNvPicPr preferRelativeResize="0">
            <a:picLocks noGrp="1"/>
          </p:cNvPicPr>
          <p:nvPr>
            <p:ph type="pic" idx="2"/>
          </p:nvPr>
        </p:nvPicPr>
        <p:blipFill rotWithShape="1">
          <a:blip r:embed="rId3">
            <a:alphaModFix/>
          </a:blip>
          <a:srcRect/>
          <a:stretch/>
        </p:blipFill>
        <p:spPr>
          <a:xfrm>
            <a:off x="1104900" y="4142555"/>
            <a:ext cx="3452813" cy="3186112"/>
          </a:xfrm>
          <a:prstGeom prst="rect">
            <a:avLst/>
          </a:prstGeom>
          <a:noFill/>
          <a:ln>
            <a:noFill/>
          </a:ln>
          <a:effectLst>
            <a:outerShdw blurRad="292100" dist="139700" dir="2700000" algn="tl" rotWithShape="0">
              <a:srgbClr val="333333">
                <a:alpha val="64705"/>
              </a:srgbClr>
            </a:outerShdw>
          </a:effectLst>
        </p:spPr>
      </p:pic>
      <p:pic>
        <p:nvPicPr>
          <p:cNvPr id="410" name="Shape 410"/>
          <p:cNvPicPr preferRelativeResize="0">
            <a:picLocks noGrp="1"/>
          </p:cNvPicPr>
          <p:nvPr>
            <p:ph type="pic" idx="3"/>
          </p:nvPr>
        </p:nvPicPr>
        <p:blipFill rotWithShape="1">
          <a:blip r:embed="rId4">
            <a:alphaModFix/>
          </a:blip>
          <a:srcRect/>
          <a:stretch/>
        </p:blipFill>
        <p:spPr>
          <a:xfrm>
            <a:off x="5535612" y="4142555"/>
            <a:ext cx="3452811" cy="3186112"/>
          </a:xfrm>
          <a:prstGeom prst="rect">
            <a:avLst/>
          </a:prstGeom>
          <a:noFill/>
          <a:ln>
            <a:noFill/>
          </a:ln>
          <a:effectLst>
            <a:outerShdw blurRad="292100" dist="139700" dir="2700000" algn="tl" rotWithShape="0">
              <a:srgbClr val="333333">
                <a:alpha val="64705"/>
              </a:srgbClr>
            </a:outerShdw>
          </a:effectLst>
        </p:spPr>
      </p:pic>
      <p:pic>
        <p:nvPicPr>
          <p:cNvPr id="411" name="Shape 411"/>
          <p:cNvPicPr preferRelativeResize="0">
            <a:picLocks noGrp="1"/>
          </p:cNvPicPr>
          <p:nvPr>
            <p:ph type="pic" idx="4"/>
          </p:nvPr>
        </p:nvPicPr>
        <p:blipFill rotWithShape="1">
          <a:blip r:embed="rId5">
            <a:alphaModFix/>
          </a:blip>
          <a:srcRect/>
          <a:stretch/>
        </p:blipFill>
        <p:spPr>
          <a:xfrm>
            <a:off x="10333038" y="4142555"/>
            <a:ext cx="3452811" cy="3186112"/>
          </a:xfrm>
          <a:prstGeom prst="rect">
            <a:avLst/>
          </a:prstGeom>
          <a:noFill/>
          <a:ln>
            <a:noFill/>
          </a:ln>
          <a:effectLst>
            <a:outerShdw blurRad="292100" dist="139700" dir="2700000" algn="tl" rotWithShape="0">
              <a:srgbClr val="333333">
                <a:alpha val="64705"/>
              </a:srgbClr>
            </a:outerShdw>
          </a:effectLst>
        </p:spPr>
      </p:pic>
      <p:pic>
        <p:nvPicPr>
          <p:cNvPr id="412" name="Shape 412"/>
          <p:cNvPicPr preferRelativeResize="0">
            <a:picLocks noGrp="1"/>
          </p:cNvPicPr>
          <p:nvPr>
            <p:ph type="pic" idx="5"/>
          </p:nvPr>
        </p:nvPicPr>
        <p:blipFill rotWithShape="1">
          <a:blip r:embed="rId6">
            <a:alphaModFix/>
          </a:blip>
          <a:srcRect/>
          <a:stretch/>
        </p:blipFill>
        <p:spPr>
          <a:xfrm>
            <a:off x="14979650" y="4142555"/>
            <a:ext cx="3452813" cy="3186112"/>
          </a:xfrm>
          <a:prstGeom prst="rect">
            <a:avLst/>
          </a:prstGeom>
          <a:noFill/>
          <a:ln>
            <a:noFill/>
          </a:ln>
          <a:effectLst>
            <a:outerShdw blurRad="292100" dist="139700" dir="2700000" algn="tl" rotWithShape="0">
              <a:srgbClr val="333333">
                <a:alpha val="64705"/>
              </a:srgbClr>
            </a:outerShdw>
          </a:effectLst>
        </p:spPr>
      </p:pic>
      <p:sp>
        <p:nvSpPr>
          <p:cNvPr id="413" name="Shape 413"/>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18</a:t>
            </a:fld>
            <a:endParaRPr lang="en-MY" sz="2000">
              <a:solidFill>
                <a:schemeClr val="lt1"/>
              </a:solidFill>
              <a:latin typeface="Open Sans"/>
              <a:ea typeface="Open Sans"/>
              <a:cs typeface="Open Sans"/>
              <a:sym typeface="Open Sans"/>
            </a:endParaRPr>
          </a:p>
        </p:txBody>
      </p:sp>
      <p:sp>
        <p:nvSpPr>
          <p:cNvPr id="414" name="Shape 414"/>
          <p:cNvSpPr txBox="1"/>
          <p:nvPr/>
        </p:nvSpPr>
        <p:spPr>
          <a:xfrm>
            <a:off x="1446791" y="1951975"/>
            <a:ext cx="21586688" cy="815619"/>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a:solidFill>
                  <a:srgbClr val="595959"/>
                </a:solidFill>
                <a:latin typeface="Open Sans Light"/>
                <a:ea typeface="Open Sans Light"/>
                <a:cs typeface="Open Sans Light"/>
                <a:sym typeface="Open Sans Light"/>
              </a:rPr>
              <a:t>WHY</a:t>
            </a:r>
            <a:r>
              <a:rPr lang="en-MY" sz="3700">
                <a:solidFill>
                  <a:srgbClr val="595959"/>
                </a:solidFill>
                <a:latin typeface="Open Sans Light"/>
                <a:ea typeface="Open Sans Light"/>
                <a:cs typeface="Open Sans Light"/>
                <a:sym typeface="Open Sans Light"/>
              </a:rPr>
              <a:t> </a:t>
            </a:r>
            <a:r>
              <a:rPr lang="en-MY" sz="3700">
                <a:solidFill>
                  <a:srgbClr val="C00000"/>
                </a:solidFill>
                <a:latin typeface="Arial"/>
                <a:ea typeface="Arial"/>
                <a:cs typeface="Arial"/>
                <a:sym typeface="Arial"/>
              </a:rPr>
              <a:t>SALIHIN</a:t>
            </a:r>
            <a:r>
              <a:rPr lang="en-MY" sz="3700">
                <a:solidFill>
                  <a:srgbClr val="7F7F7F"/>
                </a:solidFill>
                <a:latin typeface="Open Sans Light"/>
                <a:ea typeface="Open Sans Light"/>
                <a:cs typeface="Open Sans Light"/>
                <a:sym typeface="Open Sans Light"/>
              </a:rPr>
              <a:t>?</a:t>
            </a:r>
          </a:p>
        </p:txBody>
      </p:sp>
      <p:sp>
        <p:nvSpPr>
          <p:cNvPr id="415" name="Shape 415"/>
          <p:cNvSpPr/>
          <p:nvPr/>
        </p:nvSpPr>
        <p:spPr>
          <a:xfrm>
            <a:off x="880015" y="7669703"/>
            <a:ext cx="3973548" cy="4124216"/>
          </a:xfrm>
          <a:prstGeom prst="rect">
            <a:avLst/>
          </a:prstGeom>
          <a:noFill/>
          <a:ln>
            <a:noFill/>
          </a:ln>
        </p:spPr>
        <p:txBody>
          <a:bodyPr wrap="square" lIns="182875" tIns="91425" rIns="182875" bIns="91425" anchor="t" anchorCtr="0">
            <a:noAutofit/>
          </a:bodyPr>
          <a:lstStyle/>
          <a:p>
            <a:pPr marL="0" marR="0" lvl="0" indent="0" algn="l" rtl="0">
              <a:spcBef>
                <a:spcPts val="0"/>
              </a:spcBef>
              <a:buSzPct val="25000"/>
              <a:buNone/>
            </a:pPr>
            <a:r>
              <a:rPr lang="en-MY" sz="6400">
                <a:solidFill>
                  <a:srgbClr val="595959"/>
                </a:solidFill>
                <a:latin typeface="Open Sans"/>
                <a:ea typeface="Open Sans"/>
                <a:cs typeface="Open Sans"/>
                <a:sym typeface="Open Sans"/>
              </a:rPr>
              <a:t>01.</a:t>
            </a:r>
          </a:p>
          <a:p>
            <a:pPr marL="0" marR="0" lvl="0" indent="0" algn="l" rtl="0">
              <a:spcBef>
                <a:spcPts val="0"/>
              </a:spcBef>
              <a:buSzPct val="25000"/>
              <a:buNone/>
            </a:pPr>
            <a:r>
              <a:rPr lang="en-MY" sz="2400">
                <a:solidFill>
                  <a:srgbClr val="595959"/>
                </a:solidFill>
                <a:latin typeface="Open Sans"/>
                <a:ea typeface="Open Sans"/>
                <a:cs typeface="Open Sans"/>
                <a:sym typeface="Open Sans"/>
              </a:rPr>
              <a:t>Experienced Employees</a:t>
            </a:r>
          </a:p>
          <a:p>
            <a:pPr marL="0" marR="0" lvl="0" indent="0" algn="l" rtl="0">
              <a:spcBef>
                <a:spcPts val="0"/>
              </a:spcBef>
              <a:buNone/>
            </a:pPr>
            <a:endParaRPr sz="2400">
              <a:solidFill>
                <a:srgbClr val="595959"/>
              </a:solidFill>
              <a:latin typeface="Open Sans Light"/>
              <a:ea typeface="Open Sans Light"/>
              <a:cs typeface="Open Sans Light"/>
              <a:sym typeface="Open Sans Light"/>
            </a:endParaRPr>
          </a:p>
          <a:p>
            <a:pPr marL="0" marR="0" lvl="0" indent="0" algn="just" rtl="0">
              <a:lnSpc>
                <a:spcPct val="150000"/>
              </a:lnSpc>
              <a:spcBef>
                <a:spcPts val="0"/>
              </a:spcBef>
              <a:buSzPct val="25000"/>
              <a:buNone/>
            </a:pPr>
            <a:r>
              <a:rPr lang="en-MY" sz="2400">
                <a:solidFill>
                  <a:srgbClr val="595959"/>
                </a:solidFill>
                <a:latin typeface="Open Sans Light"/>
                <a:ea typeface="Open Sans Light"/>
                <a:cs typeface="Open Sans Light"/>
                <a:sym typeface="Open Sans Light"/>
              </a:rPr>
              <a:t>We have the right ‘hands-on’ team with vast knowledge and relevant experience.</a:t>
            </a:r>
          </a:p>
        </p:txBody>
      </p:sp>
      <p:sp>
        <p:nvSpPr>
          <p:cNvPr id="416" name="Shape 416"/>
          <p:cNvSpPr/>
          <p:nvPr/>
        </p:nvSpPr>
        <p:spPr>
          <a:xfrm>
            <a:off x="5261871" y="7659767"/>
            <a:ext cx="3973548" cy="4678213"/>
          </a:xfrm>
          <a:prstGeom prst="rect">
            <a:avLst/>
          </a:prstGeom>
          <a:noFill/>
          <a:ln>
            <a:noFill/>
          </a:ln>
        </p:spPr>
        <p:txBody>
          <a:bodyPr wrap="square" lIns="182875" tIns="91425" rIns="182875" bIns="91425" anchor="t" anchorCtr="0">
            <a:noAutofit/>
          </a:bodyPr>
          <a:lstStyle/>
          <a:p>
            <a:pPr marL="0" marR="0" lvl="0" indent="0" algn="l" rtl="0">
              <a:spcBef>
                <a:spcPts val="0"/>
              </a:spcBef>
              <a:buSzPct val="25000"/>
              <a:buNone/>
            </a:pPr>
            <a:r>
              <a:rPr lang="en-MY" sz="6400">
                <a:solidFill>
                  <a:srgbClr val="595959"/>
                </a:solidFill>
                <a:latin typeface="Open Sans"/>
                <a:ea typeface="Open Sans"/>
                <a:cs typeface="Open Sans"/>
                <a:sym typeface="Open Sans"/>
              </a:rPr>
              <a:t>02.</a:t>
            </a:r>
          </a:p>
          <a:p>
            <a:pPr marL="0" marR="0" lvl="0" indent="0" algn="l" rtl="0">
              <a:spcBef>
                <a:spcPts val="0"/>
              </a:spcBef>
              <a:buSzPct val="25000"/>
              <a:buNone/>
            </a:pPr>
            <a:r>
              <a:rPr lang="en-MY" sz="2400">
                <a:solidFill>
                  <a:srgbClr val="595959"/>
                </a:solidFill>
                <a:latin typeface="Open Sans"/>
                <a:ea typeface="Open Sans"/>
                <a:cs typeface="Open Sans"/>
                <a:sym typeface="Open Sans"/>
              </a:rPr>
              <a:t>Comprehensive Reports</a:t>
            </a:r>
          </a:p>
          <a:p>
            <a:pPr marL="0" marR="0" lvl="0" indent="0" algn="l" rtl="0">
              <a:spcBef>
                <a:spcPts val="0"/>
              </a:spcBef>
              <a:buNone/>
            </a:pPr>
            <a:endParaRPr sz="2400">
              <a:solidFill>
                <a:srgbClr val="595959"/>
              </a:solidFill>
              <a:latin typeface="Open Sans Light"/>
              <a:ea typeface="Open Sans Light"/>
              <a:cs typeface="Open Sans Light"/>
              <a:sym typeface="Open Sans Light"/>
            </a:endParaRPr>
          </a:p>
          <a:p>
            <a:pPr marL="0" marR="0" lvl="0" indent="0" algn="just" rtl="0">
              <a:lnSpc>
                <a:spcPct val="150000"/>
              </a:lnSpc>
              <a:spcBef>
                <a:spcPts val="0"/>
              </a:spcBef>
              <a:buSzPct val="25000"/>
              <a:buNone/>
            </a:pPr>
            <a:r>
              <a:rPr lang="en-MY" sz="2400">
                <a:solidFill>
                  <a:srgbClr val="595959"/>
                </a:solidFill>
                <a:latin typeface="Open Sans Light"/>
                <a:ea typeface="Open Sans Light"/>
                <a:cs typeface="Open Sans Light"/>
                <a:sym typeface="Open Sans Light"/>
              </a:rPr>
              <a:t>We would be able to provide complete and comprehensive reports in tandem to your key areas of concern.</a:t>
            </a:r>
          </a:p>
        </p:txBody>
      </p:sp>
      <p:sp>
        <p:nvSpPr>
          <p:cNvPr id="417" name="Shape 417"/>
          <p:cNvSpPr/>
          <p:nvPr/>
        </p:nvSpPr>
        <p:spPr>
          <a:xfrm>
            <a:off x="10100922" y="7678815"/>
            <a:ext cx="3973548" cy="4601269"/>
          </a:xfrm>
          <a:prstGeom prst="rect">
            <a:avLst/>
          </a:prstGeom>
          <a:noFill/>
          <a:ln>
            <a:noFill/>
          </a:ln>
        </p:spPr>
        <p:txBody>
          <a:bodyPr wrap="square" lIns="182875" tIns="91425" rIns="182875" bIns="91425" anchor="t" anchorCtr="0">
            <a:noAutofit/>
          </a:bodyPr>
          <a:lstStyle/>
          <a:p>
            <a:pPr marL="0" marR="0" lvl="0" indent="0" algn="l" rtl="0">
              <a:spcBef>
                <a:spcPts val="0"/>
              </a:spcBef>
              <a:buSzPct val="25000"/>
              <a:buNone/>
            </a:pPr>
            <a:r>
              <a:rPr lang="en-MY" sz="6400">
                <a:solidFill>
                  <a:srgbClr val="595959"/>
                </a:solidFill>
                <a:latin typeface="Open Sans"/>
                <a:ea typeface="Open Sans"/>
                <a:cs typeface="Open Sans"/>
                <a:sym typeface="Open Sans"/>
              </a:rPr>
              <a:t>03.</a:t>
            </a:r>
          </a:p>
          <a:p>
            <a:pPr marL="0" marR="0" lvl="0" indent="0" algn="l" rtl="0">
              <a:spcBef>
                <a:spcPts val="0"/>
              </a:spcBef>
              <a:buSzPct val="25000"/>
              <a:buNone/>
            </a:pPr>
            <a:r>
              <a:rPr lang="en-MY" sz="2400">
                <a:solidFill>
                  <a:srgbClr val="595959"/>
                </a:solidFill>
                <a:latin typeface="Open Sans"/>
                <a:ea typeface="Open Sans"/>
                <a:cs typeface="Open Sans"/>
                <a:sym typeface="Open Sans"/>
              </a:rPr>
              <a:t>Quality Service Delivery</a:t>
            </a:r>
          </a:p>
          <a:p>
            <a:pPr marL="0" marR="0" lvl="0" indent="0" algn="l" rtl="0">
              <a:spcBef>
                <a:spcPts val="0"/>
              </a:spcBef>
              <a:buNone/>
            </a:pPr>
            <a:endParaRPr sz="1900">
              <a:solidFill>
                <a:srgbClr val="595959"/>
              </a:solidFill>
              <a:latin typeface="Open Sans Light"/>
              <a:ea typeface="Open Sans Light"/>
              <a:cs typeface="Open Sans Light"/>
              <a:sym typeface="Open Sans Light"/>
            </a:endParaRPr>
          </a:p>
          <a:p>
            <a:pPr marL="0" marR="0" lvl="0" indent="0" algn="just" rtl="0">
              <a:lnSpc>
                <a:spcPct val="150000"/>
              </a:lnSpc>
              <a:spcBef>
                <a:spcPts val="0"/>
              </a:spcBef>
              <a:buSzPct val="25000"/>
              <a:buNone/>
            </a:pPr>
            <a:r>
              <a:rPr lang="en-MY" sz="2400">
                <a:solidFill>
                  <a:srgbClr val="595959"/>
                </a:solidFill>
                <a:latin typeface="Open Sans Light"/>
                <a:ea typeface="Open Sans Light"/>
                <a:cs typeface="Open Sans Light"/>
                <a:sym typeface="Open Sans Light"/>
              </a:rPr>
              <a:t>Our Engagement Partner, Board of Advisors and Managers will be involved in closed co-operation for quality service delivery.</a:t>
            </a:r>
          </a:p>
        </p:txBody>
      </p:sp>
      <p:sp>
        <p:nvSpPr>
          <p:cNvPr id="418" name="Shape 418"/>
          <p:cNvSpPr/>
          <p:nvPr/>
        </p:nvSpPr>
        <p:spPr>
          <a:xfrm>
            <a:off x="14723407" y="7659767"/>
            <a:ext cx="3973548" cy="4124216"/>
          </a:xfrm>
          <a:prstGeom prst="rect">
            <a:avLst/>
          </a:prstGeom>
          <a:noFill/>
          <a:ln>
            <a:noFill/>
          </a:ln>
        </p:spPr>
        <p:txBody>
          <a:bodyPr wrap="square" lIns="182875" tIns="91425" rIns="182875" bIns="91425" anchor="t" anchorCtr="0">
            <a:noAutofit/>
          </a:bodyPr>
          <a:lstStyle/>
          <a:p>
            <a:pPr marL="0" marR="0" lvl="0" indent="0" algn="l" rtl="0">
              <a:spcBef>
                <a:spcPts val="0"/>
              </a:spcBef>
              <a:buSzPct val="25000"/>
              <a:buNone/>
            </a:pPr>
            <a:r>
              <a:rPr lang="en-MY" sz="6400">
                <a:solidFill>
                  <a:srgbClr val="595959"/>
                </a:solidFill>
                <a:latin typeface="Open Sans"/>
                <a:ea typeface="Open Sans"/>
                <a:cs typeface="Open Sans"/>
                <a:sym typeface="Open Sans"/>
              </a:rPr>
              <a:t>04.</a:t>
            </a:r>
          </a:p>
          <a:p>
            <a:pPr marL="0" marR="0" lvl="0" indent="0" algn="l" rtl="0">
              <a:spcBef>
                <a:spcPts val="0"/>
              </a:spcBef>
              <a:buSzPct val="25000"/>
              <a:buNone/>
            </a:pPr>
            <a:r>
              <a:rPr lang="en-MY" sz="2400">
                <a:solidFill>
                  <a:srgbClr val="595959"/>
                </a:solidFill>
                <a:latin typeface="Open Sans"/>
                <a:ea typeface="Open Sans"/>
                <a:cs typeface="Open Sans"/>
                <a:sym typeface="Open Sans"/>
              </a:rPr>
              <a:t>Value for Money</a:t>
            </a:r>
          </a:p>
          <a:p>
            <a:pPr marL="0" marR="0" lvl="0" indent="0" algn="l" rtl="0">
              <a:spcBef>
                <a:spcPts val="0"/>
              </a:spcBef>
              <a:buNone/>
            </a:pPr>
            <a:endParaRPr sz="2400" b="1">
              <a:solidFill>
                <a:srgbClr val="595959"/>
              </a:solidFill>
              <a:latin typeface="Open Sans Light"/>
              <a:ea typeface="Open Sans Light"/>
              <a:cs typeface="Open Sans Light"/>
              <a:sym typeface="Open Sans Light"/>
            </a:endParaRPr>
          </a:p>
          <a:p>
            <a:pPr marL="0" marR="0" lvl="0" indent="0" algn="just" rtl="0">
              <a:lnSpc>
                <a:spcPct val="150000"/>
              </a:lnSpc>
              <a:spcBef>
                <a:spcPts val="0"/>
              </a:spcBef>
              <a:buSzPct val="25000"/>
              <a:buNone/>
            </a:pPr>
            <a:r>
              <a:rPr lang="en-MY" sz="2400">
                <a:solidFill>
                  <a:srgbClr val="595959"/>
                </a:solidFill>
                <a:latin typeface="Open Sans Light"/>
                <a:ea typeface="Open Sans Light"/>
                <a:cs typeface="Open Sans Light"/>
                <a:sym typeface="Open Sans Light"/>
              </a:rPr>
              <a:t>We offer ‘value for money’ without compromising on the quality  and timeliness of our services.</a:t>
            </a:r>
          </a:p>
        </p:txBody>
      </p:sp>
      <p:sp>
        <p:nvSpPr>
          <p:cNvPr id="419" name="Shape 419"/>
          <p:cNvSpPr/>
          <p:nvPr/>
        </p:nvSpPr>
        <p:spPr>
          <a:xfrm>
            <a:off x="19519998" y="7668789"/>
            <a:ext cx="3973548" cy="4678213"/>
          </a:xfrm>
          <a:prstGeom prst="rect">
            <a:avLst/>
          </a:prstGeom>
          <a:noFill/>
          <a:ln>
            <a:noFill/>
          </a:ln>
        </p:spPr>
        <p:txBody>
          <a:bodyPr wrap="square" lIns="182875" tIns="91425" rIns="182875" bIns="91425" anchor="t" anchorCtr="0">
            <a:noAutofit/>
          </a:bodyPr>
          <a:lstStyle/>
          <a:p>
            <a:pPr marL="0" marR="0" lvl="0" indent="0" algn="l" rtl="0">
              <a:spcBef>
                <a:spcPts val="0"/>
              </a:spcBef>
              <a:buSzPct val="25000"/>
              <a:buNone/>
            </a:pPr>
            <a:r>
              <a:rPr lang="en-MY" sz="6400">
                <a:solidFill>
                  <a:srgbClr val="595959"/>
                </a:solidFill>
                <a:latin typeface="Open Sans"/>
                <a:ea typeface="Open Sans"/>
                <a:cs typeface="Open Sans"/>
                <a:sym typeface="Open Sans"/>
              </a:rPr>
              <a:t>05.</a:t>
            </a:r>
          </a:p>
          <a:p>
            <a:pPr marL="0" marR="0" lvl="0" indent="0" algn="l" rtl="0">
              <a:spcBef>
                <a:spcPts val="0"/>
              </a:spcBef>
              <a:buSzPct val="25000"/>
              <a:buNone/>
            </a:pPr>
            <a:r>
              <a:rPr lang="en-MY" sz="2400">
                <a:solidFill>
                  <a:srgbClr val="595959"/>
                </a:solidFill>
                <a:latin typeface="Open Sans"/>
                <a:ea typeface="Open Sans"/>
                <a:cs typeface="Open Sans"/>
                <a:sym typeface="Open Sans"/>
              </a:rPr>
              <a:t>Minimal Disruption</a:t>
            </a:r>
          </a:p>
          <a:p>
            <a:pPr marL="0" marR="0" lvl="0" indent="0" algn="l" rtl="0">
              <a:spcBef>
                <a:spcPts val="0"/>
              </a:spcBef>
              <a:buNone/>
            </a:pPr>
            <a:endParaRPr sz="2400" b="1">
              <a:solidFill>
                <a:srgbClr val="595959"/>
              </a:solidFill>
              <a:latin typeface="Open Sans Light"/>
              <a:ea typeface="Open Sans Light"/>
              <a:cs typeface="Open Sans Light"/>
              <a:sym typeface="Open Sans Light"/>
            </a:endParaRPr>
          </a:p>
          <a:p>
            <a:pPr marL="0" marR="0" lvl="0" indent="0" algn="just" rtl="0">
              <a:lnSpc>
                <a:spcPct val="150000"/>
              </a:lnSpc>
              <a:spcBef>
                <a:spcPts val="0"/>
              </a:spcBef>
              <a:buSzPct val="25000"/>
              <a:buNone/>
            </a:pPr>
            <a:r>
              <a:rPr lang="en-MY" sz="2400">
                <a:solidFill>
                  <a:srgbClr val="595959"/>
                </a:solidFill>
                <a:latin typeface="Open Sans Light"/>
                <a:ea typeface="Open Sans Light"/>
                <a:cs typeface="Open Sans Light"/>
                <a:sym typeface="Open Sans Light"/>
              </a:rPr>
              <a:t>We will apply our considerable experience to ensure minimal disruption to clients’ daily operations.</a:t>
            </a:r>
          </a:p>
        </p:txBody>
      </p:sp>
      <p:pic>
        <p:nvPicPr>
          <p:cNvPr id="420" name="Shape 420"/>
          <p:cNvPicPr preferRelativeResize="0"/>
          <p:nvPr/>
        </p:nvPicPr>
        <p:blipFill rotWithShape="1">
          <a:blip r:embed="rId7">
            <a:alphaModFix/>
          </a:blip>
          <a:srcRect/>
          <a:stretch/>
        </p:blipFill>
        <p:spPr>
          <a:xfrm>
            <a:off x="19779917" y="4142555"/>
            <a:ext cx="3489156" cy="3186112"/>
          </a:xfrm>
          <a:prstGeom prst="rect">
            <a:avLst/>
          </a:prstGeom>
          <a:noFill/>
          <a:ln>
            <a:noFill/>
          </a:ln>
          <a:effectLst>
            <a:outerShdw blurRad="292100" dist="139700" dir="2700000" algn="tl" rotWithShape="0">
              <a:srgbClr val="333333">
                <a:alpha val="64705"/>
              </a:srgbClr>
            </a:outerShdw>
          </a:effectLst>
        </p:spPr>
      </p:pic>
      <p:sp>
        <p:nvSpPr>
          <p:cNvPr id="421" name="Shape 421"/>
          <p:cNvSpPr/>
          <p:nvPr/>
        </p:nvSpPr>
        <p:spPr>
          <a:xfrm>
            <a:off x="746664" y="9636550"/>
            <a:ext cx="152399" cy="1871618"/>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22" name="Shape 422"/>
          <p:cNvSpPr/>
          <p:nvPr/>
        </p:nvSpPr>
        <p:spPr>
          <a:xfrm>
            <a:off x="5109114" y="9636550"/>
            <a:ext cx="152399" cy="1871618"/>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23" name="Shape 423"/>
          <p:cNvSpPr/>
          <p:nvPr/>
        </p:nvSpPr>
        <p:spPr>
          <a:xfrm>
            <a:off x="9966864" y="9636550"/>
            <a:ext cx="152399" cy="1871618"/>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24" name="Shape 424"/>
          <p:cNvSpPr/>
          <p:nvPr/>
        </p:nvSpPr>
        <p:spPr>
          <a:xfrm>
            <a:off x="14615065" y="9636550"/>
            <a:ext cx="152399" cy="1871618"/>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25" name="Shape 425"/>
          <p:cNvSpPr/>
          <p:nvPr/>
        </p:nvSpPr>
        <p:spPr>
          <a:xfrm>
            <a:off x="19377565" y="9636550"/>
            <a:ext cx="152399" cy="1871618"/>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26" name="Shape 426"/>
          <p:cNvSpPr/>
          <p:nvPr/>
        </p:nvSpPr>
        <p:spPr>
          <a:xfrm>
            <a:off x="1294117" y="3054527"/>
            <a:ext cx="21974956" cy="6617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3700">
                <a:solidFill>
                  <a:srgbClr val="595959"/>
                </a:solidFill>
                <a:latin typeface="Open Sans Light"/>
                <a:ea typeface="Open Sans Light"/>
                <a:cs typeface="Open Sans Light"/>
                <a:sym typeface="Open Sans Light"/>
              </a:rPr>
              <a:t>The following are key reasons why </a:t>
            </a:r>
            <a:r>
              <a:rPr lang="en-MY" sz="3700">
                <a:solidFill>
                  <a:srgbClr val="C00000"/>
                </a:solidFill>
                <a:latin typeface="Arial"/>
                <a:ea typeface="Arial"/>
                <a:cs typeface="Arial"/>
                <a:sym typeface="Arial"/>
              </a:rPr>
              <a:t>SALIHIN</a:t>
            </a:r>
            <a:r>
              <a:rPr lang="en-MY" sz="3700">
                <a:solidFill>
                  <a:srgbClr val="595959"/>
                </a:solidFill>
                <a:latin typeface="Open Sans Light"/>
                <a:ea typeface="Open Sans Light"/>
                <a:cs typeface="Open Sans Light"/>
                <a:sym typeface="Open Sans Light"/>
              </a:rPr>
              <a:t> should be your firm’s preferred choice: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19</a:t>
            </a:fld>
            <a:endParaRPr lang="en-MY" sz="2000">
              <a:solidFill>
                <a:schemeClr val="lt1"/>
              </a:solidFill>
              <a:latin typeface="Open Sans"/>
              <a:ea typeface="Open Sans"/>
              <a:cs typeface="Open Sans"/>
              <a:sym typeface="Open Sans"/>
            </a:endParaRPr>
          </a:p>
        </p:txBody>
      </p:sp>
      <p:sp>
        <p:nvSpPr>
          <p:cNvPr id="433" name="Shape 433"/>
          <p:cNvSpPr/>
          <p:nvPr/>
        </p:nvSpPr>
        <p:spPr>
          <a:xfrm>
            <a:off x="1446791" y="4578462"/>
            <a:ext cx="22115574" cy="4031872"/>
          </a:xfrm>
          <a:prstGeom prst="rect">
            <a:avLst/>
          </a:prstGeom>
          <a:noFill/>
          <a:ln>
            <a:noFill/>
          </a:ln>
        </p:spPr>
        <p:txBody>
          <a:bodyPr wrap="square" lIns="91425" tIns="45700" rIns="91425" bIns="45700" anchor="t" anchorCtr="0">
            <a:noAutofit/>
          </a:bodyPr>
          <a:lstStyle/>
          <a:p>
            <a:pPr marL="0" marR="0" lvl="0" indent="0" algn="just" rtl="0">
              <a:spcBef>
                <a:spcPts val="0"/>
              </a:spcBef>
              <a:buSzPct val="25000"/>
              <a:buNone/>
            </a:pPr>
            <a:r>
              <a:rPr lang="en-MY" sz="3200" b="1" dirty="0">
                <a:solidFill>
                  <a:schemeClr val="dk1"/>
                </a:solidFill>
                <a:latin typeface="Open Sans Light"/>
                <a:ea typeface="Open Sans Light"/>
                <a:cs typeface="Open Sans Light"/>
                <a:sym typeface="Open Sans Light"/>
              </a:rPr>
              <a:t>Commitment</a:t>
            </a:r>
          </a:p>
          <a:p>
            <a:pPr marL="0" marR="0" lvl="0" indent="0" algn="just" rtl="0">
              <a:spcBef>
                <a:spcPts val="0"/>
              </a:spcBef>
              <a:buSzPct val="25000"/>
              <a:buNone/>
            </a:pPr>
            <a:r>
              <a:rPr lang="en-MY" sz="3200" dirty="0">
                <a:solidFill>
                  <a:schemeClr val="dk1"/>
                </a:solidFill>
                <a:latin typeface="Open Sans Light"/>
                <a:ea typeface="Open Sans Light"/>
                <a:cs typeface="Open Sans Light"/>
                <a:sym typeface="Open Sans Light"/>
              </a:rPr>
              <a:t>Our mission emphasizes responsive personal attention to help you </a:t>
            </a:r>
            <a:r>
              <a:rPr lang="en-MY" sz="3200" dirty="0" err="1">
                <a:solidFill>
                  <a:schemeClr val="dk1"/>
                </a:solidFill>
                <a:latin typeface="Open Sans Light"/>
                <a:ea typeface="Open Sans Light"/>
                <a:cs typeface="Open Sans Light"/>
                <a:sym typeface="Open Sans Light"/>
              </a:rPr>
              <a:t>fulfill</a:t>
            </a:r>
            <a:r>
              <a:rPr lang="en-MY" sz="3200" dirty="0">
                <a:solidFill>
                  <a:schemeClr val="dk1"/>
                </a:solidFill>
                <a:latin typeface="Open Sans Light"/>
                <a:ea typeface="Open Sans Light"/>
                <a:cs typeface="Open Sans Light"/>
                <a:sym typeface="Open Sans Light"/>
              </a:rPr>
              <a:t> your mission and achieve your goals. Our team works with you in an integrated fashion, and we are committed to:</a:t>
            </a:r>
          </a:p>
          <a:p>
            <a:pPr marL="0" marR="0" lvl="0" indent="0" algn="just" rtl="0">
              <a:spcBef>
                <a:spcPts val="0"/>
              </a:spcBef>
              <a:buNone/>
            </a:pPr>
            <a:endParaRPr sz="3200" dirty="0">
              <a:solidFill>
                <a:schemeClr val="dk1"/>
              </a:solidFill>
              <a:latin typeface="Open Sans Light"/>
              <a:ea typeface="Open Sans Light"/>
              <a:cs typeface="Open Sans Light"/>
              <a:sym typeface="Open Sans Light"/>
            </a:endParaRPr>
          </a:p>
          <a:p>
            <a:pPr marL="571500" marR="0" lvl="0" indent="-571500" algn="just" rtl="0">
              <a:spcBef>
                <a:spcPts val="0"/>
              </a:spcBef>
              <a:buClr>
                <a:schemeClr val="dk1"/>
              </a:buClr>
              <a:buSzPct val="100000"/>
              <a:buFont typeface="Arial"/>
              <a:buChar char="•"/>
            </a:pPr>
            <a:r>
              <a:rPr lang="en-MY" sz="3200" dirty="0">
                <a:solidFill>
                  <a:schemeClr val="dk1"/>
                </a:solidFill>
                <a:latin typeface="Open Sans Light"/>
                <a:ea typeface="Open Sans Light"/>
                <a:cs typeface="Open Sans Light"/>
                <a:sym typeface="Open Sans Light"/>
              </a:rPr>
              <a:t>Performing the work within a timeframe mutually agreed upon between </a:t>
            </a:r>
            <a:r>
              <a:rPr lang="en-MY" sz="3200" b="1" dirty="0">
                <a:solidFill>
                  <a:schemeClr val="dk1"/>
                </a:solidFill>
                <a:latin typeface="Open Sans Light"/>
                <a:ea typeface="Open Sans Light"/>
                <a:cs typeface="Open Sans Light"/>
                <a:sym typeface="Open Sans Light"/>
              </a:rPr>
              <a:t>KSG </a:t>
            </a:r>
            <a:r>
              <a:rPr lang="en-MY" sz="3200" dirty="0">
                <a:solidFill>
                  <a:schemeClr val="dk1"/>
                </a:solidFill>
                <a:latin typeface="Open Sans Light"/>
                <a:ea typeface="Open Sans Light"/>
                <a:cs typeface="Open Sans Light"/>
                <a:sym typeface="Open Sans Light"/>
              </a:rPr>
              <a:t>and </a:t>
            </a:r>
            <a:r>
              <a:rPr lang="en-MY" sz="3200" b="1" dirty="0">
                <a:solidFill>
                  <a:srgbClr val="C00000"/>
                </a:solidFill>
                <a:latin typeface="Arial"/>
                <a:ea typeface="Arial"/>
                <a:cs typeface="Arial"/>
                <a:sym typeface="Arial"/>
              </a:rPr>
              <a:t>SALIHIN</a:t>
            </a:r>
            <a:r>
              <a:rPr lang="en-MY" sz="3200" dirty="0">
                <a:solidFill>
                  <a:schemeClr val="dk1"/>
                </a:solidFill>
                <a:latin typeface="Open Sans Light"/>
                <a:ea typeface="Open Sans Light"/>
                <a:cs typeface="Open Sans Light"/>
                <a:sym typeface="Open Sans Light"/>
              </a:rPr>
              <a:t>.</a:t>
            </a:r>
          </a:p>
          <a:p>
            <a:pPr marL="571500" marR="0" lvl="0" indent="-571500" algn="just" rtl="0">
              <a:spcBef>
                <a:spcPts val="0"/>
              </a:spcBef>
              <a:buClr>
                <a:schemeClr val="dk1"/>
              </a:buClr>
              <a:buSzPct val="100000"/>
              <a:buFont typeface="Arial"/>
              <a:buChar char="•"/>
            </a:pPr>
            <a:r>
              <a:rPr lang="en-MY" sz="3200" dirty="0">
                <a:solidFill>
                  <a:schemeClr val="dk1"/>
                </a:solidFill>
                <a:latin typeface="Open Sans Light"/>
                <a:ea typeface="Open Sans Light"/>
                <a:cs typeface="Open Sans Light"/>
                <a:sym typeface="Open Sans Light"/>
              </a:rPr>
              <a:t>Timely, prompt and responsive attention. We encourage the entire client service team to act proactively.</a:t>
            </a:r>
          </a:p>
          <a:p>
            <a:pPr marL="571500" marR="0" lvl="0" indent="-571500" algn="just" rtl="0">
              <a:spcBef>
                <a:spcPts val="0"/>
              </a:spcBef>
              <a:buClr>
                <a:schemeClr val="dk1"/>
              </a:buClr>
              <a:buSzPct val="100000"/>
              <a:buFont typeface="Arial"/>
              <a:buChar char="•"/>
            </a:pPr>
            <a:r>
              <a:rPr lang="en-MY" sz="3200" dirty="0">
                <a:solidFill>
                  <a:schemeClr val="dk1"/>
                </a:solidFill>
                <a:latin typeface="Open Sans Light"/>
                <a:ea typeface="Open Sans Light"/>
                <a:cs typeface="Open Sans Light"/>
                <a:sym typeface="Open Sans Light"/>
              </a:rPr>
              <a:t>A strategic, organized approach to engagement management.</a:t>
            </a:r>
          </a:p>
          <a:p>
            <a:pPr marL="571500" marR="0" lvl="0" indent="-571500" algn="just" rtl="0">
              <a:spcBef>
                <a:spcPts val="0"/>
              </a:spcBef>
              <a:buClr>
                <a:schemeClr val="dk1"/>
              </a:buClr>
              <a:buSzPct val="100000"/>
              <a:buFont typeface="Arial"/>
              <a:buChar char="•"/>
            </a:pPr>
            <a:r>
              <a:rPr lang="en-MY" sz="3200" dirty="0">
                <a:solidFill>
                  <a:schemeClr val="dk1"/>
                </a:solidFill>
                <a:latin typeface="Open Sans Light"/>
                <a:ea typeface="Open Sans Light"/>
                <a:cs typeface="Open Sans Light"/>
                <a:sym typeface="Open Sans Light"/>
              </a:rPr>
              <a:t>A job done efficiently and at a commensurate price — with minimal disruption to your staff and/or office procedures.</a:t>
            </a:r>
          </a:p>
        </p:txBody>
      </p:sp>
      <p:sp>
        <p:nvSpPr>
          <p:cNvPr id="434" name="Shape 434"/>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The Proposal</a:t>
            </a:r>
          </a:p>
        </p:txBody>
      </p:sp>
      <p:sp>
        <p:nvSpPr>
          <p:cNvPr id="435" name="Shape 435"/>
          <p:cNvSpPr txBox="1"/>
          <p:nvPr/>
        </p:nvSpPr>
        <p:spPr>
          <a:xfrm>
            <a:off x="1446791" y="1951975"/>
            <a:ext cx="21586688" cy="815619"/>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a:solidFill>
                  <a:srgbClr val="595959"/>
                </a:solidFill>
                <a:latin typeface="Open Sans Light"/>
                <a:ea typeface="Open Sans Light"/>
                <a:cs typeface="Open Sans Light"/>
                <a:sym typeface="Open Sans Light"/>
              </a:rPr>
              <a:t>WHY</a:t>
            </a:r>
            <a:r>
              <a:rPr lang="en-MY" sz="3700">
                <a:solidFill>
                  <a:srgbClr val="595959"/>
                </a:solidFill>
                <a:latin typeface="Open Sans Light"/>
                <a:ea typeface="Open Sans Light"/>
                <a:cs typeface="Open Sans Light"/>
                <a:sym typeface="Open Sans Light"/>
              </a:rPr>
              <a:t> </a:t>
            </a:r>
            <a:r>
              <a:rPr lang="en-MY" sz="3700">
                <a:solidFill>
                  <a:srgbClr val="C00000"/>
                </a:solidFill>
                <a:latin typeface="Arial"/>
                <a:ea typeface="Arial"/>
                <a:cs typeface="Arial"/>
                <a:sym typeface="Arial"/>
              </a:rPr>
              <a:t>SALIHIN</a:t>
            </a:r>
            <a:r>
              <a:rPr lang="en-MY" sz="3700" b="1">
                <a:solidFill>
                  <a:srgbClr val="7F7F7F"/>
                </a:solidFill>
                <a:latin typeface="Open Sans Light"/>
                <a:ea typeface="Open Sans Light"/>
                <a:cs typeface="Open Sans Light"/>
                <a:sym typeface="Open Sans Light"/>
              </a:rPr>
              <a:t>? (Cont.)</a:t>
            </a:r>
          </a:p>
        </p:txBody>
      </p:sp>
      <p:sp>
        <p:nvSpPr>
          <p:cNvPr id="436" name="Shape 436"/>
          <p:cNvSpPr/>
          <p:nvPr/>
        </p:nvSpPr>
        <p:spPr>
          <a:xfrm>
            <a:off x="1342245" y="3027741"/>
            <a:ext cx="21974956" cy="6617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3700">
                <a:solidFill>
                  <a:schemeClr val="dk1"/>
                </a:solidFill>
                <a:latin typeface="Open Sans Light"/>
                <a:ea typeface="Open Sans Light"/>
                <a:cs typeface="Open Sans Light"/>
                <a:sym typeface="Open Sans Light"/>
              </a:rPr>
              <a:t>The following are key reasons why </a:t>
            </a:r>
            <a:r>
              <a:rPr lang="en-MY" sz="3700">
                <a:solidFill>
                  <a:srgbClr val="C00000"/>
                </a:solidFill>
                <a:latin typeface="Arial"/>
                <a:ea typeface="Arial"/>
                <a:cs typeface="Arial"/>
                <a:sym typeface="Arial"/>
              </a:rPr>
              <a:t>SALIHIN</a:t>
            </a:r>
            <a:r>
              <a:rPr lang="en-MY" sz="3700" b="1">
                <a:solidFill>
                  <a:schemeClr val="dk1"/>
                </a:solidFill>
                <a:latin typeface="Open Sans Light"/>
                <a:ea typeface="Open Sans Light"/>
                <a:cs typeface="Open Sans Light"/>
                <a:sym typeface="Open Sans Light"/>
              </a:rPr>
              <a:t> </a:t>
            </a:r>
            <a:r>
              <a:rPr lang="en-MY" sz="3700">
                <a:solidFill>
                  <a:schemeClr val="dk1"/>
                </a:solidFill>
                <a:latin typeface="Open Sans Light"/>
                <a:ea typeface="Open Sans Light"/>
                <a:cs typeface="Open Sans Light"/>
                <a:sym typeface="Open Sans Light"/>
              </a:rPr>
              <a:t>should be your firm’s preferred choice:</a:t>
            </a:r>
          </a:p>
        </p:txBody>
      </p:sp>
      <p:sp>
        <p:nvSpPr>
          <p:cNvPr id="437" name="Shape 437"/>
          <p:cNvSpPr/>
          <p:nvPr/>
        </p:nvSpPr>
        <p:spPr>
          <a:xfrm>
            <a:off x="1446791" y="9306603"/>
            <a:ext cx="22115575" cy="2062103"/>
          </a:xfrm>
          <a:prstGeom prst="rect">
            <a:avLst/>
          </a:prstGeom>
          <a:noFill/>
          <a:ln>
            <a:noFill/>
          </a:ln>
        </p:spPr>
        <p:txBody>
          <a:bodyPr wrap="square" lIns="91425" tIns="45700" rIns="91425" bIns="45700" anchor="t" anchorCtr="0">
            <a:noAutofit/>
          </a:bodyPr>
          <a:lstStyle/>
          <a:p>
            <a:pPr marL="0" marR="0" lvl="0" indent="0" algn="just" rtl="0">
              <a:spcBef>
                <a:spcPts val="0"/>
              </a:spcBef>
              <a:buSzPct val="25000"/>
              <a:buNone/>
            </a:pPr>
            <a:r>
              <a:rPr lang="en-MY" sz="3200" b="1" dirty="0">
                <a:solidFill>
                  <a:schemeClr val="dk1"/>
                </a:solidFill>
                <a:latin typeface="Open Sans Light"/>
                <a:ea typeface="Open Sans Light"/>
                <a:cs typeface="Open Sans Light"/>
                <a:sym typeface="Open Sans Light"/>
              </a:rPr>
              <a:t>Philosophy</a:t>
            </a:r>
          </a:p>
          <a:p>
            <a:pPr marL="0" marR="0" lvl="0" indent="0" algn="just" rtl="0">
              <a:spcBef>
                <a:spcPts val="0"/>
              </a:spcBef>
              <a:buSzPct val="25000"/>
              <a:buNone/>
            </a:pPr>
            <a:r>
              <a:rPr lang="en-MY" sz="3200" dirty="0">
                <a:solidFill>
                  <a:schemeClr val="dk1"/>
                </a:solidFill>
                <a:latin typeface="Open Sans Light"/>
                <a:ea typeface="Open Sans Light"/>
                <a:cs typeface="Open Sans Light"/>
                <a:sym typeface="Open Sans Light"/>
              </a:rPr>
              <a:t>We hold ourselves accountable to a very high standard of </a:t>
            </a:r>
            <a:r>
              <a:rPr lang="en-MY" sz="3200" dirty="0" err="1">
                <a:solidFill>
                  <a:schemeClr val="dk1"/>
                </a:solidFill>
                <a:latin typeface="Open Sans Light"/>
                <a:ea typeface="Open Sans Light"/>
                <a:cs typeface="Open Sans Light"/>
                <a:sym typeface="Open Sans Light"/>
              </a:rPr>
              <a:t>behavior</a:t>
            </a:r>
            <a:r>
              <a:rPr lang="en-MY" sz="3200" dirty="0">
                <a:solidFill>
                  <a:schemeClr val="dk1"/>
                </a:solidFill>
                <a:latin typeface="Open Sans Light"/>
                <a:ea typeface="Open Sans Light"/>
                <a:cs typeface="Open Sans Light"/>
                <a:sym typeface="Open Sans Light"/>
              </a:rPr>
              <a:t>. We always focus on doing the right thing regardless of how it “sells”. Our accountability philosophy has been the cornerstone of </a:t>
            </a:r>
            <a:r>
              <a:rPr lang="en-MY" sz="3200" b="1" dirty="0">
                <a:solidFill>
                  <a:srgbClr val="C00000"/>
                </a:solidFill>
                <a:latin typeface="Arial"/>
                <a:ea typeface="Arial"/>
                <a:cs typeface="Arial"/>
                <a:sym typeface="Arial"/>
              </a:rPr>
              <a:t>SALIHIN</a:t>
            </a:r>
            <a:r>
              <a:rPr lang="en-MY" sz="3200" dirty="0">
                <a:solidFill>
                  <a:schemeClr val="dk1"/>
                </a:solidFill>
                <a:latin typeface="Open Sans Light"/>
                <a:ea typeface="Open Sans Light"/>
                <a:cs typeface="Open Sans Light"/>
                <a:sym typeface="Open Sans Light"/>
              </a:rPr>
              <a:t>, it has guided our growth for over 15 years and will continue to guide future growth and practice.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b="0" i="0" u="none" strike="noStrike" cap="none">
                <a:solidFill>
                  <a:srgbClr val="C00000"/>
                </a:solidFill>
                <a:latin typeface="Open Sans Light"/>
                <a:ea typeface="Open Sans Light"/>
                <a:cs typeface="Open Sans Light"/>
                <a:sym typeface="Open Sans Light"/>
              </a:rPr>
              <a:t>Executive Summary</a:t>
            </a:r>
          </a:p>
        </p:txBody>
      </p:sp>
      <p:sp>
        <p:nvSpPr>
          <p:cNvPr id="67" name="Shape 67"/>
          <p:cNvSpPr/>
          <p:nvPr/>
        </p:nvSpPr>
        <p:spPr>
          <a:xfrm>
            <a:off x="2291789" y="4424442"/>
            <a:ext cx="20642137" cy="6319758"/>
          </a:xfrm>
          <a:prstGeom prst="rect">
            <a:avLst/>
          </a:prstGeom>
          <a:noFill/>
          <a:ln>
            <a:noFill/>
          </a:ln>
        </p:spPr>
        <p:txBody>
          <a:bodyPr wrap="square" lIns="91425" tIns="45700" rIns="91425" bIns="45700" anchor="t" anchorCtr="0">
            <a:noAutofit/>
          </a:bodyPr>
          <a:lstStyle/>
          <a:p>
            <a:pPr lvl="0" algn="just">
              <a:buSzPct val="25000"/>
            </a:pPr>
            <a:r>
              <a:rPr lang="en-MY" sz="3600" b="0" i="0" u="none" strike="noStrike" cap="none" dirty="0">
                <a:solidFill>
                  <a:schemeClr val="dk1"/>
                </a:solidFill>
                <a:latin typeface="Open Sans Light"/>
                <a:ea typeface="Open Sans Light"/>
                <a:cs typeface="Open Sans Light"/>
                <a:sym typeface="Open Sans Light"/>
              </a:rPr>
              <a:t>Following the invitation for Request For Proposal (RFP) from </a:t>
            </a:r>
            <a:r>
              <a:rPr lang="en-MY" sz="3600" b="1" i="0" u="none" strike="noStrike" cap="none" dirty="0">
                <a:solidFill>
                  <a:schemeClr val="dk1"/>
                </a:solidFill>
                <a:latin typeface="Open Sans Light"/>
                <a:ea typeface="Open Sans Light"/>
                <a:cs typeface="Open Sans Light"/>
                <a:sym typeface="Open Sans Light"/>
              </a:rPr>
              <a:t>KERIS SAK</a:t>
            </a:r>
            <a:r>
              <a:rPr lang="en-MY" sz="3600" b="1" dirty="0">
                <a:solidFill>
                  <a:schemeClr val="dk1"/>
                </a:solidFill>
                <a:latin typeface="Open Sans Light"/>
                <a:ea typeface="Open Sans Light"/>
                <a:cs typeface="Open Sans Light"/>
                <a:sym typeface="Open Sans Light"/>
              </a:rPr>
              <a:t>TI GROUP </a:t>
            </a:r>
            <a:r>
              <a:rPr lang="en-MY" sz="3600" b="1" i="0" u="none" strike="noStrike" cap="none" dirty="0">
                <a:solidFill>
                  <a:schemeClr val="dk1"/>
                </a:solidFill>
                <a:latin typeface="Open Sans Light"/>
                <a:ea typeface="Open Sans Light"/>
                <a:cs typeface="Open Sans Light"/>
                <a:sym typeface="Open Sans Light"/>
              </a:rPr>
              <a:t>(“KSG”), </a:t>
            </a:r>
            <a:r>
              <a:rPr lang="en-MY" sz="3600" b="0" i="0" u="none" strike="noStrike" cap="none" dirty="0">
                <a:solidFill>
                  <a:schemeClr val="dk1"/>
                </a:solidFill>
                <a:latin typeface="Open Sans Light"/>
                <a:ea typeface="Open Sans Light"/>
                <a:cs typeface="Open Sans Light"/>
                <a:sym typeface="Open Sans Light"/>
              </a:rPr>
              <a:t>a meeting was held at Booth of </a:t>
            </a:r>
            <a:r>
              <a:rPr lang="en-MY" sz="3600" b="1" dirty="0">
                <a:solidFill>
                  <a:srgbClr val="C00000"/>
                </a:solidFill>
              </a:rPr>
              <a:t>SALIHIN</a:t>
            </a:r>
            <a:r>
              <a:rPr lang="en-MY" sz="3600" b="0" i="0" u="none" strike="noStrike" cap="none" dirty="0">
                <a:solidFill>
                  <a:schemeClr val="dk1"/>
                </a:solidFill>
                <a:latin typeface="Open Sans Light"/>
                <a:ea typeface="Open Sans Light"/>
                <a:cs typeface="Open Sans Light"/>
                <a:sym typeface="Open Sans Light"/>
              </a:rPr>
              <a:t> , </a:t>
            </a:r>
            <a:r>
              <a:rPr lang="en-MY" sz="3600" dirty="0">
                <a:solidFill>
                  <a:schemeClr val="dk1"/>
                </a:solidFill>
                <a:latin typeface="Open Sans Light"/>
                <a:ea typeface="Open Sans Light"/>
                <a:cs typeface="Open Sans Light"/>
                <a:sym typeface="Open Sans Light"/>
              </a:rPr>
              <a:t>during the Lan </a:t>
            </a:r>
            <a:r>
              <a:rPr lang="en-MY" sz="3600" dirty="0" err="1">
                <a:solidFill>
                  <a:schemeClr val="dk1"/>
                </a:solidFill>
                <a:latin typeface="Open Sans Light"/>
                <a:ea typeface="Open Sans Light"/>
                <a:cs typeface="Open Sans Light"/>
                <a:sym typeface="Open Sans Light"/>
              </a:rPr>
              <a:t>Berambeh</a:t>
            </a:r>
            <a:r>
              <a:rPr lang="en-MY" sz="3600" dirty="0">
                <a:solidFill>
                  <a:schemeClr val="dk1"/>
                </a:solidFill>
                <a:latin typeface="Open Sans Light"/>
                <a:ea typeface="Open Sans Light"/>
                <a:cs typeface="Open Sans Light"/>
                <a:sym typeface="Open Sans Light"/>
              </a:rPr>
              <a:t> 2017 program, Dewan </a:t>
            </a:r>
            <a:r>
              <a:rPr lang="en-MY" sz="3600" dirty="0" err="1">
                <a:solidFill>
                  <a:schemeClr val="dk1"/>
                </a:solidFill>
                <a:latin typeface="Open Sans Light"/>
                <a:ea typeface="Open Sans Light"/>
                <a:cs typeface="Open Sans Light"/>
                <a:sym typeface="Open Sans Light"/>
              </a:rPr>
              <a:t>Tun</a:t>
            </a:r>
            <a:r>
              <a:rPr lang="en-MY" sz="3600" dirty="0">
                <a:solidFill>
                  <a:schemeClr val="dk1"/>
                </a:solidFill>
                <a:latin typeface="Open Sans Light"/>
                <a:ea typeface="Open Sans Light"/>
                <a:cs typeface="Open Sans Light"/>
                <a:sym typeface="Open Sans Light"/>
              </a:rPr>
              <a:t> </a:t>
            </a:r>
            <a:r>
              <a:rPr lang="en-MY" sz="3600" dirty="0" err="1">
                <a:solidFill>
                  <a:schemeClr val="dk1"/>
                </a:solidFill>
                <a:latin typeface="Open Sans Light"/>
                <a:ea typeface="Open Sans Light"/>
                <a:cs typeface="Open Sans Light"/>
                <a:sym typeface="Open Sans Light"/>
              </a:rPr>
              <a:t>Razak</a:t>
            </a:r>
            <a:r>
              <a:rPr lang="en-MY" sz="3600" dirty="0">
                <a:solidFill>
                  <a:schemeClr val="dk1"/>
                </a:solidFill>
                <a:latin typeface="Open Sans Light"/>
                <a:ea typeface="Open Sans Light"/>
                <a:cs typeface="Open Sans Light"/>
                <a:sym typeface="Open Sans Light"/>
              </a:rPr>
              <a:t> 2, Hall 2, PWTC.</a:t>
            </a:r>
          </a:p>
          <a:p>
            <a:pPr marL="0" marR="0" lvl="0" indent="0" algn="just" rtl="0">
              <a:spcBef>
                <a:spcPts val="0"/>
              </a:spcBef>
              <a:buSzPct val="25000"/>
              <a:buNone/>
            </a:pPr>
            <a:endParaRPr sz="3600" dirty="0">
              <a:solidFill>
                <a:srgbClr val="000000"/>
              </a:solidFill>
              <a:latin typeface="Open Sans Light"/>
              <a:ea typeface="Open Sans Light"/>
              <a:cs typeface="Open Sans Light"/>
              <a:sym typeface="Open Sans Light"/>
            </a:endParaRPr>
          </a:p>
          <a:p>
            <a:pPr marL="0" marR="0" lvl="0" indent="0" algn="just" rtl="0">
              <a:spcBef>
                <a:spcPts val="0"/>
              </a:spcBef>
              <a:buSzPct val="25000"/>
              <a:buNone/>
            </a:pPr>
            <a:r>
              <a:rPr lang="en-MY" sz="3600" b="1" dirty="0">
                <a:solidFill>
                  <a:srgbClr val="C00000"/>
                </a:solidFill>
                <a:latin typeface="Arial"/>
                <a:ea typeface="Arial"/>
                <a:cs typeface="Arial"/>
                <a:sym typeface="Arial"/>
              </a:rPr>
              <a:t>SALIHIN</a:t>
            </a:r>
            <a:r>
              <a:rPr lang="en-MY" sz="3600" dirty="0">
                <a:solidFill>
                  <a:schemeClr val="dk1"/>
                </a:solidFill>
                <a:latin typeface="Open Sans Light"/>
                <a:ea typeface="Open Sans Light"/>
                <a:cs typeface="Open Sans Light"/>
                <a:sym typeface="Open Sans Light"/>
              </a:rPr>
              <a:t>,</a:t>
            </a:r>
            <a:r>
              <a:rPr lang="en-MY" sz="3600" dirty="0">
                <a:solidFill>
                  <a:srgbClr val="FF0000"/>
                </a:solidFill>
                <a:latin typeface="Open Sans Light"/>
                <a:ea typeface="Open Sans Light"/>
                <a:cs typeface="Open Sans Light"/>
                <a:sym typeface="Open Sans Light"/>
              </a:rPr>
              <a:t> </a:t>
            </a:r>
            <a:r>
              <a:rPr lang="en-MY" sz="3600" dirty="0">
                <a:solidFill>
                  <a:srgbClr val="000000"/>
                </a:solidFill>
                <a:latin typeface="Open Sans Light"/>
                <a:ea typeface="Open Sans Light"/>
                <a:cs typeface="Open Sans Light"/>
                <a:sym typeface="Open Sans Light"/>
              </a:rPr>
              <a:t>therefore, is pleased to submit a proposal to install SPS accounting software to serve the GST and accounting needs, training and consultation for </a:t>
            </a:r>
            <a:r>
              <a:rPr lang="en-MY" sz="3600" b="1" dirty="0">
                <a:solidFill>
                  <a:srgbClr val="000000"/>
                </a:solidFill>
                <a:latin typeface="Open Sans Light"/>
                <a:ea typeface="Open Sans Light"/>
                <a:cs typeface="Open Sans Light"/>
                <a:sym typeface="Open Sans Light"/>
              </a:rPr>
              <a:t>KSG </a:t>
            </a:r>
            <a:r>
              <a:rPr lang="en-MY" sz="3600" dirty="0">
                <a:solidFill>
                  <a:srgbClr val="000000"/>
                </a:solidFill>
                <a:latin typeface="Open Sans Light"/>
                <a:ea typeface="Open Sans Light"/>
                <a:cs typeface="Open Sans Light"/>
                <a:sym typeface="Open Sans Light"/>
              </a:rPr>
              <a:t>a quality service with the right team and experience.</a:t>
            </a:r>
          </a:p>
          <a:p>
            <a:pPr marL="0" marR="0" lvl="0" indent="0" algn="just" rtl="0">
              <a:spcBef>
                <a:spcPts val="0"/>
              </a:spcBef>
              <a:buNone/>
            </a:pPr>
            <a:endParaRPr sz="3600" dirty="0">
              <a:solidFill>
                <a:srgbClr val="000000"/>
              </a:solidFill>
              <a:latin typeface="Open Sans Light"/>
              <a:ea typeface="Open Sans Light"/>
              <a:cs typeface="Open Sans Light"/>
              <a:sym typeface="Open Sans Light"/>
            </a:endParaRPr>
          </a:p>
          <a:p>
            <a:pPr marL="0" marR="0" lvl="0" indent="0" algn="just" rtl="0">
              <a:spcBef>
                <a:spcPts val="0"/>
              </a:spcBef>
              <a:buSzPct val="25000"/>
              <a:buNone/>
            </a:pPr>
            <a:r>
              <a:rPr lang="en-MY" sz="3600" dirty="0">
                <a:solidFill>
                  <a:srgbClr val="000000"/>
                </a:solidFill>
                <a:latin typeface="Open Sans Light"/>
                <a:ea typeface="Open Sans Light"/>
                <a:cs typeface="Open Sans Light"/>
                <a:sym typeface="Open Sans Light"/>
              </a:rPr>
              <a:t>This proposal outlines the services scope, expected timeline and proposed fee for the engagement.</a:t>
            </a:r>
          </a:p>
        </p:txBody>
      </p:sp>
      <p:sp>
        <p:nvSpPr>
          <p:cNvPr id="68" name="Shape 68"/>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2</a:t>
            </a:fld>
            <a:endParaRPr lang="en-MY" sz="2000">
              <a:solidFill>
                <a:schemeClr val="lt1"/>
              </a:solidFill>
              <a:latin typeface="Open Sans"/>
              <a:ea typeface="Open Sans"/>
              <a:cs typeface="Open Sans"/>
              <a:sym typeface="Open Sans"/>
            </a:endParaRPr>
          </a:p>
        </p:txBody>
      </p:sp>
      <p:sp>
        <p:nvSpPr>
          <p:cNvPr id="69" name="Shape 69"/>
          <p:cNvSpPr/>
          <p:nvPr/>
        </p:nvSpPr>
        <p:spPr>
          <a:xfrm>
            <a:off x="1362312" y="3848100"/>
            <a:ext cx="609601" cy="6419850"/>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20</a:t>
            </a:fld>
            <a:endParaRPr lang="en-MY" sz="2000">
              <a:solidFill>
                <a:schemeClr val="lt1"/>
              </a:solidFill>
              <a:latin typeface="Open Sans"/>
              <a:ea typeface="Open Sans"/>
              <a:cs typeface="Open Sans"/>
              <a:sym typeface="Open Sans"/>
            </a:endParaRPr>
          </a:p>
        </p:txBody>
      </p:sp>
      <p:sp>
        <p:nvSpPr>
          <p:cNvPr id="444" name="Shape 444"/>
          <p:cNvSpPr/>
          <p:nvPr/>
        </p:nvSpPr>
        <p:spPr>
          <a:xfrm>
            <a:off x="1400413" y="4992325"/>
            <a:ext cx="22115574" cy="6001642"/>
          </a:xfrm>
          <a:prstGeom prst="rect">
            <a:avLst/>
          </a:prstGeom>
          <a:noFill/>
          <a:ln>
            <a:noFill/>
          </a:ln>
        </p:spPr>
        <p:txBody>
          <a:bodyPr wrap="square" lIns="91425" tIns="45700" rIns="91425" bIns="45700" anchor="t" anchorCtr="0">
            <a:noAutofit/>
          </a:bodyPr>
          <a:lstStyle/>
          <a:p>
            <a:pPr marL="0" marR="0" lvl="0" indent="0" algn="just" rtl="0">
              <a:spcBef>
                <a:spcPts val="0"/>
              </a:spcBef>
              <a:buSzPct val="25000"/>
              <a:buNone/>
            </a:pPr>
            <a:r>
              <a:rPr lang="en-MY" sz="3200" b="1">
                <a:solidFill>
                  <a:schemeClr val="dk1"/>
                </a:solidFill>
                <a:latin typeface="Open Sans Light"/>
                <a:ea typeface="Open Sans Light"/>
                <a:cs typeface="Open Sans Light"/>
                <a:sym typeface="Open Sans Light"/>
              </a:rPr>
              <a:t>Some of our major clients include:</a:t>
            </a:r>
          </a:p>
          <a:p>
            <a:pPr marL="0" marR="0" lvl="0" indent="0" algn="just" rtl="0">
              <a:spcBef>
                <a:spcPts val="0"/>
              </a:spcBef>
              <a:buNone/>
            </a:pPr>
            <a:endParaRPr sz="3200" b="1">
              <a:solidFill>
                <a:schemeClr val="dk1"/>
              </a:solidFill>
              <a:latin typeface="Open Sans Light"/>
              <a:ea typeface="Open Sans Light"/>
              <a:cs typeface="Open Sans Light"/>
              <a:sym typeface="Open Sans Light"/>
            </a:endParaRPr>
          </a:p>
          <a:p>
            <a:pPr marL="457200" marR="0" lvl="0" indent="-457200" algn="just" rtl="0">
              <a:spcBef>
                <a:spcPts val="0"/>
              </a:spcBef>
              <a:buClr>
                <a:schemeClr val="dk1"/>
              </a:buClr>
              <a:buSzPct val="100000"/>
              <a:buFont typeface="Noto Sans Symbols"/>
              <a:buChar char="❖"/>
            </a:pPr>
            <a:r>
              <a:rPr lang="en-MY" sz="2800" b="1">
                <a:solidFill>
                  <a:schemeClr val="dk1"/>
                </a:solidFill>
                <a:latin typeface="Open Sans Light"/>
                <a:ea typeface="Open Sans Light"/>
                <a:cs typeface="Open Sans Light"/>
                <a:sym typeface="Open Sans Light"/>
              </a:rPr>
              <a:t>Syarikat Air Terengganu Sdn Bhd </a:t>
            </a:r>
          </a:p>
          <a:p>
            <a:pPr marL="457200" marR="0" lvl="0" indent="-457200" algn="just" rtl="0">
              <a:spcBef>
                <a:spcPts val="0"/>
              </a:spcBef>
              <a:buClr>
                <a:schemeClr val="dk1"/>
              </a:buClr>
              <a:buSzPct val="100000"/>
              <a:buFont typeface="Noto Sans Symbols"/>
              <a:buChar char="❖"/>
            </a:pPr>
            <a:r>
              <a:rPr lang="en-MY" sz="2800" b="1">
                <a:solidFill>
                  <a:schemeClr val="dk1"/>
                </a:solidFill>
                <a:latin typeface="Open Sans Light"/>
                <a:ea typeface="Open Sans Light"/>
                <a:cs typeface="Open Sans Light"/>
                <a:sym typeface="Open Sans Light"/>
              </a:rPr>
              <a:t>Siti Nurhaliza Productions (M) Sdn Bhd</a:t>
            </a:r>
          </a:p>
          <a:p>
            <a:pPr marL="457200" marR="0" lvl="0" indent="-457200" algn="just" rtl="0">
              <a:spcBef>
                <a:spcPts val="0"/>
              </a:spcBef>
              <a:buClr>
                <a:schemeClr val="dk1"/>
              </a:buClr>
              <a:buSzPct val="100000"/>
              <a:buFont typeface="Noto Sans Symbols"/>
              <a:buChar char="❖"/>
            </a:pPr>
            <a:r>
              <a:rPr lang="en-MY" sz="2800" b="1">
                <a:solidFill>
                  <a:schemeClr val="dk1"/>
                </a:solidFill>
                <a:latin typeface="Open Sans Light"/>
                <a:ea typeface="Open Sans Light"/>
                <a:cs typeface="Open Sans Light"/>
                <a:sym typeface="Open Sans Light"/>
              </a:rPr>
              <a:t>Hussein Khamis Sdn Bhd</a:t>
            </a:r>
          </a:p>
          <a:p>
            <a:pPr marL="457200" marR="0" lvl="0" indent="-457200" algn="just" rtl="0">
              <a:spcBef>
                <a:spcPts val="0"/>
              </a:spcBef>
              <a:buClr>
                <a:schemeClr val="dk1"/>
              </a:buClr>
              <a:buSzPct val="100000"/>
              <a:buFont typeface="Noto Sans Symbols"/>
              <a:buChar char="❖"/>
            </a:pPr>
            <a:r>
              <a:rPr lang="en-MY" sz="2800" b="1">
                <a:solidFill>
                  <a:schemeClr val="dk1"/>
                </a:solidFill>
                <a:latin typeface="Open Sans Light"/>
                <a:ea typeface="Open Sans Light"/>
                <a:cs typeface="Open Sans Light"/>
                <a:sym typeface="Open Sans Light"/>
              </a:rPr>
              <a:t>Teh Tarik Place</a:t>
            </a:r>
          </a:p>
          <a:p>
            <a:pPr marL="457200" marR="0" lvl="0" indent="-457200" algn="just" rtl="0">
              <a:spcBef>
                <a:spcPts val="0"/>
              </a:spcBef>
              <a:buClr>
                <a:schemeClr val="dk1"/>
              </a:buClr>
              <a:buSzPct val="100000"/>
              <a:buFont typeface="Noto Sans Symbols"/>
              <a:buChar char="❖"/>
            </a:pPr>
            <a:r>
              <a:rPr lang="en-MY" sz="2800" b="1">
                <a:solidFill>
                  <a:schemeClr val="dk1"/>
                </a:solidFill>
                <a:latin typeface="Open Sans Light"/>
                <a:ea typeface="Open Sans Light"/>
                <a:cs typeface="Open Sans Light"/>
                <a:sym typeface="Open Sans Light"/>
              </a:rPr>
              <a:t>Massa Associates</a:t>
            </a:r>
          </a:p>
          <a:p>
            <a:pPr marL="457200" marR="0" lvl="0" indent="-457200" algn="just" rtl="0">
              <a:spcBef>
                <a:spcPts val="0"/>
              </a:spcBef>
              <a:buClr>
                <a:schemeClr val="dk1"/>
              </a:buClr>
              <a:buSzPct val="100000"/>
              <a:buFont typeface="Noto Sans Symbols"/>
              <a:buChar char="❖"/>
            </a:pPr>
            <a:r>
              <a:rPr lang="en-MY" sz="2800" b="1">
                <a:solidFill>
                  <a:schemeClr val="dk1"/>
                </a:solidFill>
                <a:latin typeface="Open Sans Light"/>
                <a:ea typeface="Open Sans Light"/>
                <a:cs typeface="Open Sans Light"/>
                <a:sym typeface="Open Sans Light"/>
              </a:rPr>
              <a:t>ITEM Engineering</a:t>
            </a:r>
          </a:p>
          <a:p>
            <a:pPr marL="457200" marR="0" lvl="0" indent="-457200" algn="just" rtl="0">
              <a:spcBef>
                <a:spcPts val="0"/>
              </a:spcBef>
              <a:buClr>
                <a:schemeClr val="dk1"/>
              </a:buClr>
              <a:buSzPct val="100000"/>
              <a:buFont typeface="Noto Sans Symbols"/>
              <a:buChar char="❖"/>
            </a:pPr>
            <a:r>
              <a:rPr lang="en-MY" sz="2800" b="1">
                <a:solidFill>
                  <a:schemeClr val="dk1"/>
                </a:solidFill>
                <a:latin typeface="Open Sans Light"/>
                <a:ea typeface="Open Sans Light"/>
                <a:cs typeface="Open Sans Light"/>
                <a:sym typeface="Open Sans Light"/>
              </a:rPr>
              <a:t>Bio-Chem</a:t>
            </a:r>
          </a:p>
          <a:p>
            <a:pPr marL="0" marR="0" lvl="0" indent="0" algn="just" rtl="0">
              <a:spcBef>
                <a:spcPts val="0"/>
              </a:spcBef>
              <a:buNone/>
            </a:pPr>
            <a:endParaRPr sz="2800" b="1">
              <a:solidFill>
                <a:schemeClr val="dk1"/>
              </a:solidFill>
              <a:latin typeface="Open Sans Light"/>
              <a:ea typeface="Open Sans Light"/>
              <a:cs typeface="Open Sans Light"/>
              <a:sym typeface="Open Sans Light"/>
            </a:endParaRPr>
          </a:p>
          <a:p>
            <a:pPr marL="1087444" marR="0" lvl="1" indent="-7943" algn="just" rtl="0">
              <a:spcBef>
                <a:spcPts val="0"/>
              </a:spcBef>
              <a:buNone/>
            </a:pPr>
            <a:endParaRPr sz="3200" b="1" i="0" u="none" strike="noStrike" cap="none">
              <a:solidFill>
                <a:schemeClr val="dk1"/>
              </a:solidFill>
              <a:latin typeface="Open Sans Light"/>
              <a:ea typeface="Open Sans Light"/>
              <a:cs typeface="Open Sans Light"/>
              <a:sym typeface="Open Sans Light"/>
            </a:endParaRPr>
          </a:p>
          <a:p>
            <a:pPr marL="1087444" marR="0" lvl="1" indent="-7943" algn="just" rtl="0">
              <a:spcBef>
                <a:spcPts val="0"/>
              </a:spcBef>
              <a:buNone/>
            </a:pPr>
            <a:endParaRPr sz="3200" b="1" i="0" u="none" strike="noStrike" cap="none">
              <a:solidFill>
                <a:schemeClr val="dk1"/>
              </a:solidFill>
              <a:latin typeface="Open Sans Light"/>
              <a:ea typeface="Open Sans Light"/>
              <a:cs typeface="Open Sans Light"/>
              <a:sym typeface="Open Sans Light"/>
            </a:endParaRPr>
          </a:p>
          <a:p>
            <a:pPr marL="1544644" marR="0" lvl="1" indent="-465144" algn="just" rtl="0">
              <a:spcBef>
                <a:spcPts val="0"/>
              </a:spcBef>
              <a:buClr>
                <a:schemeClr val="dk1"/>
              </a:buClr>
              <a:buFont typeface="Noto Sans Symbols"/>
              <a:buNone/>
            </a:pPr>
            <a:endParaRPr sz="3200" b="0" i="0" u="none" strike="noStrike" cap="none">
              <a:solidFill>
                <a:schemeClr val="dk1"/>
              </a:solidFill>
              <a:latin typeface="Open Sans Light"/>
              <a:ea typeface="Open Sans Light"/>
              <a:cs typeface="Open Sans Light"/>
              <a:sym typeface="Open Sans Light"/>
            </a:endParaRPr>
          </a:p>
        </p:txBody>
      </p:sp>
      <p:sp>
        <p:nvSpPr>
          <p:cNvPr id="445" name="Shape 445"/>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The Proposal</a:t>
            </a:r>
          </a:p>
        </p:txBody>
      </p:sp>
      <p:sp>
        <p:nvSpPr>
          <p:cNvPr id="446" name="Shape 446"/>
          <p:cNvSpPr txBox="1"/>
          <p:nvPr/>
        </p:nvSpPr>
        <p:spPr>
          <a:xfrm>
            <a:off x="1446791" y="1951975"/>
            <a:ext cx="21586688" cy="815619"/>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3700" b="1">
                <a:solidFill>
                  <a:srgbClr val="595959"/>
                </a:solidFill>
                <a:latin typeface="Open Sans Light"/>
                <a:ea typeface="Open Sans Light"/>
                <a:cs typeface="Open Sans Light"/>
                <a:sym typeface="Open Sans Light"/>
              </a:rPr>
              <a:t>WHY</a:t>
            </a:r>
            <a:r>
              <a:rPr lang="en-MY" sz="3700">
                <a:solidFill>
                  <a:srgbClr val="595959"/>
                </a:solidFill>
                <a:latin typeface="Open Sans Light"/>
                <a:ea typeface="Open Sans Light"/>
                <a:cs typeface="Open Sans Light"/>
                <a:sym typeface="Open Sans Light"/>
              </a:rPr>
              <a:t> </a:t>
            </a:r>
            <a:r>
              <a:rPr lang="en-MY" sz="3700">
                <a:solidFill>
                  <a:srgbClr val="C00000"/>
                </a:solidFill>
                <a:latin typeface="Arial"/>
                <a:ea typeface="Arial"/>
                <a:cs typeface="Arial"/>
                <a:sym typeface="Arial"/>
              </a:rPr>
              <a:t>SALIHIN</a:t>
            </a:r>
            <a:r>
              <a:rPr lang="en-MY" sz="3700" b="1">
                <a:solidFill>
                  <a:srgbClr val="7F7F7F"/>
                </a:solidFill>
                <a:latin typeface="Open Sans Light"/>
                <a:ea typeface="Open Sans Light"/>
                <a:cs typeface="Open Sans Light"/>
                <a:sym typeface="Open Sans Light"/>
              </a:rPr>
              <a:t>? (Cont.)</a:t>
            </a:r>
          </a:p>
        </p:txBody>
      </p:sp>
      <p:grpSp>
        <p:nvGrpSpPr>
          <p:cNvPr id="447" name="Shape 447"/>
          <p:cNvGrpSpPr/>
          <p:nvPr/>
        </p:nvGrpSpPr>
        <p:grpSpPr>
          <a:xfrm>
            <a:off x="10319543" y="4783831"/>
            <a:ext cx="12501071" cy="6834017"/>
            <a:chOff x="587202" y="1447800"/>
            <a:chExt cx="8099596" cy="4340291"/>
          </a:xfrm>
        </p:grpSpPr>
        <p:pic>
          <p:nvPicPr>
            <p:cNvPr id="448" name="Shape 448" descr="http://salihinpremier.com/templates/clientblock/images/7.png"/>
            <p:cNvPicPr preferRelativeResize="0"/>
            <p:nvPr/>
          </p:nvPicPr>
          <p:blipFill rotWithShape="1">
            <a:blip r:embed="rId3">
              <a:alphaModFix/>
            </a:blip>
            <a:srcRect/>
            <a:stretch/>
          </p:blipFill>
          <p:spPr>
            <a:xfrm>
              <a:off x="3756546" y="3238539"/>
              <a:ext cx="1360781" cy="875973"/>
            </a:xfrm>
            <a:prstGeom prst="rect">
              <a:avLst/>
            </a:prstGeom>
            <a:solidFill>
              <a:srgbClr val="ECECEC"/>
            </a:solidFill>
            <a:ln w="190500" cap="rnd" cmpd="sng">
              <a:solidFill>
                <a:srgbClr val="FFFFFF"/>
              </a:solidFill>
              <a:prstDash val="solid"/>
              <a:round/>
              <a:headEnd type="none" w="med" len="med"/>
              <a:tailEnd type="none" w="med" len="med"/>
            </a:ln>
            <a:effectLst>
              <a:outerShdw blurRad="50799" dist="38100" dir="8100000" algn="tr" rotWithShape="0">
                <a:srgbClr val="000000">
                  <a:alpha val="40000"/>
                </a:srgbClr>
              </a:outerShdw>
            </a:effectLst>
          </p:spPr>
        </p:pic>
        <p:pic>
          <p:nvPicPr>
            <p:cNvPr id="449" name="Shape 449" descr="http://salihinpremier.com/templates/clientblock/images/6.png"/>
            <p:cNvPicPr preferRelativeResize="0"/>
            <p:nvPr/>
          </p:nvPicPr>
          <p:blipFill rotWithShape="1">
            <a:blip r:embed="rId4">
              <a:alphaModFix/>
            </a:blip>
            <a:srcRect/>
            <a:stretch/>
          </p:blipFill>
          <p:spPr>
            <a:xfrm>
              <a:off x="655581" y="1710644"/>
              <a:ext cx="1096224" cy="822169"/>
            </a:xfrm>
            <a:prstGeom prst="rect">
              <a:avLst/>
            </a:prstGeom>
            <a:solidFill>
              <a:srgbClr val="ECECEC"/>
            </a:solidFill>
            <a:ln w="190500" cap="rnd" cmpd="sng">
              <a:solidFill>
                <a:srgbClr val="FFFFFF"/>
              </a:solidFill>
              <a:prstDash val="solid"/>
              <a:round/>
              <a:headEnd type="none" w="med" len="med"/>
              <a:tailEnd type="none" w="med" len="med"/>
            </a:ln>
            <a:effectLst>
              <a:outerShdw blurRad="50799" dist="38100" dir="8100000" algn="tr" rotWithShape="0">
                <a:srgbClr val="000000">
                  <a:alpha val="40000"/>
                </a:srgbClr>
              </a:outerShdw>
            </a:effectLst>
          </p:spPr>
        </p:pic>
        <p:pic>
          <p:nvPicPr>
            <p:cNvPr id="450" name="Shape 450" descr="http://salihinpremier.com/templates/clientblock/images/8.png"/>
            <p:cNvPicPr preferRelativeResize="0"/>
            <p:nvPr/>
          </p:nvPicPr>
          <p:blipFill rotWithShape="1">
            <a:blip r:embed="rId5">
              <a:alphaModFix/>
            </a:blip>
            <a:srcRect/>
            <a:stretch/>
          </p:blipFill>
          <p:spPr>
            <a:xfrm>
              <a:off x="2145816" y="3748376"/>
              <a:ext cx="1210502" cy="907875"/>
            </a:xfrm>
            <a:prstGeom prst="rect">
              <a:avLst/>
            </a:prstGeom>
            <a:solidFill>
              <a:srgbClr val="ECECEC"/>
            </a:solidFill>
            <a:ln w="190500" cap="rnd" cmpd="sng">
              <a:solidFill>
                <a:srgbClr val="FFFFFF"/>
              </a:solidFill>
              <a:prstDash val="solid"/>
              <a:round/>
              <a:headEnd type="none" w="med" len="med"/>
              <a:tailEnd type="none" w="med" len="med"/>
            </a:ln>
            <a:effectLst>
              <a:outerShdw blurRad="50799" dist="38100" dir="8100000" algn="tr" rotWithShape="0">
                <a:srgbClr val="000000">
                  <a:alpha val="40000"/>
                </a:srgbClr>
              </a:outerShdw>
            </a:effectLst>
          </p:spPr>
        </p:pic>
        <p:pic>
          <p:nvPicPr>
            <p:cNvPr id="451" name="Shape 451" descr="http://salihinpremier.com/templates/clientblock/images/2.png"/>
            <p:cNvPicPr preferRelativeResize="0"/>
            <p:nvPr/>
          </p:nvPicPr>
          <p:blipFill rotWithShape="1">
            <a:blip r:embed="rId6">
              <a:alphaModFix/>
            </a:blip>
            <a:srcRect/>
            <a:stretch/>
          </p:blipFill>
          <p:spPr>
            <a:xfrm>
              <a:off x="3754487" y="4605064"/>
              <a:ext cx="1341648" cy="1006238"/>
            </a:xfrm>
            <a:prstGeom prst="rect">
              <a:avLst/>
            </a:prstGeom>
            <a:solidFill>
              <a:srgbClr val="ECECEC"/>
            </a:solidFill>
            <a:ln w="190500" cap="rnd" cmpd="sng">
              <a:solidFill>
                <a:srgbClr val="FFFFFF"/>
              </a:solidFill>
              <a:prstDash val="solid"/>
              <a:round/>
              <a:headEnd type="none" w="med" len="med"/>
              <a:tailEnd type="none" w="med" len="med"/>
            </a:ln>
            <a:effectLst>
              <a:outerShdw blurRad="50799" dist="38100" dir="8100000" algn="tr" rotWithShape="0">
                <a:srgbClr val="000000">
                  <a:alpha val="40000"/>
                </a:srgbClr>
              </a:outerShdw>
            </a:effectLst>
          </p:spPr>
        </p:pic>
        <p:pic>
          <p:nvPicPr>
            <p:cNvPr id="452" name="Shape 452"/>
            <p:cNvPicPr preferRelativeResize="0"/>
            <p:nvPr/>
          </p:nvPicPr>
          <p:blipFill rotWithShape="1">
            <a:blip r:embed="rId7">
              <a:alphaModFix/>
            </a:blip>
            <a:srcRect/>
            <a:stretch/>
          </p:blipFill>
          <p:spPr>
            <a:xfrm>
              <a:off x="608287" y="3154344"/>
              <a:ext cx="1066799" cy="927202"/>
            </a:xfrm>
            <a:prstGeom prst="rect">
              <a:avLst/>
            </a:prstGeom>
            <a:solidFill>
              <a:srgbClr val="ECECEC"/>
            </a:solidFill>
            <a:ln w="190500" cap="rnd" cmpd="sng">
              <a:solidFill>
                <a:srgbClr val="FFFFFF"/>
              </a:solidFill>
              <a:prstDash val="solid"/>
              <a:round/>
              <a:headEnd type="none" w="med" len="med"/>
              <a:tailEnd type="none" w="med" len="med"/>
            </a:ln>
            <a:effectLst>
              <a:outerShdw blurRad="50000" algn="tl" rotWithShape="0">
                <a:srgbClr val="000000">
                  <a:alpha val="40784"/>
                </a:srgbClr>
              </a:outerShdw>
            </a:effectLst>
          </p:spPr>
        </p:pic>
        <p:pic>
          <p:nvPicPr>
            <p:cNvPr id="453" name="Shape 453"/>
            <p:cNvPicPr preferRelativeResize="0"/>
            <p:nvPr/>
          </p:nvPicPr>
          <p:blipFill rotWithShape="1">
            <a:blip r:embed="rId8">
              <a:alphaModFix/>
            </a:blip>
            <a:srcRect/>
            <a:stretch/>
          </p:blipFill>
          <p:spPr>
            <a:xfrm>
              <a:off x="5557339" y="1447800"/>
              <a:ext cx="3129459" cy="4340291"/>
            </a:xfrm>
            <a:prstGeom prst="rect">
              <a:avLst/>
            </a:prstGeom>
            <a:noFill/>
            <a:ln>
              <a:noFill/>
            </a:ln>
          </p:spPr>
        </p:pic>
        <p:pic>
          <p:nvPicPr>
            <p:cNvPr id="454" name="Shape 454" descr="http://salihinpremier.com/templates/clientblock/images/3.png"/>
            <p:cNvPicPr preferRelativeResize="0"/>
            <p:nvPr/>
          </p:nvPicPr>
          <p:blipFill rotWithShape="1">
            <a:blip r:embed="rId9">
              <a:alphaModFix/>
            </a:blip>
            <a:srcRect/>
            <a:stretch/>
          </p:blipFill>
          <p:spPr>
            <a:xfrm>
              <a:off x="3756546" y="1680922"/>
              <a:ext cx="1360781" cy="1020588"/>
            </a:xfrm>
            <a:prstGeom prst="rect">
              <a:avLst/>
            </a:prstGeom>
            <a:solidFill>
              <a:srgbClr val="ECECEC"/>
            </a:solidFill>
            <a:ln w="190500" cap="rnd" cmpd="sng">
              <a:solidFill>
                <a:srgbClr val="FFFFFF"/>
              </a:solidFill>
              <a:prstDash val="solid"/>
              <a:round/>
              <a:headEnd type="none" w="med" len="med"/>
              <a:tailEnd type="none" w="med" len="med"/>
            </a:ln>
            <a:effectLst>
              <a:outerShdw blurRad="50799" dist="38100" dir="8100000" algn="tr" rotWithShape="0">
                <a:srgbClr val="000000">
                  <a:alpha val="40000"/>
                </a:srgbClr>
              </a:outerShdw>
            </a:effectLst>
          </p:spPr>
        </p:pic>
        <p:pic>
          <p:nvPicPr>
            <p:cNvPr id="455" name="Shape 455"/>
            <p:cNvPicPr preferRelativeResize="0"/>
            <p:nvPr/>
          </p:nvPicPr>
          <p:blipFill rotWithShape="1">
            <a:blip r:embed="rId10">
              <a:alphaModFix/>
            </a:blip>
            <a:srcRect/>
            <a:stretch/>
          </p:blipFill>
          <p:spPr>
            <a:xfrm>
              <a:off x="2155641" y="2431766"/>
              <a:ext cx="1190851" cy="893139"/>
            </a:xfrm>
            <a:prstGeom prst="rect">
              <a:avLst/>
            </a:prstGeom>
            <a:solidFill>
              <a:srgbClr val="ECECEC"/>
            </a:solidFill>
            <a:ln w="190500" cap="rnd" cmpd="sng">
              <a:solidFill>
                <a:srgbClr val="FFFFFF"/>
              </a:solidFill>
              <a:prstDash val="solid"/>
              <a:round/>
              <a:headEnd type="none" w="med" len="med"/>
              <a:tailEnd type="none" w="med" len="med"/>
            </a:ln>
            <a:effectLst>
              <a:outerShdw blurRad="50799" dist="38100" dir="8100000" algn="tr" rotWithShape="0">
                <a:srgbClr val="000000">
                  <a:alpha val="40000"/>
                </a:srgbClr>
              </a:outerShdw>
            </a:effectLst>
          </p:spPr>
        </p:pic>
        <p:pic>
          <p:nvPicPr>
            <p:cNvPr id="456" name="Shape 456"/>
            <p:cNvPicPr preferRelativeResize="0"/>
            <p:nvPr/>
          </p:nvPicPr>
          <p:blipFill rotWithShape="1">
            <a:blip r:embed="rId11">
              <a:alphaModFix/>
            </a:blip>
            <a:srcRect/>
            <a:stretch/>
          </p:blipFill>
          <p:spPr>
            <a:xfrm>
              <a:off x="587202" y="4623301"/>
              <a:ext cx="1079494" cy="809621"/>
            </a:xfrm>
            <a:prstGeom prst="rect">
              <a:avLst/>
            </a:prstGeom>
            <a:solidFill>
              <a:srgbClr val="ECECEC"/>
            </a:solidFill>
            <a:ln w="190500" cap="rnd" cmpd="sng">
              <a:solidFill>
                <a:srgbClr val="FFFFFF"/>
              </a:solidFill>
              <a:prstDash val="solid"/>
              <a:round/>
              <a:headEnd type="none" w="med" len="med"/>
              <a:tailEnd type="none" w="med" len="med"/>
            </a:ln>
            <a:effectLst>
              <a:outerShdw blurRad="50799" dist="38100" dir="8100000" algn="tr" rotWithShape="0">
                <a:srgbClr val="000000">
                  <a:alpha val="40000"/>
                </a:srgbClr>
              </a:outerShdw>
            </a:effectLst>
          </p:spPr>
        </p:pic>
      </p:grpSp>
      <p:sp>
        <p:nvSpPr>
          <p:cNvPr id="457" name="Shape 457"/>
          <p:cNvSpPr/>
          <p:nvPr/>
        </p:nvSpPr>
        <p:spPr>
          <a:xfrm>
            <a:off x="1606476" y="2745647"/>
            <a:ext cx="21174561" cy="193899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MY" sz="4000">
                <a:solidFill>
                  <a:schemeClr val="dk1"/>
                </a:solidFill>
                <a:latin typeface="Calibri"/>
                <a:ea typeface="Calibri"/>
                <a:cs typeface="Calibri"/>
                <a:sym typeface="Calibri"/>
              </a:rPr>
              <a:t>Over 15 years, </a:t>
            </a:r>
            <a:r>
              <a:rPr lang="en-MY" sz="4000">
                <a:solidFill>
                  <a:srgbClr val="C00000"/>
                </a:solidFill>
                <a:latin typeface="Arial"/>
                <a:ea typeface="Arial"/>
                <a:cs typeface="Arial"/>
                <a:sym typeface="Arial"/>
              </a:rPr>
              <a:t>SALIHIN</a:t>
            </a:r>
            <a:r>
              <a:rPr lang="en-MY" sz="4000">
                <a:solidFill>
                  <a:schemeClr val="dk1"/>
                </a:solidFill>
                <a:latin typeface="Calibri"/>
                <a:ea typeface="Calibri"/>
                <a:cs typeface="Calibri"/>
                <a:sym typeface="Calibri"/>
              </a:rPr>
              <a:t> has extensively and consistently been involved in IT Consultancy specialising in Accounting, </a:t>
            </a:r>
            <a:r>
              <a:rPr lang="en-MY" sz="4000">
                <a:solidFill>
                  <a:schemeClr val="dk1"/>
                </a:solidFill>
                <a:latin typeface="Open Sans Light"/>
                <a:ea typeface="Open Sans Light"/>
                <a:cs typeface="Open Sans Light"/>
                <a:sym typeface="Open Sans Light"/>
              </a:rPr>
              <a:t>Software Development and Customization.</a:t>
            </a:r>
          </a:p>
          <a:p>
            <a:pPr marL="0" marR="0" lvl="0" indent="0" algn="l" rtl="0">
              <a:spcBef>
                <a:spcPts val="0"/>
              </a:spcBef>
              <a:buNone/>
            </a:pPr>
            <a:endParaRPr sz="40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21</a:t>
            </a:fld>
            <a:endParaRPr lang="en-MY" sz="2000">
              <a:solidFill>
                <a:schemeClr val="lt1"/>
              </a:solidFill>
              <a:latin typeface="Open Sans"/>
              <a:ea typeface="Open Sans"/>
              <a:cs typeface="Open Sans"/>
              <a:sym typeface="Open Sans"/>
            </a:endParaRPr>
          </a:p>
        </p:txBody>
      </p:sp>
      <p:sp>
        <p:nvSpPr>
          <p:cNvPr id="464" name="Shape 464"/>
          <p:cNvSpPr/>
          <p:nvPr/>
        </p:nvSpPr>
        <p:spPr>
          <a:xfrm>
            <a:off x="304373" y="6073512"/>
            <a:ext cx="5597891" cy="6589274"/>
          </a:xfrm>
          <a:prstGeom prst="rect">
            <a:avLst/>
          </a:prstGeom>
          <a:solidFill>
            <a:srgbClr val="C00000"/>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65" name="Shape 465"/>
          <p:cNvSpPr/>
          <p:nvPr/>
        </p:nvSpPr>
        <p:spPr>
          <a:xfrm>
            <a:off x="641256" y="6061587"/>
            <a:ext cx="4988295" cy="6586428"/>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4300" b="1">
                <a:solidFill>
                  <a:schemeClr val="lt1"/>
                </a:solidFill>
                <a:latin typeface="Open Sans Light"/>
                <a:ea typeface="Open Sans Light"/>
                <a:cs typeface="Open Sans Light"/>
                <a:sym typeface="Open Sans Light"/>
              </a:rPr>
              <a:t>Selangor</a:t>
            </a:r>
          </a:p>
          <a:p>
            <a:pPr marL="0" marR="0" lvl="0" indent="0" algn="ctr" rtl="0">
              <a:spcBef>
                <a:spcPts val="0"/>
              </a:spcBef>
              <a:buSzPct val="25000"/>
              <a:buNone/>
            </a:pPr>
            <a:r>
              <a:rPr lang="en-MY" sz="3700">
                <a:solidFill>
                  <a:schemeClr val="lt1"/>
                </a:solidFill>
                <a:latin typeface="Open Sans Light"/>
                <a:ea typeface="Open Sans Light"/>
                <a:cs typeface="Open Sans Light"/>
                <a:sym typeface="Open Sans Light"/>
              </a:rPr>
              <a:t>—</a:t>
            </a:r>
          </a:p>
          <a:p>
            <a:pPr marL="0" marR="0" lvl="0" indent="0" algn="l" rtl="0">
              <a:spcBef>
                <a:spcPts val="0"/>
              </a:spcBef>
              <a:buSzPct val="25000"/>
              <a:buNone/>
            </a:pPr>
            <a:r>
              <a:rPr lang="en-MY" sz="2800" b="1">
                <a:solidFill>
                  <a:schemeClr val="lt1"/>
                </a:solidFill>
                <a:latin typeface="Open Sans"/>
                <a:ea typeface="Open Sans"/>
                <a:cs typeface="Open Sans"/>
                <a:sym typeface="Open Sans"/>
              </a:rPr>
              <a:t>Headquarters</a:t>
            </a:r>
          </a:p>
          <a:p>
            <a:pPr marL="0" marR="0" lvl="0" indent="0" algn="l" rtl="0">
              <a:spcBef>
                <a:spcPts val="0"/>
              </a:spcBef>
              <a:buNone/>
            </a:pPr>
            <a:endParaRPr sz="2800" b="1">
              <a:solidFill>
                <a:schemeClr val="lt1"/>
              </a:solidFill>
              <a:latin typeface="Open Sans"/>
              <a:ea typeface="Open Sans"/>
              <a:cs typeface="Open Sans"/>
              <a:sym typeface="Open Sans"/>
            </a:endParaRP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555, Jalan Samudra Utara,</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Taman Samudra,</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68100 Batu Caves,</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Selangor Darul Ehsan.</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Tel:</a:t>
            </a:r>
            <a:r>
              <a:rPr lang="en-MY" sz="2800">
                <a:solidFill>
                  <a:schemeClr val="lt1"/>
                </a:solidFill>
                <a:latin typeface="Open Sans Light"/>
                <a:ea typeface="Open Sans Light"/>
                <a:cs typeface="Open Sans Light"/>
                <a:sym typeface="Open Sans Light"/>
              </a:rPr>
              <a:t> +603-6185 9970 (Hunting Line)</a:t>
            </a:r>
          </a:p>
          <a:p>
            <a:pPr marL="0" marR="0" lvl="0" indent="0" algn="l" rtl="0">
              <a:spcBef>
                <a:spcPts val="0"/>
              </a:spcBef>
              <a:buSzPct val="25000"/>
              <a:buNone/>
            </a:pPr>
            <a:r>
              <a:rPr lang="en-MY" sz="2800" b="1">
                <a:solidFill>
                  <a:schemeClr val="lt1"/>
                </a:solidFill>
                <a:latin typeface="Open Sans"/>
                <a:ea typeface="Open Sans"/>
                <a:cs typeface="Open Sans"/>
                <a:sym typeface="Open Sans"/>
              </a:rPr>
              <a:t>Fax: </a:t>
            </a:r>
            <a:r>
              <a:rPr lang="en-MY" sz="2800">
                <a:solidFill>
                  <a:schemeClr val="lt1"/>
                </a:solidFill>
                <a:latin typeface="Open Sans Light"/>
                <a:ea typeface="Open Sans Light"/>
                <a:cs typeface="Open Sans Light"/>
                <a:sym typeface="Open Sans Light"/>
              </a:rPr>
              <a:t>+603-6184 2524</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Email:</a:t>
            </a:r>
            <a:r>
              <a:rPr lang="en-MY" sz="2800">
                <a:solidFill>
                  <a:schemeClr val="lt1"/>
                </a:solidFill>
                <a:latin typeface="Open Sans Light"/>
                <a:ea typeface="Open Sans Light"/>
                <a:cs typeface="Open Sans Light"/>
                <a:sym typeface="Open Sans Light"/>
              </a:rPr>
              <a:t> info@salihin.com.my</a:t>
            </a:r>
          </a:p>
        </p:txBody>
      </p:sp>
      <p:sp>
        <p:nvSpPr>
          <p:cNvPr id="466" name="Shape 466"/>
          <p:cNvSpPr/>
          <p:nvPr/>
        </p:nvSpPr>
        <p:spPr>
          <a:xfrm>
            <a:off x="6394717" y="6073512"/>
            <a:ext cx="5597891" cy="6591226"/>
          </a:xfrm>
          <a:prstGeom prst="rect">
            <a:avLst/>
          </a:prstGeom>
          <a:solidFill>
            <a:srgbClr val="7F7F7F"/>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67" name="Shape 467"/>
          <p:cNvSpPr/>
          <p:nvPr/>
        </p:nvSpPr>
        <p:spPr>
          <a:xfrm>
            <a:off x="6731600" y="6063539"/>
            <a:ext cx="4988295" cy="5262989"/>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4300" b="1">
                <a:solidFill>
                  <a:schemeClr val="lt1"/>
                </a:solidFill>
                <a:latin typeface="Open Sans Light"/>
                <a:ea typeface="Open Sans Light"/>
                <a:cs typeface="Open Sans Light"/>
                <a:sym typeface="Open Sans Light"/>
              </a:rPr>
              <a:t>Sarawak</a:t>
            </a:r>
          </a:p>
          <a:p>
            <a:pPr marL="0" marR="0" lvl="0" indent="0" algn="ctr" rtl="0">
              <a:spcBef>
                <a:spcPts val="0"/>
              </a:spcBef>
              <a:buSzPct val="25000"/>
              <a:buNone/>
            </a:pPr>
            <a:r>
              <a:rPr lang="en-MY" sz="3700">
                <a:solidFill>
                  <a:schemeClr val="lt1"/>
                </a:solidFill>
                <a:latin typeface="Open Sans Light"/>
                <a:ea typeface="Open Sans Light"/>
                <a:cs typeface="Open Sans Light"/>
                <a:sym typeface="Open Sans Light"/>
              </a:rPr>
              <a:t>—</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Lot 506, Floor Section 1,</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KTLD Jalan Kulas Tengah,</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93400 Kuching, Sarawak.</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Tel:</a:t>
            </a:r>
            <a:r>
              <a:rPr lang="en-MY" sz="2800">
                <a:solidFill>
                  <a:schemeClr val="lt1"/>
                </a:solidFill>
                <a:latin typeface="Open Sans Light"/>
                <a:ea typeface="Open Sans Light"/>
                <a:cs typeface="Open Sans Light"/>
                <a:sym typeface="Open Sans Light"/>
              </a:rPr>
              <a:t> +6082-240 378</a:t>
            </a:r>
          </a:p>
          <a:p>
            <a:pPr marL="0" marR="0" lvl="0" indent="0" algn="l" rtl="0">
              <a:spcBef>
                <a:spcPts val="0"/>
              </a:spcBef>
              <a:buSzPct val="25000"/>
              <a:buNone/>
            </a:pPr>
            <a:r>
              <a:rPr lang="en-MY" sz="2800" b="1">
                <a:solidFill>
                  <a:schemeClr val="lt1"/>
                </a:solidFill>
                <a:latin typeface="Open Sans"/>
                <a:ea typeface="Open Sans"/>
                <a:cs typeface="Open Sans"/>
                <a:sym typeface="Open Sans"/>
              </a:rPr>
              <a:t>Fax:</a:t>
            </a:r>
            <a:r>
              <a:rPr lang="en-MY" sz="2800">
                <a:solidFill>
                  <a:schemeClr val="lt1"/>
                </a:solidFill>
                <a:latin typeface="Open Sans Light"/>
                <a:ea typeface="Open Sans Light"/>
                <a:cs typeface="Open Sans Light"/>
                <a:sym typeface="Open Sans Light"/>
              </a:rPr>
              <a:t> +6082-240 359</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Email:</a:t>
            </a:r>
            <a:r>
              <a:rPr lang="en-MY" sz="2800">
                <a:solidFill>
                  <a:schemeClr val="lt1"/>
                </a:solidFill>
                <a:latin typeface="Open Sans Light"/>
                <a:ea typeface="Open Sans Light"/>
                <a:cs typeface="Open Sans Light"/>
                <a:sym typeface="Open Sans Light"/>
              </a:rPr>
              <a:t> </a:t>
            </a:r>
            <a:r>
              <a:rPr lang="en-MY" sz="2600">
                <a:solidFill>
                  <a:schemeClr val="lt1"/>
                </a:solidFill>
                <a:latin typeface="Open Sans Light"/>
                <a:ea typeface="Open Sans Light"/>
                <a:cs typeface="Open Sans Light"/>
                <a:sym typeface="Open Sans Light"/>
              </a:rPr>
              <a:t>salihinkuching@salihin.com.my</a:t>
            </a:r>
          </a:p>
        </p:txBody>
      </p:sp>
      <p:sp>
        <p:nvSpPr>
          <p:cNvPr id="468" name="Shape 468"/>
          <p:cNvSpPr/>
          <p:nvPr/>
        </p:nvSpPr>
        <p:spPr>
          <a:xfrm>
            <a:off x="12470610" y="6073512"/>
            <a:ext cx="5597891" cy="6591226"/>
          </a:xfrm>
          <a:prstGeom prst="rect">
            <a:avLst/>
          </a:prstGeom>
          <a:solidFill>
            <a:srgbClr val="C00000"/>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69" name="Shape 469"/>
          <p:cNvSpPr/>
          <p:nvPr/>
        </p:nvSpPr>
        <p:spPr>
          <a:xfrm>
            <a:off x="12783428" y="6063539"/>
            <a:ext cx="5285071" cy="5293766"/>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4300" b="1">
                <a:solidFill>
                  <a:schemeClr val="lt1"/>
                </a:solidFill>
                <a:latin typeface="Open Sans Light"/>
                <a:ea typeface="Open Sans Light"/>
                <a:cs typeface="Open Sans Light"/>
                <a:sym typeface="Open Sans Light"/>
              </a:rPr>
              <a:t>Johor</a:t>
            </a:r>
          </a:p>
          <a:p>
            <a:pPr marL="0" marR="0" lvl="0" indent="0" algn="ctr" rtl="0">
              <a:spcBef>
                <a:spcPts val="0"/>
              </a:spcBef>
              <a:buSzPct val="25000"/>
              <a:buNone/>
            </a:pPr>
            <a:r>
              <a:rPr lang="en-MY" sz="3700">
                <a:solidFill>
                  <a:schemeClr val="lt1"/>
                </a:solidFill>
                <a:latin typeface="Open Sans Light"/>
                <a:ea typeface="Open Sans Light"/>
                <a:cs typeface="Open Sans Light"/>
                <a:sym typeface="Open Sans Light"/>
              </a:rPr>
              <a:t>—</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No. 17-02, Jalan Kolam Air 1,</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Taman Nong Chik Heights,</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80100 Johor Bahru,</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Johor Darul Takzim.</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Tel:</a:t>
            </a:r>
            <a:r>
              <a:rPr lang="en-MY" sz="2800">
                <a:solidFill>
                  <a:schemeClr val="lt1"/>
                </a:solidFill>
                <a:latin typeface="Open Sans Light"/>
                <a:ea typeface="Open Sans Light"/>
                <a:cs typeface="Open Sans Light"/>
                <a:sym typeface="Open Sans Light"/>
              </a:rPr>
              <a:t> +607-207 1728</a:t>
            </a:r>
          </a:p>
          <a:p>
            <a:pPr marL="0" marR="0" lvl="0" indent="0" algn="l" rtl="0">
              <a:spcBef>
                <a:spcPts val="0"/>
              </a:spcBef>
              <a:buSzPct val="25000"/>
              <a:buNone/>
            </a:pPr>
            <a:r>
              <a:rPr lang="en-MY" sz="2800" b="1">
                <a:solidFill>
                  <a:schemeClr val="lt1"/>
                </a:solidFill>
                <a:latin typeface="Open Sans"/>
                <a:ea typeface="Open Sans"/>
                <a:cs typeface="Open Sans"/>
                <a:sym typeface="Open Sans"/>
              </a:rPr>
              <a:t>Fax:</a:t>
            </a:r>
            <a:r>
              <a:rPr lang="en-MY" sz="2800">
                <a:solidFill>
                  <a:schemeClr val="lt1"/>
                </a:solidFill>
                <a:latin typeface="Open Sans Light"/>
                <a:ea typeface="Open Sans Light"/>
                <a:cs typeface="Open Sans Light"/>
                <a:sym typeface="Open Sans Light"/>
              </a:rPr>
              <a:t> +607-207 1729</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Email: </a:t>
            </a:r>
            <a:r>
              <a:rPr lang="en-MY" sz="2800">
                <a:solidFill>
                  <a:schemeClr val="lt1"/>
                </a:solidFill>
                <a:latin typeface="Open Sans Light"/>
                <a:ea typeface="Open Sans Light"/>
                <a:cs typeface="Open Sans Light"/>
                <a:sym typeface="Open Sans Light"/>
              </a:rPr>
              <a:t>info@salihin.com.my</a:t>
            </a:r>
          </a:p>
        </p:txBody>
      </p:sp>
      <p:sp>
        <p:nvSpPr>
          <p:cNvPr id="470" name="Shape 470"/>
          <p:cNvSpPr/>
          <p:nvPr/>
        </p:nvSpPr>
        <p:spPr>
          <a:xfrm>
            <a:off x="18527078" y="6073512"/>
            <a:ext cx="5597891" cy="6601200"/>
          </a:xfrm>
          <a:prstGeom prst="rect">
            <a:avLst/>
          </a:prstGeom>
          <a:solidFill>
            <a:srgbClr val="7F7F7F"/>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471" name="Shape 471"/>
          <p:cNvSpPr/>
          <p:nvPr/>
        </p:nvSpPr>
        <p:spPr>
          <a:xfrm>
            <a:off x="18863959" y="6073512"/>
            <a:ext cx="4988295" cy="6586428"/>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4300" b="1">
                <a:solidFill>
                  <a:schemeClr val="lt1"/>
                </a:solidFill>
                <a:latin typeface="Open Sans Light"/>
                <a:ea typeface="Open Sans Light"/>
                <a:cs typeface="Open Sans Light"/>
                <a:sym typeface="Open Sans Light"/>
              </a:rPr>
              <a:t>Terengganu (TAF)</a:t>
            </a:r>
          </a:p>
          <a:p>
            <a:pPr marL="0" marR="0" lvl="0" indent="0" algn="ctr" rtl="0">
              <a:spcBef>
                <a:spcPts val="0"/>
              </a:spcBef>
              <a:buSzPct val="25000"/>
              <a:buNone/>
            </a:pPr>
            <a:r>
              <a:rPr lang="en-MY" sz="3700">
                <a:solidFill>
                  <a:schemeClr val="lt1"/>
                </a:solidFill>
                <a:latin typeface="Open Sans Light"/>
                <a:ea typeface="Open Sans Light"/>
                <a:cs typeface="Open Sans Light"/>
                <a:sym typeface="Open Sans Light"/>
              </a:rPr>
              <a:t>—</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School of Maritime Business &amp; Management,</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Universiti Malaysia Terengganu (UMT),</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21030 Kuala Terengganu,</a:t>
            </a:r>
          </a:p>
          <a:p>
            <a:pPr marL="0" marR="0" lvl="0" indent="0" algn="l" rtl="0">
              <a:spcBef>
                <a:spcPts val="0"/>
              </a:spcBef>
              <a:buSzPct val="25000"/>
              <a:buNone/>
            </a:pPr>
            <a:r>
              <a:rPr lang="en-MY" sz="2800">
                <a:solidFill>
                  <a:schemeClr val="lt1"/>
                </a:solidFill>
                <a:latin typeface="Open Sans Light"/>
                <a:ea typeface="Open Sans Light"/>
                <a:cs typeface="Open Sans Light"/>
                <a:sym typeface="Open Sans Light"/>
              </a:rPr>
              <a:t>Terengganu Darul Iman.</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Tel:</a:t>
            </a:r>
            <a:r>
              <a:rPr lang="en-MY" sz="2800">
                <a:solidFill>
                  <a:schemeClr val="lt1"/>
                </a:solidFill>
                <a:latin typeface="Open Sans Light"/>
                <a:ea typeface="Open Sans Light"/>
                <a:cs typeface="Open Sans Light"/>
                <a:sym typeface="Open Sans Light"/>
              </a:rPr>
              <a:t> +609-668 3674</a:t>
            </a:r>
          </a:p>
          <a:p>
            <a:pPr marL="0" marR="0" lvl="0" indent="0" algn="l" rtl="0">
              <a:spcBef>
                <a:spcPts val="0"/>
              </a:spcBef>
              <a:buSzPct val="25000"/>
              <a:buNone/>
            </a:pPr>
            <a:r>
              <a:rPr lang="en-MY" sz="2800" b="1">
                <a:solidFill>
                  <a:schemeClr val="lt1"/>
                </a:solidFill>
                <a:latin typeface="Open Sans"/>
                <a:ea typeface="Open Sans"/>
                <a:cs typeface="Open Sans"/>
                <a:sym typeface="Open Sans"/>
              </a:rPr>
              <a:t>Fax:</a:t>
            </a:r>
            <a:r>
              <a:rPr lang="en-MY" sz="2800">
                <a:solidFill>
                  <a:schemeClr val="lt1"/>
                </a:solidFill>
                <a:latin typeface="Open Sans Light"/>
                <a:ea typeface="Open Sans Light"/>
                <a:cs typeface="Open Sans Light"/>
                <a:sym typeface="Open Sans Light"/>
              </a:rPr>
              <a:t> +609-668 3498</a:t>
            </a:r>
          </a:p>
          <a:p>
            <a:pPr marL="0" marR="0" lvl="0" indent="0" algn="l" rtl="0">
              <a:spcBef>
                <a:spcPts val="0"/>
              </a:spcBef>
              <a:buNone/>
            </a:pPr>
            <a:endParaRPr sz="2800">
              <a:solidFill>
                <a:schemeClr val="lt1"/>
              </a:solidFill>
              <a:latin typeface="Open Sans Light"/>
              <a:ea typeface="Open Sans Light"/>
              <a:cs typeface="Open Sans Light"/>
              <a:sym typeface="Open Sans Light"/>
            </a:endParaRPr>
          </a:p>
          <a:p>
            <a:pPr marL="0" marR="0" lvl="0" indent="0" algn="l" rtl="0">
              <a:spcBef>
                <a:spcPts val="0"/>
              </a:spcBef>
              <a:buSzPct val="25000"/>
              <a:buNone/>
            </a:pPr>
            <a:r>
              <a:rPr lang="en-MY" sz="2800" b="1">
                <a:solidFill>
                  <a:schemeClr val="lt1"/>
                </a:solidFill>
                <a:latin typeface="Open Sans"/>
                <a:ea typeface="Open Sans"/>
                <a:cs typeface="Open Sans"/>
                <a:sym typeface="Open Sans"/>
              </a:rPr>
              <a:t>Email:</a:t>
            </a:r>
            <a:r>
              <a:rPr lang="en-MY" sz="2800">
                <a:solidFill>
                  <a:schemeClr val="lt1"/>
                </a:solidFill>
                <a:latin typeface="Open Sans Light"/>
                <a:ea typeface="Open Sans Light"/>
                <a:cs typeface="Open Sans Light"/>
                <a:sym typeface="Open Sans Light"/>
              </a:rPr>
              <a:t> taf.umt@salihin.com.my</a:t>
            </a:r>
          </a:p>
        </p:txBody>
      </p:sp>
      <p:sp>
        <p:nvSpPr>
          <p:cNvPr id="472" name="Shape 472"/>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Contact Us</a:t>
            </a:r>
          </a:p>
        </p:txBody>
      </p:sp>
      <p:sp>
        <p:nvSpPr>
          <p:cNvPr id="473" name="Shape 473"/>
          <p:cNvSpPr/>
          <p:nvPr/>
        </p:nvSpPr>
        <p:spPr>
          <a:xfrm>
            <a:off x="9478936" y="2441864"/>
            <a:ext cx="7798409" cy="2990562"/>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MY" sz="3000" b="1">
                <a:solidFill>
                  <a:srgbClr val="595959"/>
                </a:solidFill>
                <a:latin typeface="Open Sans Light"/>
                <a:ea typeface="Open Sans Light"/>
                <a:cs typeface="Open Sans Light"/>
                <a:sym typeface="Open Sans Light"/>
              </a:rPr>
              <a:t>Primary Contact Person</a:t>
            </a:r>
          </a:p>
          <a:p>
            <a:pPr marL="0" marR="0" lvl="0" indent="0" algn="ctr" rtl="0">
              <a:spcBef>
                <a:spcPts val="240"/>
              </a:spcBef>
              <a:spcAft>
                <a:spcPts val="0"/>
              </a:spcAft>
              <a:buNone/>
            </a:pPr>
            <a:endParaRPr sz="3000">
              <a:solidFill>
                <a:srgbClr val="595959"/>
              </a:solidFill>
              <a:latin typeface="Open Sans Light"/>
              <a:ea typeface="Open Sans Light"/>
              <a:cs typeface="Open Sans Light"/>
              <a:sym typeface="Open Sans Light"/>
            </a:endParaRPr>
          </a:p>
          <a:p>
            <a:pPr marL="0" marR="0" lvl="0" indent="0" algn="just" rtl="0">
              <a:spcBef>
                <a:spcPts val="240"/>
              </a:spcBef>
              <a:spcAft>
                <a:spcPts val="0"/>
              </a:spcAft>
              <a:buSzPct val="25000"/>
              <a:buNone/>
            </a:pPr>
            <a:r>
              <a:rPr lang="en-MY" sz="3000" b="1">
                <a:solidFill>
                  <a:srgbClr val="595959"/>
                </a:solidFill>
                <a:latin typeface="Open Sans Light"/>
                <a:ea typeface="Open Sans Light"/>
                <a:cs typeface="Open Sans Light"/>
                <a:sym typeface="Open Sans Light"/>
              </a:rPr>
              <a:t>Name		: En. Mohd Aizat Jamil</a:t>
            </a:r>
          </a:p>
          <a:p>
            <a:pPr marL="0" marR="0" lvl="0" indent="0" algn="just" rtl="0">
              <a:spcBef>
                <a:spcPts val="240"/>
              </a:spcBef>
              <a:spcAft>
                <a:spcPts val="0"/>
              </a:spcAft>
              <a:buSzPct val="25000"/>
              <a:buNone/>
            </a:pPr>
            <a:r>
              <a:rPr lang="en-MY" sz="3000">
                <a:solidFill>
                  <a:srgbClr val="595959"/>
                </a:solidFill>
                <a:latin typeface="Open Sans Light"/>
                <a:ea typeface="Open Sans Light"/>
                <a:cs typeface="Open Sans Light"/>
                <a:sym typeface="Open Sans Light"/>
              </a:rPr>
              <a:t>Designation	: SPS Technical Manager </a:t>
            </a:r>
          </a:p>
          <a:p>
            <a:pPr marL="0" marR="0" lvl="0" indent="0" algn="just" rtl="0">
              <a:spcBef>
                <a:spcPts val="240"/>
              </a:spcBef>
              <a:spcAft>
                <a:spcPts val="0"/>
              </a:spcAft>
              <a:buSzPct val="25000"/>
              <a:buNone/>
            </a:pPr>
            <a:r>
              <a:rPr lang="en-MY" sz="3000">
                <a:solidFill>
                  <a:srgbClr val="595959"/>
                </a:solidFill>
                <a:latin typeface="Open Sans Light"/>
                <a:ea typeface="Open Sans Light"/>
                <a:cs typeface="Open Sans Light"/>
                <a:sym typeface="Open Sans Light"/>
              </a:rPr>
              <a:t>Contact No	: 012-280 4533</a:t>
            </a:r>
          </a:p>
          <a:p>
            <a:pPr marL="0" marR="0" lvl="0" indent="0" algn="just" rtl="0">
              <a:spcBef>
                <a:spcPts val="240"/>
              </a:spcBef>
              <a:spcAft>
                <a:spcPts val="0"/>
              </a:spcAft>
              <a:buSzPct val="25000"/>
              <a:buNone/>
            </a:pPr>
            <a:r>
              <a:rPr lang="en-MY" sz="3000">
                <a:solidFill>
                  <a:srgbClr val="595959"/>
                </a:solidFill>
                <a:latin typeface="Open Sans Light"/>
                <a:ea typeface="Open Sans Light"/>
                <a:cs typeface="Open Sans Light"/>
                <a:sym typeface="Open Sans Light"/>
              </a:rPr>
              <a:t>Email		: aizat@salihin.com.my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Shape 479"/>
          <p:cNvPicPr preferRelativeResize="0"/>
          <p:nvPr/>
        </p:nvPicPr>
        <p:blipFill rotWithShape="1">
          <a:blip r:embed="rId3">
            <a:alphaModFix/>
          </a:blip>
          <a:srcRect/>
          <a:stretch/>
        </p:blipFill>
        <p:spPr>
          <a:xfrm>
            <a:off x="8477249" y="5751003"/>
            <a:ext cx="7432431" cy="1545195"/>
          </a:xfrm>
          <a:prstGeom prst="rect">
            <a:avLst/>
          </a:prstGeom>
          <a:noFill/>
          <a:ln>
            <a:noFill/>
          </a:ln>
        </p:spPr>
      </p:pic>
      <p:sp>
        <p:nvSpPr>
          <p:cNvPr id="480" name="Shape 480"/>
          <p:cNvSpPr txBox="1"/>
          <p:nvPr/>
        </p:nvSpPr>
        <p:spPr>
          <a:xfrm>
            <a:off x="1424183" y="7486502"/>
            <a:ext cx="21586688" cy="1446561"/>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2600">
                <a:solidFill>
                  <a:srgbClr val="595959"/>
                </a:solidFill>
                <a:latin typeface="Open Sans"/>
                <a:ea typeface="Open Sans"/>
                <a:cs typeface="Open Sans"/>
                <a:sym typeface="Open Sans"/>
              </a:rPr>
              <a:t>www.salihin.com.my | www.salihinpremier.com</a:t>
            </a:r>
          </a:p>
          <a:p>
            <a:pPr marL="0" marR="0" lvl="0" indent="0" algn="ctr" rtl="0">
              <a:spcBef>
                <a:spcPts val="0"/>
              </a:spcBef>
              <a:buNone/>
            </a:pPr>
            <a:endParaRPr sz="2600">
              <a:solidFill>
                <a:srgbClr val="595959"/>
              </a:solidFill>
              <a:latin typeface="Open Sans"/>
              <a:ea typeface="Open Sans"/>
              <a:cs typeface="Open Sans"/>
              <a:sym typeface="Open Sans"/>
            </a:endParaRPr>
          </a:p>
          <a:p>
            <a:pPr marL="0" marR="0" lvl="0" indent="0" algn="ctr" rtl="0">
              <a:spcBef>
                <a:spcPts val="0"/>
              </a:spcBef>
              <a:buSzPct val="25000"/>
              <a:buNone/>
            </a:pPr>
            <a:r>
              <a:rPr lang="en-MY" sz="2600" b="1">
                <a:solidFill>
                  <a:srgbClr val="595959"/>
                </a:solidFill>
                <a:latin typeface="Open Sans"/>
                <a:ea typeface="Open Sans"/>
                <a:cs typeface="Open Sans"/>
                <a:sym typeface="Open Sans"/>
              </a:rPr>
              <a:t>Careline:</a:t>
            </a:r>
            <a:r>
              <a:rPr lang="en-MY" sz="2600">
                <a:solidFill>
                  <a:srgbClr val="595959"/>
                </a:solidFill>
                <a:latin typeface="Open Sans"/>
                <a:ea typeface="Open Sans"/>
                <a:cs typeface="Open Sans"/>
                <a:sym typeface="Open Sans"/>
              </a:rPr>
              <a:t> 1 300 88 5678 </a:t>
            </a:r>
          </a:p>
        </p:txBody>
      </p:sp>
      <p:pic>
        <p:nvPicPr>
          <p:cNvPr id="481" name="Shape 481"/>
          <p:cNvPicPr preferRelativeResize="0"/>
          <p:nvPr/>
        </p:nvPicPr>
        <p:blipFill rotWithShape="1">
          <a:blip r:embed="rId4">
            <a:alphaModFix/>
          </a:blip>
          <a:srcRect/>
          <a:stretch/>
        </p:blipFill>
        <p:spPr>
          <a:xfrm>
            <a:off x="10604746" y="12088802"/>
            <a:ext cx="4045940" cy="1124329"/>
          </a:xfrm>
          <a:prstGeom prst="rect">
            <a:avLst/>
          </a:prstGeom>
          <a:noFill/>
          <a:ln>
            <a:noFill/>
          </a:ln>
        </p:spPr>
      </p:pic>
      <p:sp>
        <p:nvSpPr>
          <p:cNvPr id="482" name="Shape 482"/>
          <p:cNvSpPr/>
          <p:nvPr/>
        </p:nvSpPr>
        <p:spPr>
          <a:xfrm>
            <a:off x="10043003" y="11666792"/>
            <a:ext cx="4988295" cy="492452"/>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2000">
                <a:solidFill>
                  <a:srgbClr val="595959"/>
                </a:solidFill>
                <a:latin typeface="Open Sans"/>
                <a:ea typeface="Open Sans"/>
                <a:cs typeface="Open Sans"/>
                <a:sym typeface="Open Sans"/>
              </a:rPr>
              <a:t>Follow us on social media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Table of Contents</a:t>
            </a:r>
          </a:p>
        </p:txBody>
      </p:sp>
      <p:sp>
        <p:nvSpPr>
          <p:cNvPr id="76" name="Shape 76"/>
          <p:cNvSpPr txBox="1">
            <a:spLocks noGrp="1"/>
          </p:cNvSpPr>
          <p:nvPr>
            <p:ph type="sldNum" idx="12"/>
          </p:nvPr>
        </p:nvSpPr>
        <p:spPr>
          <a:xfrm>
            <a:off x="23562818" y="13011886"/>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3</a:t>
            </a:fld>
            <a:endParaRPr lang="en-MY" sz="2000">
              <a:solidFill>
                <a:schemeClr val="lt1"/>
              </a:solidFill>
              <a:latin typeface="Open Sans"/>
              <a:ea typeface="Open Sans"/>
              <a:cs typeface="Open Sans"/>
              <a:sym typeface="Open Sans"/>
            </a:endParaRPr>
          </a:p>
        </p:txBody>
      </p:sp>
      <p:sp>
        <p:nvSpPr>
          <p:cNvPr id="77" name="Shape 77"/>
          <p:cNvSpPr txBox="1"/>
          <p:nvPr/>
        </p:nvSpPr>
        <p:spPr>
          <a:xfrm>
            <a:off x="1400413" y="3520450"/>
            <a:ext cx="1129717" cy="816152"/>
          </a:xfrm>
          <a:prstGeom prst="rect">
            <a:avLst/>
          </a:prstGeom>
          <a:no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3600">
                <a:solidFill>
                  <a:srgbClr val="FFFFFF"/>
                </a:solidFill>
                <a:latin typeface="Open Sans"/>
                <a:ea typeface="Open Sans"/>
                <a:cs typeface="Open Sans"/>
                <a:sym typeface="Open Sans"/>
              </a:rPr>
              <a:t>10</a:t>
            </a:r>
          </a:p>
        </p:txBody>
      </p:sp>
      <p:sp>
        <p:nvSpPr>
          <p:cNvPr id="78" name="Shape 78"/>
          <p:cNvSpPr/>
          <p:nvPr/>
        </p:nvSpPr>
        <p:spPr>
          <a:xfrm>
            <a:off x="1344845" y="3618651"/>
            <a:ext cx="1208768" cy="1208768"/>
          </a:xfrm>
          <a:prstGeom prst="ellipse">
            <a:avLst/>
          </a:prstGeom>
          <a:solidFill>
            <a:srgbClr val="C00000"/>
          </a:solidFill>
          <a:ln>
            <a:noFill/>
          </a:ln>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4300">
              <a:solidFill>
                <a:schemeClr val="dk1"/>
              </a:solidFill>
              <a:latin typeface="Calibri"/>
              <a:ea typeface="Calibri"/>
              <a:cs typeface="Calibri"/>
              <a:sym typeface="Calibri"/>
            </a:endParaRPr>
          </a:p>
        </p:txBody>
      </p:sp>
      <p:sp>
        <p:nvSpPr>
          <p:cNvPr id="79" name="Shape 79"/>
          <p:cNvSpPr txBox="1"/>
          <p:nvPr/>
        </p:nvSpPr>
        <p:spPr>
          <a:xfrm>
            <a:off x="1375771" y="3821380"/>
            <a:ext cx="1129717" cy="816152"/>
          </a:xfrm>
          <a:prstGeom prst="rect">
            <a:avLst/>
          </a:prstGeom>
          <a:no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3600">
                <a:solidFill>
                  <a:srgbClr val="FFFFFF"/>
                </a:solidFill>
                <a:latin typeface="Open Sans"/>
                <a:ea typeface="Open Sans"/>
                <a:cs typeface="Open Sans"/>
                <a:sym typeface="Open Sans"/>
              </a:rPr>
              <a:t>1.0</a:t>
            </a:r>
          </a:p>
        </p:txBody>
      </p:sp>
      <p:sp>
        <p:nvSpPr>
          <p:cNvPr id="80" name="Shape 80"/>
          <p:cNvSpPr txBox="1"/>
          <p:nvPr/>
        </p:nvSpPr>
        <p:spPr>
          <a:xfrm>
            <a:off x="3729787" y="3767785"/>
            <a:ext cx="17878927" cy="923341"/>
          </a:xfrm>
          <a:prstGeom prst="rect">
            <a:avLst/>
          </a:prstGeom>
          <a:noFill/>
          <a:ln>
            <a:noFill/>
          </a:ln>
        </p:spPr>
        <p:txBody>
          <a:bodyPr wrap="square" lIns="243850" tIns="121925" rIns="243850" bIns="121925" anchor="t" anchorCtr="0">
            <a:noAutofit/>
          </a:bodyPr>
          <a:lstStyle/>
          <a:p>
            <a:pPr marL="0" marR="0" lvl="0" indent="0" algn="l" rtl="0">
              <a:spcBef>
                <a:spcPts val="0"/>
              </a:spcBef>
              <a:buSzPct val="25000"/>
              <a:buNone/>
            </a:pPr>
            <a:r>
              <a:rPr lang="en-MY" sz="4400">
                <a:solidFill>
                  <a:srgbClr val="0C0C0C"/>
                </a:solidFill>
                <a:latin typeface="Open Sans Light"/>
                <a:ea typeface="Open Sans Light"/>
                <a:cs typeface="Open Sans Light"/>
                <a:sym typeface="Open Sans Light"/>
              </a:rPr>
              <a:t>About Us													       4</a:t>
            </a:r>
          </a:p>
        </p:txBody>
      </p:sp>
      <p:sp>
        <p:nvSpPr>
          <p:cNvPr id="81" name="Shape 81"/>
          <p:cNvSpPr/>
          <p:nvPr/>
        </p:nvSpPr>
        <p:spPr>
          <a:xfrm>
            <a:off x="1370041" y="5567742"/>
            <a:ext cx="1208768" cy="1208768"/>
          </a:xfrm>
          <a:prstGeom prst="ellipse">
            <a:avLst/>
          </a:prstGeom>
          <a:solidFill>
            <a:srgbClr val="C00000"/>
          </a:solidFill>
          <a:ln>
            <a:noFill/>
          </a:ln>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4300">
              <a:solidFill>
                <a:schemeClr val="dk1"/>
              </a:solidFill>
              <a:latin typeface="Calibri"/>
              <a:ea typeface="Calibri"/>
              <a:cs typeface="Calibri"/>
              <a:sym typeface="Calibri"/>
            </a:endParaRPr>
          </a:p>
        </p:txBody>
      </p:sp>
      <p:sp>
        <p:nvSpPr>
          <p:cNvPr id="82" name="Shape 82"/>
          <p:cNvSpPr txBox="1"/>
          <p:nvPr/>
        </p:nvSpPr>
        <p:spPr>
          <a:xfrm>
            <a:off x="1400967" y="5770471"/>
            <a:ext cx="1129717" cy="816152"/>
          </a:xfrm>
          <a:prstGeom prst="rect">
            <a:avLst/>
          </a:prstGeom>
          <a:no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3600">
                <a:solidFill>
                  <a:srgbClr val="FFFFFF"/>
                </a:solidFill>
                <a:latin typeface="Open Sans"/>
                <a:ea typeface="Open Sans"/>
                <a:cs typeface="Open Sans"/>
                <a:sym typeface="Open Sans"/>
              </a:rPr>
              <a:t>2.0</a:t>
            </a:r>
          </a:p>
        </p:txBody>
      </p:sp>
      <p:sp>
        <p:nvSpPr>
          <p:cNvPr id="83" name="Shape 83"/>
          <p:cNvSpPr/>
          <p:nvPr/>
        </p:nvSpPr>
        <p:spPr>
          <a:xfrm>
            <a:off x="1369462" y="7428628"/>
            <a:ext cx="1208768" cy="1208768"/>
          </a:xfrm>
          <a:prstGeom prst="ellipse">
            <a:avLst/>
          </a:prstGeom>
          <a:solidFill>
            <a:srgbClr val="C00000"/>
          </a:solidFill>
          <a:ln>
            <a:noFill/>
          </a:ln>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4300">
              <a:solidFill>
                <a:schemeClr val="dk1"/>
              </a:solidFill>
              <a:latin typeface="Calibri"/>
              <a:ea typeface="Calibri"/>
              <a:cs typeface="Calibri"/>
              <a:sym typeface="Calibri"/>
            </a:endParaRPr>
          </a:p>
        </p:txBody>
      </p:sp>
      <p:sp>
        <p:nvSpPr>
          <p:cNvPr id="84" name="Shape 84"/>
          <p:cNvSpPr txBox="1"/>
          <p:nvPr/>
        </p:nvSpPr>
        <p:spPr>
          <a:xfrm>
            <a:off x="1400388" y="7631357"/>
            <a:ext cx="1129717" cy="816152"/>
          </a:xfrm>
          <a:prstGeom prst="rect">
            <a:avLst/>
          </a:prstGeom>
          <a:noFill/>
          <a:ln>
            <a:noFill/>
          </a:ln>
        </p:spPr>
        <p:txBody>
          <a:bodyPr wrap="square" lIns="91425" tIns="91425" rIns="91425" bIns="91425" anchor="ctr" anchorCtr="0">
            <a:noAutofit/>
          </a:bodyPr>
          <a:lstStyle/>
          <a:p>
            <a:pPr marL="0" marR="0" lvl="0" indent="0" algn="ctr" rtl="0">
              <a:spcBef>
                <a:spcPts val="0"/>
              </a:spcBef>
              <a:buClr>
                <a:srgbClr val="FFFFFF"/>
              </a:buClr>
              <a:buSzPct val="25000"/>
              <a:buFont typeface="Open Sans"/>
              <a:buNone/>
            </a:pPr>
            <a:r>
              <a:rPr lang="en-MY" sz="3600">
                <a:solidFill>
                  <a:srgbClr val="FFFFFF"/>
                </a:solidFill>
                <a:latin typeface="Open Sans"/>
                <a:ea typeface="Open Sans"/>
                <a:cs typeface="Open Sans"/>
                <a:sym typeface="Open Sans"/>
              </a:rPr>
              <a:t>3.0</a:t>
            </a:r>
          </a:p>
        </p:txBody>
      </p:sp>
      <p:sp>
        <p:nvSpPr>
          <p:cNvPr id="85" name="Shape 85"/>
          <p:cNvSpPr txBox="1"/>
          <p:nvPr/>
        </p:nvSpPr>
        <p:spPr>
          <a:xfrm>
            <a:off x="3729789" y="5716876"/>
            <a:ext cx="17878927" cy="923341"/>
          </a:xfrm>
          <a:prstGeom prst="rect">
            <a:avLst/>
          </a:prstGeom>
          <a:noFill/>
          <a:ln>
            <a:noFill/>
          </a:ln>
        </p:spPr>
        <p:txBody>
          <a:bodyPr wrap="square" lIns="243850" tIns="121925" rIns="243850" bIns="121925" anchor="t" anchorCtr="0">
            <a:noAutofit/>
          </a:bodyPr>
          <a:lstStyle/>
          <a:p>
            <a:pPr marL="0" marR="0" lvl="0" indent="0" algn="l" rtl="0">
              <a:spcBef>
                <a:spcPts val="0"/>
              </a:spcBef>
              <a:buSzPct val="25000"/>
              <a:buNone/>
            </a:pPr>
            <a:r>
              <a:rPr lang="en-MY" sz="4400" dirty="0">
                <a:solidFill>
                  <a:srgbClr val="0C0C0C"/>
                </a:solidFill>
                <a:latin typeface="Open Sans Light"/>
                <a:ea typeface="Open Sans Light"/>
                <a:cs typeface="Open Sans Light"/>
                <a:sym typeface="Open Sans Light"/>
              </a:rPr>
              <a:t>The Proposal 												      12</a:t>
            </a:r>
          </a:p>
        </p:txBody>
      </p:sp>
      <p:sp>
        <p:nvSpPr>
          <p:cNvPr id="86" name="Shape 86"/>
          <p:cNvSpPr txBox="1"/>
          <p:nvPr/>
        </p:nvSpPr>
        <p:spPr>
          <a:xfrm>
            <a:off x="3777914" y="7644482"/>
            <a:ext cx="17878927" cy="923341"/>
          </a:xfrm>
          <a:prstGeom prst="rect">
            <a:avLst/>
          </a:prstGeom>
          <a:noFill/>
          <a:ln>
            <a:noFill/>
          </a:ln>
        </p:spPr>
        <p:txBody>
          <a:bodyPr wrap="square" lIns="243850" tIns="121925" rIns="243850" bIns="121925" anchor="t" anchorCtr="0">
            <a:noAutofit/>
          </a:bodyPr>
          <a:lstStyle/>
          <a:p>
            <a:pPr marL="0" marR="0" lvl="0" indent="0" algn="l" rtl="0">
              <a:spcBef>
                <a:spcPts val="0"/>
              </a:spcBef>
              <a:buSzPct val="25000"/>
              <a:buNone/>
            </a:pPr>
            <a:r>
              <a:rPr lang="en-MY" sz="4400">
                <a:solidFill>
                  <a:srgbClr val="0C0C0C"/>
                </a:solidFill>
                <a:latin typeface="Open Sans Light"/>
                <a:ea typeface="Open Sans Light"/>
                <a:cs typeface="Open Sans Light"/>
                <a:sym typeface="Open Sans Light"/>
              </a:rPr>
              <a:t>Contact Us													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p:nvPr/>
        </p:nvSpPr>
        <p:spPr>
          <a:xfrm>
            <a:off x="18533389" y="-94944"/>
            <a:ext cx="5352781" cy="6519749"/>
          </a:xfrm>
          <a:prstGeom prst="rect">
            <a:avLst/>
          </a:prstGeom>
          <a:solidFill>
            <a:srgbClr val="C00000"/>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93" name="Shape 93"/>
          <p:cNvSpPr/>
          <p:nvPr/>
        </p:nvSpPr>
        <p:spPr>
          <a:xfrm>
            <a:off x="19056882" y="2809124"/>
            <a:ext cx="4311545" cy="1846669"/>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4300">
                <a:solidFill>
                  <a:schemeClr val="lt1"/>
                </a:solidFill>
                <a:latin typeface="Open Sans Light"/>
                <a:ea typeface="Open Sans Light"/>
                <a:cs typeface="Open Sans Light"/>
                <a:sym typeface="Open Sans Light"/>
              </a:rPr>
              <a:t>About Us</a:t>
            </a:r>
          </a:p>
          <a:p>
            <a:pPr marL="0" marR="0" lvl="0" indent="0" algn="ctr" rtl="0">
              <a:spcBef>
                <a:spcPts val="0"/>
              </a:spcBef>
              <a:buSzPct val="25000"/>
              <a:buNone/>
            </a:pPr>
            <a:r>
              <a:rPr lang="en-MY" sz="3700">
                <a:solidFill>
                  <a:schemeClr val="lt1"/>
                </a:solidFill>
                <a:latin typeface="Open Sans Light"/>
                <a:ea typeface="Open Sans Light"/>
                <a:cs typeface="Open Sans Light"/>
                <a:sym typeface="Open Sans Light"/>
              </a:rPr>
              <a:t>—</a:t>
            </a:r>
          </a:p>
          <a:p>
            <a:pPr marL="0" marR="0" lvl="0" indent="0" algn="ctr" rtl="0">
              <a:spcBef>
                <a:spcPts val="0"/>
              </a:spcBef>
              <a:buSzPct val="25000"/>
              <a:buNone/>
            </a:pPr>
            <a:r>
              <a:rPr lang="en-MY" sz="2800">
                <a:solidFill>
                  <a:schemeClr val="lt1"/>
                </a:solidFill>
                <a:latin typeface="Open Sans"/>
                <a:ea typeface="Open Sans"/>
                <a:cs typeface="Open Sans"/>
                <a:sym typeface="Open Sans"/>
              </a:rPr>
              <a:t>SALIHIN</a:t>
            </a:r>
          </a:p>
        </p:txBody>
      </p:sp>
      <p:sp>
        <p:nvSpPr>
          <p:cNvPr id="94" name="Shape 94"/>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4</a:t>
            </a:fld>
            <a:endParaRPr lang="en-MY" sz="2000">
              <a:solidFill>
                <a:schemeClr val="lt1"/>
              </a:solidFill>
              <a:latin typeface="Open Sans"/>
              <a:ea typeface="Open Sans"/>
              <a:cs typeface="Open Sans"/>
              <a:sym typeface="Open Sans"/>
            </a:endParaRPr>
          </a:p>
        </p:txBody>
      </p:sp>
      <p:sp>
        <p:nvSpPr>
          <p:cNvPr id="95" name="Shape 95"/>
          <p:cNvSpPr/>
          <p:nvPr/>
        </p:nvSpPr>
        <p:spPr>
          <a:xfrm>
            <a:off x="20179934" y="718633"/>
            <a:ext cx="2065442" cy="1729545"/>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sz="1800">
              <a:solidFill>
                <a:srgbClr val="000000"/>
              </a:solidFill>
              <a:latin typeface="Calibri"/>
              <a:ea typeface="Calibri"/>
              <a:cs typeface="Calibri"/>
              <a:sym typeface="Calibri"/>
            </a:endParaRPr>
          </a:p>
        </p:txBody>
      </p:sp>
      <p:pic>
        <p:nvPicPr>
          <p:cNvPr id="96" name="Shape 96"/>
          <p:cNvPicPr preferRelativeResize="0"/>
          <p:nvPr/>
        </p:nvPicPr>
        <p:blipFill rotWithShape="1">
          <a:blip r:embed="rId3">
            <a:alphaModFix/>
          </a:blip>
          <a:srcRect/>
          <a:stretch/>
        </p:blipFill>
        <p:spPr>
          <a:xfrm>
            <a:off x="1851560" y="5372051"/>
            <a:ext cx="2383553" cy="145507"/>
          </a:xfrm>
          <a:prstGeom prst="rect">
            <a:avLst/>
          </a:prstGeom>
          <a:noFill/>
          <a:ln>
            <a:noFill/>
          </a:ln>
        </p:spPr>
      </p:pic>
      <p:sp>
        <p:nvSpPr>
          <p:cNvPr id="97" name="Shape 97"/>
          <p:cNvSpPr txBox="1"/>
          <p:nvPr/>
        </p:nvSpPr>
        <p:spPr>
          <a:xfrm>
            <a:off x="1779372" y="5660330"/>
            <a:ext cx="16754017" cy="6341169"/>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Open Sans"/>
              <a:buNone/>
            </a:pPr>
            <a:r>
              <a:rPr lang="en-MY" sz="6000" b="1">
                <a:solidFill>
                  <a:schemeClr val="dk1"/>
                </a:solidFill>
                <a:latin typeface="Open Sans"/>
                <a:ea typeface="Open Sans"/>
                <a:cs typeface="Open Sans"/>
                <a:sym typeface="Open Sans"/>
              </a:rPr>
              <a:t>1.0 About Us</a:t>
            </a:r>
          </a:p>
          <a:p>
            <a:pPr marL="1419225" marR="0" lvl="0" indent="-98425" algn="just" rtl="0">
              <a:spcBef>
                <a:spcPts val="0"/>
              </a:spcBef>
              <a:spcAft>
                <a:spcPts val="0"/>
              </a:spcAft>
              <a:buClr>
                <a:srgbClr val="C00000"/>
              </a:buClr>
              <a:buSzPct val="100000"/>
              <a:buFont typeface="Noto Sans Symbols"/>
              <a:buChar char="▪"/>
            </a:pPr>
            <a:r>
              <a:rPr lang="en-MY" sz="3600">
                <a:solidFill>
                  <a:srgbClr val="FF0000"/>
                </a:solidFill>
                <a:latin typeface="Open Sans Light"/>
                <a:ea typeface="Open Sans Light"/>
                <a:cs typeface="Open Sans Light"/>
                <a:sym typeface="Open Sans Light"/>
              </a:rPr>
              <a:t> </a:t>
            </a:r>
            <a:r>
              <a:rPr lang="en-MY" sz="3200">
                <a:solidFill>
                  <a:schemeClr val="dk1"/>
                </a:solidFill>
                <a:latin typeface="Open Sans Light"/>
                <a:ea typeface="Open Sans Light"/>
                <a:cs typeface="Open Sans Light"/>
                <a:sym typeface="Open Sans Light"/>
              </a:rPr>
              <a:t>About </a:t>
            </a:r>
            <a:r>
              <a:rPr lang="en-MY" sz="3200">
                <a:solidFill>
                  <a:srgbClr val="C00000"/>
                </a:solidFill>
                <a:latin typeface="Arial"/>
                <a:ea typeface="Arial"/>
                <a:cs typeface="Arial"/>
                <a:sym typeface="Arial"/>
              </a:rPr>
              <a:t>SALIHIN</a:t>
            </a:r>
          </a:p>
          <a:p>
            <a:pPr marL="1419225" marR="0" lvl="0" indent="-98425" algn="just" rtl="0">
              <a:spcBef>
                <a:spcPts val="0"/>
              </a:spcBef>
              <a:spcAft>
                <a:spcPts val="0"/>
              </a:spcAft>
              <a:buClr>
                <a:srgbClr val="C00000"/>
              </a:buClr>
              <a:buSzPct val="100000"/>
              <a:buFont typeface="Noto Sans Symbols"/>
              <a:buChar char="▪"/>
            </a:pPr>
            <a:r>
              <a:rPr lang="en-MY" sz="3200">
                <a:solidFill>
                  <a:schemeClr val="dk1"/>
                </a:solidFill>
                <a:latin typeface="Open Sans Light"/>
                <a:ea typeface="Open Sans Light"/>
                <a:cs typeface="Open Sans Light"/>
                <a:sym typeface="Open Sans Light"/>
              </a:rPr>
              <a:t> Key Management Team</a:t>
            </a:r>
          </a:p>
          <a:p>
            <a:pPr marL="1419225" marR="0" lvl="0" indent="-98425" algn="l" rtl="0">
              <a:spcBef>
                <a:spcPts val="0"/>
              </a:spcBef>
              <a:spcAft>
                <a:spcPts val="0"/>
              </a:spcAft>
              <a:buClr>
                <a:srgbClr val="C00000"/>
              </a:buClr>
              <a:buSzPct val="100000"/>
              <a:buFont typeface="Noto Sans Symbols"/>
              <a:buChar char="▪"/>
            </a:pPr>
            <a:r>
              <a:rPr lang="en-MY" sz="3200">
                <a:solidFill>
                  <a:schemeClr val="dk1"/>
                </a:solidFill>
                <a:latin typeface="Open Sans Light"/>
                <a:ea typeface="Open Sans Light"/>
                <a:cs typeface="Open Sans Light"/>
                <a:sym typeface="Open Sans Light"/>
              </a:rPr>
              <a:t> Services</a:t>
            </a:r>
          </a:p>
          <a:p>
            <a:pPr marL="1419225" marR="0" lvl="0" indent="-98425" algn="l" rtl="0">
              <a:spcBef>
                <a:spcPts val="0"/>
              </a:spcBef>
              <a:spcAft>
                <a:spcPts val="0"/>
              </a:spcAft>
              <a:buClr>
                <a:srgbClr val="C00000"/>
              </a:buClr>
              <a:buSzPct val="100000"/>
              <a:buFont typeface="Noto Sans Symbols"/>
              <a:buChar char="▪"/>
            </a:pPr>
            <a:r>
              <a:rPr lang="en-MY" sz="3200">
                <a:solidFill>
                  <a:schemeClr val="dk1"/>
                </a:solidFill>
                <a:latin typeface="Open Sans Light"/>
                <a:ea typeface="Open Sans Light"/>
                <a:cs typeface="Open Sans Light"/>
                <a:sym typeface="Open Sans Light"/>
              </a:rPr>
              <a:t> Our Diverse Clients</a:t>
            </a:r>
          </a:p>
          <a:p>
            <a:pPr marL="1419225" marR="0" lvl="0" indent="-98425" algn="l" rtl="0">
              <a:spcBef>
                <a:spcPts val="0"/>
              </a:spcBef>
              <a:spcAft>
                <a:spcPts val="0"/>
              </a:spcAft>
              <a:buClr>
                <a:srgbClr val="C00000"/>
              </a:buClr>
              <a:buSzPct val="100000"/>
              <a:buFont typeface="Noto Sans Symbols"/>
              <a:buChar char="▪"/>
            </a:pPr>
            <a:r>
              <a:rPr lang="en-MY" sz="3200">
                <a:solidFill>
                  <a:schemeClr val="dk1"/>
                </a:solidFill>
                <a:latin typeface="Open Sans Light"/>
                <a:ea typeface="Open Sans Light"/>
                <a:cs typeface="Open Sans Light"/>
                <a:sym typeface="Open Sans Light"/>
              </a:rPr>
              <a:t> Our Local and International Networks</a:t>
            </a:r>
          </a:p>
          <a:p>
            <a:pPr marL="1419225" marR="0" lvl="0" indent="-98425" algn="l" rtl="0">
              <a:spcBef>
                <a:spcPts val="0"/>
              </a:spcBef>
              <a:buClr>
                <a:srgbClr val="C00000"/>
              </a:buClr>
              <a:buFont typeface="Noto Sans Symbols"/>
              <a:buNone/>
            </a:pPr>
            <a:endParaRPr sz="36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1337099" y="5068294"/>
            <a:ext cx="21586800" cy="1231200"/>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About</a:t>
            </a:r>
          </a:p>
        </p:txBody>
      </p:sp>
      <p:pic>
        <p:nvPicPr>
          <p:cNvPr id="104" name="Shape 104" descr="EMNR0549.png"/>
          <p:cNvPicPr preferRelativeResize="0">
            <a:picLocks noGrp="1"/>
          </p:cNvPicPr>
          <p:nvPr>
            <p:ph type="pic" idx="2"/>
          </p:nvPr>
        </p:nvPicPr>
        <p:blipFill rotWithShape="1">
          <a:blip r:embed="rId3">
            <a:alphaModFix/>
          </a:blip>
          <a:srcRect l="-29761" t="-1321" r="-29220" b="23105"/>
          <a:stretch/>
        </p:blipFill>
        <p:spPr>
          <a:xfrm>
            <a:off x="0" y="0"/>
            <a:ext cx="24387299" cy="5155200"/>
          </a:xfrm>
          <a:prstGeom prst="rect">
            <a:avLst/>
          </a:prstGeom>
          <a:noFill/>
          <a:ln>
            <a:noFill/>
          </a:ln>
        </p:spPr>
      </p:pic>
      <p:sp>
        <p:nvSpPr>
          <p:cNvPr id="105" name="Shape 105"/>
          <p:cNvSpPr txBox="1">
            <a:spLocks noGrp="1"/>
          </p:cNvSpPr>
          <p:nvPr>
            <p:ph type="sldNum" idx="12"/>
          </p:nvPr>
        </p:nvSpPr>
        <p:spPr>
          <a:xfrm>
            <a:off x="23562818" y="13011886"/>
            <a:ext cx="824700" cy="462299"/>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5</a:t>
            </a:fld>
            <a:endParaRPr lang="en-MY" sz="2000">
              <a:solidFill>
                <a:schemeClr val="lt1"/>
              </a:solidFill>
              <a:latin typeface="Open Sans"/>
              <a:ea typeface="Open Sans"/>
              <a:cs typeface="Open Sans"/>
              <a:sym typeface="Open Sans"/>
            </a:endParaRPr>
          </a:p>
        </p:txBody>
      </p:sp>
      <p:sp>
        <p:nvSpPr>
          <p:cNvPr id="106" name="Shape 106"/>
          <p:cNvSpPr/>
          <p:nvPr/>
        </p:nvSpPr>
        <p:spPr>
          <a:xfrm>
            <a:off x="19924303" y="6659092"/>
            <a:ext cx="3428700" cy="6809400"/>
          </a:xfrm>
          <a:prstGeom prst="rect">
            <a:avLst/>
          </a:prstGeom>
          <a:solidFill>
            <a:srgbClr val="C00000"/>
          </a:solidFill>
          <a:ln>
            <a:noFill/>
          </a:ln>
        </p:spPr>
        <p:txBody>
          <a:bodyPr wrap="square" lIns="243850" tIns="121925" rIns="243850" bIns="121925"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sp>
        <p:nvSpPr>
          <p:cNvPr id="107" name="Shape 107"/>
          <p:cNvSpPr/>
          <p:nvPr/>
        </p:nvSpPr>
        <p:spPr>
          <a:xfrm>
            <a:off x="19924303" y="6830535"/>
            <a:ext cx="3428100" cy="6463199"/>
          </a:xfrm>
          <a:prstGeom prst="rect">
            <a:avLst/>
          </a:prstGeom>
          <a:noFill/>
          <a:ln>
            <a:noFill/>
          </a:ln>
        </p:spPr>
        <p:txBody>
          <a:bodyPr wrap="square" lIns="182875" tIns="91425" rIns="182875" bIns="91425"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Vision</a:t>
            </a:r>
          </a:p>
          <a:p>
            <a:pPr marL="0" marR="0" lvl="0" indent="0" algn="ctr" rtl="0">
              <a:spcBef>
                <a:spcPts val="0"/>
              </a:spcBef>
              <a:buSzPct val="25000"/>
              <a:buNone/>
            </a:pPr>
            <a:r>
              <a:rPr lang="en-MY" sz="2400">
                <a:solidFill>
                  <a:schemeClr val="lt1"/>
                </a:solidFill>
                <a:latin typeface="Open Sans Light"/>
                <a:ea typeface="Open Sans Light"/>
                <a:cs typeface="Open Sans Light"/>
                <a:sym typeface="Open Sans Light"/>
              </a:rPr>
              <a:t>To become the preferred national accountancy firm of Malaysia.</a:t>
            </a:r>
          </a:p>
          <a:p>
            <a:pPr marL="0" marR="0" lvl="0" indent="0" algn="ctr" rtl="0">
              <a:spcBef>
                <a:spcPts val="0"/>
              </a:spcBef>
              <a:buNone/>
            </a:pPr>
            <a:endParaRPr sz="2400">
              <a:solidFill>
                <a:schemeClr val="lt1"/>
              </a:solidFill>
              <a:latin typeface="Open Sans Light"/>
              <a:ea typeface="Open Sans Light"/>
              <a:cs typeface="Open Sans Light"/>
              <a:sym typeface="Open Sans Light"/>
            </a:endParaRPr>
          </a:p>
          <a:p>
            <a:pPr marL="0" marR="0" lvl="0" indent="0" algn="ctr" rtl="0">
              <a:spcBef>
                <a:spcPts val="0"/>
              </a:spcBef>
              <a:buSzPct val="25000"/>
              <a:buNone/>
            </a:pPr>
            <a:r>
              <a:rPr lang="en-MY" sz="2400" b="1">
                <a:solidFill>
                  <a:schemeClr val="lt1"/>
                </a:solidFill>
                <a:latin typeface="Open Sans"/>
                <a:ea typeface="Open Sans"/>
                <a:cs typeface="Open Sans"/>
                <a:sym typeface="Open Sans"/>
              </a:rPr>
              <a:t>Mission</a:t>
            </a:r>
          </a:p>
          <a:p>
            <a:pPr marL="0" marR="0" lvl="0" indent="0" algn="ctr" rtl="0">
              <a:spcBef>
                <a:spcPts val="0"/>
              </a:spcBef>
              <a:buSzPct val="25000"/>
              <a:buNone/>
            </a:pPr>
            <a:r>
              <a:rPr lang="en-MY" sz="2400">
                <a:solidFill>
                  <a:schemeClr val="lt1"/>
                </a:solidFill>
                <a:latin typeface="Open Sans Light"/>
                <a:ea typeface="Open Sans Light"/>
                <a:cs typeface="Open Sans Light"/>
                <a:sym typeface="Open Sans Light"/>
              </a:rPr>
              <a:t>SALIHIN is dedicated to creating value by focusing on customer satisfaction and growth, excellent internal business process and superior human capital resource development.</a:t>
            </a:r>
          </a:p>
        </p:txBody>
      </p:sp>
      <p:pic>
        <p:nvPicPr>
          <p:cNvPr id="108" name="Shape 108"/>
          <p:cNvPicPr preferRelativeResize="0"/>
          <p:nvPr/>
        </p:nvPicPr>
        <p:blipFill rotWithShape="1">
          <a:blip r:embed="rId4">
            <a:alphaModFix/>
          </a:blip>
          <a:srcRect/>
          <a:stretch/>
        </p:blipFill>
        <p:spPr>
          <a:xfrm>
            <a:off x="6428389" y="12123135"/>
            <a:ext cx="8568000" cy="1086899"/>
          </a:xfrm>
          <a:prstGeom prst="rect">
            <a:avLst/>
          </a:prstGeom>
          <a:noFill/>
          <a:ln>
            <a:noFill/>
          </a:ln>
        </p:spPr>
      </p:pic>
      <p:pic>
        <p:nvPicPr>
          <p:cNvPr id="109" name="Shape 109"/>
          <p:cNvPicPr preferRelativeResize="0"/>
          <p:nvPr/>
        </p:nvPicPr>
        <p:blipFill rotWithShape="1">
          <a:blip r:embed="rId5">
            <a:alphaModFix/>
          </a:blip>
          <a:srcRect/>
          <a:stretch/>
        </p:blipFill>
        <p:spPr>
          <a:xfrm>
            <a:off x="15317787" y="12406975"/>
            <a:ext cx="3484500" cy="783899"/>
          </a:xfrm>
          <a:prstGeom prst="rect">
            <a:avLst/>
          </a:prstGeom>
          <a:noFill/>
          <a:ln>
            <a:noFill/>
          </a:ln>
        </p:spPr>
      </p:pic>
      <p:sp>
        <p:nvSpPr>
          <p:cNvPr id="110" name="Shape 110"/>
          <p:cNvSpPr txBox="1"/>
          <p:nvPr/>
        </p:nvSpPr>
        <p:spPr>
          <a:xfrm>
            <a:off x="596325" y="6140408"/>
            <a:ext cx="19177500" cy="6001500"/>
          </a:xfrm>
          <a:prstGeom prst="rect">
            <a:avLst/>
          </a:prstGeom>
          <a:solidFill>
            <a:schemeClr val="lt1"/>
          </a:solidFill>
          <a:ln>
            <a:noFill/>
          </a:ln>
        </p:spPr>
        <p:txBody>
          <a:bodyPr wrap="square" lIns="91425" tIns="45700" rIns="91425" bIns="45700" anchor="t" anchorCtr="0">
            <a:noAutofit/>
          </a:bodyPr>
          <a:lstStyle/>
          <a:p>
            <a:pPr lvl="0" algn="just" rtl="0">
              <a:lnSpc>
                <a:spcPct val="115000"/>
              </a:lnSpc>
              <a:spcBef>
                <a:spcPts val="0"/>
              </a:spcBef>
              <a:buClr>
                <a:schemeClr val="dk1"/>
              </a:buClr>
              <a:buSzPct val="45833"/>
              <a:buFont typeface="Arial"/>
              <a:buNone/>
            </a:pPr>
            <a:r>
              <a:rPr lang="en-MY" sz="2400">
                <a:solidFill>
                  <a:srgbClr val="C00000"/>
                </a:solidFill>
              </a:rPr>
              <a:t>SALIHIN</a:t>
            </a:r>
            <a:r>
              <a:rPr lang="en-MY" sz="2400">
                <a:solidFill>
                  <a:srgbClr val="C00000"/>
                </a:solidFill>
                <a:latin typeface="Open Sans Light"/>
                <a:ea typeface="Open Sans Light"/>
                <a:cs typeface="Open Sans Light"/>
                <a:sym typeface="Open Sans Light"/>
              </a:rPr>
              <a:t> </a:t>
            </a:r>
            <a:r>
              <a:rPr lang="en-MY" sz="2400">
                <a:solidFill>
                  <a:schemeClr val="dk1"/>
                </a:solidFill>
                <a:latin typeface="Open Sans Light"/>
                <a:ea typeface="Open Sans Light"/>
                <a:cs typeface="Open Sans Light"/>
                <a:sym typeface="Open Sans Light"/>
              </a:rPr>
              <a:t>IT Curation Sdn Bhd is also known before as (</a:t>
            </a:r>
            <a:r>
              <a:rPr lang="en-MY" sz="2400">
                <a:solidFill>
                  <a:srgbClr val="C00000"/>
                </a:solidFill>
              </a:rPr>
              <a:t>SALIHIN</a:t>
            </a:r>
            <a:r>
              <a:rPr lang="en-MY" sz="2400">
                <a:solidFill>
                  <a:srgbClr val="C00000"/>
                </a:solidFill>
                <a:latin typeface="Open Sans Light"/>
                <a:ea typeface="Open Sans Light"/>
                <a:cs typeface="Open Sans Light"/>
                <a:sym typeface="Open Sans Light"/>
              </a:rPr>
              <a:t> </a:t>
            </a:r>
            <a:r>
              <a:rPr lang="en-MY" sz="2400">
                <a:solidFill>
                  <a:schemeClr val="dk1"/>
                </a:solidFill>
                <a:latin typeface="Open Sans Light"/>
                <a:ea typeface="Open Sans Light"/>
                <a:cs typeface="Open Sans Light"/>
                <a:sym typeface="Open Sans Light"/>
              </a:rPr>
              <a:t>GST Services Sdn Bhd)  is a registered company with MSC Malaysia status. This recognition by the Government of Malaysia through the Malaysia Digital Economy Corporation (MDEC), enables </a:t>
            </a:r>
            <a:r>
              <a:rPr lang="en-MY" sz="2400">
                <a:solidFill>
                  <a:srgbClr val="C00000"/>
                </a:solidFill>
              </a:rPr>
              <a:t>SALIHI</a:t>
            </a:r>
            <a:r>
              <a:rPr lang="en-MY" sz="2400">
                <a:solidFill>
                  <a:srgbClr val="C00000"/>
                </a:solidFill>
                <a:latin typeface="Open Sans Light"/>
                <a:ea typeface="Open Sans Light"/>
                <a:cs typeface="Open Sans Light"/>
                <a:sym typeface="Open Sans Light"/>
              </a:rPr>
              <a:t>N </a:t>
            </a:r>
            <a:r>
              <a:rPr lang="en-MY" sz="2400">
                <a:solidFill>
                  <a:schemeClr val="dk1"/>
                </a:solidFill>
                <a:latin typeface="Open Sans Light"/>
                <a:ea typeface="Open Sans Light"/>
                <a:cs typeface="Open Sans Light"/>
                <a:sym typeface="Open Sans Light"/>
              </a:rPr>
              <a:t>IT Curation Sdn Bhd to produce and enhance our products, services to both local and foreign companies.</a:t>
            </a:r>
          </a:p>
          <a:p>
            <a:pPr lvl="0" algn="just" rtl="0">
              <a:lnSpc>
                <a:spcPct val="115000"/>
              </a:lnSpc>
              <a:spcBef>
                <a:spcPts val="0"/>
              </a:spcBef>
              <a:buClr>
                <a:schemeClr val="dk1"/>
              </a:buClr>
              <a:buFont typeface="Arial"/>
              <a:buNone/>
            </a:pPr>
            <a:endParaRPr sz="2400">
              <a:solidFill>
                <a:schemeClr val="dk1"/>
              </a:solidFill>
              <a:latin typeface="Open Sans Light"/>
              <a:ea typeface="Open Sans Light"/>
              <a:cs typeface="Open Sans Light"/>
              <a:sym typeface="Open Sans Light"/>
            </a:endParaRPr>
          </a:p>
          <a:p>
            <a:pPr lvl="0" algn="just" rtl="0">
              <a:lnSpc>
                <a:spcPct val="115000"/>
              </a:lnSpc>
              <a:spcBef>
                <a:spcPts val="0"/>
              </a:spcBef>
              <a:buSzPct val="45833"/>
              <a:buNone/>
            </a:pPr>
            <a:r>
              <a:rPr lang="en-MY" sz="2400">
                <a:solidFill>
                  <a:srgbClr val="C00000"/>
                </a:solidFill>
              </a:rPr>
              <a:t>SALIHIN</a:t>
            </a:r>
            <a:r>
              <a:rPr lang="en-MY" sz="2400">
                <a:solidFill>
                  <a:srgbClr val="C00000"/>
                </a:solidFill>
                <a:latin typeface="Open Sans Light"/>
                <a:ea typeface="Open Sans Light"/>
                <a:cs typeface="Open Sans Light"/>
                <a:sym typeface="Open Sans Light"/>
              </a:rPr>
              <a:t> </a:t>
            </a:r>
            <a:r>
              <a:rPr lang="en-MY" sz="2400">
                <a:solidFill>
                  <a:schemeClr val="dk1"/>
                </a:solidFill>
                <a:latin typeface="Open Sans Light"/>
                <a:ea typeface="Open Sans Light"/>
                <a:cs typeface="Open Sans Light"/>
                <a:sym typeface="Open Sans Light"/>
              </a:rPr>
              <a:t>IT Curation Sdn Bhd is a network member firm of </a:t>
            </a:r>
            <a:r>
              <a:rPr lang="en-MY" sz="2400">
                <a:solidFill>
                  <a:srgbClr val="C00000"/>
                </a:solidFill>
              </a:rPr>
              <a:t>SALIHIN</a:t>
            </a:r>
            <a:r>
              <a:rPr lang="en-MY" sz="2400">
                <a:solidFill>
                  <a:schemeClr val="dk1"/>
                </a:solidFill>
              </a:rPr>
              <a:t>. </a:t>
            </a:r>
            <a:r>
              <a:rPr lang="en-MY" sz="2400">
                <a:solidFill>
                  <a:srgbClr val="C00000"/>
                </a:solidFill>
              </a:rPr>
              <a:t>SALIHIN</a:t>
            </a:r>
            <a:r>
              <a:rPr lang="en-MY" sz="2400">
                <a:solidFill>
                  <a:srgbClr val="C00000"/>
                </a:solidFill>
                <a:latin typeface="Open Sans Light"/>
                <a:ea typeface="Open Sans Light"/>
                <a:cs typeface="Open Sans Light"/>
                <a:sym typeface="Open Sans Light"/>
              </a:rPr>
              <a:t> </a:t>
            </a:r>
            <a:r>
              <a:rPr lang="en-MY" sz="2400">
                <a:solidFill>
                  <a:schemeClr val="dk1"/>
                </a:solidFill>
                <a:latin typeface="Open Sans Light"/>
                <a:ea typeface="Open Sans Light"/>
                <a:cs typeface="Open Sans Light"/>
                <a:sym typeface="Open Sans Light"/>
              </a:rPr>
              <a:t>is the brand under which independent member firms of </a:t>
            </a:r>
            <a:r>
              <a:rPr lang="en-MY" sz="2400">
                <a:solidFill>
                  <a:srgbClr val="C00000"/>
                </a:solidFill>
              </a:rPr>
              <a:t>SALIHIN</a:t>
            </a:r>
            <a:r>
              <a:rPr lang="en-MY" sz="2400">
                <a:solidFill>
                  <a:srgbClr val="C00000"/>
                </a:solidFill>
                <a:latin typeface="Open Sans Light"/>
                <a:ea typeface="Open Sans Light"/>
                <a:cs typeface="Open Sans Light"/>
                <a:sym typeface="Open Sans Light"/>
              </a:rPr>
              <a:t> </a:t>
            </a:r>
            <a:r>
              <a:rPr lang="en-MY" sz="2400">
                <a:solidFill>
                  <a:schemeClr val="dk1"/>
                </a:solidFill>
                <a:latin typeface="Open Sans Light"/>
                <a:ea typeface="Open Sans Light"/>
                <a:cs typeface="Open Sans Light"/>
                <a:sym typeface="Open Sans Light"/>
              </a:rPr>
              <a:t>International LLP (</a:t>
            </a:r>
            <a:r>
              <a:rPr lang="en-MY" sz="2400">
                <a:solidFill>
                  <a:srgbClr val="C00000"/>
                </a:solidFill>
              </a:rPr>
              <a:t>SALIHIN</a:t>
            </a:r>
            <a:r>
              <a:rPr lang="en-MY" sz="2400">
                <a:solidFill>
                  <a:srgbClr val="C00000"/>
                </a:solidFill>
                <a:latin typeface="Open Sans Light"/>
                <a:ea typeface="Open Sans Light"/>
                <a:cs typeface="Open Sans Light"/>
                <a:sym typeface="Open Sans Light"/>
              </a:rPr>
              <a:t> </a:t>
            </a:r>
            <a:r>
              <a:rPr lang="en-MY" sz="2400">
                <a:solidFill>
                  <a:schemeClr val="dk1"/>
                </a:solidFill>
                <a:latin typeface="Open Sans Light"/>
                <a:ea typeface="Open Sans Light"/>
                <a:cs typeface="Open Sans Light"/>
                <a:sym typeface="Open Sans Light"/>
              </a:rPr>
              <a:t>International) operate and provide professional services. Leveraging on its experienced international and local Shariah advisers as well as drawing on the global knowledge and resources of </a:t>
            </a:r>
            <a:r>
              <a:rPr lang="en-MY" sz="2400">
                <a:solidFill>
                  <a:srgbClr val="C00000"/>
                </a:solidFill>
              </a:rPr>
              <a:t>SALIHIN</a:t>
            </a:r>
            <a:r>
              <a:rPr lang="en-MY" sz="2400">
                <a:solidFill>
                  <a:srgbClr val="C00000"/>
                </a:solidFill>
                <a:latin typeface="Open Sans Light"/>
                <a:ea typeface="Open Sans Light"/>
                <a:cs typeface="Open Sans Light"/>
                <a:sym typeface="Open Sans Light"/>
              </a:rPr>
              <a:t> </a:t>
            </a:r>
            <a:r>
              <a:rPr lang="en-MY" sz="2400">
                <a:solidFill>
                  <a:schemeClr val="dk1"/>
                </a:solidFill>
                <a:latin typeface="Open Sans Light"/>
                <a:ea typeface="Open Sans Light"/>
                <a:cs typeface="Open Sans Light"/>
                <a:sym typeface="Open Sans Light"/>
              </a:rPr>
              <a:t>member firms, </a:t>
            </a:r>
            <a:r>
              <a:rPr lang="en-MY" sz="2400">
                <a:solidFill>
                  <a:srgbClr val="C00000"/>
                </a:solidFill>
              </a:rPr>
              <a:t>SALIHIN</a:t>
            </a:r>
            <a:r>
              <a:rPr lang="en-MY" sz="2400">
                <a:solidFill>
                  <a:srgbClr val="C00000"/>
                </a:solidFill>
                <a:latin typeface="Open Sans Light"/>
                <a:ea typeface="Open Sans Light"/>
                <a:cs typeface="Open Sans Light"/>
                <a:sym typeface="Open Sans Light"/>
              </a:rPr>
              <a:t> </a:t>
            </a:r>
            <a:r>
              <a:rPr lang="en-MY" sz="2400">
                <a:solidFill>
                  <a:schemeClr val="dk1"/>
                </a:solidFill>
                <a:latin typeface="Open Sans Light"/>
                <a:ea typeface="Open Sans Light"/>
                <a:cs typeface="Open Sans Light"/>
                <a:sym typeface="Open Sans Light"/>
              </a:rPr>
              <a:t>IT Curation provides advisory and others services in IT Audit &amp; Due Diligence , IT Governance and Planning, IT Project Management  , IT Risk Management , IT Strategy and Assessment, Business Intelligence, IT Sourcing/Outsourcing, Enterprise Resource Planning (ERP) , Software Development and Customization.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6</a:t>
            </a:fld>
            <a:endParaRPr lang="en-MY" sz="2000">
              <a:solidFill>
                <a:schemeClr val="lt1"/>
              </a:solidFill>
              <a:latin typeface="Open Sans"/>
              <a:ea typeface="Open Sans"/>
              <a:cs typeface="Open Sans"/>
              <a:sym typeface="Open Sans"/>
            </a:endParaRPr>
          </a:p>
        </p:txBody>
      </p:sp>
      <p:sp>
        <p:nvSpPr>
          <p:cNvPr id="117" name="Shape 117"/>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About Us</a:t>
            </a:r>
          </a:p>
        </p:txBody>
      </p:sp>
      <p:grpSp>
        <p:nvGrpSpPr>
          <p:cNvPr id="118" name="Shape 118"/>
          <p:cNvGrpSpPr/>
          <p:nvPr/>
        </p:nvGrpSpPr>
        <p:grpSpPr>
          <a:xfrm>
            <a:off x="2194891" y="3762337"/>
            <a:ext cx="20202575" cy="9244921"/>
            <a:chOff x="344487" y="1818502"/>
            <a:chExt cx="8847618" cy="4048768"/>
          </a:xfrm>
        </p:grpSpPr>
        <p:grpSp>
          <p:nvGrpSpPr>
            <p:cNvPr id="119" name="Shape 119"/>
            <p:cNvGrpSpPr/>
            <p:nvPr/>
          </p:nvGrpSpPr>
          <p:grpSpPr>
            <a:xfrm>
              <a:off x="368941" y="1836487"/>
              <a:ext cx="2771831" cy="1896340"/>
              <a:chOff x="360939" y="1453073"/>
              <a:chExt cx="2854212" cy="1631113"/>
            </a:xfrm>
          </p:grpSpPr>
          <p:sp>
            <p:nvSpPr>
              <p:cNvPr id="120" name="Shape 120"/>
              <p:cNvSpPr/>
              <p:nvPr/>
            </p:nvSpPr>
            <p:spPr>
              <a:xfrm>
                <a:off x="369531" y="1460244"/>
                <a:ext cx="2845620" cy="1623942"/>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dk1"/>
                  </a:solidFill>
                  <a:latin typeface="Calibri"/>
                  <a:ea typeface="Calibri"/>
                  <a:cs typeface="Calibri"/>
                  <a:sym typeface="Calibri"/>
                </a:endParaRPr>
              </a:p>
            </p:txBody>
          </p:sp>
          <p:sp>
            <p:nvSpPr>
              <p:cNvPr id="121" name="Shape 121"/>
              <p:cNvSpPr/>
              <p:nvPr/>
            </p:nvSpPr>
            <p:spPr>
              <a:xfrm>
                <a:off x="360939" y="1453073"/>
                <a:ext cx="2854211" cy="401857"/>
              </a:xfrm>
              <a:prstGeom prst="round2SameRect">
                <a:avLst>
                  <a:gd name="adj1" fmla="val 48698"/>
                  <a:gd name="adj2" fmla="val 0"/>
                </a:avLst>
              </a:prstGeom>
              <a:solidFill>
                <a:srgbClr val="C00000"/>
              </a:solidFill>
              <a:ln w="254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lt1"/>
                  </a:solidFill>
                  <a:latin typeface="Calibri"/>
                  <a:ea typeface="Calibri"/>
                  <a:cs typeface="Calibri"/>
                  <a:sym typeface="Calibri"/>
                </a:endParaRPr>
              </a:p>
            </p:txBody>
          </p:sp>
          <p:sp>
            <p:nvSpPr>
              <p:cNvPr id="122" name="Shape 122"/>
              <p:cNvSpPr txBox="1"/>
              <p:nvPr/>
            </p:nvSpPr>
            <p:spPr>
              <a:xfrm>
                <a:off x="369531" y="1798330"/>
                <a:ext cx="2845620" cy="991263"/>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buNone/>
                </a:pPr>
                <a:endParaRPr sz="2200">
                  <a:solidFill>
                    <a:schemeClr val="dk1"/>
                  </a:solidFill>
                  <a:latin typeface="Open Sans Light"/>
                  <a:ea typeface="Open Sans Light"/>
                  <a:cs typeface="Open Sans Light"/>
                  <a:sym typeface="Open Sans Light"/>
                </a:endParaRP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Statutory Financial Statement Audit</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Review Engagements</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Compilation Engagement</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Agreed Upon Procedures</a:t>
                </a:r>
              </a:p>
            </p:txBody>
          </p:sp>
          <p:sp>
            <p:nvSpPr>
              <p:cNvPr id="123" name="Shape 123"/>
              <p:cNvSpPr txBox="1"/>
              <p:nvPr/>
            </p:nvSpPr>
            <p:spPr>
              <a:xfrm>
                <a:off x="821558" y="1563250"/>
                <a:ext cx="1891775" cy="21804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AUDIT &amp; ASSURANCE</a:t>
                </a:r>
              </a:p>
            </p:txBody>
          </p:sp>
        </p:grpSp>
        <p:grpSp>
          <p:nvGrpSpPr>
            <p:cNvPr id="124" name="Shape 124"/>
            <p:cNvGrpSpPr/>
            <p:nvPr/>
          </p:nvGrpSpPr>
          <p:grpSpPr>
            <a:xfrm>
              <a:off x="3288677" y="1818502"/>
              <a:ext cx="2866345" cy="1914327"/>
              <a:chOff x="369765" y="3346664"/>
              <a:chExt cx="2899276" cy="2056148"/>
            </a:xfrm>
          </p:grpSpPr>
          <p:sp>
            <p:nvSpPr>
              <p:cNvPr id="125" name="Shape 125"/>
              <p:cNvSpPr/>
              <p:nvPr/>
            </p:nvSpPr>
            <p:spPr>
              <a:xfrm>
                <a:off x="378205" y="3374937"/>
                <a:ext cx="2890836" cy="2027876"/>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dk1"/>
                  </a:solidFill>
                  <a:latin typeface="Calibri"/>
                  <a:ea typeface="Calibri"/>
                  <a:cs typeface="Calibri"/>
                  <a:sym typeface="Calibri"/>
                </a:endParaRPr>
              </a:p>
            </p:txBody>
          </p:sp>
          <p:sp>
            <p:nvSpPr>
              <p:cNvPr id="126" name="Shape 126"/>
              <p:cNvSpPr/>
              <p:nvPr/>
            </p:nvSpPr>
            <p:spPr>
              <a:xfrm>
                <a:off x="369765" y="3346664"/>
                <a:ext cx="2899276" cy="521130"/>
              </a:xfrm>
              <a:prstGeom prst="round2SameRect">
                <a:avLst>
                  <a:gd name="adj1" fmla="val 48698"/>
                  <a:gd name="adj2" fmla="val 0"/>
                </a:avLst>
              </a:prstGeom>
              <a:solidFill>
                <a:srgbClr val="C00000"/>
              </a:solidFill>
              <a:ln w="254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lt1"/>
                  </a:solidFill>
                  <a:latin typeface="Calibri"/>
                  <a:ea typeface="Calibri"/>
                  <a:cs typeface="Calibri"/>
                  <a:sym typeface="Calibri"/>
                </a:endParaRPr>
              </a:p>
            </p:txBody>
          </p:sp>
          <p:sp>
            <p:nvSpPr>
              <p:cNvPr id="127" name="Shape 127"/>
              <p:cNvSpPr txBox="1"/>
              <p:nvPr/>
            </p:nvSpPr>
            <p:spPr>
              <a:xfrm>
                <a:off x="437277" y="4027173"/>
                <a:ext cx="2789537" cy="1237825"/>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Preparation &amp; Submission: GST-03</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Accounting and Review for users of SPS</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Preparation of Full Sets Accounts</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Preparation of Management Account or Reports</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Forensic Accounting</a:t>
                </a:r>
              </a:p>
            </p:txBody>
          </p:sp>
          <p:sp>
            <p:nvSpPr>
              <p:cNvPr id="128" name="Shape 128"/>
              <p:cNvSpPr txBox="1"/>
              <p:nvPr/>
            </p:nvSpPr>
            <p:spPr>
              <a:xfrm>
                <a:off x="781924" y="3417951"/>
                <a:ext cx="2179330" cy="49010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GST &amp; BUSINESS</a:t>
                </a:r>
              </a:p>
              <a:p>
                <a:pPr marL="0" marR="0" lvl="0" indent="0" algn="ctr" rtl="0">
                  <a:spcBef>
                    <a:spcPts val="0"/>
                  </a:spcBef>
                  <a:buSzPct val="25000"/>
                  <a:buNone/>
                </a:pPr>
                <a:r>
                  <a:rPr lang="en-MY" sz="2400" b="1">
                    <a:solidFill>
                      <a:schemeClr val="lt1"/>
                    </a:solidFill>
                    <a:latin typeface="Open Sans"/>
                    <a:ea typeface="Open Sans"/>
                    <a:cs typeface="Open Sans"/>
                    <a:sym typeface="Open Sans"/>
                  </a:rPr>
                  <a:t>ACCOUNTING SOLUTION</a:t>
                </a:r>
              </a:p>
            </p:txBody>
          </p:sp>
        </p:grpSp>
        <p:grpSp>
          <p:nvGrpSpPr>
            <p:cNvPr id="129" name="Shape 129"/>
            <p:cNvGrpSpPr/>
            <p:nvPr/>
          </p:nvGrpSpPr>
          <p:grpSpPr>
            <a:xfrm>
              <a:off x="6323337" y="1819794"/>
              <a:ext cx="2868767" cy="4047476"/>
              <a:chOff x="3272614" y="1484484"/>
              <a:chExt cx="4614946" cy="1600941"/>
            </a:xfrm>
          </p:grpSpPr>
          <p:sp>
            <p:nvSpPr>
              <p:cNvPr id="130" name="Shape 130"/>
              <p:cNvSpPr/>
              <p:nvPr/>
            </p:nvSpPr>
            <p:spPr>
              <a:xfrm>
                <a:off x="3272614" y="1494387"/>
                <a:ext cx="4536504" cy="1591039"/>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chemeClr val="dk1"/>
                  </a:solidFill>
                  <a:latin typeface="Calibri"/>
                  <a:ea typeface="Calibri"/>
                  <a:cs typeface="Calibri"/>
                  <a:sym typeface="Calibri"/>
                </a:endParaRPr>
              </a:p>
            </p:txBody>
          </p:sp>
          <p:sp>
            <p:nvSpPr>
              <p:cNvPr id="131" name="Shape 131"/>
              <p:cNvSpPr/>
              <p:nvPr/>
            </p:nvSpPr>
            <p:spPr>
              <a:xfrm>
                <a:off x="3272614" y="1484484"/>
                <a:ext cx="4536504" cy="191399"/>
              </a:xfrm>
              <a:prstGeom prst="round2SameRect">
                <a:avLst>
                  <a:gd name="adj1" fmla="val 48698"/>
                  <a:gd name="adj2" fmla="val 0"/>
                </a:avLst>
              </a:prstGeom>
              <a:solidFill>
                <a:srgbClr val="C00000"/>
              </a:solidFill>
              <a:ln w="254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chemeClr val="lt1"/>
                  </a:solidFill>
                  <a:latin typeface="Calibri"/>
                  <a:ea typeface="Calibri"/>
                  <a:cs typeface="Calibri"/>
                  <a:sym typeface="Calibri"/>
                </a:endParaRPr>
              </a:p>
            </p:txBody>
          </p:sp>
          <p:sp>
            <p:nvSpPr>
              <p:cNvPr id="132" name="Shape 132"/>
              <p:cNvSpPr txBox="1"/>
              <p:nvPr/>
            </p:nvSpPr>
            <p:spPr>
              <a:xfrm>
                <a:off x="3305100" y="1738947"/>
                <a:ext cx="4477172" cy="1238186"/>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Strategic Planning</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Cash Flow Planning &amp; Pricing Strategy</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Bad Debt Management</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Record Keeping and Internal Control</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Special Transaction</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GST-IT Advisory</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Transfer of Going Concern</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Audit and Investigation</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Advice on GST Ruling &amp; Appeal</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GST-03 Monthly Submission Review</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Monitoring TAP System</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Annual Adjustment</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Training &amp; Education Services</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GST Accounting Software</a:t>
                </a:r>
              </a:p>
            </p:txBody>
          </p:sp>
          <p:sp>
            <p:nvSpPr>
              <p:cNvPr id="133" name="Shape 133"/>
              <p:cNvSpPr txBox="1"/>
              <p:nvPr/>
            </p:nvSpPr>
            <p:spPr>
              <a:xfrm>
                <a:off x="4487155" y="1544101"/>
                <a:ext cx="2107435" cy="10027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GST ADVISORY</a:t>
                </a:r>
              </a:p>
            </p:txBody>
          </p:sp>
          <p:sp>
            <p:nvSpPr>
              <p:cNvPr id="134" name="Shape 134"/>
              <p:cNvSpPr txBox="1"/>
              <p:nvPr/>
            </p:nvSpPr>
            <p:spPr>
              <a:xfrm>
                <a:off x="3696628" y="2255689"/>
                <a:ext cx="4190931" cy="103476"/>
              </a:xfrm>
              <a:prstGeom prst="rect">
                <a:avLst/>
              </a:prstGeom>
              <a:noFill/>
              <a:ln>
                <a:noFill/>
              </a:ln>
            </p:spPr>
            <p:txBody>
              <a:bodyPr wrap="square" lIns="91425" tIns="45700" rIns="91425" bIns="45700" anchor="t" anchorCtr="0">
                <a:noAutofit/>
              </a:bodyPr>
              <a:lstStyle/>
              <a:p>
                <a:pPr marL="0" marR="0" lvl="0" indent="0" algn="ctr" rtl="0">
                  <a:spcBef>
                    <a:spcPts val="0"/>
                  </a:spcBef>
                  <a:buNone/>
                </a:pPr>
                <a:endParaRPr sz="1100">
                  <a:solidFill>
                    <a:schemeClr val="dk1"/>
                  </a:solidFill>
                  <a:latin typeface="Century Gothic"/>
                  <a:ea typeface="Century Gothic"/>
                  <a:cs typeface="Century Gothic"/>
                  <a:sym typeface="Century Gothic"/>
                </a:endParaRPr>
              </a:p>
            </p:txBody>
          </p:sp>
        </p:grpSp>
        <p:grpSp>
          <p:nvGrpSpPr>
            <p:cNvPr id="135" name="Shape 135"/>
            <p:cNvGrpSpPr/>
            <p:nvPr/>
          </p:nvGrpSpPr>
          <p:grpSpPr>
            <a:xfrm>
              <a:off x="344487" y="3881337"/>
              <a:ext cx="5880037" cy="1985930"/>
              <a:chOff x="3545610" y="3337060"/>
              <a:chExt cx="4434341" cy="1124137"/>
            </a:xfrm>
          </p:grpSpPr>
          <p:sp>
            <p:nvSpPr>
              <p:cNvPr id="136" name="Shape 136"/>
              <p:cNvSpPr/>
              <p:nvPr/>
            </p:nvSpPr>
            <p:spPr>
              <a:xfrm>
                <a:off x="3545728" y="3356992"/>
                <a:ext cx="4381811" cy="1104205"/>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dk1"/>
                  </a:solidFill>
                  <a:latin typeface="Calibri"/>
                  <a:ea typeface="Calibri"/>
                  <a:cs typeface="Calibri"/>
                  <a:sym typeface="Calibri"/>
                </a:endParaRPr>
              </a:p>
            </p:txBody>
          </p:sp>
          <p:sp>
            <p:nvSpPr>
              <p:cNvPr id="137" name="Shape 137"/>
              <p:cNvSpPr/>
              <p:nvPr/>
            </p:nvSpPr>
            <p:spPr>
              <a:xfrm>
                <a:off x="3545610" y="3337060"/>
                <a:ext cx="4381929" cy="239359"/>
              </a:xfrm>
              <a:prstGeom prst="round2SameRect">
                <a:avLst>
                  <a:gd name="adj1" fmla="val 48698"/>
                  <a:gd name="adj2" fmla="val 0"/>
                </a:avLst>
              </a:prstGeom>
              <a:solidFill>
                <a:srgbClr val="C00000"/>
              </a:solidFill>
              <a:ln>
                <a:noFill/>
              </a:ln>
            </p:spPr>
            <p:txBody>
              <a:bodyPr wrap="square" lIns="91425" tIns="45700" rIns="91425" bIns="45700" anchor="ctr" anchorCtr="0">
                <a:noAutofit/>
              </a:bodyPr>
              <a:lstStyle/>
              <a:p>
                <a:pPr marL="0" marR="0" lvl="0" indent="0" algn="ctr" rtl="0">
                  <a:spcBef>
                    <a:spcPts val="0"/>
                  </a:spcBef>
                  <a:buNone/>
                </a:pPr>
                <a:endParaRPr sz="1200">
                  <a:solidFill>
                    <a:schemeClr val="lt1"/>
                  </a:solidFill>
                  <a:latin typeface="Calibri"/>
                  <a:ea typeface="Calibri"/>
                  <a:cs typeface="Calibri"/>
                  <a:sym typeface="Calibri"/>
                </a:endParaRPr>
              </a:p>
            </p:txBody>
          </p:sp>
          <p:sp>
            <p:nvSpPr>
              <p:cNvPr id="138" name="Shape 138"/>
              <p:cNvSpPr txBox="1"/>
              <p:nvPr/>
            </p:nvSpPr>
            <p:spPr>
              <a:xfrm>
                <a:off x="3642237" y="3759219"/>
                <a:ext cx="2196933" cy="513036"/>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Mergers and Acquisition Tax Advisory</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Corporate Tax Compliance and Planning</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Transfer Pricing Advisory </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Transfer Pricing Documentation</a:t>
                </a:r>
              </a:p>
            </p:txBody>
          </p:sp>
          <p:sp>
            <p:nvSpPr>
              <p:cNvPr id="139" name="Shape 139"/>
              <p:cNvSpPr txBox="1"/>
              <p:nvPr/>
            </p:nvSpPr>
            <p:spPr>
              <a:xfrm>
                <a:off x="4664416" y="3404592"/>
                <a:ext cx="2144317" cy="14349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DIRECT TAXATION</a:t>
                </a:r>
              </a:p>
            </p:txBody>
          </p:sp>
          <p:sp>
            <p:nvSpPr>
              <p:cNvPr id="140" name="Shape 140"/>
              <p:cNvSpPr txBox="1"/>
              <p:nvPr/>
            </p:nvSpPr>
            <p:spPr>
              <a:xfrm>
                <a:off x="5793932" y="3707573"/>
                <a:ext cx="2186018" cy="638927"/>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Tax Audit, Investigation &amp; Appeal</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International Tax Consulting</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Real Property Gain Tax</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Tax Accounting</a:t>
                </a:r>
              </a:p>
              <a:p>
                <a:pPr marL="0" marR="0" lvl="0" indent="0" algn="ctr" rtl="0">
                  <a:lnSpc>
                    <a:spcPct val="150000"/>
                  </a:lnSpc>
                  <a:spcBef>
                    <a:spcPts val="0"/>
                  </a:spcBef>
                  <a:buSzPct val="25000"/>
                  <a:buNone/>
                </a:pPr>
                <a:r>
                  <a:rPr lang="en-MY" sz="2200">
                    <a:solidFill>
                      <a:schemeClr val="dk1"/>
                    </a:solidFill>
                    <a:latin typeface="Open Sans Light"/>
                    <a:ea typeface="Open Sans Light"/>
                    <a:cs typeface="Open Sans Light"/>
                    <a:sym typeface="Open Sans Light"/>
                  </a:rPr>
                  <a:t>Tax Risk Management</a:t>
                </a:r>
              </a:p>
            </p:txBody>
          </p:sp>
        </p:grpSp>
      </p:grpSp>
      <p:sp>
        <p:nvSpPr>
          <p:cNvPr id="141" name="Shape 141"/>
          <p:cNvSpPr txBox="1"/>
          <p:nvPr/>
        </p:nvSpPr>
        <p:spPr>
          <a:xfrm>
            <a:off x="1446791" y="1951975"/>
            <a:ext cx="21586688" cy="861785"/>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4000" b="1">
                <a:solidFill>
                  <a:srgbClr val="595959"/>
                </a:solidFill>
                <a:latin typeface="Open Sans Light"/>
                <a:ea typeface="Open Sans Light"/>
                <a:cs typeface="Open Sans Light"/>
                <a:sym typeface="Open Sans Light"/>
              </a:rPr>
              <a:t>Services</a:t>
            </a:r>
          </a:p>
        </p:txBody>
      </p:sp>
      <p:sp>
        <p:nvSpPr>
          <p:cNvPr id="142" name="Shape 142"/>
          <p:cNvSpPr txBox="1"/>
          <p:nvPr/>
        </p:nvSpPr>
        <p:spPr>
          <a:xfrm>
            <a:off x="2139050" y="3007440"/>
            <a:ext cx="21586688" cy="738675"/>
          </a:xfrm>
          <a:prstGeom prst="rect">
            <a:avLst/>
          </a:prstGeom>
          <a:noFill/>
          <a:ln>
            <a:noFill/>
          </a:ln>
        </p:spPr>
        <p:txBody>
          <a:bodyPr wrap="square" lIns="243850" tIns="121925" rIns="243850" bIns="121925" anchor="t" anchorCtr="0">
            <a:noAutofit/>
          </a:bodyPr>
          <a:lstStyle/>
          <a:p>
            <a:pPr marL="0" marR="0" lvl="0" indent="0" algn="l" rtl="0">
              <a:spcBef>
                <a:spcPts val="0"/>
              </a:spcBef>
              <a:buSzPct val="25000"/>
              <a:buNone/>
            </a:pPr>
            <a:r>
              <a:rPr lang="en-MY" sz="3200">
                <a:solidFill>
                  <a:srgbClr val="C00000"/>
                </a:solidFill>
                <a:latin typeface="Arial"/>
                <a:ea typeface="Arial"/>
                <a:cs typeface="Arial"/>
                <a:sym typeface="Arial"/>
              </a:rPr>
              <a:t>SALIHIN</a:t>
            </a:r>
            <a:r>
              <a:rPr lang="en-MY" sz="3200">
                <a:solidFill>
                  <a:srgbClr val="595959"/>
                </a:solidFill>
                <a:latin typeface="Open Sans Light"/>
                <a:ea typeface="Open Sans Light"/>
                <a:cs typeface="Open Sans Light"/>
                <a:sym typeface="Open Sans Light"/>
              </a:rPr>
              <a:t> offers wide spectrum value for money services: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7</a:t>
            </a:fld>
            <a:endParaRPr lang="en-MY" sz="2000">
              <a:solidFill>
                <a:schemeClr val="lt1"/>
              </a:solidFill>
              <a:latin typeface="Open Sans"/>
              <a:ea typeface="Open Sans"/>
              <a:cs typeface="Open Sans"/>
              <a:sym typeface="Open Sans"/>
            </a:endParaRPr>
          </a:p>
        </p:txBody>
      </p:sp>
      <p:sp>
        <p:nvSpPr>
          <p:cNvPr id="149" name="Shape 149"/>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About Us</a:t>
            </a:r>
          </a:p>
        </p:txBody>
      </p:sp>
      <p:grpSp>
        <p:nvGrpSpPr>
          <p:cNvPr id="150" name="Shape 150"/>
          <p:cNvGrpSpPr/>
          <p:nvPr/>
        </p:nvGrpSpPr>
        <p:grpSpPr>
          <a:xfrm>
            <a:off x="2057047" y="3760190"/>
            <a:ext cx="20091428" cy="9450478"/>
            <a:chOff x="344480" y="1806437"/>
            <a:chExt cx="8798940" cy="4138791"/>
          </a:xfrm>
        </p:grpSpPr>
        <p:sp>
          <p:nvSpPr>
            <p:cNvPr id="151" name="Shape 151"/>
            <p:cNvSpPr txBox="1"/>
            <p:nvPr/>
          </p:nvSpPr>
          <p:spPr>
            <a:xfrm>
              <a:off x="845542" y="1897834"/>
              <a:ext cx="1778628" cy="3639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GOVERNANCE &amp;</a:t>
              </a:r>
            </a:p>
            <a:p>
              <a:pPr marL="0" marR="0" lvl="0" indent="0" algn="ctr" rtl="0">
                <a:spcBef>
                  <a:spcPts val="0"/>
                </a:spcBef>
                <a:buSzPct val="25000"/>
                <a:buNone/>
              </a:pPr>
              <a:r>
                <a:rPr lang="en-MY" sz="2400" b="1">
                  <a:solidFill>
                    <a:schemeClr val="lt1"/>
                  </a:solidFill>
                  <a:latin typeface="Open Sans"/>
                  <a:ea typeface="Open Sans"/>
                  <a:cs typeface="Open Sans"/>
                  <a:sym typeface="Open Sans"/>
                </a:rPr>
                <a:t>CORPORATE SECRETARIAL</a:t>
              </a:r>
            </a:p>
          </p:txBody>
        </p:sp>
        <p:grpSp>
          <p:nvGrpSpPr>
            <p:cNvPr id="152" name="Shape 152"/>
            <p:cNvGrpSpPr/>
            <p:nvPr/>
          </p:nvGrpSpPr>
          <p:grpSpPr>
            <a:xfrm>
              <a:off x="358554" y="1806437"/>
              <a:ext cx="4434540" cy="2333312"/>
              <a:chOff x="-2594022" y="3333707"/>
              <a:chExt cx="4485491" cy="2506177"/>
            </a:xfrm>
          </p:grpSpPr>
          <p:sp>
            <p:nvSpPr>
              <p:cNvPr id="153" name="Shape 153"/>
              <p:cNvSpPr/>
              <p:nvPr/>
            </p:nvSpPr>
            <p:spPr>
              <a:xfrm>
                <a:off x="-2590366" y="3346664"/>
                <a:ext cx="4472432" cy="2493220"/>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dk1"/>
                  </a:solidFill>
                  <a:latin typeface="Calibri"/>
                  <a:ea typeface="Calibri"/>
                  <a:cs typeface="Calibri"/>
                  <a:sym typeface="Calibri"/>
                </a:endParaRPr>
              </a:p>
            </p:txBody>
          </p:sp>
          <p:sp>
            <p:nvSpPr>
              <p:cNvPr id="154" name="Shape 154"/>
              <p:cNvSpPr/>
              <p:nvPr/>
            </p:nvSpPr>
            <p:spPr>
              <a:xfrm>
                <a:off x="-2594022" y="3333707"/>
                <a:ext cx="4485491" cy="553620"/>
              </a:xfrm>
              <a:prstGeom prst="round2SameRect">
                <a:avLst>
                  <a:gd name="adj1" fmla="val 48698"/>
                  <a:gd name="adj2" fmla="val 0"/>
                </a:avLst>
              </a:prstGeom>
              <a:solidFill>
                <a:srgbClr val="C00000"/>
              </a:solidFill>
              <a:ln w="254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lt1"/>
                  </a:solidFill>
                  <a:latin typeface="Calibri"/>
                  <a:ea typeface="Calibri"/>
                  <a:cs typeface="Calibri"/>
                  <a:sym typeface="Calibri"/>
                </a:endParaRPr>
              </a:p>
            </p:txBody>
          </p:sp>
          <p:sp>
            <p:nvSpPr>
              <p:cNvPr id="155" name="Shape 155"/>
              <p:cNvSpPr txBox="1"/>
              <p:nvPr/>
            </p:nvSpPr>
            <p:spPr>
              <a:xfrm>
                <a:off x="-2491609" y="4083526"/>
                <a:ext cx="4315714" cy="147670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IT Audit &amp; Due Diligence</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IT Governance and Planning</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IT Project Management </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IT Risk Management </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IT Strategy and Assessment</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Business Intelligence</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IT Sourcing/Outsourcing</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Enterprise Resource Planning (ERP)</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Software Development and Customization</a:t>
                </a:r>
              </a:p>
            </p:txBody>
          </p:sp>
          <p:sp>
            <p:nvSpPr>
              <p:cNvPr id="156" name="Shape 156"/>
              <p:cNvSpPr txBox="1"/>
              <p:nvPr/>
            </p:nvSpPr>
            <p:spPr>
              <a:xfrm>
                <a:off x="-929671" y="3485691"/>
                <a:ext cx="1922663" cy="21716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IT CONSULTANCY</a:t>
                </a:r>
              </a:p>
            </p:txBody>
          </p:sp>
        </p:grpSp>
        <p:grpSp>
          <p:nvGrpSpPr>
            <p:cNvPr id="157" name="Shape 157"/>
            <p:cNvGrpSpPr/>
            <p:nvPr/>
          </p:nvGrpSpPr>
          <p:grpSpPr>
            <a:xfrm>
              <a:off x="5035737" y="1819808"/>
              <a:ext cx="4107613" cy="2319941"/>
              <a:chOff x="1201265" y="1484484"/>
              <a:chExt cx="6607853" cy="917629"/>
            </a:xfrm>
          </p:grpSpPr>
          <p:sp>
            <p:nvSpPr>
              <p:cNvPr id="158" name="Shape 158"/>
              <p:cNvSpPr/>
              <p:nvPr/>
            </p:nvSpPr>
            <p:spPr>
              <a:xfrm>
                <a:off x="1201265" y="1494387"/>
                <a:ext cx="6607853" cy="907727"/>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chemeClr val="dk1"/>
                  </a:solidFill>
                  <a:latin typeface="Calibri"/>
                  <a:ea typeface="Calibri"/>
                  <a:cs typeface="Calibri"/>
                  <a:sym typeface="Calibri"/>
                </a:endParaRPr>
              </a:p>
            </p:txBody>
          </p:sp>
          <p:sp>
            <p:nvSpPr>
              <p:cNvPr id="159" name="Shape 159"/>
              <p:cNvSpPr/>
              <p:nvPr/>
            </p:nvSpPr>
            <p:spPr>
              <a:xfrm>
                <a:off x="1201266" y="1484484"/>
                <a:ext cx="6607852" cy="191399"/>
              </a:xfrm>
              <a:prstGeom prst="round2SameRect">
                <a:avLst>
                  <a:gd name="adj1" fmla="val 48698"/>
                  <a:gd name="adj2" fmla="val 0"/>
                </a:avLst>
              </a:prstGeom>
              <a:solidFill>
                <a:srgbClr val="C00000"/>
              </a:solidFill>
              <a:ln w="254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chemeClr val="lt1"/>
                  </a:solidFill>
                  <a:latin typeface="Calibri"/>
                  <a:ea typeface="Calibri"/>
                  <a:cs typeface="Calibri"/>
                  <a:sym typeface="Calibri"/>
                </a:endParaRPr>
              </a:p>
            </p:txBody>
          </p:sp>
          <p:sp>
            <p:nvSpPr>
              <p:cNvPr id="160" name="Shape 160"/>
              <p:cNvSpPr txBox="1"/>
              <p:nvPr/>
            </p:nvSpPr>
            <p:spPr>
              <a:xfrm>
                <a:off x="1209983" y="1682366"/>
                <a:ext cx="6521430" cy="71974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Islamic Banking Product Structuring</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Islamic Securities: Sukuk Issuance &amp; Structure</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Islamic  Wealth Management Advisory</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Islamic Private Equity Advisory</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Establishment of Islamic Bank</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Zakat &amp; Waqf Accounting Software (SPS)</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Shariah Compliance Training Program</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Shariah Training &amp; Education, Research &amp; Development</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Shariah Internal &amp; External Audit, Review &amp; Screening</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Shariah Risk Management</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Shariah Legal Advisory</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Shariah Governance &amp; Supervision</a:t>
                </a:r>
              </a:p>
            </p:txBody>
          </p:sp>
          <p:sp>
            <p:nvSpPr>
              <p:cNvPr id="161" name="Shape 161"/>
              <p:cNvSpPr txBox="1"/>
              <p:nvPr/>
            </p:nvSpPr>
            <p:spPr>
              <a:xfrm>
                <a:off x="2434599" y="1544101"/>
                <a:ext cx="4729884" cy="7997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SHARIAH AUDIT &amp; ADVISORY</a:t>
                </a:r>
              </a:p>
            </p:txBody>
          </p:sp>
        </p:grpSp>
        <p:grpSp>
          <p:nvGrpSpPr>
            <p:cNvPr id="162" name="Shape 162"/>
            <p:cNvGrpSpPr/>
            <p:nvPr/>
          </p:nvGrpSpPr>
          <p:grpSpPr>
            <a:xfrm>
              <a:off x="344480" y="4250152"/>
              <a:ext cx="8798940" cy="1695075"/>
              <a:chOff x="3545610" y="3545837"/>
              <a:chExt cx="6635589" cy="959500"/>
            </a:xfrm>
          </p:grpSpPr>
          <p:sp>
            <p:nvSpPr>
              <p:cNvPr id="163" name="Shape 163"/>
              <p:cNvSpPr/>
              <p:nvPr/>
            </p:nvSpPr>
            <p:spPr>
              <a:xfrm>
                <a:off x="3545728" y="3565766"/>
                <a:ext cx="6635411" cy="939572"/>
              </a:xfrm>
              <a:prstGeom prst="roundRect">
                <a:avLst>
                  <a:gd name="adj" fmla="val 9410"/>
                </a:avLst>
              </a:prstGeom>
              <a:solidFill>
                <a:schemeClr val="lt1"/>
              </a:solidFill>
              <a:ln w="7620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200">
                  <a:solidFill>
                    <a:schemeClr val="dk1"/>
                  </a:solidFill>
                  <a:latin typeface="Calibri"/>
                  <a:ea typeface="Calibri"/>
                  <a:cs typeface="Calibri"/>
                  <a:sym typeface="Calibri"/>
                </a:endParaRPr>
              </a:p>
            </p:txBody>
          </p:sp>
          <p:sp>
            <p:nvSpPr>
              <p:cNvPr id="164" name="Shape 164"/>
              <p:cNvSpPr/>
              <p:nvPr/>
            </p:nvSpPr>
            <p:spPr>
              <a:xfrm>
                <a:off x="3545610" y="3545837"/>
                <a:ext cx="6635589" cy="277424"/>
              </a:xfrm>
              <a:prstGeom prst="round2SameRect">
                <a:avLst>
                  <a:gd name="adj1" fmla="val 48698"/>
                  <a:gd name="adj2" fmla="val 0"/>
                </a:avLst>
              </a:prstGeom>
              <a:solidFill>
                <a:srgbClr val="C00000"/>
              </a:solidFill>
              <a:ln>
                <a:noFill/>
              </a:ln>
            </p:spPr>
            <p:txBody>
              <a:bodyPr wrap="square" lIns="91425" tIns="45700" rIns="91425" bIns="45700" anchor="ctr" anchorCtr="0">
                <a:noAutofit/>
              </a:bodyPr>
              <a:lstStyle/>
              <a:p>
                <a:pPr marL="0" marR="0" lvl="0" indent="0" algn="ctr" rtl="0">
                  <a:spcBef>
                    <a:spcPts val="0"/>
                  </a:spcBef>
                  <a:buNone/>
                </a:pPr>
                <a:endParaRPr sz="1200">
                  <a:solidFill>
                    <a:schemeClr val="lt1"/>
                  </a:solidFill>
                  <a:latin typeface="Calibri"/>
                  <a:ea typeface="Calibri"/>
                  <a:cs typeface="Calibri"/>
                  <a:sym typeface="Calibri"/>
                </a:endParaRPr>
              </a:p>
            </p:txBody>
          </p:sp>
          <p:sp>
            <p:nvSpPr>
              <p:cNvPr id="165" name="Shape 165"/>
              <p:cNvSpPr txBox="1"/>
              <p:nvPr/>
            </p:nvSpPr>
            <p:spPr>
              <a:xfrm>
                <a:off x="3585416" y="3872471"/>
                <a:ext cx="3326832" cy="52645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Internal  &amp; Forensic Auditing</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Enterprise Risk Management</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Due Diligence &amp; Business Valuation</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Financial Statement Analysis</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Raising Seed/Start-Up Capital</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Agreed Upon Procedures</a:t>
                </a:r>
              </a:p>
            </p:txBody>
          </p:sp>
          <p:sp>
            <p:nvSpPr>
              <p:cNvPr id="166" name="Shape 166"/>
              <p:cNvSpPr txBox="1"/>
              <p:nvPr/>
            </p:nvSpPr>
            <p:spPr>
              <a:xfrm>
                <a:off x="5262205" y="3608292"/>
                <a:ext cx="3247155" cy="11444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400" b="1">
                    <a:solidFill>
                      <a:schemeClr val="lt1"/>
                    </a:solidFill>
                    <a:latin typeface="Open Sans"/>
                    <a:ea typeface="Open Sans"/>
                    <a:cs typeface="Open Sans"/>
                    <a:sym typeface="Open Sans"/>
                  </a:rPr>
                  <a:t>TRANSACTION &amp; CORPORATE FINANCE</a:t>
                </a:r>
              </a:p>
            </p:txBody>
          </p:sp>
          <p:sp>
            <p:nvSpPr>
              <p:cNvPr id="167" name="Shape 167"/>
              <p:cNvSpPr txBox="1"/>
              <p:nvPr/>
            </p:nvSpPr>
            <p:spPr>
              <a:xfrm>
                <a:off x="6781735" y="3894957"/>
                <a:ext cx="2624949" cy="610381"/>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Management Buy-In(MBI) / Buy-Out (MBO)</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Project and Infrastructure Finance</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Pre and Post IPO Advisory</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Raising and Restructuring of Debt</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Governance and Compliance Advisory</a:t>
                </a:r>
              </a:p>
              <a:p>
                <a:pPr marL="0" marR="0" lvl="0" indent="0" algn="ctr" rtl="0">
                  <a:spcBef>
                    <a:spcPts val="0"/>
                  </a:spcBef>
                  <a:buSzPct val="25000"/>
                  <a:buNone/>
                </a:pPr>
                <a:r>
                  <a:rPr lang="en-MY" sz="2200">
                    <a:solidFill>
                      <a:schemeClr val="dk1"/>
                    </a:solidFill>
                    <a:latin typeface="Open Sans Light"/>
                    <a:ea typeface="Open Sans Light"/>
                    <a:cs typeface="Open Sans Light"/>
                    <a:sym typeface="Open Sans Light"/>
                  </a:rPr>
                  <a:t>Merges, Acquisition and Demergers</a:t>
                </a:r>
              </a:p>
              <a:p>
                <a:pPr marL="0" marR="0" lvl="0" indent="0" algn="ctr" rtl="0">
                  <a:spcBef>
                    <a:spcPts val="0"/>
                  </a:spcBef>
                  <a:buNone/>
                </a:pPr>
                <a:endParaRPr sz="2200">
                  <a:solidFill>
                    <a:schemeClr val="dk1"/>
                  </a:solidFill>
                  <a:latin typeface="Open Sans Light"/>
                  <a:ea typeface="Open Sans Light"/>
                  <a:cs typeface="Open Sans Light"/>
                  <a:sym typeface="Open Sans Light"/>
                </a:endParaRPr>
              </a:p>
            </p:txBody>
          </p:sp>
        </p:grpSp>
      </p:grpSp>
      <p:sp>
        <p:nvSpPr>
          <p:cNvPr id="168" name="Shape 168"/>
          <p:cNvSpPr txBox="1"/>
          <p:nvPr/>
        </p:nvSpPr>
        <p:spPr>
          <a:xfrm>
            <a:off x="1400413" y="1929233"/>
            <a:ext cx="21586688" cy="861785"/>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4000" b="1">
                <a:solidFill>
                  <a:srgbClr val="595959"/>
                </a:solidFill>
                <a:latin typeface="Open Sans Light"/>
                <a:ea typeface="Open Sans Light"/>
                <a:cs typeface="Open Sans Light"/>
                <a:sym typeface="Open Sans Light"/>
              </a:rPr>
              <a:t>Services (Cont.)</a:t>
            </a:r>
          </a:p>
        </p:txBody>
      </p:sp>
      <p:sp>
        <p:nvSpPr>
          <p:cNvPr id="169" name="Shape 169"/>
          <p:cNvSpPr txBox="1"/>
          <p:nvPr/>
        </p:nvSpPr>
        <p:spPr>
          <a:xfrm>
            <a:off x="1975678" y="2903241"/>
            <a:ext cx="21586688" cy="738675"/>
          </a:xfrm>
          <a:prstGeom prst="rect">
            <a:avLst/>
          </a:prstGeom>
          <a:noFill/>
          <a:ln>
            <a:noFill/>
          </a:ln>
        </p:spPr>
        <p:txBody>
          <a:bodyPr wrap="square" lIns="243850" tIns="121925" rIns="243850" bIns="121925" anchor="t" anchorCtr="0">
            <a:noAutofit/>
          </a:bodyPr>
          <a:lstStyle/>
          <a:p>
            <a:pPr marL="0" marR="0" lvl="0" indent="0" algn="l" rtl="0">
              <a:spcBef>
                <a:spcPts val="0"/>
              </a:spcBef>
              <a:buSzPct val="25000"/>
              <a:buNone/>
            </a:pPr>
            <a:r>
              <a:rPr lang="en-MY" sz="3200">
                <a:solidFill>
                  <a:srgbClr val="C00000"/>
                </a:solidFill>
                <a:latin typeface="Arial"/>
                <a:ea typeface="Arial"/>
                <a:cs typeface="Arial"/>
                <a:sym typeface="Arial"/>
              </a:rPr>
              <a:t>SALIHIN</a:t>
            </a:r>
            <a:r>
              <a:rPr lang="en-MY" sz="3200">
                <a:solidFill>
                  <a:srgbClr val="595959"/>
                </a:solidFill>
                <a:latin typeface="Open Sans Light"/>
                <a:ea typeface="Open Sans Light"/>
                <a:cs typeface="Open Sans Light"/>
                <a:sym typeface="Open Sans Light"/>
              </a:rPr>
              <a:t> offers wide spectrum value for money services: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rotWithShape="1">
          <a:blip r:embed="rId3">
            <a:alphaModFix/>
          </a:blip>
          <a:srcRect/>
          <a:stretch/>
        </p:blipFill>
        <p:spPr>
          <a:xfrm>
            <a:off x="628650" y="2791018"/>
            <a:ext cx="23288623" cy="10203087"/>
          </a:xfrm>
          <a:prstGeom prst="rect">
            <a:avLst/>
          </a:prstGeom>
          <a:noFill/>
          <a:ln>
            <a:noFill/>
          </a:ln>
        </p:spPr>
      </p:pic>
      <p:sp>
        <p:nvSpPr>
          <p:cNvPr id="176" name="Shape 176"/>
          <p:cNvSpPr txBox="1">
            <a:spLocks noGrp="1"/>
          </p:cNvSpPr>
          <p:nvPr>
            <p:ph type="sldNum" idx="12"/>
          </p:nvPr>
        </p:nvSpPr>
        <p:spPr>
          <a:xfrm>
            <a:off x="23562367" y="12994106"/>
            <a:ext cx="824807" cy="462288"/>
          </a:xfrm>
          <a:prstGeom prst="rect">
            <a:avLst/>
          </a:prstGeom>
          <a:solidFill>
            <a:schemeClr val="lt1"/>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rgbClr val="C00000"/>
                </a:solidFill>
                <a:latin typeface="Open Sans"/>
                <a:ea typeface="Open Sans"/>
                <a:cs typeface="Open Sans"/>
                <a:sym typeface="Open Sans"/>
              </a:rPr>
              <a:t>8</a:t>
            </a:fld>
            <a:endParaRPr lang="en-MY" sz="2000">
              <a:solidFill>
                <a:srgbClr val="C00000"/>
              </a:solidFill>
              <a:latin typeface="Open Sans"/>
              <a:ea typeface="Open Sans"/>
              <a:cs typeface="Open Sans"/>
              <a:sym typeface="Open Sans"/>
            </a:endParaRPr>
          </a:p>
        </p:txBody>
      </p:sp>
      <p:sp>
        <p:nvSpPr>
          <p:cNvPr id="177" name="Shape 177"/>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About Us</a:t>
            </a:r>
          </a:p>
        </p:txBody>
      </p:sp>
      <p:sp>
        <p:nvSpPr>
          <p:cNvPr id="178" name="Shape 178"/>
          <p:cNvSpPr txBox="1"/>
          <p:nvPr/>
        </p:nvSpPr>
        <p:spPr>
          <a:xfrm>
            <a:off x="1400413" y="1929233"/>
            <a:ext cx="21586688" cy="861785"/>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4000" b="1">
                <a:solidFill>
                  <a:srgbClr val="595959"/>
                </a:solidFill>
                <a:latin typeface="Open Sans Light"/>
                <a:ea typeface="Open Sans Light"/>
                <a:cs typeface="Open Sans Light"/>
                <a:sym typeface="Open Sans Light"/>
              </a:rPr>
              <a:t>Services (Cont.)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sldNum" idx="12"/>
          </p:nvPr>
        </p:nvSpPr>
        <p:spPr>
          <a:xfrm>
            <a:off x="23562367" y="13007259"/>
            <a:ext cx="824807" cy="462197"/>
          </a:xfrm>
          <a:prstGeom prst="rect">
            <a:avLst/>
          </a:prstGeom>
          <a:solidFill>
            <a:srgbClr val="C00000"/>
          </a:solidFill>
          <a:ln>
            <a:noFill/>
          </a:ln>
        </p:spPr>
        <p:txBody>
          <a:bodyPr wrap="square" lIns="0" tIns="182675" rIns="0" bIns="182675" anchor="ctr" anchorCtr="0">
            <a:noAutofit/>
          </a:bodyPr>
          <a:lstStyle/>
          <a:p>
            <a:pPr marL="0" marR="0" lvl="0" indent="0" algn="ctr" rtl="0">
              <a:spcBef>
                <a:spcPts val="0"/>
              </a:spcBef>
              <a:buSzPct val="25000"/>
              <a:buNone/>
            </a:pPr>
            <a:fld id="{00000000-1234-1234-1234-123412341234}" type="slidenum">
              <a:rPr lang="en-MY" sz="2000">
                <a:solidFill>
                  <a:schemeClr val="lt1"/>
                </a:solidFill>
                <a:latin typeface="Open Sans"/>
                <a:ea typeface="Open Sans"/>
                <a:cs typeface="Open Sans"/>
                <a:sym typeface="Open Sans"/>
              </a:rPr>
              <a:t>9</a:t>
            </a:fld>
            <a:endParaRPr lang="en-MY" sz="2000">
              <a:solidFill>
                <a:schemeClr val="lt1"/>
              </a:solidFill>
              <a:latin typeface="Open Sans"/>
              <a:ea typeface="Open Sans"/>
              <a:cs typeface="Open Sans"/>
              <a:sym typeface="Open Sans"/>
            </a:endParaRPr>
          </a:p>
        </p:txBody>
      </p:sp>
      <p:sp>
        <p:nvSpPr>
          <p:cNvPr id="185" name="Shape 185"/>
          <p:cNvSpPr txBox="1"/>
          <p:nvPr/>
        </p:nvSpPr>
        <p:spPr>
          <a:xfrm>
            <a:off x="1400413" y="1866124"/>
            <a:ext cx="21586688" cy="861785"/>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4000" b="1">
                <a:solidFill>
                  <a:srgbClr val="595959"/>
                </a:solidFill>
                <a:latin typeface="Open Sans Light"/>
                <a:ea typeface="Open Sans Light"/>
                <a:cs typeface="Open Sans Light"/>
                <a:sym typeface="Open Sans Light"/>
              </a:rPr>
              <a:t>Our Diverse Clients</a:t>
            </a:r>
          </a:p>
        </p:txBody>
      </p:sp>
      <p:sp>
        <p:nvSpPr>
          <p:cNvPr id="186" name="Shape 186"/>
          <p:cNvSpPr txBox="1"/>
          <p:nvPr/>
        </p:nvSpPr>
        <p:spPr>
          <a:xfrm>
            <a:off x="1623488" y="2834260"/>
            <a:ext cx="21938877" cy="1723561"/>
          </a:xfrm>
          <a:prstGeom prst="rect">
            <a:avLst/>
          </a:prstGeom>
          <a:noFill/>
          <a:ln>
            <a:noFill/>
          </a:ln>
        </p:spPr>
        <p:txBody>
          <a:bodyPr wrap="square" lIns="243850" tIns="121925" rIns="243850" bIns="121925" anchor="t" anchorCtr="0">
            <a:noAutofit/>
          </a:bodyPr>
          <a:lstStyle/>
          <a:p>
            <a:pPr marL="0" marR="0" lvl="0" indent="0" algn="just" rtl="0">
              <a:spcBef>
                <a:spcPts val="0"/>
              </a:spcBef>
              <a:buSzPct val="25000"/>
              <a:buNone/>
            </a:pPr>
            <a:r>
              <a:rPr lang="en-MY" sz="3200">
                <a:solidFill>
                  <a:srgbClr val="C00000"/>
                </a:solidFill>
                <a:latin typeface="Arial"/>
                <a:ea typeface="Arial"/>
                <a:cs typeface="Arial"/>
                <a:sym typeface="Arial"/>
              </a:rPr>
              <a:t>SALIHIN</a:t>
            </a:r>
            <a:r>
              <a:rPr lang="en-MY" sz="3200">
                <a:solidFill>
                  <a:srgbClr val="FF0000"/>
                </a:solidFill>
                <a:latin typeface="Open Sans Light"/>
                <a:ea typeface="Open Sans Light"/>
                <a:cs typeface="Open Sans Light"/>
                <a:sym typeface="Open Sans Light"/>
              </a:rPr>
              <a:t> </a:t>
            </a:r>
            <a:r>
              <a:rPr lang="en-MY" sz="3200">
                <a:solidFill>
                  <a:srgbClr val="595959"/>
                </a:solidFill>
                <a:latin typeface="Open Sans Light"/>
                <a:ea typeface="Open Sans Light"/>
                <a:cs typeface="Open Sans Light"/>
                <a:sym typeface="Open Sans Light"/>
              </a:rPr>
              <a:t>serves diverse clients including corporate companies, foundations / non-profit organisations, government bodies, government linked companies and educational institutions. Their diversity spans across different sectors of the economy.</a:t>
            </a:r>
          </a:p>
        </p:txBody>
      </p:sp>
      <p:pic>
        <p:nvPicPr>
          <p:cNvPr id="187" name="Shape 187" descr="C:\Users\User\Desktop\client\1.png"/>
          <p:cNvPicPr preferRelativeResize="0"/>
          <p:nvPr/>
        </p:nvPicPr>
        <p:blipFill rotWithShape="1">
          <a:blip r:embed="rId3">
            <a:alphaModFix/>
          </a:blip>
          <a:srcRect/>
          <a:stretch/>
        </p:blipFill>
        <p:spPr>
          <a:xfrm>
            <a:off x="2998122" y="4779351"/>
            <a:ext cx="3538534" cy="820737"/>
          </a:xfrm>
          <a:prstGeom prst="rect">
            <a:avLst/>
          </a:prstGeom>
          <a:noFill/>
          <a:ln>
            <a:noFill/>
          </a:ln>
        </p:spPr>
      </p:pic>
      <p:pic>
        <p:nvPicPr>
          <p:cNvPr id="188" name="Shape 188" descr="C:\Users\User\Desktop\client\2.png"/>
          <p:cNvPicPr preferRelativeResize="0"/>
          <p:nvPr/>
        </p:nvPicPr>
        <p:blipFill rotWithShape="1">
          <a:blip r:embed="rId4">
            <a:alphaModFix/>
          </a:blip>
          <a:srcRect/>
          <a:stretch/>
        </p:blipFill>
        <p:spPr>
          <a:xfrm>
            <a:off x="3604017" y="6121862"/>
            <a:ext cx="1216821" cy="1189552"/>
          </a:xfrm>
          <a:prstGeom prst="rect">
            <a:avLst/>
          </a:prstGeom>
          <a:noFill/>
          <a:ln>
            <a:noFill/>
          </a:ln>
        </p:spPr>
      </p:pic>
      <p:pic>
        <p:nvPicPr>
          <p:cNvPr id="189" name="Shape 189" descr="C:\Users\User\Desktop\client\9.png"/>
          <p:cNvPicPr preferRelativeResize="0"/>
          <p:nvPr/>
        </p:nvPicPr>
        <p:blipFill rotWithShape="1">
          <a:blip r:embed="rId5">
            <a:alphaModFix/>
          </a:blip>
          <a:srcRect/>
          <a:stretch/>
        </p:blipFill>
        <p:spPr>
          <a:xfrm>
            <a:off x="3604017" y="9659328"/>
            <a:ext cx="1376647" cy="1674203"/>
          </a:xfrm>
          <a:prstGeom prst="rect">
            <a:avLst/>
          </a:prstGeom>
          <a:noFill/>
          <a:ln>
            <a:noFill/>
          </a:ln>
        </p:spPr>
      </p:pic>
      <p:pic>
        <p:nvPicPr>
          <p:cNvPr id="190" name="Shape 190" descr="C:\Users\User\Desktop\client\10.png"/>
          <p:cNvPicPr preferRelativeResize="0"/>
          <p:nvPr/>
        </p:nvPicPr>
        <p:blipFill rotWithShape="1">
          <a:blip r:embed="rId6">
            <a:alphaModFix/>
          </a:blip>
          <a:srcRect/>
          <a:stretch/>
        </p:blipFill>
        <p:spPr>
          <a:xfrm>
            <a:off x="5755203" y="12194050"/>
            <a:ext cx="2519330" cy="850898"/>
          </a:xfrm>
          <a:prstGeom prst="rect">
            <a:avLst/>
          </a:prstGeom>
          <a:noFill/>
          <a:ln>
            <a:noFill/>
          </a:ln>
        </p:spPr>
      </p:pic>
      <p:pic>
        <p:nvPicPr>
          <p:cNvPr id="191" name="Shape 191" descr="C:\Users\User\Desktop\client\3.png"/>
          <p:cNvPicPr preferRelativeResize="0"/>
          <p:nvPr/>
        </p:nvPicPr>
        <p:blipFill rotWithShape="1">
          <a:blip r:embed="rId7">
            <a:alphaModFix/>
          </a:blip>
          <a:srcRect/>
          <a:stretch/>
        </p:blipFill>
        <p:spPr>
          <a:xfrm>
            <a:off x="3676391" y="11970725"/>
            <a:ext cx="1231899" cy="1297550"/>
          </a:xfrm>
          <a:prstGeom prst="rect">
            <a:avLst/>
          </a:prstGeom>
          <a:noFill/>
          <a:ln>
            <a:noFill/>
          </a:ln>
        </p:spPr>
      </p:pic>
      <p:pic>
        <p:nvPicPr>
          <p:cNvPr id="192" name="Shape 192" descr="C:\Users\User\Desktop\client\4.png"/>
          <p:cNvPicPr preferRelativeResize="0"/>
          <p:nvPr/>
        </p:nvPicPr>
        <p:blipFill rotWithShape="1">
          <a:blip r:embed="rId8">
            <a:alphaModFix/>
          </a:blip>
          <a:srcRect/>
          <a:stretch/>
        </p:blipFill>
        <p:spPr>
          <a:xfrm>
            <a:off x="6203889" y="6130316"/>
            <a:ext cx="1621958" cy="1181100"/>
          </a:xfrm>
          <a:prstGeom prst="rect">
            <a:avLst/>
          </a:prstGeom>
          <a:noFill/>
          <a:ln>
            <a:noFill/>
          </a:ln>
        </p:spPr>
      </p:pic>
      <p:pic>
        <p:nvPicPr>
          <p:cNvPr id="193" name="Shape 193" descr="C:\Users\User\Desktop\client\5.png"/>
          <p:cNvPicPr preferRelativeResize="0"/>
          <p:nvPr/>
        </p:nvPicPr>
        <p:blipFill rotWithShape="1">
          <a:blip r:embed="rId9">
            <a:alphaModFix/>
          </a:blip>
          <a:srcRect/>
          <a:stretch/>
        </p:blipFill>
        <p:spPr>
          <a:xfrm>
            <a:off x="6407357" y="7831928"/>
            <a:ext cx="1215021" cy="1328045"/>
          </a:xfrm>
          <a:prstGeom prst="rect">
            <a:avLst/>
          </a:prstGeom>
          <a:noFill/>
          <a:ln>
            <a:noFill/>
          </a:ln>
        </p:spPr>
      </p:pic>
      <p:pic>
        <p:nvPicPr>
          <p:cNvPr id="194" name="Shape 194" descr="C:\Users\User\Desktop\client\6.png"/>
          <p:cNvPicPr preferRelativeResize="0"/>
          <p:nvPr/>
        </p:nvPicPr>
        <p:blipFill rotWithShape="1">
          <a:blip r:embed="rId10">
            <a:alphaModFix/>
          </a:blip>
          <a:srcRect/>
          <a:stretch/>
        </p:blipFill>
        <p:spPr>
          <a:xfrm>
            <a:off x="6518508" y="4663860"/>
            <a:ext cx="1051717" cy="1051717"/>
          </a:xfrm>
          <a:prstGeom prst="rect">
            <a:avLst/>
          </a:prstGeom>
          <a:noFill/>
          <a:ln>
            <a:noFill/>
          </a:ln>
        </p:spPr>
      </p:pic>
      <p:pic>
        <p:nvPicPr>
          <p:cNvPr id="195" name="Shape 195" descr="C:\Users\User\Desktop\client\7.png"/>
          <p:cNvPicPr preferRelativeResize="0"/>
          <p:nvPr/>
        </p:nvPicPr>
        <p:blipFill rotWithShape="1">
          <a:blip r:embed="rId11">
            <a:alphaModFix/>
          </a:blip>
          <a:srcRect/>
          <a:stretch/>
        </p:blipFill>
        <p:spPr>
          <a:xfrm>
            <a:off x="6250207" y="9871303"/>
            <a:ext cx="1529322" cy="1250251"/>
          </a:xfrm>
          <a:prstGeom prst="rect">
            <a:avLst/>
          </a:prstGeom>
          <a:noFill/>
          <a:ln>
            <a:noFill/>
          </a:ln>
        </p:spPr>
      </p:pic>
      <p:pic>
        <p:nvPicPr>
          <p:cNvPr id="196" name="Shape 196" descr="C:\Users\User\Desktop\client\8.png"/>
          <p:cNvPicPr preferRelativeResize="0"/>
          <p:nvPr/>
        </p:nvPicPr>
        <p:blipFill rotWithShape="1">
          <a:blip r:embed="rId12">
            <a:alphaModFix/>
          </a:blip>
          <a:srcRect/>
          <a:stretch/>
        </p:blipFill>
        <p:spPr>
          <a:xfrm>
            <a:off x="3341682" y="7906634"/>
            <a:ext cx="1741486" cy="980885"/>
          </a:xfrm>
          <a:prstGeom prst="rect">
            <a:avLst/>
          </a:prstGeom>
          <a:noFill/>
          <a:ln>
            <a:noFill/>
          </a:ln>
        </p:spPr>
      </p:pic>
      <p:pic>
        <p:nvPicPr>
          <p:cNvPr id="197" name="Shape 197" descr="C:\Users\User\Desktop\client\17.png"/>
          <p:cNvPicPr preferRelativeResize="0"/>
          <p:nvPr/>
        </p:nvPicPr>
        <p:blipFill rotWithShape="1">
          <a:blip r:embed="rId13">
            <a:alphaModFix/>
          </a:blip>
          <a:srcRect/>
          <a:stretch/>
        </p:blipFill>
        <p:spPr>
          <a:xfrm>
            <a:off x="11361714" y="12082131"/>
            <a:ext cx="1950245" cy="962818"/>
          </a:xfrm>
          <a:prstGeom prst="rect">
            <a:avLst/>
          </a:prstGeom>
          <a:noFill/>
          <a:ln>
            <a:noFill/>
          </a:ln>
        </p:spPr>
      </p:pic>
      <p:pic>
        <p:nvPicPr>
          <p:cNvPr id="198" name="Shape 198" descr="C:\Users\User\Desktop\client\18.png"/>
          <p:cNvPicPr preferRelativeResize="0"/>
          <p:nvPr/>
        </p:nvPicPr>
        <p:blipFill rotWithShape="1">
          <a:blip r:embed="rId14">
            <a:alphaModFix/>
          </a:blip>
          <a:srcRect/>
          <a:stretch/>
        </p:blipFill>
        <p:spPr>
          <a:xfrm>
            <a:off x="11660096" y="9998100"/>
            <a:ext cx="1393473" cy="996656"/>
          </a:xfrm>
          <a:prstGeom prst="rect">
            <a:avLst/>
          </a:prstGeom>
          <a:noFill/>
          <a:ln>
            <a:noFill/>
          </a:ln>
        </p:spPr>
      </p:pic>
      <p:pic>
        <p:nvPicPr>
          <p:cNvPr id="199" name="Shape 199" descr="C:\Users\User\Desktop\client\19.png"/>
          <p:cNvPicPr preferRelativeResize="0"/>
          <p:nvPr/>
        </p:nvPicPr>
        <p:blipFill rotWithShape="1">
          <a:blip r:embed="rId15">
            <a:alphaModFix/>
          </a:blip>
          <a:srcRect/>
          <a:stretch/>
        </p:blipFill>
        <p:spPr>
          <a:xfrm>
            <a:off x="11660096" y="7982242"/>
            <a:ext cx="1353482" cy="1027417"/>
          </a:xfrm>
          <a:prstGeom prst="rect">
            <a:avLst/>
          </a:prstGeom>
          <a:noFill/>
          <a:ln>
            <a:noFill/>
          </a:ln>
        </p:spPr>
      </p:pic>
      <p:pic>
        <p:nvPicPr>
          <p:cNvPr id="200" name="Shape 200" descr="C:\Users\User\Desktop\client\20.png"/>
          <p:cNvPicPr preferRelativeResize="0"/>
          <p:nvPr/>
        </p:nvPicPr>
        <p:blipFill rotWithShape="1">
          <a:blip r:embed="rId16">
            <a:alphaModFix/>
          </a:blip>
          <a:srcRect/>
          <a:stretch/>
        </p:blipFill>
        <p:spPr>
          <a:xfrm>
            <a:off x="11778527" y="6309487"/>
            <a:ext cx="1464222" cy="1104319"/>
          </a:xfrm>
          <a:prstGeom prst="rect">
            <a:avLst/>
          </a:prstGeom>
          <a:noFill/>
          <a:ln>
            <a:noFill/>
          </a:ln>
        </p:spPr>
      </p:pic>
      <p:pic>
        <p:nvPicPr>
          <p:cNvPr id="201" name="Shape 201" descr="C:\Users\User\Desktop\client\11.png"/>
          <p:cNvPicPr preferRelativeResize="0"/>
          <p:nvPr/>
        </p:nvPicPr>
        <p:blipFill rotWithShape="1">
          <a:blip r:embed="rId17">
            <a:alphaModFix/>
          </a:blip>
          <a:srcRect/>
          <a:stretch/>
        </p:blipFill>
        <p:spPr>
          <a:xfrm>
            <a:off x="11430928" y="4811205"/>
            <a:ext cx="1811821" cy="904372"/>
          </a:xfrm>
          <a:prstGeom prst="rect">
            <a:avLst/>
          </a:prstGeom>
          <a:noFill/>
          <a:ln>
            <a:noFill/>
          </a:ln>
        </p:spPr>
      </p:pic>
      <p:pic>
        <p:nvPicPr>
          <p:cNvPr id="202" name="Shape 202" descr="C:\Users\User\Desktop\client\12.png"/>
          <p:cNvPicPr preferRelativeResize="0"/>
          <p:nvPr/>
        </p:nvPicPr>
        <p:blipFill rotWithShape="1">
          <a:blip r:embed="rId18">
            <a:alphaModFix/>
          </a:blip>
          <a:srcRect/>
          <a:stretch/>
        </p:blipFill>
        <p:spPr>
          <a:xfrm>
            <a:off x="9191139" y="12068964"/>
            <a:ext cx="1070481" cy="1064330"/>
          </a:xfrm>
          <a:prstGeom prst="rect">
            <a:avLst/>
          </a:prstGeom>
          <a:noFill/>
          <a:ln>
            <a:noFill/>
          </a:ln>
        </p:spPr>
      </p:pic>
      <p:pic>
        <p:nvPicPr>
          <p:cNvPr id="203" name="Shape 203" descr="C:\Users\User\Desktop\client\13.png"/>
          <p:cNvPicPr preferRelativeResize="0"/>
          <p:nvPr/>
        </p:nvPicPr>
        <p:blipFill rotWithShape="1">
          <a:blip r:embed="rId19">
            <a:alphaModFix/>
          </a:blip>
          <a:srcRect/>
          <a:stretch/>
        </p:blipFill>
        <p:spPr>
          <a:xfrm>
            <a:off x="8699752" y="9713561"/>
            <a:ext cx="1925637" cy="1565733"/>
          </a:xfrm>
          <a:prstGeom prst="rect">
            <a:avLst/>
          </a:prstGeom>
          <a:noFill/>
          <a:ln>
            <a:noFill/>
          </a:ln>
        </p:spPr>
      </p:pic>
      <p:pic>
        <p:nvPicPr>
          <p:cNvPr id="204" name="Shape 204" descr="C:\Users\User\Desktop\client\14.png"/>
          <p:cNvPicPr preferRelativeResize="0"/>
          <p:nvPr/>
        </p:nvPicPr>
        <p:blipFill rotWithShape="1">
          <a:blip r:embed="rId20">
            <a:alphaModFix/>
          </a:blip>
          <a:srcRect/>
          <a:stretch/>
        </p:blipFill>
        <p:spPr>
          <a:xfrm>
            <a:off x="9206196" y="7906634"/>
            <a:ext cx="912750" cy="1317536"/>
          </a:xfrm>
          <a:prstGeom prst="rect">
            <a:avLst/>
          </a:prstGeom>
          <a:noFill/>
          <a:ln>
            <a:noFill/>
          </a:ln>
        </p:spPr>
      </p:pic>
      <p:pic>
        <p:nvPicPr>
          <p:cNvPr id="205" name="Shape 205" descr="C:\Users\User\Desktop\client\15.png"/>
          <p:cNvPicPr preferRelativeResize="0"/>
          <p:nvPr/>
        </p:nvPicPr>
        <p:blipFill rotWithShape="1">
          <a:blip r:embed="rId21">
            <a:alphaModFix/>
          </a:blip>
          <a:srcRect/>
          <a:stretch/>
        </p:blipFill>
        <p:spPr>
          <a:xfrm>
            <a:off x="9103574" y="6370819"/>
            <a:ext cx="1117997" cy="1042986"/>
          </a:xfrm>
          <a:prstGeom prst="rect">
            <a:avLst/>
          </a:prstGeom>
          <a:noFill/>
          <a:ln>
            <a:noFill/>
          </a:ln>
        </p:spPr>
      </p:pic>
      <p:pic>
        <p:nvPicPr>
          <p:cNvPr id="206" name="Shape 206" descr="C:\Users\User\Desktop\client\16.png"/>
          <p:cNvPicPr preferRelativeResize="0"/>
          <p:nvPr/>
        </p:nvPicPr>
        <p:blipFill rotWithShape="1">
          <a:blip r:embed="rId22">
            <a:alphaModFix/>
          </a:blip>
          <a:srcRect/>
          <a:stretch/>
        </p:blipFill>
        <p:spPr>
          <a:xfrm>
            <a:off x="8961620" y="4476139"/>
            <a:ext cx="1460898" cy="1460898"/>
          </a:xfrm>
          <a:prstGeom prst="rect">
            <a:avLst/>
          </a:prstGeom>
          <a:noFill/>
          <a:ln>
            <a:noFill/>
          </a:ln>
        </p:spPr>
      </p:pic>
      <p:pic>
        <p:nvPicPr>
          <p:cNvPr id="207" name="Shape 207" descr="C:\Users\User\Desktop\client\30.png"/>
          <p:cNvPicPr preferRelativeResize="0"/>
          <p:nvPr/>
        </p:nvPicPr>
        <p:blipFill rotWithShape="1">
          <a:blip r:embed="rId23">
            <a:alphaModFix/>
          </a:blip>
          <a:srcRect/>
          <a:stretch/>
        </p:blipFill>
        <p:spPr>
          <a:xfrm>
            <a:off x="16661131" y="11970725"/>
            <a:ext cx="853897" cy="992370"/>
          </a:xfrm>
          <a:prstGeom prst="rect">
            <a:avLst/>
          </a:prstGeom>
          <a:noFill/>
          <a:ln>
            <a:noFill/>
          </a:ln>
        </p:spPr>
      </p:pic>
      <p:pic>
        <p:nvPicPr>
          <p:cNvPr id="208" name="Shape 208" descr="C:\Users\User\Desktop\client\21.png"/>
          <p:cNvPicPr preferRelativeResize="0"/>
          <p:nvPr/>
        </p:nvPicPr>
        <p:blipFill rotWithShape="1">
          <a:blip r:embed="rId24">
            <a:alphaModFix/>
          </a:blip>
          <a:srcRect/>
          <a:stretch/>
        </p:blipFill>
        <p:spPr>
          <a:xfrm>
            <a:off x="16508031" y="9694511"/>
            <a:ext cx="1263780" cy="1263780"/>
          </a:xfrm>
          <a:prstGeom prst="rect">
            <a:avLst/>
          </a:prstGeom>
          <a:noFill/>
          <a:ln>
            <a:noFill/>
          </a:ln>
        </p:spPr>
      </p:pic>
      <p:pic>
        <p:nvPicPr>
          <p:cNvPr id="209" name="Shape 209" descr="C:\Users\User\Desktop\client\22.png"/>
          <p:cNvPicPr preferRelativeResize="0"/>
          <p:nvPr/>
        </p:nvPicPr>
        <p:blipFill rotWithShape="1">
          <a:blip r:embed="rId25">
            <a:alphaModFix/>
          </a:blip>
          <a:srcRect/>
          <a:stretch/>
        </p:blipFill>
        <p:spPr>
          <a:xfrm>
            <a:off x="16450881" y="8133724"/>
            <a:ext cx="1295617" cy="805655"/>
          </a:xfrm>
          <a:prstGeom prst="rect">
            <a:avLst/>
          </a:prstGeom>
          <a:noFill/>
          <a:ln>
            <a:noFill/>
          </a:ln>
        </p:spPr>
      </p:pic>
      <p:pic>
        <p:nvPicPr>
          <p:cNvPr id="210" name="Shape 210" descr="C:\Users\User\Desktop\client\23.png"/>
          <p:cNvPicPr preferRelativeResize="0"/>
          <p:nvPr/>
        </p:nvPicPr>
        <p:blipFill rotWithShape="1">
          <a:blip r:embed="rId26">
            <a:alphaModFix/>
          </a:blip>
          <a:srcRect/>
          <a:stretch/>
        </p:blipFill>
        <p:spPr>
          <a:xfrm>
            <a:off x="16638621" y="6227903"/>
            <a:ext cx="920139" cy="1342984"/>
          </a:xfrm>
          <a:prstGeom prst="rect">
            <a:avLst/>
          </a:prstGeom>
          <a:noFill/>
          <a:ln>
            <a:noFill/>
          </a:ln>
        </p:spPr>
      </p:pic>
      <p:pic>
        <p:nvPicPr>
          <p:cNvPr id="211" name="Shape 211" descr="C:\Users\User\Desktop\client\24.png"/>
          <p:cNvPicPr preferRelativeResize="0"/>
          <p:nvPr/>
        </p:nvPicPr>
        <p:blipFill rotWithShape="1">
          <a:blip r:embed="rId27">
            <a:alphaModFix/>
          </a:blip>
          <a:srcRect/>
          <a:stretch/>
        </p:blipFill>
        <p:spPr>
          <a:xfrm>
            <a:off x="16257029" y="4830255"/>
            <a:ext cx="1668437" cy="700974"/>
          </a:xfrm>
          <a:prstGeom prst="rect">
            <a:avLst/>
          </a:prstGeom>
          <a:noFill/>
          <a:ln>
            <a:noFill/>
          </a:ln>
        </p:spPr>
      </p:pic>
      <p:pic>
        <p:nvPicPr>
          <p:cNvPr id="212" name="Shape 212" descr="C:\Users\User\Desktop\client\25.png"/>
          <p:cNvPicPr preferRelativeResize="0"/>
          <p:nvPr/>
        </p:nvPicPr>
        <p:blipFill rotWithShape="1">
          <a:blip r:embed="rId28">
            <a:alphaModFix/>
          </a:blip>
          <a:srcRect/>
          <a:stretch/>
        </p:blipFill>
        <p:spPr>
          <a:xfrm>
            <a:off x="13785687" y="11716500"/>
            <a:ext cx="2166936" cy="1328449"/>
          </a:xfrm>
          <a:prstGeom prst="rect">
            <a:avLst/>
          </a:prstGeom>
          <a:noFill/>
          <a:ln>
            <a:noFill/>
          </a:ln>
        </p:spPr>
      </p:pic>
      <p:pic>
        <p:nvPicPr>
          <p:cNvPr id="213" name="Shape 213" descr="C:\Users\User\Desktop\client\26.png"/>
          <p:cNvPicPr preferRelativeResize="0"/>
          <p:nvPr/>
        </p:nvPicPr>
        <p:blipFill rotWithShape="1">
          <a:blip r:embed="rId29">
            <a:alphaModFix/>
          </a:blip>
          <a:srcRect/>
          <a:stretch/>
        </p:blipFill>
        <p:spPr>
          <a:xfrm>
            <a:off x="13693240" y="10249925"/>
            <a:ext cx="2278434" cy="549572"/>
          </a:xfrm>
          <a:prstGeom prst="rect">
            <a:avLst/>
          </a:prstGeom>
          <a:noFill/>
          <a:ln>
            <a:noFill/>
          </a:ln>
        </p:spPr>
      </p:pic>
      <p:pic>
        <p:nvPicPr>
          <p:cNvPr id="214" name="Shape 214" descr="C:\Users\User\Desktop\client\27.png"/>
          <p:cNvPicPr preferRelativeResize="0"/>
          <p:nvPr/>
        </p:nvPicPr>
        <p:blipFill rotWithShape="1">
          <a:blip r:embed="rId30">
            <a:alphaModFix/>
          </a:blip>
          <a:srcRect/>
          <a:stretch/>
        </p:blipFill>
        <p:spPr>
          <a:xfrm>
            <a:off x="14353112" y="8057040"/>
            <a:ext cx="1085559" cy="959021"/>
          </a:xfrm>
          <a:prstGeom prst="rect">
            <a:avLst/>
          </a:prstGeom>
          <a:noFill/>
          <a:ln>
            <a:noFill/>
          </a:ln>
        </p:spPr>
      </p:pic>
      <p:pic>
        <p:nvPicPr>
          <p:cNvPr id="215" name="Shape 215" descr="C:\Users\User\Desktop\client\28.png"/>
          <p:cNvPicPr preferRelativeResize="0"/>
          <p:nvPr/>
        </p:nvPicPr>
        <p:blipFill rotWithShape="1">
          <a:blip r:embed="rId31">
            <a:alphaModFix/>
          </a:blip>
          <a:srcRect/>
          <a:stretch/>
        </p:blipFill>
        <p:spPr>
          <a:xfrm>
            <a:off x="14256767" y="6461291"/>
            <a:ext cx="1347786" cy="876209"/>
          </a:xfrm>
          <a:prstGeom prst="rect">
            <a:avLst/>
          </a:prstGeom>
          <a:noFill/>
          <a:ln>
            <a:noFill/>
          </a:ln>
        </p:spPr>
      </p:pic>
      <p:pic>
        <p:nvPicPr>
          <p:cNvPr id="216" name="Shape 216" descr="C:\Users\User\Desktop\client\29.png"/>
          <p:cNvPicPr preferRelativeResize="0"/>
          <p:nvPr/>
        </p:nvPicPr>
        <p:blipFill rotWithShape="1">
          <a:blip r:embed="rId32">
            <a:alphaModFix/>
          </a:blip>
          <a:srcRect/>
          <a:stretch/>
        </p:blipFill>
        <p:spPr>
          <a:xfrm>
            <a:off x="14388132" y="4607575"/>
            <a:ext cx="1139030" cy="1164287"/>
          </a:xfrm>
          <a:prstGeom prst="rect">
            <a:avLst/>
          </a:prstGeom>
          <a:noFill/>
          <a:ln>
            <a:noFill/>
          </a:ln>
        </p:spPr>
      </p:pic>
      <p:pic>
        <p:nvPicPr>
          <p:cNvPr id="217" name="Shape 217" descr="C:\Users\User\Desktop\client\39.png"/>
          <p:cNvPicPr preferRelativeResize="0"/>
          <p:nvPr/>
        </p:nvPicPr>
        <p:blipFill rotWithShape="1">
          <a:blip r:embed="rId33">
            <a:alphaModFix/>
          </a:blip>
          <a:srcRect/>
          <a:stretch/>
        </p:blipFill>
        <p:spPr>
          <a:xfrm>
            <a:off x="21326917" y="9661072"/>
            <a:ext cx="1456074" cy="1335429"/>
          </a:xfrm>
          <a:prstGeom prst="rect">
            <a:avLst/>
          </a:prstGeom>
          <a:noFill/>
          <a:ln>
            <a:noFill/>
          </a:ln>
        </p:spPr>
      </p:pic>
      <p:pic>
        <p:nvPicPr>
          <p:cNvPr id="218" name="Shape 218" descr="C:\Users\User\Desktop\client\31.png"/>
          <p:cNvPicPr preferRelativeResize="0"/>
          <p:nvPr/>
        </p:nvPicPr>
        <p:blipFill rotWithShape="1">
          <a:blip r:embed="rId34">
            <a:alphaModFix/>
          </a:blip>
          <a:srcRect/>
          <a:stretch/>
        </p:blipFill>
        <p:spPr>
          <a:xfrm>
            <a:off x="21039193" y="6559185"/>
            <a:ext cx="1809973" cy="778314"/>
          </a:xfrm>
          <a:prstGeom prst="rect">
            <a:avLst/>
          </a:prstGeom>
          <a:noFill/>
          <a:ln>
            <a:noFill/>
          </a:ln>
        </p:spPr>
      </p:pic>
      <p:pic>
        <p:nvPicPr>
          <p:cNvPr id="219" name="Shape 219" descr="C:\Users\User\Desktop\client\32.png"/>
          <p:cNvPicPr preferRelativeResize="0"/>
          <p:nvPr/>
        </p:nvPicPr>
        <p:blipFill rotWithShape="1">
          <a:blip r:embed="rId35">
            <a:alphaModFix/>
          </a:blip>
          <a:srcRect/>
          <a:stretch/>
        </p:blipFill>
        <p:spPr>
          <a:xfrm>
            <a:off x="21229693" y="4983992"/>
            <a:ext cx="1504392" cy="702573"/>
          </a:xfrm>
          <a:prstGeom prst="rect">
            <a:avLst/>
          </a:prstGeom>
          <a:noFill/>
          <a:ln>
            <a:noFill/>
          </a:ln>
        </p:spPr>
      </p:pic>
      <p:pic>
        <p:nvPicPr>
          <p:cNvPr id="220" name="Shape 220" descr="C:\Users\User\Desktop\client\33.png"/>
          <p:cNvPicPr preferRelativeResize="0"/>
          <p:nvPr/>
        </p:nvPicPr>
        <p:blipFill rotWithShape="1">
          <a:blip r:embed="rId36">
            <a:alphaModFix/>
          </a:blip>
          <a:srcRect/>
          <a:stretch/>
        </p:blipFill>
        <p:spPr>
          <a:xfrm>
            <a:off x="19014742" y="11969929"/>
            <a:ext cx="1070110" cy="1076994"/>
          </a:xfrm>
          <a:prstGeom prst="rect">
            <a:avLst/>
          </a:prstGeom>
          <a:noFill/>
          <a:ln>
            <a:noFill/>
          </a:ln>
        </p:spPr>
      </p:pic>
      <p:pic>
        <p:nvPicPr>
          <p:cNvPr id="221" name="Shape 221" descr="C:\Users\User\Desktop\client\34.png"/>
          <p:cNvPicPr preferRelativeResize="0"/>
          <p:nvPr/>
        </p:nvPicPr>
        <p:blipFill rotWithShape="1">
          <a:blip r:embed="rId37">
            <a:alphaModFix/>
          </a:blip>
          <a:srcRect/>
          <a:stretch/>
        </p:blipFill>
        <p:spPr>
          <a:xfrm>
            <a:off x="18587346" y="10119143"/>
            <a:ext cx="1971901" cy="540639"/>
          </a:xfrm>
          <a:prstGeom prst="rect">
            <a:avLst/>
          </a:prstGeom>
          <a:noFill/>
          <a:ln>
            <a:noFill/>
          </a:ln>
        </p:spPr>
      </p:pic>
      <p:pic>
        <p:nvPicPr>
          <p:cNvPr id="222" name="Shape 222" descr="C:\Users\User\Desktop\client\35.png"/>
          <p:cNvPicPr preferRelativeResize="0"/>
          <p:nvPr/>
        </p:nvPicPr>
        <p:blipFill rotWithShape="1">
          <a:blip r:embed="rId38">
            <a:alphaModFix/>
          </a:blip>
          <a:srcRect/>
          <a:stretch/>
        </p:blipFill>
        <p:spPr>
          <a:xfrm>
            <a:off x="18660667" y="7622854"/>
            <a:ext cx="1772458" cy="1772458"/>
          </a:xfrm>
          <a:prstGeom prst="rect">
            <a:avLst/>
          </a:prstGeom>
          <a:noFill/>
          <a:ln>
            <a:noFill/>
          </a:ln>
        </p:spPr>
      </p:pic>
      <p:pic>
        <p:nvPicPr>
          <p:cNvPr id="223" name="Shape 223" descr="C:\Users\User\Desktop\client\36.png"/>
          <p:cNvPicPr preferRelativeResize="0"/>
          <p:nvPr/>
        </p:nvPicPr>
        <p:blipFill rotWithShape="1">
          <a:blip r:embed="rId39">
            <a:alphaModFix/>
          </a:blip>
          <a:srcRect/>
          <a:stretch/>
        </p:blipFill>
        <p:spPr>
          <a:xfrm>
            <a:off x="18929323" y="6375155"/>
            <a:ext cx="1187059" cy="1226029"/>
          </a:xfrm>
          <a:prstGeom prst="rect">
            <a:avLst/>
          </a:prstGeom>
          <a:noFill/>
          <a:ln>
            <a:noFill/>
          </a:ln>
        </p:spPr>
      </p:pic>
      <p:pic>
        <p:nvPicPr>
          <p:cNvPr id="224" name="Shape 224" descr="C:\Users\User\Desktop\client\37.png"/>
          <p:cNvPicPr preferRelativeResize="0"/>
          <p:nvPr/>
        </p:nvPicPr>
        <p:blipFill rotWithShape="1">
          <a:blip r:embed="rId40">
            <a:alphaModFix/>
          </a:blip>
          <a:srcRect/>
          <a:stretch/>
        </p:blipFill>
        <p:spPr>
          <a:xfrm>
            <a:off x="18662612" y="4633823"/>
            <a:ext cx="1339850" cy="1339850"/>
          </a:xfrm>
          <a:prstGeom prst="rect">
            <a:avLst/>
          </a:prstGeom>
          <a:noFill/>
          <a:ln>
            <a:noFill/>
          </a:ln>
        </p:spPr>
      </p:pic>
      <p:pic>
        <p:nvPicPr>
          <p:cNvPr id="225" name="Shape 225" descr="C:\Users\User\Desktop\client\38.png"/>
          <p:cNvPicPr preferRelativeResize="0"/>
          <p:nvPr/>
        </p:nvPicPr>
        <p:blipFill rotWithShape="1">
          <a:blip r:embed="rId41">
            <a:alphaModFix/>
          </a:blip>
          <a:srcRect/>
          <a:stretch/>
        </p:blipFill>
        <p:spPr>
          <a:xfrm>
            <a:off x="20871145" y="8205317"/>
            <a:ext cx="2160034" cy="700693"/>
          </a:xfrm>
          <a:prstGeom prst="rect">
            <a:avLst/>
          </a:prstGeom>
          <a:noFill/>
          <a:ln>
            <a:noFill/>
          </a:ln>
        </p:spPr>
      </p:pic>
      <p:sp>
        <p:nvSpPr>
          <p:cNvPr id="226" name="Shape 226"/>
          <p:cNvSpPr/>
          <p:nvPr/>
        </p:nvSpPr>
        <p:spPr>
          <a:xfrm>
            <a:off x="1771649" y="4779351"/>
            <a:ext cx="609601" cy="8488926"/>
          </a:xfrm>
          <a:prstGeom prst="rect">
            <a:avLst/>
          </a:prstGeom>
          <a:solidFill>
            <a:srgbClr val="A80000"/>
          </a:solidFill>
          <a:ln>
            <a:noFill/>
          </a:ln>
        </p:spPr>
        <p:txBody>
          <a:bodyPr wrap="square" lIns="91425" tIns="45700" rIns="91425" bIns="45700" anchor="ctr" anchorCtr="0">
            <a:noAutofit/>
          </a:bodyPr>
          <a:lstStyle/>
          <a:p>
            <a:pPr marL="0" marR="0" lvl="0" indent="0" algn="ctr" rtl="0">
              <a:spcBef>
                <a:spcPts val="0"/>
              </a:spcBef>
              <a:buNone/>
            </a:pPr>
            <a:endParaRPr sz="4300">
              <a:solidFill>
                <a:schemeClr val="lt1"/>
              </a:solidFill>
              <a:latin typeface="Open Sans Light"/>
              <a:ea typeface="Open Sans Light"/>
              <a:cs typeface="Open Sans Light"/>
              <a:sym typeface="Open Sans Light"/>
            </a:endParaRPr>
          </a:p>
        </p:txBody>
      </p:sp>
      <p:pic>
        <p:nvPicPr>
          <p:cNvPr id="227" name="Shape 227"/>
          <p:cNvPicPr preferRelativeResize="0"/>
          <p:nvPr/>
        </p:nvPicPr>
        <p:blipFill rotWithShape="1">
          <a:blip r:embed="rId42">
            <a:alphaModFix/>
          </a:blip>
          <a:srcRect/>
          <a:stretch/>
        </p:blipFill>
        <p:spPr>
          <a:xfrm>
            <a:off x="20967004" y="11968707"/>
            <a:ext cx="2162939" cy="1081469"/>
          </a:xfrm>
          <a:prstGeom prst="rect">
            <a:avLst/>
          </a:prstGeom>
          <a:noFill/>
          <a:ln>
            <a:noFill/>
          </a:ln>
        </p:spPr>
      </p:pic>
      <p:sp>
        <p:nvSpPr>
          <p:cNvPr id="228" name="Shape 228"/>
          <p:cNvSpPr txBox="1"/>
          <p:nvPr/>
        </p:nvSpPr>
        <p:spPr>
          <a:xfrm>
            <a:off x="1400413" y="953163"/>
            <a:ext cx="21586688" cy="1231107"/>
          </a:xfrm>
          <a:prstGeom prst="rect">
            <a:avLst/>
          </a:prstGeom>
          <a:noFill/>
          <a:ln>
            <a:noFill/>
          </a:ln>
        </p:spPr>
        <p:txBody>
          <a:bodyPr wrap="square" lIns="243850" tIns="121925" rIns="243850" bIns="121925" anchor="t" anchorCtr="0">
            <a:noAutofit/>
          </a:bodyPr>
          <a:lstStyle/>
          <a:p>
            <a:pPr marL="0" marR="0" lvl="0" indent="0" algn="ctr" rtl="0">
              <a:spcBef>
                <a:spcPts val="0"/>
              </a:spcBef>
              <a:buSzPct val="25000"/>
              <a:buNone/>
            </a:pPr>
            <a:r>
              <a:rPr lang="en-MY" sz="6400">
                <a:solidFill>
                  <a:srgbClr val="C00000"/>
                </a:solidFill>
                <a:latin typeface="Open Sans Light"/>
                <a:ea typeface="Open Sans Light"/>
                <a:cs typeface="Open Sans Light"/>
                <a:sym typeface="Open Sans Light"/>
              </a:rPr>
              <a:t>About Us</a:t>
            </a:r>
          </a:p>
        </p:txBody>
      </p:sp>
    </p:spTree>
  </p:cSld>
  <p:clrMapOvr>
    <a:masterClrMapping/>
  </p:clrMapOvr>
</p:sld>
</file>

<file path=ppt/theme/theme1.xml><?xml version="1.0" encoding="utf-8"?>
<a:theme xmlns:a="http://schemas.openxmlformats.org/drawingml/2006/main" name="Master">
  <a:themeElements>
    <a:clrScheme name="Custom 11">
      <a:dk1>
        <a:srgbClr val="000000"/>
      </a:dk1>
      <a:lt1>
        <a:srgbClr val="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2504</Words>
  <Application>Microsoft Office PowerPoint</Application>
  <PresentationFormat>Custom</PresentationFormat>
  <Paragraphs>498</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Open Sans</vt:lpstr>
      <vt:lpstr>Wingdings</vt:lpstr>
      <vt:lpstr>Century Gothic</vt:lpstr>
      <vt:lpstr>Open Sans Light</vt:lpstr>
      <vt:lpstr>Noto Sans Symbols</vt:lpstr>
      <vt:lpstr>Master</vt:lpstr>
      <vt:lpstr>PROPOSAL FOR SPS SYSTEM, TRAINING AND CONSULTATION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SPS SYSTEM CUSTOMIZATION AND IMPLEMENTATION ON GST FEATURES</dc:title>
  <dc:creator>IT</dc:creator>
  <cp:lastModifiedBy>IT</cp:lastModifiedBy>
  <cp:revision>35</cp:revision>
  <dcterms:modified xsi:type="dcterms:W3CDTF">2017-10-16T09:34:21Z</dcterms:modified>
</cp:coreProperties>
</file>