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364" r:id="rId2"/>
    <p:sldId id="341" r:id="rId3"/>
    <p:sldId id="342" r:id="rId4"/>
    <p:sldId id="333" r:id="rId5"/>
    <p:sldId id="259" r:id="rId6"/>
    <p:sldId id="339" r:id="rId7"/>
    <p:sldId id="332" r:id="rId8"/>
    <p:sldId id="359" r:id="rId9"/>
    <p:sldId id="361" r:id="rId10"/>
    <p:sldId id="345" r:id="rId11"/>
    <p:sldId id="346" r:id="rId12"/>
    <p:sldId id="360" r:id="rId13"/>
    <p:sldId id="353" r:id="rId14"/>
    <p:sldId id="374" r:id="rId15"/>
    <p:sldId id="375" r:id="rId16"/>
    <p:sldId id="373" r:id="rId17"/>
    <p:sldId id="350" r:id="rId18"/>
    <p:sldId id="351" r:id="rId19"/>
    <p:sldId id="376" r:id="rId20"/>
    <p:sldId id="366" r:id="rId21"/>
    <p:sldId id="377" r:id="rId22"/>
    <p:sldId id="378" r:id="rId23"/>
    <p:sldId id="352" r:id="rId24"/>
    <p:sldId id="379" r:id="rId25"/>
    <p:sldId id="380" r:id="rId26"/>
    <p:sldId id="396" r:id="rId27"/>
    <p:sldId id="394" r:id="rId28"/>
    <p:sldId id="389" r:id="rId29"/>
    <p:sldId id="387" r:id="rId30"/>
    <p:sldId id="382" r:id="rId31"/>
    <p:sldId id="383" r:id="rId32"/>
    <p:sldId id="390" r:id="rId33"/>
    <p:sldId id="391" r:id="rId34"/>
    <p:sldId id="386" r:id="rId35"/>
    <p:sldId id="392" r:id="rId36"/>
    <p:sldId id="393" r:id="rId37"/>
    <p:sldId id="385" r:id="rId38"/>
    <p:sldId id="384" r:id="rId39"/>
    <p:sldId id="388" r:id="rId40"/>
    <p:sldId id="354" r:id="rId41"/>
    <p:sldId id="368" r:id="rId42"/>
    <p:sldId id="395" r:id="rId43"/>
    <p:sldId id="355" r:id="rId44"/>
    <p:sldId id="370" r:id="rId45"/>
    <p:sldId id="357" r:id="rId46"/>
    <p:sldId id="347" r:id="rId47"/>
    <p:sldId id="372" r:id="rId48"/>
    <p:sldId id="337" r:id="rId49"/>
    <p:sldId id="362" r:id="rId50"/>
  </p:sldIdLst>
  <p:sldSz cx="24387175" cy="13716000"/>
  <p:notesSz cx="6735763" cy="9866313"/>
  <p:defaultTextStyle>
    <a:defPPr>
      <a:defRPr lang="en-US"/>
    </a:defPPr>
    <a:lvl1pPr marL="0" algn="l" defTabSz="1087444" rtl="0" eaLnBrk="1" latinLnBrk="0" hangingPunct="1">
      <a:defRPr sz="4300" kern="1200">
        <a:solidFill>
          <a:schemeClr val="tx1"/>
        </a:solidFill>
        <a:latin typeface="+mn-lt"/>
        <a:ea typeface="+mn-ea"/>
        <a:cs typeface="+mn-cs"/>
      </a:defRPr>
    </a:lvl1pPr>
    <a:lvl2pPr marL="1087444" algn="l" defTabSz="1087444" rtl="0" eaLnBrk="1" latinLnBrk="0" hangingPunct="1">
      <a:defRPr sz="4300" kern="1200">
        <a:solidFill>
          <a:schemeClr val="tx1"/>
        </a:solidFill>
        <a:latin typeface="+mn-lt"/>
        <a:ea typeface="+mn-ea"/>
        <a:cs typeface="+mn-cs"/>
      </a:defRPr>
    </a:lvl2pPr>
    <a:lvl3pPr marL="2174887" algn="l" defTabSz="1087444" rtl="0" eaLnBrk="1" latinLnBrk="0" hangingPunct="1">
      <a:defRPr sz="4300" kern="1200">
        <a:solidFill>
          <a:schemeClr val="tx1"/>
        </a:solidFill>
        <a:latin typeface="+mn-lt"/>
        <a:ea typeface="+mn-ea"/>
        <a:cs typeface="+mn-cs"/>
      </a:defRPr>
    </a:lvl3pPr>
    <a:lvl4pPr marL="3262338" algn="l" defTabSz="1087444" rtl="0" eaLnBrk="1" latinLnBrk="0" hangingPunct="1">
      <a:defRPr sz="4300" kern="1200">
        <a:solidFill>
          <a:schemeClr val="tx1"/>
        </a:solidFill>
        <a:latin typeface="+mn-lt"/>
        <a:ea typeface="+mn-ea"/>
        <a:cs typeface="+mn-cs"/>
      </a:defRPr>
    </a:lvl4pPr>
    <a:lvl5pPr marL="4349779" algn="l" defTabSz="1087444" rtl="0" eaLnBrk="1" latinLnBrk="0" hangingPunct="1">
      <a:defRPr sz="4300" kern="1200">
        <a:solidFill>
          <a:schemeClr val="tx1"/>
        </a:solidFill>
        <a:latin typeface="+mn-lt"/>
        <a:ea typeface="+mn-ea"/>
        <a:cs typeface="+mn-cs"/>
      </a:defRPr>
    </a:lvl5pPr>
    <a:lvl6pPr marL="5437225" algn="l" defTabSz="1087444" rtl="0" eaLnBrk="1" latinLnBrk="0" hangingPunct="1">
      <a:defRPr sz="4300" kern="1200">
        <a:solidFill>
          <a:schemeClr val="tx1"/>
        </a:solidFill>
        <a:latin typeface="+mn-lt"/>
        <a:ea typeface="+mn-ea"/>
        <a:cs typeface="+mn-cs"/>
      </a:defRPr>
    </a:lvl6pPr>
    <a:lvl7pPr marL="6524671" algn="l" defTabSz="1087444" rtl="0" eaLnBrk="1" latinLnBrk="0" hangingPunct="1">
      <a:defRPr sz="4300" kern="1200">
        <a:solidFill>
          <a:schemeClr val="tx1"/>
        </a:solidFill>
        <a:latin typeface="+mn-lt"/>
        <a:ea typeface="+mn-ea"/>
        <a:cs typeface="+mn-cs"/>
      </a:defRPr>
    </a:lvl7pPr>
    <a:lvl8pPr marL="7612115" algn="l" defTabSz="1087444" rtl="0" eaLnBrk="1" latinLnBrk="0" hangingPunct="1">
      <a:defRPr sz="4300" kern="1200">
        <a:solidFill>
          <a:schemeClr val="tx1"/>
        </a:solidFill>
        <a:latin typeface="+mn-lt"/>
        <a:ea typeface="+mn-ea"/>
        <a:cs typeface="+mn-cs"/>
      </a:defRPr>
    </a:lvl8pPr>
    <a:lvl9pPr marL="8699558" algn="l" defTabSz="1087444"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12">
          <p15:clr>
            <a:srgbClr val="A4A3A4"/>
          </p15:clr>
        </p15:guide>
        <p15:guide id="2" pos="76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000"/>
    <a:srgbClr val="22C299"/>
    <a:srgbClr val="212F3F"/>
    <a:srgbClr val="F88B00"/>
    <a:srgbClr val="C7A927"/>
    <a:srgbClr val="1A9172"/>
    <a:srgbClr val="6929A2"/>
    <a:srgbClr val="F8D00B"/>
    <a:srgbClr val="4D7096"/>
    <a:srgbClr val="216B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59" autoAdjust="0"/>
    <p:restoredTop sz="88277" autoAdjust="0"/>
  </p:normalViewPr>
  <p:slideViewPr>
    <p:cSldViewPr snapToGrid="0" snapToObjects="1">
      <p:cViewPr>
        <p:scale>
          <a:sx n="50" d="100"/>
          <a:sy n="50" d="100"/>
        </p:scale>
        <p:origin x="-1446" y="-258"/>
      </p:cViewPr>
      <p:guideLst>
        <p:guide orient="horz" pos="4312"/>
        <p:guide pos="76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7" d="100"/>
        <a:sy n="3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Distribution (%) by Sector</c:v>
                </c:pt>
              </c:strCache>
            </c:strRef>
          </c:tx>
          <c:explosion val="25"/>
          <c:dPt>
            <c:idx val="0"/>
            <c:bubble3D val="0"/>
            <c:spPr>
              <a:solidFill>
                <a:srgbClr val="FF0000"/>
              </a:solidFill>
            </c:spPr>
          </c:dPt>
          <c:dPt>
            <c:idx val="1"/>
            <c:bubble3D val="0"/>
            <c:spPr>
              <a:solidFill>
                <a:srgbClr val="00B0F0"/>
              </a:solidFill>
            </c:spPr>
          </c:dPt>
          <c:dPt>
            <c:idx val="2"/>
            <c:bubble3D val="0"/>
            <c:spPr>
              <a:solidFill>
                <a:srgbClr val="FFC000"/>
              </a:solidFill>
            </c:spPr>
          </c:dPt>
          <c:dPt>
            <c:idx val="3"/>
            <c:bubble3D val="0"/>
            <c:spPr>
              <a:solidFill>
                <a:srgbClr val="FFFF00"/>
              </a:solidFill>
            </c:spPr>
          </c:dPt>
          <c:dPt>
            <c:idx val="4"/>
            <c:bubble3D val="0"/>
            <c:spPr>
              <a:solidFill>
                <a:srgbClr val="92D050"/>
              </a:solidFill>
            </c:spPr>
          </c:dPt>
          <c:cat>
            <c:strRef>
              <c:f>Sheet1!$A$2:$A$6</c:f>
              <c:strCache>
                <c:ptCount val="5"/>
                <c:pt idx="0">
                  <c:v>Services</c:v>
                </c:pt>
                <c:pt idx="1">
                  <c:v>Manufacturing</c:v>
                </c:pt>
                <c:pt idx="2">
                  <c:v>Construction</c:v>
                </c:pt>
                <c:pt idx="3">
                  <c:v>Agriculture</c:v>
                </c:pt>
                <c:pt idx="4">
                  <c:v>Mining</c:v>
                </c:pt>
              </c:strCache>
            </c:strRef>
          </c:cat>
          <c:val>
            <c:numRef>
              <c:f>Sheet1!$B$2:$B$6</c:f>
              <c:numCache>
                <c:formatCode>General</c:formatCode>
                <c:ptCount val="5"/>
                <c:pt idx="0">
                  <c:v>90</c:v>
                </c:pt>
                <c:pt idx="1">
                  <c:v>5</c:v>
                </c:pt>
                <c:pt idx="2">
                  <c:v>3</c:v>
                </c:pt>
                <c:pt idx="3">
                  <c:v>1</c:v>
                </c:pt>
                <c:pt idx="4">
                  <c:v>1</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stacked"/>
        <c:varyColors val="0"/>
        <c:ser>
          <c:idx val="0"/>
          <c:order val="0"/>
          <c:tx>
            <c:strRef>
              <c:f>Sheet1!$B$1</c:f>
              <c:strCache>
                <c:ptCount val="1"/>
                <c:pt idx="0">
                  <c:v>Distribution (%) SME by States</c:v>
                </c:pt>
              </c:strCache>
            </c:strRef>
          </c:tx>
          <c:invertIfNegative val="0"/>
          <c:dPt>
            <c:idx val="0"/>
            <c:invertIfNegative val="0"/>
            <c:bubble3D val="0"/>
            <c:spPr>
              <a:solidFill>
                <a:srgbClr val="FF0000"/>
              </a:solidFill>
            </c:spPr>
          </c:dPt>
          <c:dPt>
            <c:idx val="1"/>
            <c:invertIfNegative val="0"/>
            <c:bubble3D val="0"/>
            <c:spPr>
              <a:solidFill>
                <a:srgbClr val="FFC000"/>
              </a:solidFill>
            </c:spPr>
          </c:dPt>
          <c:dPt>
            <c:idx val="2"/>
            <c:invertIfNegative val="0"/>
            <c:bubble3D val="0"/>
            <c:spPr>
              <a:solidFill>
                <a:srgbClr val="FFFF00"/>
              </a:solidFill>
            </c:spPr>
          </c:dPt>
          <c:dPt>
            <c:idx val="3"/>
            <c:invertIfNegative val="0"/>
            <c:bubble3D val="0"/>
            <c:spPr>
              <a:solidFill>
                <a:srgbClr val="92D050"/>
              </a:solidFill>
            </c:spPr>
          </c:dPt>
          <c:dPt>
            <c:idx val="4"/>
            <c:invertIfNegative val="0"/>
            <c:bubble3D val="0"/>
            <c:spPr>
              <a:solidFill>
                <a:srgbClr val="00B050"/>
              </a:solidFill>
            </c:spPr>
          </c:dPt>
          <c:dPt>
            <c:idx val="5"/>
            <c:invertIfNegative val="0"/>
            <c:bubble3D val="0"/>
            <c:spPr>
              <a:solidFill>
                <a:srgbClr val="00B0F0"/>
              </a:solidFill>
            </c:spPr>
          </c:dPt>
          <c:dPt>
            <c:idx val="6"/>
            <c:invertIfNegative val="0"/>
            <c:bubble3D val="0"/>
            <c:spPr>
              <a:solidFill>
                <a:srgbClr val="0070C0"/>
              </a:solidFill>
            </c:spPr>
          </c:dPt>
          <c:dPt>
            <c:idx val="7"/>
            <c:invertIfNegative val="0"/>
            <c:bubble3D val="0"/>
            <c:spPr>
              <a:solidFill>
                <a:srgbClr val="002060"/>
              </a:solidFill>
            </c:spPr>
          </c:dPt>
          <c:dPt>
            <c:idx val="8"/>
            <c:invertIfNegative val="0"/>
            <c:bubble3D val="0"/>
            <c:spPr>
              <a:solidFill>
                <a:srgbClr val="7030A0"/>
              </a:solidFill>
            </c:spPr>
          </c:dPt>
          <c:dPt>
            <c:idx val="9"/>
            <c:invertIfNegative val="0"/>
            <c:bubble3D val="0"/>
            <c:spPr>
              <a:solidFill>
                <a:srgbClr val="C00000"/>
              </a:solidFill>
            </c:spPr>
          </c:dPt>
          <c:dPt>
            <c:idx val="10"/>
            <c:invertIfNegative val="0"/>
            <c:bubble3D val="0"/>
            <c:spPr>
              <a:solidFill>
                <a:srgbClr val="FF0000"/>
              </a:solidFill>
            </c:spPr>
          </c:dPt>
          <c:dPt>
            <c:idx val="11"/>
            <c:invertIfNegative val="0"/>
            <c:bubble3D val="0"/>
            <c:spPr>
              <a:solidFill>
                <a:srgbClr val="FFC000"/>
              </a:solidFill>
            </c:spPr>
          </c:dPt>
          <c:dPt>
            <c:idx val="12"/>
            <c:invertIfNegative val="0"/>
            <c:bubble3D val="0"/>
            <c:spPr>
              <a:solidFill>
                <a:srgbClr val="F88B00"/>
              </a:solidFill>
            </c:spPr>
          </c:dPt>
          <c:dPt>
            <c:idx val="13"/>
            <c:invertIfNegative val="0"/>
            <c:bubble3D val="0"/>
            <c:spPr>
              <a:solidFill>
                <a:srgbClr val="212F3F"/>
              </a:solidFill>
            </c:spPr>
          </c:dPt>
          <c:cat>
            <c:strRef>
              <c:f>Sheet1!$A$2:$A$15</c:f>
              <c:strCache>
                <c:ptCount val="14"/>
                <c:pt idx="0">
                  <c:v>Selangor</c:v>
                </c:pt>
                <c:pt idx="1">
                  <c:v>W.Persekutuan</c:v>
                </c:pt>
                <c:pt idx="2">
                  <c:v>Johor</c:v>
                </c:pt>
                <c:pt idx="3">
                  <c:v>Perak</c:v>
                </c:pt>
                <c:pt idx="4">
                  <c:v>Sarawak</c:v>
                </c:pt>
                <c:pt idx="5">
                  <c:v>Sabah</c:v>
                </c:pt>
                <c:pt idx="6">
                  <c:v>P. Pinang</c:v>
                </c:pt>
                <c:pt idx="7">
                  <c:v>Kelantan</c:v>
                </c:pt>
                <c:pt idx="8">
                  <c:v>Kedah</c:v>
                </c:pt>
                <c:pt idx="9">
                  <c:v>Pahang</c:v>
                </c:pt>
                <c:pt idx="10">
                  <c:v>N. Sembilan</c:v>
                </c:pt>
                <c:pt idx="11">
                  <c:v>Terengganu</c:v>
                </c:pt>
                <c:pt idx="12">
                  <c:v>Melaka</c:v>
                </c:pt>
                <c:pt idx="13">
                  <c:v>Perlis</c:v>
                </c:pt>
              </c:strCache>
            </c:strRef>
          </c:cat>
          <c:val>
            <c:numRef>
              <c:f>Sheet1!$B$2:$B$15</c:f>
              <c:numCache>
                <c:formatCode>General</c:formatCode>
                <c:ptCount val="14"/>
                <c:pt idx="0">
                  <c:v>19.5</c:v>
                </c:pt>
                <c:pt idx="1">
                  <c:v>13.5</c:v>
                </c:pt>
                <c:pt idx="2">
                  <c:v>10.7</c:v>
                </c:pt>
                <c:pt idx="3">
                  <c:v>9.3000000000000007</c:v>
                </c:pt>
                <c:pt idx="4">
                  <c:v>6.8</c:v>
                </c:pt>
                <c:pt idx="5">
                  <c:v>6.3</c:v>
                </c:pt>
                <c:pt idx="6">
                  <c:v>6.3</c:v>
                </c:pt>
                <c:pt idx="7">
                  <c:v>5.9</c:v>
                </c:pt>
                <c:pt idx="8">
                  <c:v>5.8</c:v>
                </c:pt>
                <c:pt idx="9">
                  <c:v>4.5999999999999996</c:v>
                </c:pt>
                <c:pt idx="10">
                  <c:v>3.8</c:v>
                </c:pt>
                <c:pt idx="11">
                  <c:v>3.6</c:v>
                </c:pt>
                <c:pt idx="12">
                  <c:v>3.4</c:v>
                </c:pt>
                <c:pt idx="13">
                  <c:v>0.8</c:v>
                </c:pt>
              </c:numCache>
            </c:numRef>
          </c:val>
        </c:ser>
        <c:dLbls>
          <c:showLegendKey val="0"/>
          <c:showVal val="0"/>
          <c:showCatName val="0"/>
          <c:showSerName val="0"/>
          <c:showPercent val="0"/>
          <c:showBubbleSize val="0"/>
        </c:dLbls>
        <c:gapWidth val="150"/>
        <c:overlap val="100"/>
        <c:axId val="34969856"/>
        <c:axId val="34971648"/>
      </c:barChart>
      <c:catAx>
        <c:axId val="34969856"/>
        <c:scaling>
          <c:orientation val="minMax"/>
        </c:scaling>
        <c:delete val="0"/>
        <c:axPos val="b"/>
        <c:majorTickMark val="out"/>
        <c:minorTickMark val="none"/>
        <c:tickLblPos val="nextTo"/>
        <c:crossAx val="34971648"/>
        <c:crosses val="autoZero"/>
        <c:auto val="1"/>
        <c:lblAlgn val="ctr"/>
        <c:lblOffset val="100"/>
        <c:noMultiLvlLbl val="0"/>
      </c:catAx>
      <c:valAx>
        <c:axId val="34971648"/>
        <c:scaling>
          <c:orientation val="minMax"/>
        </c:scaling>
        <c:delete val="0"/>
        <c:axPos val="l"/>
        <c:majorGridlines/>
        <c:numFmt formatCode="General" sourceLinked="1"/>
        <c:majorTickMark val="out"/>
        <c:minorTickMark val="none"/>
        <c:tickLblPos val="nextTo"/>
        <c:crossAx val="349698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MY" sz="2800" dirty="0"/>
              <a:t>Services &amp; Consultations </a:t>
            </a:r>
            <a:r>
              <a:rPr lang="en-MY" sz="2800" dirty="0" smtClean="0"/>
              <a:t>Required </a:t>
            </a:r>
            <a:r>
              <a:rPr lang="en-MY" sz="2800" dirty="0"/>
              <a:t>by </a:t>
            </a:r>
            <a:r>
              <a:rPr lang="en-MY" sz="2800" dirty="0" err="1"/>
              <a:t>Bumiputera</a:t>
            </a:r>
            <a:r>
              <a:rPr lang="en-MY" sz="2800" dirty="0"/>
              <a:t> SME’s
</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5.7520224556880759E-2"/>
          <c:y val="0.19147038265438704"/>
          <c:w val="0.62394038235522764"/>
          <c:h val="0.67021337301616768"/>
        </c:manualLayout>
      </c:layout>
      <c:pie3DChart>
        <c:varyColors val="1"/>
        <c:ser>
          <c:idx val="0"/>
          <c:order val="0"/>
          <c:tx>
            <c:strRef>
              <c:f>Sheet1!$B$1</c:f>
              <c:strCache>
                <c:ptCount val="1"/>
                <c:pt idx="0">
                  <c:v>Services &amp; Consultations required by Bumiputera SME’s
</c:v>
                </c:pt>
              </c:strCache>
            </c:strRef>
          </c:tx>
          <c:dPt>
            <c:idx val="0"/>
            <c:bubble3D val="0"/>
            <c:spPr>
              <a:solidFill>
                <a:srgbClr val="FF0000"/>
              </a:solidFill>
            </c:spPr>
          </c:dPt>
          <c:dPt>
            <c:idx val="1"/>
            <c:bubble3D val="0"/>
            <c:spPr>
              <a:solidFill>
                <a:srgbClr val="FFC000"/>
              </a:solidFill>
            </c:spPr>
          </c:dPt>
          <c:dPt>
            <c:idx val="2"/>
            <c:bubble3D val="0"/>
            <c:spPr>
              <a:solidFill>
                <a:srgbClr val="00B0F0"/>
              </a:solidFill>
            </c:spPr>
          </c:dPt>
          <c:dPt>
            <c:idx val="3"/>
            <c:bubble3D val="0"/>
            <c:spPr>
              <a:solidFill>
                <a:srgbClr val="FFFF00"/>
              </a:solidFill>
            </c:spPr>
          </c:dPt>
          <c:dLbls>
            <c:showLegendKey val="0"/>
            <c:showVal val="0"/>
            <c:showCatName val="0"/>
            <c:showSerName val="0"/>
            <c:showPercent val="1"/>
            <c:showBubbleSize val="0"/>
            <c:showLeaderLines val="1"/>
          </c:dLbls>
          <c:cat>
            <c:strRef>
              <c:f>Sheet1!$A$2:$A$7</c:f>
              <c:strCache>
                <c:ptCount val="6"/>
                <c:pt idx="0">
                  <c:v>Account, Finance &amp; Audit</c:v>
                </c:pt>
                <c:pt idx="1">
                  <c:v>Business &amp; Administrations</c:v>
                </c:pt>
                <c:pt idx="2">
                  <c:v>Sales &amp; Marketing</c:v>
                </c:pt>
                <c:pt idx="3">
                  <c:v>Information Technoology</c:v>
                </c:pt>
                <c:pt idx="4">
                  <c:v>Business Loan</c:v>
                </c:pt>
                <c:pt idx="5">
                  <c:v>Others</c:v>
                </c:pt>
              </c:strCache>
            </c:strRef>
          </c:cat>
          <c:val>
            <c:numRef>
              <c:f>Sheet1!$B$2:$B$7</c:f>
              <c:numCache>
                <c:formatCode>General</c:formatCode>
                <c:ptCount val="6"/>
                <c:pt idx="0">
                  <c:v>28</c:v>
                </c:pt>
                <c:pt idx="1">
                  <c:v>21</c:v>
                </c:pt>
                <c:pt idx="2">
                  <c:v>23</c:v>
                </c:pt>
                <c:pt idx="3">
                  <c:v>19</c:v>
                </c:pt>
                <c:pt idx="4">
                  <c:v>7</c:v>
                </c:pt>
                <c:pt idx="5">
                  <c:v>2</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62480205574681336"/>
          <c:y val="0.22681900575832434"/>
          <c:w val="0.36848154568129404"/>
          <c:h val="0.58065758812230261"/>
        </c:manualLayout>
      </c:layout>
      <c:overlay val="0"/>
      <c:txPr>
        <a:bodyPr/>
        <a:lstStyle/>
        <a:p>
          <a:pPr>
            <a:defRPr sz="2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10"/>
    </mc:Choice>
    <mc:Fallback>
      <c:style val="10"/>
    </mc:Fallback>
  </mc:AlternateContent>
  <c:chart>
    <c:title>
      <c:layout/>
      <c:overlay val="0"/>
    </c:title>
    <c:autoTitleDeleted val="0"/>
    <c:plotArea>
      <c:layout/>
      <c:barChart>
        <c:barDir val="col"/>
        <c:grouping val="stacked"/>
        <c:varyColors val="0"/>
        <c:ser>
          <c:idx val="0"/>
          <c:order val="0"/>
          <c:tx>
            <c:strRef>
              <c:f>Sheet1!$B$1</c:f>
              <c:strCache>
                <c:ptCount val="1"/>
                <c:pt idx="0">
                  <c:v>Income</c:v>
                </c:pt>
              </c:strCache>
            </c:strRef>
          </c:tx>
          <c:spPr>
            <a:solidFill>
              <a:srgbClr val="00B0F0"/>
            </a:solidFill>
          </c:spPr>
          <c:invertIfNegative val="0"/>
          <c:dPt>
            <c:idx val="0"/>
            <c:invertIfNegative val="0"/>
            <c:bubble3D val="0"/>
            <c:spPr>
              <a:solidFill>
                <a:srgbClr val="FF0000"/>
              </a:solidFill>
            </c:spPr>
          </c:dPt>
          <c:dPt>
            <c:idx val="1"/>
            <c:invertIfNegative val="0"/>
            <c:bubble3D val="0"/>
            <c:spPr>
              <a:solidFill>
                <a:srgbClr val="FFC000"/>
              </a:solidFill>
            </c:spPr>
          </c:dPt>
          <c:dPt>
            <c:idx val="2"/>
            <c:invertIfNegative val="0"/>
            <c:bubble3D val="0"/>
            <c:spPr>
              <a:solidFill>
                <a:srgbClr val="C7A927"/>
              </a:solidFill>
            </c:spPr>
          </c:dPt>
          <c:cat>
            <c:strRef>
              <c:f>Sheet1!$A$2:$A$5</c:f>
              <c:strCache>
                <c:ptCount val="4"/>
                <c:pt idx="0">
                  <c:v>Bumi</c:v>
                </c:pt>
                <c:pt idx="1">
                  <c:v>Chinese</c:v>
                </c:pt>
                <c:pt idx="2">
                  <c:v>Indian</c:v>
                </c:pt>
                <c:pt idx="3">
                  <c:v>Others</c:v>
                </c:pt>
              </c:strCache>
            </c:strRef>
          </c:cat>
          <c:val>
            <c:numRef>
              <c:f>Sheet1!$B$2:$B$5</c:f>
              <c:numCache>
                <c:formatCode>#,##0</c:formatCode>
                <c:ptCount val="4"/>
                <c:pt idx="0">
                  <c:v>4457</c:v>
                </c:pt>
                <c:pt idx="1">
                  <c:v>6366</c:v>
                </c:pt>
                <c:pt idx="2">
                  <c:v>5233</c:v>
                </c:pt>
                <c:pt idx="3">
                  <c:v>3843</c:v>
                </c:pt>
              </c:numCache>
            </c:numRef>
          </c:val>
        </c:ser>
        <c:dLbls>
          <c:showLegendKey val="0"/>
          <c:showVal val="0"/>
          <c:showCatName val="0"/>
          <c:showSerName val="0"/>
          <c:showPercent val="0"/>
          <c:showBubbleSize val="0"/>
        </c:dLbls>
        <c:gapWidth val="150"/>
        <c:overlap val="100"/>
        <c:axId val="35230080"/>
        <c:axId val="35231616"/>
      </c:barChart>
      <c:catAx>
        <c:axId val="35230080"/>
        <c:scaling>
          <c:orientation val="minMax"/>
        </c:scaling>
        <c:delete val="0"/>
        <c:axPos val="b"/>
        <c:majorTickMark val="out"/>
        <c:minorTickMark val="none"/>
        <c:tickLblPos val="nextTo"/>
        <c:crossAx val="35231616"/>
        <c:crosses val="autoZero"/>
        <c:auto val="1"/>
        <c:lblAlgn val="ctr"/>
        <c:lblOffset val="100"/>
        <c:noMultiLvlLbl val="0"/>
      </c:catAx>
      <c:valAx>
        <c:axId val="35231616"/>
        <c:scaling>
          <c:orientation val="minMax"/>
        </c:scaling>
        <c:delete val="0"/>
        <c:axPos val="l"/>
        <c:majorGridlines/>
        <c:numFmt formatCode="#,##0" sourceLinked="1"/>
        <c:majorTickMark val="out"/>
        <c:minorTickMark val="none"/>
        <c:tickLblPos val="nextTo"/>
        <c:crossAx val="3523008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clustered"/>
        <c:varyColors val="0"/>
        <c:ser>
          <c:idx val="0"/>
          <c:order val="0"/>
          <c:tx>
            <c:strRef>
              <c:f>Sheet1!$B$1</c:f>
              <c:strCache>
                <c:ptCount val="1"/>
                <c:pt idx="0">
                  <c:v>Income 2013</c:v>
                </c:pt>
              </c:strCache>
            </c:strRef>
          </c:tx>
          <c:spPr>
            <a:solidFill>
              <a:srgbClr val="00B0F0"/>
            </a:solidFill>
          </c:spPr>
          <c:invertIfNegative val="0"/>
          <c:cat>
            <c:strRef>
              <c:f>Sheet1!$A$2:$A$5</c:f>
              <c:strCache>
                <c:ptCount val="4"/>
                <c:pt idx="0">
                  <c:v>Bumi</c:v>
                </c:pt>
                <c:pt idx="1">
                  <c:v>Chinese</c:v>
                </c:pt>
                <c:pt idx="2">
                  <c:v>Indian</c:v>
                </c:pt>
                <c:pt idx="3">
                  <c:v>Others</c:v>
                </c:pt>
              </c:strCache>
            </c:strRef>
          </c:cat>
          <c:val>
            <c:numRef>
              <c:f>Sheet1!$B$2:$B$5</c:f>
              <c:numCache>
                <c:formatCode>#,##0</c:formatCode>
                <c:ptCount val="4"/>
                <c:pt idx="0">
                  <c:v>2109</c:v>
                </c:pt>
                <c:pt idx="1">
                  <c:v>2444</c:v>
                </c:pt>
                <c:pt idx="2">
                  <c:v>2032</c:v>
                </c:pt>
                <c:pt idx="3">
                  <c:v>1293</c:v>
                </c:pt>
              </c:numCache>
            </c:numRef>
          </c:val>
        </c:ser>
        <c:ser>
          <c:idx val="1"/>
          <c:order val="1"/>
          <c:tx>
            <c:strRef>
              <c:f>Sheet1!$C$1</c:f>
              <c:strCache>
                <c:ptCount val="1"/>
                <c:pt idx="0">
                  <c:v>Income 2014</c:v>
                </c:pt>
              </c:strCache>
            </c:strRef>
          </c:tx>
          <c:spPr>
            <a:solidFill>
              <a:srgbClr val="FF0000"/>
            </a:solidFill>
          </c:spPr>
          <c:invertIfNegative val="0"/>
          <c:cat>
            <c:strRef>
              <c:f>Sheet1!$A$2:$A$5</c:f>
              <c:strCache>
                <c:ptCount val="4"/>
                <c:pt idx="0">
                  <c:v>Bumi</c:v>
                </c:pt>
                <c:pt idx="1">
                  <c:v>Chinese</c:v>
                </c:pt>
                <c:pt idx="2">
                  <c:v>Indian</c:v>
                </c:pt>
                <c:pt idx="3">
                  <c:v>Others</c:v>
                </c:pt>
              </c:strCache>
            </c:strRef>
          </c:cat>
          <c:val>
            <c:numRef>
              <c:f>Sheet1!$C$2:$C$5</c:f>
              <c:numCache>
                <c:formatCode>#,##0</c:formatCode>
                <c:ptCount val="4"/>
                <c:pt idx="0">
                  <c:v>2286</c:v>
                </c:pt>
                <c:pt idx="1">
                  <c:v>2675</c:v>
                </c:pt>
                <c:pt idx="2">
                  <c:v>2240</c:v>
                </c:pt>
                <c:pt idx="3">
                  <c:v>1454</c:v>
                </c:pt>
              </c:numCache>
            </c:numRef>
          </c:val>
        </c:ser>
        <c:dLbls>
          <c:showLegendKey val="0"/>
          <c:showVal val="0"/>
          <c:showCatName val="0"/>
          <c:showSerName val="0"/>
          <c:showPercent val="0"/>
          <c:showBubbleSize val="0"/>
        </c:dLbls>
        <c:gapWidth val="150"/>
        <c:axId val="35289728"/>
        <c:axId val="35295616"/>
      </c:barChart>
      <c:catAx>
        <c:axId val="35289728"/>
        <c:scaling>
          <c:orientation val="minMax"/>
        </c:scaling>
        <c:delete val="0"/>
        <c:axPos val="b"/>
        <c:majorTickMark val="out"/>
        <c:minorTickMark val="none"/>
        <c:tickLblPos val="nextTo"/>
        <c:crossAx val="35295616"/>
        <c:crosses val="autoZero"/>
        <c:auto val="1"/>
        <c:lblAlgn val="ctr"/>
        <c:lblOffset val="100"/>
        <c:noMultiLvlLbl val="0"/>
      </c:catAx>
      <c:valAx>
        <c:axId val="35295616"/>
        <c:scaling>
          <c:orientation val="minMax"/>
        </c:scaling>
        <c:delete val="0"/>
        <c:axPos val="l"/>
        <c:majorGridlines/>
        <c:numFmt formatCode="#,##0" sourceLinked="1"/>
        <c:majorTickMark val="out"/>
        <c:minorTickMark val="none"/>
        <c:tickLblPos val="nextTo"/>
        <c:crossAx val="3528972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image" Target="../media/image6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5C2013-28DA-4662-B9AA-BBBBAEBD8768}" type="doc">
      <dgm:prSet loTypeId="urn:microsoft.com/office/officeart/2005/8/layout/hierarchy4" loCatId="relationship" qsTypeId="urn:microsoft.com/office/officeart/2005/8/quickstyle/simple1" qsCatId="simple" csTypeId="urn:microsoft.com/office/officeart/2005/8/colors/accent0_3" csCatId="mainScheme" phldr="1"/>
      <dgm:spPr/>
      <dgm:t>
        <a:bodyPr/>
        <a:lstStyle/>
        <a:p>
          <a:endParaRPr lang="en-MY"/>
        </a:p>
      </dgm:t>
    </dgm:pt>
    <dgm:pt modelId="{55EE851F-6665-42FF-91A3-A04DC00D6E5E}">
      <dgm:prSet phldrT="[Text]"/>
      <dgm:spPr>
        <a:solidFill>
          <a:schemeClr val="accent4">
            <a:lumMod val="50000"/>
          </a:schemeClr>
        </a:solidFill>
      </dgm:spPr>
      <dgm:t>
        <a:bodyPr/>
        <a:lstStyle/>
        <a:p>
          <a:pPr algn="just"/>
          <a:r>
            <a:rPr lang="en-MY" b="1" dirty="0" smtClean="0">
              <a:latin typeface="Calibri" panose="020F0502020204030204" pitchFamily="34" charset="0"/>
            </a:rPr>
            <a:t>SMEs in Malaysia have to embrace the change that is taking place not just in Malaysia, but across the globe. They need to embrace new technologies and innovation</a:t>
          </a:r>
          <a:endParaRPr lang="en-MY" dirty="0"/>
        </a:p>
      </dgm:t>
    </dgm:pt>
    <dgm:pt modelId="{F817BF8C-EAED-4B33-B7BF-003012769535}" type="parTrans" cxnId="{9172317F-BD5C-4F26-A3AC-A93BD0E29455}">
      <dgm:prSet/>
      <dgm:spPr/>
      <dgm:t>
        <a:bodyPr/>
        <a:lstStyle/>
        <a:p>
          <a:endParaRPr lang="en-MY"/>
        </a:p>
      </dgm:t>
    </dgm:pt>
    <dgm:pt modelId="{4F9BAF45-E8FD-45C2-AFE6-4A7BCD334817}" type="sibTrans" cxnId="{9172317F-BD5C-4F26-A3AC-A93BD0E29455}">
      <dgm:prSet/>
      <dgm:spPr/>
      <dgm:t>
        <a:bodyPr/>
        <a:lstStyle/>
        <a:p>
          <a:endParaRPr lang="en-MY"/>
        </a:p>
      </dgm:t>
    </dgm:pt>
    <dgm:pt modelId="{3102548A-F549-40DF-A60F-0C1A4E2BF282}">
      <dgm:prSet phldrT="[Text]" custT="1"/>
      <dgm:spPr>
        <a:solidFill>
          <a:srgbClr val="A80000"/>
        </a:solidFill>
      </dgm:spPr>
      <dgm:t>
        <a:bodyPr/>
        <a:lstStyle/>
        <a:p>
          <a:r>
            <a:rPr lang="en-MY" sz="3600" b="1" i="1" dirty="0" smtClean="0">
              <a:latin typeface="Calibri" panose="020F0502020204030204" pitchFamily="34" charset="0"/>
            </a:rPr>
            <a:t>SOLID ACCOUNTING TEAM TO ENHANCE THEIR BUSINESS GROWTH AND SUSTAINABILITY</a:t>
          </a:r>
          <a:endParaRPr lang="en-MY" sz="3600" b="1" i="1" dirty="0"/>
        </a:p>
      </dgm:t>
    </dgm:pt>
    <dgm:pt modelId="{C52304E0-7BD7-49D9-95B9-F6650921647E}" type="parTrans" cxnId="{4264B868-87BD-495F-9A93-D3D352A5AABB}">
      <dgm:prSet/>
      <dgm:spPr/>
      <dgm:t>
        <a:bodyPr/>
        <a:lstStyle/>
        <a:p>
          <a:endParaRPr lang="en-MY"/>
        </a:p>
      </dgm:t>
    </dgm:pt>
    <dgm:pt modelId="{F884A5CF-CFED-42E5-8E0E-4CD9E73B51EB}" type="sibTrans" cxnId="{4264B868-87BD-495F-9A93-D3D352A5AABB}">
      <dgm:prSet/>
      <dgm:spPr/>
      <dgm:t>
        <a:bodyPr/>
        <a:lstStyle/>
        <a:p>
          <a:endParaRPr lang="en-MY"/>
        </a:p>
      </dgm:t>
    </dgm:pt>
    <dgm:pt modelId="{B3DABAB9-3AEF-4CB5-BD8D-F21FCC897C06}">
      <dgm:prSet phldrT="[Text]"/>
      <dgm:spPr>
        <a:solidFill>
          <a:schemeClr val="accent4">
            <a:lumMod val="50000"/>
          </a:schemeClr>
        </a:solidFill>
      </dgm:spPr>
      <dgm:t>
        <a:bodyPr/>
        <a:lstStyle/>
        <a:p>
          <a:r>
            <a:rPr lang="en-MY" b="1" smtClean="0">
              <a:latin typeface="Calibri" panose="020F0502020204030204" pitchFamily="34" charset="0"/>
            </a:rPr>
            <a:t>Talent management</a:t>
          </a:r>
          <a:endParaRPr lang="en-MY" dirty="0"/>
        </a:p>
      </dgm:t>
    </dgm:pt>
    <dgm:pt modelId="{493F9658-56FC-4D8E-A020-B82C34EABE48}" type="parTrans" cxnId="{B0E518C2-C227-4AB6-93EB-A5BFDE805C1E}">
      <dgm:prSet/>
      <dgm:spPr/>
      <dgm:t>
        <a:bodyPr/>
        <a:lstStyle/>
        <a:p>
          <a:endParaRPr lang="en-MY"/>
        </a:p>
      </dgm:t>
    </dgm:pt>
    <dgm:pt modelId="{0BFF6E88-A90E-4AC5-8C40-2458A0AB962F}" type="sibTrans" cxnId="{B0E518C2-C227-4AB6-93EB-A5BFDE805C1E}">
      <dgm:prSet/>
      <dgm:spPr/>
      <dgm:t>
        <a:bodyPr/>
        <a:lstStyle/>
        <a:p>
          <a:endParaRPr lang="en-MY"/>
        </a:p>
      </dgm:t>
    </dgm:pt>
    <dgm:pt modelId="{3D1B9C84-98B0-4BE8-9082-5A5A7B50B90B}">
      <dgm:prSet phldrT="[Text]"/>
      <dgm:spPr>
        <a:solidFill>
          <a:schemeClr val="accent4">
            <a:lumMod val="50000"/>
          </a:schemeClr>
        </a:solidFill>
      </dgm:spPr>
      <dgm:t>
        <a:bodyPr/>
        <a:lstStyle/>
        <a:p>
          <a:r>
            <a:rPr lang="en-MY" b="1" dirty="0" smtClean="0">
              <a:latin typeface="Calibri" panose="020F0502020204030204" pitchFamily="34" charset="0"/>
            </a:rPr>
            <a:t>Adoption of technology</a:t>
          </a:r>
          <a:endParaRPr lang="en-MY" dirty="0"/>
        </a:p>
      </dgm:t>
    </dgm:pt>
    <dgm:pt modelId="{E34FDFF5-6BB2-4B0C-A5D5-B5857087A4D4}" type="parTrans" cxnId="{D303EA98-975D-4C29-B269-EC59BC209280}">
      <dgm:prSet/>
      <dgm:spPr/>
      <dgm:t>
        <a:bodyPr/>
        <a:lstStyle/>
        <a:p>
          <a:endParaRPr lang="en-MY"/>
        </a:p>
      </dgm:t>
    </dgm:pt>
    <dgm:pt modelId="{37825241-9E46-4E01-83B4-4361BFFABAEF}" type="sibTrans" cxnId="{D303EA98-975D-4C29-B269-EC59BC209280}">
      <dgm:prSet/>
      <dgm:spPr/>
      <dgm:t>
        <a:bodyPr/>
        <a:lstStyle/>
        <a:p>
          <a:endParaRPr lang="en-MY"/>
        </a:p>
      </dgm:t>
    </dgm:pt>
    <dgm:pt modelId="{B4D32381-5785-4A88-8CA1-4B6E0688833C}">
      <dgm:prSet phldrT="[Text]" custT="1"/>
      <dgm:spPr>
        <a:solidFill>
          <a:schemeClr val="accent4">
            <a:lumMod val="50000"/>
          </a:schemeClr>
        </a:solidFill>
      </dgm:spPr>
      <dgm:t>
        <a:bodyPr/>
        <a:lstStyle/>
        <a:p>
          <a:r>
            <a:rPr lang="en-MY" sz="3100" b="1" dirty="0" smtClean="0">
              <a:latin typeface="Calibri" panose="020F0502020204030204" pitchFamily="34" charset="0"/>
            </a:rPr>
            <a:t>Social media marketing</a:t>
          </a:r>
          <a:endParaRPr lang="en-MY" sz="3100" b="1" dirty="0"/>
        </a:p>
      </dgm:t>
    </dgm:pt>
    <dgm:pt modelId="{DCE26B53-05D0-4FB0-AB72-E62CA2A18DD1}" type="parTrans" cxnId="{DCA7E0BC-9176-42B8-9709-955DBB150441}">
      <dgm:prSet/>
      <dgm:spPr/>
      <dgm:t>
        <a:bodyPr/>
        <a:lstStyle/>
        <a:p>
          <a:endParaRPr lang="en-MY"/>
        </a:p>
      </dgm:t>
    </dgm:pt>
    <dgm:pt modelId="{1D74C13E-1DEB-4842-A9D2-EE5D3979FE76}" type="sibTrans" cxnId="{DCA7E0BC-9176-42B8-9709-955DBB150441}">
      <dgm:prSet/>
      <dgm:spPr/>
      <dgm:t>
        <a:bodyPr/>
        <a:lstStyle/>
        <a:p>
          <a:endParaRPr lang="en-MY"/>
        </a:p>
      </dgm:t>
    </dgm:pt>
    <dgm:pt modelId="{B2AFB503-40F0-4A1C-A34E-AE51C2660CDE}">
      <dgm:prSet phldrT="[Text]"/>
      <dgm:spPr>
        <a:solidFill>
          <a:schemeClr val="accent4">
            <a:lumMod val="50000"/>
          </a:schemeClr>
        </a:solidFill>
      </dgm:spPr>
      <dgm:t>
        <a:bodyPr/>
        <a:lstStyle/>
        <a:p>
          <a:r>
            <a:rPr lang="en-MY" b="1" dirty="0" smtClean="0">
              <a:latin typeface="Calibri" panose="020F0502020204030204" pitchFamily="34" charset="0"/>
            </a:rPr>
            <a:t>Increase competitiveness &amp; embrace innovation</a:t>
          </a:r>
          <a:endParaRPr lang="en-MY" dirty="0"/>
        </a:p>
      </dgm:t>
    </dgm:pt>
    <dgm:pt modelId="{991B4999-B92C-496B-9D44-821EA57DCFAA}" type="parTrans" cxnId="{64035214-2302-485E-B4D9-BE5B4B4A1A14}">
      <dgm:prSet/>
      <dgm:spPr/>
      <dgm:t>
        <a:bodyPr/>
        <a:lstStyle/>
        <a:p>
          <a:endParaRPr lang="en-MY"/>
        </a:p>
      </dgm:t>
    </dgm:pt>
    <dgm:pt modelId="{18B27AA3-943C-444D-8E81-A56CBCADEE4D}" type="sibTrans" cxnId="{64035214-2302-485E-B4D9-BE5B4B4A1A14}">
      <dgm:prSet/>
      <dgm:spPr/>
      <dgm:t>
        <a:bodyPr/>
        <a:lstStyle/>
        <a:p>
          <a:endParaRPr lang="en-MY"/>
        </a:p>
      </dgm:t>
    </dgm:pt>
    <dgm:pt modelId="{FBE657F7-D3E2-4729-9033-5C29B9E0C83D}" type="pres">
      <dgm:prSet presAssocID="{A45C2013-28DA-4662-B9AA-BBBBAEBD8768}" presName="Name0" presStyleCnt="0">
        <dgm:presLayoutVars>
          <dgm:chPref val="1"/>
          <dgm:dir/>
          <dgm:animOne val="branch"/>
          <dgm:animLvl val="lvl"/>
          <dgm:resizeHandles/>
        </dgm:presLayoutVars>
      </dgm:prSet>
      <dgm:spPr/>
      <dgm:t>
        <a:bodyPr/>
        <a:lstStyle/>
        <a:p>
          <a:endParaRPr lang="en-MY"/>
        </a:p>
      </dgm:t>
    </dgm:pt>
    <dgm:pt modelId="{85E4F220-3C40-48CA-B379-725E08C9304B}" type="pres">
      <dgm:prSet presAssocID="{55EE851F-6665-42FF-91A3-A04DC00D6E5E}" presName="vertOne" presStyleCnt="0"/>
      <dgm:spPr/>
    </dgm:pt>
    <dgm:pt modelId="{2EC7386B-4AFA-4DF9-AE2E-B9738FA5AB67}" type="pres">
      <dgm:prSet presAssocID="{55EE851F-6665-42FF-91A3-A04DC00D6E5E}" presName="txOne" presStyleLbl="node0" presStyleIdx="0" presStyleCnt="1">
        <dgm:presLayoutVars>
          <dgm:chPref val="3"/>
        </dgm:presLayoutVars>
      </dgm:prSet>
      <dgm:spPr/>
      <dgm:t>
        <a:bodyPr/>
        <a:lstStyle/>
        <a:p>
          <a:endParaRPr lang="en-MY"/>
        </a:p>
      </dgm:t>
    </dgm:pt>
    <dgm:pt modelId="{03E469ED-5F96-416E-ABD6-753624FFE8A5}" type="pres">
      <dgm:prSet presAssocID="{55EE851F-6665-42FF-91A3-A04DC00D6E5E}" presName="parTransOne" presStyleCnt="0"/>
      <dgm:spPr/>
    </dgm:pt>
    <dgm:pt modelId="{FD123DE3-E917-4074-B470-44DBFE1F7D0F}" type="pres">
      <dgm:prSet presAssocID="{55EE851F-6665-42FF-91A3-A04DC00D6E5E}" presName="horzOne" presStyleCnt="0"/>
      <dgm:spPr/>
    </dgm:pt>
    <dgm:pt modelId="{8FC96845-D885-4EE2-BE0F-0DA5D98909CA}" type="pres">
      <dgm:prSet presAssocID="{3102548A-F549-40DF-A60F-0C1A4E2BF282}" presName="vertTwo" presStyleCnt="0"/>
      <dgm:spPr/>
    </dgm:pt>
    <dgm:pt modelId="{1C5E5020-5DA4-4966-8EBB-1CADD64573CC}" type="pres">
      <dgm:prSet presAssocID="{3102548A-F549-40DF-A60F-0C1A4E2BF282}" presName="txTwo" presStyleLbl="node2" presStyleIdx="0" presStyleCnt="2">
        <dgm:presLayoutVars>
          <dgm:chPref val="3"/>
        </dgm:presLayoutVars>
      </dgm:prSet>
      <dgm:spPr/>
      <dgm:t>
        <a:bodyPr/>
        <a:lstStyle/>
        <a:p>
          <a:endParaRPr lang="en-MY"/>
        </a:p>
      </dgm:t>
    </dgm:pt>
    <dgm:pt modelId="{C35A2A28-6CEC-41DF-A0E1-D87046641B1A}" type="pres">
      <dgm:prSet presAssocID="{3102548A-F549-40DF-A60F-0C1A4E2BF282}" presName="parTransTwo" presStyleCnt="0"/>
      <dgm:spPr/>
    </dgm:pt>
    <dgm:pt modelId="{363CFBAD-48EA-4490-9C5C-06B6101C3106}" type="pres">
      <dgm:prSet presAssocID="{3102548A-F549-40DF-A60F-0C1A4E2BF282}" presName="horzTwo" presStyleCnt="0"/>
      <dgm:spPr/>
    </dgm:pt>
    <dgm:pt modelId="{0DAC20DE-592B-42DB-BB97-2E644F736B59}" type="pres">
      <dgm:prSet presAssocID="{B3DABAB9-3AEF-4CB5-BD8D-F21FCC897C06}" presName="vertThree" presStyleCnt="0"/>
      <dgm:spPr/>
    </dgm:pt>
    <dgm:pt modelId="{36AD5130-359F-42F6-84D5-26417C02A409}" type="pres">
      <dgm:prSet presAssocID="{B3DABAB9-3AEF-4CB5-BD8D-F21FCC897C06}" presName="txThree" presStyleLbl="node3" presStyleIdx="0" presStyleCnt="3">
        <dgm:presLayoutVars>
          <dgm:chPref val="3"/>
        </dgm:presLayoutVars>
      </dgm:prSet>
      <dgm:spPr/>
      <dgm:t>
        <a:bodyPr/>
        <a:lstStyle/>
        <a:p>
          <a:endParaRPr lang="en-MY"/>
        </a:p>
      </dgm:t>
    </dgm:pt>
    <dgm:pt modelId="{3754CF80-FEA8-4309-9943-A03664AB47AC}" type="pres">
      <dgm:prSet presAssocID="{B3DABAB9-3AEF-4CB5-BD8D-F21FCC897C06}" presName="horzThree" presStyleCnt="0"/>
      <dgm:spPr/>
    </dgm:pt>
    <dgm:pt modelId="{0F65E9AC-324B-4765-AB8C-E64C02176002}" type="pres">
      <dgm:prSet presAssocID="{0BFF6E88-A90E-4AC5-8C40-2458A0AB962F}" presName="sibSpaceThree" presStyleCnt="0"/>
      <dgm:spPr/>
    </dgm:pt>
    <dgm:pt modelId="{23D10D10-35B9-4409-92E9-057FAF4E442B}" type="pres">
      <dgm:prSet presAssocID="{3D1B9C84-98B0-4BE8-9082-5A5A7B50B90B}" presName="vertThree" presStyleCnt="0"/>
      <dgm:spPr/>
    </dgm:pt>
    <dgm:pt modelId="{2678C964-B85B-43BD-8337-DB03477CBB5D}" type="pres">
      <dgm:prSet presAssocID="{3D1B9C84-98B0-4BE8-9082-5A5A7B50B90B}" presName="txThree" presStyleLbl="node3" presStyleIdx="1" presStyleCnt="3">
        <dgm:presLayoutVars>
          <dgm:chPref val="3"/>
        </dgm:presLayoutVars>
      </dgm:prSet>
      <dgm:spPr/>
      <dgm:t>
        <a:bodyPr/>
        <a:lstStyle/>
        <a:p>
          <a:endParaRPr lang="en-MY"/>
        </a:p>
      </dgm:t>
    </dgm:pt>
    <dgm:pt modelId="{89614A54-9C12-4F86-A86E-828D11711BFF}" type="pres">
      <dgm:prSet presAssocID="{3D1B9C84-98B0-4BE8-9082-5A5A7B50B90B}" presName="horzThree" presStyleCnt="0"/>
      <dgm:spPr/>
    </dgm:pt>
    <dgm:pt modelId="{454EA70C-9525-4413-9AF4-7BD3A4670A07}" type="pres">
      <dgm:prSet presAssocID="{F884A5CF-CFED-42E5-8E0E-4CD9E73B51EB}" presName="sibSpaceTwo" presStyleCnt="0"/>
      <dgm:spPr/>
    </dgm:pt>
    <dgm:pt modelId="{9F3A3076-DEFA-4C61-9351-8C32E4ED6FAF}" type="pres">
      <dgm:prSet presAssocID="{B4D32381-5785-4A88-8CA1-4B6E0688833C}" presName="vertTwo" presStyleCnt="0"/>
      <dgm:spPr/>
    </dgm:pt>
    <dgm:pt modelId="{CAFFF4F2-D94E-42B9-82B4-F7B8D79984CC}" type="pres">
      <dgm:prSet presAssocID="{B4D32381-5785-4A88-8CA1-4B6E0688833C}" presName="txTwo" presStyleLbl="node2" presStyleIdx="1" presStyleCnt="2">
        <dgm:presLayoutVars>
          <dgm:chPref val="3"/>
        </dgm:presLayoutVars>
      </dgm:prSet>
      <dgm:spPr/>
      <dgm:t>
        <a:bodyPr/>
        <a:lstStyle/>
        <a:p>
          <a:endParaRPr lang="en-MY"/>
        </a:p>
      </dgm:t>
    </dgm:pt>
    <dgm:pt modelId="{D7CE4E6E-0FB1-4AA0-8A34-EE0D99628CF1}" type="pres">
      <dgm:prSet presAssocID="{B4D32381-5785-4A88-8CA1-4B6E0688833C}" presName="parTransTwo" presStyleCnt="0"/>
      <dgm:spPr/>
    </dgm:pt>
    <dgm:pt modelId="{17A8BDE8-A71E-4639-AA38-366FEFE31935}" type="pres">
      <dgm:prSet presAssocID="{B4D32381-5785-4A88-8CA1-4B6E0688833C}" presName="horzTwo" presStyleCnt="0"/>
      <dgm:spPr/>
    </dgm:pt>
    <dgm:pt modelId="{AF99BD70-057D-4909-8967-8AD0B2A76F08}" type="pres">
      <dgm:prSet presAssocID="{B2AFB503-40F0-4A1C-A34E-AE51C2660CDE}" presName="vertThree" presStyleCnt="0"/>
      <dgm:spPr/>
    </dgm:pt>
    <dgm:pt modelId="{7EB694D3-536C-433B-B2E8-3D96ED33ABCB}" type="pres">
      <dgm:prSet presAssocID="{B2AFB503-40F0-4A1C-A34E-AE51C2660CDE}" presName="txThree" presStyleLbl="node3" presStyleIdx="2" presStyleCnt="3">
        <dgm:presLayoutVars>
          <dgm:chPref val="3"/>
        </dgm:presLayoutVars>
      </dgm:prSet>
      <dgm:spPr/>
      <dgm:t>
        <a:bodyPr/>
        <a:lstStyle/>
        <a:p>
          <a:endParaRPr lang="en-MY"/>
        </a:p>
      </dgm:t>
    </dgm:pt>
    <dgm:pt modelId="{BAD16221-AB70-4149-8150-6F25CAE19CD8}" type="pres">
      <dgm:prSet presAssocID="{B2AFB503-40F0-4A1C-A34E-AE51C2660CDE}" presName="horzThree" presStyleCnt="0"/>
      <dgm:spPr/>
    </dgm:pt>
  </dgm:ptLst>
  <dgm:cxnLst>
    <dgm:cxn modelId="{ACF5FD55-9369-4739-BE8F-76DC111D008F}" type="presOf" srcId="{3D1B9C84-98B0-4BE8-9082-5A5A7B50B90B}" destId="{2678C964-B85B-43BD-8337-DB03477CBB5D}" srcOrd="0" destOrd="0" presId="urn:microsoft.com/office/officeart/2005/8/layout/hierarchy4"/>
    <dgm:cxn modelId="{00D9488A-52F6-4FCE-A418-663269BAD49A}" type="presOf" srcId="{3102548A-F549-40DF-A60F-0C1A4E2BF282}" destId="{1C5E5020-5DA4-4966-8EBB-1CADD64573CC}" srcOrd="0" destOrd="0" presId="urn:microsoft.com/office/officeart/2005/8/layout/hierarchy4"/>
    <dgm:cxn modelId="{B408B1B3-6E39-4E78-966F-4037FFDFAC46}" type="presOf" srcId="{55EE851F-6665-42FF-91A3-A04DC00D6E5E}" destId="{2EC7386B-4AFA-4DF9-AE2E-B9738FA5AB67}" srcOrd="0" destOrd="0" presId="urn:microsoft.com/office/officeart/2005/8/layout/hierarchy4"/>
    <dgm:cxn modelId="{0EF4303B-116E-44D8-9ADC-CB8EB9D44A16}" type="presOf" srcId="{B2AFB503-40F0-4A1C-A34E-AE51C2660CDE}" destId="{7EB694D3-536C-433B-B2E8-3D96ED33ABCB}" srcOrd="0" destOrd="0" presId="urn:microsoft.com/office/officeart/2005/8/layout/hierarchy4"/>
    <dgm:cxn modelId="{9172317F-BD5C-4F26-A3AC-A93BD0E29455}" srcId="{A45C2013-28DA-4662-B9AA-BBBBAEBD8768}" destId="{55EE851F-6665-42FF-91A3-A04DC00D6E5E}" srcOrd="0" destOrd="0" parTransId="{F817BF8C-EAED-4B33-B7BF-003012769535}" sibTransId="{4F9BAF45-E8FD-45C2-AFE6-4A7BCD334817}"/>
    <dgm:cxn modelId="{64035214-2302-485E-B4D9-BE5B4B4A1A14}" srcId="{B4D32381-5785-4A88-8CA1-4B6E0688833C}" destId="{B2AFB503-40F0-4A1C-A34E-AE51C2660CDE}" srcOrd="0" destOrd="0" parTransId="{991B4999-B92C-496B-9D44-821EA57DCFAA}" sibTransId="{18B27AA3-943C-444D-8E81-A56CBCADEE4D}"/>
    <dgm:cxn modelId="{2D5113E3-D8EE-4DBD-8F99-2A8A23555FBA}" type="presOf" srcId="{B4D32381-5785-4A88-8CA1-4B6E0688833C}" destId="{CAFFF4F2-D94E-42B9-82B4-F7B8D79984CC}" srcOrd="0" destOrd="0" presId="urn:microsoft.com/office/officeart/2005/8/layout/hierarchy4"/>
    <dgm:cxn modelId="{DCA7E0BC-9176-42B8-9709-955DBB150441}" srcId="{55EE851F-6665-42FF-91A3-A04DC00D6E5E}" destId="{B4D32381-5785-4A88-8CA1-4B6E0688833C}" srcOrd="1" destOrd="0" parTransId="{DCE26B53-05D0-4FB0-AB72-E62CA2A18DD1}" sibTransId="{1D74C13E-1DEB-4842-A9D2-EE5D3979FE76}"/>
    <dgm:cxn modelId="{D80F8066-04C7-495E-96CA-F7DE9164CBC1}" type="presOf" srcId="{B3DABAB9-3AEF-4CB5-BD8D-F21FCC897C06}" destId="{36AD5130-359F-42F6-84D5-26417C02A409}" srcOrd="0" destOrd="0" presId="urn:microsoft.com/office/officeart/2005/8/layout/hierarchy4"/>
    <dgm:cxn modelId="{D303EA98-975D-4C29-B269-EC59BC209280}" srcId="{3102548A-F549-40DF-A60F-0C1A4E2BF282}" destId="{3D1B9C84-98B0-4BE8-9082-5A5A7B50B90B}" srcOrd="1" destOrd="0" parTransId="{E34FDFF5-6BB2-4B0C-A5D5-B5857087A4D4}" sibTransId="{37825241-9E46-4E01-83B4-4361BFFABAEF}"/>
    <dgm:cxn modelId="{4264B868-87BD-495F-9A93-D3D352A5AABB}" srcId="{55EE851F-6665-42FF-91A3-A04DC00D6E5E}" destId="{3102548A-F549-40DF-A60F-0C1A4E2BF282}" srcOrd="0" destOrd="0" parTransId="{C52304E0-7BD7-49D9-95B9-F6650921647E}" sibTransId="{F884A5CF-CFED-42E5-8E0E-4CD9E73B51EB}"/>
    <dgm:cxn modelId="{83320AAF-E174-408A-868E-500139A9DBDE}" type="presOf" srcId="{A45C2013-28DA-4662-B9AA-BBBBAEBD8768}" destId="{FBE657F7-D3E2-4729-9033-5C29B9E0C83D}" srcOrd="0" destOrd="0" presId="urn:microsoft.com/office/officeart/2005/8/layout/hierarchy4"/>
    <dgm:cxn modelId="{B0E518C2-C227-4AB6-93EB-A5BFDE805C1E}" srcId="{3102548A-F549-40DF-A60F-0C1A4E2BF282}" destId="{B3DABAB9-3AEF-4CB5-BD8D-F21FCC897C06}" srcOrd="0" destOrd="0" parTransId="{493F9658-56FC-4D8E-A020-B82C34EABE48}" sibTransId="{0BFF6E88-A90E-4AC5-8C40-2458A0AB962F}"/>
    <dgm:cxn modelId="{BF8E7847-E18A-42BF-B85E-5F2FB04858DF}" type="presParOf" srcId="{FBE657F7-D3E2-4729-9033-5C29B9E0C83D}" destId="{85E4F220-3C40-48CA-B379-725E08C9304B}" srcOrd="0" destOrd="0" presId="urn:microsoft.com/office/officeart/2005/8/layout/hierarchy4"/>
    <dgm:cxn modelId="{51654689-E32B-4792-8FC2-BC2A7CD2832C}" type="presParOf" srcId="{85E4F220-3C40-48CA-B379-725E08C9304B}" destId="{2EC7386B-4AFA-4DF9-AE2E-B9738FA5AB67}" srcOrd="0" destOrd="0" presId="urn:microsoft.com/office/officeart/2005/8/layout/hierarchy4"/>
    <dgm:cxn modelId="{A5606C55-2879-41AB-94BF-134B33E4EF14}" type="presParOf" srcId="{85E4F220-3C40-48CA-B379-725E08C9304B}" destId="{03E469ED-5F96-416E-ABD6-753624FFE8A5}" srcOrd="1" destOrd="0" presId="urn:microsoft.com/office/officeart/2005/8/layout/hierarchy4"/>
    <dgm:cxn modelId="{962C6E44-7C08-4AE4-BF0C-6ACD7433B3B9}" type="presParOf" srcId="{85E4F220-3C40-48CA-B379-725E08C9304B}" destId="{FD123DE3-E917-4074-B470-44DBFE1F7D0F}" srcOrd="2" destOrd="0" presId="urn:microsoft.com/office/officeart/2005/8/layout/hierarchy4"/>
    <dgm:cxn modelId="{A177D114-6335-4F7D-8C2B-8A6F8D88A8EA}" type="presParOf" srcId="{FD123DE3-E917-4074-B470-44DBFE1F7D0F}" destId="{8FC96845-D885-4EE2-BE0F-0DA5D98909CA}" srcOrd="0" destOrd="0" presId="urn:microsoft.com/office/officeart/2005/8/layout/hierarchy4"/>
    <dgm:cxn modelId="{38F3FB51-275B-4366-B09B-EB3FEF287F0A}" type="presParOf" srcId="{8FC96845-D885-4EE2-BE0F-0DA5D98909CA}" destId="{1C5E5020-5DA4-4966-8EBB-1CADD64573CC}" srcOrd="0" destOrd="0" presId="urn:microsoft.com/office/officeart/2005/8/layout/hierarchy4"/>
    <dgm:cxn modelId="{E0B625AA-3003-4231-9329-1FE09D94FA94}" type="presParOf" srcId="{8FC96845-D885-4EE2-BE0F-0DA5D98909CA}" destId="{C35A2A28-6CEC-41DF-A0E1-D87046641B1A}" srcOrd="1" destOrd="0" presId="urn:microsoft.com/office/officeart/2005/8/layout/hierarchy4"/>
    <dgm:cxn modelId="{2A92D089-6B7A-4577-905F-9D66EEED7B2D}" type="presParOf" srcId="{8FC96845-D885-4EE2-BE0F-0DA5D98909CA}" destId="{363CFBAD-48EA-4490-9C5C-06B6101C3106}" srcOrd="2" destOrd="0" presId="urn:microsoft.com/office/officeart/2005/8/layout/hierarchy4"/>
    <dgm:cxn modelId="{D510EE33-EBEB-4475-8D2D-18E08FBB3AC8}" type="presParOf" srcId="{363CFBAD-48EA-4490-9C5C-06B6101C3106}" destId="{0DAC20DE-592B-42DB-BB97-2E644F736B59}" srcOrd="0" destOrd="0" presId="urn:microsoft.com/office/officeart/2005/8/layout/hierarchy4"/>
    <dgm:cxn modelId="{9904891E-4173-4AD8-8501-684EEC71B5BE}" type="presParOf" srcId="{0DAC20DE-592B-42DB-BB97-2E644F736B59}" destId="{36AD5130-359F-42F6-84D5-26417C02A409}" srcOrd="0" destOrd="0" presId="urn:microsoft.com/office/officeart/2005/8/layout/hierarchy4"/>
    <dgm:cxn modelId="{78D38A28-4AC7-4398-8CE6-9C75E3403401}" type="presParOf" srcId="{0DAC20DE-592B-42DB-BB97-2E644F736B59}" destId="{3754CF80-FEA8-4309-9943-A03664AB47AC}" srcOrd="1" destOrd="0" presId="urn:microsoft.com/office/officeart/2005/8/layout/hierarchy4"/>
    <dgm:cxn modelId="{49223B1A-7D1B-43EF-A151-D66FE0A3C59A}" type="presParOf" srcId="{363CFBAD-48EA-4490-9C5C-06B6101C3106}" destId="{0F65E9AC-324B-4765-AB8C-E64C02176002}" srcOrd="1" destOrd="0" presId="urn:microsoft.com/office/officeart/2005/8/layout/hierarchy4"/>
    <dgm:cxn modelId="{483A91F9-9386-48D1-ABE6-5DB414AB93D6}" type="presParOf" srcId="{363CFBAD-48EA-4490-9C5C-06B6101C3106}" destId="{23D10D10-35B9-4409-92E9-057FAF4E442B}" srcOrd="2" destOrd="0" presId="urn:microsoft.com/office/officeart/2005/8/layout/hierarchy4"/>
    <dgm:cxn modelId="{7F81C937-72EC-4413-8B06-4A992E8FF68A}" type="presParOf" srcId="{23D10D10-35B9-4409-92E9-057FAF4E442B}" destId="{2678C964-B85B-43BD-8337-DB03477CBB5D}" srcOrd="0" destOrd="0" presId="urn:microsoft.com/office/officeart/2005/8/layout/hierarchy4"/>
    <dgm:cxn modelId="{B9989EB0-E22F-4359-84CF-F2B3069DE8C4}" type="presParOf" srcId="{23D10D10-35B9-4409-92E9-057FAF4E442B}" destId="{89614A54-9C12-4F86-A86E-828D11711BFF}" srcOrd="1" destOrd="0" presId="urn:microsoft.com/office/officeart/2005/8/layout/hierarchy4"/>
    <dgm:cxn modelId="{DF313225-5855-4C87-B594-020515C7F710}" type="presParOf" srcId="{FD123DE3-E917-4074-B470-44DBFE1F7D0F}" destId="{454EA70C-9525-4413-9AF4-7BD3A4670A07}" srcOrd="1" destOrd="0" presId="urn:microsoft.com/office/officeart/2005/8/layout/hierarchy4"/>
    <dgm:cxn modelId="{37BE6A6C-A09C-43DC-86CE-22871235F5D5}" type="presParOf" srcId="{FD123DE3-E917-4074-B470-44DBFE1F7D0F}" destId="{9F3A3076-DEFA-4C61-9351-8C32E4ED6FAF}" srcOrd="2" destOrd="0" presId="urn:microsoft.com/office/officeart/2005/8/layout/hierarchy4"/>
    <dgm:cxn modelId="{5B8B2164-5EFA-41B3-B998-3A967A94C1D6}" type="presParOf" srcId="{9F3A3076-DEFA-4C61-9351-8C32E4ED6FAF}" destId="{CAFFF4F2-D94E-42B9-82B4-F7B8D79984CC}" srcOrd="0" destOrd="0" presId="urn:microsoft.com/office/officeart/2005/8/layout/hierarchy4"/>
    <dgm:cxn modelId="{AEECB577-9FC3-4EE3-9F25-9903736107BF}" type="presParOf" srcId="{9F3A3076-DEFA-4C61-9351-8C32E4ED6FAF}" destId="{D7CE4E6E-0FB1-4AA0-8A34-EE0D99628CF1}" srcOrd="1" destOrd="0" presId="urn:microsoft.com/office/officeart/2005/8/layout/hierarchy4"/>
    <dgm:cxn modelId="{F6AB0A76-E8BD-492F-B0A8-948EDC649596}" type="presParOf" srcId="{9F3A3076-DEFA-4C61-9351-8C32E4ED6FAF}" destId="{17A8BDE8-A71E-4639-AA38-366FEFE31935}" srcOrd="2" destOrd="0" presId="urn:microsoft.com/office/officeart/2005/8/layout/hierarchy4"/>
    <dgm:cxn modelId="{98011B4D-F043-409F-A380-83EA8CE97CD5}" type="presParOf" srcId="{17A8BDE8-A71E-4639-AA38-366FEFE31935}" destId="{AF99BD70-057D-4909-8967-8AD0B2A76F08}" srcOrd="0" destOrd="0" presId="urn:microsoft.com/office/officeart/2005/8/layout/hierarchy4"/>
    <dgm:cxn modelId="{9B0E8669-1B39-4969-BFB0-3F436F951ABF}" type="presParOf" srcId="{AF99BD70-057D-4909-8967-8AD0B2A76F08}" destId="{7EB694D3-536C-433B-B2E8-3D96ED33ABCB}" srcOrd="0" destOrd="0" presId="urn:microsoft.com/office/officeart/2005/8/layout/hierarchy4"/>
    <dgm:cxn modelId="{A0C8E3A4-D970-4F7F-890D-B694EE32621A}" type="presParOf" srcId="{AF99BD70-057D-4909-8967-8AD0B2A76F08}" destId="{BAD16221-AB70-4149-8150-6F25CAE19CD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3CEA84-F136-450E-AD36-DD0494928AE8}"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MY"/>
        </a:p>
      </dgm:t>
    </dgm:pt>
    <dgm:pt modelId="{55C6060F-0809-41D6-9688-91B0873887C3}">
      <dgm:prSet phldrT="[Text]"/>
      <dgm:spPr>
        <a:solidFill>
          <a:schemeClr val="accent4">
            <a:lumMod val="50000"/>
          </a:schemeClr>
        </a:solidFill>
      </dgm:spPr>
      <dgm:t>
        <a:bodyPr/>
        <a:lstStyle/>
        <a:p>
          <a:r>
            <a:rPr lang="en-MY" dirty="0" smtClean="0">
              <a:latin typeface="Calibri" panose="020F0502020204030204" pitchFamily="34" charset="0"/>
            </a:rPr>
            <a:t>The Association of Chartered Certified Accountants Review</a:t>
          </a:r>
          <a:endParaRPr lang="en-MY" dirty="0"/>
        </a:p>
      </dgm:t>
    </dgm:pt>
    <dgm:pt modelId="{58F9B634-A42D-4E34-ADC0-6F7A77E3E443}" type="parTrans" cxnId="{B406F1F3-9C0F-4A1B-B46E-08FB3E1158BC}">
      <dgm:prSet/>
      <dgm:spPr/>
      <dgm:t>
        <a:bodyPr/>
        <a:lstStyle/>
        <a:p>
          <a:endParaRPr lang="en-MY"/>
        </a:p>
      </dgm:t>
    </dgm:pt>
    <dgm:pt modelId="{2C72A98B-4283-4E9F-A1C7-B29CDA9777AC}" type="sibTrans" cxnId="{B406F1F3-9C0F-4A1B-B46E-08FB3E1158BC}">
      <dgm:prSet/>
      <dgm:spPr/>
      <dgm:t>
        <a:bodyPr/>
        <a:lstStyle/>
        <a:p>
          <a:endParaRPr lang="en-MY"/>
        </a:p>
      </dgm:t>
    </dgm:pt>
    <dgm:pt modelId="{4EF59745-52D3-45BE-B116-6F7AEDD34B8A}">
      <dgm:prSet phldrT="[Text]" custT="1"/>
      <dgm:spPr>
        <a:solidFill>
          <a:srgbClr val="A80000"/>
        </a:solidFill>
      </dgm:spPr>
      <dgm:t>
        <a:bodyPr/>
        <a:lstStyle/>
        <a:p>
          <a:r>
            <a:rPr lang="en-MY" sz="3600" b="1" i="1" dirty="0" smtClean="0">
              <a:solidFill>
                <a:schemeClr val="bg1"/>
              </a:solidFill>
              <a:latin typeface="Calibri" panose="020F0502020204030204" pitchFamily="34" charset="0"/>
            </a:rPr>
            <a:t>Small businesses with well-developed finance teams achieve faster, more sustainable growth for longer and can attract investment to help them develop</a:t>
          </a:r>
          <a:endParaRPr lang="en-MY" sz="3600" dirty="0">
            <a:solidFill>
              <a:schemeClr val="bg1"/>
            </a:solidFill>
          </a:endParaRPr>
        </a:p>
      </dgm:t>
    </dgm:pt>
    <dgm:pt modelId="{7CC62C16-67AB-41C4-8B65-4F61B9B64C70}" type="parTrans" cxnId="{6E51642A-FC64-470F-BD2C-D16EDEE6EEBD}">
      <dgm:prSet/>
      <dgm:spPr/>
      <dgm:t>
        <a:bodyPr/>
        <a:lstStyle/>
        <a:p>
          <a:endParaRPr lang="en-MY"/>
        </a:p>
      </dgm:t>
    </dgm:pt>
    <dgm:pt modelId="{B6951852-ED3E-4B0A-B084-5CA3BB18E728}" type="sibTrans" cxnId="{6E51642A-FC64-470F-BD2C-D16EDEE6EEBD}">
      <dgm:prSet/>
      <dgm:spPr/>
      <dgm:t>
        <a:bodyPr/>
        <a:lstStyle/>
        <a:p>
          <a:endParaRPr lang="en-MY"/>
        </a:p>
      </dgm:t>
    </dgm:pt>
    <dgm:pt modelId="{F39615F5-1860-44A4-85CD-A82DD638C9FA}">
      <dgm:prSet phldrT="[Text]" custT="1"/>
      <dgm:spPr>
        <a:solidFill>
          <a:schemeClr val="accent4">
            <a:lumMod val="50000"/>
          </a:schemeClr>
        </a:solidFill>
      </dgm:spPr>
      <dgm:t>
        <a:bodyPr/>
        <a:lstStyle/>
        <a:p>
          <a:pPr algn="just"/>
          <a:r>
            <a:rPr lang="en-MY" sz="2700" b="1" i="1" dirty="0" smtClean="0">
              <a:solidFill>
                <a:schemeClr val="bg1"/>
              </a:solidFill>
              <a:latin typeface="Calibri" panose="020F0502020204030204" pitchFamily="34" charset="0"/>
            </a:rPr>
            <a:t>The role of the accountant in SME setting goes well beyond the basics of bookkeeping. Their role is vital at different stages of an SME’s development. Credit providers, supply chain partners and other stakeholders need a wealth of information from the finance team of an SME. For some investors, the information they require changes after investment to focus on other aspects of the business, such as agreed milestones</a:t>
          </a:r>
          <a:endParaRPr lang="en-MY" sz="2700" dirty="0">
            <a:solidFill>
              <a:schemeClr val="bg1"/>
            </a:solidFill>
          </a:endParaRPr>
        </a:p>
      </dgm:t>
    </dgm:pt>
    <dgm:pt modelId="{CAC3401B-46A9-4313-88B2-C69ACC0A5D0E}" type="parTrans" cxnId="{91037852-9EF9-4299-BDCD-F8DA59E3DE0F}">
      <dgm:prSet/>
      <dgm:spPr/>
      <dgm:t>
        <a:bodyPr/>
        <a:lstStyle/>
        <a:p>
          <a:endParaRPr lang="en-MY"/>
        </a:p>
      </dgm:t>
    </dgm:pt>
    <dgm:pt modelId="{DECC4029-F3B5-48EA-80A6-C8FB12881C1F}" type="sibTrans" cxnId="{91037852-9EF9-4299-BDCD-F8DA59E3DE0F}">
      <dgm:prSet/>
      <dgm:spPr/>
      <dgm:t>
        <a:bodyPr/>
        <a:lstStyle/>
        <a:p>
          <a:endParaRPr lang="en-MY"/>
        </a:p>
      </dgm:t>
    </dgm:pt>
    <dgm:pt modelId="{F882D7C0-FAE2-4AFE-BDC9-43BB39E6BEFD}" type="pres">
      <dgm:prSet presAssocID="{B53CEA84-F136-450E-AD36-DD0494928AE8}" presName="layout" presStyleCnt="0">
        <dgm:presLayoutVars>
          <dgm:chMax/>
          <dgm:chPref/>
          <dgm:dir/>
          <dgm:animOne val="branch"/>
          <dgm:animLvl val="lvl"/>
          <dgm:resizeHandles/>
        </dgm:presLayoutVars>
      </dgm:prSet>
      <dgm:spPr/>
      <dgm:t>
        <a:bodyPr/>
        <a:lstStyle/>
        <a:p>
          <a:endParaRPr lang="en-MY"/>
        </a:p>
      </dgm:t>
    </dgm:pt>
    <dgm:pt modelId="{F06B24C6-22DB-42D2-88E3-19A49BB154AB}" type="pres">
      <dgm:prSet presAssocID="{55C6060F-0809-41D6-9688-91B0873887C3}" presName="root" presStyleCnt="0">
        <dgm:presLayoutVars>
          <dgm:chMax/>
          <dgm:chPref val="4"/>
        </dgm:presLayoutVars>
      </dgm:prSet>
      <dgm:spPr/>
    </dgm:pt>
    <dgm:pt modelId="{3EA93458-F150-40CB-A689-CC018D8C7AB9}" type="pres">
      <dgm:prSet presAssocID="{55C6060F-0809-41D6-9688-91B0873887C3}" presName="rootComposite" presStyleCnt="0">
        <dgm:presLayoutVars/>
      </dgm:prSet>
      <dgm:spPr/>
    </dgm:pt>
    <dgm:pt modelId="{8EE13E21-DB39-4A54-B0AC-1320E755135A}" type="pres">
      <dgm:prSet presAssocID="{55C6060F-0809-41D6-9688-91B0873887C3}" presName="rootText" presStyleLbl="node0" presStyleIdx="0" presStyleCnt="1">
        <dgm:presLayoutVars>
          <dgm:chMax/>
          <dgm:chPref val="4"/>
        </dgm:presLayoutVars>
      </dgm:prSet>
      <dgm:spPr/>
      <dgm:t>
        <a:bodyPr/>
        <a:lstStyle/>
        <a:p>
          <a:endParaRPr lang="en-MY"/>
        </a:p>
      </dgm:t>
    </dgm:pt>
    <dgm:pt modelId="{35297008-F4D4-4FC2-98F8-F79E1E827824}" type="pres">
      <dgm:prSet presAssocID="{55C6060F-0809-41D6-9688-91B0873887C3}" presName="childShape" presStyleCnt="0">
        <dgm:presLayoutVars>
          <dgm:chMax val="0"/>
          <dgm:chPref val="0"/>
        </dgm:presLayoutVars>
      </dgm:prSet>
      <dgm:spPr/>
    </dgm:pt>
    <dgm:pt modelId="{03F0D0B4-F327-4A24-91D0-27A4373DFF98}" type="pres">
      <dgm:prSet presAssocID="{4EF59745-52D3-45BE-B116-6F7AEDD34B8A}" presName="childComposite" presStyleCnt="0">
        <dgm:presLayoutVars>
          <dgm:chMax val="0"/>
          <dgm:chPref val="0"/>
        </dgm:presLayoutVars>
      </dgm:prSet>
      <dgm:spPr/>
    </dgm:pt>
    <dgm:pt modelId="{C742B5CB-4313-4A8C-B06B-2327DB1B1160}" type="pres">
      <dgm:prSet presAssocID="{4EF59745-52D3-45BE-B116-6F7AEDD34B8A}"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MY"/>
        </a:p>
      </dgm:t>
    </dgm:pt>
    <dgm:pt modelId="{33EE1991-8631-4B38-B7E7-1457055F3330}" type="pres">
      <dgm:prSet presAssocID="{4EF59745-52D3-45BE-B116-6F7AEDD34B8A}" presName="childText" presStyleLbl="lnNode1" presStyleIdx="0" presStyleCnt="2">
        <dgm:presLayoutVars>
          <dgm:chMax val="0"/>
          <dgm:chPref val="0"/>
          <dgm:bulletEnabled val="1"/>
        </dgm:presLayoutVars>
      </dgm:prSet>
      <dgm:spPr/>
      <dgm:t>
        <a:bodyPr/>
        <a:lstStyle/>
        <a:p>
          <a:endParaRPr lang="en-MY"/>
        </a:p>
      </dgm:t>
    </dgm:pt>
    <dgm:pt modelId="{84A87C4B-993C-41AA-BDBB-BEDDF75FC44F}" type="pres">
      <dgm:prSet presAssocID="{F39615F5-1860-44A4-85CD-A82DD638C9FA}" presName="childComposite" presStyleCnt="0">
        <dgm:presLayoutVars>
          <dgm:chMax val="0"/>
          <dgm:chPref val="0"/>
        </dgm:presLayoutVars>
      </dgm:prSet>
      <dgm:spPr/>
    </dgm:pt>
    <dgm:pt modelId="{52296B3E-D6F3-4C28-A3B4-CAF4BDD26AFE}" type="pres">
      <dgm:prSet presAssocID="{F39615F5-1860-44A4-85CD-A82DD638C9FA}" presName="Image" presStyleLbl="node1" presStyleIdx="1" presStyleCnt="2" custScaleX="109772" custScaleY="116038"/>
      <dgm:spPr>
        <a:prstGeom prst="flowChartPredefinedProcess">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MY"/>
        </a:p>
      </dgm:t>
    </dgm:pt>
    <dgm:pt modelId="{5648A991-3D7E-4802-A303-0947B1033CAD}" type="pres">
      <dgm:prSet presAssocID="{F39615F5-1860-44A4-85CD-A82DD638C9FA}" presName="childText" presStyleLbl="lnNode1" presStyleIdx="1" presStyleCnt="2" custScaleY="160000">
        <dgm:presLayoutVars>
          <dgm:chMax val="0"/>
          <dgm:chPref val="0"/>
          <dgm:bulletEnabled val="1"/>
        </dgm:presLayoutVars>
      </dgm:prSet>
      <dgm:spPr/>
      <dgm:t>
        <a:bodyPr/>
        <a:lstStyle/>
        <a:p>
          <a:endParaRPr lang="en-MY"/>
        </a:p>
      </dgm:t>
    </dgm:pt>
  </dgm:ptLst>
  <dgm:cxnLst>
    <dgm:cxn modelId="{B406F1F3-9C0F-4A1B-B46E-08FB3E1158BC}" srcId="{B53CEA84-F136-450E-AD36-DD0494928AE8}" destId="{55C6060F-0809-41D6-9688-91B0873887C3}" srcOrd="0" destOrd="0" parTransId="{58F9B634-A42D-4E34-ADC0-6F7A77E3E443}" sibTransId="{2C72A98B-4283-4E9F-A1C7-B29CDA9777AC}"/>
    <dgm:cxn modelId="{EEC6B9D6-03EE-4595-B905-DBA317946947}" type="presOf" srcId="{B53CEA84-F136-450E-AD36-DD0494928AE8}" destId="{F882D7C0-FAE2-4AFE-BDC9-43BB39E6BEFD}" srcOrd="0" destOrd="0" presId="urn:microsoft.com/office/officeart/2008/layout/PictureAccentList"/>
    <dgm:cxn modelId="{4F426546-93FD-485E-BF9F-77A77087F897}" type="presOf" srcId="{F39615F5-1860-44A4-85CD-A82DD638C9FA}" destId="{5648A991-3D7E-4802-A303-0947B1033CAD}" srcOrd="0" destOrd="0" presId="urn:microsoft.com/office/officeart/2008/layout/PictureAccentList"/>
    <dgm:cxn modelId="{F49E36BD-DA59-4A56-931C-391AB5AA2F97}" type="presOf" srcId="{4EF59745-52D3-45BE-B116-6F7AEDD34B8A}" destId="{33EE1991-8631-4B38-B7E7-1457055F3330}" srcOrd="0" destOrd="0" presId="urn:microsoft.com/office/officeart/2008/layout/PictureAccentList"/>
    <dgm:cxn modelId="{91037852-9EF9-4299-BDCD-F8DA59E3DE0F}" srcId="{55C6060F-0809-41D6-9688-91B0873887C3}" destId="{F39615F5-1860-44A4-85CD-A82DD638C9FA}" srcOrd="1" destOrd="0" parTransId="{CAC3401B-46A9-4313-88B2-C69ACC0A5D0E}" sibTransId="{DECC4029-F3B5-48EA-80A6-C8FB12881C1F}"/>
    <dgm:cxn modelId="{6E51642A-FC64-470F-BD2C-D16EDEE6EEBD}" srcId="{55C6060F-0809-41D6-9688-91B0873887C3}" destId="{4EF59745-52D3-45BE-B116-6F7AEDD34B8A}" srcOrd="0" destOrd="0" parTransId="{7CC62C16-67AB-41C4-8B65-4F61B9B64C70}" sibTransId="{B6951852-ED3E-4B0A-B084-5CA3BB18E728}"/>
    <dgm:cxn modelId="{39881C07-02DC-493B-9167-631656E97C1A}" type="presOf" srcId="{55C6060F-0809-41D6-9688-91B0873887C3}" destId="{8EE13E21-DB39-4A54-B0AC-1320E755135A}" srcOrd="0" destOrd="0" presId="urn:microsoft.com/office/officeart/2008/layout/PictureAccentList"/>
    <dgm:cxn modelId="{61A81BDB-AEFB-4AFD-8796-275F49DCEB02}" type="presParOf" srcId="{F882D7C0-FAE2-4AFE-BDC9-43BB39E6BEFD}" destId="{F06B24C6-22DB-42D2-88E3-19A49BB154AB}" srcOrd="0" destOrd="0" presId="urn:microsoft.com/office/officeart/2008/layout/PictureAccentList"/>
    <dgm:cxn modelId="{11410091-4187-4865-B7D7-14692A204827}" type="presParOf" srcId="{F06B24C6-22DB-42D2-88E3-19A49BB154AB}" destId="{3EA93458-F150-40CB-A689-CC018D8C7AB9}" srcOrd="0" destOrd="0" presId="urn:microsoft.com/office/officeart/2008/layout/PictureAccentList"/>
    <dgm:cxn modelId="{BA007924-2455-42D6-BF25-650C654F3402}" type="presParOf" srcId="{3EA93458-F150-40CB-A689-CC018D8C7AB9}" destId="{8EE13E21-DB39-4A54-B0AC-1320E755135A}" srcOrd="0" destOrd="0" presId="urn:microsoft.com/office/officeart/2008/layout/PictureAccentList"/>
    <dgm:cxn modelId="{A6AC692A-5051-4394-A12C-56215677F49F}" type="presParOf" srcId="{F06B24C6-22DB-42D2-88E3-19A49BB154AB}" destId="{35297008-F4D4-4FC2-98F8-F79E1E827824}" srcOrd="1" destOrd="0" presId="urn:microsoft.com/office/officeart/2008/layout/PictureAccentList"/>
    <dgm:cxn modelId="{377C28B0-72A7-44F0-B5AE-636E748D9F72}" type="presParOf" srcId="{35297008-F4D4-4FC2-98F8-F79E1E827824}" destId="{03F0D0B4-F327-4A24-91D0-27A4373DFF98}" srcOrd="0" destOrd="0" presId="urn:microsoft.com/office/officeart/2008/layout/PictureAccentList"/>
    <dgm:cxn modelId="{E08C60A7-8F3B-437B-BE9A-96D0DD6C3C29}" type="presParOf" srcId="{03F0D0B4-F327-4A24-91D0-27A4373DFF98}" destId="{C742B5CB-4313-4A8C-B06B-2327DB1B1160}" srcOrd="0" destOrd="0" presId="urn:microsoft.com/office/officeart/2008/layout/PictureAccentList"/>
    <dgm:cxn modelId="{29381BF1-78A8-4415-8ECF-53E2B6F669C7}" type="presParOf" srcId="{03F0D0B4-F327-4A24-91D0-27A4373DFF98}" destId="{33EE1991-8631-4B38-B7E7-1457055F3330}" srcOrd="1" destOrd="0" presId="urn:microsoft.com/office/officeart/2008/layout/PictureAccentList"/>
    <dgm:cxn modelId="{B145F6EE-43A5-486A-B6D3-B376581489F0}" type="presParOf" srcId="{35297008-F4D4-4FC2-98F8-F79E1E827824}" destId="{84A87C4B-993C-41AA-BDBB-BEDDF75FC44F}" srcOrd="1" destOrd="0" presId="urn:microsoft.com/office/officeart/2008/layout/PictureAccentList"/>
    <dgm:cxn modelId="{2C70D709-99A3-4003-884C-67ACBBDECD7F}" type="presParOf" srcId="{84A87C4B-993C-41AA-BDBB-BEDDF75FC44F}" destId="{52296B3E-D6F3-4C28-A3B4-CAF4BDD26AFE}" srcOrd="0" destOrd="0" presId="urn:microsoft.com/office/officeart/2008/layout/PictureAccentList"/>
    <dgm:cxn modelId="{C899D325-5100-4EC7-A54F-DE666C2515D2}" type="presParOf" srcId="{84A87C4B-993C-41AA-BDBB-BEDDF75FC44F}" destId="{5648A991-3D7E-4802-A303-0947B1033CAD}"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FF9C81-C0E2-4DD3-B133-8771D1ACEC6B}"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MY"/>
        </a:p>
      </dgm:t>
    </dgm:pt>
    <dgm:pt modelId="{EB7B953F-152E-4293-BB55-734BEEF509C6}">
      <dgm:prSet phldrT="[Text]" custT="1"/>
      <dgm:spPr>
        <a:solidFill>
          <a:srgbClr val="0070C0"/>
        </a:solidFill>
      </dgm:spPr>
      <dgm:t>
        <a:bodyPr/>
        <a:lstStyle/>
        <a:p>
          <a:r>
            <a:rPr lang="en-US" sz="2800" b="1" dirty="0" smtClean="0"/>
            <a:t>Project Director</a:t>
          </a:r>
          <a:endParaRPr lang="en-MY" sz="2800" b="1" dirty="0"/>
        </a:p>
      </dgm:t>
    </dgm:pt>
    <dgm:pt modelId="{38E225A9-E43C-4B60-9330-CD3E787348A8}" type="parTrans" cxnId="{EEBC4454-9CB0-4EE1-AE55-A86F3D0EE6CC}">
      <dgm:prSet/>
      <dgm:spPr/>
      <dgm:t>
        <a:bodyPr/>
        <a:lstStyle/>
        <a:p>
          <a:endParaRPr lang="en-MY"/>
        </a:p>
      </dgm:t>
    </dgm:pt>
    <dgm:pt modelId="{F2029208-3369-413E-84AB-B78B18613C04}" type="sibTrans" cxnId="{EEBC4454-9CB0-4EE1-AE55-A86F3D0EE6CC}">
      <dgm:prSet/>
      <dgm:spPr/>
      <dgm:t>
        <a:bodyPr/>
        <a:lstStyle/>
        <a:p>
          <a:pPr algn="ctr"/>
          <a:r>
            <a:rPr lang="en-US" dirty="0" smtClean="0"/>
            <a:t>TBA</a:t>
          </a:r>
          <a:endParaRPr lang="en-MY" dirty="0"/>
        </a:p>
      </dgm:t>
    </dgm:pt>
    <dgm:pt modelId="{292A12D3-698C-4E44-9F3C-B1F5DFA3ED48}">
      <dgm:prSet phldrT="[Text]"/>
      <dgm:spPr>
        <a:solidFill>
          <a:schemeClr val="accent1">
            <a:lumMod val="75000"/>
          </a:schemeClr>
        </a:solidFill>
      </dgm:spPr>
      <dgm:t>
        <a:bodyPr/>
        <a:lstStyle/>
        <a:p>
          <a:r>
            <a:rPr lang="en-US" b="1" dirty="0" smtClean="0"/>
            <a:t>Training Manager</a:t>
          </a:r>
          <a:endParaRPr lang="en-MY" b="1" dirty="0"/>
        </a:p>
      </dgm:t>
    </dgm:pt>
    <dgm:pt modelId="{8FE2DDD5-A5BC-4837-9435-E852D161B48B}" type="parTrans" cxnId="{0244A8FF-4371-4176-8394-75DAD7B17903}">
      <dgm:prSet/>
      <dgm:spPr/>
      <dgm:t>
        <a:bodyPr/>
        <a:lstStyle/>
        <a:p>
          <a:endParaRPr lang="en-MY"/>
        </a:p>
      </dgm:t>
    </dgm:pt>
    <dgm:pt modelId="{4FE3BA7B-9F57-4336-8386-71CDB4B55F23}" type="sibTrans" cxnId="{0244A8FF-4371-4176-8394-75DAD7B17903}">
      <dgm:prSet/>
      <dgm:spPr/>
      <dgm:t>
        <a:bodyPr/>
        <a:lstStyle/>
        <a:p>
          <a:pPr algn="ctr"/>
          <a:r>
            <a:rPr lang="en-US" dirty="0" smtClean="0"/>
            <a:t>TBA</a:t>
          </a:r>
          <a:endParaRPr lang="en-MY" dirty="0"/>
        </a:p>
      </dgm:t>
    </dgm:pt>
    <dgm:pt modelId="{A52AC29F-AC18-4C7A-9B0A-36AC71703880}">
      <dgm:prSet phldrT="[Text]"/>
      <dgm:spPr>
        <a:solidFill>
          <a:schemeClr val="accent1">
            <a:lumMod val="75000"/>
          </a:schemeClr>
        </a:solidFill>
      </dgm:spPr>
      <dgm:t>
        <a:bodyPr/>
        <a:lstStyle/>
        <a:p>
          <a:r>
            <a:rPr lang="en-US" b="1" dirty="0" smtClean="0"/>
            <a:t>Contract Manager</a:t>
          </a:r>
          <a:endParaRPr lang="en-MY" b="1" dirty="0"/>
        </a:p>
      </dgm:t>
    </dgm:pt>
    <dgm:pt modelId="{621B9432-3550-4AC4-80FB-C28196E75362}" type="parTrans" cxnId="{96951658-CD8B-479A-B0B6-DBD772CC3274}">
      <dgm:prSet/>
      <dgm:spPr/>
      <dgm:t>
        <a:bodyPr/>
        <a:lstStyle/>
        <a:p>
          <a:endParaRPr lang="en-MY"/>
        </a:p>
      </dgm:t>
    </dgm:pt>
    <dgm:pt modelId="{66AE601B-73A5-4349-B694-A9220559FB95}" type="sibTrans" cxnId="{96951658-CD8B-479A-B0B6-DBD772CC3274}">
      <dgm:prSet/>
      <dgm:spPr/>
      <dgm:t>
        <a:bodyPr/>
        <a:lstStyle/>
        <a:p>
          <a:pPr algn="ctr"/>
          <a:r>
            <a:rPr lang="en-US" dirty="0" smtClean="0"/>
            <a:t>TBA</a:t>
          </a:r>
          <a:endParaRPr lang="en-MY" dirty="0"/>
        </a:p>
      </dgm:t>
    </dgm:pt>
    <dgm:pt modelId="{C69A1215-2AF7-4E8A-A493-D99093B17142}">
      <dgm:prSet phldrT="[Text]"/>
      <dgm:spPr>
        <a:solidFill>
          <a:schemeClr val="accent1">
            <a:lumMod val="75000"/>
          </a:schemeClr>
        </a:solidFill>
      </dgm:spPr>
      <dgm:t>
        <a:bodyPr/>
        <a:lstStyle/>
        <a:p>
          <a:r>
            <a:rPr lang="en-US" b="1" dirty="0" smtClean="0"/>
            <a:t>Project Manager</a:t>
          </a:r>
          <a:endParaRPr lang="en-MY" b="1" dirty="0"/>
        </a:p>
      </dgm:t>
    </dgm:pt>
    <dgm:pt modelId="{1C3B005F-F3AA-408B-AA27-33D6DEA4712B}" type="parTrans" cxnId="{F2550893-5628-4A08-B891-8DC9FF6CB1D6}">
      <dgm:prSet/>
      <dgm:spPr/>
      <dgm:t>
        <a:bodyPr/>
        <a:lstStyle/>
        <a:p>
          <a:endParaRPr lang="en-MY"/>
        </a:p>
      </dgm:t>
    </dgm:pt>
    <dgm:pt modelId="{FE5EA739-BE59-4D1C-B575-F3C1038989FD}" type="sibTrans" cxnId="{F2550893-5628-4A08-B891-8DC9FF6CB1D6}">
      <dgm:prSet/>
      <dgm:spPr/>
      <dgm:t>
        <a:bodyPr/>
        <a:lstStyle/>
        <a:p>
          <a:pPr algn="ctr"/>
          <a:r>
            <a:rPr lang="en-US" dirty="0" smtClean="0"/>
            <a:t>TBA</a:t>
          </a:r>
          <a:endParaRPr lang="en-MY" dirty="0"/>
        </a:p>
      </dgm:t>
    </dgm:pt>
    <dgm:pt modelId="{97118CFB-A192-4866-9251-8120243B9B09}">
      <dgm:prSet phldrT="[Text]"/>
      <dgm:spPr/>
      <dgm:t>
        <a:bodyPr/>
        <a:lstStyle/>
        <a:p>
          <a:r>
            <a:rPr lang="en-US" b="1" dirty="0" smtClean="0"/>
            <a:t>Training Supervisor</a:t>
          </a:r>
          <a:endParaRPr lang="en-MY" b="1" dirty="0"/>
        </a:p>
      </dgm:t>
    </dgm:pt>
    <dgm:pt modelId="{C1D26451-22C6-4740-A09E-87DECE5E3BA1}" type="parTrans" cxnId="{C4DAFCAF-01D9-4E79-B5B5-4FD13F7D1A54}">
      <dgm:prSet/>
      <dgm:spPr/>
      <dgm:t>
        <a:bodyPr/>
        <a:lstStyle/>
        <a:p>
          <a:endParaRPr lang="en-MY"/>
        </a:p>
      </dgm:t>
    </dgm:pt>
    <dgm:pt modelId="{2A0B90EC-1742-4EFD-926B-1C92B791A224}" type="sibTrans" cxnId="{C4DAFCAF-01D9-4E79-B5B5-4FD13F7D1A54}">
      <dgm:prSet/>
      <dgm:spPr/>
      <dgm:t>
        <a:bodyPr/>
        <a:lstStyle/>
        <a:p>
          <a:pPr algn="ctr"/>
          <a:r>
            <a:rPr lang="en-US" dirty="0" smtClean="0"/>
            <a:t>TBA</a:t>
          </a:r>
          <a:endParaRPr lang="en-MY" dirty="0"/>
        </a:p>
      </dgm:t>
    </dgm:pt>
    <dgm:pt modelId="{131999B8-392D-4F2F-B7EE-5B509375389D}">
      <dgm:prSet phldrT="[Text]"/>
      <dgm:spPr/>
      <dgm:t>
        <a:bodyPr/>
        <a:lstStyle/>
        <a:p>
          <a:r>
            <a:rPr lang="en-US" b="1" dirty="0" smtClean="0"/>
            <a:t>Project Executive</a:t>
          </a:r>
          <a:endParaRPr lang="en-MY" b="1" dirty="0"/>
        </a:p>
      </dgm:t>
    </dgm:pt>
    <dgm:pt modelId="{98BA15B4-89EB-48CD-A762-CB9882EDA1BD}" type="parTrans" cxnId="{5BDB0B25-F168-47F0-A16F-FD3D5EFF67EC}">
      <dgm:prSet/>
      <dgm:spPr/>
      <dgm:t>
        <a:bodyPr/>
        <a:lstStyle/>
        <a:p>
          <a:endParaRPr lang="en-MY"/>
        </a:p>
      </dgm:t>
    </dgm:pt>
    <dgm:pt modelId="{5C354824-7037-4D04-AE72-D13B33FA2299}" type="sibTrans" cxnId="{5BDB0B25-F168-47F0-A16F-FD3D5EFF67EC}">
      <dgm:prSet/>
      <dgm:spPr/>
      <dgm:t>
        <a:bodyPr/>
        <a:lstStyle/>
        <a:p>
          <a:pPr algn="ctr"/>
          <a:r>
            <a:rPr lang="en-US" dirty="0" smtClean="0"/>
            <a:t>TBA</a:t>
          </a:r>
          <a:endParaRPr lang="en-MY" dirty="0"/>
        </a:p>
      </dgm:t>
    </dgm:pt>
    <dgm:pt modelId="{C370EBEC-6C74-41E7-88F7-43DC40177116}">
      <dgm:prSet phldrT="[Text]"/>
      <dgm:spPr/>
      <dgm:t>
        <a:bodyPr/>
        <a:lstStyle/>
        <a:p>
          <a:r>
            <a:rPr lang="en-US" b="1" dirty="0" smtClean="0"/>
            <a:t>Project Supervisor 1</a:t>
          </a:r>
          <a:endParaRPr lang="en-MY" b="1" dirty="0"/>
        </a:p>
      </dgm:t>
    </dgm:pt>
    <dgm:pt modelId="{1FFDBB2C-AC9F-4B27-A886-CAA9C017A5CF}" type="parTrans" cxnId="{67CB8225-801F-4C89-9789-79151D4E01E2}">
      <dgm:prSet/>
      <dgm:spPr/>
      <dgm:t>
        <a:bodyPr/>
        <a:lstStyle/>
        <a:p>
          <a:endParaRPr lang="en-MY"/>
        </a:p>
      </dgm:t>
    </dgm:pt>
    <dgm:pt modelId="{5BC9F909-8E9D-45C0-B80C-CF8A12B6A2C3}" type="sibTrans" cxnId="{67CB8225-801F-4C89-9789-79151D4E01E2}">
      <dgm:prSet/>
      <dgm:spPr/>
      <dgm:t>
        <a:bodyPr/>
        <a:lstStyle/>
        <a:p>
          <a:pPr algn="ctr"/>
          <a:r>
            <a:rPr lang="en-US" dirty="0" smtClean="0"/>
            <a:t>TBA</a:t>
          </a:r>
          <a:endParaRPr lang="en-MY" dirty="0"/>
        </a:p>
      </dgm:t>
    </dgm:pt>
    <dgm:pt modelId="{2BD0E337-088A-4D9F-AAFA-4D528C591F50}">
      <dgm:prSet phldrT="[Text]"/>
      <dgm:spPr/>
      <dgm:t>
        <a:bodyPr/>
        <a:lstStyle/>
        <a:p>
          <a:r>
            <a:rPr lang="en-US" b="1" dirty="0" smtClean="0"/>
            <a:t>Training Team 5</a:t>
          </a:r>
          <a:endParaRPr lang="en-MY" b="1" dirty="0"/>
        </a:p>
      </dgm:t>
    </dgm:pt>
    <dgm:pt modelId="{1F76780A-26F7-4A9A-9D92-CFE9728945D0}" type="parTrans" cxnId="{2DEF5AA7-1402-49AF-ACBB-DE14A856BF4D}">
      <dgm:prSet/>
      <dgm:spPr/>
      <dgm:t>
        <a:bodyPr/>
        <a:lstStyle/>
        <a:p>
          <a:endParaRPr lang="en-MY"/>
        </a:p>
      </dgm:t>
    </dgm:pt>
    <dgm:pt modelId="{19C6889B-8D7A-4210-B10D-08259B8BB104}" type="sibTrans" cxnId="{2DEF5AA7-1402-49AF-ACBB-DE14A856BF4D}">
      <dgm:prSet/>
      <dgm:spPr/>
      <dgm:t>
        <a:bodyPr/>
        <a:lstStyle/>
        <a:p>
          <a:pPr algn="ctr"/>
          <a:r>
            <a:rPr lang="en-US" dirty="0" smtClean="0"/>
            <a:t>TBA</a:t>
          </a:r>
          <a:endParaRPr lang="en-MY" dirty="0"/>
        </a:p>
      </dgm:t>
    </dgm:pt>
    <dgm:pt modelId="{B67D3832-E547-4275-BE71-6E7F5E1226D3}">
      <dgm:prSet phldrT="[Text]"/>
      <dgm:spPr/>
      <dgm:t>
        <a:bodyPr/>
        <a:lstStyle/>
        <a:p>
          <a:r>
            <a:rPr lang="en-US" b="1" dirty="0" smtClean="0"/>
            <a:t>Training Team 4</a:t>
          </a:r>
          <a:endParaRPr lang="en-MY" b="1" dirty="0"/>
        </a:p>
      </dgm:t>
    </dgm:pt>
    <dgm:pt modelId="{D723C6D4-8CE2-4E6B-8830-4256D71E8AE8}" type="parTrans" cxnId="{B8269ABA-C2FD-442D-8C00-53525B9105C5}">
      <dgm:prSet/>
      <dgm:spPr/>
      <dgm:t>
        <a:bodyPr/>
        <a:lstStyle/>
        <a:p>
          <a:endParaRPr lang="en-MY"/>
        </a:p>
      </dgm:t>
    </dgm:pt>
    <dgm:pt modelId="{1FD4ED3D-8284-4E83-9C89-CCF7D2B4C02A}" type="sibTrans" cxnId="{B8269ABA-C2FD-442D-8C00-53525B9105C5}">
      <dgm:prSet/>
      <dgm:spPr/>
      <dgm:t>
        <a:bodyPr/>
        <a:lstStyle/>
        <a:p>
          <a:pPr algn="ctr"/>
          <a:r>
            <a:rPr lang="en-US" dirty="0" smtClean="0"/>
            <a:t>TBA</a:t>
          </a:r>
          <a:endParaRPr lang="en-MY" dirty="0"/>
        </a:p>
      </dgm:t>
    </dgm:pt>
    <dgm:pt modelId="{45382ACF-2B87-4C02-9071-71EA813A6688}">
      <dgm:prSet phldrT="[Text]"/>
      <dgm:spPr/>
      <dgm:t>
        <a:bodyPr/>
        <a:lstStyle/>
        <a:p>
          <a:r>
            <a:rPr lang="en-US" b="1" dirty="0" smtClean="0"/>
            <a:t>Training Team 3</a:t>
          </a:r>
          <a:endParaRPr lang="en-MY" b="1" dirty="0"/>
        </a:p>
      </dgm:t>
    </dgm:pt>
    <dgm:pt modelId="{E3A045EF-005F-4609-B1FC-3F448E546946}" type="parTrans" cxnId="{B54318F5-165C-42B0-B296-7E30DECFFD6A}">
      <dgm:prSet/>
      <dgm:spPr/>
      <dgm:t>
        <a:bodyPr/>
        <a:lstStyle/>
        <a:p>
          <a:endParaRPr lang="en-MY"/>
        </a:p>
      </dgm:t>
    </dgm:pt>
    <dgm:pt modelId="{FD312542-9ED6-4B3A-BAEA-9E8D12F7090E}" type="sibTrans" cxnId="{B54318F5-165C-42B0-B296-7E30DECFFD6A}">
      <dgm:prSet/>
      <dgm:spPr/>
      <dgm:t>
        <a:bodyPr/>
        <a:lstStyle/>
        <a:p>
          <a:pPr algn="ctr"/>
          <a:r>
            <a:rPr lang="en-US" dirty="0" smtClean="0"/>
            <a:t>TBA</a:t>
          </a:r>
          <a:endParaRPr lang="en-MY" dirty="0"/>
        </a:p>
      </dgm:t>
    </dgm:pt>
    <dgm:pt modelId="{F5401236-7FC3-42C7-84A7-2AA08AD9BF81}">
      <dgm:prSet phldrT="[Text]"/>
      <dgm:spPr/>
      <dgm:t>
        <a:bodyPr/>
        <a:lstStyle/>
        <a:p>
          <a:r>
            <a:rPr lang="en-US" b="1" dirty="0" smtClean="0"/>
            <a:t>Training Team 2</a:t>
          </a:r>
          <a:endParaRPr lang="en-MY" b="1" dirty="0"/>
        </a:p>
      </dgm:t>
    </dgm:pt>
    <dgm:pt modelId="{FF530F97-94FF-4D5B-9505-AAC9DA02605D}" type="parTrans" cxnId="{00E8A8B0-7407-4F7B-89A0-9AA873A24C38}">
      <dgm:prSet/>
      <dgm:spPr/>
      <dgm:t>
        <a:bodyPr/>
        <a:lstStyle/>
        <a:p>
          <a:endParaRPr lang="en-MY"/>
        </a:p>
      </dgm:t>
    </dgm:pt>
    <dgm:pt modelId="{D4625F96-5156-40DD-9641-45B6CB9D3D88}" type="sibTrans" cxnId="{00E8A8B0-7407-4F7B-89A0-9AA873A24C38}">
      <dgm:prSet/>
      <dgm:spPr/>
      <dgm:t>
        <a:bodyPr/>
        <a:lstStyle/>
        <a:p>
          <a:pPr algn="ctr"/>
          <a:r>
            <a:rPr lang="en-US" dirty="0" smtClean="0"/>
            <a:t>TBA</a:t>
          </a:r>
          <a:endParaRPr lang="en-MY" dirty="0"/>
        </a:p>
      </dgm:t>
    </dgm:pt>
    <dgm:pt modelId="{23F61788-8638-4B28-B4E8-030D2C8775D1}">
      <dgm:prSet phldrT="[Text]"/>
      <dgm:spPr/>
      <dgm:t>
        <a:bodyPr/>
        <a:lstStyle/>
        <a:p>
          <a:r>
            <a:rPr lang="en-US" b="1" dirty="0" smtClean="0"/>
            <a:t>Training Team 1</a:t>
          </a:r>
          <a:endParaRPr lang="en-MY" b="1" dirty="0"/>
        </a:p>
      </dgm:t>
    </dgm:pt>
    <dgm:pt modelId="{C387727B-AFCD-43CC-A37A-DADA77111059}" type="parTrans" cxnId="{593A3AA1-C671-4138-8F97-45421F2A4C6E}">
      <dgm:prSet/>
      <dgm:spPr/>
      <dgm:t>
        <a:bodyPr/>
        <a:lstStyle/>
        <a:p>
          <a:endParaRPr lang="en-MY"/>
        </a:p>
      </dgm:t>
    </dgm:pt>
    <dgm:pt modelId="{17FFFB78-2867-4617-9458-A6D8418382DA}" type="sibTrans" cxnId="{593A3AA1-C671-4138-8F97-45421F2A4C6E}">
      <dgm:prSet/>
      <dgm:spPr/>
      <dgm:t>
        <a:bodyPr/>
        <a:lstStyle/>
        <a:p>
          <a:pPr algn="ctr"/>
          <a:r>
            <a:rPr lang="en-US" dirty="0" smtClean="0"/>
            <a:t>TBA</a:t>
          </a:r>
          <a:endParaRPr lang="en-MY" dirty="0"/>
        </a:p>
      </dgm:t>
    </dgm:pt>
    <dgm:pt modelId="{F1EB41EB-EEB9-446A-8D08-FACC436CAF5C}">
      <dgm:prSet phldrT="[Text]"/>
      <dgm:spPr/>
      <dgm:t>
        <a:bodyPr/>
        <a:lstStyle/>
        <a:p>
          <a:r>
            <a:rPr lang="en-US" b="1" dirty="0" smtClean="0"/>
            <a:t>Project Supervisor 2</a:t>
          </a:r>
          <a:endParaRPr lang="en-MY" b="1" dirty="0"/>
        </a:p>
      </dgm:t>
    </dgm:pt>
    <dgm:pt modelId="{1EF49F24-C07C-4B52-9950-F91847AC6CE0}" type="parTrans" cxnId="{626326BA-9E50-4BF0-B43A-66A731DA9142}">
      <dgm:prSet/>
      <dgm:spPr/>
      <dgm:t>
        <a:bodyPr/>
        <a:lstStyle/>
        <a:p>
          <a:endParaRPr lang="en-MY"/>
        </a:p>
      </dgm:t>
    </dgm:pt>
    <dgm:pt modelId="{01587E0D-B8F4-4297-A794-58CBA27F6C9B}" type="sibTrans" cxnId="{626326BA-9E50-4BF0-B43A-66A731DA9142}">
      <dgm:prSet/>
      <dgm:spPr/>
      <dgm:t>
        <a:bodyPr/>
        <a:lstStyle/>
        <a:p>
          <a:pPr algn="ctr"/>
          <a:r>
            <a:rPr lang="en-US" dirty="0" smtClean="0"/>
            <a:t>TBA</a:t>
          </a:r>
          <a:endParaRPr lang="en-MY" dirty="0"/>
        </a:p>
      </dgm:t>
    </dgm:pt>
    <dgm:pt modelId="{EB7087E4-6290-4D00-B77E-7660BD5A2D72}">
      <dgm:prSet phldrT="[Text]"/>
      <dgm:spPr/>
      <dgm:t>
        <a:bodyPr/>
        <a:lstStyle/>
        <a:p>
          <a:r>
            <a:rPr lang="en-US" b="1" dirty="0" smtClean="0"/>
            <a:t>Project Supervisor 3</a:t>
          </a:r>
          <a:endParaRPr lang="en-MY" b="1" dirty="0"/>
        </a:p>
      </dgm:t>
    </dgm:pt>
    <dgm:pt modelId="{E055C633-A14B-4CF4-A84B-090ABB6E77DF}" type="parTrans" cxnId="{F1CA0BF9-4CB0-4028-952F-B00F308ED332}">
      <dgm:prSet/>
      <dgm:spPr/>
      <dgm:t>
        <a:bodyPr/>
        <a:lstStyle/>
        <a:p>
          <a:endParaRPr lang="en-MY"/>
        </a:p>
      </dgm:t>
    </dgm:pt>
    <dgm:pt modelId="{3E00768B-8419-42DF-BF27-E2E3D84DEFF3}" type="sibTrans" cxnId="{F1CA0BF9-4CB0-4028-952F-B00F308ED332}">
      <dgm:prSet/>
      <dgm:spPr/>
      <dgm:t>
        <a:bodyPr/>
        <a:lstStyle/>
        <a:p>
          <a:pPr algn="ctr"/>
          <a:r>
            <a:rPr lang="en-US" dirty="0" smtClean="0"/>
            <a:t>TBA</a:t>
          </a:r>
          <a:endParaRPr lang="en-MY" dirty="0"/>
        </a:p>
      </dgm:t>
    </dgm:pt>
    <dgm:pt modelId="{70910105-72B3-4657-A7CF-818438AFBC61}">
      <dgm:prSet phldrT="[Text]"/>
      <dgm:spPr/>
      <dgm:t>
        <a:bodyPr/>
        <a:lstStyle/>
        <a:p>
          <a:r>
            <a:rPr lang="en-US" b="1" dirty="0" smtClean="0"/>
            <a:t>Project Supervisor 4</a:t>
          </a:r>
          <a:endParaRPr lang="en-MY" b="1" dirty="0"/>
        </a:p>
      </dgm:t>
    </dgm:pt>
    <dgm:pt modelId="{6439FD95-03C6-4B4E-9023-52E00F0D8CE9}" type="parTrans" cxnId="{2A14B2B2-153D-4E4F-8619-E96298DF5841}">
      <dgm:prSet/>
      <dgm:spPr/>
      <dgm:t>
        <a:bodyPr/>
        <a:lstStyle/>
        <a:p>
          <a:endParaRPr lang="en-MY"/>
        </a:p>
      </dgm:t>
    </dgm:pt>
    <dgm:pt modelId="{7E119BBA-6810-415F-AA04-0AAF265CCBC3}" type="sibTrans" cxnId="{2A14B2B2-153D-4E4F-8619-E96298DF5841}">
      <dgm:prSet/>
      <dgm:spPr/>
      <dgm:t>
        <a:bodyPr/>
        <a:lstStyle/>
        <a:p>
          <a:pPr algn="ctr"/>
          <a:r>
            <a:rPr lang="en-US" dirty="0" smtClean="0"/>
            <a:t>TBA</a:t>
          </a:r>
          <a:endParaRPr lang="en-MY" dirty="0"/>
        </a:p>
      </dgm:t>
    </dgm:pt>
    <dgm:pt modelId="{C262801D-7461-415B-A7D8-10A5CEBD3CD6}">
      <dgm:prSet phldrT="[Text]"/>
      <dgm:spPr/>
      <dgm:t>
        <a:bodyPr/>
        <a:lstStyle/>
        <a:p>
          <a:r>
            <a:rPr lang="en-US" b="1" dirty="0" smtClean="0"/>
            <a:t>Project Supervisor 5</a:t>
          </a:r>
          <a:endParaRPr lang="en-MY" b="1" dirty="0"/>
        </a:p>
      </dgm:t>
    </dgm:pt>
    <dgm:pt modelId="{F0E36D1B-7632-4C0E-A99E-338EB64E72C1}" type="parTrans" cxnId="{4DD035F5-0B9F-40D4-A3B6-DF7995E5C1C8}">
      <dgm:prSet/>
      <dgm:spPr/>
      <dgm:t>
        <a:bodyPr/>
        <a:lstStyle/>
        <a:p>
          <a:endParaRPr lang="en-MY"/>
        </a:p>
      </dgm:t>
    </dgm:pt>
    <dgm:pt modelId="{F617D871-4776-4D2C-A85C-02C10BC5A15B}" type="sibTrans" cxnId="{4DD035F5-0B9F-40D4-A3B6-DF7995E5C1C8}">
      <dgm:prSet/>
      <dgm:spPr/>
      <dgm:t>
        <a:bodyPr/>
        <a:lstStyle/>
        <a:p>
          <a:pPr algn="ctr"/>
          <a:r>
            <a:rPr lang="en-US" dirty="0" smtClean="0"/>
            <a:t>TBA</a:t>
          </a:r>
          <a:endParaRPr lang="en-MY" dirty="0"/>
        </a:p>
      </dgm:t>
    </dgm:pt>
    <dgm:pt modelId="{6219BA73-419E-41C6-A949-B4D383A2D4DA}">
      <dgm:prSet phldrT="[Text]"/>
      <dgm:spPr/>
      <dgm:t>
        <a:bodyPr/>
        <a:lstStyle/>
        <a:p>
          <a:r>
            <a:rPr lang="en-US" dirty="0" smtClean="0"/>
            <a:t>Admin &amp; Finance</a:t>
          </a:r>
          <a:endParaRPr lang="en-MY" dirty="0"/>
        </a:p>
      </dgm:t>
    </dgm:pt>
    <dgm:pt modelId="{67AE9334-3E6C-4BD0-BF8D-E3AE3E55AE14}" type="parTrans" cxnId="{9C91FA7C-5ACD-464F-8B8F-7A21353F96F8}">
      <dgm:prSet/>
      <dgm:spPr/>
      <dgm:t>
        <a:bodyPr/>
        <a:lstStyle/>
        <a:p>
          <a:endParaRPr lang="en-MY"/>
        </a:p>
      </dgm:t>
    </dgm:pt>
    <dgm:pt modelId="{59F5C9AA-A28E-4CA0-994F-4F629BF7D626}" type="sibTrans" cxnId="{9C91FA7C-5ACD-464F-8B8F-7A21353F96F8}">
      <dgm:prSet/>
      <dgm:spPr/>
      <dgm:t>
        <a:bodyPr/>
        <a:lstStyle/>
        <a:p>
          <a:pPr algn="ctr"/>
          <a:r>
            <a:rPr lang="en-US" dirty="0" smtClean="0"/>
            <a:t>TBA</a:t>
          </a:r>
          <a:endParaRPr lang="en-MY" dirty="0"/>
        </a:p>
      </dgm:t>
    </dgm:pt>
    <dgm:pt modelId="{FA40E2B9-16C5-4C59-843F-AAC9EB4AB1F9}" type="pres">
      <dgm:prSet presAssocID="{6CFF9C81-C0E2-4DD3-B133-8771D1ACEC6B}" presName="hierChild1" presStyleCnt="0">
        <dgm:presLayoutVars>
          <dgm:orgChart val="1"/>
          <dgm:chPref val="1"/>
          <dgm:dir/>
          <dgm:animOne val="branch"/>
          <dgm:animLvl val="lvl"/>
          <dgm:resizeHandles/>
        </dgm:presLayoutVars>
      </dgm:prSet>
      <dgm:spPr/>
      <dgm:t>
        <a:bodyPr/>
        <a:lstStyle/>
        <a:p>
          <a:endParaRPr lang="en-MY"/>
        </a:p>
      </dgm:t>
    </dgm:pt>
    <dgm:pt modelId="{9088C82B-05B2-4DAD-A5D2-FFC0DD1011E4}" type="pres">
      <dgm:prSet presAssocID="{EB7B953F-152E-4293-BB55-734BEEF509C6}" presName="hierRoot1" presStyleCnt="0">
        <dgm:presLayoutVars>
          <dgm:hierBranch val="init"/>
        </dgm:presLayoutVars>
      </dgm:prSet>
      <dgm:spPr/>
    </dgm:pt>
    <dgm:pt modelId="{CC23EFD4-E42A-4F26-86CD-C39E776B68AA}" type="pres">
      <dgm:prSet presAssocID="{EB7B953F-152E-4293-BB55-734BEEF509C6}" presName="rootComposite1" presStyleCnt="0"/>
      <dgm:spPr/>
    </dgm:pt>
    <dgm:pt modelId="{408532C4-248F-46D0-B4FB-0389D5C2466E}" type="pres">
      <dgm:prSet presAssocID="{EB7B953F-152E-4293-BB55-734BEEF509C6}" presName="rootText1" presStyleLbl="node0" presStyleIdx="0" presStyleCnt="1" custScaleX="204390" custScaleY="145615">
        <dgm:presLayoutVars>
          <dgm:chMax/>
          <dgm:chPref val="3"/>
        </dgm:presLayoutVars>
      </dgm:prSet>
      <dgm:spPr/>
      <dgm:t>
        <a:bodyPr/>
        <a:lstStyle/>
        <a:p>
          <a:endParaRPr lang="en-MY"/>
        </a:p>
      </dgm:t>
    </dgm:pt>
    <dgm:pt modelId="{F3B2CB99-C6DF-4816-85F7-4C427FA10C57}" type="pres">
      <dgm:prSet presAssocID="{EB7B953F-152E-4293-BB55-734BEEF509C6}" presName="titleText1" presStyleLbl="fgAcc0" presStyleIdx="0" presStyleCnt="1">
        <dgm:presLayoutVars>
          <dgm:chMax val="0"/>
          <dgm:chPref val="0"/>
        </dgm:presLayoutVars>
      </dgm:prSet>
      <dgm:spPr/>
      <dgm:t>
        <a:bodyPr/>
        <a:lstStyle/>
        <a:p>
          <a:endParaRPr lang="en-MY"/>
        </a:p>
      </dgm:t>
    </dgm:pt>
    <dgm:pt modelId="{C81C888D-5EE7-4A01-94E3-42DC19E6E28D}" type="pres">
      <dgm:prSet presAssocID="{EB7B953F-152E-4293-BB55-734BEEF509C6}" presName="rootConnector1" presStyleLbl="node1" presStyleIdx="0" presStyleCnt="16"/>
      <dgm:spPr/>
      <dgm:t>
        <a:bodyPr/>
        <a:lstStyle/>
        <a:p>
          <a:endParaRPr lang="en-MY"/>
        </a:p>
      </dgm:t>
    </dgm:pt>
    <dgm:pt modelId="{8462FC34-56AB-4507-A098-1A07BBC82DFD}" type="pres">
      <dgm:prSet presAssocID="{EB7B953F-152E-4293-BB55-734BEEF509C6}" presName="hierChild2" presStyleCnt="0"/>
      <dgm:spPr/>
    </dgm:pt>
    <dgm:pt modelId="{18DA6076-A142-48F2-8800-AE7FA40AB3C9}" type="pres">
      <dgm:prSet presAssocID="{8FE2DDD5-A5BC-4837-9435-E852D161B48B}" presName="Name37" presStyleLbl="parChTrans1D2" presStyleIdx="0" presStyleCnt="3"/>
      <dgm:spPr/>
      <dgm:t>
        <a:bodyPr/>
        <a:lstStyle/>
        <a:p>
          <a:endParaRPr lang="en-MY"/>
        </a:p>
      </dgm:t>
    </dgm:pt>
    <dgm:pt modelId="{E8207C6A-3AC6-4EF2-89E4-54A56D60372C}" type="pres">
      <dgm:prSet presAssocID="{292A12D3-698C-4E44-9F3C-B1F5DFA3ED48}" presName="hierRoot2" presStyleCnt="0">
        <dgm:presLayoutVars>
          <dgm:hierBranch val="init"/>
        </dgm:presLayoutVars>
      </dgm:prSet>
      <dgm:spPr/>
    </dgm:pt>
    <dgm:pt modelId="{222B424C-00CE-4FA9-85F9-7478D33069A7}" type="pres">
      <dgm:prSet presAssocID="{292A12D3-698C-4E44-9F3C-B1F5DFA3ED48}" presName="rootComposite" presStyleCnt="0"/>
      <dgm:spPr/>
    </dgm:pt>
    <dgm:pt modelId="{B3456895-04F7-4F5A-868A-79AA2AFF4C0C}" type="pres">
      <dgm:prSet presAssocID="{292A12D3-698C-4E44-9F3C-B1F5DFA3ED48}" presName="rootText" presStyleLbl="node1" presStyleIdx="0" presStyleCnt="16" custScaleX="162151">
        <dgm:presLayoutVars>
          <dgm:chMax/>
          <dgm:chPref val="3"/>
        </dgm:presLayoutVars>
      </dgm:prSet>
      <dgm:spPr/>
      <dgm:t>
        <a:bodyPr/>
        <a:lstStyle/>
        <a:p>
          <a:endParaRPr lang="en-MY"/>
        </a:p>
      </dgm:t>
    </dgm:pt>
    <dgm:pt modelId="{22CCAFDB-09B7-4DB5-99EB-3E3E21E86298}" type="pres">
      <dgm:prSet presAssocID="{292A12D3-698C-4E44-9F3C-B1F5DFA3ED48}" presName="titleText2" presStyleLbl="fgAcc1" presStyleIdx="0" presStyleCnt="16">
        <dgm:presLayoutVars>
          <dgm:chMax val="0"/>
          <dgm:chPref val="0"/>
        </dgm:presLayoutVars>
      </dgm:prSet>
      <dgm:spPr/>
      <dgm:t>
        <a:bodyPr/>
        <a:lstStyle/>
        <a:p>
          <a:endParaRPr lang="en-MY"/>
        </a:p>
      </dgm:t>
    </dgm:pt>
    <dgm:pt modelId="{267BD702-4CC0-48DB-861B-78DB7AB549F1}" type="pres">
      <dgm:prSet presAssocID="{292A12D3-698C-4E44-9F3C-B1F5DFA3ED48}" presName="rootConnector" presStyleLbl="node2" presStyleIdx="0" presStyleCnt="0"/>
      <dgm:spPr/>
      <dgm:t>
        <a:bodyPr/>
        <a:lstStyle/>
        <a:p>
          <a:endParaRPr lang="en-MY"/>
        </a:p>
      </dgm:t>
    </dgm:pt>
    <dgm:pt modelId="{2B29DB95-4739-47AD-B7A6-4F6BA476E7F9}" type="pres">
      <dgm:prSet presAssocID="{292A12D3-698C-4E44-9F3C-B1F5DFA3ED48}" presName="hierChild4" presStyleCnt="0"/>
      <dgm:spPr/>
    </dgm:pt>
    <dgm:pt modelId="{66BFB9E2-FD4B-40CB-B045-FD8EBF1294B8}" type="pres">
      <dgm:prSet presAssocID="{C1D26451-22C6-4740-A09E-87DECE5E3BA1}" presName="Name37" presStyleLbl="parChTrans1D3" presStyleIdx="0" presStyleCnt="8"/>
      <dgm:spPr/>
      <dgm:t>
        <a:bodyPr/>
        <a:lstStyle/>
        <a:p>
          <a:endParaRPr lang="en-MY"/>
        </a:p>
      </dgm:t>
    </dgm:pt>
    <dgm:pt modelId="{F557FE67-548B-4047-B0C3-68B278CF81D9}" type="pres">
      <dgm:prSet presAssocID="{97118CFB-A192-4866-9251-8120243B9B09}" presName="hierRoot2" presStyleCnt="0">
        <dgm:presLayoutVars>
          <dgm:hierBranch val="init"/>
        </dgm:presLayoutVars>
      </dgm:prSet>
      <dgm:spPr/>
    </dgm:pt>
    <dgm:pt modelId="{34A28B00-54E8-4436-8BA8-F6FF7ABBC473}" type="pres">
      <dgm:prSet presAssocID="{97118CFB-A192-4866-9251-8120243B9B09}" presName="rootComposite" presStyleCnt="0"/>
      <dgm:spPr/>
    </dgm:pt>
    <dgm:pt modelId="{C8697198-1AD2-4901-A62E-2767439792B4}" type="pres">
      <dgm:prSet presAssocID="{97118CFB-A192-4866-9251-8120243B9B09}" presName="rootText" presStyleLbl="node1" presStyleIdx="1" presStyleCnt="16" custScaleX="141271">
        <dgm:presLayoutVars>
          <dgm:chMax/>
          <dgm:chPref val="3"/>
        </dgm:presLayoutVars>
      </dgm:prSet>
      <dgm:spPr/>
      <dgm:t>
        <a:bodyPr/>
        <a:lstStyle/>
        <a:p>
          <a:endParaRPr lang="en-MY"/>
        </a:p>
      </dgm:t>
    </dgm:pt>
    <dgm:pt modelId="{F652D996-E4DF-4AEA-B111-AD3649F3655C}" type="pres">
      <dgm:prSet presAssocID="{97118CFB-A192-4866-9251-8120243B9B09}" presName="titleText2" presStyleLbl="fgAcc1" presStyleIdx="1" presStyleCnt="16">
        <dgm:presLayoutVars>
          <dgm:chMax val="0"/>
          <dgm:chPref val="0"/>
        </dgm:presLayoutVars>
      </dgm:prSet>
      <dgm:spPr/>
      <dgm:t>
        <a:bodyPr/>
        <a:lstStyle/>
        <a:p>
          <a:endParaRPr lang="en-MY"/>
        </a:p>
      </dgm:t>
    </dgm:pt>
    <dgm:pt modelId="{2029BB17-714F-4600-BBB8-510F8197BFC7}" type="pres">
      <dgm:prSet presAssocID="{97118CFB-A192-4866-9251-8120243B9B09}" presName="rootConnector" presStyleLbl="node3" presStyleIdx="0" presStyleCnt="0"/>
      <dgm:spPr/>
      <dgm:t>
        <a:bodyPr/>
        <a:lstStyle/>
        <a:p>
          <a:endParaRPr lang="en-MY"/>
        </a:p>
      </dgm:t>
    </dgm:pt>
    <dgm:pt modelId="{F8376A38-E5FE-464C-BA81-7CBE0487CAEE}" type="pres">
      <dgm:prSet presAssocID="{97118CFB-A192-4866-9251-8120243B9B09}" presName="hierChild4" presStyleCnt="0"/>
      <dgm:spPr/>
    </dgm:pt>
    <dgm:pt modelId="{E53B2408-88AB-41D2-9F71-E1C6394B2CA6}" type="pres">
      <dgm:prSet presAssocID="{C387727B-AFCD-43CC-A37A-DADA77111059}" presName="Name37" presStyleLbl="parChTrans1D4" presStyleIdx="0" presStyleCnt="5"/>
      <dgm:spPr/>
      <dgm:t>
        <a:bodyPr/>
        <a:lstStyle/>
        <a:p>
          <a:endParaRPr lang="en-MY"/>
        </a:p>
      </dgm:t>
    </dgm:pt>
    <dgm:pt modelId="{DAC0F3C5-853D-44E6-A244-75A4807A1B15}" type="pres">
      <dgm:prSet presAssocID="{23F61788-8638-4B28-B4E8-030D2C8775D1}" presName="hierRoot2" presStyleCnt="0">
        <dgm:presLayoutVars>
          <dgm:hierBranch val="init"/>
        </dgm:presLayoutVars>
      </dgm:prSet>
      <dgm:spPr/>
    </dgm:pt>
    <dgm:pt modelId="{EA6BF67B-4F44-4767-9FC5-4515A1D04CBD}" type="pres">
      <dgm:prSet presAssocID="{23F61788-8638-4B28-B4E8-030D2C8775D1}" presName="rootComposite" presStyleCnt="0"/>
      <dgm:spPr/>
    </dgm:pt>
    <dgm:pt modelId="{5738DF71-D255-40F6-886A-1F1EB8B1F22B}" type="pres">
      <dgm:prSet presAssocID="{23F61788-8638-4B28-B4E8-030D2C8775D1}" presName="rootText" presStyleLbl="node1" presStyleIdx="2" presStyleCnt="16" custScaleX="151127">
        <dgm:presLayoutVars>
          <dgm:chMax/>
          <dgm:chPref val="3"/>
        </dgm:presLayoutVars>
      </dgm:prSet>
      <dgm:spPr/>
      <dgm:t>
        <a:bodyPr/>
        <a:lstStyle/>
        <a:p>
          <a:endParaRPr lang="en-MY"/>
        </a:p>
      </dgm:t>
    </dgm:pt>
    <dgm:pt modelId="{1AC1965C-3D5D-4526-ACDE-79BA63388D16}" type="pres">
      <dgm:prSet presAssocID="{23F61788-8638-4B28-B4E8-030D2C8775D1}" presName="titleText2" presStyleLbl="fgAcc1" presStyleIdx="2" presStyleCnt="16">
        <dgm:presLayoutVars>
          <dgm:chMax val="0"/>
          <dgm:chPref val="0"/>
        </dgm:presLayoutVars>
      </dgm:prSet>
      <dgm:spPr/>
      <dgm:t>
        <a:bodyPr/>
        <a:lstStyle/>
        <a:p>
          <a:endParaRPr lang="en-MY"/>
        </a:p>
      </dgm:t>
    </dgm:pt>
    <dgm:pt modelId="{CCC31D81-9DF8-47F9-9833-F854E140F69D}" type="pres">
      <dgm:prSet presAssocID="{23F61788-8638-4B28-B4E8-030D2C8775D1}" presName="rootConnector" presStyleLbl="node4" presStyleIdx="0" presStyleCnt="0"/>
      <dgm:spPr/>
      <dgm:t>
        <a:bodyPr/>
        <a:lstStyle/>
        <a:p>
          <a:endParaRPr lang="en-MY"/>
        </a:p>
      </dgm:t>
    </dgm:pt>
    <dgm:pt modelId="{68CB1291-7BF8-4EF8-BB6A-7A6A27477D46}" type="pres">
      <dgm:prSet presAssocID="{23F61788-8638-4B28-B4E8-030D2C8775D1}" presName="hierChild4" presStyleCnt="0"/>
      <dgm:spPr/>
    </dgm:pt>
    <dgm:pt modelId="{856AA1B4-16FD-4032-9787-EE34FBB515C4}" type="pres">
      <dgm:prSet presAssocID="{23F61788-8638-4B28-B4E8-030D2C8775D1}" presName="hierChild5" presStyleCnt="0"/>
      <dgm:spPr/>
    </dgm:pt>
    <dgm:pt modelId="{E029856B-1A1D-4BCF-AA34-0479B82F6EBB}" type="pres">
      <dgm:prSet presAssocID="{FF530F97-94FF-4D5B-9505-AAC9DA02605D}" presName="Name37" presStyleLbl="parChTrans1D4" presStyleIdx="1" presStyleCnt="5"/>
      <dgm:spPr/>
      <dgm:t>
        <a:bodyPr/>
        <a:lstStyle/>
        <a:p>
          <a:endParaRPr lang="en-MY"/>
        </a:p>
      </dgm:t>
    </dgm:pt>
    <dgm:pt modelId="{4C735B57-7D8F-46E0-ADB4-C1A50860E5C3}" type="pres">
      <dgm:prSet presAssocID="{F5401236-7FC3-42C7-84A7-2AA08AD9BF81}" presName="hierRoot2" presStyleCnt="0">
        <dgm:presLayoutVars>
          <dgm:hierBranch val="init"/>
        </dgm:presLayoutVars>
      </dgm:prSet>
      <dgm:spPr/>
    </dgm:pt>
    <dgm:pt modelId="{CED73886-C707-4005-BFD5-F78575BA0EF8}" type="pres">
      <dgm:prSet presAssocID="{F5401236-7FC3-42C7-84A7-2AA08AD9BF81}" presName="rootComposite" presStyleCnt="0"/>
      <dgm:spPr/>
    </dgm:pt>
    <dgm:pt modelId="{056E7411-971E-4F71-B9BA-AF6264012A6B}" type="pres">
      <dgm:prSet presAssocID="{F5401236-7FC3-42C7-84A7-2AA08AD9BF81}" presName="rootText" presStyleLbl="node1" presStyleIdx="3" presStyleCnt="16" custScaleX="141783">
        <dgm:presLayoutVars>
          <dgm:chMax/>
          <dgm:chPref val="3"/>
        </dgm:presLayoutVars>
      </dgm:prSet>
      <dgm:spPr/>
      <dgm:t>
        <a:bodyPr/>
        <a:lstStyle/>
        <a:p>
          <a:endParaRPr lang="en-MY"/>
        </a:p>
      </dgm:t>
    </dgm:pt>
    <dgm:pt modelId="{1544D650-C392-4632-9D4E-38D0C95B287B}" type="pres">
      <dgm:prSet presAssocID="{F5401236-7FC3-42C7-84A7-2AA08AD9BF81}" presName="titleText2" presStyleLbl="fgAcc1" presStyleIdx="3" presStyleCnt="16">
        <dgm:presLayoutVars>
          <dgm:chMax val="0"/>
          <dgm:chPref val="0"/>
        </dgm:presLayoutVars>
      </dgm:prSet>
      <dgm:spPr/>
      <dgm:t>
        <a:bodyPr/>
        <a:lstStyle/>
        <a:p>
          <a:endParaRPr lang="en-MY"/>
        </a:p>
      </dgm:t>
    </dgm:pt>
    <dgm:pt modelId="{EA0F184A-BCEE-40D7-863C-ADE1AA8D2A9A}" type="pres">
      <dgm:prSet presAssocID="{F5401236-7FC3-42C7-84A7-2AA08AD9BF81}" presName="rootConnector" presStyleLbl="node4" presStyleIdx="0" presStyleCnt="0"/>
      <dgm:spPr/>
      <dgm:t>
        <a:bodyPr/>
        <a:lstStyle/>
        <a:p>
          <a:endParaRPr lang="en-MY"/>
        </a:p>
      </dgm:t>
    </dgm:pt>
    <dgm:pt modelId="{525F0369-34D6-4A3E-A2E2-545EF658FFBA}" type="pres">
      <dgm:prSet presAssocID="{F5401236-7FC3-42C7-84A7-2AA08AD9BF81}" presName="hierChild4" presStyleCnt="0"/>
      <dgm:spPr/>
    </dgm:pt>
    <dgm:pt modelId="{DDC7B440-0E29-45A3-BBCF-3791D38CE980}" type="pres">
      <dgm:prSet presAssocID="{F5401236-7FC3-42C7-84A7-2AA08AD9BF81}" presName="hierChild5" presStyleCnt="0"/>
      <dgm:spPr/>
    </dgm:pt>
    <dgm:pt modelId="{366A23C8-C9F0-40F9-96E7-D064B9A655B6}" type="pres">
      <dgm:prSet presAssocID="{E3A045EF-005F-4609-B1FC-3F448E546946}" presName="Name37" presStyleLbl="parChTrans1D4" presStyleIdx="2" presStyleCnt="5"/>
      <dgm:spPr/>
      <dgm:t>
        <a:bodyPr/>
        <a:lstStyle/>
        <a:p>
          <a:endParaRPr lang="en-MY"/>
        </a:p>
      </dgm:t>
    </dgm:pt>
    <dgm:pt modelId="{5D1559A1-B9CF-4289-9D18-23F6E96E0AE6}" type="pres">
      <dgm:prSet presAssocID="{45382ACF-2B87-4C02-9071-71EA813A6688}" presName="hierRoot2" presStyleCnt="0">
        <dgm:presLayoutVars>
          <dgm:hierBranch val="init"/>
        </dgm:presLayoutVars>
      </dgm:prSet>
      <dgm:spPr/>
    </dgm:pt>
    <dgm:pt modelId="{3535B24B-CD1F-4A7B-B315-E3E57C131375}" type="pres">
      <dgm:prSet presAssocID="{45382ACF-2B87-4C02-9071-71EA813A6688}" presName="rootComposite" presStyleCnt="0"/>
      <dgm:spPr/>
    </dgm:pt>
    <dgm:pt modelId="{6B8A65E9-3C92-4D94-B7FE-8294212405E7}" type="pres">
      <dgm:prSet presAssocID="{45382ACF-2B87-4C02-9071-71EA813A6688}" presName="rootText" presStyleLbl="node1" presStyleIdx="4" presStyleCnt="16" custScaleX="133450">
        <dgm:presLayoutVars>
          <dgm:chMax/>
          <dgm:chPref val="3"/>
        </dgm:presLayoutVars>
      </dgm:prSet>
      <dgm:spPr/>
      <dgm:t>
        <a:bodyPr/>
        <a:lstStyle/>
        <a:p>
          <a:endParaRPr lang="en-MY"/>
        </a:p>
      </dgm:t>
    </dgm:pt>
    <dgm:pt modelId="{A3505FD0-DC3D-4875-95EA-CA1407BDBC63}" type="pres">
      <dgm:prSet presAssocID="{45382ACF-2B87-4C02-9071-71EA813A6688}" presName="titleText2" presStyleLbl="fgAcc1" presStyleIdx="4" presStyleCnt="16">
        <dgm:presLayoutVars>
          <dgm:chMax val="0"/>
          <dgm:chPref val="0"/>
        </dgm:presLayoutVars>
      </dgm:prSet>
      <dgm:spPr/>
      <dgm:t>
        <a:bodyPr/>
        <a:lstStyle/>
        <a:p>
          <a:endParaRPr lang="en-MY"/>
        </a:p>
      </dgm:t>
    </dgm:pt>
    <dgm:pt modelId="{80A633C1-E1C7-47F0-BA84-EB1BE0F74E80}" type="pres">
      <dgm:prSet presAssocID="{45382ACF-2B87-4C02-9071-71EA813A6688}" presName="rootConnector" presStyleLbl="node4" presStyleIdx="0" presStyleCnt="0"/>
      <dgm:spPr/>
      <dgm:t>
        <a:bodyPr/>
        <a:lstStyle/>
        <a:p>
          <a:endParaRPr lang="en-MY"/>
        </a:p>
      </dgm:t>
    </dgm:pt>
    <dgm:pt modelId="{7B3FF847-113A-4FFB-BB9C-850DBB7FF032}" type="pres">
      <dgm:prSet presAssocID="{45382ACF-2B87-4C02-9071-71EA813A6688}" presName="hierChild4" presStyleCnt="0"/>
      <dgm:spPr/>
    </dgm:pt>
    <dgm:pt modelId="{B7DF95E7-DABC-4167-8687-348CC4472B5C}" type="pres">
      <dgm:prSet presAssocID="{45382ACF-2B87-4C02-9071-71EA813A6688}" presName="hierChild5" presStyleCnt="0"/>
      <dgm:spPr/>
    </dgm:pt>
    <dgm:pt modelId="{ADE8F130-F126-4D52-A6C3-E429AA9EA064}" type="pres">
      <dgm:prSet presAssocID="{D723C6D4-8CE2-4E6B-8830-4256D71E8AE8}" presName="Name37" presStyleLbl="parChTrans1D4" presStyleIdx="3" presStyleCnt="5"/>
      <dgm:spPr/>
      <dgm:t>
        <a:bodyPr/>
        <a:lstStyle/>
        <a:p>
          <a:endParaRPr lang="en-MY"/>
        </a:p>
      </dgm:t>
    </dgm:pt>
    <dgm:pt modelId="{44133146-077C-4543-8ABA-D3316ADF701A}" type="pres">
      <dgm:prSet presAssocID="{B67D3832-E547-4275-BE71-6E7F5E1226D3}" presName="hierRoot2" presStyleCnt="0">
        <dgm:presLayoutVars>
          <dgm:hierBranch val="init"/>
        </dgm:presLayoutVars>
      </dgm:prSet>
      <dgm:spPr/>
    </dgm:pt>
    <dgm:pt modelId="{3308102E-11BA-4207-87C3-F53892031CD7}" type="pres">
      <dgm:prSet presAssocID="{B67D3832-E547-4275-BE71-6E7F5E1226D3}" presName="rootComposite" presStyleCnt="0"/>
      <dgm:spPr/>
    </dgm:pt>
    <dgm:pt modelId="{45CCD0FD-8B48-4035-8D9B-BD0515A75CFC}" type="pres">
      <dgm:prSet presAssocID="{B67D3832-E547-4275-BE71-6E7F5E1226D3}" presName="rootText" presStyleLbl="node1" presStyleIdx="5" presStyleCnt="16" custScaleX="137605">
        <dgm:presLayoutVars>
          <dgm:chMax/>
          <dgm:chPref val="3"/>
        </dgm:presLayoutVars>
      </dgm:prSet>
      <dgm:spPr/>
      <dgm:t>
        <a:bodyPr/>
        <a:lstStyle/>
        <a:p>
          <a:endParaRPr lang="en-MY"/>
        </a:p>
      </dgm:t>
    </dgm:pt>
    <dgm:pt modelId="{B5A5E310-45A7-40CD-9FBE-4D4C5E5B750E}" type="pres">
      <dgm:prSet presAssocID="{B67D3832-E547-4275-BE71-6E7F5E1226D3}" presName="titleText2" presStyleLbl="fgAcc1" presStyleIdx="5" presStyleCnt="16">
        <dgm:presLayoutVars>
          <dgm:chMax val="0"/>
          <dgm:chPref val="0"/>
        </dgm:presLayoutVars>
      </dgm:prSet>
      <dgm:spPr/>
      <dgm:t>
        <a:bodyPr/>
        <a:lstStyle/>
        <a:p>
          <a:endParaRPr lang="en-MY"/>
        </a:p>
      </dgm:t>
    </dgm:pt>
    <dgm:pt modelId="{389C3D81-1199-4F73-B95B-9AE8E8AE8C61}" type="pres">
      <dgm:prSet presAssocID="{B67D3832-E547-4275-BE71-6E7F5E1226D3}" presName="rootConnector" presStyleLbl="node4" presStyleIdx="0" presStyleCnt="0"/>
      <dgm:spPr/>
      <dgm:t>
        <a:bodyPr/>
        <a:lstStyle/>
        <a:p>
          <a:endParaRPr lang="en-MY"/>
        </a:p>
      </dgm:t>
    </dgm:pt>
    <dgm:pt modelId="{9CB85B7B-5CAC-432A-A024-8C2E7216B0B1}" type="pres">
      <dgm:prSet presAssocID="{B67D3832-E547-4275-BE71-6E7F5E1226D3}" presName="hierChild4" presStyleCnt="0"/>
      <dgm:spPr/>
    </dgm:pt>
    <dgm:pt modelId="{9189E946-7CC0-4FDF-8D86-AFF53949166E}" type="pres">
      <dgm:prSet presAssocID="{B67D3832-E547-4275-BE71-6E7F5E1226D3}" presName="hierChild5" presStyleCnt="0"/>
      <dgm:spPr/>
    </dgm:pt>
    <dgm:pt modelId="{11AC5EEC-D847-4CC6-89F9-7AFC3B407066}" type="pres">
      <dgm:prSet presAssocID="{1F76780A-26F7-4A9A-9D92-CFE9728945D0}" presName="Name37" presStyleLbl="parChTrans1D4" presStyleIdx="4" presStyleCnt="5"/>
      <dgm:spPr/>
      <dgm:t>
        <a:bodyPr/>
        <a:lstStyle/>
        <a:p>
          <a:endParaRPr lang="en-MY"/>
        </a:p>
      </dgm:t>
    </dgm:pt>
    <dgm:pt modelId="{485E1E8C-40CB-444B-B816-A53F497333D6}" type="pres">
      <dgm:prSet presAssocID="{2BD0E337-088A-4D9F-AAFA-4D528C591F50}" presName="hierRoot2" presStyleCnt="0">
        <dgm:presLayoutVars>
          <dgm:hierBranch val="init"/>
        </dgm:presLayoutVars>
      </dgm:prSet>
      <dgm:spPr/>
    </dgm:pt>
    <dgm:pt modelId="{969F1F19-84EF-4DFE-9651-2D4002F02B0B}" type="pres">
      <dgm:prSet presAssocID="{2BD0E337-088A-4D9F-AAFA-4D528C591F50}" presName="rootComposite" presStyleCnt="0"/>
      <dgm:spPr/>
    </dgm:pt>
    <dgm:pt modelId="{24ADDED1-919B-4F98-B054-85C9229E5088}" type="pres">
      <dgm:prSet presAssocID="{2BD0E337-088A-4D9F-AAFA-4D528C591F50}" presName="rootText" presStyleLbl="node1" presStyleIdx="6" presStyleCnt="16" custScaleX="141385">
        <dgm:presLayoutVars>
          <dgm:chMax/>
          <dgm:chPref val="3"/>
        </dgm:presLayoutVars>
      </dgm:prSet>
      <dgm:spPr/>
      <dgm:t>
        <a:bodyPr/>
        <a:lstStyle/>
        <a:p>
          <a:endParaRPr lang="en-MY"/>
        </a:p>
      </dgm:t>
    </dgm:pt>
    <dgm:pt modelId="{B6CB8FB1-D66F-430E-9222-7ECD2436F034}" type="pres">
      <dgm:prSet presAssocID="{2BD0E337-088A-4D9F-AAFA-4D528C591F50}" presName="titleText2" presStyleLbl="fgAcc1" presStyleIdx="6" presStyleCnt="16">
        <dgm:presLayoutVars>
          <dgm:chMax val="0"/>
          <dgm:chPref val="0"/>
        </dgm:presLayoutVars>
      </dgm:prSet>
      <dgm:spPr/>
      <dgm:t>
        <a:bodyPr/>
        <a:lstStyle/>
        <a:p>
          <a:endParaRPr lang="en-MY"/>
        </a:p>
      </dgm:t>
    </dgm:pt>
    <dgm:pt modelId="{94EEDD99-8044-452B-8469-2D09A3DE5872}" type="pres">
      <dgm:prSet presAssocID="{2BD0E337-088A-4D9F-AAFA-4D528C591F50}" presName="rootConnector" presStyleLbl="node4" presStyleIdx="0" presStyleCnt="0"/>
      <dgm:spPr/>
      <dgm:t>
        <a:bodyPr/>
        <a:lstStyle/>
        <a:p>
          <a:endParaRPr lang="en-MY"/>
        </a:p>
      </dgm:t>
    </dgm:pt>
    <dgm:pt modelId="{3010972A-3C6B-41AA-91A9-9E47138ACE6E}" type="pres">
      <dgm:prSet presAssocID="{2BD0E337-088A-4D9F-AAFA-4D528C591F50}" presName="hierChild4" presStyleCnt="0"/>
      <dgm:spPr/>
    </dgm:pt>
    <dgm:pt modelId="{7506F410-C4CB-4F05-9CB2-6ED9860734D2}" type="pres">
      <dgm:prSet presAssocID="{2BD0E337-088A-4D9F-AAFA-4D528C591F50}" presName="hierChild5" presStyleCnt="0"/>
      <dgm:spPr/>
    </dgm:pt>
    <dgm:pt modelId="{1593748D-4E04-466D-999E-C0000C67F75B}" type="pres">
      <dgm:prSet presAssocID="{97118CFB-A192-4866-9251-8120243B9B09}" presName="hierChild5" presStyleCnt="0"/>
      <dgm:spPr/>
    </dgm:pt>
    <dgm:pt modelId="{00928359-9757-4134-812A-F057AC166BD9}" type="pres">
      <dgm:prSet presAssocID="{292A12D3-698C-4E44-9F3C-B1F5DFA3ED48}" presName="hierChild5" presStyleCnt="0"/>
      <dgm:spPr/>
    </dgm:pt>
    <dgm:pt modelId="{087A5E3D-F88C-412D-BEE6-9CA53ED37E74}" type="pres">
      <dgm:prSet presAssocID="{621B9432-3550-4AC4-80FB-C28196E75362}" presName="Name37" presStyleLbl="parChTrans1D2" presStyleIdx="1" presStyleCnt="3"/>
      <dgm:spPr/>
      <dgm:t>
        <a:bodyPr/>
        <a:lstStyle/>
        <a:p>
          <a:endParaRPr lang="en-MY"/>
        </a:p>
      </dgm:t>
    </dgm:pt>
    <dgm:pt modelId="{187380AA-5D06-4508-AF29-B835B486C8E3}" type="pres">
      <dgm:prSet presAssocID="{A52AC29F-AC18-4C7A-9B0A-36AC71703880}" presName="hierRoot2" presStyleCnt="0">
        <dgm:presLayoutVars>
          <dgm:hierBranch val="init"/>
        </dgm:presLayoutVars>
      </dgm:prSet>
      <dgm:spPr/>
    </dgm:pt>
    <dgm:pt modelId="{2B9EA39D-9601-4816-9A8F-600ED2225D12}" type="pres">
      <dgm:prSet presAssocID="{A52AC29F-AC18-4C7A-9B0A-36AC71703880}" presName="rootComposite" presStyleCnt="0"/>
      <dgm:spPr/>
    </dgm:pt>
    <dgm:pt modelId="{3B925F78-2438-42E9-95A8-B0A0EAA81FC5}" type="pres">
      <dgm:prSet presAssocID="{A52AC29F-AC18-4C7A-9B0A-36AC71703880}" presName="rootText" presStyleLbl="node1" presStyleIdx="7" presStyleCnt="16" custScaleX="166181">
        <dgm:presLayoutVars>
          <dgm:chMax/>
          <dgm:chPref val="3"/>
        </dgm:presLayoutVars>
      </dgm:prSet>
      <dgm:spPr/>
      <dgm:t>
        <a:bodyPr/>
        <a:lstStyle/>
        <a:p>
          <a:endParaRPr lang="en-MY"/>
        </a:p>
      </dgm:t>
    </dgm:pt>
    <dgm:pt modelId="{EC2410B6-E965-483D-9174-8448F2B1AFE4}" type="pres">
      <dgm:prSet presAssocID="{A52AC29F-AC18-4C7A-9B0A-36AC71703880}" presName="titleText2" presStyleLbl="fgAcc1" presStyleIdx="7" presStyleCnt="16">
        <dgm:presLayoutVars>
          <dgm:chMax val="0"/>
          <dgm:chPref val="0"/>
        </dgm:presLayoutVars>
      </dgm:prSet>
      <dgm:spPr/>
      <dgm:t>
        <a:bodyPr/>
        <a:lstStyle/>
        <a:p>
          <a:endParaRPr lang="en-MY"/>
        </a:p>
      </dgm:t>
    </dgm:pt>
    <dgm:pt modelId="{6CF1F8CA-65FC-405C-BE4C-5E8119AC4C96}" type="pres">
      <dgm:prSet presAssocID="{A52AC29F-AC18-4C7A-9B0A-36AC71703880}" presName="rootConnector" presStyleLbl="node2" presStyleIdx="0" presStyleCnt="0"/>
      <dgm:spPr/>
      <dgm:t>
        <a:bodyPr/>
        <a:lstStyle/>
        <a:p>
          <a:endParaRPr lang="en-MY"/>
        </a:p>
      </dgm:t>
    </dgm:pt>
    <dgm:pt modelId="{7BC47DD5-E45A-488E-AE80-A18AB7BFF4F2}" type="pres">
      <dgm:prSet presAssocID="{A52AC29F-AC18-4C7A-9B0A-36AC71703880}" presName="hierChild4" presStyleCnt="0"/>
      <dgm:spPr/>
    </dgm:pt>
    <dgm:pt modelId="{59C09A70-81FC-442A-B225-3D857FF61286}" type="pres">
      <dgm:prSet presAssocID="{98BA15B4-89EB-48CD-A762-CB9882EDA1BD}" presName="Name37" presStyleLbl="parChTrans1D3" presStyleIdx="1" presStyleCnt="8"/>
      <dgm:spPr/>
      <dgm:t>
        <a:bodyPr/>
        <a:lstStyle/>
        <a:p>
          <a:endParaRPr lang="en-MY"/>
        </a:p>
      </dgm:t>
    </dgm:pt>
    <dgm:pt modelId="{73B66389-025B-4CED-A75B-F62497899BA5}" type="pres">
      <dgm:prSet presAssocID="{131999B8-392D-4F2F-B7EE-5B509375389D}" presName="hierRoot2" presStyleCnt="0">
        <dgm:presLayoutVars>
          <dgm:hierBranch val="init"/>
        </dgm:presLayoutVars>
      </dgm:prSet>
      <dgm:spPr/>
    </dgm:pt>
    <dgm:pt modelId="{898C088F-D6C3-4FD0-B4F8-7F882F4DF766}" type="pres">
      <dgm:prSet presAssocID="{131999B8-392D-4F2F-B7EE-5B509375389D}" presName="rootComposite" presStyleCnt="0"/>
      <dgm:spPr/>
    </dgm:pt>
    <dgm:pt modelId="{38E9D323-21BE-4ADA-91DA-3D44BE906CBC}" type="pres">
      <dgm:prSet presAssocID="{131999B8-392D-4F2F-B7EE-5B509375389D}" presName="rootText" presStyleLbl="node1" presStyleIdx="8" presStyleCnt="16" custScaleX="135112">
        <dgm:presLayoutVars>
          <dgm:chMax/>
          <dgm:chPref val="3"/>
        </dgm:presLayoutVars>
      </dgm:prSet>
      <dgm:spPr/>
      <dgm:t>
        <a:bodyPr/>
        <a:lstStyle/>
        <a:p>
          <a:endParaRPr lang="en-MY"/>
        </a:p>
      </dgm:t>
    </dgm:pt>
    <dgm:pt modelId="{4F9D59BA-EB50-4C05-A302-D566D5F17E7C}" type="pres">
      <dgm:prSet presAssocID="{131999B8-392D-4F2F-B7EE-5B509375389D}" presName="titleText2" presStyleLbl="fgAcc1" presStyleIdx="8" presStyleCnt="16">
        <dgm:presLayoutVars>
          <dgm:chMax val="0"/>
          <dgm:chPref val="0"/>
        </dgm:presLayoutVars>
      </dgm:prSet>
      <dgm:spPr/>
      <dgm:t>
        <a:bodyPr/>
        <a:lstStyle/>
        <a:p>
          <a:endParaRPr lang="en-MY"/>
        </a:p>
      </dgm:t>
    </dgm:pt>
    <dgm:pt modelId="{E56227CC-FDC1-42BD-BFBF-248165BB4A05}" type="pres">
      <dgm:prSet presAssocID="{131999B8-392D-4F2F-B7EE-5B509375389D}" presName="rootConnector" presStyleLbl="node3" presStyleIdx="0" presStyleCnt="0"/>
      <dgm:spPr/>
      <dgm:t>
        <a:bodyPr/>
        <a:lstStyle/>
        <a:p>
          <a:endParaRPr lang="en-MY"/>
        </a:p>
      </dgm:t>
    </dgm:pt>
    <dgm:pt modelId="{B290143E-2E8E-4CAB-9820-F271E4583F57}" type="pres">
      <dgm:prSet presAssocID="{131999B8-392D-4F2F-B7EE-5B509375389D}" presName="hierChild4" presStyleCnt="0"/>
      <dgm:spPr/>
    </dgm:pt>
    <dgm:pt modelId="{74B1AED8-457E-40D2-B15C-064B4785FD87}" type="pres">
      <dgm:prSet presAssocID="{131999B8-392D-4F2F-B7EE-5B509375389D}" presName="hierChild5" presStyleCnt="0"/>
      <dgm:spPr/>
    </dgm:pt>
    <dgm:pt modelId="{2545B594-1299-422F-AE33-2FB20DBAD107}" type="pres">
      <dgm:prSet presAssocID="{67AE9334-3E6C-4BD0-BF8D-E3AE3E55AE14}" presName="Name37" presStyleLbl="parChTrans1D3" presStyleIdx="2" presStyleCnt="8"/>
      <dgm:spPr/>
      <dgm:t>
        <a:bodyPr/>
        <a:lstStyle/>
        <a:p>
          <a:endParaRPr lang="en-MY"/>
        </a:p>
      </dgm:t>
    </dgm:pt>
    <dgm:pt modelId="{975715AA-F693-4B1F-8C34-07FA204FA50E}" type="pres">
      <dgm:prSet presAssocID="{6219BA73-419E-41C6-A949-B4D383A2D4DA}" presName="hierRoot2" presStyleCnt="0">
        <dgm:presLayoutVars>
          <dgm:hierBranch val="init"/>
        </dgm:presLayoutVars>
      </dgm:prSet>
      <dgm:spPr/>
    </dgm:pt>
    <dgm:pt modelId="{20190111-AA35-4AB4-BFBC-079A8F9478DB}" type="pres">
      <dgm:prSet presAssocID="{6219BA73-419E-41C6-A949-B4D383A2D4DA}" presName="rootComposite" presStyleCnt="0"/>
      <dgm:spPr/>
    </dgm:pt>
    <dgm:pt modelId="{B20330BF-4B66-49AF-BB68-F9C23C995CFB}" type="pres">
      <dgm:prSet presAssocID="{6219BA73-419E-41C6-A949-B4D383A2D4DA}" presName="rootText" presStyleLbl="node1" presStyleIdx="9" presStyleCnt="16" custScaleX="145676">
        <dgm:presLayoutVars>
          <dgm:chMax/>
          <dgm:chPref val="3"/>
        </dgm:presLayoutVars>
      </dgm:prSet>
      <dgm:spPr/>
      <dgm:t>
        <a:bodyPr/>
        <a:lstStyle/>
        <a:p>
          <a:endParaRPr lang="en-MY"/>
        </a:p>
      </dgm:t>
    </dgm:pt>
    <dgm:pt modelId="{F2005318-B7AA-4851-B479-C151DEFF2161}" type="pres">
      <dgm:prSet presAssocID="{6219BA73-419E-41C6-A949-B4D383A2D4DA}" presName="titleText2" presStyleLbl="fgAcc1" presStyleIdx="9" presStyleCnt="16">
        <dgm:presLayoutVars>
          <dgm:chMax val="0"/>
          <dgm:chPref val="0"/>
        </dgm:presLayoutVars>
      </dgm:prSet>
      <dgm:spPr/>
      <dgm:t>
        <a:bodyPr/>
        <a:lstStyle/>
        <a:p>
          <a:endParaRPr lang="en-MY"/>
        </a:p>
      </dgm:t>
    </dgm:pt>
    <dgm:pt modelId="{BDB92863-578F-4BEA-8125-422843E4EC27}" type="pres">
      <dgm:prSet presAssocID="{6219BA73-419E-41C6-A949-B4D383A2D4DA}" presName="rootConnector" presStyleLbl="node3" presStyleIdx="0" presStyleCnt="0"/>
      <dgm:spPr/>
      <dgm:t>
        <a:bodyPr/>
        <a:lstStyle/>
        <a:p>
          <a:endParaRPr lang="en-MY"/>
        </a:p>
      </dgm:t>
    </dgm:pt>
    <dgm:pt modelId="{2AC1A369-E0D0-45C9-B9A2-D57654A402D1}" type="pres">
      <dgm:prSet presAssocID="{6219BA73-419E-41C6-A949-B4D383A2D4DA}" presName="hierChild4" presStyleCnt="0"/>
      <dgm:spPr/>
    </dgm:pt>
    <dgm:pt modelId="{AFA928C7-4503-40C2-A6E9-3559B5B2C491}" type="pres">
      <dgm:prSet presAssocID="{6219BA73-419E-41C6-A949-B4D383A2D4DA}" presName="hierChild5" presStyleCnt="0"/>
      <dgm:spPr/>
    </dgm:pt>
    <dgm:pt modelId="{25881DB2-7490-4C1E-B49B-B2400E7C6210}" type="pres">
      <dgm:prSet presAssocID="{A52AC29F-AC18-4C7A-9B0A-36AC71703880}" presName="hierChild5" presStyleCnt="0"/>
      <dgm:spPr/>
    </dgm:pt>
    <dgm:pt modelId="{8B5B66E3-D0E6-44AC-B222-7ACFDFBF58D2}" type="pres">
      <dgm:prSet presAssocID="{1C3B005F-F3AA-408B-AA27-33D6DEA4712B}" presName="Name37" presStyleLbl="parChTrans1D2" presStyleIdx="2" presStyleCnt="3"/>
      <dgm:spPr/>
      <dgm:t>
        <a:bodyPr/>
        <a:lstStyle/>
        <a:p>
          <a:endParaRPr lang="en-MY"/>
        </a:p>
      </dgm:t>
    </dgm:pt>
    <dgm:pt modelId="{592AEF53-FBBB-462C-97A1-09C37B73EA3B}" type="pres">
      <dgm:prSet presAssocID="{C69A1215-2AF7-4E8A-A493-D99093B17142}" presName="hierRoot2" presStyleCnt="0">
        <dgm:presLayoutVars>
          <dgm:hierBranch val="init"/>
        </dgm:presLayoutVars>
      </dgm:prSet>
      <dgm:spPr/>
    </dgm:pt>
    <dgm:pt modelId="{06D2063F-EDB8-4E38-9A6A-6F9C0B18B1F3}" type="pres">
      <dgm:prSet presAssocID="{C69A1215-2AF7-4E8A-A493-D99093B17142}" presName="rootComposite" presStyleCnt="0"/>
      <dgm:spPr/>
    </dgm:pt>
    <dgm:pt modelId="{7D495FF1-70B8-49D5-8437-D82C92D280E4}" type="pres">
      <dgm:prSet presAssocID="{C69A1215-2AF7-4E8A-A493-D99093B17142}" presName="rootText" presStyleLbl="node1" presStyleIdx="10" presStyleCnt="16" custScaleX="188298">
        <dgm:presLayoutVars>
          <dgm:chMax/>
          <dgm:chPref val="3"/>
        </dgm:presLayoutVars>
      </dgm:prSet>
      <dgm:spPr/>
      <dgm:t>
        <a:bodyPr/>
        <a:lstStyle/>
        <a:p>
          <a:endParaRPr lang="en-MY"/>
        </a:p>
      </dgm:t>
    </dgm:pt>
    <dgm:pt modelId="{26857629-AA4E-4155-924C-AD54753AAB06}" type="pres">
      <dgm:prSet presAssocID="{C69A1215-2AF7-4E8A-A493-D99093B17142}" presName="titleText2" presStyleLbl="fgAcc1" presStyleIdx="10" presStyleCnt="16">
        <dgm:presLayoutVars>
          <dgm:chMax val="0"/>
          <dgm:chPref val="0"/>
        </dgm:presLayoutVars>
      </dgm:prSet>
      <dgm:spPr/>
      <dgm:t>
        <a:bodyPr/>
        <a:lstStyle/>
        <a:p>
          <a:endParaRPr lang="en-MY"/>
        </a:p>
      </dgm:t>
    </dgm:pt>
    <dgm:pt modelId="{2EC7AC22-68F3-4E84-890F-AEC3B6822B14}" type="pres">
      <dgm:prSet presAssocID="{C69A1215-2AF7-4E8A-A493-D99093B17142}" presName="rootConnector" presStyleLbl="node2" presStyleIdx="0" presStyleCnt="0"/>
      <dgm:spPr/>
      <dgm:t>
        <a:bodyPr/>
        <a:lstStyle/>
        <a:p>
          <a:endParaRPr lang="en-MY"/>
        </a:p>
      </dgm:t>
    </dgm:pt>
    <dgm:pt modelId="{3DBBBF13-0B1C-4945-A9A6-5435002E3352}" type="pres">
      <dgm:prSet presAssocID="{C69A1215-2AF7-4E8A-A493-D99093B17142}" presName="hierChild4" presStyleCnt="0"/>
      <dgm:spPr/>
    </dgm:pt>
    <dgm:pt modelId="{B74084C2-1F48-4A5D-97C9-D52DE4CAB4DA}" type="pres">
      <dgm:prSet presAssocID="{1FFDBB2C-AC9F-4B27-A886-CAA9C017A5CF}" presName="Name37" presStyleLbl="parChTrans1D3" presStyleIdx="3" presStyleCnt="8"/>
      <dgm:spPr/>
      <dgm:t>
        <a:bodyPr/>
        <a:lstStyle/>
        <a:p>
          <a:endParaRPr lang="en-MY"/>
        </a:p>
      </dgm:t>
    </dgm:pt>
    <dgm:pt modelId="{9C57034C-12F9-4065-9F71-4768297BE100}" type="pres">
      <dgm:prSet presAssocID="{C370EBEC-6C74-41E7-88F7-43DC40177116}" presName="hierRoot2" presStyleCnt="0">
        <dgm:presLayoutVars>
          <dgm:hierBranch val="init"/>
        </dgm:presLayoutVars>
      </dgm:prSet>
      <dgm:spPr/>
    </dgm:pt>
    <dgm:pt modelId="{C024EABB-124F-4AE8-BA3D-B520F688E809}" type="pres">
      <dgm:prSet presAssocID="{C370EBEC-6C74-41E7-88F7-43DC40177116}" presName="rootComposite" presStyleCnt="0"/>
      <dgm:spPr/>
    </dgm:pt>
    <dgm:pt modelId="{01C84EA3-A0D3-41D0-94E9-D0A7EBB82A3C}" type="pres">
      <dgm:prSet presAssocID="{C370EBEC-6C74-41E7-88F7-43DC40177116}" presName="rootText" presStyleLbl="node1" presStyleIdx="11" presStyleCnt="16">
        <dgm:presLayoutVars>
          <dgm:chMax/>
          <dgm:chPref val="3"/>
        </dgm:presLayoutVars>
      </dgm:prSet>
      <dgm:spPr/>
      <dgm:t>
        <a:bodyPr/>
        <a:lstStyle/>
        <a:p>
          <a:endParaRPr lang="en-MY"/>
        </a:p>
      </dgm:t>
    </dgm:pt>
    <dgm:pt modelId="{6DFBCDCF-AB7A-4E7B-A352-4790A5E2E634}" type="pres">
      <dgm:prSet presAssocID="{C370EBEC-6C74-41E7-88F7-43DC40177116}" presName="titleText2" presStyleLbl="fgAcc1" presStyleIdx="11" presStyleCnt="16">
        <dgm:presLayoutVars>
          <dgm:chMax val="0"/>
          <dgm:chPref val="0"/>
        </dgm:presLayoutVars>
      </dgm:prSet>
      <dgm:spPr/>
      <dgm:t>
        <a:bodyPr/>
        <a:lstStyle/>
        <a:p>
          <a:endParaRPr lang="en-MY"/>
        </a:p>
      </dgm:t>
    </dgm:pt>
    <dgm:pt modelId="{4EF7EF17-CDA1-4FF0-B328-D271BEFC162F}" type="pres">
      <dgm:prSet presAssocID="{C370EBEC-6C74-41E7-88F7-43DC40177116}" presName="rootConnector" presStyleLbl="node3" presStyleIdx="0" presStyleCnt="0"/>
      <dgm:spPr/>
      <dgm:t>
        <a:bodyPr/>
        <a:lstStyle/>
        <a:p>
          <a:endParaRPr lang="en-MY"/>
        </a:p>
      </dgm:t>
    </dgm:pt>
    <dgm:pt modelId="{FF7A1939-99FB-4D98-88DF-8A99D42E65AA}" type="pres">
      <dgm:prSet presAssocID="{C370EBEC-6C74-41E7-88F7-43DC40177116}" presName="hierChild4" presStyleCnt="0"/>
      <dgm:spPr/>
    </dgm:pt>
    <dgm:pt modelId="{80FAAC49-46C3-4E8D-950A-221668EDB113}" type="pres">
      <dgm:prSet presAssocID="{C370EBEC-6C74-41E7-88F7-43DC40177116}" presName="hierChild5" presStyleCnt="0"/>
      <dgm:spPr/>
    </dgm:pt>
    <dgm:pt modelId="{CBC4B68D-745E-4AD8-B0E2-897FE7A31D63}" type="pres">
      <dgm:prSet presAssocID="{1EF49F24-C07C-4B52-9950-F91847AC6CE0}" presName="Name37" presStyleLbl="parChTrans1D3" presStyleIdx="4" presStyleCnt="8"/>
      <dgm:spPr/>
      <dgm:t>
        <a:bodyPr/>
        <a:lstStyle/>
        <a:p>
          <a:endParaRPr lang="en-MY"/>
        </a:p>
      </dgm:t>
    </dgm:pt>
    <dgm:pt modelId="{DC69D812-71A0-4012-9F37-29A411BFE111}" type="pres">
      <dgm:prSet presAssocID="{F1EB41EB-EEB9-446A-8D08-FACC436CAF5C}" presName="hierRoot2" presStyleCnt="0">
        <dgm:presLayoutVars>
          <dgm:hierBranch val="init"/>
        </dgm:presLayoutVars>
      </dgm:prSet>
      <dgm:spPr/>
    </dgm:pt>
    <dgm:pt modelId="{3B60E0E2-E7EA-4BB5-8C8D-EBB3E09DD902}" type="pres">
      <dgm:prSet presAssocID="{F1EB41EB-EEB9-446A-8D08-FACC436CAF5C}" presName="rootComposite" presStyleCnt="0"/>
      <dgm:spPr/>
    </dgm:pt>
    <dgm:pt modelId="{890A509E-5CEF-4749-B2E5-255F22360DC2}" type="pres">
      <dgm:prSet presAssocID="{F1EB41EB-EEB9-446A-8D08-FACC436CAF5C}" presName="rootText" presStyleLbl="node1" presStyleIdx="12" presStyleCnt="16">
        <dgm:presLayoutVars>
          <dgm:chMax/>
          <dgm:chPref val="3"/>
        </dgm:presLayoutVars>
      </dgm:prSet>
      <dgm:spPr/>
      <dgm:t>
        <a:bodyPr/>
        <a:lstStyle/>
        <a:p>
          <a:endParaRPr lang="en-MY"/>
        </a:p>
      </dgm:t>
    </dgm:pt>
    <dgm:pt modelId="{63151369-AD7F-4AF4-A6A5-B6F395F5D001}" type="pres">
      <dgm:prSet presAssocID="{F1EB41EB-EEB9-446A-8D08-FACC436CAF5C}" presName="titleText2" presStyleLbl="fgAcc1" presStyleIdx="12" presStyleCnt="16">
        <dgm:presLayoutVars>
          <dgm:chMax val="0"/>
          <dgm:chPref val="0"/>
        </dgm:presLayoutVars>
      </dgm:prSet>
      <dgm:spPr/>
      <dgm:t>
        <a:bodyPr/>
        <a:lstStyle/>
        <a:p>
          <a:endParaRPr lang="en-MY"/>
        </a:p>
      </dgm:t>
    </dgm:pt>
    <dgm:pt modelId="{D9437AD2-3150-40B9-91E9-2B096CBFFE34}" type="pres">
      <dgm:prSet presAssocID="{F1EB41EB-EEB9-446A-8D08-FACC436CAF5C}" presName="rootConnector" presStyleLbl="node3" presStyleIdx="0" presStyleCnt="0"/>
      <dgm:spPr/>
      <dgm:t>
        <a:bodyPr/>
        <a:lstStyle/>
        <a:p>
          <a:endParaRPr lang="en-MY"/>
        </a:p>
      </dgm:t>
    </dgm:pt>
    <dgm:pt modelId="{FEEBE0B6-38FD-4D35-8422-FD9C69CCABF4}" type="pres">
      <dgm:prSet presAssocID="{F1EB41EB-EEB9-446A-8D08-FACC436CAF5C}" presName="hierChild4" presStyleCnt="0"/>
      <dgm:spPr/>
    </dgm:pt>
    <dgm:pt modelId="{F4E83ADC-0BFD-4F51-B4E1-16BBD2A1FD9C}" type="pres">
      <dgm:prSet presAssocID="{F1EB41EB-EEB9-446A-8D08-FACC436CAF5C}" presName="hierChild5" presStyleCnt="0"/>
      <dgm:spPr/>
    </dgm:pt>
    <dgm:pt modelId="{12F93D6E-3893-4DD0-815A-7E71EA9B6E6D}" type="pres">
      <dgm:prSet presAssocID="{E055C633-A14B-4CF4-A84B-090ABB6E77DF}" presName="Name37" presStyleLbl="parChTrans1D3" presStyleIdx="5" presStyleCnt="8"/>
      <dgm:spPr/>
      <dgm:t>
        <a:bodyPr/>
        <a:lstStyle/>
        <a:p>
          <a:endParaRPr lang="en-MY"/>
        </a:p>
      </dgm:t>
    </dgm:pt>
    <dgm:pt modelId="{3F4FF0DD-9B70-445C-BF4D-BDBF4B13664A}" type="pres">
      <dgm:prSet presAssocID="{EB7087E4-6290-4D00-B77E-7660BD5A2D72}" presName="hierRoot2" presStyleCnt="0">
        <dgm:presLayoutVars>
          <dgm:hierBranch val="init"/>
        </dgm:presLayoutVars>
      </dgm:prSet>
      <dgm:spPr/>
    </dgm:pt>
    <dgm:pt modelId="{1B6F5DBC-F84F-4792-93B9-57B631CD0ECB}" type="pres">
      <dgm:prSet presAssocID="{EB7087E4-6290-4D00-B77E-7660BD5A2D72}" presName="rootComposite" presStyleCnt="0"/>
      <dgm:spPr/>
    </dgm:pt>
    <dgm:pt modelId="{A67AB79D-DC01-484A-8F81-E2E3243FE1BE}" type="pres">
      <dgm:prSet presAssocID="{EB7087E4-6290-4D00-B77E-7660BD5A2D72}" presName="rootText" presStyleLbl="node1" presStyleIdx="13" presStyleCnt="16">
        <dgm:presLayoutVars>
          <dgm:chMax/>
          <dgm:chPref val="3"/>
        </dgm:presLayoutVars>
      </dgm:prSet>
      <dgm:spPr/>
      <dgm:t>
        <a:bodyPr/>
        <a:lstStyle/>
        <a:p>
          <a:endParaRPr lang="en-MY"/>
        </a:p>
      </dgm:t>
    </dgm:pt>
    <dgm:pt modelId="{9389EC38-30C0-43A2-9FF2-9384D4FAB99C}" type="pres">
      <dgm:prSet presAssocID="{EB7087E4-6290-4D00-B77E-7660BD5A2D72}" presName="titleText2" presStyleLbl="fgAcc1" presStyleIdx="13" presStyleCnt="16">
        <dgm:presLayoutVars>
          <dgm:chMax val="0"/>
          <dgm:chPref val="0"/>
        </dgm:presLayoutVars>
      </dgm:prSet>
      <dgm:spPr/>
      <dgm:t>
        <a:bodyPr/>
        <a:lstStyle/>
        <a:p>
          <a:endParaRPr lang="en-MY"/>
        </a:p>
      </dgm:t>
    </dgm:pt>
    <dgm:pt modelId="{EF23419A-D4BB-45C9-ABDB-5C1EFA8BABD9}" type="pres">
      <dgm:prSet presAssocID="{EB7087E4-6290-4D00-B77E-7660BD5A2D72}" presName="rootConnector" presStyleLbl="node3" presStyleIdx="0" presStyleCnt="0"/>
      <dgm:spPr/>
      <dgm:t>
        <a:bodyPr/>
        <a:lstStyle/>
        <a:p>
          <a:endParaRPr lang="en-MY"/>
        </a:p>
      </dgm:t>
    </dgm:pt>
    <dgm:pt modelId="{0AE8C68F-C477-494E-9CB9-024F604433A4}" type="pres">
      <dgm:prSet presAssocID="{EB7087E4-6290-4D00-B77E-7660BD5A2D72}" presName="hierChild4" presStyleCnt="0"/>
      <dgm:spPr/>
    </dgm:pt>
    <dgm:pt modelId="{04927D66-1DFF-4C7C-9969-3331181B1046}" type="pres">
      <dgm:prSet presAssocID="{EB7087E4-6290-4D00-B77E-7660BD5A2D72}" presName="hierChild5" presStyleCnt="0"/>
      <dgm:spPr/>
    </dgm:pt>
    <dgm:pt modelId="{585AC2EC-15F0-4F57-8D60-5FA278FAF925}" type="pres">
      <dgm:prSet presAssocID="{6439FD95-03C6-4B4E-9023-52E00F0D8CE9}" presName="Name37" presStyleLbl="parChTrans1D3" presStyleIdx="6" presStyleCnt="8"/>
      <dgm:spPr/>
      <dgm:t>
        <a:bodyPr/>
        <a:lstStyle/>
        <a:p>
          <a:endParaRPr lang="en-MY"/>
        </a:p>
      </dgm:t>
    </dgm:pt>
    <dgm:pt modelId="{E2F68D8E-9E3B-4CAD-8B89-063BF95C4294}" type="pres">
      <dgm:prSet presAssocID="{70910105-72B3-4657-A7CF-818438AFBC61}" presName="hierRoot2" presStyleCnt="0">
        <dgm:presLayoutVars>
          <dgm:hierBranch val="init"/>
        </dgm:presLayoutVars>
      </dgm:prSet>
      <dgm:spPr/>
    </dgm:pt>
    <dgm:pt modelId="{6D8C5C60-E9BF-4276-9991-6BF6803CB1CE}" type="pres">
      <dgm:prSet presAssocID="{70910105-72B3-4657-A7CF-818438AFBC61}" presName="rootComposite" presStyleCnt="0"/>
      <dgm:spPr/>
    </dgm:pt>
    <dgm:pt modelId="{74711685-2BFA-47C9-A13A-8BD15D63284A}" type="pres">
      <dgm:prSet presAssocID="{70910105-72B3-4657-A7CF-818438AFBC61}" presName="rootText" presStyleLbl="node1" presStyleIdx="14" presStyleCnt="16">
        <dgm:presLayoutVars>
          <dgm:chMax/>
          <dgm:chPref val="3"/>
        </dgm:presLayoutVars>
      </dgm:prSet>
      <dgm:spPr/>
      <dgm:t>
        <a:bodyPr/>
        <a:lstStyle/>
        <a:p>
          <a:endParaRPr lang="en-MY"/>
        </a:p>
      </dgm:t>
    </dgm:pt>
    <dgm:pt modelId="{8ED8E809-FC9B-4E24-9D99-99F3829AE80D}" type="pres">
      <dgm:prSet presAssocID="{70910105-72B3-4657-A7CF-818438AFBC61}" presName="titleText2" presStyleLbl="fgAcc1" presStyleIdx="14" presStyleCnt="16">
        <dgm:presLayoutVars>
          <dgm:chMax val="0"/>
          <dgm:chPref val="0"/>
        </dgm:presLayoutVars>
      </dgm:prSet>
      <dgm:spPr/>
      <dgm:t>
        <a:bodyPr/>
        <a:lstStyle/>
        <a:p>
          <a:endParaRPr lang="en-MY"/>
        </a:p>
      </dgm:t>
    </dgm:pt>
    <dgm:pt modelId="{7BA0C802-36B9-401A-A4EE-6F7D82EFD13E}" type="pres">
      <dgm:prSet presAssocID="{70910105-72B3-4657-A7CF-818438AFBC61}" presName="rootConnector" presStyleLbl="node3" presStyleIdx="0" presStyleCnt="0"/>
      <dgm:spPr/>
      <dgm:t>
        <a:bodyPr/>
        <a:lstStyle/>
        <a:p>
          <a:endParaRPr lang="en-MY"/>
        </a:p>
      </dgm:t>
    </dgm:pt>
    <dgm:pt modelId="{E993429D-5A13-47BD-87FC-69D1F38FF2A0}" type="pres">
      <dgm:prSet presAssocID="{70910105-72B3-4657-A7CF-818438AFBC61}" presName="hierChild4" presStyleCnt="0"/>
      <dgm:spPr/>
    </dgm:pt>
    <dgm:pt modelId="{81011DDA-6CA3-4FB3-ACD5-81AC2A35544F}" type="pres">
      <dgm:prSet presAssocID="{70910105-72B3-4657-A7CF-818438AFBC61}" presName="hierChild5" presStyleCnt="0"/>
      <dgm:spPr/>
    </dgm:pt>
    <dgm:pt modelId="{1D5A3C28-8142-4426-B945-DEDBBA7394CD}" type="pres">
      <dgm:prSet presAssocID="{F0E36D1B-7632-4C0E-A99E-338EB64E72C1}" presName="Name37" presStyleLbl="parChTrans1D3" presStyleIdx="7" presStyleCnt="8"/>
      <dgm:spPr/>
      <dgm:t>
        <a:bodyPr/>
        <a:lstStyle/>
        <a:p>
          <a:endParaRPr lang="en-MY"/>
        </a:p>
      </dgm:t>
    </dgm:pt>
    <dgm:pt modelId="{8C031D5A-7B32-46EA-B655-199514540E65}" type="pres">
      <dgm:prSet presAssocID="{C262801D-7461-415B-A7D8-10A5CEBD3CD6}" presName="hierRoot2" presStyleCnt="0">
        <dgm:presLayoutVars>
          <dgm:hierBranch val="init"/>
        </dgm:presLayoutVars>
      </dgm:prSet>
      <dgm:spPr/>
    </dgm:pt>
    <dgm:pt modelId="{63B9ADAD-92A0-434C-BDAD-CEA4C9C26152}" type="pres">
      <dgm:prSet presAssocID="{C262801D-7461-415B-A7D8-10A5CEBD3CD6}" presName="rootComposite" presStyleCnt="0"/>
      <dgm:spPr/>
    </dgm:pt>
    <dgm:pt modelId="{FCB71D76-7242-40A3-96AC-14C76A1EB98F}" type="pres">
      <dgm:prSet presAssocID="{C262801D-7461-415B-A7D8-10A5CEBD3CD6}" presName="rootText" presStyleLbl="node1" presStyleIdx="15" presStyleCnt="16">
        <dgm:presLayoutVars>
          <dgm:chMax/>
          <dgm:chPref val="3"/>
        </dgm:presLayoutVars>
      </dgm:prSet>
      <dgm:spPr/>
      <dgm:t>
        <a:bodyPr/>
        <a:lstStyle/>
        <a:p>
          <a:endParaRPr lang="en-MY"/>
        </a:p>
      </dgm:t>
    </dgm:pt>
    <dgm:pt modelId="{5AE49A63-60FE-46F2-9CE3-C7CE91801D61}" type="pres">
      <dgm:prSet presAssocID="{C262801D-7461-415B-A7D8-10A5CEBD3CD6}" presName="titleText2" presStyleLbl="fgAcc1" presStyleIdx="15" presStyleCnt="16">
        <dgm:presLayoutVars>
          <dgm:chMax val="0"/>
          <dgm:chPref val="0"/>
        </dgm:presLayoutVars>
      </dgm:prSet>
      <dgm:spPr/>
      <dgm:t>
        <a:bodyPr/>
        <a:lstStyle/>
        <a:p>
          <a:endParaRPr lang="en-MY"/>
        </a:p>
      </dgm:t>
    </dgm:pt>
    <dgm:pt modelId="{57EF2EBB-198D-47C8-8E43-B7E2A7A3ED41}" type="pres">
      <dgm:prSet presAssocID="{C262801D-7461-415B-A7D8-10A5CEBD3CD6}" presName="rootConnector" presStyleLbl="node3" presStyleIdx="0" presStyleCnt="0"/>
      <dgm:spPr/>
      <dgm:t>
        <a:bodyPr/>
        <a:lstStyle/>
        <a:p>
          <a:endParaRPr lang="en-MY"/>
        </a:p>
      </dgm:t>
    </dgm:pt>
    <dgm:pt modelId="{7EE862E4-8307-41FC-B0FA-875D27859613}" type="pres">
      <dgm:prSet presAssocID="{C262801D-7461-415B-A7D8-10A5CEBD3CD6}" presName="hierChild4" presStyleCnt="0"/>
      <dgm:spPr/>
    </dgm:pt>
    <dgm:pt modelId="{41C59259-7725-4B6D-9226-97F51FA9E254}" type="pres">
      <dgm:prSet presAssocID="{C262801D-7461-415B-A7D8-10A5CEBD3CD6}" presName="hierChild5" presStyleCnt="0"/>
      <dgm:spPr/>
    </dgm:pt>
    <dgm:pt modelId="{5BA3E1D5-49C9-4448-8EFA-5FEBBDFE8696}" type="pres">
      <dgm:prSet presAssocID="{C69A1215-2AF7-4E8A-A493-D99093B17142}" presName="hierChild5" presStyleCnt="0"/>
      <dgm:spPr/>
    </dgm:pt>
    <dgm:pt modelId="{77C020E8-2F7D-4C33-A4EB-913670AA0C8A}" type="pres">
      <dgm:prSet presAssocID="{EB7B953F-152E-4293-BB55-734BEEF509C6}" presName="hierChild3" presStyleCnt="0"/>
      <dgm:spPr/>
    </dgm:pt>
  </dgm:ptLst>
  <dgm:cxnLst>
    <dgm:cxn modelId="{64BA8B0C-6E06-4E34-B533-ABA86AD9C434}" type="presOf" srcId="{E3A045EF-005F-4609-B1FC-3F448E546946}" destId="{366A23C8-C9F0-40F9-96E7-D064B9A655B6}" srcOrd="0" destOrd="0" presId="urn:microsoft.com/office/officeart/2008/layout/NameandTitleOrganizationalChart"/>
    <dgm:cxn modelId="{D83B57B5-0895-48C4-B2AA-601DD762EA9B}" type="presOf" srcId="{C370EBEC-6C74-41E7-88F7-43DC40177116}" destId="{4EF7EF17-CDA1-4FF0-B328-D271BEFC162F}" srcOrd="1" destOrd="0" presId="urn:microsoft.com/office/officeart/2008/layout/NameandTitleOrganizationalChart"/>
    <dgm:cxn modelId="{F2550893-5628-4A08-B891-8DC9FF6CB1D6}" srcId="{EB7B953F-152E-4293-BB55-734BEEF509C6}" destId="{C69A1215-2AF7-4E8A-A493-D99093B17142}" srcOrd="2" destOrd="0" parTransId="{1C3B005F-F3AA-408B-AA27-33D6DEA4712B}" sibTransId="{FE5EA739-BE59-4D1C-B575-F3C1038989FD}"/>
    <dgm:cxn modelId="{ED9C03D3-BF53-4051-89D4-B7F1AE217920}" type="presOf" srcId="{292A12D3-698C-4E44-9F3C-B1F5DFA3ED48}" destId="{267BD702-4CC0-48DB-861B-78DB7AB549F1}" srcOrd="1" destOrd="0" presId="urn:microsoft.com/office/officeart/2008/layout/NameandTitleOrganizationalChart"/>
    <dgm:cxn modelId="{418A7634-8764-4ED1-8735-874F95DB2C36}" type="presOf" srcId="{F5401236-7FC3-42C7-84A7-2AA08AD9BF81}" destId="{056E7411-971E-4F71-B9BA-AF6264012A6B}" srcOrd="0" destOrd="0" presId="urn:microsoft.com/office/officeart/2008/layout/NameandTitleOrganizationalChart"/>
    <dgm:cxn modelId="{1689B433-C4C3-4BFB-9E33-B48A753EE999}" type="presOf" srcId="{45382ACF-2B87-4C02-9071-71EA813A6688}" destId="{80A633C1-E1C7-47F0-BA84-EB1BE0F74E80}" srcOrd="1" destOrd="0" presId="urn:microsoft.com/office/officeart/2008/layout/NameandTitleOrganizationalChart"/>
    <dgm:cxn modelId="{171FBCC7-D818-4B73-8433-6171BAE249EA}" type="presOf" srcId="{A52AC29F-AC18-4C7A-9B0A-36AC71703880}" destId="{3B925F78-2438-42E9-95A8-B0A0EAA81FC5}" srcOrd="0" destOrd="0" presId="urn:microsoft.com/office/officeart/2008/layout/NameandTitleOrganizationalChart"/>
    <dgm:cxn modelId="{D44818D6-2068-4ACA-A021-3BEC20344DF9}" type="presOf" srcId="{6219BA73-419E-41C6-A949-B4D383A2D4DA}" destId="{BDB92863-578F-4BEA-8125-422843E4EC27}" srcOrd="1" destOrd="0" presId="urn:microsoft.com/office/officeart/2008/layout/NameandTitleOrganizationalChart"/>
    <dgm:cxn modelId="{89DDE98B-9C45-45E6-88F7-90A9DCDDF3C9}" type="presOf" srcId="{C370EBEC-6C74-41E7-88F7-43DC40177116}" destId="{01C84EA3-A0D3-41D0-94E9-D0A7EBB82A3C}" srcOrd="0" destOrd="0" presId="urn:microsoft.com/office/officeart/2008/layout/NameandTitleOrganizationalChart"/>
    <dgm:cxn modelId="{C7CDC337-2719-49B4-BB71-D1DB101D4245}" type="presOf" srcId="{F0E36D1B-7632-4C0E-A99E-338EB64E72C1}" destId="{1D5A3C28-8142-4426-B945-DEDBBA7394CD}" srcOrd="0" destOrd="0" presId="urn:microsoft.com/office/officeart/2008/layout/NameandTitleOrganizationalChart"/>
    <dgm:cxn modelId="{79C7CB9A-2BC3-4A6F-9322-7C7D4F459FDC}" type="presOf" srcId="{70910105-72B3-4657-A7CF-818438AFBC61}" destId="{7BA0C802-36B9-401A-A4EE-6F7D82EFD13E}" srcOrd="1" destOrd="0" presId="urn:microsoft.com/office/officeart/2008/layout/NameandTitleOrganizationalChart"/>
    <dgm:cxn modelId="{95B46E9B-B043-4ED9-A9EC-29D88DB41DA7}" type="presOf" srcId="{292A12D3-698C-4E44-9F3C-B1F5DFA3ED48}" destId="{B3456895-04F7-4F5A-868A-79AA2AFF4C0C}" srcOrd="0" destOrd="0" presId="urn:microsoft.com/office/officeart/2008/layout/NameandTitleOrganizationalChart"/>
    <dgm:cxn modelId="{A2C3D110-1930-4054-B89B-CA4CEEC16378}" type="presOf" srcId="{1FD4ED3D-8284-4E83-9C89-CCF7D2B4C02A}" destId="{B5A5E310-45A7-40CD-9FBE-4D4C5E5B750E}" srcOrd="0" destOrd="0" presId="urn:microsoft.com/office/officeart/2008/layout/NameandTitleOrganizationalChart"/>
    <dgm:cxn modelId="{4D83B065-394A-49E4-8297-4AF45CF8CA6E}" type="presOf" srcId="{FF530F97-94FF-4D5B-9505-AAC9DA02605D}" destId="{E029856B-1A1D-4BCF-AA34-0479B82F6EBB}" srcOrd="0" destOrd="0" presId="urn:microsoft.com/office/officeart/2008/layout/NameandTitleOrganizationalChart"/>
    <dgm:cxn modelId="{F1CA0BF9-4CB0-4028-952F-B00F308ED332}" srcId="{C69A1215-2AF7-4E8A-A493-D99093B17142}" destId="{EB7087E4-6290-4D00-B77E-7660BD5A2D72}" srcOrd="2" destOrd="0" parTransId="{E055C633-A14B-4CF4-A84B-090ABB6E77DF}" sibTransId="{3E00768B-8419-42DF-BF27-E2E3D84DEFF3}"/>
    <dgm:cxn modelId="{A1CF7770-96FC-4A78-B378-761A3432BC05}" type="presOf" srcId="{C69A1215-2AF7-4E8A-A493-D99093B17142}" destId="{7D495FF1-70B8-49D5-8437-D82C92D280E4}" srcOrd="0" destOrd="0" presId="urn:microsoft.com/office/officeart/2008/layout/NameandTitleOrganizationalChart"/>
    <dgm:cxn modelId="{BFD50549-E6F4-45B1-A9BD-98094B9A1025}" type="presOf" srcId="{59F5C9AA-A28E-4CA0-994F-4F629BF7D626}" destId="{F2005318-B7AA-4851-B479-C151DEFF2161}" srcOrd="0" destOrd="0" presId="urn:microsoft.com/office/officeart/2008/layout/NameandTitleOrganizationalChart"/>
    <dgm:cxn modelId="{23D7E727-4702-41BF-8325-D5DDE8BB3AED}" type="presOf" srcId="{6219BA73-419E-41C6-A949-B4D383A2D4DA}" destId="{B20330BF-4B66-49AF-BB68-F9C23C995CFB}" srcOrd="0" destOrd="0" presId="urn:microsoft.com/office/officeart/2008/layout/NameandTitleOrganizationalChart"/>
    <dgm:cxn modelId="{085DB781-AEEC-49C3-B1B2-2A9DAC2A147B}" type="presOf" srcId="{131999B8-392D-4F2F-B7EE-5B509375389D}" destId="{E56227CC-FDC1-42BD-BFBF-248165BB4A05}" srcOrd="1" destOrd="0" presId="urn:microsoft.com/office/officeart/2008/layout/NameandTitleOrganizationalChart"/>
    <dgm:cxn modelId="{00E8A8B0-7407-4F7B-89A0-9AA873A24C38}" srcId="{97118CFB-A192-4866-9251-8120243B9B09}" destId="{F5401236-7FC3-42C7-84A7-2AA08AD9BF81}" srcOrd="1" destOrd="0" parTransId="{FF530F97-94FF-4D5B-9505-AAC9DA02605D}" sibTransId="{D4625F96-5156-40DD-9641-45B6CB9D3D88}"/>
    <dgm:cxn modelId="{8F41ABA3-0AAD-4DB7-A0C0-8AB61D4AB810}" type="presOf" srcId="{C69A1215-2AF7-4E8A-A493-D99093B17142}" destId="{2EC7AC22-68F3-4E84-890F-AEC3B6822B14}" srcOrd="1" destOrd="0" presId="urn:microsoft.com/office/officeart/2008/layout/NameandTitleOrganizationalChart"/>
    <dgm:cxn modelId="{4983DC6B-309A-47FA-A378-CE3BB69BEB48}" type="presOf" srcId="{6439FD95-03C6-4B4E-9023-52E00F0D8CE9}" destId="{585AC2EC-15F0-4F57-8D60-5FA278FAF925}" srcOrd="0" destOrd="0" presId="urn:microsoft.com/office/officeart/2008/layout/NameandTitleOrganizationalChart"/>
    <dgm:cxn modelId="{F832CC6F-1CFF-444B-BD15-EA524CCF6BFC}" type="presOf" srcId="{2BD0E337-088A-4D9F-AAFA-4D528C591F50}" destId="{94EEDD99-8044-452B-8469-2D09A3DE5872}" srcOrd="1" destOrd="0" presId="urn:microsoft.com/office/officeart/2008/layout/NameandTitleOrganizationalChart"/>
    <dgm:cxn modelId="{4C753B9F-11E5-4D65-8397-A7ACBD0677B6}" type="presOf" srcId="{B67D3832-E547-4275-BE71-6E7F5E1226D3}" destId="{45CCD0FD-8B48-4035-8D9B-BD0515A75CFC}" srcOrd="0" destOrd="0" presId="urn:microsoft.com/office/officeart/2008/layout/NameandTitleOrganizationalChart"/>
    <dgm:cxn modelId="{3CBD5A4E-455A-4D13-9EFE-DA23DAF0BB41}" type="presOf" srcId="{3E00768B-8419-42DF-BF27-E2E3D84DEFF3}" destId="{9389EC38-30C0-43A2-9FF2-9384D4FAB99C}" srcOrd="0" destOrd="0" presId="urn:microsoft.com/office/officeart/2008/layout/NameandTitleOrganizationalChart"/>
    <dgm:cxn modelId="{9F660FBF-3923-4AFF-B25C-5951B2F32368}" type="presOf" srcId="{2BD0E337-088A-4D9F-AAFA-4D528C591F50}" destId="{24ADDED1-919B-4F98-B054-85C9229E5088}" srcOrd="0" destOrd="0" presId="urn:microsoft.com/office/officeart/2008/layout/NameandTitleOrganizationalChart"/>
    <dgm:cxn modelId="{7BD0B295-9DF8-41C1-AD41-090B34235BC9}" type="presOf" srcId="{2A0B90EC-1742-4EFD-926B-1C92B791A224}" destId="{F652D996-E4DF-4AEA-B111-AD3649F3655C}" srcOrd="0" destOrd="0" presId="urn:microsoft.com/office/officeart/2008/layout/NameandTitleOrganizationalChart"/>
    <dgm:cxn modelId="{67CB8225-801F-4C89-9789-79151D4E01E2}" srcId="{C69A1215-2AF7-4E8A-A493-D99093B17142}" destId="{C370EBEC-6C74-41E7-88F7-43DC40177116}" srcOrd="0" destOrd="0" parTransId="{1FFDBB2C-AC9F-4B27-A886-CAA9C017A5CF}" sibTransId="{5BC9F909-8E9D-45C0-B80C-CF8A12B6A2C3}"/>
    <dgm:cxn modelId="{91C214F9-2C1E-4E0B-95AD-C0D9A9094FEF}" type="presOf" srcId="{66AE601B-73A5-4349-B694-A9220559FB95}" destId="{EC2410B6-E965-483D-9174-8448F2B1AFE4}" srcOrd="0" destOrd="0" presId="urn:microsoft.com/office/officeart/2008/layout/NameandTitleOrganizationalChart"/>
    <dgm:cxn modelId="{06123A0A-6F31-4AF8-B799-0C64BD826BE0}" type="presOf" srcId="{17FFFB78-2867-4617-9458-A6D8418382DA}" destId="{1AC1965C-3D5D-4526-ACDE-79BA63388D16}" srcOrd="0" destOrd="0" presId="urn:microsoft.com/office/officeart/2008/layout/NameandTitleOrganizationalChart"/>
    <dgm:cxn modelId="{2F718082-B51C-4499-B910-9DA0B35AFD14}" type="presOf" srcId="{19C6889B-8D7A-4210-B10D-08259B8BB104}" destId="{B6CB8FB1-D66F-430E-9222-7ECD2436F034}" srcOrd="0" destOrd="0" presId="urn:microsoft.com/office/officeart/2008/layout/NameandTitleOrganizationalChart"/>
    <dgm:cxn modelId="{C0D98ADF-C780-4BA3-80BD-936A8BC1B1F0}" type="presOf" srcId="{131999B8-392D-4F2F-B7EE-5B509375389D}" destId="{38E9D323-21BE-4ADA-91DA-3D44BE906CBC}" srcOrd="0" destOrd="0" presId="urn:microsoft.com/office/officeart/2008/layout/NameandTitleOrganizationalChart"/>
    <dgm:cxn modelId="{423ED7C8-B2A2-490B-8679-EBA200B585BB}" type="presOf" srcId="{C262801D-7461-415B-A7D8-10A5CEBD3CD6}" destId="{FCB71D76-7242-40A3-96AC-14C76A1EB98F}" srcOrd="0" destOrd="0" presId="urn:microsoft.com/office/officeart/2008/layout/NameandTitleOrganizationalChart"/>
    <dgm:cxn modelId="{8F5BCAB2-E4B2-4F8C-99B1-E330FB68B18F}" type="presOf" srcId="{F1EB41EB-EEB9-446A-8D08-FACC436CAF5C}" destId="{D9437AD2-3150-40B9-91E9-2B096CBFFE34}" srcOrd="1" destOrd="0" presId="urn:microsoft.com/office/officeart/2008/layout/NameandTitleOrganizationalChart"/>
    <dgm:cxn modelId="{C4DAFCAF-01D9-4E79-B5B5-4FD13F7D1A54}" srcId="{292A12D3-698C-4E44-9F3C-B1F5DFA3ED48}" destId="{97118CFB-A192-4866-9251-8120243B9B09}" srcOrd="0" destOrd="0" parTransId="{C1D26451-22C6-4740-A09E-87DECE5E3BA1}" sibTransId="{2A0B90EC-1742-4EFD-926B-1C92B791A224}"/>
    <dgm:cxn modelId="{626326BA-9E50-4BF0-B43A-66A731DA9142}" srcId="{C69A1215-2AF7-4E8A-A493-D99093B17142}" destId="{F1EB41EB-EEB9-446A-8D08-FACC436CAF5C}" srcOrd="1" destOrd="0" parTransId="{1EF49F24-C07C-4B52-9950-F91847AC6CE0}" sibTransId="{01587E0D-B8F4-4297-A794-58CBA27F6C9B}"/>
    <dgm:cxn modelId="{74D15D73-FEC7-493D-92AE-3343085C435D}" type="presOf" srcId="{7E119BBA-6810-415F-AA04-0AAF265CCBC3}" destId="{8ED8E809-FC9B-4E24-9D99-99F3829AE80D}" srcOrd="0" destOrd="0" presId="urn:microsoft.com/office/officeart/2008/layout/NameandTitleOrganizationalChart"/>
    <dgm:cxn modelId="{5511C6F3-15BB-4EC6-AA10-4A3C93CC926F}" type="presOf" srcId="{F1EB41EB-EEB9-446A-8D08-FACC436CAF5C}" destId="{890A509E-5CEF-4749-B2E5-255F22360DC2}" srcOrd="0" destOrd="0" presId="urn:microsoft.com/office/officeart/2008/layout/NameandTitleOrganizationalChart"/>
    <dgm:cxn modelId="{593A3AA1-C671-4138-8F97-45421F2A4C6E}" srcId="{97118CFB-A192-4866-9251-8120243B9B09}" destId="{23F61788-8638-4B28-B4E8-030D2C8775D1}" srcOrd="0" destOrd="0" parTransId="{C387727B-AFCD-43CC-A37A-DADA77111059}" sibTransId="{17FFFB78-2867-4617-9458-A6D8418382DA}"/>
    <dgm:cxn modelId="{5683DCD6-DA71-4C8D-91BE-7D3730907441}" type="presOf" srcId="{97118CFB-A192-4866-9251-8120243B9B09}" destId="{2029BB17-714F-4600-BBB8-510F8197BFC7}" srcOrd="1" destOrd="0" presId="urn:microsoft.com/office/officeart/2008/layout/NameandTitleOrganizationalChart"/>
    <dgm:cxn modelId="{4DD035F5-0B9F-40D4-A3B6-DF7995E5C1C8}" srcId="{C69A1215-2AF7-4E8A-A493-D99093B17142}" destId="{C262801D-7461-415B-A7D8-10A5CEBD3CD6}" srcOrd="4" destOrd="0" parTransId="{F0E36D1B-7632-4C0E-A99E-338EB64E72C1}" sibTransId="{F617D871-4776-4D2C-A85C-02C10BC5A15B}"/>
    <dgm:cxn modelId="{59CEA57C-01A6-4BAE-BCB3-B214B491D109}" type="presOf" srcId="{EB7B953F-152E-4293-BB55-734BEEF509C6}" destId="{C81C888D-5EE7-4A01-94E3-42DC19E6E28D}" srcOrd="1" destOrd="0" presId="urn:microsoft.com/office/officeart/2008/layout/NameandTitleOrganizationalChart"/>
    <dgm:cxn modelId="{5B55A97C-F770-4632-8A68-4260457369D2}" type="presOf" srcId="{C387727B-AFCD-43CC-A37A-DADA77111059}" destId="{E53B2408-88AB-41D2-9F71-E1C6394B2CA6}" srcOrd="0" destOrd="0" presId="urn:microsoft.com/office/officeart/2008/layout/NameandTitleOrganizationalChart"/>
    <dgm:cxn modelId="{F26E90DF-9089-49F7-8C18-34941053287E}" type="presOf" srcId="{01587E0D-B8F4-4297-A794-58CBA27F6C9B}" destId="{63151369-AD7F-4AF4-A6A5-B6F395F5D001}" srcOrd="0" destOrd="0" presId="urn:microsoft.com/office/officeart/2008/layout/NameandTitleOrganizationalChart"/>
    <dgm:cxn modelId="{3963500B-D4D2-40E8-A037-5EE3529DBB53}" type="presOf" srcId="{621B9432-3550-4AC4-80FB-C28196E75362}" destId="{087A5E3D-F88C-412D-BEE6-9CA53ED37E74}" srcOrd="0" destOrd="0" presId="urn:microsoft.com/office/officeart/2008/layout/NameandTitleOrganizationalChart"/>
    <dgm:cxn modelId="{65CB1AFB-F4CF-4DD2-9892-7B696F5273CB}" type="presOf" srcId="{6CFF9C81-C0E2-4DD3-B133-8771D1ACEC6B}" destId="{FA40E2B9-16C5-4C59-843F-AAC9EB4AB1F9}" srcOrd="0" destOrd="0" presId="urn:microsoft.com/office/officeart/2008/layout/NameandTitleOrganizationalChart"/>
    <dgm:cxn modelId="{7F1A619E-B154-46B5-ACA9-8AD122882841}" type="presOf" srcId="{70910105-72B3-4657-A7CF-818438AFBC61}" destId="{74711685-2BFA-47C9-A13A-8BD15D63284A}" srcOrd="0" destOrd="0" presId="urn:microsoft.com/office/officeart/2008/layout/NameandTitleOrganizationalChart"/>
    <dgm:cxn modelId="{35B11EAB-F3DF-4821-A292-112ED5D7F4A3}" type="presOf" srcId="{23F61788-8638-4B28-B4E8-030D2C8775D1}" destId="{5738DF71-D255-40F6-886A-1F1EB8B1F22B}" srcOrd="0" destOrd="0" presId="urn:microsoft.com/office/officeart/2008/layout/NameandTitleOrganizationalChart"/>
    <dgm:cxn modelId="{2DEF5AA7-1402-49AF-ACBB-DE14A856BF4D}" srcId="{97118CFB-A192-4866-9251-8120243B9B09}" destId="{2BD0E337-088A-4D9F-AAFA-4D528C591F50}" srcOrd="4" destOrd="0" parTransId="{1F76780A-26F7-4A9A-9D92-CFE9728945D0}" sibTransId="{19C6889B-8D7A-4210-B10D-08259B8BB104}"/>
    <dgm:cxn modelId="{CD9F68E0-8E2D-46FB-99FB-0549433F3428}" type="presOf" srcId="{FE5EA739-BE59-4D1C-B575-F3C1038989FD}" destId="{26857629-AA4E-4155-924C-AD54753AAB06}" srcOrd="0" destOrd="0" presId="urn:microsoft.com/office/officeart/2008/layout/NameandTitleOrganizationalChart"/>
    <dgm:cxn modelId="{0866E185-B3F0-46A7-A753-6BD2063FCDB9}" type="presOf" srcId="{F2029208-3369-413E-84AB-B78B18613C04}" destId="{F3B2CB99-C6DF-4816-85F7-4C427FA10C57}" srcOrd="0" destOrd="0" presId="urn:microsoft.com/office/officeart/2008/layout/NameandTitleOrganizationalChart"/>
    <dgm:cxn modelId="{B83A1AC4-127D-4C04-A302-D6F8B645AB46}" type="presOf" srcId="{5C354824-7037-4D04-AE72-D13B33FA2299}" destId="{4F9D59BA-EB50-4C05-A302-D566D5F17E7C}" srcOrd="0" destOrd="0" presId="urn:microsoft.com/office/officeart/2008/layout/NameandTitleOrganizationalChart"/>
    <dgm:cxn modelId="{DE0C1C0C-32B4-4235-B519-1A5EFAC8AD94}" type="presOf" srcId="{C262801D-7461-415B-A7D8-10A5CEBD3CD6}" destId="{57EF2EBB-198D-47C8-8E43-B7E2A7A3ED41}" srcOrd="1" destOrd="0" presId="urn:microsoft.com/office/officeart/2008/layout/NameandTitleOrganizationalChart"/>
    <dgm:cxn modelId="{B54318F5-165C-42B0-B296-7E30DECFFD6A}" srcId="{97118CFB-A192-4866-9251-8120243B9B09}" destId="{45382ACF-2B87-4C02-9071-71EA813A6688}" srcOrd="2" destOrd="0" parTransId="{E3A045EF-005F-4609-B1FC-3F448E546946}" sibTransId="{FD312542-9ED6-4B3A-BAEA-9E8D12F7090E}"/>
    <dgm:cxn modelId="{4C9B1A66-A42B-4B54-96BF-2981CD6CBA57}" type="presOf" srcId="{EB7087E4-6290-4D00-B77E-7660BD5A2D72}" destId="{A67AB79D-DC01-484A-8F81-E2E3243FE1BE}" srcOrd="0" destOrd="0" presId="urn:microsoft.com/office/officeart/2008/layout/NameandTitleOrganizationalChart"/>
    <dgm:cxn modelId="{6CACF335-0BFF-4FAB-8D59-5D0130353513}" type="presOf" srcId="{C1D26451-22C6-4740-A09E-87DECE5E3BA1}" destId="{66BFB9E2-FD4B-40CB-B045-FD8EBF1294B8}" srcOrd="0" destOrd="0" presId="urn:microsoft.com/office/officeart/2008/layout/NameandTitleOrganizationalChart"/>
    <dgm:cxn modelId="{DF0EF55E-001E-4482-BF16-CD05F82467E3}" type="presOf" srcId="{F5401236-7FC3-42C7-84A7-2AA08AD9BF81}" destId="{EA0F184A-BCEE-40D7-863C-ADE1AA8D2A9A}" srcOrd="1" destOrd="0" presId="urn:microsoft.com/office/officeart/2008/layout/NameandTitleOrganizationalChart"/>
    <dgm:cxn modelId="{FA340272-E129-4F7D-9AA0-A35D360A8419}" type="presOf" srcId="{23F61788-8638-4B28-B4E8-030D2C8775D1}" destId="{CCC31D81-9DF8-47F9-9833-F854E140F69D}" srcOrd="1" destOrd="0" presId="urn:microsoft.com/office/officeart/2008/layout/NameandTitleOrganizationalChart"/>
    <dgm:cxn modelId="{9C91FA7C-5ACD-464F-8B8F-7A21353F96F8}" srcId="{A52AC29F-AC18-4C7A-9B0A-36AC71703880}" destId="{6219BA73-419E-41C6-A949-B4D383A2D4DA}" srcOrd="1" destOrd="0" parTransId="{67AE9334-3E6C-4BD0-BF8D-E3AE3E55AE14}" sibTransId="{59F5C9AA-A28E-4CA0-994F-4F629BF7D626}"/>
    <dgm:cxn modelId="{7270F1F7-9D17-4448-B830-61252D4BC7BA}" type="presOf" srcId="{45382ACF-2B87-4C02-9071-71EA813A6688}" destId="{6B8A65E9-3C92-4D94-B7FE-8294212405E7}" srcOrd="0" destOrd="0" presId="urn:microsoft.com/office/officeart/2008/layout/NameandTitleOrganizationalChart"/>
    <dgm:cxn modelId="{4D174B04-27C1-4D82-9432-E45E8B21A90A}" type="presOf" srcId="{D723C6D4-8CE2-4E6B-8830-4256D71E8AE8}" destId="{ADE8F130-F126-4D52-A6C3-E429AA9EA064}" srcOrd="0" destOrd="0" presId="urn:microsoft.com/office/officeart/2008/layout/NameandTitleOrganizationalChart"/>
    <dgm:cxn modelId="{26659519-1359-4229-BF2D-9B7199DA196D}" type="presOf" srcId="{E055C633-A14B-4CF4-A84B-090ABB6E77DF}" destId="{12F93D6E-3893-4DD0-815A-7E71EA9B6E6D}" srcOrd="0" destOrd="0" presId="urn:microsoft.com/office/officeart/2008/layout/NameandTitleOrganizationalChart"/>
    <dgm:cxn modelId="{899762DA-242F-4524-B9B5-0BF05A18AA4E}" type="presOf" srcId="{B67D3832-E547-4275-BE71-6E7F5E1226D3}" destId="{389C3D81-1199-4F73-B95B-9AE8E8AE8C61}" srcOrd="1" destOrd="0" presId="urn:microsoft.com/office/officeart/2008/layout/NameandTitleOrganizationalChart"/>
    <dgm:cxn modelId="{5BDB0B25-F168-47F0-A16F-FD3D5EFF67EC}" srcId="{A52AC29F-AC18-4C7A-9B0A-36AC71703880}" destId="{131999B8-392D-4F2F-B7EE-5B509375389D}" srcOrd="0" destOrd="0" parTransId="{98BA15B4-89EB-48CD-A762-CB9882EDA1BD}" sibTransId="{5C354824-7037-4D04-AE72-D13B33FA2299}"/>
    <dgm:cxn modelId="{456776E7-BBC2-44C1-9FB7-55AC26A38E26}" type="presOf" srcId="{1EF49F24-C07C-4B52-9950-F91847AC6CE0}" destId="{CBC4B68D-745E-4AD8-B0E2-897FE7A31D63}" srcOrd="0" destOrd="0" presId="urn:microsoft.com/office/officeart/2008/layout/NameandTitleOrganizationalChart"/>
    <dgm:cxn modelId="{52127D44-F1EE-426D-AD75-D7144B7B2F5C}" type="presOf" srcId="{1F76780A-26F7-4A9A-9D92-CFE9728945D0}" destId="{11AC5EEC-D847-4CC6-89F9-7AFC3B407066}" srcOrd="0" destOrd="0" presId="urn:microsoft.com/office/officeart/2008/layout/NameandTitleOrganizationalChart"/>
    <dgm:cxn modelId="{C2CF7464-6EC0-4052-A781-47A02D7C8E31}" type="presOf" srcId="{A52AC29F-AC18-4C7A-9B0A-36AC71703880}" destId="{6CF1F8CA-65FC-405C-BE4C-5E8119AC4C96}" srcOrd="1" destOrd="0" presId="urn:microsoft.com/office/officeart/2008/layout/NameandTitleOrganizationalChart"/>
    <dgm:cxn modelId="{2A14B2B2-153D-4E4F-8619-E96298DF5841}" srcId="{C69A1215-2AF7-4E8A-A493-D99093B17142}" destId="{70910105-72B3-4657-A7CF-818438AFBC61}" srcOrd="3" destOrd="0" parTransId="{6439FD95-03C6-4B4E-9023-52E00F0D8CE9}" sibTransId="{7E119BBA-6810-415F-AA04-0AAF265CCBC3}"/>
    <dgm:cxn modelId="{588549FB-5385-4DAB-A69E-EE3493E52FED}" type="presOf" srcId="{4FE3BA7B-9F57-4336-8386-71CDB4B55F23}" destId="{22CCAFDB-09B7-4DB5-99EB-3E3E21E86298}" srcOrd="0" destOrd="0" presId="urn:microsoft.com/office/officeart/2008/layout/NameandTitleOrganizationalChart"/>
    <dgm:cxn modelId="{19C29184-F013-4AAF-A9C6-39CC2AB5FAE3}" type="presOf" srcId="{5BC9F909-8E9D-45C0-B80C-CF8A12B6A2C3}" destId="{6DFBCDCF-AB7A-4E7B-A352-4790A5E2E634}" srcOrd="0" destOrd="0" presId="urn:microsoft.com/office/officeart/2008/layout/NameandTitleOrganizationalChart"/>
    <dgm:cxn modelId="{4AC95A5B-AFCF-4CBE-8870-360AD6F51808}" type="presOf" srcId="{FD312542-9ED6-4B3A-BAEA-9E8D12F7090E}" destId="{A3505FD0-DC3D-4875-95EA-CA1407BDBC63}" srcOrd="0" destOrd="0" presId="urn:microsoft.com/office/officeart/2008/layout/NameandTitleOrganizationalChart"/>
    <dgm:cxn modelId="{B8269ABA-C2FD-442D-8C00-53525B9105C5}" srcId="{97118CFB-A192-4866-9251-8120243B9B09}" destId="{B67D3832-E547-4275-BE71-6E7F5E1226D3}" srcOrd="3" destOrd="0" parTransId="{D723C6D4-8CE2-4E6B-8830-4256D71E8AE8}" sibTransId="{1FD4ED3D-8284-4E83-9C89-CCF7D2B4C02A}"/>
    <dgm:cxn modelId="{DADD24AC-E633-4D7D-9873-D4EDD66B387B}" type="presOf" srcId="{1C3B005F-F3AA-408B-AA27-33D6DEA4712B}" destId="{8B5B66E3-D0E6-44AC-B222-7ACFDFBF58D2}" srcOrd="0" destOrd="0" presId="urn:microsoft.com/office/officeart/2008/layout/NameandTitleOrganizationalChart"/>
    <dgm:cxn modelId="{6EB5DA3C-6F30-411A-BE21-75F2A2FE5CCB}" type="presOf" srcId="{98BA15B4-89EB-48CD-A762-CB9882EDA1BD}" destId="{59C09A70-81FC-442A-B225-3D857FF61286}" srcOrd="0" destOrd="0" presId="urn:microsoft.com/office/officeart/2008/layout/NameandTitleOrganizationalChart"/>
    <dgm:cxn modelId="{B26802CD-16CD-44AA-9208-FF8C34B5EDFF}" type="presOf" srcId="{97118CFB-A192-4866-9251-8120243B9B09}" destId="{C8697198-1AD2-4901-A62E-2767439792B4}" srcOrd="0" destOrd="0" presId="urn:microsoft.com/office/officeart/2008/layout/NameandTitleOrganizationalChart"/>
    <dgm:cxn modelId="{1B2C340A-C7A8-4448-B165-F8D871BE4EEC}" type="presOf" srcId="{1FFDBB2C-AC9F-4B27-A886-CAA9C017A5CF}" destId="{B74084C2-1F48-4A5D-97C9-D52DE4CAB4DA}" srcOrd="0" destOrd="0" presId="urn:microsoft.com/office/officeart/2008/layout/NameandTitleOrganizationalChart"/>
    <dgm:cxn modelId="{96951658-CD8B-479A-B0B6-DBD772CC3274}" srcId="{EB7B953F-152E-4293-BB55-734BEEF509C6}" destId="{A52AC29F-AC18-4C7A-9B0A-36AC71703880}" srcOrd="1" destOrd="0" parTransId="{621B9432-3550-4AC4-80FB-C28196E75362}" sibTransId="{66AE601B-73A5-4349-B694-A9220559FB95}"/>
    <dgm:cxn modelId="{EEBC4454-9CB0-4EE1-AE55-A86F3D0EE6CC}" srcId="{6CFF9C81-C0E2-4DD3-B133-8771D1ACEC6B}" destId="{EB7B953F-152E-4293-BB55-734BEEF509C6}" srcOrd="0" destOrd="0" parTransId="{38E225A9-E43C-4B60-9330-CD3E787348A8}" sibTransId="{F2029208-3369-413E-84AB-B78B18613C04}"/>
    <dgm:cxn modelId="{6883E198-A7D9-4A01-AA04-1A2572DD7E59}" type="presOf" srcId="{67AE9334-3E6C-4BD0-BF8D-E3AE3E55AE14}" destId="{2545B594-1299-422F-AE33-2FB20DBAD107}" srcOrd="0" destOrd="0" presId="urn:microsoft.com/office/officeart/2008/layout/NameandTitleOrganizationalChart"/>
    <dgm:cxn modelId="{0244A8FF-4371-4176-8394-75DAD7B17903}" srcId="{EB7B953F-152E-4293-BB55-734BEEF509C6}" destId="{292A12D3-698C-4E44-9F3C-B1F5DFA3ED48}" srcOrd="0" destOrd="0" parTransId="{8FE2DDD5-A5BC-4837-9435-E852D161B48B}" sibTransId="{4FE3BA7B-9F57-4336-8386-71CDB4B55F23}"/>
    <dgm:cxn modelId="{24B84CEF-1688-4197-9BB6-068D774BEEAF}" type="presOf" srcId="{D4625F96-5156-40DD-9641-45B6CB9D3D88}" destId="{1544D650-C392-4632-9D4E-38D0C95B287B}" srcOrd="0" destOrd="0" presId="urn:microsoft.com/office/officeart/2008/layout/NameandTitleOrganizationalChart"/>
    <dgm:cxn modelId="{01329C68-AD59-4366-AF63-3EB28B25B9DC}" type="presOf" srcId="{F617D871-4776-4D2C-A85C-02C10BC5A15B}" destId="{5AE49A63-60FE-46F2-9CE3-C7CE91801D61}" srcOrd="0" destOrd="0" presId="urn:microsoft.com/office/officeart/2008/layout/NameandTitleOrganizationalChart"/>
    <dgm:cxn modelId="{FB9A6EB1-F59C-4452-80A0-B190E7FB204B}" type="presOf" srcId="{EB7B953F-152E-4293-BB55-734BEEF509C6}" destId="{408532C4-248F-46D0-B4FB-0389D5C2466E}" srcOrd="0" destOrd="0" presId="urn:microsoft.com/office/officeart/2008/layout/NameandTitleOrganizationalChart"/>
    <dgm:cxn modelId="{B010E61E-7DAE-4C46-B510-AD78B0E2D0CB}" type="presOf" srcId="{8FE2DDD5-A5BC-4837-9435-E852D161B48B}" destId="{18DA6076-A142-48F2-8800-AE7FA40AB3C9}" srcOrd="0" destOrd="0" presId="urn:microsoft.com/office/officeart/2008/layout/NameandTitleOrganizationalChart"/>
    <dgm:cxn modelId="{114EE96D-3AE7-4735-9497-CC55BE6B7D24}" type="presOf" srcId="{EB7087E4-6290-4D00-B77E-7660BD5A2D72}" destId="{EF23419A-D4BB-45C9-ABDB-5C1EFA8BABD9}" srcOrd="1" destOrd="0" presId="urn:microsoft.com/office/officeart/2008/layout/NameandTitleOrganizationalChart"/>
    <dgm:cxn modelId="{76B281A2-417E-4F8D-BC31-3E1B8CF40464}" type="presParOf" srcId="{FA40E2B9-16C5-4C59-843F-AAC9EB4AB1F9}" destId="{9088C82B-05B2-4DAD-A5D2-FFC0DD1011E4}" srcOrd="0" destOrd="0" presId="urn:microsoft.com/office/officeart/2008/layout/NameandTitleOrganizationalChart"/>
    <dgm:cxn modelId="{2A5F363E-D63D-41B2-AEFF-09BEFA0E3963}" type="presParOf" srcId="{9088C82B-05B2-4DAD-A5D2-FFC0DD1011E4}" destId="{CC23EFD4-E42A-4F26-86CD-C39E776B68AA}" srcOrd="0" destOrd="0" presId="urn:microsoft.com/office/officeart/2008/layout/NameandTitleOrganizationalChart"/>
    <dgm:cxn modelId="{8F62F187-4744-4E3F-A361-A731D4D21D9C}" type="presParOf" srcId="{CC23EFD4-E42A-4F26-86CD-C39E776B68AA}" destId="{408532C4-248F-46D0-B4FB-0389D5C2466E}" srcOrd="0" destOrd="0" presId="urn:microsoft.com/office/officeart/2008/layout/NameandTitleOrganizationalChart"/>
    <dgm:cxn modelId="{3DAB728C-8BA4-49C6-BDBC-578CAAD3D4E3}" type="presParOf" srcId="{CC23EFD4-E42A-4F26-86CD-C39E776B68AA}" destId="{F3B2CB99-C6DF-4816-85F7-4C427FA10C57}" srcOrd="1" destOrd="0" presId="urn:microsoft.com/office/officeart/2008/layout/NameandTitleOrganizationalChart"/>
    <dgm:cxn modelId="{BA39D5EF-DB58-444F-A857-3686452C47B0}" type="presParOf" srcId="{CC23EFD4-E42A-4F26-86CD-C39E776B68AA}" destId="{C81C888D-5EE7-4A01-94E3-42DC19E6E28D}" srcOrd="2" destOrd="0" presId="urn:microsoft.com/office/officeart/2008/layout/NameandTitleOrganizationalChart"/>
    <dgm:cxn modelId="{145845C6-D76F-4D8A-94CB-07E917902BDF}" type="presParOf" srcId="{9088C82B-05B2-4DAD-A5D2-FFC0DD1011E4}" destId="{8462FC34-56AB-4507-A098-1A07BBC82DFD}" srcOrd="1" destOrd="0" presId="urn:microsoft.com/office/officeart/2008/layout/NameandTitleOrganizationalChart"/>
    <dgm:cxn modelId="{55D8D95F-3580-470B-A25F-1B9B406AE0DE}" type="presParOf" srcId="{8462FC34-56AB-4507-A098-1A07BBC82DFD}" destId="{18DA6076-A142-48F2-8800-AE7FA40AB3C9}" srcOrd="0" destOrd="0" presId="urn:microsoft.com/office/officeart/2008/layout/NameandTitleOrganizationalChart"/>
    <dgm:cxn modelId="{237BF840-EB80-4541-B6B4-1391FB8A8959}" type="presParOf" srcId="{8462FC34-56AB-4507-A098-1A07BBC82DFD}" destId="{E8207C6A-3AC6-4EF2-89E4-54A56D60372C}" srcOrd="1" destOrd="0" presId="urn:microsoft.com/office/officeart/2008/layout/NameandTitleOrganizationalChart"/>
    <dgm:cxn modelId="{9180927C-B01D-4D33-9470-2C86377F3301}" type="presParOf" srcId="{E8207C6A-3AC6-4EF2-89E4-54A56D60372C}" destId="{222B424C-00CE-4FA9-85F9-7478D33069A7}" srcOrd="0" destOrd="0" presId="urn:microsoft.com/office/officeart/2008/layout/NameandTitleOrganizationalChart"/>
    <dgm:cxn modelId="{BEAA03AC-23B1-480E-983D-5D3B190947E4}" type="presParOf" srcId="{222B424C-00CE-4FA9-85F9-7478D33069A7}" destId="{B3456895-04F7-4F5A-868A-79AA2AFF4C0C}" srcOrd="0" destOrd="0" presId="urn:microsoft.com/office/officeart/2008/layout/NameandTitleOrganizationalChart"/>
    <dgm:cxn modelId="{83946685-AFEB-4870-96B6-53DFEEA03730}" type="presParOf" srcId="{222B424C-00CE-4FA9-85F9-7478D33069A7}" destId="{22CCAFDB-09B7-4DB5-99EB-3E3E21E86298}" srcOrd="1" destOrd="0" presId="urn:microsoft.com/office/officeart/2008/layout/NameandTitleOrganizationalChart"/>
    <dgm:cxn modelId="{91AE313D-8942-410F-9A2D-9B602FE4CDC0}" type="presParOf" srcId="{222B424C-00CE-4FA9-85F9-7478D33069A7}" destId="{267BD702-4CC0-48DB-861B-78DB7AB549F1}" srcOrd="2" destOrd="0" presId="urn:microsoft.com/office/officeart/2008/layout/NameandTitleOrganizationalChart"/>
    <dgm:cxn modelId="{E525E70A-C381-4B5B-9EAF-9C501C06E544}" type="presParOf" srcId="{E8207C6A-3AC6-4EF2-89E4-54A56D60372C}" destId="{2B29DB95-4739-47AD-B7A6-4F6BA476E7F9}" srcOrd="1" destOrd="0" presId="urn:microsoft.com/office/officeart/2008/layout/NameandTitleOrganizationalChart"/>
    <dgm:cxn modelId="{78448010-9C3B-4E98-911F-4F74BE87ABD5}" type="presParOf" srcId="{2B29DB95-4739-47AD-B7A6-4F6BA476E7F9}" destId="{66BFB9E2-FD4B-40CB-B045-FD8EBF1294B8}" srcOrd="0" destOrd="0" presId="urn:microsoft.com/office/officeart/2008/layout/NameandTitleOrganizationalChart"/>
    <dgm:cxn modelId="{71790E28-37F7-4EAB-B4A9-1B8495C63046}" type="presParOf" srcId="{2B29DB95-4739-47AD-B7A6-4F6BA476E7F9}" destId="{F557FE67-548B-4047-B0C3-68B278CF81D9}" srcOrd="1" destOrd="0" presId="urn:microsoft.com/office/officeart/2008/layout/NameandTitleOrganizationalChart"/>
    <dgm:cxn modelId="{C04C2EA3-2942-4BDE-A068-2A30853BA319}" type="presParOf" srcId="{F557FE67-548B-4047-B0C3-68B278CF81D9}" destId="{34A28B00-54E8-4436-8BA8-F6FF7ABBC473}" srcOrd="0" destOrd="0" presId="urn:microsoft.com/office/officeart/2008/layout/NameandTitleOrganizationalChart"/>
    <dgm:cxn modelId="{9D0DC03F-933E-4072-8A99-0D71374436F8}" type="presParOf" srcId="{34A28B00-54E8-4436-8BA8-F6FF7ABBC473}" destId="{C8697198-1AD2-4901-A62E-2767439792B4}" srcOrd="0" destOrd="0" presId="urn:microsoft.com/office/officeart/2008/layout/NameandTitleOrganizationalChart"/>
    <dgm:cxn modelId="{B5E9E592-D621-4C83-AFB4-B0040CAD7278}" type="presParOf" srcId="{34A28B00-54E8-4436-8BA8-F6FF7ABBC473}" destId="{F652D996-E4DF-4AEA-B111-AD3649F3655C}" srcOrd="1" destOrd="0" presId="urn:microsoft.com/office/officeart/2008/layout/NameandTitleOrganizationalChart"/>
    <dgm:cxn modelId="{2AA8D398-6211-4441-B0FC-E36D4B77ACF8}" type="presParOf" srcId="{34A28B00-54E8-4436-8BA8-F6FF7ABBC473}" destId="{2029BB17-714F-4600-BBB8-510F8197BFC7}" srcOrd="2" destOrd="0" presId="urn:microsoft.com/office/officeart/2008/layout/NameandTitleOrganizationalChart"/>
    <dgm:cxn modelId="{468E9F13-D118-4577-AC8D-3AE9D0F14EE0}" type="presParOf" srcId="{F557FE67-548B-4047-B0C3-68B278CF81D9}" destId="{F8376A38-E5FE-464C-BA81-7CBE0487CAEE}" srcOrd="1" destOrd="0" presId="urn:microsoft.com/office/officeart/2008/layout/NameandTitleOrganizationalChart"/>
    <dgm:cxn modelId="{5271DEE2-A1B7-4981-AA99-41A53DD1E4F8}" type="presParOf" srcId="{F8376A38-E5FE-464C-BA81-7CBE0487CAEE}" destId="{E53B2408-88AB-41D2-9F71-E1C6394B2CA6}" srcOrd="0" destOrd="0" presId="urn:microsoft.com/office/officeart/2008/layout/NameandTitleOrganizationalChart"/>
    <dgm:cxn modelId="{EA0A050E-95E8-4BD7-8585-E3A46F880530}" type="presParOf" srcId="{F8376A38-E5FE-464C-BA81-7CBE0487CAEE}" destId="{DAC0F3C5-853D-44E6-A244-75A4807A1B15}" srcOrd="1" destOrd="0" presId="urn:microsoft.com/office/officeart/2008/layout/NameandTitleOrganizationalChart"/>
    <dgm:cxn modelId="{A2B63E09-B98D-420A-82C2-74EF309C4D76}" type="presParOf" srcId="{DAC0F3C5-853D-44E6-A244-75A4807A1B15}" destId="{EA6BF67B-4F44-4767-9FC5-4515A1D04CBD}" srcOrd="0" destOrd="0" presId="urn:microsoft.com/office/officeart/2008/layout/NameandTitleOrganizationalChart"/>
    <dgm:cxn modelId="{A5CB2AD8-CF62-4641-B825-6401C8AB101A}" type="presParOf" srcId="{EA6BF67B-4F44-4767-9FC5-4515A1D04CBD}" destId="{5738DF71-D255-40F6-886A-1F1EB8B1F22B}" srcOrd="0" destOrd="0" presId="urn:microsoft.com/office/officeart/2008/layout/NameandTitleOrganizationalChart"/>
    <dgm:cxn modelId="{D4CBBA9D-150C-4652-8A25-6AA486CEB684}" type="presParOf" srcId="{EA6BF67B-4F44-4767-9FC5-4515A1D04CBD}" destId="{1AC1965C-3D5D-4526-ACDE-79BA63388D16}" srcOrd="1" destOrd="0" presId="urn:microsoft.com/office/officeart/2008/layout/NameandTitleOrganizationalChart"/>
    <dgm:cxn modelId="{59C183AA-B3EC-427A-95F6-F18A7EAE54B7}" type="presParOf" srcId="{EA6BF67B-4F44-4767-9FC5-4515A1D04CBD}" destId="{CCC31D81-9DF8-47F9-9833-F854E140F69D}" srcOrd="2" destOrd="0" presId="urn:microsoft.com/office/officeart/2008/layout/NameandTitleOrganizationalChart"/>
    <dgm:cxn modelId="{FAC3B178-C40C-480C-A6EE-549843FE2387}" type="presParOf" srcId="{DAC0F3C5-853D-44E6-A244-75A4807A1B15}" destId="{68CB1291-7BF8-4EF8-BB6A-7A6A27477D46}" srcOrd="1" destOrd="0" presId="urn:microsoft.com/office/officeart/2008/layout/NameandTitleOrganizationalChart"/>
    <dgm:cxn modelId="{3A66F233-CB70-4F79-866F-A97B5CC547CC}" type="presParOf" srcId="{DAC0F3C5-853D-44E6-A244-75A4807A1B15}" destId="{856AA1B4-16FD-4032-9787-EE34FBB515C4}" srcOrd="2" destOrd="0" presId="urn:microsoft.com/office/officeart/2008/layout/NameandTitleOrganizationalChart"/>
    <dgm:cxn modelId="{99323FA3-A334-4601-AE38-EFB3BA766AA5}" type="presParOf" srcId="{F8376A38-E5FE-464C-BA81-7CBE0487CAEE}" destId="{E029856B-1A1D-4BCF-AA34-0479B82F6EBB}" srcOrd="2" destOrd="0" presId="urn:microsoft.com/office/officeart/2008/layout/NameandTitleOrganizationalChart"/>
    <dgm:cxn modelId="{02EB29E7-F475-480A-907B-E40A6341F5FD}" type="presParOf" srcId="{F8376A38-E5FE-464C-BA81-7CBE0487CAEE}" destId="{4C735B57-7D8F-46E0-ADB4-C1A50860E5C3}" srcOrd="3" destOrd="0" presId="urn:microsoft.com/office/officeart/2008/layout/NameandTitleOrganizationalChart"/>
    <dgm:cxn modelId="{BE3180A8-6342-4C99-B267-D57ABD2B56ED}" type="presParOf" srcId="{4C735B57-7D8F-46E0-ADB4-C1A50860E5C3}" destId="{CED73886-C707-4005-BFD5-F78575BA0EF8}" srcOrd="0" destOrd="0" presId="urn:microsoft.com/office/officeart/2008/layout/NameandTitleOrganizationalChart"/>
    <dgm:cxn modelId="{18FBF3FD-67CC-4A3E-885C-3EF026E2F14D}" type="presParOf" srcId="{CED73886-C707-4005-BFD5-F78575BA0EF8}" destId="{056E7411-971E-4F71-B9BA-AF6264012A6B}" srcOrd="0" destOrd="0" presId="urn:microsoft.com/office/officeart/2008/layout/NameandTitleOrganizationalChart"/>
    <dgm:cxn modelId="{4F858EAB-E99E-4BD6-9A0C-B6ADBE12AD32}" type="presParOf" srcId="{CED73886-C707-4005-BFD5-F78575BA0EF8}" destId="{1544D650-C392-4632-9D4E-38D0C95B287B}" srcOrd="1" destOrd="0" presId="urn:microsoft.com/office/officeart/2008/layout/NameandTitleOrganizationalChart"/>
    <dgm:cxn modelId="{1461D20E-145A-477F-9D2C-A6DD3AC7EF5B}" type="presParOf" srcId="{CED73886-C707-4005-BFD5-F78575BA0EF8}" destId="{EA0F184A-BCEE-40D7-863C-ADE1AA8D2A9A}" srcOrd="2" destOrd="0" presId="urn:microsoft.com/office/officeart/2008/layout/NameandTitleOrganizationalChart"/>
    <dgm:cxn modelId="{3B46B53E-1F7D-42F5-AAC0-86C584396F72}" type="presParOf" srcId="{4C735B57-7D8F-46E0-ADB4-C1A50860E5C3}" destId="{525F0369-34D6-4A3E-A2E2-545EF658FFBA}" srcOrd="1" destOrd="0" presId="urn:microsoft.com/office/officeart/2008/layout/NameandTitleOrganizationalChart"/>
    <dgm:cxn modelId="{AABEF0C4-0CCB-4FA8-A3D7-0B7C5D9F961B}" type="presParOf" srcId="{4C735B57-7D8F-46E0-ADB4-C1A50860E5C3}" destId="{DDC7B440-0E29-45A3-BBCF-3791D38CE980}" srcOrd="2" destOrd="0" presId="urn:microsoft.com/office/officeart/2008/layout/NameandTitleOrganizationalChart"/>
    <dgm:cxn modelId="{F654819C-172A-4CA1-B1A3-C21115E38607}" type="presParOf" srcId="{F8376A38-E5FE-464C-BA81-7CBE0487CAEE}" destId="{366A23C8-C9F0-40F9-96E7-D064B9A655B6}" srcOrd="4" destOrd="0" presId="urn:microsoft.com/office/officeart/2008/layout/NameandTitleOrganizationalChart"/>
    <dgm:cxn modelId="{67E316A6-A9B8-481B-BAD2-C7E642A58404}" type="presParOf" srcId="{F8376A38-E5FE-464C-BA81-7CBE0487CAEE}" destId="{5D1559A1-B9CF-4289-9D18-23F6E96E0AE6}" srcOrd="5" destOrd="0" presId="urn:microsoft.com/office/officeart/2008/layout/NameandTitleOrganizationalChart"/>
    <dgm:cxn modelId="{A00BA641-35CC-4C8E-B426-40DBB285E518}" type="presParOf" srcId="{5D1559A1-B9CF-4289-9D18-23F6E96E0AE6}" destId="{3535B24B-CD1F-4A7B-B315-E3E57C131375}" srcOrd="0" destOrd="0" presId="urn:microsoft.com/office/officeart/2008/layout/NameandTitleOrganizationalChart"/>
    <dgm:cxn modelId="{069CBBB0-7581-435D-9F35-2F33C7967B04}" type="presParOf" srcId="{3535B24B-CD1F-4A7B-B315-E3E57C131375}" destId="{6B8A65E9-3C92-4D94-B7FE-8294212405E7}" srcOrd="0" destOrd="0" presId="urn:microsoft.com/office/officeart/2008/layout/NameandTitleOrganizationalChart"/>
    <dgm:cxn modelId="{50F3264D-3747-4D1B-A107-D22280870BB0}" type="presParOf" srcId="{3535B24B-CD1F-4A7B-B315-E3E57C131375}" destId="{A3505FD0-DC3D-4875-95EA-CA1407BDBC63}" srcOrd="1" destOrd="0" presId="urn:microsoft.com/office/officeart/2008/layout/NameandTitleOrganizationalChart"/>
    <dgm:cxn modelId="{A45F2CC9-6686-453A-B89B-F457C25987EB}" type="presParOf" srcId="{3535B24B-CD1F-4A7B-B315-E3E57C131375}" destId="{80A633C1-E1C7-47F0-BA84-EB1BE0F74E80}" srcOrd="2" destOrd="0" presId="urn:microsoft.com/office/officeart/2008/layout/NameandTitleOrganizationalChart"/>
    <dgm:cxn modelId="{6ECFBA94-BB52-4E56-A153-47997A8C66A4}" type="presParOf" srcId="{5D1559A1-B9CF-4289-9D18-23F6E96E0AE6}" destId="{7B3FF847-113A-4FFB-BB9C-850DBB7FF032}" srcOrd="1" destOrd="0" presId="urn:microsoft.com/office/officeart/2008/layout/NameandTitleOrganizationalChart"/>
    <dgm:cxn modelId="{BE43AA82-5A8F-4C41-9E11-3EED55B6F252}" type="presParOf" srcId="{5D1559A1-B9CF-4289-9D18-23F6E96E0AE6}" destId="{B7DF95E7-DABC-4167-8687-348CC4472B5C}" srcOrd="2" destOrd="0" presId="urn:microsoft.com/office/officeart/2008/layout/NameandTitleOrganizationalChart"/>
    <dgm:cxn modelId="{CD3FB985-FC80-400B-BFF8-5B748229A042}" type="presParOf" srcId="{F8376A38-E5FE-464C-BA81-7CBE0487CAEE}" destId="{ADE8F130-F126-4D52-A6C3-E429AA9EA064}" srcOrd="6" destOrd="0" presId="urn:microsoft.com/office/officeart/2008/layout/NameandTitleOrganizationalChart"/>
    <dgm:cxn modelId="{28C8AEFC-0C1B-42EA-8D0C-77F789851980}" type="presParOf" srcId="{F8376A38-E5FE-464C-BA81-7CBE0487CAEE}" destId="{44133146-077C-4543-8ABA-D3316ADF701A}" srcOrd="7" destOrd="0" presId="urn:microsoft.com/office/officeart/2008/layout/NameandTitleOrganizationalChart"/>
    <dgm:cxn modelId="{BBC6FDA6-45BB-4925-8FEE-44451FB1BE1D}" type="presParOf" srcId="{44133146-077C-4543-8ABA-D3316ADF701A}" destId="{3308102E-11BA-4207-87C3-F53892031CD7}" srcOrd="0" destOrd="0" presId="urn:microsoft.com/office/officeart/2008/layout/NameandTitleOrganizationalChart"/>
    <dgm:cxn modelId="{8F5D1750-7CDF-4B38-90B8-C9B4E3295DA5}" type="presParOf" srcId="{3308102E-11BA-4207-87C3-F53892031CD7}" destId="{45CCD0FD-8B48-4035-8D9B-BD0515A75CFC}" srcOrd="0" destOrd="0" presId="urn:microsoft.com/office/officeart/2008/layout/NameandTitleOrganizationalChart"/>
    <dgm:cxn modelId="{AD90F432-7E72-4B4F-ADA1-85F3D65BEAF0}" type="presParOf" srcId="{3308102E-11BA-4207-87C3-F53892031CD7}" destId="{B5A5E310-45A7-40CD-9FBE-4D4C5E5B750E}" srcOrd="1" destOrd="0" presId="urn:microsoft.com/office/officeart/2008/layout/NameandTitleOrganizationalChart"/>
    <dgm:cxn modelId="{0AF4BA22-3C38-48EB-99E3-16AFB076D26B}" type="presParOf" srcId="{3308102E-11BA-4207-87C3-F53892031CD7}" destId="{389C3D81-1199-4F73-B95B-9AE8E8AE8C61}" srcOrd="2" destOrd="0" presId="urn:microsoft.com/office/officeart/2008/layout/NameandTitleOrganizationalChart"/>
    <dgm:cxn modelId="{EBFABAC1-ACFA-40C2-A45F-A0E532AFA13A}" type="presParOf" srcId="{44133146-077C-4543-8ABA-D3316ADF701A}" destId="{9CB85B7B-5CAC-432A-A024-8C2E7216B0B1}" srcOrd="1" destOrd="0" presId="urn:microsoft.com/office/officeart/2008/layout/NameandTitleOrganizationalChart"/>
    <dgm:cxn modelId="{6A6D0EC0-E54B-4AC9-AEE3-501221B2C19A}" type="presParOf" srcId="{44133146-077C-4543-8ABA-D3316ADF701A}" destId="{9189E946-7CC0-4FDF-8D86-AFF53949166E}" srcOrd="2" destOrd="0" presId="urn:microsoft.com/office/officeart/2008/layout/NameandTitleOrganizationalChart"/>
    <dgm:cxn modelId="{63DD0919-F73A-43E4-A43F-A0D48534B2CF}" type="presParOf" srcId="{F8376A38-E5FE-464C-BA81-7CBE0487CAEE}" destId="{11AC5EEC-D847-4CC6-89F9-7AFC3B407066}" srcOrd="8" destOrd="0" presId="urn:microsoft.com/office/officeart/2008/layout/NameandTitleOrganizationalChart"/>
    <dgm:cxn modelId="{BBC31D1A-93AC-4607-B269-7A43764A3D4C}" type="presParOf" srcId="{F8376A38-E5FE-464C-BA81-7CBE0487CAEE}" destId="{485E1E8C-40CB-444B-B816-A53F497333D6}" srcOrd="9" destOrd="0" presId="urn:microsoft.com/office/officeart/2008/layout/NameandTitleOrganizationalChart"/>
    <dgm:cxn modelId="{598E51D6-01A9-4257-9F97-F9514A0D1446}" type="presParOf" srcId="{485E1E8C-40CB-444B-B816-A53F497333D6}" destId="{969F1F19-84EF-4DFE-9651-2D4002F02B0B}" srcOrd="0" destOrd="0" presId="urn:microsoft.com/office/officeart/2008/layout/NameandTitleOrganizationalChart"/>
    <dgm:cxn modelId="{3CAEA29C-092C-42F4-9022-11A5F7F0CD8A}" type="presParOf" srcId="{969F1F19-84EF-4DFE-9651-2D4002F02B0B}" destId="{24ADDED1-919B-4F98-B054-85C9229E5088}" srcOrd="0" destOrd="0" presId="urn:microsoft.com/office/officeart/2008/layout/NameandTitleOrganizationalChart"/>
    <dgm:cxn modelId="{37A406E5-5345-439E-9C50-1190E02C484B}" type="presParOf" srcId="{969F1F19-84EF-4DFE-9651-2D4002F02B0B}" destId="{B6CB8FB1-D66F-430E-9222-7ECD2436F034}" srcOrd="1" destOrd="0" presId="urn:microsoft.com/office/officeart/2008/layout/NameandTitleOrganizationalChart"/>
    <dgm:cxn modelId="{D27E14B6-4572-4F2E-BAD9-5710E9862336}" type="presParOf" srcId="{969F1F19-84EF-4DFE-9651-2D4002F02B0B}" destId="{94EEDD99-8044-452B-8469-2D09A3DE5872}" srcOrd="2" destOrd="0" presId="urn:microsoft.com/office/officeart/2008/layout/NameandTitleOrganizationalChart"/>
    <dgm:cxn modelId="{98C01AAC-DCA2-4F5C-BAFA-7B10D1317602}" type="presParOf" srcId="{485E1E8C-40CB-444B-B816-A53F497333D6}" destId="{3010972A-3C6B-41AA-91A9-9E47138ACE6E}" srcOrd="1" destOrd="0" presId="urn:microsoft.com/office/officeart/2008/layout/NameandTitleOrganizationalChart"/>
    <dgm:cxn modelId="{C5378974-4F4D-4B92-8BF7-3BDD98245CB8}" type="presParOf" srcId="{485E1E8C-40CB-444B-B816-A53F497333D6}" destId="{7506F410-C4CB-4F05-9CB2-6ED9860734D2}" srcOrd="2" destOrd="0" presId="urn:microsoft.com/office/officeart/2008/layout/NameandTitleOrganizationalChart"/>
    <dgm:cxn modelId="{FA4AA26D-1A8A-45D8-ACDC-C5498C44896F}" type="presParOf" srcId="{F557FE67-548B-4047-B0C3-68B278CF81D9}" destId="{1593748D-4E04-466D-999E-C0000C67F75B}" srcOrd="2" destOrd="0" presId="urn:microsoft.com/office/officeart/2008/layout/NameandTitleOrganizationalChart"/>
    <dgm:cxn modelId="{48135115-E58F-44B0-B9CC-DD9FA16641B7}" type="presParOf" srcId="{E8207C6A-3AC6-4EF2-89E4-54A56D60372C}" destId="{00928359-9757-4134-812A-F057AC166BD9}" srcOrd="2" destOrd="0" presId="urn:microsoft.com/office/officeart/2008/layout/NameandTitleOrganizationalChart"/>
    <dgm:cxn modelId="{0C7A8311-C622-4D89-AC51-504107743D4A}" type="presParOf" srcId="{8462FC34-56AB-4507-A098-1A07BBC82DFD}" destId="{087A5E3D-F88C-412D-BEE6-9CA53ED37E74}" srcOrd="2" destOrd="0" presId="urn:microsoft.com/office/officeart/2008/layout/NameandTitleOrganizationalChart"/>
    <dgm:cxn modelId="{B3EA1A35-0DE5-4F32-8832-60F273038013}" type="presParOf" srcId="{8462FC34-56AB-4507-A098-1A07BBC82DFD}" destId="{187380AA-5D06-4508-AF29-B835B486C8E3}" srcOrd="3" destOrd="0" presId="urn:microsoft.com/office/officeart/2008/layout/NameandTitleOrganizationalChart"/>
    <dgm:cxn modelId="{E0B3E6E8-1550-4802-9818-382CBF0AF6B1}" type="presParOf" srcId="{187380AA-5D06-4508-AF29-B835B486C8E3}" destId="{2B9EA39D-9601-4816-9A8F-600ED2225D12}" srcOrd="0" destOrd="0" presId="urn:microsoft.com/office/officeart/2008/layout/NameandTitleOrganizationalChart"/>
    <dgm:cxn modelId="{2C15F861-88B0-47AE-B26C-D49EAACEAE50}" type="presParOf" srcId="{2B9EA39D-9601-4816-9A8F-600ED2225D12}" destId="{3B925F78-2438-42E9-95A8-B0A0EAA81FC5}" srcOrd="0" destOrd="0" presId="urn:microsoft.com/office/officeart/2008/layout/NameandTitleOrganizationalChart"/>
    <dgm:cxn modelId="{B398C0CE-CF72-4B3B-AB92-3F5451EE91DC}" type="presParOf" srcId="{2B9EA39D-9601-4816-9A8F-600ED2225D12}" destId="{EC2410B6-E965-483D-9174-8448F2B1AFE4}" srcOrd="1" destOrd="0" presId="urn:microsoft.com/office/officeart/2008/layout/NameandTitleOrganizationalChart"/>
    <dgm:cxn modelId="{ECA1FB76-A53F-48E1-89FC-A9AA6E8716CC}" type="presParOf" srcId="{2B9EA39D-9601-4816-9A8F-600ED2225D12}" destId="{6CF1F8CA-65FC-405C-BE4C-5E8119AC4C96}" srcOrd="2" destOrd="0" presId="urn:microsoft.com/office/officeart/2008/layout/NameandTitleOrganizationalChart"/>
    <dgm:cxn modelId="{E9B755F9-C13D-4E7E-9D0E-CF20071B8AA3}" type="presParOf" srcId="{187380AA-5D06-4508-AF29-B835B486C8E3}" destId="{7BC47DD5-E45A-488E-AE80-A18AB7BFF4F2}" srcOrd="1" destOrd="0" presId="urn:microsoft.com/office/officeart/2008/layout/NameandTitleOrganizationalChart"/>
    <dgm:cxn modelId="{946CB522-54BD-4396-B88B-07001BE41F58}" type="presParOf" srcId="{7BC47DD5-E45A-488E-AE80-A18AB7BFF4F2}" destId="{59C09A70-81FC-442A-B225-3D857FF61286}" srcOrd="0" destOrd="0" presId="urn:microsoft.com/office/officeart/2008/layout/NameandTitleOrganizationalChart"/>
    <dgm:cxn modelId="{A6A9F099-B432-400F-AB9C-9FBD483F6170}" type="presParOf" srcId="{7BC47DD5-E45A-488E-AE80-A18AB7BFF4F2}" destId="{73B66389-025B-4CED-A75B-F62497899BA5}" srcOrd="1" destOrd="0" presId="urn:microsoft.com/office/officeart/2008/layout/NameandTitleOrganizationalChart"/>
    <dgm:cxn modelId="{A84F1964-498A-4F52-B35E-3B959DF2F962}" type="presParOf" srcId="{73B66389-025B-4CED-A75B-F62497899BA5}" destId="{898C088F-D6C3-4FD0-B4F8-7F882F4DF766}" srcOrd="0" destOrd="0" presId="urn:microsoft.com/office/officeart/2008/layout/NameandTitleOrganizationalChart"/>
    <dgm:cxn modelId="{FBB16374-4503-4C38-99F6-B9BDDB56DA79}" type="presParOf" srcId="{898C088F-D6C3-4FD0-B4F8-7F882F4DF766}" destId="{38E9D323-21BE-4ADA-91DA-3D44BE906CBC}" srcOrd="0" destOrd="0" presId="urn:microsoft.com/office/officeart/2008/layout/NameandTitleOrganizationalChart"/>
    <dgm:cxn modelId="{F5B093F0-6BDB-434C-BE24-E3106B4A4862}" type="presParOf" srcId="{898C088F-D6C3-4FD0-B4F8-7F882F4DF766}" destId="{4F9D59BA-EB50-4C05-A302-D566D5F17E7C}" srcOrd="1" destOrd="0" presId="urn:microsoft.com/office/officeart/2008/layout/NameandTitleOrganizationalChart"/>
    <dgm:cxn modelId="{5A31D013-115D-437A-A335-2E3AD25AC420}" type="presParOf" srcId="{898C088F-D6C3-4FD0-B4F8-7F882F4DF766}" destId="{E56227CC-FDC1-42BD-BFBF-248165BB4A05}" srcOrd="2" destOrd="0" presId="urn:microsoft.com/office/officeart/2008/layout/NameandTitleOrganizationalChart"/>
    <dgm:cxn modelId="{32FCED22-1BB4-4268-9533-7897DDE50FBE}" type="presParOf" srcId="{73B66389-025B-4CED-A75B-F62497899BA5}" destId="{B290143E-2E8E-4CAB-9820-F271E4583F57}" srcOrd="1" destOrd="0" presId="urn:microsoft.com/office/officeart/2008/layout/NameandTitleOrganizationalChart"/>
    <dgm:cxn modelId="{B69C4C7A-B818-4729-8C93-3654E0757F88}" type="presParOf" srcId="{73B66389-025B-4CED-A75B-F62497899BA5}" destId="{74B1AED8-457E-40D2-B15C-064B4785FD87}" srcOrd="2" destOrd="0" presId="urn:microsoft.com/office/officeart/2008/layout/NameandTitleOrganizationalChart"/>
    <dgm:cxn modelId="{7B64A50B-DF8A-418C-9DD2-7A7FBAF2C691}" type="presParOf" srcId="{7BC47DD5-E45A-488E-AE80-A18AB7BFF4F2}" destId="{2545B594-1299-422F-AE33-2FB20DBAD107}" srcOrd="2" destOrd="0" presId="urn:microsoft.com/office/officeart/2008/layout/NameandTitleOrganizationalChart"/>
    <dgm:cxn modelId="{0DFFEC7D-1A04-452B-8C94-2CEF616AD09E}" type="presParOf" srcId="{7BC47DD5-E45A-488E-AE80-A18AB7BFF4F2}" destId="{975715AA-F693-4B1F-8C34-07FA204FA50E}" srcOrd="3" destOrd="0" presId="urn:microsoft.com/office/officeart/2008/layout/NameandTitleOrganizationalChart"/>
    <dgm:cxn modelId="{CF395F70-E2F6-4F4E-8A86-478B159ACA8F}" type="presParOf" srcId="{975715AA-F693-4B1F-8C34-07FA204FA50E}" destId="{20190111-AA35-4AB4-BFBC-079A8F9478DB}" srcOrd="0" destOrd="0" presId="urn:microsoft.com/office/officeart/2008/layout/NameandTitleOrganizationalChart"/>
    <dgm:cxn modelId="{B977A3CA-9BE8-46BF-924D-F0D941E89AAC}" type="presParOf" srcId="{20190111-AA35-4AB4-BFBC-079A8F9478DB}" destId="{B20330BF-4B66-49AF-BB68-F9C23C995CFB}" srcOrd="0" destOrd="0" presId="urn:microsoft.com/office/officeart/2008/layout/NameandTitleOrganizationalChart"/>
    <dgm:cxn modelId="{8B8763D5-F6EE-4C3D-BFB8-8263249DC2CD}" type="presParOf" srcId="{20190111-AA35-4AB4-BFBC-079A8F9478DB}" destId="{F2005318-B7AA-4851-B479-C151DEFF2161}" srcOrd="1" destOrd="0" presId="urn:microsoft.com/office/officeart/2008/layout/NameandTitleOrganizationalChart"/>
    <dgm:cxn modelId="{4267CFC1-C005-4E35-AB08-7604C8586F65}" type="presParOf" srcId="{20190111-AA35-4AB4-BFBC-079A8F9478DB}" destId="{BDB92863-578F-4BEA-8125-422843E4EC27}" srcOrd="2" destOrd="0" presId="urn:microsoft.com/office/officeart/2008/layout/NameandTitleOrganizationalChart"/>
    <dgm:cxn modelId="{B65A9D25-2C23-4371-AA9F-96799CAB0E04}" type="presParOf" srcId="{975715AA-F693-4B1F-8C34-07FA204FA50E}" destId="{2AC1A369-E0D0-45C9-B9A2-D57654A402D1}" srcOrd="1" destOrd="0" presId="urn:microsoft.com/office/officeart/2008/layout/NameandTitleOrganizationalChart"/>
    <dgm:cxn modelId="{E2FD8C13-D4AC-468E-A6D3-D3D819BFBECB}" type="presParOf" srcId="{975715AA-F693-4B1F-8C34-07FA204FA50E}" destId="{AFA928C7-4503-40C2-A6E9-3559B5B2C491}" srcOrd="2" destOrd="0" presId="urn:microsoft.com/office/officeart/2008/layout/NameandTitleOrganizationalChart"/>
    <dgm:cxn modelId="{D86FAD55-3630-4179-84DC-4F1594848FA7}" type="presParOf" srcId="{187380AA-5D06-4508-AF29-B835B486C8E3}" destId="{25881DB2-7490-4C1E-B49B-B2400E7C6210}" srcOrd="2" destOrd="0" presId="urn:microsoft.com/office/officeart/2008/layout/NameandTitleOrganizationalChart"/>
    <dgm:cxn modelId="{08867078-A857-4305-9BE1-51AAA082620A}" type="presParOf" srcId="{8462FC34-56AB-4507-A098-1A07BBC82DFD}" destId="{8B5B66E3-D0E6-44AC-B222-7ACFDFBF58D2}" srcOrd="4" destOrd="0" presId="urn:microsoft.com/office/officeart/2008/layout/NameandTitleOrganizationalChart"/>
    <dgm:cxn modelId="{070426F2-7001-412E-9F64-5FC786111F91}" type="presParOf" srcId="{8462FC34-56AB-4507-A098-1A07BBC82DFD}" destId="{592AEF53-FBBB-462C-97A1-09C37B73EA3B}" srcOrd="5" destOrd="0" presId="urn:microsoft.com/office/officeart/2008/layout/NameandTitleOrganizationalChart"/>
    <dgm:cxn modelId="{C533E3AC-96BB-4E36-B9F6-D362B088FE09}" type="presParOf" srcId="{592AEF53-FBBB-462C-97A1-09C37B73EA3B}" destId="{06D2063F-EDB8-4E38-9A6A-6F9C0B18B1F3}" srcOrd="0" destOrd="0" presId="urn:microsoft.com/office/officeart/2008/layout/NameandTitleOrganizationalChart"/>
    <dgm:cxn modelId="{3195C066-E88B-4E08-A312-F0B065993824}" type="presParOf" srcId="{06D2063F-EDB8-4E38-9A6A-6F9C0B18B1F3}" destId="{7D495FF1-70B8-49D5-8437-D82C92D280E4}" srcOrd="0" destOrd="0" presId="urn:microsoft.com/office/officeart/2008/layout/NameandTitleOrganizationalChart"/>
    <dgm:cxn modelId="{A5D43204-EE53-4CA7-958E-6B7FCA38D499}" type="presParOf" srcId="{06D2063F-EDB8-4E38-9A6A-6F9C0B18B1F3}" destId="{26857629-AA4E-4155-924C-AD54753AAB06}" srcOrd="1" destOrd="0" presId="urn:microsoft.com/office/officeart/2008/layout/NameandTitleOrganizationalChart"/>
    <dgm:cxn modelId="{1D1D6FCE-4181-4E76-B34F-7405A4BDC549}" type="presParOf" srcId="{06D2063F-EDB8-4E38-9A6A-6F9C0B18B1F3}" destId="{2EC7AC22-68F3-4E84-890F-AEC3B6822B14}" srcOrd="2" destOrd="0" presId="urn:microsoft.com/office/officeart/2008/layout/NameandTitleOrganizationalChart"/>
    <dgm:cxn modelId="{CFB4C679-96ED-412D-A437-779C04B3580E}" type="presParOf" srcId="{592AEF53-FBBB-462C-97A1-09C37B73EA3B}" destId="{3DBBBF13-0B1C-4945-A9A6-5435002E3352}" srcOrd="1" destOrd="0" presId="urn:microsoft.com/office/officeart/2008/layout/NameandTitleOrganizationalChart"/>
    <dgm:cxn modelId="{E1753D53-319A-4CDB-AACC-4E3B8C71B89F}" type="presParOf" srcId="{3DBBBF13-0B1C-4945-A9A6-5435002E3352}" destId="{B74084C2-1F48-4A5D-97C9-D52DE4CAB4DA}" srcOrd="0" destOrd="0" presId="urn:microsoft.com/office/officeart/2008/layout/NameandTitleOrganizationalChart"/>
    <dgm:cxn modelId="{D462604C-378A-46D8-ADF1-B28A239BF06B}" type="presParOf" srcId="{3DBBBF13-0B1C-4945-A9A6-5435002E3352}" destId="{9C57034C-12F9-4065-9F71-4768297BE100}" srcOrd="1" destOrd="0" presId="urn:microsoft.com/office/officeart/2008/layout/NameandTitleOrganizationalChart"/>
    <dgm:cxn modelId="{984DB274-A067-4D8B-9EB3-662D87B5AF78}" type="presParOf" srcId="{9C57034C-12F9-4065-9F71-4768297BE100}" destId="{C024EABB-124F-4AE8-BA3D-B520F688E809}" srcOrd="0" destOrd="0" presId="urn:microsoft.com/office/officeart/2008/layout/NameandTitleOrganizationalChart"/>
    <dgm:cxn modelId="{8CCE1A66-1FA8-4C71-9615-B2D94E60C018}" type="presParOf" srcId="{C024EABB-124F-4AE8-BA3D-B520F688E809}" destId="{01C84EA3-A0D3-41D0-94E9-D0A7EBB82A3C}" srcOrd="0" destOrd="0" presId="urn:microsoft.com/office/officeart/2008/layout/NameandTitleOrganizationalChart"/>
    <dgm:cxn modelId="{38670AC3-E25B-4579-BF5E-5B23E7288F29}" type="presParOf" srcId="{C024EABB-124F-4AE8-BA3D-B520F688E809}" destId="{6DFBCDCF-AB7A-4E7B-A352-4790A5E2E634}" srcOrd="1" destOrd="0" presId="urn:microsoft.com/office/officeart/2008/layout/NameandTitleOrganizationalChart"/>
    <dgm:cxn modelId="{6A6EAEF6-8CF4-42D5-A455-0450F01402A3}" type="presParOf" srcId="{C024EABB-124F-4AE8-BA3D-B520F688E809}" destId="{4EF7EF17-CDA1-4FF0-B328-D271BEFC162F}" srcOrd="2" destOrd="0" presId="urn:microsoft.com/office/officeart/2008/layout/NameandTitleOrganizationalChart"/>
    <dgm:cxn modelId="{6273C515-4F2F-4A71-856C-ECC228178DDB}" type="presParOf" srcId="{9C57034C-12F9-4065-9F71-4768297BE100}" destId="{FF7A1939-99FB-4D98-88DF-8A99D42E65AA}" srcOrd="1" destOrd="0" presId="urn:microsoft.com/office/officeart/2008/layout/NameandTitleOrganizationalChart"/>
    <dgm:cxn modelId="{A93EE2F3-F9C4-4D0F-B2F9-0FE9BC57B05B}" type="presParOf" srcId="{9C57034C-12F9-4065-9F71-4768297BE100}" destId="{80FAAC49-46C3-4E8D-950A-221668EDB113}" srcOrd="2" destOrd="0" presId="urn:microsoft.com/office/officeart/2008/layout/NameandTitleOrganizationalChart"/>
    <dgm:cxn modelId="{442CD314-0C5B-4160-B6F9-B2F70F42EF51}" type="presParOf" srcId="{3DBBBF13-0B1C-4945-A9A6-5435002E3352}" destId="{CBC4B68D-745E-4AD8-B0E2-897FE7A31D63}" srcOrd="2" destOrd="0" presId="urn:microsoft.com/office/officeart/2008/layout/NameandTitleOrganizationalChart"/>
    <dgm:cxn modelId="{50740060-CD3B-46D7-AC3E-F7065F375803}" type="presParOf" srcId="{3DBBBF13-0B1C-4945-A9A6-5435002E3352}" destId="{DC69D812-71A0-4012-9F37-29A411BFE111}" srcOrd="3" destOrd="0" presId="urn:microsoft.com/office/officeart/2008/layout/NameandTitleOrganizationalChart"/>
    <dgm:cxn modelId="{A99DB2B8-8F87-40D3-B81E-F2D0C94FDCCD}" type="presParOf" srcId="{DC69D812-71A0-4012-9F37-29A411BFE111}" destId="{3B60E0E2-E7EA-4BB5-8C8D-EBB3E09DD902}" srcOrd="0" destOrd="0" presId="urn:microsoft.com/office/officeart/2008/layout/NameandTitleOrganizationalChart"/>
    <dgm:cxn modelId="{0654C804-79CE-4F13-83DE-609EDF9FDE96}" type="presParOf" srcId="{3B60E0E2-E7EA-4BB5-8C8D-EBB3E09DD902}" destId="{890A509E-5CEF-4749-B2E5-255F22360DC2}" srcOrd="0" destOrd="0" presId="urn:microsoft.com/office/officeart/2008/layout/NameandTitleOrganizationalChart"/>
    <dgm:cxn modelId="{AF1A9FA9-F4AD-40F5-877A-CD267C0CD4FB}" type="presParOf" srcId="{3B60E0E2-E7EA-4BB5-8C8D-EBB3E09DD902}" destId="{63151369-AD7F-4AF4-A6A5-B6F395F5D001}" srcOrd="1" destOrd="0" presId="urn:microsoft.com/office/officeart/2008/layout/NameandTitleOrganizationalChart"/>
    <dgm:cxn modelId="{FE263022-8286-4C74-9ECD-02AB44B79E2D}" type="presParOf" srcId="{3B60E0E2-E7EA-4BB5-8C8D-EBB3E09DD902}" destId="{D9437AD2-3150-40B9-91E9-2B096CBFFE34}" srcOrd="2" destOrd="0" presId="urn:microsoft.com/office/officeart/2008/layout/NameandTitleOrganizationalChart"/>
    <dgm:cxn modelId="{B025B222-79F1-4D84-886A-4AE4F6607868}" type="presParOf" srcId="{DC69D812-71A0-4012-9F37-29A411BFE111}" destId="{FEEBE0B6-38FD-4D35-8422-FD9C69CCABF4}" srcOrd="1" destOrd="0" presId="urn:microsoft.com/office/officeart/2008/layout/NameandTitleOrganizationalChart"/>
    <dgm:cxn modelId="{00C5A556-208C-4A5C-B287-DCDCF9710141}" type="presParOf" srcId="{DC69D812-71A0-4012-9F37-29A411BFE111}" destId="{F4E83ADC-0BFD-4F51-B4E1-16BBD2A1FD9C}" srcOrd="2" destOrd="0" presId="urn:microsoft.com/office/officeart/2008/layout/NameandTitleOrganizationalChart"/>
    <dgm:cxn modelId="{A2B4B1AA-DECA-4C8B-8518-305D892A84DE}" type="presParOf" srcId="{3DBBBF13-0B1C-4945-A9A6-5435002E3352}" destId="{12F93D6E-3893-4DD0-815A-7E71EA9B6E6D}" srcOrd="4" destOrd="0" presId="urn:microsoft.com/office/officeart/2008/layout/NameandTitleOrganizationalChart"/>
    <dgm:cxn modelId="{4148383C-ED2E-41E5-BDBF-D1BEEC9673B2}" type="presParOf" srcId="{3DBBBF13-0B1C-4945-A9A6-5435002E3352}" destId="{3F4FF0DD-9B70-445C-BF4D-BDBF4B13664A}" srcOrd="5" destOrd="0" presId="urn:microsoft.com/office/officeart/2008/layout/NameandTitleOrganizationalChart"/>
    <dgm:cxn modelId="{01180DBE-8964-4E32-9A81-DE7838727A3C}" type="presParOf" srcId="{3F4FF0DD-9B70-445C-BF4D-BDBF4B13664A}" destId="{1B6F5DBC-F84F-4792-93B9-57B631CD0ECB}" srcOrd="0" destOrd="0" presId="urn:microsoft.com/office/officeart/2008/layout/NameandTitleOrganizationalChart"/>
    <dgm:cxn modelId="{0C707650-6D47-4493-93F4-F66AB9F86201}" type="presParOf" srcId="{1B6F5DBC-F84F-4792-93B9-57B631CD0ECB}" destId="{A67AB79D-DC01-484A-8F81-E2E3243FE1BE}" srcOrd="0" destOrd="0" presId="urn:microsoft.com/office/officeart/2008/layout/NameandTitleOrganizationalChart"/>
    <dgm:cxn modelId="{31E93014-6CE7-447A-8BA2-65BA3B5FC4CC}" type="presParOf" srcId="{1B6F5DBC-F84F-4792-93B9-57B631CD0ECB}" destId="{9389EC38-30C0-43A2-9FF2-9384D4FAB99C}" srcOrd="1" destOrd="0" presId="urn:microsoft.com/office/officeart/2008/layout/NameandTitleOrganizationalChart"/>
    <dgm:cxn modelId="{FCF4F138-8616-4767-967E-CAE9F43DC089}" type="presParOf" srcId="{1B6F5DBC-F84F-4792-93B9-57B631CD0ECB}" destId="{EF23419A-D4BB-45C9-ABDB-5C1EFA8BABD9}" srcOrd="2" destOrd="0" presId="urn:microsoft.com/office/officeart/2008/layout/NameandTitleOrganizationalChart"/>
    <dgm:cxn modelId="{488CA0A3-F8A0-48E8-BA04-AEBA4DDAD88A}" type="presParOf" srcId="{3F4FF0DD-9B70-445C-BF4D-BDBF4B13664A}" destId="{0AE8C68F-C477-494E-9CB9-024F604433A4}" srcOrd="1" destOrd="0" presId="urn:microsoft.com/office/officeart/2008/layout/NameandTitleOrganizationalChart"/>
    <dgm:cxn modelId="{9AB1582B-8D3F-4489-A82F-46F1DA495459}" type="presParOf" srcId="{3F4FF0DD-9B70-445C-BF4D-BDBF4B13664A}" destId="{04927D66-1DFF-4C7C-9969-3331181B1046}" srcOrd="2" destOrd="0" presId="urn:microsoft.com/office/officeart/2008/layout/NameandTitleOrganizationalChart"/>
    <dgm:cxn modelId="{4EB1A630-835C-4C2A-A907-CF2EBFC2FE46}" type="presParOf" srcId="{3DBBBF13-0B1C-4945-A9A6-5435002E3352}" destId="{585AC2EC-15F0-4F57-8D60-5FA278FAF925}" srcOrd="6" destOrd="0" presId="urn:microsoft.com/office/officeart/2008/layout/NameandTitleOrganizationalChart"/>
    <dgm:cxn modelId="{D513953D-0F28-4625-988C-328319BF4E4C}" type="presParOf" srcId="{3DBBBF13-0B1C-4945-A9A6-5435002E3352}" destId="{E2F68D8E-9E3B-4CAD-8B89-063BF95C4294}" srcOrd="7" destOrd="0" presId="urn:microsoft.com/office/officeart/2008/layout/NameandTitleOrganizationalChart"/>
    <dgm:cxn modelId="{99BE8051-C30C-40EE-A4BD-99364DAE62AC}" type="presParOf" srcId="{E2F68D8E-9E3B-4CAD-8B89-063BF95C4294}" destId="{6D8C5C60-E9BF-4276-9991-6BF6803CB1CE}" srcOrd="0" destOrd="0" presId="urn:microsoft.com/office/officeart/2008/layout/NameandTitleOrganizationalChart"/>
    <dgm:cxn modelId="{D6F63774-5F2C-4862-AA7C-ED962730DAFC}" type="presParOf" srcId="{6D8C5C60-E9BF-4276-9991-6BF6803CB1CE}" destId="{74711685-2BFA-47C9-A13A-8BD15D63284A}" srcOrd="0" destOrd="0" presId="urn:microsoft.com/office/officeart/2008/layout/NameandTitleOrganizationalChart"/>
    <dgm:cxn modelId="{0B40B494-731D-4654-B79F-535EAE5620BE}" type="presParOf" srcId="{6D8C5C60-E9BF-4276-9991-6BF6803CB1CE}" destId="{8ED8E809-FC9B-4E24-9D99-99F3829AE80D}" srcOrd="1" destOrd="0" presId="urn:microsoft.com/office/officeart/2008/layout/NameandTitleOrganizationalChart"/>
    <dgm:cxn modelId="{6446E6CD-D466-41AE-B10D-E47D6D6DC178}" type="presParOf" srcId="{6D8C5C60-E9BF-4276-9991-6BF6803CB1CE}" destId="{7BA0C802-36B9-401A-A4EE-6F7D82EFD13E}" srcOrd="2" destOrd="0" presId="urn:microsoft.com/office/officeart/2008/layout/NameandTitleOrganizationalChart"/>
    <dgm:cxn modelId="{8CAD68E4-5FDF-4F31-8EFB-A8B0FB939E30}" type="presParOf" srcId="{E2F68D8E-9E3B-4CAD-8B89-063BF95C4294}" destId="{E993429D-5A13-47BD-87FC-69D1F38FF2A0}" srcOrd="1" destOrd="0" presId="urn:microsoft.com/office/officeart/2008/layout/NameandTitleOrganizationalChart"/>
    <dgm:cxn modelId="{C7A9F808-6BE7-4D31-B163-2139B04D0C1D}" type="presParOf" srcId="{E2F68D8E-9E3B-4CAD-8B89-063BF95C4294}" destId="{81011DDA-6CA3-4FB3-ACD5-81AC2A35544F}" srcOrd="2" destOrd="0" presId="urn:microsoft.com/office/officeart/2008/layout/NameandTitleOrganizationalChart"/>
    <dgm:cxn modelId="{4BB1C5C8-22C4-4597-9805-440B2FCF56E6}" type="presParOf" srcId="{3DBBBF13-0B1C-4945-A9A6-5435002E3352}" destId="{1D5A3C28-8142-4426-B945-DEDBBA7394CD}" srcOrd="8" destOrd="0" presId="urn:microsoft.com/office/officeart/2008/layout/NameandTitleOrganizationalChart"/>
    <dgm:cxn modelId="{B4F385DB-667C-463B-BF9C-64767D6B9C5A}" type="presParOf" srcId="{3DBBBF13-0B1C-4945-A9A6-5435002E3352}" destId="{8C031D5A-7B32-46EA-B655-199514540E65}" srcOrd="9" destOrd="0" presId="urn:microsoft.com/office/officeart/2008/layout/NameandTitleOrganizationalChart"/>
    <dgm:cxn modelId="{DC52A720-6010-47F8-B200-D850FA174FB6}" type="presParOf" srcId="{8C031D5A-7B32-46EA-B655-199514540E65}" destId="{63B9ADAD-92A0-434C-BDAD-CEA4C9C26152}" srcOrd="0" destOrd="0" presId="urn:microsoft.com/office/officeart/2008/layout/NameandTitleOrganizationalChart"/>
    <dgm:cxn modelId="{4766061B-A935-413D-8EF2-C500F588C3D7}" type="presParOf" srcId="{63B9ADAD-92A0-434C-BDAD-CEA4C9C26152}" destId="{FCB71D76-7242-40A3-96AC-14C76A1EB98F}" srcOrd="0" destOrd="0" presId="urn:microsoft.com/office/officeart/2008/layout/NameandTitleOrganizationalChart"/>
    <dgm:cxn modelId="{7CAE085C-F7B3-4593-A109-54F21E803C9E}" type="presParOf" srcId="{63B9ADAD-92A0-434C-BDAD-CEA4C9C26152}" destId="{5AE49A63-60FE-46F2-9CE3-C7CE91801D61}" srcOrd="1" destOrd="0" presId="urn:microsoft.com/office/officeart/2008/layout/NameandTitleOrganizationalChart"/>
    <dgm:cxn modelId="{1DA105A8-64A2-4BA4-B8E9-31761856199A}" type="presParOf" srcId="{63B9ADAD-92A0-434C-BDAD-CEA4C9C26152}" destId="{57EF2EBB-198D-47C8-8E43-B7E2A7A3ED41}" srcOrd="2" destOrd="0" presId="urn:microsoft.com/office/officeart/2008/layout/NameandTitleOrganizationalChart"/>
    <dgm:cxn modelId="{EEE2F51B-DCA8-4857-A5B5-B516736EF944}" type="presParOf" srcId="{8C031D5A-7B32-46EA-B655-199514540E65}" destId="{7EE862E4-8307-41FC-B0FA-875D27859613}" srcOrd="1" destOrd="0" presId="urn:microsoft.com/office/officeart/2008/layout/NameandTitleOrganizationalChart"/>
    <dgm:cxn modelId="{84798DFB-97F7-40D4-B9C1-FA66819B9C1F}" type="presParOf" srcId="{8C031D5A-7B32-46EA-B655-199514540E65}" destId="{41C59259-7725-4B6D-9226-97F51FA9E254}" srcOrd="2" destOrd="0" presId="urn:microsoft.com/office/officeart/2008/layout/NameandTitleOrganizationalChart"/>
    <dgm:cxn modelId="{245935C2-235B-4D3E-B0E6-675BDF26C128}" type="presParOf" srcId="{592AEF53-FBBB-462C-97A1-09C37B73EA3B}" destId="{5BA3E1D5-49C9-4448-8EFA-5FEBBDFE8696}" srcOrd="2" destOrd="0" presId="urn:microsoft.com/office/officeart/2008/layout/NameandTitleOrganizationalChart"/>
    <dgm:cxn modelId="{E9E629C7-6A9A-4FEE-9257-F1F831D40BD4}" type="presParOf" srcId="{9088C82B-05B2-4DAD-A5D2-FFC0DD1011E4}" destId="{77C020E8-2F7D-4C33-A4EB-913670AA0C8A}" srcOrd="2" destOrd="0" presId="urn:microsoft.com/office/officeart/2008/layout/NameandTitleOrganizationalChar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7386B-4AFA-4DF9-AE2E-B9738FA5AB67}">
      <dsp:nvSpPr>
        <dsp:cNvPr id="0" name=""/>
        <dsp:cNvSpPr/>
      </dsp:nvSpPr>
      <dsp:spPr>
        <a:xfrm>
          <a:off x="1121" y="1724"/>
          <a:ext cx="9772377" cy="2790293"/>
        </a:xfrm>
        <a:prstGeom prst="roundRect">
          <a:avLst>
            <a:gd name="adj" fmla="val 10000"/>
          </a:avLst>
        </a:prstGeom>
        <a:solidFill>
          <a:schemeClr val="accent4">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just" defTabSz="1733550">
            <a:lnSpc>
              <a:spcPct val="90000"/>
            </a:lnSpc>
            <a:spcBef>
              <a:spcPct val="0"/>
            </a:spcBef>
            <a:spcAft>
              <a:spcPct val="35000"/>
            </a:spcAft>
          </a:pPr>
          <a:r>
            <a:rPr lang="en-MY" sz="3900" b="1" kern="1200" dirty="0" smtClean="0">
              <a:latin typeface="Calibri" panose="020F0502020204030204" pitchFamily="34" charset="0"/>
            </a:rPr>
            <a:t>SMEs in Malaysia have to embrace the change that is taking place not just in Malaysia, but across the globe. They need to embrace new technologies and innovation</a:t>
          </a:r>
          <a:endParaRPr lang="en-MY" sz="3900" kern="1200" dirty="0"/>
        </a:p>
      </dsp:txBody>
      <dsp:txXfrm>
        <a:off x="82846" y="83449"/>
        <a:ext cx="9608927" cy="2626843"/>
      </dsp:txXfrm>
    </dsp:sp>
    <dsp:sp modelId="{1C5E5020-5DA4-4966-8EBB-1CADD64573CC}">
      <dsp:nvSpPr>
        <dsp:cNvPr id="0" name=""/>
        <dsp:cNvSpPr/>
      </dsp:nvSpPr>
      <dsp:spPr>
        <a:xfrm>
          <a:off x="1121" y="2967083"/>
          <a:ext cx="6383619" cy="2790293"/>
        </a:xfrm>
        <a:prstGeom prst="roundRect">
          <a:avLst>
            <a:gd name="adj" fmla="val 10000"/>
          </a:avLst>
        </a:prstGeom>
        <a:solidFill>
          <a:srgbClr val="A8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MY" sz="3600" b="1" i="1" kern="1200" dirty="0" smtClean="0">
              <a:latin typeface="Calibri" panose="020F0502020204030204" pitchFamily="34" charset="0"/>
            </a:rPr>
            <a:t>SOLID ACCOUNTING TEAM TO ENHANCE THEIR BUSINESS GROWTH AND SUSTAINABILITY</a:t>
          </a:r>
          <a:endParaRPr lang="en-MY" sz="3600" b="1" i="1" kern="1200" dirty="0"/>
        </a:p>
      </dsp:txBody>
      <dsp:txXfrm>
        <a:off x="82846" y="3048808"/>
        <a:ext cx="6220169" cy="2626843"/>
      </dsp:txXfrm>
    </dsp:sp>
    <dsp:sp modelId="{36AD5130-359F-42F6-84D5-26417C02A409}">
      <dsp:nvSpPr>
        <dsp:cNvPr id="0" name=""/>
        <dsp:cNvSpPr/>
      </dsp:nvSpPr>
      <dsp:spPr>
        <a:xfrm>
          <a:off x="1121" y="5932442"/>
          <a:ext cx="3126160" cy="2790293"/>
        </a:xfrm>
        <a:prstGeom prst="roundRect">
          <a:avLst>
            <a:gd name="adj" fmla="val 10000"/>
          </a:avLst>
        </a:prstGeom>
        <a:solidFill>
          <a:schemeClr val="accent4">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MY" sz="3100" b="1" kern="1200" smtClean="0">
              <a:latin typeface="Calibri" panose="020F0502020204030204" pitchFamily="34" charset="0"/>
            </a:rPr>
            <a:t>Talent management</a:t>
          </a:r>
          <a:endParaRPr lang="en-MY" sz="3100" kern="1200" dirty="0"/>
        </a:p>
      </dsp:txBody>
      <dsp:txXfrm>
        <a:off x="82846" y="6014167"/>
        <a:ext cx="2962710" cy="2626843"/>
      </dsp:txXfrm>
    </dsp:sp>
    <dsp:sp modelId="{2678C964-B85B-43BD-8337-DB03477CBB5D}">
      <dsp:nvSpPr>
        <dsp:cNvPr id="0" name=""/>
        <dsp:cNvSpPr/>
      </dsp:nvSpPr>
      <dsp:spPr>
        <a:xfrm>
          <a:off x="3258580" y="5932442"/>
          <a:ext cx="3126160" cy="2790293"/>
        </a:xfrm>
        <a:prstGeom prst="roundRect">
          <a:avLst>
            <a:gd name="adj" fmla="val 10000"/>
          </a:avLst>
        </a:prstGeom>
        <a:solidFill>
          <a:schemeClr val="accent4">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MY" sz="3100" b="1" kern="1200" dirty="0" smtClean="0">
              <a:latin typeface="Calibri" panose="020F0502020204030204" pitchFamily="34" charset="0"/>
            </a:rPr>
            <a:t>Adoption of technology</a:t>
          </a:r>
          <a:endParaRPr lang="en-MY" sz="3100" kern="1200" dirty="0"/>
        </a:p>
      </dsp:txBody>
      <dsp:txXfrm>
        <a:off x="3340305" y="6014167"/>
        <a:ext cx="2962710" cy="2626843"/>
      </dsp:txXfrm>
    </dsp:sp>
    <dsp:sp modelId="{CAFFF4F2-D94E-42B9-82B4-F7B8D79984CC}">
      <dsp:nvSpPr>
        <dsp:cNvPr id="0" name=""/>
        <dsp:cNvSpPr/>
      </dsp:nvSpPr>
      <dsp:spPr>
        <a:xfrm>
          <a:off x="6647338" y="2967083"/>
          <a:ext cx="3126160" cy="2790293"/>
        </a:xfrm>
        <a:prstGeom prst="roundRect">
          <a:avLst>
            <a:gd name="adj" fmla="val 10000"/>
          </a:avLst>
        </a:prstGeom>
        <a:solidFill>
          <a:schemeClr val="accent4">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MY" sz="3100" b="1" kern="1200" dirty="0" smtClean="0">
              <a:latin typeface="Calibri" panose="020F0502020204030204" pitchFamily="34" charset="0"/>
            </a:rPr>
            <a:t>Social media marketing</a:t>
          </a:r>
          <a:endParaRPr lang="en-MY" sz="3100" b="1" kern="1200" dirty="0"/>
        </a:p>
      </dsp:txBody>
      <dsp:txXfrm>
        <a:off x="6729063" y="3048808"/>
        <a:ext cx="2962710" cy="2626843"/>
      </dsp:txXfrm>
    </dsp:sp>
    <dsp:sp modelId="{7EB694D3-536C-433B-B2E8-3D96ED33ABCB}">
      <dsp:nvSpPr>
        <dsp:cNvPr id="0" name=""/>
        <dsp:cNvSpPr/>
      </dsp:nvSpPr>
      <dsp:spPr>
        <a:xfrm>
          <a:off x="6647338" y="5932442"/>
          <a:ext cx="3126160" cy="2790293"/>
        </a:xfrm>
        <a:prstGeom prst="roundRect">
          <a:avLst>
            <a:gd name="adj" fmla="val 10000"/>
          </a:avLst>
        </a:prstGeom>
        <a:solidFill>
          <a:schemeClr val="accent4">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MY" sz="3100" b="1" kern="1200" dirty="0" smtClean="0">
              <a:latin typeface="Calibri" panose="020F0502020204030204" pitchFamily="34" charset="0"/>
            </a:rPr>
            <a:t>Increase competitiveness &amp; embrace innovation</a:t>
          </a:r>
          <a:endParaRPr lang="en-MY" sz="3100" kern="1200" dirty="0"/>
        </a:p>
      </dsp:txBody>
      <dsp:txXfrm>
        <a:off x="6729063" y="6014167"/>
        <a:ext cx="2962710" cy="2626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13E21-DB39-4A54-B0AC-1320E755135A}">
      <dsp:nvSpPr>
        <dsp:cNvPr id="0" name=""/>
        <dsp:cNvSpPr/>
      </dsp:nvSpPr>
      <dsp:spPr>
        <a:xfrm>
          <a:off x="59294" y="159843"/>
          <a:ext cx="10920909" cy="2228791"/>
        </a:xfrm>
        <a:prstGeom prst="roundRect">
          <a:avLst>
            <a:gd name="adj" fmla="val 10000"/>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r>
            <a:rPr lang="en-MY" sz="6500" kern="1200" dirty="0" smtClean="0">
              <a:latin typeface="Calibri" panose="020F0502020204030204" pitchFamily="34" charset="0"/>
            </a:rPr>
            <a:t>The Association of Chartered Certified Accountants Review</a:t>
          </a:r>
          <a:endParaRPr lang="en-MY" sz="6500" kern="1200" dirty="0"/>
        </a:p>
      </dsp:txBody>
      <dsp:txXfrm>
        <a:off x="124573" y="225122"/>
        <a:ext cx="10790351" cy="2098233"/>
      </dsp:txXfrm>
    </dsp:sp>
    <dsp:sp modelId="{C742B5CB-4313-4A8C-B06B-2327DB1B1160}">
      <dsp:nvSpPr>
        <dsp:cNvPr id="0" name=""/>
        <dsp:cNvSpPr/>
      </dsp:nvSpPr>
      <dsp:spPr>
        <a:xfrm>
          <a:off x="113743" y="2789817"/>
          <a:ext cx="2228791" cy="2228791"/>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EE1991-8631-4B38-B7E7-1457055F3330}">
      <dsp:nvSpPr>
        <dsp:cNvPr id="0" name=""/>
        <dsp:cNvSpPr/>
      </dsp:nvSpPr>
      <dsp:spPr>
        <a:xfrm>
          <a:off x="2476262" y="2789817"/>
          <a:ext cx="8558390" cy="2228791"/>
        </a:xfrm>
        <a:prstGeom prst="roundRect">
          <a:avLst>
            <a:gd name="adj" fmla="val 16670"/>
          </a:avLst>
        </a:prstGeom>
        <a:solidFill>
          <a:srgbClr val="A8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MY" sz="3600" b="1" i="1" kern="1200" dirty="0" smtClean="0">
              <a:solidFill>
                <a:schemeClr val="bg1"/>
              </a:solidFill>
              <a:latin typeface="Calibri" panose="020F0502020204030204" pitchFamily="34" charset="0"/>
            </a:rPr>
            <a:t>Small businesses with well-developed finance teams achieve faster, more sustainable growth for longer and can attract investment to help them develop</a:t>
          </a:r>
          <a:endParaRPr lang="en-MY" sz="3600" kern="1200" dirty="0">
            <a:solidFill>
              <a:schemeClr val="bg1"/>
            </a:solidFill>
          </a:endParaRPr>
        </a:p>
      </dsp:txBody>
      <dsp:txXfrm>
        <a:off x="2585082" y="2898637"/>
        <a:ext cx="8340750" cy="2011151"/>
      </dsp:txXfrm>
    </dsp:sp>
    <dsp:sp modelId="{52296B3E-D6F3-4C28-A3B4-CAF4BDD26AFE}">
      <dsp:nvSpPr>
        <dsp:cNvPr id="0" name=""/>
        <dsp:cNvSpPr/>
      </dsp:nvSpPr>
      <dsp:spPr>
        <a:xfrm>
          <a:off x="4844" y="5775973"/>
          <a:ext cx="2446588" cy="2586244"/>
        </a:xfrm>
        <a:prstGeom prst="flowChartPredefinedProcess">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48A991-3D7E-4802-A303-0947B1033CAD}">
      <dsp:nvSpPr>
        <dsp:cNvPr id="0" name=""/>
        <dsp:cNvSpPr/>
      </dsp:nvSpPr>
      <dsp:spPr>
        <a:xfrm>
          <a:off x="2476262" y="5286063"/>
          <a:ext cx="8558390" cy="3566065"/>
        </a:xfrm>
        <a:prstGeom prst="roundRect">
          <a:avLst>
            <a:gd name="adj" fmla="val 16670"/>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just" defTabSz="1200150">
            <a:lnSpc>
              <a:spcPct val="90000"/>
            </a:lnSpc>
            <a:spcBef>
              <a:spcPct val="0"/>
            </a:spcBef>
            <a:spcAft>
              <a:spcPct val="35000"/>
            </a:spcAft>
          </a:pPr>
          <a:r>
            <a:rPr lang="en-MY" sz="2700" b="1" i="1" kern="1200" dirty="0" smtClean="0">
              <a:solidFill>
                <a:schemeClr val="bg1"/>
              </a:solidFill>
              <a:latin typeface="Calibri" panose="020F0502020204030204" pitchFamily="34" charset="0"/>
            </a:rPr>
            <a:t>The role of the accountant in SME setting goes well beyond the basics of bookkeeping. Their role is vital at different stages of an SME’s development. Credit providers, supply chain partners and other stakeholders need a wealth of information from the finance team of an SME. For some investors, the information they require changes after investment to focus on other aspects of the business, such as agreed milestones</a:t>
          </a:r>
          <a:endParaRPr lang="en-MY" sz="2700" kern="1200" dirty="0">
            <a:solidFill>
              <a:schemeClr val="bg1"/>
            </a:solidFill>
          </a:endParaRPr>
        </a:p>
      </dsp:txBody>
      <dsp:txXfrm>
        <a:off x="2650374" y="5460175"/>
        <a:ext cx="8210166" cy="32178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A3C28-8142-4426-B945-DEDBBA7394CD}">
      <dsp:nvSpPr>
        <dsp:cNvPr id="0" name=""/>
        <dsp:cNvSpPr/>
      </dsp:nvSpPr>
      <dsp:spPr>
        <a:xfrm>
          <a:off x="18872684" y="6713517"/>
          <a:ext cx="4274070" cy="485553"/>
        </a:xfrm>
        <a:custGeom>
          <a:avLst/>
          <a:gdLst/>
          <a:ahLst/>
          <a:cxnLst/>
          <a:rect l="0" t="0" r="0" b="0"/>
          <a:pathLst>
            <a:path>
              <a:moveTo>
                <a:pt x="0" y="0"/>
              </a:moveTo>
              <a:lnTo>
                <a:pt x="0" y="289464"/>
              </a:lnTo>
              <a:lnTo>
                <a:pt x="4274070" y="289464"/>
              </a:lnTo>
              <a:lnTo>
                <a:pt x="4274070"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5AC2EC-15F0-4F57-8D60-5FA278FAF925}">
      <dsp:nvSpPr>
        <dsp:cNvPr id="0" name=""/>
        <dsp:cNvSpPr/>
      </dsp:nvSpPr>
      <dsp:spPr>
        <a:xfrm>
          <a:off x="18872684" y="6713517"/>
          <a:ext cx="2096457" cy="485553"/>
        </a:xfrm>
        <a:custGeom>
          <a:avLst/>
          <a:gdLst/>
          <a:ahLst/>
          <a:cxnLst/>
          <a:rect l="0" t="0" r="0" b="0"/>
          <a:pathLst>
            <a:path>
              <a:moveTo>
                <a:pt x="0" y="0"/>
              </a:moveTo>
              <a:lnTo>
                <a:pt x="0" y="289464"/>
              </a:lnTo>
              <a:lnTo>
                <a:pt x="2096457" y="289464"/>
              </a:lnTo>
              <a:lnTo>
                <a:pt x="2096457"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93D6E-3893-4DD0-815A-7E71EA9B6E6D}">
      <dsp:nvSpPr>
        <dsp:cNvPr id="0" name=""/>
        <dsp:cNvSpPr/>
      </dsp:nvSpPr>
      <dsp:spPr>
        <a:xfrm>
          <a:off x="18745808" y="6713517"/>
          <a:ext cx="91440" cy="485553"/>
        </a:xfrm>
        <a:custGeom>
          <a:avLst/>
          <a:gdLst/>
          <a:ahLst/>
          <a:cxnLst/>
          <a:rect l="0" t="0" r="0" b="0"/>
          <a:pathLst>
            <a:path>
              <a:moveTo>
                <a:pt x="126876" y="0"/>
              </a:moveTo>
              <a:lnTo>
                <a:pt x="126876" y="289464"/>
              </a:lnTo>
              <a:lnTo>
                <a:pt x="45720" y="289464"/>
              </a:lnTo>
              <a:lnTo>
                <a:pt x="45720"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C4B68D-745E-4AD8-B0E2-897FE7A31D63}">
      <dsp:nvSpPr>
        <dsp:cNvPr id="0" name=""/>
        <dsp:cNvSpPr/>
      </dsp:nvSpPr>
      <dsp:spPr>
        <a:xfrm>
          <a:off x="16613915" y="6713517"/>
          <a:ext cx="2258769" cy="485553"/>
        </a:xfrm>
        <a:custGeom>
          <a:avLst/>
          <a:gdLst/>
          <a:ahLst/>
          <a:cxnLst/>
          <a:rect l="0" t="0" r="0" b="0"/>
          <a:pathLst>
            <a:path>
              <a:moveTo>
                <a:pt x="2258769" y="0"/>
              </a:moveTo>
              <a:lnTo>
                <a:pt x="2258769" y="289464"/>
              </a:lnTo>
              <a:lnTo>
                <a:pt x="0" y="289464"/>
              </a:lnTo>
              <a:lnTo>
                <a:pt x="0"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4084C2-1F48-4A5D-97C9-D52DE4CAB4DA}">
      <dsp:nvSpPr>
        <dsp:cNvPr id="0" name=""/>
        <dsp:cNvSpPr/>
      </dsp:nvSpPr>
      <dsp:spPr>
        <a:xfrm>
          <a:off x="14436302" y="6713517"/>
          <a:ext cx="4436382" cy="485553"/>
        </a:xfrm>
        <a:custGeom>
          <a:avLst/>
          <a:gdLst/>
          <a:ahLst/>
          <a:cxnLst/>
          <a:rect l="0" t="0" r="0" b="0"/>
          <a:pathLst>
            <a:path>
              <a:moveTo>
                <a:pt x="4436382" y="0"/>
              </a:moveTo>
              <a:lnTo>
                <a:pt x="4436382" y="289464"/>
              </a:lnTo>
              <a:lnTo>
                <a:pt x="0" y="289464"/>
              </a:lnTo>
              <a:lnTo>
                <a:pt x="0"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5B66E3-D0E6-44AC-B222-7ACFDFBF58D2}">
      <dsp:nvSpPr>
        <dsp:cNvPr id="0" name=""/>
        <dsp:cNvSpPr/>
      </dsp:nvSpPr>
      <dsp:spPr>
        <a:xfrm>
          <a:off x="12914527" y="5480958"/>
          <a:ext cx="5958157" cy="392177"/>
        </a:xfrm>
        <a:custGeom>
          <a:avLst/>
          <a:gdLst/>
          <a:ahLst/>
          <a:cxnLst/>
          <a:rect l="0" t="0" r="0" b="0"/>
          <a:pathLst>
            <a:path>
              <a:moveTo>
                <a:pt x="0" y="0"/>
              </a:moveTo>
              <a:lnTo>
                <a:pt x="0" y="196088"/>
              </a:lnTo>
              <a:lnTo>
                <a:pt x="5958157" y="196088"/>
              </a:lnTo>
              <a:lnTo>
                <a:pt x="5958157" y="3921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45B594-1299-422F-AE33-2FB20DBAD107}">
      <dsp:nvSpPr>
        <dsp:cNvPr id="0" name=""/>
        <dsp:cNvSpPr/>
      </dsp:nvSpPr>
      <dsp:spPr>
        <a:xfrm>
          <a:off x="10757706" y="6713517"/>
          <a:ext cx="1292605" cy="485553"/>
        </a:xfrm>
        <a:custGeom>
          <a:avLst/>
          <a:gdLst/>
          <a:ahLst/>
          <a:cxnLst/>
          <a:rect l="0" t="0" r="0" b="0"/>
          <a:pathLst>
            <a:path>
              <a:moveTo>
                <a:pt x="0" y="0"/>
              </a:moveTo>
              <a:lnTo>
                <a:pt x="0" y="289464"/>
              </a:lnTo>
              <a:lnTo>
                <a:pt x="1292605" y="289464"/>
              </a:lnTo>
              <a:lnTo>
                <a:pt x="1292605"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C09A70-81FC-442A-B225-3D857FF61286}">
      <dsp:nvSpPr>
        <dsp:cNvPr id="0" name=""/>
        <dsp:cNvSpPr/>
      </dsp:nvSpPr>
      <dsp:spPr>
        <a:xfrm>
          <a:off x="9379367" y="6713517"/>
          <a:ext cx="1378339" cy="485553"/>
        </a:xfrm>
        <a:custGeom>
          <a:avLst/>
          <a:gdLst/>
          <a:ahLst/>
          <a:cxnLst/>
          <a:rect l="0" t="0" r="0" b="0"/>
          <a:pathLst>
            <a:path>
              <a:moveTo>
                <a:pt x="1378339" y="0"/>
              </a:moveTo>
              <a:lnTo>
                <a:pt x="1378339" y="289464"/>
              </a:lnTo>
              <a:lnTo>
                <a:pt x="0" y="289464"/>
              </a:lnTo>
              <a:lnTo>
                <a:pt x="0"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7A5E3D-F88C-412D-BEE6-9CA53ED37E74}">
      <dsp:nvSpPr>
        <dsp:cNvPr id="0" name=""/>
        <dsp:cNvSpPr/>
      </dsp:nvSpPr>
      <dsp:spPr>
        <a:xfrm>
          <a:off x="10757706" y="5480958"/>
          <a:ext cx="2156820" cy="392177"/>
        </a:xfrm>
        <a:custGeom>
          <a:avLst/>
          <a:gdLst/>
          <a:ahLst/>
          <a:cxnLst/>
          <a:rect l="0" t="0" r="0" b="0"/>
          <a:pathLst>
            <a:path>
              <a:moveTo>
                <a:pt x="2156820" y="0"/>
              </a:moveTo>
              <a:lnTo>
                <a:pt x="2156820" y="196088"/>
              </a:lnTo>
              <a:lnTo>
                <a:pt x="0" y="196088"/>
              </a:lnTo>
              <a:lnTo>
                <a:pt x="0" y="3921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AC5EEC-D847-4CC6-89F9-7AFC3B407066}">
      <dsp:nvSpPr>
        <dsp:cNvPr id="0" name=""/>
        <dsp:cNvSpPr/>
      </dsp:nvSpPr>
      <dsp:spPr>
        <a:xfrm>
          <a:off x="6744171" y="8039452"/>
          <a:ext cx="5361278" cy="485553"/>
        </a:xfrm>
        <a:custGeom>
          <a:avLst/>
          <a:gdLst/>
          <a:ahLst/>
          <a:cxnLst/>
          <a:rect l="0" t="0" r="0" b="0"/>
          <a:pathLst>
            <a:path>
              <a:moveTo>
                <a:pt x="0" y="0"/>
              </a:moveTo>
              <a:lnTo>
                <a:pt x="0" y="289464"/>
              </a:lnTo>
              <a:lnTo>
                <a:pt x="5361278" y="289464"/>
              </a:lnTo>
              <a:lnTo>
                <a:pt x="5361278"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E8F130-F126-4D52-A6C3-E429AA9EA064}">
      <dsp:nvSpPr>
        <dsp:cNvPr id="0" name=""/>
        <dsp:cNvSpPr/>
      </dsp:nvSpPr>
      <dsp:spPr>
        <a:xfrm>
          <a:off x="6744171" y="8039452"/>
          <a:ext cx="2704925" cy="485553"/>
        </a:xfrm>
        <a:custGeom>
          <a:avLst/>
          <a:gdLst/>
          <a:ahLst/>
          <a:cxnLst/>
          <a:rect l="0" t="0" r="0" b="0"/>
          <a:pathLst>
            <a:path>
              <a:moveTo>
                <a:pt x="0" y="0"/>
              </a:moveTo>
              <a:lnTo>
                <a:pt x="0" y="289464"/>
              </a:lnTo>
              <a:lnTo>
                <a:pt x="2704925" y="289464"/>
              </a:lnTo>
              <a:lnTo>
                <a:pt x="2704925"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6A23C8-C9F0-40F9-96E7-D064B9A655B6}">
      <dsp:nvSpPr>
        <dsp:cNvPr id="0" name=""/>
        <dsp:cNvSpPr/>
      </dsp:nvSpPr>
      <dsp:spPr>
        <a:xfrm>
          <a:off x="6744171" y="8039452"/>
          <a:ext cx="112969" cy="485553"/>
        </a:xfrm>
        <a:custGeom>
          <a:avLst/>
          <a:gdLst/>
          <a:ahLst/>
          <a:cxnLst/>
          <a:rect l="0" t="0" r="0" b="0"/>
          <a:pathLst>
            <a:path>
              <a:moveTo>
                <a:pt x="0" y="0"/>
              </a:moveTo>
              <a:lnTo>
                <a:pt x="0" y="289464"/>
              </a:lnTo>
              <a:lnTo>
                <a:pt x="112969" y="289464"/>
              </a:lnTo>
              <a:lnTo>
                <a:pt x="112969"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29856B-1A1D-4BCF-AA34-0479B82F6EBB}">
      <dsp:nvSpPr>
        <dsp:cNvPr id="0" name=""/>
        <dsp:cNvSpPr/>
      </dsp:nvSpPr>
      <dsp:spPr>
        <a:xfrm>
          <a:off x="4231277" y="8039452"/>
          <a:ext cx="2512893" cy="485553"/>
        </a:xfrm>
        <a:custGeom>
          <a:avLst/>
          <a:gdLst/>
          <a:ahLst/>
          <a:cxnLst/>
          <a:rect l="0" t="0" r="0" b="0"/>
          <a:pathLst>
            <a:path>
              <a:moveTo>
                <a:pt x="2512893" y="0"/>
              </a:moveTo>
              <a:lnTo>
                <a:pt x="2512893" y="289464"/>
              </a:lnTo>
              <a:lnTo>
                <a:pt x="0" y="289464"/>
              </a:lnTo>
              <a:lnTo>
                <a:pt x="0"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3B2408-88AB-41D2-9F71-E1C6394B2CA6}">
      <dsp:nvSpPr>
        <dsp:cNvPr id="0" name=""/>
        <dsp:cNvSpPr/>
      </dsp:nvSpPr>
      <dsp:spPr>
        <a:xfrm>
          <a:off x="1461954" y="8039452"/>
          <a:ext cx="5282216" cy="485553"/>
        </a:xfrm>
        <a:custGeom>
          <a:avLst/>
          <a:gdLst/>
          <a:ahLst/>
          <a:cxnLst/>
          <a:rect l="0" t="0" r="0" b="0"/>
          <a:pathLst>
            <a:path>
              <a:moveTo>
                <a:pt x="5282216" y="0"/>
              </a:moveTo>
              <a:lnTo>
                <a:pt x="5282216" y="289464"/>
              </a:lnTo>
              <a:lnTo>
                <a:pt x="0" y="289464"/>
              </a:lnTo>
              <a:lnTo>
                <a:pt x="0"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BFB9E2-FD4B-40CB-B045-FD8EBF1294B8}">
      <dsp:nvSpPr>
        <dsp:cNvPr id="0" name=""/>
        <dsp:cNvSpPr/>
      </dsp:nvSpPr>
      <dsp:spPr>
        <a:xfrm>
          <a:off x="6698451" y="6713517"/>
          <a:ext cx="91440" cy="485553"/>
        </a:xfrm>
        <a:custGeom>
          <a:avLst/>
          <a:gdLst/>
          <a:ahLst/>
          <a:cxnLst/>
          <a:rect l="0" t="0" r="0" b="0"/>
          <a:pathLst>
            <a:path>
              <a:moveTo>
                <a:pt x="45720" y="0"/>
              </a:moveTo>
              <a:lnTo>
                <a:pt x="45720" y="4855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A6076-A142-48F2-8800-AE7FA40AB3C9}">
      <dsp:nvSpPr>
        <dsp:cNvPr id="0" name=""/>
        <dsp:cNvSpPr/>
      </dsp:nvSpPr>
      <dsp:spPr>
        <a:xfrm>
          <a:off x="6744171" y="5480958"/>
          <a:ext cx="6170356" cy="392177"/>
        </a:xfrm>
        <a:custGeom>
          <a:avLst/>
          <a:gdLst/>
          <a:ahLst/>
          <a:cxnLst/>
          <a:rect l="0" t="0" r="0" b="0"/>
          <a:pathLst>
            <a:path>
              <a:moveTo>
                <a:pt x="6170356" y="0"/>
              </a:moveTo>
              <a:lnTo>
                <a:pt x="6170356" y="196088"/>
              </a:lnTo>
              <a:lnTo>
                <a:pt x="0" y="196088"/>
              </a:lnTo>
              <a:lnTo>
                <a:pt x="0" y="3921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8532C4-248F-46D0-B4FB-0389D5C2466E}">
      <dsp:nvSpPr>
        <dsp:cNvPr id="0" name=""/>
        <dsp:cNvSpPr/>
      </dsp:nvSpPr>
      <dsp:spPr>
        <a:xfrm>
          <a:off x="11255776" y="4257237"/>
          <a:ext cx="3317501" cy="122372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18587" numCol="1" spcCol="1270" anchor="ctr" anchorCtr="0">
          <a:noAutofit/>
        </a:bodyPr>
        <a:lstStyle/>
        <a:p>
          <a:pPr lvl="0" algn="ctr" defTabSz="1244600">
            <a:lnSpc>
              <a:spcPct val="90000"/>
            </a:lnSpc>
            <a:spcBef>
              <a:spcPct val="0"/>
            </a:spcBef>
            <a:spcAft>
              <a:spcPct val="35000"/>
            </a:spcAft>
          </a:pPr>
          <a:r>
            <a:rPr lang="en-US" sz="2800" b="1" kern="1200" dirty="0" smtClean="0"/>
            <a:t>Project Director</a:t>
          </a:r>
          <a:endParaRPr lang="en-MY" sz="2800" b="1" kern="1200" dirty="0"/>
        </a:p>
      </dsp:txBody>
      <dsp:txXfrm>
        <a:off x="11255776" y="4257237"/>
        <a:ext cx="3317501" cy="1223721"/>
      </dsp:txXfrm>
    </dsp:sp>
    <dsp:sp modelId="{F3B2CB99-C6DF-4816-85F7-4C427FA10C57}">
      <dsp:nvSpPr>
        <dsp:cNvPr id="0" name=""/>
        <dsp:cNvSpPr/>
      </dsp:nvSpPr>
      <dsp:spPr>
        <a:xfrm>
          <a:off x="12427590" y="5102537"/>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12427590" y="5102537"/>
        <a:ext cx="1460810" cy="280127"/>
      </dsp:txXfrm>
    </dsp:sp>
    <dsp:sp modelId="{B3456895-04F7-4F5A-868A-79AA2AFF4C0C}">
      <dsp:nvSpPr>
        <dsp:cNvPr id="0" name=""/>
        <dsp:cNvSpPr/>
      </dsp:nvSpPr>
      <dsp:spPr>
        <a:xfrm>
          <a:off x="5428216" y="5873136"/>
          <a:ext cx="2631910" cy="84038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Training Manager</a:t>
          </a:r>
          <a:endParaRPr lang="en-MY" sz="2400" b="1" kern="1200" dirty="0"/>
        </a:p>
      </dsp:txBody>
      <dsp:txXfrm>
        <a:off x="5428216" y="5873136"/>
        <a:ext cx="2631910" cy="840381"/>
      </dsp:txXfrm>
    </dsp:sp>
    <dsp:sp modelId="{22CCAFDB-09B7-4DB5-99EB-3E3E21E86298}">
      <dsp:nvSpPr>
        <dsp:cNvPr id="0" name=""/>
        <dsp:cNvSpPr/>
      </dsp:nvSpPr>
      <dsp:spPr>
        <a:xfrm>
          <a:off x="6257234" y="6526766"/>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6257234" y="6526766"/>
        <a:ext cx="1460810" cy="280127"/>
      </dsp:txXfrm>
    </dsp:sp>
    <dsp:sp modelId="{C8697198-1AD2-4901-A62E-2767439792B4}">
      <dsp:nvSpPr>
        <dsp:cNvPr id="0" name=""/>
        <dsp:cNvSpPr/>
      </dsp:nvSpPr>
      <dsp:spPr>
        <a:xfrm>
          <a:off x="5597670" y="7199071"/>
          <a:ext cx="2293002"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Training Supervisor</a:t>
          </a:r>
          <a:endParaRPr lang="en-MY" sz="2400" b="1" kern="1200" dirty="0"/>
        </a:p>
      </dsp:txBody>
      <dsp:txXfrm>
        <a:off x="5597670" y="7199071"/>
        <a:ext cx="2293002" cy="840381"/>
      </dsp:txXfrm>
    </dsp:sp>
    <dsp:sp modelId="{F652D996-E4DF-4AEA-B111-AD3649F3655C}">
      <dsp:nvSpPr>
        <dsp:cNvPr id="0" name=""/>
        <dsp:cNvSpPr/>
      </dsp:nvSpPr>
      <dsp:spPr>
        <a:xfrm>
          <a:off x="6257234" y="7852700"/>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6257234" y="7852700"/>
        <a:ext cx="1460810" cy="280127"/>
      </dsp:txXfrm>
    </dsp:sp>
    <dsp:sp modelId="{5738DF71-D255-40F6-886A-1F1EB8B1F22B}">
      <dsp:nvSpPr>
        <dsp:cNvPr id="0" name=""/>
        <dsp:cNvSpPr/>
      </dsp:nvSpPr>
      <dsp:spPr>
        <a:xfrm>
          <a:off x="235466" y="8525005"/>
          <a:ext cx="2452977"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Training Team 1</a:t>
          </a:r>
          <a:endParaRPr lang="en-MY" sz="2400" b="1" kern="1200" dirty="0"/>
        </a:p>
      </dsp:txBody>
      <dsp:txXfrm>
        <a:off x="235466" y="8525005"/>
        <a:ext cx="2452977" cy="840381"/>
      </dsp:txXfrm>
    </dsp:sp>
    <dsp:sp modelId="{1AC1965C-3D5D-4526-ACDE-79BA63388D16}">
      <dsp:nvSpPr>
        <dsp:cNvPr id="0" name=""/>
        <dsp:cNvSpPr/>
      </dsp:nvSpPr>
      <dsp:spPr>
        <a:xfrm>
          <a:off x="975018" y="9178635"/>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975018" y="9178635"/>
        <a:ext cx="1460810" cy="280127"/>
      </dsp:txXfrm>
    </dsp:sp>
    <dsp:sp modelId="{056E7411-971E-4F71-B9BA-AF6264012A6B}">
      <dsp:nvSpPr>
        <dsp:cNvPr id="0" name=""/>
        <dsp:cNvSpPr/>
      </dsp:nvSpPr>
      <dsp:spPr>
        <a:xfrm>
          <a:off x="3080621" y="8525005"/>
          <a:ext cx="2301312"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Training Team 2</a:t>
          </a:r>
          <a:endParaRPr lang="en-MY" sz="2400" b="1" kern="1200" dirty="0"/>
        </a:p>
      </dsp:txBody>
      <dsp:txXfrm>
        <a:off x="3080621" y="8525005"/>
        <a:ext cx="2301312" cy="840381"/>
      </dsp:txXfrm>
    </dsp:sp>
    <dsp:sp modelId="{1544D650-C392-4632-9D4E-38D0C95B287B}">
      <dsp:nvSpPr>
        <dsp:cNvPr id="0" name=""/>
        <dsp:cNvSpPr/>
      </dsp:nvSpPr>
      <dsp:spPr>
        <a:xfrm>
          <a:off x="3744340" y="9178635"/>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3744340" y="9178635"/>
        <a:ext cx="1460810" cy="280127"/>
      </dsp:txXfrm>
    </dsp:sp>
    <dsp:sp modelId="{6B8A65E9-3C92-4D94-B7FE-8294212405E7}">
      <dsp:nvSpPr>
        <dsp:cNvPr id="0" name=""/>
        <dsp:cNvSpPr/>
      </dsp:nvSpPr>
      <dsp:spPr>
        <a:xfrm>
          <a:off x="5774111" y="8525005"/>
          <a:ext cx="2166057"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Training Team 3</a:t>
          </a:r>
          <a:endParaRPr lang="en-MY" sz="2400" b="1" kern="1200" dirty="0"/>
        </a:p>
      </dsp:txBody>
      <dsp:txXfrm>
        <a:off x="5774111" y="8525005"/>
        <a:ext cx="2166057" cy="840381"/>
      </dsp:txXfrm>
    </dsp:sp>
    <dsp:sp modelId="{A3505FD0-DC3D-4875-95EA-CA1407BDBC63}">
      <dsp:nvSpPr>
        <dsp:cNvPr id="0" name=""/>
        <dsp:cNvSpPr/>
      </dsp:nvSpPr>
      <dsp:spPr>
        <a:xfrm>
          <a:off x="6370203" y="9178635"/>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6370203" y="9178635"/>
        <a:ext cx="1460810" cy="280127"/>
      </dsp:txXfrm>
    </dsp:sp>
    <dsp:sp modelId="{45CCD0FD-8B48-4035-8D9B-BD0515A75CFC}">
      <dsp:nvSpPr>
        <dsp:cNvPr id="0" name=""/>
        <dsp:cNvSpPr/>
      </dsp:nvSpPr>
      <dsp:spPr>
        <a:xfrm>
          <a:off x="8332347" y="8525005"/>
          <a:ext cx="2233498"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Training Team 4</a:t>
          </a:r>
          <a:endParaRPr lang="en-MY" sz="2400" b="1" kern="1200" dirty="0"/>
        </a:p>
      </dsp:txBody>
      <dsp:txXfrm>
        <a:off x="8332347" y="8525005"/>
        <a:ext cx="2233498" cy="840381"/>
      </dsp:txXfrm>
    </dsp:sp>
    <dsp:sp modelId="{B5A5E310-45A7-40CD-9FBE-4D4C5E5B750E}">
      <dsp:nvSpPr>
        <dsp:cNvPr id="0" name=""/>
        <dsp:cNvSpPr/>
      </dsp:nvSpPr>
      <dsp:spPr>
        <a:xfrm>
          <a:off x="8962159" y="9178635"/>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8962159" y="9178635"/>
        <a:ext cx="1460810" cy="280127"/>
      </dsp:txXfrm>
    </dsp:sp>
    <dsp:sp modelId="{24ADDED1-919B-4F98-B054-85C9229E5088}">
      <dsp:nvSpPr>
        <dsp:cNvPr id="0" name=""/>
        <dsp:cNvSpPr/>
      </dsp:nvSpPr>
      <dsp:spPr>
        <a:xfrm>
          <a:off x="10958023" y="8525005"/>
          <a:ext cx="2294852"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Training Team 5</a:t>
          </a:r>
          <a:endParaRPr lang="en-MY" sz="2400" b="1" kern="1200" dirty="0"/>
        </a:p>
      </dsp:txBody>
      <dsp:txXfrm>
        <a:off x="10958023" y="8525005"/>
        <a:ext cx="2294852" cy="840381"/>
      </dsp:txXfrm>
    </dsp:sp>
    <dsp:sp modelId="{B6CB8FB1-D66F-430E-9222-7ECD2436F034}">
      <dsp:nvSpPr>
        <dsp:cNvPr id="0" name=""/>
        <dsp:cNvSpPr/>
      </dsp:nvSpPr>
      <dsp:spPr>
        <a:xfrm>
          <a:off x="11618512" y="9178635"/>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11618512" y="9178635"/>
        <a:ext cx="1460810" cy="280127"/>
      </dsp:txXfrm>
    </dsp:sp>
    <dsp:sp modelId="{3B925F78-2438-42E9-95A8-B0A0EAA81FC5}">
      <dsp:nvSpPr>
        <dsp:cNvPr id="0" name=""/>
        <dsp:cNvSpPr/>
      </dsp:nvSpPr>
      <dsp:spPr>
        <a:xfrm>
          <a:off x="9409045" y="5873136"/>
          <a:ext cx="2697322" cy="84038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Contract Manager</a:t>
          </a:r>
          <a:endParaRPr lang="en-MY" sz="2400" b="1" kern="1200" dirty="0"/>
        </a:p>
      </dsp:txBody>
      <dsp:txXfrm>
        <a:off x="9409045" y="5873136"/>
        <a:ext cx="2697322" cy="840381"/>
      </dsp:txXfrm>
    </dsp:sp>
    <dsp:sp modelId="{EC2410B6-E965-483D-9174-8448F2B1AFE4}">
      <dsp:nvSpPr>
        <dsp:cNvPr id="0" name=""/>
        <dsp:cNvSpPr/>
      </dsp:nvSpPr>
      <dsp:spPr>
        <a:xfrm>
          <a:off x="10270769" y="6526766"/>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10270769" y="6526766"/>
        <a:ext cx="1460810" cy="280127"/>
      </dsp:txXfrm>
    </dsp:sp>
    <dsp:sp modelId="{38E9D323-21BE-4ADA-91DA-3D44BE906CBC}">
      <dsp:nvSpPr>
        <dsp:cNvPr id="0" name=""/>
        <dsp:cNvSpPr/>
      </dsp:nvSpPr>
      <dsp:spPr>
        <a:xfrm>
          <a:off x="8282850" y="7199071"/>
          <a:ext cx="2193033"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Project Executive</a:t>
          </a:r>
          <a:endParaRPr lang="en-MY" sz="2400" b="1" kern="1200" dirty="0"/>
        </a:p>
      </dsp:txBody>
      <dsp:txXfrm>
        <a:off x="8282850" y="7199071"/>
        <a:ext cx="2193033" cy="840381"/>
      </dsp:txXfrm>
    </dsp:sp>
    <dsp:sp modelId="{4F9D59BA-EB50-4C05-A302-D566D5F17E7C}">
      <dsp:nvSpPr>
        <dsp:cNvPr id="0" name=""/>
        <dsp:cNvSpPr/>
      </dsp:nvSpPr>
      <dsp:spPr>
        <a:xfrm>
          <a:off x="8892430" y="7852700"/>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8892430" y="7852700"/>
        <a:ext cx="1460810" cy="280127"/>
      </dsp:txXfrm>
    </dsp:sp>
    <dsp:sp modelId="{B20330BF-4B66-49AF-BB68-F9C23C995CFB}">
      <dsp:nvSpPr>
        <dsp:cNvPr id="0" name=""/>
        <dsp:cNvSpPr/>
      </dsp:nvSpPr>
      <dsp:spPr>
        <a:xfrm>
          <a:off x="10868061" y="7199071"/>
          <a:ext cx="2364500"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kern="1200" dirty="0" smtClean="0"/>
            <a:t>Admin &amp; Finance</a:t>
          </a:r>
          <a:endParaRPr lang="en-MY" sz="2400" kern="1200" dirty="0"/>
        </a:p>
      </dsp:txBody>
      <dsp:txXfrm>
        <a:off x="10868061" y="7199071"/>
        <a:ext cx="2364500" cy="840381"/>
      </dsp:txXfrm>
    </dsp:sp>
    <dsp:sp modelId="{F2005318-B7AA-4851-B479-C151DEFF2161}">
      <dsp:nvSpPr>
        <dsp:cNvPr id="0" name=""/>
        <dsp:cNvSpPr/>
      </dsp:nvSpPr>
      <dsp:spPr>
        <a:xfrm>
          <a:off x="11563375" y="7852700"/>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11563375" y="7852700"/>
        <a:ext cx="1460810" cy="280127"/>
      </dsp:txXfrm>
    </dsp:sp>
    <dsp:sp modelId="{7D495FF1-70B8-49D5-8437-D82C92D280E4}">
      <dsp:nvSpPr>
        <dsp:cNvPr id="0" name=""/>
        <dsp:cNvSpPr/>
      </dsp:nvSpPr>
      <dsp:spPr>
        <a:xfrm>
          <a:off x="17344530" y="5873136"/>
          <a:ext cx="3056308" cy="84038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Project Manager</a:t>
          </a:r>
          <a:endParaRPr lang="en-MY" sz="2400" b="1" kern="1200" dirty="0"/>
        </a:p>
      </dsp:txBody>
      <dsp:txXfrm>
        <a:off x="17344530" y="5873136"/>
        <a:ext cx="3056308" cy="840381"/>
      </dsp:txXfrm>
    </dsp:sp>
    <dsp:sp modelId="{26857629-AA4E-4155-924C-AD54753AAB06}">
      <dsp:nvSpPr>
        <dsp:cNvPr id="0" name=""/>
        <dsp:cNvSpPr/>
      </dsp:nvSpPr>
      <dsp:spPr>
        <a:xfrm>
          <a:off x="18385747" y="6526766"/>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18385747" y="6526766"/>
        <a:ext cx="1460810" cy="280127"/>
      </dsp:txXfrm>
    </dsp:sp>
    <dsp:sp modelId="{01C84EA3-A0D3-41D0-94E9-D0A7EBB82A3C}">
      <dsp:nvSpPr>
        <dsp:cNvPr id="0" name=""/>
        <dsp:cNvSpPr/>
      </dsp:nvSpPr>
      <dsp:spPr>
        <a:xfrm>
          <a:off x="13624740" y="7199071"/>
          <a:ext cx="1623123"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Project Supervisor 1</a:t>
          </a:r>
          <a:endParaRPr lang="en-MY" sz="2400" b="1" kern="1200" dirty="0"/>
        </a:p>
      </dsp:txBody>
      <dsp:txXfrm>
        <a:off x="13624740" y="7199071"/>
        <a:ext cx="1623123" cy="840381"/>
      </dsp:txXfrm>
    </dsp:sp>
    <dsp:sp modelId="{6DFBCDCF-AB7A-4E7B-A352-4790A5E2E634}">
      <dsp:nvSpPr>
        <dsp:cNvPr id="0" name=""/>
        <dsp:cNvSpPr/>
      </dsp:nvSpPr>
      <dsp:spPr>
        <a:xfrm>
          <a:off x="13949365" y="7852700"/>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13949365" y="7852700"/>
        <a:ext cx="1460810" cy="280127"/>
      </dsp:txXfrm>
    </dsp:sp>
    <dsp:sp modelId="{890A509E-5CEF-4749-B2E5-255F22360DC2}">
      <dsp:nvSpPr>
        <dsp:cNvPr id="0" name=""/>
        <dsp:cNvSpPr/>
      </dsp:nvSpPr>
      <dsp:spPr>
        <a:xfrm>
          <a:off x="15802353" y="7199071"/>
          <a:ext cx="1623123"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Project Supervisor 2</a:t>
          </a:r>
          <a:endParaRPr lang="en-MY" sz="2400" b="1" kern="1200" dirty="0"/>
        </a:p>
      </dsp:txBody>
      <dsp:txXfrm>
        <a:off x="15802353" y="7199071"/>
        <a:ext cx="1623123" cy="840381"/>
      </dsp:txXfrm>
    </dsp:sp>
    <dsp:sp modelId="{63151369-AD7F-4AF4-A6A5-B6F395F5D001}">
      <dsp:nvSpPr>
        <dsp:cNvPr id="0" name=""/>
        <dsp:cNvSpPr/>
      </dsp:nvSpPr>
      <dsp:spPr>
        <a:xfrm>
          <a:off x="16126978" y="7852700"/>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16126978" y="7852700"/>
        <a:ext cx="1460810" cy="280127"/>
      </dsp:txXfrm>
    </dsp:sp>
    <dsp:sp modelId="{A67AB79D-DC01-484A-8F81-E2E3243FE1BE}">
      <dsp:nvSpPr>
        <dsp:cNvPr id="0" name=""/>
        <dsp:cNvSpPr/>
      </dsp:nvSpPr>
      <dsp:spPr>
        <a:xfrm>
          <a:off x="17979966" y="7199071"/>
          <a:ext cx="1623123"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Project Supervisor 3</a:t>
          </a:r>
          <a:endParaRPr lang="en-MY" sz="2400" b="1" kern="1200" dirty="0"/>
        </a:p>
      </dsp:txBody>
      <dsp:txXfrm>
        <a:off x="17979966" y="7199071"/>
        <a:ext cx="1623123" cy="840381"/>
      </dsp:txXfrm>
    </dsp:sp>
    <dsp:sp modelId="{9389EC38-30C0-43A2-9FF2-9384D4FAB99C}">
      <dsp:nvSpPr>
        <dsp:cNvPr id="0" name=""/>
        <dsp:cNvSpPr/>
      </dsp:nvSpPr>
      <dsp:spPr>
        <a:xfrm>
          <a:off x="18304591" y="7852700"/>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18304591" y="7852700"/>
        <a:ext cx="1460810" cy="280127"/>
      </dsp:txXfrm>
    </dsp:sp>
    <dsp:sp modelId="{74711685-2BFA-47C9-A13A-8BD15D63284A}">
      <dsp:nvSpPr>
        <dsp:cNvPr id="0" name=""/>
        <dsp:cNvSpPr/>
      </dsp:nvSpPr>
      <dsp:spPr>
        <a:xfrm>
          <a:off x="20157580" y="7199071"/>
          <a:ext cx="1623123"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Project Supervisor 4</a:t>
          </a:r>
          <a:endParaRPr lang="en-MY" sz="2400" b="1" kern="1200" dirty="0"/>
        </a:p>
      </dsp:txBody>
      <dsp:txXfrm>
        <a:off x="20157580" y="7199071"/>
        <a:ext cx="1623123" cy="840381"/>
      </dsp:txXfrm>
    </dsp:sp>
    <dsp:sp modelId="{8ED8E809-FC9B-4E24-9D99-99F3829AE80D}">
      <dsp:nvSpPr>
        <dsp:cNvPr id="0" name=""/>
        <dsp:cNvSpPr/>
      </dsp:nvSpPr>
      <dsp:spPr>
        <a:xfrm>
          <a:off x="20482204" y="7852700"/>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20482204" y="7852700"/>
        <a:ext cx="1460810" cy="280127"/>
      </dsp:txXfrm>
    </dsp:sp>
    <dsp:sp modelId="{FCB71D76-7242-40A3-96AC-14C76A1EB98F}">
      <dsp:nvSpPr>
        <dsp:cNvPr id="0" name=""/>
        <dsp:cNvSpPr/>
      </dsp:nvSpPr>
      <dsp:spPr>
        <a:xfrm>
          <a:off x="22335193" y="7199071"/>
          <a:ext cx="1623123" cy="840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18587" numCol="1" spcCol="1270" anchor="ctr" anchorCtr="0">
          <a:noAutofit/>
        </a:bodyPr>
        <a:lstStyle/>
        <a:p>
          <a:pPr lvl="0" algn="ctr" defTabSz="1066800">
            <a:lnSpc>
              <a:spcPct val="90000"/>
            </a:lnSpc>
            <a:spcBef>
              <a:spcPct val="0"/>
            </a:spcBef>
            <a:spcAft>
              <a:spcPct val="35000"/>
            </a:spcAft>
          </a:pPr>
          <a:r>
            <a:rPr lang="en-US" sz="2400" b="1" kern="1200" dirty="0" smtClean="0"/>
            <a:t>Project Supervisor 5</a:t>
          </a:r>
          <a:endParaRPr lang="en-MY" sz="2400" b="1" kern="1200" dirty="0"/>
        </a:p>
      </dsp:txBody>
      <dsp:txXfrm>
        <a:off x="22335193" y="7199071"/>
        <a:ext cx="1623123" cy="840381"/>
      </dsp:txXfrm>
    </dsp:sp>
    <dsp:sp modelId="{5AE49A63-60FE-46F2-9CE3-C7CE91801D61}">
      <dsp:nvSpPr>
        <dsp:cNvPr id="0" name=""/>
        <dsp:cNvSpPr/>
      </dsp:nvSpPr>
      <dsp:spPr>
        <a:xfrm>
          <a:off x="22659817" y="7852700"/>
          <a:ext cx="1460810" cy="28012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TBA</a:t>
          </a:r>
          <a:endParaRPr lang="en-MY" sz="1800" kern="1200" dirty="0"/>
        </a:p>
      </dsp:txBody>
      <dsp:txXfrm>
        <a:off x="22659817" y="7852700"/>
        <a:ext cx="1460810" cy="2801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dirty="0">
              <a:latin typeface="Open Sans Light"/>
            </a:endParaRPr>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3B157C50-CCBC-2A42-B4C4-22B7CB18877D}" type="datetimeFigureOut">
              <a:rPr lang="en-US" smtClean="0">
                <a:latin typeface="Open Sans Light"/>
              </a:rPr>
              <a:t>5/24/2017</a:t>
            </a:fld>
            <a:endParaRPr lang="en-US" dirty="0">
              <a:latin typeface="Open Sans Light"/>
            </a:endParaRPr>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dirty="0">
              <a:latin typeface="Open Sans Light"/>
            </a:endParaRPr>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7C373154-D89E-B24F-ACC1-E214AA320E62}" type="slidenum">
              <a:rPr lang="en-US" smtClean="0">
                <a:latin typeface="Open Sans Light"/>
              </a:rPr>
              <a:t>‹#›</a:t>
            </a:fld>
            <a:endParaRPr lang="en-US" dirty="0">
              <a:latin typeface="Open Sans Light"/>
            </a:endParaRPr>
          </a:p>
        </p:txBody>
      </p:sp>
    </p:spTree>
    <p:extLst>
      <p:ext uri="{BB962C8B-B14F-4D97-AF65-F5344CB8AC3E}">
        <p14:creationId xmlns:p14="http://schemas.microsoft.com/office/powerpoint/2010/main" val="3619321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atin typeface="Open Sans Light"/>
              </a:defRPr>
            </a:lvl1pPr>
          </a:lstStyle>
          <a:p>
            <a:endParaRPr lang="en-US" dirty="0"/>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atin typeface="Open Sans Light"/>
              </a:defRPr>
            </a:lvl1pPr>
          </a:lstStyle>
          <a:p>
            <a:fld id="{4777BE1B-B234-614A-B080-4D121D4DF535}" type="datetimeFigureOut">
              <a:rPr lang="en-US" smtClean="0"/>
              <a:pPr/>
              <a:t>5/24/2017</a:t>
            </a:fld>
            <a:endParaRPr lang="en-US" dirty="0"/>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atin typeface="Open Sans Light"/>
              </a:defRPr>
            </a:lvl1pPr>
          </a:lstStyle>
          <a:p>
            <a:endParaRPr lang="en-US" dirty="0"/>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atin typeface="Open Sans Light"/>
              </a:defRPr>
            </a:lvl1pPr>
          </a:lstStyle>
          <a:p>
            <a:fld id="{C94E8D62-D41F-6042-BCDF-79D228EFA10F}" type="slidenum">
              <a:rPr lang="en-US" smtClean="0"/>
              <a:pPr/>
              <a:t>‹#›</a:t>
            </a:fld>
            <a:endParaRPr lang="en-US" dirty="0"/>
          </a:p>
        </p:txBody>
      </p:sp>
    </p:spTree>
    <p:extLst>
      <p:ext uri="{BB962C8B-B14F-4D97-AF65-F5344CB8AC3E}">
        <p14:creationId xmlns:p14="http://schemas.microsoft.com/office/powerpoint/2010/main" val="3579544509"/>
      </p:ext>
    </p:extLst>
  </p:cSld>
  <p:clrMap bg1="lt1" tx1="dk1" bg2="lt2" tx2="dk2" accent1="accent1" accent2="accent2" accent3="accent3" accent4="accent4" accent5="accent5" accent6="accent6" hlink="hlink" folHlink="folHlink"/>
  <p:hf hdr="0" ftr="0" dt="0"/>
  <p:notesStyle>
    <a:lvl1pPr marL="0" algn="l" defTabSz="456697" rtl="0" eaLnBrk="1" latinLnBrk="0" hangingPunct="1">
      <a:defRPr sz="1200" kern="1200">
        <a:solidFill>
          <a:schemeClr val="tx1"/>
        </a:solidFill>
        <a:latin typeface="Open Sans Light"/>
        <a:ea typeface="+mn-ea"/>
        <a:cs typeface="+mn-cs"/>
      </a:defRPr>
    </a:lvl1pPr>
    <a:lvl2pPr marL="456697" algn="l" defTabSz="456697" rtl="0" eaLnBrk="1" latinLnBrk="0" hangingPunct="1">
      <a:defRPr sz="1200" kern="1200">
        <a:solidFill>
          <a:schemeClr val="tx1"/>
        </a:solidFill>
        <a:latin typeface="Open Sans Light"/>
        <a:ea typeface="+mn-ea"/>
        <a:cs typeface="+mn-cs"/>
      </a:defRPr>
    </a:lvl2pPr>
    <a:lvl3pPr marL="913395" algn="l" defTabSz="456697" rtl="0" eaLnBrk="1" latinLnBrk="0" hangingPunct="1">
      <a:defRPr sz="1200" kern="1200">
        <a:solidFill>
          <a:schemeClr val="tx1"/>
        </a:solidFill>
        <a:latin typeface="Open Sans Light"/>
        <a:ea typeface="+mn-ea"/>
        <a:cs typeface="+mn-cs"/>
      </a:defRPr>
    </a:lvl3pPr>
    <a:lvl4pPr marL="1370094" algn="l" defTabSz="456697" rtl="0" eaLnBrk="1" latinLnBrk="0" hangingPunct="1">
      <a:defRPr sz="1200" kern="1200">
        <a:solidFill>
          <a:schemeClr val="tx1"/>
        </a:solidFill>
        <a:latin typeface="Open Sans Light"/>
        <a:ea typeface="+mn-ea"/>
        <a:cs typeface="+mn-cs"/>
      </a:defRPr>
    </a:lvl4pPr>
    <a:lvl5pPr marL="1826797" algn="l" defTabSz="456697" rtl="0" eaLnBrk="1" latinLnBrk="0" hangingPunct="1">
      <a:defRPr sz="1200" kern="1200">
        <a:solidFill>
          <a:schemeClr val="tx1"/>
        </a:solidFill>
        <a:latin typeface="Open Sans Light"/>
        <a:ea typeface="+mn-ea"/>
        <a:cs typeface="+mn-cs"/>
      </a:defRPr>
    </a:lvl5pPr>
    <a:lvl6pPr marL="2283492" algn="l" defTabSz="456697" rtl="0" eaLnBrk="1" latinLnBrk="0" hangingPunct="1">
      <a:defRPr sz="1200" kern="1200">
        <a:solidFill>
          <a:schemeClr val="tx1"/>
        </a:solidFill>
        <a:latin typeface="+mn-lt"/>
        <a:ea typeface="+mn-ea"/>
        <a:cs typeface="+mn-cs"/>
      </a:defRPr>
    </a:lvl6pPr>
    <a:lvl7pPr marL="2740191" algn="l" defTabSz="456697" rtl="0" eaLnBrk="1" latinLnBrk="0" hangingPunct="1">
      <a:defRPr sz="1200" kern="1200">
        <a:solidFill>
          <a:schemeClr val="tx1"/>
        </a:solidFill>
        <a:latin typeface="+mn-lt"/>
        <a:ea typeface="+mn-ea"/>
        <a:cs typeface="+mn-cs"/>
      </a:defRPr>
    </a:lvl7pPr>
    <a:lvl8pPr marL="3196889" algn="l" defTabSz="456697" rtl="0" eaLnBrk="1" latinLnBrk="0" hangingPunct="1">
      <a:defRPr sz="1200" kern="1200">
        <a:solidFill>
          <a:schemeClr val="tx1"/>
        </a:solidFill>
        <a:latin typeface="+mn-lt"/>
        <a:ea typeface="+mn-ea"/>
        <a:cs typeface="+mn-cs"/>
      </a:defRPr>
    </a:lvl8pPr>
    <a:lvl9pPr marL="3653588" algn="l" defTabSz="4566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a:t>
            </a:r>
          </a:p>
          <a:p>
            <a:r>
              <a:rPr lang="en-US" dirty="0" smtClean="0"/>
              <a:t>Font Size: Proposal Title (60),</a:t>
            </a:r>
            <a:r>
              <a:rPr lang="en-US" baseline="0" dirty="0" smtClean="0"/>
              <a:t> Proposal Details (40)</a:t>
            </a:r>
          </a:p>
          <a:p>
            <a:endParaRPr lang="en-US" baseline="0" dirty="0" smtClean="0"/>
          </a:p>
          <a:p>
            <a:r>
              <a:rPr lang="en-US" baseline="0" dirty="0" smtClean="0"/>
              <a:t>Business unit &amp; Client logo: Small size</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a:t>
            </a:fld>
            <a:endParaRPr lang="en-US" dirty="0"/>
          </a:p>
        </p:txBody>
      </p:sp>
    </p:spTree>
    <p:extLst>
      <p:ext uri="{BB962C8B-B14F-4D97-AF65-F5344CB8AC3E}">
        <p14:creationId xmlns:p14="http://schemas.microsoft.com/office/powerpoint/2010/main" val="1080341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10</a:t>
            </a:fld>
            <a:endParaRPr lang="en-US" dirty="0"/>
          </a:p>
        </p:txBody>
      </p:sp>
    </p:spTree>
    <p:extLst>
      <p:ext uri="{BB962C8B-B14F-4D97-AF65-F5344CB8AC3E}">
        <p14:creationId xmlns:p14="http://schemas.microsoft.com/office/powerpoint/2010/main" val="1553079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11</a:t>
            </a:fld>
            <a:endParaRPr lang="en-US" dirty="0"/>
          </a:p>
        </p:txBody>
      </p:sp>
    </p:spTree>
    <p:extLst>
      <p:ext uri="{BB962C8B-B14F-4D97-AF65-F5344CB8AC3E}">
        <p14:creationId xmlns:p14="http://schemas.microsoft.com/office/powerpoint/2010/main" val="171328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&amp;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The Proposal (60), Content (36)</a:t>
            </a:r>
            <a:endParaRPr lang="en-US" sz="1200" baseline="0" dirty="0" smtClean="0"/>
          </a:p>
          <a:p>
            <a:pPr marL="0" indent="0">
              <a:buNone/>
            </a:pPr>
            <a:endParaRPr lang="en-US" sz="1200" baseline="0" dirty="0" smtClean="0"/>
          </a:p>
          <a:p>
            <a:pPr marL="0" indent="0">
              <a:buNone/>
            </a:pPr>
            <a:r>
              <a:rPr lang="en-US" sz="1200" baseline="0" dirty="0" smtClean="0"/>
              <a:t>Proposal Title’s Example (at the right-top of the red box) : Audit Proposal (For Audit Dept.) or GST Proposal (For GST Dept.)</a:t>
            </a:r>
          </a:p>
          <a:p>
            <a:pPr marL="0" indent="0">
              <a:buNone/>
            </a:pP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12</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13</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14</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15</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16</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17</a:t>
            </a:fld>
            <a:endParaRPr lang="en-US" dirty="0"/>
          </a:p>
        </p:txBody>
      </p:sp>
    </p:spTree>
    <p:extLst>
      <p:ext uri="{BB962C8B-B14F-4D97-AF65-F5344CB8AC3E}">
        <p14:creationId xmlns:p14="http://schemas.microsoft.com/office/powerpoint/2010/main" val="4221115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18</a:t>
            </a:fld>
            <a:endParaRPr lang="en-US" dirty="0"/>
          </a:p>
        </p:txBody>
      </p:sp>
    </p:spTree>
    <p:extLst>
      <p:ext uri="{BB962C8B-B14F-4D97-AF65-F5344CB8AC3E}">
        <p14:creationId xmlns:p14="http://schemas.microsoft.com/office/powerpoint/2010/main" val="2407126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19</a:t>
            </a:fld>
            <a:endParaRPr lang="en-US" dirty="0"/>
          </a:p>
        </p:txBody>
      </p:sp>
    </p:spTree>
    <p:extLst>
      <p:ext uri="{BB962C8B-B14F-4D97-AF65-F5344CB8AC3E}">
        <p14:creationId xmlns:p14="http://schemas.microsoft.com/office/powerpoint/2010/main" val="240712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Executive</a:t>
            </a:r>
            <a:r>
              <a:rPr lang="en-US" baseline="0" dirty="0" smtClean="0"/>
              <a:t> Summary Content </a:t>
            </a:r>
            <a:r>
              <a:rPr lang="en-US" dirty="0" smtClean="0"/>
              <a:t>(36)</a:t>
            </a:r>
            <a:endParaRPr lang="en-US"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2</a:t>
            </a:fld>
            <a:endParaRPr lang="en-US" dirty="0"/>
          </a:p>
        </p:txBody>
      </p:sp>
    </p:spTree>
    <p:extLst>
      <p:ext uri="{BB962C8B-B14F-4D97-AF65-F5344CB8AC3E}">
        <p14:creationId xmlns:p14="http://schemas.microsoft.com/office/powerpoint/2010/main" val="3174647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p>
          <a:p>
            <a:pPr marL="0" marR="0" indent="0" algn="l" defTabSz="456697" rtl="0" eaLnBrk="1" fontAlgn="auto" latinLnBrk="0" hangingPunct="1">
              <a:lnSpc>
                <a:spcPct val="100000"/>
              </a:lnSpc>
              <a:spcBef>
                <a:spcPts val="0"/>
              </a:spcBef>
              <a:spcAft>
                <a:spcPts val="0"/>
              </a:spcAft>
              <a:buClrTx/>
              <a:buSzTx/>
              <a:buFontTx/>
              <a:buNone/>
              <a:tabLst/>
              <a:defRPr/>
            </a:pPr>
            <a:r>
              <a:rPr lang="en-US" sz="1200" baseline="0" dirty="0" smtClean="0"/>
              <a:t>Please insert the details (in red) accordingly.</a:t>
            </a:r>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20</a:t>
            </a:fld>
            <a:endParaRPr lang="en-US" dirty="0"/>
          </a:p>
        </p:txBody>
      </p:sp>
    </p:spTree>
    <p:extLst>
      <p:ext uri="{BB962C8B-B14F-4D97-AF65-F5344CB8AC3E}">
        <p14:creationId xmlns:p14="http://schemas.microsoft.com/office/powerpoint/2010/main" val="2856705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p>
          <a:p>
            <a:pPr marL="0" marR="0" indent="0" algn="l" defTabSz="456697" rtl="0" eaLnBrk="1" fontAlgn="auto" latinLnBrk="0" hangingPunct="1">
              <a:lnSpc>
                <a:spcPct val="100000"/>
              </a:lnSpc>
              <a:spcBef>
                <a:spcPts val="0"/>
              </a:spcBef>
              <a:spcAft>
                <a:spcPts val="0"/>
              </a:spcAft>
              <a:buClrTx/>
              <a:buSzTx/>
              <a:buFontTx/>
              <a:buNone/>
              <a:tabLst/>
              <a:defRPr/>
            </a:pPr>
            <a:r>
              <a:rPr lang="en-US" sz="1200" baseline="0" dirty="0" smtClean="0"/>
              <a:t>Please insert the details (in red) accordingly.</a:t>
            </a:r>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21</a:t>
            </a:fld>
            <a:endParaRPr lang="en-US" dirty="0"/>
          </a:p>
        </p:txBody>
      </p:sp>
    </p:spTree>
    <p:extLst>
      <p:ext uri="{BB962C8B-B14F-4D97-AF65-F5344CB8AC3E}">
        <p14:creationId xmlns:p14="http://schemas.microsoft.com/office/powerpoint/2010/main" val="2856705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p>
          <a:p>
            <a:pPr marL="0" marR="0" indent="0" algn="l" defTabSz="456697" rtl="0" eaLnBrk="1" fontAlgn="auto" latinLnBrk="0" hangingPunct="1">
              <a:lnSpc>
                <a:spcPct val="100000"/>
              </a:lnSpc>
              <a:spcBef>
                <a:spcPts val="0"/>
              </a:spcBef>
              <a:spcAft>
                <a:spcPts val="0"/>
              </a:spcAft>
              <a:buClrTx/>
              <a:buSzTx/>
              <a:buFontTx/>
              <a:buNone/>
              <a:tabLst/>
              <a:defRPr/>
            </a:pPr>
            <a:r>
              <a:rPr lang="en-US" sz="1200" baseline="0" dirty="0" smtClean="0"/>
              <a:t>Please insert the details (in red) accordingly.</a:t>
            </a:r>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22</a:t>
            </a:fld>
            <a:endParaRPr lang="en-US" dirty="0"/>
          </a:p>
        </p:txBody>
      </p:sp>
    </p:spTree>
    <p:extLst>
      <p:ext uri="{BB962C8B-B14F-4D97-AF65-F5344CB8AC3E}">
        <p14:creationId xmlns:p14="http://schemas.microsoft.com/office/powerpoint/2010/main" val="2856705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23</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24</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25</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26</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27</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28</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29</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Table</a:t>
            </a:r>
            <a:r>
              <a:rPr lang="en-US" baseline="0" dirty="0" smtClean="0"/>
              <a:t> of Content </a:t>
            </a:r>
            <a:r>
              <a:rPr lang="en-US" dirty="0" smtClean="0"/>
              <a:t>(44)</a:t>
            </a:r>
            <a:endParaRPr lang="en-US" baseline="0" dirty="0" smtClean="0"/>
          </a:p>
          <a:p>
            <a:pPr marL="0" marR="0" indent="0" algn="l" defTabSz="456697" rtl="0" eaLnBrk="1" fontAlgn="auto" latinLnBrk="0" hangingPunct="1">
              <a:lnSpc>
                <a:spcPct val="100000"/>
              </a:lnSpc>
              <a:spcBef>
                <a:spcPts val="0"/>
              </a:spcBef>
              <a:spcAft>
                <a:spcPts val="0"/>
              </a:spcAft>
              <a:buClrTx/>
              <a:buSzTx/>
              <a:buFontTx/>
              <a:buNone/>
              <a:tabLst/>
              <a:defRPr/>
            </a:pPr>
            <a:endParaRPr lang="en-MY" dirty="0" smtClean="0"/>
          </a:p>
          <a:p>
            <a:r>
              <a:rPr lang="en-US" dirty="0" smtClean="0"/>
              <a:t>Attention: Please change the</a:t>
            </a:r>
            <a:r>
              <a:rPr lang="en-US" baseline="0" dirty="0" smtClean="0"/>
              <a:t> table of content and page numbering accordingly. Thank you very much </a:t>
            </a:r>
            <a:r>
              <a:rPr lang="en-US" baseline="0" dirty="0" smtClean="0">
                <a:sym typeface="Wingdings" panose="05000000000000000000" pitchFamily="2" charset="2"/>
              </a:rPr>
              <a:t></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a:t>
            </a:fld>
            <a:endParaRPr lang="en-US" dirty="0"/>
          </a:p>
        </p:txBody>
      </p:sp>
    </p:spTree>
    <p:extLst>
      <p:ext uri="{BB962C8B-B14F-4D97-AF65-F5344CB8AC3E}">
        <p14:creationId xmlns:p14="http://schemas.microsoft.com/office/powerpoint/2010/main" val="2130249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30</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31</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32</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33</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34</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35</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36</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37</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38</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39</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(Bold)</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About</a:t>
            </a:r>
            <a:r>
              <a:rPr lang="en-US" baseline="0" dirty="0" smtClean="0"/>
              <a:t> Us </a:t>
            </a:r>
            <a:r>
              <a:rPr lang="en-US" dirty="0" smtClean="0"/>
              <a:t>(60)</a:t>
            </a:r>
            <a:endParaRPr lang="en-US"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4</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 Date (32)</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Please change red font accordingly.</a:t>
            </a:r>
          </a:p>
          <a:p>
            <a:pPr marL="0" marR="0" indent="0" algn="l" defTabSz="456697" rtl="0" eaLnBrk="1" fontAlgn="auto" latinLnBrk="0" hangingPunct="1">
              <a:lnSpc>
                <a:spcPct val="100000"/>
              </a:lnSpc>
              <a:spcBef>
                <a:spcPts val="0"/>
              </a:spcBef>
              <a:spcAft>
                <a:spcPts val="0"/>
              </a:spcAft>
              <a:buClrTx/>
              <a:buSzTx/>
              <a:buFontTx/>
              <a:buNone/>
              <a:tabLst/>
              <a:defRPr/>
            </a:pPr>
            <a:r>
              <a:rPr lang="en-US" sz="1200" baseline="0" dirty="0" smtClean="0"/>
              <a:t>Please insert the date and name of company (in red) accordingly</a:t>
            </a:r>
          </a:p>
        </p:txBody>
      </p:sp>
      <p:sp>
        <p:nvSpPr>
          <p:cNvPr id="4" name="Slide Number Placeholder 3"/>
          <p:cNvSpPr>
            <a:spLocks noGrp="1"/>
          </p:cNvSpPr>
          <p:nvPr>
            <p:ph type="sldNum" sz="quarter" idx="10"/>
          </p:nvPr>
        </p:nvSpPr>
        <p:spPr/>
        <p:txBody>
          <a:bodyPr/>
          <a:lstStyle/>
          <a:p>
            <a:fld id="{C94E8D62-D41F-6042-BCDF-79D228EFA10F}" type="slidenum">
              <a:rPr lang="en-US" smtClean="0"/>
              <a:pPr/>
              <a:t>40</a:t>
            </a:fld>
            <a:endParaRPr lang="en-US" dirty="0"/>
          </a:p>
        </p:txBody>
      </p:sp>
    </p:spTree>
    <p:extLst>
      <p:ext uri="{BB962C8B-B14F-4D97-AF65-F5344CB8AC3E}">
        <p14:creationId xmlns:p14="http://schemas.microsoft.com/office/powerpoint/2010/main" val="4171420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Engagement’s content (36)</a:t>
            </a:r>
          </a:p>
          <a:p>
            <a:endParaRPr lang="en-US" dirty="0" smtClean="0"/>
          </a:p>
          <a:p>
            <a:r>
              <a:rPr lang="en-US" dirty="0" smtClean="0"/>
              <a:t>Attention: You may add</a:t>
            </a:r>
            <a:r>
              <a:rPr lang="en-US" baseline="0" dirty="0" smtClean="0"/>
              <a:t> additional row/slide depending on your needs.</a:t>
            </a:r>
          </a:p>
          <a:p>
            <a:pPr marL="0" marR="0" lvl="1" indent="0" algn="l" defTabSz="456697" rtl="0" eaLnBrk="1" fontAlgn="auto" latinLnBrk="0" hangingPunct="1">
              <a:lnSpc>
                <a:spcPct val="100000"/>
              </a:lnSpc>
              <a:spcBef>
                <a:spcPts val="0"/>
              </a:spcBef>
              <a:spcAft>
                <a:spcPts val="0"/>
              </a:spcAft>
              <a:buClrTx/>
              <a:buSzTx/>
              <a:buFontTx/>
              <a:buNone/>
              <a:tabLst/>
              <a:defRPr/>
            </a:pPr>
            <a:r>
              <a:rPr lang="en-US" altLang="en-US" sz="3600" i="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the</a:t>
            </a:r>
            <a:r>
              <a:rPr lang="en-US" altLang="en-US" sz="3600" i="0" baseline="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case of progress fee, you may use this phrase: </a:t>
            </a:r>
            <a:r>
              <a:rPr lang="en-US" altLang="en-US" sz="3600" i="1" baseline="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3600" i="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fees are based on deliverables at each stage of advisory work. </a:t>
            </a:r>
            <a:endParaRPr lang="en-US"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41</a:t>
            </a:fld>
            <a:endParaRPr lang="en-US" dirty="0"/>
          </a:p>
        </p:txBody>
      </p:sp>
    </p:spTree>
    <p:extLst>
      <p:ext uri="{BB962C8B-B14F-4D97-AF65-F5344CB8AC3E}">
        <p14:creationId xmlns:p14="http://schemas.microsoft.com/office/powerpoint/2010/main" val="2234540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Engagement’s content (36)</a:t>
            </a:r>
          </a:p>
          <a:p>
            <a:endParaRPr lang="en-US" dirty="0" smtClean="0"/>
          </a:p>
          <a:p>
            <a:r>
              <a:rPr lang="en-US" dirty="0" smtClean="0"/>
              <a:t>Attention: You may add</a:t>
            </a:r>
            <a:r>
              <a:rPr lang="en-US" baseline="0" dirty="0" smtClean="0"/>
              <a:t> additional row/slide depending on your needs.</a:t>
            </a:r>
          </a:p>
          <a:p>
            <a:pPr marL="0" marR="0" lvl="1" indent="0" algn="l" defTabSz="456697" rtl="0" eaLnBrk="1" fontAlgn="auto" latinLnBrk="0" hangingPunct="1">
              <a:lnSpc>
                <a:spcPct val="100000"/>
              </a:lnSpc>
              <a:spcBef>
                <a:spcPts val="0"/>
              </a:spcBef>
              <a:spcAft>
                <a:spcPts val="0"/>
              </a:spcAft>
              <a:buClrTx/>
              <a:buSzTx/>
              <a:buFontTx/>
              <a:buNone/>
              <a:tabLst/>
              <a:defRPr/>
            </a:pPr>
            <a:r>
              <a:rPr lang="en-US" altLang="en-US" sz="3600" i="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the</a:t>
            </a:r>
            <a:r>
              <a:rPr lang="en-US" altLang="en-US" sz="3600" i="0" baseline="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case of progress fee, you may use this phrase: </a:t>
            </a:r>
            <a:r>
              <a:rPr lang="en-US" altLang="en-US" sz="3600" i="1" baseline="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3600" i="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fees are based on deliverables at each stage of advisory work. </a:t>
            </a:r>
            <a:endParaRPr lang="en-US"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42</a:t>
            </a:fld>
            <a:endParaRPr lang="en-US" dirty="0"/>
          </a:p>
        </p:txBody>
      </p:sp>
    </p:spTree>
    <p:extLst>
      <p:ext uri="{BB962C8B-B14F-4D97-AF65-F5344CB8AC3E}">
        <p14:creationId xmlns:p14="http://schemas.microsoft.com/office/powerpoint/2010/main" val="2234540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Engagement’s content (36)</a:t>
            </a:r>
          </a:p>
          <a:p>
            <a:r>
              <a:rPr lang="en-US" dirty="0" smtClean="0"/>
              <a:t>Please edit accordingly</a:t>
            </a:r>
            <a:r>
              <a:rPr lang="en-US" baseline="0" dirty="0" smtClean="0"/>
              <a:t> (red)</a:t>
            </a:r>
            <a:endParaRPr lang="en-US" dirty="0" smtClean="0"/>
          </a:p>
          <a:p>
            <a:r>
              <a:rPr lang="en-US" dirty="0" smtClean="0"/>
              <a:t>Attention: You may add</a:t>
            </a:r>
            <a:r>
              <a:rPr lang="en-US" baseline="0" dirty="0" smtClean="0"/>
              <a:t> additional row/slide depending on your needs.</a:t>
            </a:r>
          </a:p>
          <a:p>
            <a:pPr marL="0" marR="0" lvl="1" indent="0" algn="l" defTabSz="456697" rtl="0" eaLnBrk="1" fontAlgn="auto" latinLnBrk="0" hangingPunct="1">
              <a:lnSpc>
                <a:spcPct val="100000"/>
              </a:lnSpc>
              <a:spcBef>
                <a:spcPts val="0"/>
              </a:spcBef>
              <a:spcAft>
                <a:spcPts val="0"/>
              </a:spcAft>
              <a:buClrTx/>
              <a:buSzTx/>
              <a:buFontTx/>
              <a:buNone/>
              <a:tabLst/>
              <a:defRPr/>
            </a:pPr>
            <a:r>
              <a:rPr lang="en-US" altLang="en-US" sz="3600" i="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the</a:t>
            </a:r>
            <a:r>
              <a:rPr lang="en-US" altLang="en-US" sz="3600" i="0" baseline="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case of progress fee, you may use this phrase: </a:t>
            </a:r>
            <a:r>
              <a:rPr lang="en-US" altLang="en-US" sz="3600" i="1" baseline="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3600" i="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fees are based on deliverables at each stage of advisory work. </a:t>
            </a:r>
            <a:endParaRPr lang="en-US"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43</a:t>
            </a:fld>
            <a:endParaRPr lang="en-US" dirty="0"/>
          </a:p>
        </p:txBody>
      </p:sp>
    </p:spTree>
    <p:extLst>
      <p:ext uri="{BB962C8B-B14F-4D97-AF65-F5344CB8AC3E}">
        <p14:creationId xmlns:p14="http://schemas.microsoft.com/office/powerpoint/2010/main" val="4039284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edit </a:t>
            </a:r>
            <a:r>
              <a:rPr lang="en-US" baseline="0" dirty="0" smtClean="0"/>
              <a:t>accordingly.</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44</a:t>
            </a:fld>
            <a:endParaRPr lang="en-US" dirty="0"/>
          </a:p>
        </p:txBody>
      </p:sp>
    </p:spTree>
    <p:extLst>
      <p:ext uri="{BB962C8B-B14F-4D97-AF65-F5344CB8AC3E}">
        <p14:creationId xmlns:p14="http://schemas.microsoft.com/office/powerpoint/2010/main" val="3211200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(28)</a:t>
            </a:r>
          </a:p>
          <a:p>
            <a:pPr marL="0" indent="0">
              <a:buNone/>
            </a:pPr>
            <a:endParaRPr lang="en-US" dirty="0" smtClean="0"/>
          </a:p>
          <a:p>
            <a:pPr marL="0" indent="0">
              <a:buNone/>
            </a:pPr>
            <a:r>
              <a:rPr lang="en-US" dirty="0" smtClean="0"/>
              <a:t>Attention: Please</a:t>
            </a:r>
            <a:r>
              <a:rPr lang="en-US" baseline="0" dirty="0" smtClean="0"/>
              <a:t> insert the details of the project team members appropriately.</a:t>
            </a:r>
          </a:p>
          <a:p>
            <a:pPr marL="0" indent="0">
              <a:buNone/>
            </a:pPr>
            <a:r>
              <a:rPr lang="en-US" baseline="0" dirty="0" smtClean="0"/>
              <a:t>Directory: Pictures can be obtained from PUBLIC/</a:t>
            </a:r>
            <a:r>
              <a:rPr lang="en-US" baseline="0" dirty="0" err="1" smtClean="0"/>
              <a:t>SALIHINAlbum</a:t>
            </a:r>
            <a:r>
              <a:rPr lang="en-US" baseline="0" dirty="0" smtClean="0"/>
              <a:t>/</a:t>
            </a:r>
            <a:r>
              <a:rPr lang="en-US" baseline="0" dirty="0" err="1" smtClean="0"/>
              <a:t>ProposalPictures</a:t>
            </a:r>
            <a:r>
              <a:rPr lang="en-US" baseline="0" dirty="0" smtClean="0"/>
              <a:t> (</a:t>
            </a:r>
            <a:r>
              <a:rPr lang="en-US" baseline="0" dirty="0" err="1" smtClean="0"/>
              <a:t>Audry’s</a:t>
            </a:r>
            <a:r>
              <a:rPr lang="en-US" baseline="0" dirty="0" smtClean="0"/>
              <a:t> Action)</a:t>
            </a:r>
            <a:endParaRPr lang="en-US"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45</a:t>
            </a:fld>
            <a:endParaRPr lang="en-US" dirty="0"/>
          </a:p>
        </p:txBody>
      </p:sp>
    </p:spTree>
    <p:extLst>
      <p:ext uri="{BB962C8B-B14F-4D97-AF65-F5344CB8AC3E}">
        <p14:creationId xmlns:p14="http://schemas.microsoft.com/office/powerpoint/2010/main" val="2118863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46</a:t>
            </a:fld>
            <a:endParaRPr lang="en-US" dirty="0"/>
          </a:p>
        </p:txBody>
      </p:sp>
    </p:spTree>
    <p:extLst>
      <p:ext uri="{BB962C8B-B14F-4D97-AF65-F5344CB8AC3E}">
        <p14:creationId xmlns:p14="http://schemas.microsoft.com/office/powerpoint/2010/main" val="1713289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a:t>
            </a:r>
            <a:r>
              <a:rPr lang="en-US" baseline="0" dirty="0" smtClean="0"/>
              <a:t> change the name of the co accordingly.</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47</a:t>
            </a:fld>
            <a:endParaRPr lang="en-US" dirty="0"/>
          </a:p>
        </p:txBody>
      </p:sp>
    </p:spTree>
    <p:extLst>
      <p:ext uri="{BB962C8B-B14F-4D97-AF65-F5344CB8AC3E}">
        <p14:creationId xmlns:p14="http://schemas.microsoft.com/office/powerpoint/2010/main" val="3434803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1200" baseline="0" dirty="0" smtClean="0"/>
              <a:t>Please insert primary contact person accordingly.</a:t>
            </a:r>
          </a:p>
        </p:txBody>
      </p:sp>
      <p:sp>
        <p:nvSpPr>
          <p:cNvPr id="4" name="Slide Number Placeholder 3"/>
          <p:cNvSpPr>
            <a:spLocks noGrp="1"/>
          </p:cNvSpPr>
          <p:nvPr>
            <p:ph type="sldNum" sz="quarter" idx="10"/>
          </p:nvPr>
        </p:nvSpPr>
        <p:spPr/>
        <p:txBody>
          <a:bodyPr/>
          <a:lstStyle/>
          <a:p>
            <a:fld id="{C94E8D62-D41F-6042-BCDF-79D228EFA10F}" type="slidenum">
              <a:rPr lang="en-US" smtClean="0"/>
              <a:pPr/>
              <a:t>48</a:t>
            </a:fld>
            <a:endParaRPr lang="en-US" dirty="0"/>
          </a:p>
        </p:txBody>
      </p:sp>
    </p:spTree>
    <p:extLst>
      <p:ext uri="{BB962C8B-B14F-4D97-AF65-F5344CB8AC3E}">
        <p14:creationId xmlns:p14="http://schemas.microsoft.com/office/powerpoint/2010/main" val="2581489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49</a:t>
            </a:fld>
            <a:endParaRPr lang="en-US" dirty="0"/>
          </a:p>
        </p:txBody>
      </p:sp>
    </p:spTree>
    <p:extLst>
      <p:ext uri="{BB962C8B-B14F-4D97-AF65-F5344CB8AC3E}">
        <p14:creationId xmlns:p14="http://schemas.microsoft.com/office/powerpoint/2010/main" val="1631102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5</a:t>
            </a:fld>
            <a:endParaRPr lang="en-US" dirty="0"/>
          </a:p>
        </p:txBody>
      </p:sp>
    </p:spTree>
    <p:extLst>
      <p:ext uri="{BB962C8B-B14F-4D97-AF65-F5344CB8AC3E}">
        <p14:creationId xmlns:p14="http://schemas.microsoft.com/office/powerpoint/2010/main" val="327109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a:t>
            </a:r>
            <a:r>
              <a:rPr lang="en-US" baseline="0" smtClean="0"/>
              <a:t>much </a:t>
            </a:r>
            <a:r>
              <a:rPr lang="en-US" baseline="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6</a:t>
            </a:fld>
            <a:endParaRPr lang="en-US" dirty="0"/>
          </a:p>
        </p:txBody>
      </p:sp>
    </p:spTree>
    <p:extLst>
      <p:ext uri="{BB962C8B-B14F-4D97-AF65-F5344CB8AC3E}">
        <p14:creationId xmlns:p14="http://schemas.microsoft.com/office/powerpoint/2010/main" val="4839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7</a:t>
            </a:fld>
            <a:endParaRPr lang="en-US" dirty="0"/>
          </a:p>
        </p:txBody>
      </p:sp>
    </p:spTree>
    <p:extLst>
      <p:ext uri="{BB962C8B-B14F-4D97-AF65-F5344CB8AC3E}">
        <p14:creationId xmlns:p14="http://schemas.microsoft.com/office/powerpoint/2010/main" val="30358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8</a:t>
            </a:fld>
            <a:endParaRPr lang="en-US" dirty="0"/>
          </a:p>
        </p:txBody>
      </p:sp>
    </p:spTree>
    <p:extLst>
      <p:ext uri="{BB962C8B-B14F-4D97-AF65-F5344CB8AC3E}">
        <p14:creationId xmlns:p14="http://schemas.microsoft.com/office/powerpoint/2010/main" val="303581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9</a:t>
            </a:fld>
            <a:endParaRPr lang="en-US" dirty="0"/>
          </a:p>
        </p:txBody>
      </p:sp>
    </p:spTree>
    <p:extLst>
      <p:ext uri="{BB962C8B-B14F-4D97-AF65-F5344CB8AC3E}">
        <p14:creationId xmlns:p14="http://schemas.microsoft.com/office/powerpoint/2010/main" val="248299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58076" y="5414843"/>
            <a:ext cx="17071023" cy="3505200"/>
          </a:xfrm>
        </p:spPr>
        <p:txBody>
          <a:bodyPr>
            <a:normAutofit/>
          </a:bodyPr>
          <a:lstStyle>
            <a:lvl1pPr marL="0" indent="0" algn="ctr">
              <a:lnSpc>
                <a:spcPct val="120000"/>
              </a:lnSpc>
              <a:buNone/>
              <a:defRPr sz="4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1087444" indent="0" algn="ctr">
              <a:buNone/>
              <a:defRPr>
                <a:solidFill>
                  <a:schemeClr val="tx1">
                    <a:tint val="75000"/>
                  </a:schemeClr>
                </a:solidFill>
              </a:defRPr>
            </a:lvl2pPr>
            <a:lvl3pPr marL="2174887" indent="0" algn="ctr">
              <a:buNone/>
              <a:defRPr>
                <a:solidFill>
                  <a:schemeClr val="tx1">
                    <a:tint val="75000"/>
                  </a:schemeClr>
                </a:solidFill>
              </a:defRPr>
            </a:lvl3pPr>
            <a:lvl4pPr marL="3262338" indent="0" algn="ctr">
              <a:buNone/>
              <a:defRPr>
                <a:solidFill>
                  <a:schemeClr val="tx1">
                    <a:tint val="75000"/>
                  </a:schemeClr>
                </a:solidFill>
              </a:defRPr>
            </a:lvl4pPr>
            <a:lvl5pPr marL="4349779" indent="0" algn="ctr">
              <a:buNone/>
              <a:defRPr>
                <a:solidFill>
                  <a:schemeClr val="tx1">
                    <a:tint val="75000"/>
                  </a:schemeClr>
                </a:solidFill>
              </a:defRPr>
            </a:lvl5pPr>
            <a:lvl6pPr marL="5437225" indent="0" algn="ctr">
              <a:buNone/>
              <a:defRPr>
                <a:solidFill>
                  <a:schemeClr val="tx1">
                    <a:tint val="75000"/>
                  </a:schemeClr>
                </a:solidFill>
              </a:defRPr>
            </a:lvl6pPr>
            <a:lvl7pPr marL="6524671" indent="0" algn="ctr">
              <a:buNone/>
              <a:defRPr>
                <a:solidFill>
                  <a:schemeClr val="tx1">
                    <a:tint val="75000"/>
                  </a:schemeClr>
                </a:solidFill>
              </a:defRPr>
            </a:lvl7pPr>
            <a:lvl8pPr marL="7612115" indent="0" algn="ctr">
              <a:buNone/>
              <a:defRPr>
                <a:solidFill>
                  <a:schemeClr val="tx1">
                    <a:tint val="75000"/>
                  </a:schemeClr>
                </a:solidFill>
              </a:defRPr>
            </a:lvl8pPr>
            <a:lvl9pPr marL="8699558" indent="0" algn="ctr">
              <a:buNone/>
              <a:defRPr>
                <a:solidFill>
                  <a:schemeClr val="tx1">
                    <a:tint val="75000"/>
                  </a:schemeClr>
                </a:solidFill>
              </a:defRPr>
            </a:lvl9pPr>
          </a:lstStyle>
          <a:p>
            <a:r>
              <a:rPr lang="en-US" dirty="0" smtClean="0"/>
              <a:t>Proposal Details</a:t>
            </a:r>
            <a:endParaRPr lang="en-US" dirty="0"/>
          </a:p>
        </p:txBody>
      </p:sp>
      <p:sp>
        <p:nvSpPr>
          <p:cNvPr id="2" name="Title 1"/>
          <p:cNvSpPr>
            <a:spLocks noGrp="1"/>
          </p:cNvSpPr>
          <p:nvPr>
            <p:ph type="ctrTitle" hasCustomPrompt="1"/>
          </p:nvPr>
        </p:nvSpPr>
        <p:spPr>
          <a:xfrm>
            <a:off x="3658076" y="3567460"/>
            <a:ext cx="17071023" cy="1825542"/>
          </a:xfrm>
        </p:spPr>
        <p:txBody>
          <a:bodyPr/>
          <a:lstStyle>
            <a:lvl1pPr>
              <a:defRPr b="1">
                <a:solidFill>
                  <a:schemeClr val="tx1">
                    <a:lumMod val="65000"/>
                    <a:lumOff val="35000"/>
                  </a:schemeClr>
                </a:solidFill>
              </a:defRPr>
            </a:lvl1pPr>
          </a:lstStyle>
          <a:p>
            <a:r>
              <a:rPr lang="en-US" dirty="0" smtClean="0"/>
              <a:t>PROPOSAL TITLE</a:t>
            </a:r>
            <a:endParaRPr lang="en-US" dirty="0"/>
          </a:p>
        </p:txBody>
      </p:sp>
      <p:sp>
        <p:nvSpPr>
          <p:cNvPr id="5"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Tree>
    <p:extLst>
      <p:ext uri="{BB962C8B-B14F-4D97-AF65-F5344CB8AC3E}">
        <p14:creationId xmlns:p14="http://schemas.microsoft.com/office/powerpoint/2010/main" val="35947415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2193588" y="6858000"/>
            <a:ext cx="12193588" cy="6858000"/>
          </a:xfrm>
        </p:spPr>
        <p:txBody>
          <a:bodyPr/>
          <a:lstStyle/>
          <a:p>
            <a:endParaRPr lang="en-US" dirty="0"/>
          </a:p>
        </p:txBody>
      </p:sp>
      <p:sp>
        <p:nvSpPr>
          <p:cNvPr id="13" name="Picture Placeholder 2"/>
          <p:cNvSpPr>
            <a:spLocks noGrp="1"/>
          </p:cNvSpPr>
          <p:nvPr>
            <p:ph type="pic" sz="quarter" idx="13"/>
          </p:nvPr>
        </p:nvSpPr>
        <p:spPr>
          <a:xfrm>
            <a:off x="0" y="0"/>
            <a:ext cx="12193588" cy="6858000"/>
          </a:xfrm>
        </p:spPr>
        <p:txBody>
          <a:bodyPr/>
          <a:lstStyle/>
          <a:p>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8"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15677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1" y="0"/>
            <a:ext cx="24387175" cy="4876800"/>
          </a:xfrm>
        </p:spPr>
        <p:txBody>
          <a:bodyPr/>
          <a:lstStyle/>
          <a:p>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5"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9"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9963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s">
    <p:spTree>
      <p:nvGrpSpPr>
        <p:cNvPr id="1" name=""/>
        <p:cNvGrpSpPr/>
        <p:nvPr/>
      </p:nvGrpSpPr>
      <p:grpSpPr>
        <a:xfrm>
          <a:off x="0" y="0"/>
          <a:ext cx="0" cy="0"/>
          <a:chOff x="0" y="0"/>
          <a:chExt cx="0" cy="0"/>
        </a:xfrm>
      </p:grpSpPr>
      <p:sp>
        <p:nvSpPr>
          <p:cNvPr id="8" name="Picture Placeholder 4"/>
          <p:cNvSpPr>
            <a:spLocks noGrp="1"/>
          </p:cNvSpPr>
          <p:nvPr>
            <p:ph type="pic" sz="quarter" idx="13" hasCustomPrompt="1"/>
          </p:nvPr>
        </p:nvSpPr>
        <p:spPr>
          <a:xfrm>
            <a:off x="0" y="0"/>
            <a:ext cx="24387175" cy="13716000"/>
          </a:xfrm>
        </p:spPr>
        <p:txBody>
          <a:bodyPr/>
          <a:lstStyle>
            <a:lvl1pPr>
              <a:defRPr baseline="0"/>
            </a:lvl1pPr>
          </a:lstStyle>
          <a:p>
            <a:r>
              <a:rPr lang="en-US" dirty="0" smtClean="0"/>
              <a:t>Drag / Drop / Send to Back</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7"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043681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2043799" y="3667381"/>
            <a:ext cx="4823726" cy="3657600"/>
          </a:xfrm>
        </p:spPr>
        <p:txBody>
          <a:bodyPr/>
          <a:lstStyle/>
          <a:p>
            <a:endParaRPr lang="en-US"/>
          </a:p>
        </p:txBody>
      </p:sp>
      <p:sp>
        <p:nvSpPr>
          <p:cNvPr id="13" name="Picture Placeholder 2"/>
          <p:cNvSpPr>
            <a:spLocks noGrp="1"/>
          </p:cNvSpPr>
          <p:nvPr>
            <p:ph type="pic" sz="quarter" idx="14"/>
          </p:nvPr>
        </p:nvSpPr>
        <p:spPr>
          <a:xfrm>
            <a:off x="7243796" y="3667381"/>
            <a:ext cx="4823726" cy="3657600"/>
          </a:xfrm>
        </p:spPr>
        <p:txBody>
          <a:bodyPr/>
          <a:lstStyle/>
          <a:p>
            <a:endParaRPr lang="en-US"/>
          </a:p>
        </p:txBody>
      </p:sp>
      <p:sp>
        <p:nvSpPr>
          <p:cNvPr id="14" name="Picture Placeholder 2"/>
          <p:cNvSpPr>
            <a:spLocks noGrp="1"/>
          </p:cNvSpPr>
          <p:nvPr>
            <p:ph type="pic" sz="quarter" idx="15"/>
          </p:nvPr>
        </p:nvSpPr>
        <p:spPr>
          <a:xfrm>
            <a:off x="12450926" y="3667381"/>
            <a:ext cx="4823726" cy="3657600"/>
          </a:xfrm>
        </p:spPr>
        <p:txBody>
          <a:bodyPr/>
          <a:lstStyle/>
          <a:p>
            <a:endParaRPr lang="en-US"/>
          </a:p>
        </p:txBody>
      </p:sp>
      <p:sp>
        <p:nvSpPr>
          <p:cNvPr id="15" name="Picture Placeholder 2"/>
          <p:cNvSpPr>
            <a:spLocks noGrp="1"/>
          </p:cNvSpPr>
          <p:nvPr>
            <p:ph type="pic" sz="quarter" idx="16"/>
          </p:nvPr>
        </p:nvSpPr>
        <p:spPr>
          <a:xfrm>
            <a:off x="17650923" y="3667381"/>
            <a:ext cx="4823726" cy="3657600"/>
          </a:xfrm>
        </p:spPr>
        <p:txBody>
          <a:bodyPr/>
          <a:lstStyle/>
          <a:p>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9"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16"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425952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6"/>
          <p:cNvSpPr>
            <a:spLocks noGrp="1"/>
          </p:cNvSpPr>
          <p:nvPr>
            <p:ph type="pic" sz="quarter" idx="10"/>
          </p:nvPr>
        </p:nvSpPr>
        <p:spPr>
          <a:xfrm>
            <a:off x="1822450" y="3197225"/>
            <a:ext cx="3659188" cy="3657600"/>
          </a:xfrm>
        </p:spPr>
        <p:txBody>
          <a:bodyPr/>
          <a:lstStyle/>
          <a:p>
            <a:endParaRPr lang="en-US"/>
          </a:p>
        </p:txBody>
      </p:sp>
      <p:sp>
        <p:nvSpPr>
          <p:cNvPr id="10" name="Picture Placeholder 6"/>
          <p:cNvSpPr>
            <a:spLocks noGrp="1"/>
          </p:cNvSpPr>
          <p:nvPr>
            <p:ph type="pic" sz="quarter" idx="11"/>
          </p:nvPr>
        </p:nvSpPr>
        <p:spPr>
          <a:xfrm>
            <a:off x="5639534" y="3197225"/>
            <a:ext cx="3659188" cy="3657600"/>
          </a:xfrm>
        </p:spPr>
        <p:txBody>
          <a:bodyPr/>
          <a:lstStyle/>
          <a:p>
            <a:endParaRPr lang="en-US"/>
          </a:p>
        </p:txBody>
      </p:sp>
      <p:sp>
        <p:nvSpPr>
          <p:cNvPr id="11" name="Picture Placeholder 6"/>
          <p:cNvSpPr>
            <a:spLocks noGrp="1"/>
          </p:cNvSpPr>
          <p:nvPr>
            <p:ph type="pic" sz="quarter" idx="12"/>
          </p:nvPr>
        </p:nvSpPr>
        <p:spPr>
          <a:xfrm>
            <a:off x="1822450" y="7063669"/>
            <a:ext cx="3659188" cy="3657600"/>
          </a:xfrm>
        </p:spPr>
        <p:txBody>
          <a:bodyPr/>
          <a:lstStyle/>
          <a:p>
            <a:endParaRPr lang="en-US"/>
          </a:p>
        </p:txBody>
      </p:sp>
      <p:sp>
        <p:nvSpPr>
          <p:cNvPr id="12" name="Picture Placeholder 6"/>
          <p:cNvSpPr>
            <a:spLocks noGrp="1"/>
          </p:cNvSpPr>
          <p:nvPr>
            <p:ph type="pic" sz="quarter" idx="13"/>
          </p:nvPr>
        </p:nvSpPr>
        <p:spPr>
          <a:xfrm>
            <a:off x="5639534" y="7063669"/>
            <a:ext cx="3659188" cy="3657600"/>
          </a:xfrm>
        </p:spPr>
        <p:txBody>
          <a:bodyPr/>
          <a:lstStyle/>
          <a:p>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13"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16"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9069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217490" tIns="108745" rIns="217490" bIns="108745"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19359" y="3200413"/>
            <a:ext cx="21948458" cy="9051926"/>
          </a:xfrm>
          <a:prstGeom prst="rect">
            <a:avLst/>
          </a:prstGeom>
        </p:spPr>
        <p:txBody>
          <a:bodyPr vert="horz" lIns="217490" tIns="108745" rIns="217490" bIns="108745" rtlCol="0">
            <a:no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Tree>
    <p:extLst>
      <p:ext uri="{BB962C8B-B14F-4D97-AF65-F5344CB8AC3E}">
        <p14:creationId xmlns:p14="http://schemas.microsoft.com/office/powerpoint/2010/main" val="402515176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83" r:id="rId3"/>
    <p:sldLayoutId id="2147483661" r:id="rId4"/>
    <p:sldLayoutId id="2147483663" r:id="rId5"/>
    <p:sldLayoutId id="2147483665" r:id="rId6"/>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ftr="0" dt="0"/>
  <p:txStyles>
    <p:titleStyle>
      <a:lvl1pPr algn="ctr" defTabSz="1087444" rtl="0" eaLnBrk="1" latinLnBrk="0" hangingPunct="1">
        <a:spcBef>
          <a:spcPct val="0"/>
        </a:spcBef>
        <a:buNone/>
        <a:defRPr sz="6000" kern="1200">
          <a:solidFill>
            <a:schemeClr val="bg2"/>
          </a:solidFill>
          <a:latin typeface="Open Sans"/>
          <a:ea typeface="+mj-ea"/>
          <a:cs typeface="Open Sans"/>
        </a:defRPr>
      </a:lvl1pPr>
    </p:titleStyle>
    <p:bodyStyle>
      <a:lvl1pPr marL="0" indent="0" algn="ctr" defTabSz="1087444" rtl="0" eaLnBrk="1" latinLnBrk="0" hangingPunct="1">
        <a:lnSpc>
          <a:spcPct val="13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5pPr>
      <a:lvl6pPr marL="5980947" indent="-543724" algn="l" defTabSz="1087444" rtl="0" eaLnBrk="1" latinLnBrk="0" hangingPunct="1">
        <a:spcBef>
          <a:spcPct val="20000"/>
        </a:spcBef>
        <a:buFont typeface="Arial"/>
        <a:buChar char="•"/>
        <a:defRPr sz="4800" kern="1200">
          <a:solidFill>
            <a:schemeClr val="tx1"/>
          </a:solidFill>
          <a:latin typeface="+mn-lt"/>
          <a:ea typeface="+mn-ea"/>
          <a:cs typeface="+mn-cs"/>
        </a:defRPr>
      </a:lvl6pPr>
      <a:lvl7pPr marL="7068393" indent="-543724" algn="l" defTabSz="1087444" rtl="0" eaLnBrk="1" latinLnBrk="0" hangingPunct="1">
        <a:spcBef>
          <a:spcPct val="20000"/>
        </a:spcBef>
        <a:buFont typeface="Arial"/>
        <a:buChar char="•"/>
        <a:defRPr sz="4800" kern="1200">
          <a:solidFill>
            <a:schemeClr val="tx1"/>
          </a:solidFill>
          <a:latin typeface="+mn-lt"/>
          <a:ea typeface="+mn-ea"/>
          <a:cs typeface="+mn-cs"/>
        </a:defRPr>
      </a:lvl7pPr>
      <a:lvl8pPr marL="8155841" indent="-543724" algn="l" defTabSz="1087444" rtl="0" eaLnBrk="1" latinLnBrk="0" hangingPunct="1">
        <a:spcBef>
          <a:spcPct val="20000"/>
        </a:spcBef>
        <a:buFont typeface="Arial"/>
        <a:buChar char="•"/>
        <a:defRPr sz="4800" kern="1200">
          <a:solidFill>
            <a:schemeClr val="tx1"/>
          </a:solidFill>
          <a:latin typeface="+mn-lt"/>
          <a:ea typeface="+mn-ea"/>
          <a:cs typeface="+mn-cs"/>
        </a:defRPr>
      </a:lvl8pPr>
      <a:lvl9pPr marL="9243285" indent="-543724" algn="l" defTabSz="1087444"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7444" rtl="0" eaLnBrk="1" latinLnBrk="0" hangingPunct="1">
        <a:defRPr sz="4300" kern="1200">
          <a:solidFill>
            <a:schemeClr val="tx1"/>
          </a:solidFill>
          <a:latin typeface="+mn-lt"/>
          <a:ea typeface="+mn-ea"/>
          <a:cs typeface="+mn-cs"/>
        </a:defRPr>
      </a:lvl1pPr>
      <a:lvl2pPr marL="1087444" algn="l" defTabSz="1087444" rtl="0" eaLnBrk="1" latinLnBrk="0" hangingPunct="1">
        <a:defRPr sz="4300" kern="1200">
          <a:solidFill>
            <a:schemeClr val="tx1"/>
          </a:solidFill>
          <a:latin typeface="+mn-lt"/>
          <a:ea typeface="+mn-ea"/>
          <a:cs typeface="+mn-cs"/>
        </a:defRPr>
      </a:lvl2pPr>
      <a:lvl3pPr marL="2174887" algn="l" defTabSz="1087444" rtl="0" eaLnBrk="1" latinLnBrk="0" hangingPunct="1">
        <a:defRPr sz="4300" kern="1200">
          <a:solidFill>
            <a:schemeClr val="tx1"/>
          </a:solidFill>
          <a:latin typeface="+mn-lt"/>
          <a:ea typeface="+mn-ea"/>
          <a:cs typeface="+mn-cs"/>
        </a:defRPr>
      </a:lvl3pPr>
      <a:lvl4pPr marL="3262338" algn="l" defTabSz="1087444" rtl="0" eaLnBrk="1" latinLnBrk="0" hangingPunct="1">
        <a:defRPr sz="4300" kern="1200">
          <a:solidFill>
            <a:schemeClr val="tx1"/>
          </a:solidFill>
          <a:latin typeface="+mn-lt"/>
          <a:ea typeface="+mn-ea"/>
          <a:cs typeface="+mn-cs"/>
        </a:defRPr>
      </a:lvl4pPr>
      <a:lvl5pPr marL="4349779" algn="l" defTabSz="1087444" rtl="0" eaLnBrk="1" latinLnBrk="0" hangingPunct="1">
        <a:defRPr sz="4300" kern="1200">
          <a:solidFill>
            <a:schemeClr val="tx1"/>
          </a:solidFill>
          <a:latin typeface="+mn-lt"/>
          <a:ea typeface="+mn-ea"/>
          <a:cs typeface="+mn-cs"/>
        </a:defRPr>
      </a:lvl5pPr>
      <a:lvl6pPr marL="5437225" algn="l" defTabSz="1087444" rtl="0" eaLnBrk="1" latinLnBrk="0" hangingPunct="1">
        <a:defRPr sz="4300" kern="1200">
          <a:solidFill>
            <a:schemeClr val="tx1"/>
          </a:solidFill>
          <a:latin typeface="+mn-lt"/>
          <a:ea typeface="+mn-ea"/>
          <a:cs typeface="+mn-cs"/>
        </a:defRPr>
      </a:lvl6pPr>
      <a:lvl7pPr marL="6524671" algn="l" defTabSz="1087444" rtl="0" eaLnBrk="1" latinLnBrk="0" hangingPunct="1">
        <a:defRPr sz="4300" kern="1200">
          <a:solidFill>
            <a:schemeClr val="tx1"/>
          </a:solidFill>
          <a:latin typeface="+mn-lt"/>
          <a:ea typeface="+mn-ea"/>
          <a:cs typeface="+mn-cs"/>
        </a:defRPr>
      </a:lvl7pPr>
      <a:lvl8pPr marL="7612115" algn="l" defTabSz="1087444" rtl="0" eaLnBrk="1" latinLnBrk="0" hangingPunct="1">
        <a:defRPr sz="4300" kern="1200">
          <a:solidFill>
            <a:schemeClr val="tx1"/>
          </a:solidFill>
          <a:latin typeface="+mn-lt"/>
          <a:ea typeface="+mn-ea"/>
          <a:cs typeface="+mn-cs"/>
        </a:defRPr>
      </a:lvl8pPr>
      <a:lvl9pPr marL="8699558" algn="l" defTabSz="1087444"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5.jp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2" Type="http://schemas.openxmlformats.org/officeDocument/2006/relationships/notesSlide" Target="../notesSlides/notesSlide10.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chart" Target="../charts/chart3.xml"/><Relationship Id="rId9" Type="http://schemas.openxmlformats.org/officeDocument/2006/relationships/chart" Target="../charts/chart5.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jpe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jpeg"/><Relationship Id="rId1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4.png"/><Relationship Id="rId7" Type="http://schemas.openxmlformats.org/officeDocument/2006/relationships/image" Target="../media/image74.png"/><Relationship Id="rId12"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3.png"/><Relationship Id="rId11" Type="http://schemas.openxmlformats.org/officeDocument/2006/relationships/image" Target="../media/image79.jpeg"/><Relationship Id="rId5" Type="http://schemas.openxmlformats.org/officeDocument/2006/relationships/image" Target="../media/image98.png"/><Relationship Id="rId10" Type="http://schemas.openxmlformats.org/officeDocument/2006/relationships/image" Target="../media/image78.jpeg"/><Relationship Id="rId4" Type="http://schemas.openxmlformats.org/officeDocument/2006/relationships/image" Target="../media/image3.png"/><Relationship Id="rId9" Type="http://schemas.openxmlformats.org/officeDocument/2006/relationships/image" Target="../media/image77.png"/><Relationship Id="rId14" Type="http://schemas.openxmlformats.org/officeDocument/2006/relationships/image" Target="../media/image75.jpeg"/></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113.gif"/><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99.png"/><Relationship Id="rId4" Type="http://schemas.openxmlformats.org/officeDocument/2006/relationships/image" Target="../media/image116.png"/><Relationship Id="rId9" Type="http://schemas.openxmlformats.org/officeDocument/2006/relationships/image" Target="../media/image10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81.png"/><Relationship Id="rId3" Type="http://schemas.openxmlformats.org/officeDocument/2006/relationships/image" Target="../media/image124.png"/><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5.jpeg"/><Relationship Id="rId11" Type="http://schemas.openxmlformats.org/officeDocument/2006/relationships/image" Target="../media/image79.jpeg"/><Relationship Id="rId5" Type="http://schemas.openxmlformats.org/officeDocument/2006/relationships/image" Target="../media/image74.png"/><Relationship Id="rId10" Type="http://schemas.openxmlformats.org/officeDocument/2006/relationships/image" Target="../media/image78.jpeg"/><Relationship Id="rId4" Type="http://schemas.openxmlformats.org/officeDocument/2006/relationships/image" Target="../media/image73.png"/><Relationship Id="rId9"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130.png"/><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By</a:t>
            </a:r>
          </a:p>
          <a:p>
            <a:r>
              <a:rPr lang="en-US" dirty="0"/>
              <a:t>SPS Accounting Solutions</a:t>
            </a:r>
            <a:endParaRPr lang="en-MY" dirty="0"/>
          </a:p>
        </p:txBody>
      </p:sp>
      <p:sp>
        <p:nvSpPr>
          <p:cNvPr id="5" name="Title 4"/>
          <p:cNvSpPr>
            <a:spLocks noGrp="1"/>
          </p:cNvSpPr>
          <p:nvPr>
            <p:ph type="ctrTitle"/>
          </p:nvPr>
        </p:nvSpPr>
        <p:spPr/>
        <p:txBody>
          <a:bodyPr/>
          <a:lstStyle/>
          <a:p>
            <a:r>
              <a:rPr lang="en-US" dirty="0" smtClean="0">
                <a:latin typeface="Open Sans" panose="020B0606030504020204" pitchFamily="34" charset="0"/>
                <a:ea typeface="Open Sans" panose="020B0606030504020204" pitchFamily="34" charset="0"/>
                <a:cs typeface="Open Sans" panose="020B0606030504020204" pitchFamily="34" charset="0"/>
              </a:rPr>
              <a:t>Rural Entrepreneurship Financial Literacy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Empowerment Proposal</a:t>
            </a:r>
            <a:endParaRPr lang="en-MY"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7249" y="962467"/>
            <a:ext cx="7432431" cy="1545195"/>
          </a:xfrm>
          <a:prstGeom prst="rect">
            <a:avLst/>
          </a:prstGeom>
        </p:spPr>
      </p:pic>
      <p:sp>
        <p:nvSpPr>
          <p:cNvPr id="8" name="Subtitle 5"/>
          <p:cNvSpPr txBox="1">
            <a:spLocks/>
          </p:cNvSpPr>
          <p:nvPr/>
        </p:nvSpPr>
        <p:spPr>
          <a:xfrm>
            <a:off x="3658076" y="9695791"/>
            <a:ext cx="4876323" cy="3505200"/>
          </a:xfrm>
          <a:prstGeom prst="rect">
            <a:avLst/>
          </a:prstGeom>
        </p:spPr>
        <p:txBody>
          <a:bodyPr vert="horz" lIns="217490" tIns="108745" rIns="217490" bIns="108745" rtlCol="0">
            <a:normAutofit/>
          </a:bodyPr>
          <a:lstStyle>
            <a:lvl1pPr marL="0" indent="0" algn="ctr" defTabSz="1087444" rtl="0" eaLnBrk="1" latinLnBrk="0" hangingPunct="1">
              <a:lnSpc>
                <a:spcPct val="120000"/>
              </a:lnSpc>
              <a:spcBef>
                <a:spcPct val="20000"/>
              </a:spcBef>
              <a:buFont typeface="Arial"/>
              <a:buNone/>
              <a:defRPr sz="4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800" b="1" dirty="0" smtClean="0">
                <a:solidFill>
                  <a:schemeClr val="tx1"/>
                </a:solidFill>
              </a:rPr>
              <a:t>PREPARED BY:</a:t>
            </a:r>
          </a:p>
        </p:txBody>
      </p:sp>
      <p:sp>
        <p:nvSpPr>
          <p:cNvPr id="9" name="Subtitle 5"/>
          <p:cNvSpPr txBox="1">
            <a:spLocks/>
          </p:cNvSpPr>
          <p:nvPr/>
        </p:nvSpPr>
        <p:spPr>
          <a:xfrm>
            <a:off x="15966830" y="9680025"/>
            <a:ext cx="4876323" cy="3505200"/>
          </a:xfrm>
          <a:prstGeom prst="rect">
            <a:avLst/>
          </a:prstGeom>
        </p:spPr>
        <p:txBody>
          <a:bodyPr vert="horz" lIns="217490" tIns="108745" rIns="217490" bIns="108745" rtlCol="0">
            <a:norm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800" b="1"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SUBMITTED TO:</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3646" y="11288247"/>
            <a:ext cx="3753103" cy="780265"/>
          </a:xfrm>
          <a:prstGeom prst="rect">
            <a:avLst/>
          </a:prstGeom>
        </p:spPr>
      </p:pic>
      <p:sp>
        <p:nvSpPr>
          <p:cNvPr id="12" name="Rectangle 11"/>
          <p:cNvSpPr/>
          <p:nvPr/>
        </p:nvSpPr>
        <p:spPr>
          <a:xfrm>
            <a:off x="2848213" y="3567458"/>
            <a:ext cx="609601" cy="5371635"/>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pic>
        <p:nvPicPr>
          <p:cNvPr id="1026" name="Picture 2" descr="Image result for kementerian luar band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7175" y="10402029"/>
            <a:ext cx="47625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0198" y="7217585"/>
            <a:ext cx="2637955" cy="105108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70980" y="7116894"/>
            <a:ext cx="3094815" cy="1183312"/>
          </a:xfrm>
          <a:prstGeom prst="rect">
            <a:avLst/>
          </a:prstGeom>
        </p:spPr>
      </p:pic>
    </p:spTree>
    <p:extLst>
      <p:ext uri="{BB962C8B-B14F-4D97-AF65-F5344CB8AC3E}">
        <p14:creationId xmlns:p14="http://schemas.microsoft.com/office/powerpoint/2010/main" val="39393667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anim calcmode="lin" valueType="num">
                                      <p:cBhvr>
                                        <p:cTn id="8" dur="250" fill="hold"/>
                                        <p:tgtEl>
                                          <p:spTgt spid="13"/>
                                        </p:tgtEl>
                                        <p:attrNameLst>
                                          <p:attrName>ppt_x</p:attrName>
                                        </p:attrNameLst>
                                      </p:cBhvr>
                                      <p:tavLst>
                                        <p:tav tm="0">
                                          <p:val>
                                            <p:strVal val="#ppt_x"/>
                                          </p:val>
                                        </p:tav>
                                        <p:tav tm="100000">
                                          <p:val>
                                            <p:strVal val="#ppt_x"/>
                                          </p:val>
                                        </p:tav>
                                      </p:tavLst>
                                    </p:anim>
                                    <p:anim calcmode="lin" valueType="num">
                                      <p:cBhvr>
                                        <p:cTn id="9" dur="2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10</a:t>
            </a:fld>
            <a:endParaRPr lang="en-US" dirty="0"/>
          </a:p>
        </p:txBody>
      </p:sp>
      <p:sp>
        <p:nvSpPr>
          <p:cNvPr id="96" name="TextBox 95"/>
          <p:cNvSpPr txBox="1"/>
          <p:nvPr/>
        </p:nvSpPr>
        <p:spPr>
          <a:xfrm>
            <a:off x="1400414" y="1916924"/>
            <a:ext cx="21586688" cy="861786"/>
          </a:xfrm>
          <a:prstGeom prst="rect">
            <a:avLst/>
          </a:prstGeom>
          <a:noFill/>
        </p:spPr>
        <p:txBody>
          <a:bodyPr wrap="square" lIns="243852" tIns="121926" rIns="243852" bIns="121926" rtlCol="0">
            <a:spAutoFit/>
          </a:bodyPr>
          <a:lstStyle/>
          <a:p>
            <a:pPr algn="ctr"/>
            <a:r>
              <a:rPr lang="en-US" sz="4000" b="1" dirty="0" smtClean="0">
                <a:solidFill>
                  <a:schemeClr val="tx1">
                    <a:lumMod val="65000"/>
                    <a:lumOff val="35000"/>
                  </a:schemeClr>
                </a:solidFill>
                <a:latin typeface="Open Sans Light"/>
                <a:cs typeface="Open Sans Light"/>
              </a:rPr>
              <a:t>Our Diverse Clients</a:t>
            </a:r>
            <a:endParaRPr lang="en-US" sz="4000" b="1" dirty="0">
              <a:solidFill>
                <a:schemeClr val="tx1">
                  <a:lumMod val="65000"/>
                  <a:lumOff val="35000"/>
                </a:schemeClr>
              </a:solidFill>
              <a:latin typeface="Open Sans Light"/>
              <a:cs typeface="Open Sans Light"/>
            </a:endParaRPr>
          </a:p>
        </p:txBody>
      </p:sp>
      <p:sp>
        <p:nvSpPr>
          <p:cNvPr id="10" name="TextBox 9"/>
          <p:cNvSpPr txBox="1"/>
          <p:nvPr/>
        </p:nvSpPr>
        <p:spPr>
          <a:xfrm>
            <a:off x="1064689" y="2834261"/>
            <a:ext cx="21938877" cy="1723561"/>
          </a:xfrm>
          <a:prstGeom prst="rect">
            <a:avLst/>
          </a:prstGeom>
          <a:noFill/>
        </p:spPr>
        <p:txBody>
          <a:bodyPr wrap="square" lIns="243852" tIns="121926" rIns="243852" bIns="121926" rtlCol="0">
            <a:spAutoFit/>
          </a:bodyPr>
          <a:lstStyle/>
          <a:p>
            <a:pPr algn="just"/>
            <a:r>
              <a:rPr lang="en-SG" sz="3200" dirty="0" smtClean="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a:t>
            </a:r>
            <a:r>
              <a:rPr lang="en-SG" sz="3200" dirty="0" smtClean="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SG" sz="3200"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serves </a:t>
            </a:r>
            <a:r>
              <a:rPr lang="en-SG"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diverse clients including corporate companies, foundations / non-profit organisations, government bodies, government linked companies and educational institutions. Their diversity spans across different sectors of the economy.</a:t>
            </a:r>
          </a:p>
        </p:txBody>
      </p:sp>
      <p:pic>
        <p:nvPicPr>
          <p:cNvPr id="1026" name="Picture 2" descr="C:\Users\User\Desktop\clien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322" y="4779351"/>
            <a:ext cx="3538535" cy="8207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client\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5217" y="6121863"/>
            <a:ext cx="1216821" cy="1189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client\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5217" y="9659328"/>
            <a:ext cx="1376648" cy="16742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client\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6403" y="12194051"/>
            <a:ext cx="2519330" cy="850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client\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2991" y="11970726"/>
            <a:ext cx="1231900" cy="12975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Desktop\client\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5090" y="6130316"/>
            <a:ext cx="1621959"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Desktop\client\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8558" y="7831928"/>
            <a:ext cx="1215021" cy="132804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Desktop\client\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9709" y="4663861"/>
            <a:ext cx="1051717" cy="10517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Desktop\client\7.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1408" y="9871304"/>
            <a:ext cx="1529323" cy="125025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Desktop\client\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2883" y="7906634"/>
            <a:ext cx="1741487" cy="9808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User\Desktop\client\17.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02915" y="12082131"/>
            <a:ext cx="1950246" cy="96281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User\Desktop\client\18.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01297" y="9998101"/>
            <a:ext cx="1393473" cy="9966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User\Desktop\client\19.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01297" y="7982242"/>
            <a:ext cx="1353483" cy="102741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User\Desktop\client\2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219727" y="6309488"/>
            <a:ext cx="1464223" cy="11043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User\Desktop\client\1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72128" y="4811206"/>
            <a:ext cx="1811822" cy="904372"/>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User\Desktop\client\1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32339" y="12068964"/>
            <a:ext cx="1070482" cy="10643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User\Desktop\client\13.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40952" y="9713562"/>
            <a:ext cx="1925637" cy="156573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User\Desktop\client\1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47396" y="7906634"/>
            <a:ext cx="912751" cy="131753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User\Desktop\client\15.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44774" y="6370820"/>
            <a:ext cx="1117997" cy="1042987"/>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User\Desktop\client\16.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02820" y="4476139"/>
            <a:ext cx="1460898" cy="146089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User\Desktop\client\30.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102332" y="11970726"/>
            <a:ext cx="853898" cy="99237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User\Desktop\client\21.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949232" y="9694512"/>
            <a:ext cx="1263781" cy="126378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Users\User\Desktop\client\22.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892082" y="8133724"/>
            <a:ext cx="1295617" cy="80565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User\Desktop\client\23.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079822" y="6227903"/>
            <a:ext cx="920139" cy="134298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Users\User\Desktop\client\24.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698229" y="4830256"/>
            <a:ext cx="1668437" cy="70097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C:\Users\User\Desktop\client\25.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226888" y="11716501"/>
            <a:ext cx="2166937" cy="132844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Users\User\Desktop\client\26.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3134440" y="10249926"/>
            <a:ext cx="2278435" cy="549572"/>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C:\Users\User\Desktop\client\27.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3794312" y="8057041"/>
            <a:ext cx="1085560" cy="95902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Users\User\Desktop\client\28.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3697967" y="6461291"/>
            <a:ext cx="1347787" cy="876209"/>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C:\Users\User\Desktop\client\29.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3829333" y="4607575"/>
            <a:ext cx="1139030" cy="116428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Users\User\Desktop\client\39.p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0768117" y="9661073"/>
            <a:ext cx="1456075" cy="1335429"/>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C:\Users\User\Desktop\client\31.p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0480393" y="6559186"/>
            <a:ext cx="1809973" cy="77831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Users\User\Desktop\client\32.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0670893" y="4983993"/>
            <a:ext cx="1504392" cy="702573"/>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C:\Users\User\Desktop\client\33.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8455942" y="11969930"/>
            <a:ext cx="1070110" cy="107699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Users\User\Desktop\client\34.pn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8028547" y="10119144"/>
            <a:ext cx="1971902" cy="54064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C:\Users\User\Desktop\client\35.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8101867" y="7622855"/>
            <a:ext cx="1772458" cy="17724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Users\User\Desktop\client\36.pn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8370523" y="6375156"/>
            <a:ext cx="1187060" cy="122603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C:\Users\User\Desktop\client\37.pn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8103813" y="4633824"/>
            <a:ext cx="1339850" cy="133985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C:\Users\User\Desktop\client\38.pn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312345" y="8205317"/>
            <a:ext cx="2160035" cy="700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65249" y="4779351"/>
            <a:ext cx="609601" cy="8488926"/>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pic>
        <p:nvPicPr>
          <p:cNvPr id="3" name="Picture 2"/>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0408204" y="11968708"/>
            <a:ext cx="2162939" cy="1081470"/>
          </a:xfrm>
          <a:prstGeom prst="rect">
            <a:avLst/>
          </a:prstGeom>
        </p:spPr>
      </p:pic>
      <p:sp>
        <p:nvSpPr>
          <p:cNvPr id="48" name="TextBox 47"/>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spTree>
    <p:extLst>
      <p:ext uri="{BB962C8B-B14F-4D97-AF65-F5344CB8AC3E}">
        <p14:creationId xmlns:p14="http://schemas.microsoft.com/office/powerpoint/2010/main" val="3399569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rot="17914636">
            <a:off x="16307229" y="3776553"/>
            <a:ext cx="6947010" cy="7156799"/>
          </a:xfrm>
          <a:prstGeom prst="arc">
            <a:avLst>
              <a:gd name="adj1" fmla="val 16571388"/>
              <a:gd name="adj2" fmla="val 169161"/>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sp>
        <p:nvSpPr>
          <p:cNvPr id="81" name="Shape 1140"/>
          <p:cNvSpPr txBox="1"/>
          <p:nvPr/>
        </p:nvSpPr>
        <p:spPr>
          <a:xfrm>
            <a:off x="15921288" y="5467836"/>
            <a:ext cx="3312348" cy="3824049"/>
          </a:xfrm>
          <a:prstGeom prst="rect">
            <a:avLst/>
          </a:prstGeom>
          <a:noFill/>
          <a:ln>
            <a:noFill/>
          </a:ln>
        </p:spPr>
        <p:txBody>
          <a:bodyPr lIns="91425" tIns="91425" rIns="91425" bIns="91425"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Shanghai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Hong Kong</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Tokyo Kuala Lumpur</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Singapore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Dubai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Sydney</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New Delhi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Ramat Gan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Taiwan</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12" name="Freeform 11"/>
          <p:cNvSpPr/>
          <p:nvPr/>
        </p:nvSpPr>
        <p:spPr>
          <a:xfrm>
            <a:off x="2156775" y="7172577"/>
            <a:ext cx="12882700" cy="1716826"/>
          </a:xfrm>
          <a:custGeom>
            <a:avLst/>
            <a:gdLst>
              <a:gd name="connsiteX0" fmla="*/ 0 w 12175958"/>
              <a:gd name="connsiteY0" fmla="*/ 0 h 1564105"/>
              <a:gd name="connsiteX1" fmla="*/ 5029200 w 12175958"/>
              <a:gd name="connsiteY1" fmla="*/ 1564105 h 1564105"/>
              <a:gd name="connsiteX2" fmla="*/ 12175958 w 12175958"/>
              <a:gd name="connsiteY2" fmla="*/ 0 h 1564105"/>
            </a:gdLst>
            <a:ahLst/>
            <a:cxnLst>
              <a:cxn ang="0">
                <a:pos x="connsiteX0" y="connsiteY0"/>
              </a:cxn>
              <a:cxn ang="0">
                <a:pos x="connsiteX1" y="connsiteY1"/>
              </a:cxn>
              <a:cxn ang="0">
                <a:pos x="connsiteX2" y="connsiteY2"/>
              </a:cxn>
            </a:cxnLst>
            <a:rect l="l" t="t" r="r" b="b"/>
            <a:pathLst>
              <a:path w="12175958" h="1564105">
                <a:moveTo>
                  <a:pt x="0" y="0"/>
                </a:moveTo>
                <a:cubicBezTo>
                  <a:pt x="1499937" y="782052"/>
                  <a:pt x="2999874" y="1564105"/>
                  <a:pt x="5029200" y="1564105"/>
                </a:cubicBezTo>
                <a:cubicBezTo>
                  <a:pt x="7058526" y="1564105"/>
                  <a:pt x="9617242" y="782052"/>
                  <a:pt x="12175958" y="0"/>
                </a:cubicBezTo>
              </a:path>
            </a:pathLst>
          </a:custGeom>
          <a:ln w="3175">
            <a:solidFill>
              <a:schemeClr val="tx1">
                <a:lumMod val="50000"/>
                <a:lumOff val="5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MY"/>
          </a:p>
        </p:txBody>
      </p:sp>
      <p:sp>
        <p:nvSpPr>
          <p:cNvPr id="35" name="Shape 1117"/>
          <p:cNvSpPr/>
          <p:nvPr/>
        </p:nvSpPr>
        <p:spPr>
          <a:xfrm>
            <a:off x="21340632" y="4527623"/>
            <a:ext cx="559095" cy="428163"/>
          </a:xfrm>
          <a:prstGeom prst="triangle">
            <a:avLst>
              <a:gd name="adj" fmla="val 50000"/>
            </a:avLst>
          </a:prstGeom>
          <a:solidFill>
            <a:srgbClr val="C00000"/>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5" name="Arc 84"/>
          <p:cNvSpPr/>
          <p:nvPr/>
        </p:nvSpPr>
        <p:spPr>
          <a:xfrm rot="19590467">
            <a:off x="4594585" y="3592442"/>
            <a:ext cx="19308151" cy="14041205"/>
          </a:xfrm>
          <a:prstGeom prst="arc">
            <a:avLst>
              <a:gd name="adj1" fmla="val 14581872"/>
              <a:gd name="adj2" fmla="val 21327619"/>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6353" y="2888331"/>
            <a:ext cx="11965158" cy="6945944"/>
          </a:xfrm>
          <a:prstGeom prst="rect">
            <a:avLst/>
          </a:prstGeom>
          <a:ln>
            <a:noFill/>
          </a:ln>
          <a:effectLst>
            <a:outerShdw blurRad="292100" dist="139700" dir="2700000" algn="tl" rotWithShape="0">
              <a:srgbClr val="333333">
                <a:alpha val="65000"/>
              </a:srgbClr>
            </a:outerShdw>
          </a:effectLst>
        </p:spPr>
      </p:pic>
      <p:sp>
        <p:nvSpPr>
          <p:cNvPr id="66" name="Shape 1117"/>
          <p:cNvSpPr/>
          <p:nvPr/>
        </p:nvSpPr>
        <p:spPr>
          <a:xfrm>
            <a:off x="5960705" y="6749198"/>
            <a:ext cx="264200" cy="202328"/>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7" name="Shape 1140"/>
          <p:cNvSpPr txBox="1"/>
          <p:nvPr/>
        </p:nvSpPr>
        <p:spPr>
          <a:xfrm>
            <a:off x="5792264" y="6930913"/>
            <a:ext cx="2485460" cy="675830"/>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America</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68" name="Shape 1140"/>
          <p:cNvSpPr txBox="1"/>
          <p:nvPr/>
        </p:nvSpPr>
        <p:spPr>
          <a:xfrm>
            <a:off x="5299650" y="4141608"/>
            <a:ext cx="3665737" cy="3055987"/>
          </a:xfrm>
          <a:prstGeom prst="rect">
            <a:avLst/>
          </a:prstGeom>
          <a:noFill/>
          <a:ln>
            <a:noFill/>
          </a:ln>
        </p:spPr>
        <p:txBody>
          <a:bodyPr lIns="91425" tIns="91425" rIns="91425" bIns="91425"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Buenos Aires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Mexico</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Boston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Los Angeles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Miami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New York</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San Francisco</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70" name="Shape 1120"/>
          <p:cNvSpPr/>
          <p:nvPr/>
        </p:nvSpPr>
        <p:spPr>
          <a:xfrm>
            <a:off x="10362942" y="4330090"/>
            <a:ext cx="2687563" cy="683800"/>
          </a:xfrm>
          <a:prstGeom prst="rect">
            <a:avLst/>
          </a:prstGeom>
          <a:solidFill>
            <a:schemeClr val="accent5"/>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1" name="Shape 1121"/>
          <p:cNvSpPr/>
          <p:nvPr/>
        </p:nvSpPr>
        <p:spPr>
          <a:xfrm rot="10800000">
            <a:off x="10482506" y="4993887"/>
            <a:ext cx="317006" cy="274379"/>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3" name="Shape 1140"/>
          <p:cNvSpPr txBox="1"/>
          <p:nvPr/>
        </p:nvSpPr>
        <p:spPr>
          <a:xfrm>
            <a:off x="9625263" y="5292697"/>
            <a:ext cx="4138863" cy="2736097"/>
          </a:xfrm>
          <a:prstGeom prst="rect">
            <a:avLst/>
          </a:prstGeom>
          <a:noFill/>
          <a:ln>
            <a:noFill/>
          </a:ln>
        </p:spPr>
        <p:txBody>
          <a:bodyPr lIns="91425" tIns="91425" rIns="91425" bIns="91425" numCol="2"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Vienna</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Brussels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Limassol</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Paris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Frankfurt</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Milan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Rrome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Luxemborg</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Bucharest</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Moscow</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Barcelona</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Madrid</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Lausanne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Rotterdam</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London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Kyiv</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79" name="Shape 1121"/>
          <p:cNvSpPr/>
          <p:nvPr/>
        </p:nvSpPr>
        <p:spPr>
          <a:xfrm rot="10800000">
            <a:off x="16453504" y="5810041"/>
            <a:ext cx="293353" cy="253907"/>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0" name="Shape 1140"/>
          <p:cNvSpPr txBox="1"/>
          <p:nvPr/>
        </p:nvSpPr>
        <p:spPr>
          <a:xfrm>
            <a:off x="16333944" y="5176793"/>
            <a:ext cx="2266878" cy="632779"/>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Asia</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84" name="Arc 83"/>
          <p:cNvSpPr/>
          <p:nvPr/>
        </p:nvSpPr>
        <p:spPr>
          <a:xfrm rot="20102000">
            <a:off x="9402051" y="3157141"/>
            <a:ext cx="14432379" cy="12674364"/>
          </a:xfrm>
          <a:prstGeom prst="arc">
            <a:avLst>
              <a:gd name="adj1" fmla="val 15566681"/>
              <a:gd name="adj2" fmla="val 20330836"/>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sp>
        <p:nvSpPr>
          <p:cNvPr id="72" name="Shape 1140"/>
          <p:cNvSpPr txBox="1"/>
          <p:nvPr/>
        </p:nvSpPr>
        <p:spPr>
          <a:xfrm>
            <a:off x="10362943" y="4330089"/>
            <a:ext cx="2687563" cy="683800"/>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Europe</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grpSp>
        <p:nvGrpSpPr>
          <p:cNvPr id="111" name="Shape 365"/>
          <p:cNvGrpSpPr/>
          <p:nvPr/>
        </p:nvGrpSpPr>
        <p:grpSpPr>
          <a:xfrm>
            <a:off x="555210" y="2791019"/>
            <a:ext cx="3620210" cy="5172253"/>
            <a:chOff x="580350" y="1270850"/>
            <a:chExt cx="1911300" cy="2991900"/>
          </a:xfrm>
          <a:solidFill>
            <a:srgbClr val="C00000"/>
          </a:solidFill>
          <a:effectLst>
            <a:outerShdw blurRad="50800" dist="38100" dir="2700000" algn="tl" rotWithShape="0">
              <a:prstClr val="black">
                <a:alpha val="40000"/>
              </a:prstClr>
            </a:outerShdw>
          </a:effectLst>
        </p:grpSpPr>
        <p:sp>
          <p:nvSpPr>
            <p:cNvPr id="112" name="Shape 366"/>
            <p:cNvSpPr/>
            <p:nvPr/>
          </p:nvSpPr>
          <p:spPr>
            <a:xfrm>
              <a:off x="580350" y="1270850"/>
              <a:ext cx="1911300" cy="2791800"/>
            </a:xfrm>
            <a:prstGeom prst="roundRect">
              <a:avLst>
                <a:gd name="adj" fmla="val 7329"/>
              </a:avLst>
            </a:prstGeom>
            <a:grpFill/>
            <a:ln>
              <a:noFill/>
            </a:ln>
          </p:spPr>
          <p:txBody>
            <a:bodyPr lIns="91425" tIns="91425" rIns="91425" bIns="91425" anchor="ctr" anchorCtr="0">
              <a:noAutofit/>
            </a:bodyPr>
            <a:lstStyle/>
            <a:p>
              <a:pPr lvl="0">
                <a:spcBef>
                  <a:spcPts val="0"/>
                </a:spcBef>
                <a:buNone/>
              </a:pPr>
              <a:endParaRPr/>
            </a:p>
          </p:txBody>
        </p:sp>
        <p:sp>
          <p:nvSpPr>
            <p:cNvPr id="113" name="Shape 367"/>
            <p:cNvSpPr/>
            <p:nvPr/>
          </p:nvSpPr>
          <p:spPr>
            <a:xfrm rot="10800000">
              <a:off x="1425900" y="4062650"/>
              <a:ext cx="220200" cy="200100"/>
            </a:xfrm>
            <a:prstGeom prst="triangle">
              <a:avLst>
                <a:gd name="adj" fmla="val 50000"/>
              </a:avLst>
            </a:prstGeom>
            <a:grp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p>
          </p:txBody>
        </p:sp>
      </p:grpSp>
      <p:sp>
        <p:nvSpPr>
          <p:cNvPr id="115" name="Shape 385"/>
          <p:cNvSpPr txBox="1"/>
          <p:nvPr/>
        </p:nvSpPr>
        <p:spPr>
          <a:xfrm>
            <a:off x="555210" y="4651968"/>
            <a:ext cx="3620209" cy="2713069"/>
          </a:xfrm>
          <a:prstGeom prst="rect">
            <a:avLst/>
          </a:prstGeom>
          <a:noFill/>
          <a:ln>
            <a:noFill/>
          </a:ln>
        </p:spPr>
        <p:txBody>
          <a:bodyPr lIns="91425" tIns="91425" rIns="91425" bIns="91425" anchor="ctr" anchorCtr="0">
            <a:noAutofit/>
          </a:bodyPr>
          <a:lstStyle/>
          <a:p>
            <a:pPr lvl="0" algn="ctr" rtl="0">
              <a:spcBef>
                <a:spcPts val="0"/>
              </a:spcBef>
            </a:pPr>
            <a:r>
              <a:rPr lang="en" sz="2800" b="1" dirty="0" smtClean="0">
                <a:solidFill>
                  <a:srgbClr val="FFFFFF"/>
                </a:solidFill>
                <a:latin typeface="Open Sans"/>
                <a:ea typeface="Open Sans"/>
                <a:cs typeface="Open Sans"/>
                <a:sym typeface="Open Sans"/>
              </a:rPr>
              <a:t>MALAYSIA</a:t>
            </a:r>
          </a:p>
          <a:p>
            <a:pPr lvl="0" algn="ctr" rtl="0">
              <a:spcBef>
                <a:spcPts val="0"/>
              </a:spcBef>
            </a:pPr>
            <a:r>
              <a:rPr lang="en" sz="2800" dirty="0" smtClean="0">
                <a:solidFill>
                  <a:srgbClr val="FFFFFF"/>
                </a:solidFill>
                <a:latin typeface="Open Sans"/>
                <a:ea typeface="Open Sans"/>
                <a:cs typeface="Open Sans"/>
                <a:sym typeface="Open Sans"/>
              </a:rPr>
              <a:t>Batu Caves</a:t>
            </a:r>
          </a:p>
          <a:p>
            <a:pPr lvl="0" algn="ctr" rtl="0">
              <a:spcBef>
                <a:spcPts val="0"/>
              </a:spcBef>
            </a:pPr>
            <a:r>
              <a:rPr lang="en" sz="2800" dirty="0" smtClean="0">
                <a:solidFill>
                  <a:srgbClr val="FFFFFF"/>
                </a:solidFill>
                <a:latin typeface="Open Sans"/>
                <a:ea typeface="Open Sans"/>
                <a:cs typeface="Open Sans"/>
                <a:sym typeface="Open Sans"/>
              </a:rPr>
              <a:t>Johor Bahru</a:t>
            </a:r>
          </a:p>
          <a:p>
            <a:pPr lvl="0" algn="ctr" rtl="0">
              <a:spcBef>
                <a:spcPts val="0"/>
              </a:spcBef>
            </a:pPr>
            <a:r>
              <a:rPr lang="en" sz="2800" dirty="0" smtClean="0">
                <a:solidFill>
                  <a:srgbClr val="FFFFFF"/>
                </a:solidFill>
                <a:latin typeface="Open Sans"/>
                <a:ea typeface="Open Sans"/>
                <a:cs typeface="Open Sans"/>
                <a:sym typeface="Open Sans"/>
              </a:rPr>
              <a:t>Kuching</a:t>
            </a:r>
          </a:p>
          <a:p>
            <a:pPr lvl="0" algn="ctr" rtl="0">
              <a:spcBef>
                <a:spcPts val="0"/>
              </a:spcBef>
            </a:pPr>
            <a:r>
              <a:rPr lang="en" sz="2800" dirty="0" smtClean="0">
                <a:solidFill>
                  <a:srgbClr val="FFFFFF"/>
                </a:solidFill>
                <a:latin typeface="Open Sans"/>
                <a:ea typeface="Open Sans"/>
                <a:cs typeface="Open Sans"/>
                <a:sym typeface="Open Sans"/>
              </a:rPr>
              <a:t>Kuala Terengganu (TAF)</a:t>
            </a:r>
            <a:endParaRPr lang="en" sz="2800" dirty="0">
              <a:solidFill>
                <a:srgbClr val="FFFFFF"/>
              </a:solidFill>
              <a:latin typeface="Open Sans"/>
              <a:ea typeface="Open Sans"/>
              <a:cs typeface="Open Sans"/>
              <a:sym typeface="Open Sans"/>
            </a:endParaRPr>
          </a:p>
        </p:txBody>
      </p:sp>
      <p:sp>
        <p:nvSpPr>
          <p:cNvPr id="116" name="Shape 390"/>
          <p:cNvSpPr txBox="1"/>
          <p:nvPr/>
        </p:nvSpPr>
        <p:spPr>
          <a:xfrm>
            <a:off x="651175" y="7859680"/>
            <a:ext cx="3403166" cy="1053770"/>
          </a:xfrm>
          <a:prstGeom prst="rect">
            <a:avLst/>
          </a:prstGeom>
          <a:noFill/>
          <a:ln>
            <a:noFill/>
          </a:ln>
        </p:spPr>
        <p:txBody>
          <a:bodyPr lIns="91425" tIns="91425" rIns="91425" bIns="91425" anchor="ctr" anchorCtr="0">
            <a:noAutofit/>
          </a:bodyPr>
          <a:lstStyle/>
          <a:p>
            <a:pPr lvl="0" algn="ctr" rtl="0">
              <a:spcBef>
                <a:spcPts val="0"/>
              </a:spcBef>
              <a:buNone/>
            </a:pPr>
            <a:r>
              <a:rPr lang="en" sz="28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Dosis"/>
              </a:rPr>
              <a:t>Our Local Branches</a:t>
            </a:r>
            <a:endParaRPr lang="en" sz="28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Dosis"/>
            </a:endParaRPr>
          </a:p>
        </p:txBody>
      </p:sp>
      <p:pic>
        <p:nvPicPr>
          <p:cNvPr id="2049" name="Picture 2048"/>
          <p:cNvPicPr>
            <a:picLocks noChangeAspect="1"/>
          </p:cNvPicPr>
          <p:nvPr/>
        </p:nvPicPr>
        <p:blipFill rotWithShape="1">
          <a:blip r:embed="rId4">
            <a:extLst>
              <a:ext uri="{28A0092B-C50C-407E-A947-70E740481C1C}">
                <a14:useLocalDpi xmlns:a14="http://schemas.microsoft.com/office/drawing/2010/main"/>
              </a:ext>
            </a:extLst>
          </a:blip>
          <a:srcRect t="6311" r="9504"/>
          <a:stretch/>
        </p:blipFill>
        <p:spPr>
          <a:xfrm>
            <a:off x="-1" y="9307391"/>
            <a:ext cx="24387175" cy="4416066"/>
          </a:xfrm>
          <a:prstGeom prst="rect">
            <a:avLst/>
          </a:prstGeom>
        </p:spPr>
      </p:pic>
      <p:pic>
        <p:nvPicPr>
          <p:cNvPr id="2052" name="Picture 205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01315" y="2610417"/>
            <a:ext cx="1923837" cy="116825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2461" y="3193180"/>
            <a:ext cx="1300593" cy="1300593"/>
          </a:xfrm>
          <a:prstGeom prst="rect">
            <a:avLst/>
          </a:prstGeom>
        </p:spPr>
      </p:pic>
      <p:sp>
        <p:nvSpPr>
          <p:cNvPr id="33" name="Shape 366"/>
          <p:cNvSpPr/>
          <p:nvPr/>
        </p:nvSpPr>
        <p:spPr>
          <a:xfrm>
            <a:off x="19792950" y="4141609"/>
            <a:ext cx="3620210" cy="4747794"/>
          </a:xfrm>
          <a:prstGeom prst="roundRect">
            <a:avLst>
              <a:gd name="adj" fmla="val 7329"/>
            </a:avLst>
          </a:prstGeom>
          <a:solidFill>
            <a:srgbClr val="C00000"/>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p>
        </p:txBody>
      </p:sp>
      <p:sp>
        <p:nvSpPr>
          <p:cNvPr id="83" name="Rectangle 82"/>
          <p:cNvSpPr/>
          <p:nvPr/>
        </p:nvSpPr>
        <p:spPr>
          <a:xfrm>
            <a:off x="20000592" y="4505428"/>
            <a:ext cx="3238501" cy="3785652"/>
          </a:xfrm>
          <a:prstGeom prst="rect">
            <a:avLst/>
          </a:prstGeom>
          <a:noFill/>
          <a:ln>
            <a:noFill/>
          </a:ln>
          <a:effectLst/>
        </p:spPr>
        <p:txBody>
          <a:bodyPr wrap="square">
            <a:spAutoFit/>
          </a:bodyPr>
          <a:lstStyle/>
          <a:p>
            <a:pPr algn="ctr"/>
            <a:r>
              <a:rPr lang="en-SG" sz="2400" dirty="0" smtClean="0">
                <a:solidFill>
                  <a:schemeClr val="bg1"/>
                </a:solidFill>
                <a:latin typeface="Neuropol" panose="020F0607030201010804" pitchFamily="34" charset="0"/>
                <a:ea typeface="Open Sans" panose="020B0606030504020204" pitchFamily="34" charset="0"/>
                <a:cs typeface="Open Sans" panose="020B0606030504020204" pitchFamily="34" charset="0"/>
              </a:rPr>
              <a:t>SALIHIN</a:t>
            </a:r>
            <a:r>
              <a:rPr lang="en-SG" sz="2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is a member firm of i2an,</a:t>
            </a:r>
          </a:p>
          <a:p>
            <a:pPr algn="ctr"/>
            <a:r>
              <a:rPr lang="en-SG" sz="2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 reputable global network of accountants which have presence in America, Asia and Europe as well as all the international financial centres.</a:t>
            </a:r>
            <a:endParaRPr lang="en-SG"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sp>
        <p:nvSpPr>
          <p:cNvPr id="31" name="TextBox 30"/>
          <p:cNvSpPr txBox="1"/>
          <p:nvPr/>
        </p:nvSpPr>
        <p:spPr>
          <a:xfrm>
            <a:off x="1400414" y="1929233"/>
            <a:ext cx="21586688" cy="861786"/>
          </a:xfrm>
          <a:prstGeom prst="rect">
            <a:avLst/>
          </a:prstGeom>
          <a:noFill/>
        </p:spPr>
        <p:txBody>
          <a:bodyPr wrap="square" lIns="243852" tIns="121926" rIns="243852" bIns="121926" rtlCol="0">
            <a:spAutoFit/>
          </a:bodyPr>
          <a:lstStyle/>
          <a:p>
            <a:pPr algn="ctr"/>
            <a:r>
              <a:rPr lang="en-US" sz="4000" b="1" dirty="0">
                <a:solidFill>
                  <a:schemeClr val="tx1">
                    <a:lumMod val="65000"/>
                    <a:lumOff val="35000"/>
                  </a:schemeClr>
                </a:solidFill>
                <a:latin typeface="Open Sans Light"/>
                <a:cs typeface="Open Sans Light"/>
              </a:rPr>
              <a:t>Our Local &amp; International Networks</a:t>
            </a:r>
          </a:p>
        </p:txBody>
      </p:sp>
      <p:sp>
        <p:nvSpPr>
          <p:cNvPr id="3" name="Slide Number Placeholder 2"/>
          <p:cNvSpPr>
            <a:spLocks noGrp="1"/>
          </p:cNvSpPr>
          <p:nvPr>
            <p:ph type="sldNum" sz="quarter" idx="4"/>
          </p:nvPr>
        </p:nvSpPr>
        <p:spPr/>
        <p:txBody>
          <a:bodyPr/>
          <a:lstStyle/>
          <a:p>
            <a:fld id="{C9468CE9-3F3D-1446-A027-4B4CDD3883B0}" type="slidenum">
              <a:rPr lang="en-US" smtClean="0"/>
              <a:pPr/>
              <a:t>11</a:t>
            </a:fld>
            <a:endParaRPr lang="en-US" dirty="0"/>
          </a:p>
        </p:txBody>
      </p:sp>
    </p:spTree>
    <p:extLst>
      <p:ext uri="{BB962C8B-B14F-4D97-AF65-F5344CB8AC3E}">
        <p14:creationId xmlns:p14="http://schemas.microsoft.com/office/powerpoint/2010/main" val="3045954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3139331"/>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The Proposal</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Rural Entrepreneur’s Financial Literacy Empowerment Proposal</a:t>
            </a:r>
            <a:endParaRPr lang="en-US" sz="2800" dirty="0">
              <a:solidFill>
                <a:schemeClr val="bg1"/>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12</a:t>
            </a:fld>
            <a:endParaRPr lang="en-US" dirty="0"/>
          </a:p>
        </p:txBody>
      </p:sp>
      <p:sp>
        <p:nvSpPr>
          <p:cNvPr id="16" name="Shape 2041"/>
          <p:cNvSpPr/>
          <p:nvPr/>
        </p:nvSpPr>
        <p:spPr>
          <a:xfrm>
            <a:off x="20458343" y="585921"/>
            <a:ext cx="1508623" cy="1862258"/>
          </a:xfrm>
          <a:custGeom>
            <a:avLst/>
            <a:gdLst/>
            <a:ahLst/>
            <a:cxnLst/>
            <a:rect l="0" t="0" r="0" b="0"/>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5372052"/>
            <a:ext cx="2383554" cy="145507"/>
          </a:xfrm>
          <a:prstGeom prst="rect">
            <a:avLst/>
          </a:prstGeom>
        </p:spPr>
      </p:pic>
      <p:sp>
        <p:nvSpPr>
          <p:cNvPr id="18" name="Title 4"/>
          <p:cNvSpPr txBox="1">
            <a:spLocks/>
          </p:cNvSpPr>
          <p:nvPr/>
        </p:nvSpPr>
        <p:spPr>
          <a:xfrm>
            <a:off x="1779372" y="5660330"/>
            <a:ext cx="16754017" cy="6341170"/>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algn="l"/>
            <a:r>
              <a:rPr lang="en-US" b="1" dirty="0" smtClean="0">
                <a:solidFill>
                  <a:schemeClr val="tx1"/>
                </a:solidFill>
              </a:rPr>
              <a:t>2.0 The Proposal</a:t>
            </a:r>
          </a:p>
          <a:p>
            <a:pPr marL="1419225" indent="-95250" algn="just">
              <a:buClr>
                <a:srgbClr val="C00000"/>
              </a:buClr>
              <a:buFont typeface="Wingdings" panose="05000000000000000000" pitchFamily="2" charset="2"/>
              <a:buChar char="§"/>
            </a:pP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SME Highlights</a:t>
            </a:r>
          </a:p>
          <a:p>
            <a:pPr marL="1419225" indent="-95250" algn="just">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SME Contributions</a:t>
            </a:r>
          </a:p>
          <a:p>
            <a:pPr marL="1419225" indent="-95250" algn="just">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Where </a:t>
            </a:r>
            <a:r>
              <a:rPr lang="en-US" sz="36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Bumiputera</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SME Stand Now </a:t>
            </a:r>
          </a:p>
          <a:p>
            <a:pPr marL="1419225" indent="-95250" algn="just">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Engagement Understanding</a:t>
            </a:r>
          </a:p>
          <a:p>
            <a:pPr marL="1419225" indent="-95250" algn="l">
              <a:buClr>
                <a:srgbClr val="C00000"/>
              </a:buClr>
              <a:buFont typeface="Wingdings" panose="05000000000000000000" pitchFamily="2" charset="2"/>
              <a:buChar char="§"/>
            </a:pP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Objectives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Scope of Work</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Approach &amp; Methodology</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Time Frame &amp; Deliverables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Professional Fee</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rPr>
              <a:t> </a:t>
            </a:r>
            <a:r>
              <a:rPr lang="en-MY" sz="3600" dirty="0" smtClean="0">
                <a:solidFill>
                  <a:schemeClr val="tx1"/>
                </a:solidFill>
                <a:latin typeface="Open Sans Light"/>
              </a:rPr>
              <a:t>Engagement </a:t>
            </a:r>
            <a:r>
              <a:rPr lang="en-MY" sz="3600" dirty="0">
                <a:solidFill>
                  <a:schemeClr val="tx1"/>
                </a:solidFill>
                <a:latin typeface="Open Sans Light"/>
              </a:rPr>
              <a:t>Team </a:t>
            </a:r>
            <a:r>
              <a:rPr lang="en-MY" sz="3600" dirty="0" smtClean="0">
                <a:solidFill>
                  <a:schemeClr val="tx1"/>
                </a:solidFill>
                <a:latin typeface="Open Sans Light"/>
              </a:rPr>
              <a:t>Leadership</a:t>
            </a:r>
          </a:p>
          <a:p>
            <a:pPr marL="1419225" indent="-95250" algn="l">
              <a:buClr>
                <a:srgbClr val="C00000"/>
              </a:buClr>
              <a:buFont typeface="Wingdings" panose="05000000000000000000" pitchFamily="2" charset="2"/>
              <a:buChar char="§"/>
            </a:pPr>
            <a:r>
              <a:rPr lang="en-MY" sz="3600" dirty="0" smtClean="0">
                <a:solidFill>
                  <a:schemeClr val="tx1"/>
                </a:solidFill>
              </a:rPr>
              <a:t> </a:t>
            </a:r>
            <a:r>
              <a:rPr lang="en-MY" sz="3600" dirty="0" smtClean="0">
                <a:solidFill>
                  <a:schemeClr val="tx1"/>
                </a:solidFill>
                <a:latin typeface="Open Sans Light"/>
              </a:rPr>
              <a:t>Why</a:t>
            </a:r>
            <a:r>
              <a:rPr lang="en-MY" sz="3600" dirty="0" smtClean="0">
                <a:solidFill>
                  <a:schemeClr val="tx1"/>
                </a:solidFill>
              </a:rPr>
              <a:t> </a:t>
            </a:r>
            <a:r>
              <a:rPr lang="en-MY" sz="3600" dirty="0" smtClean="0">
                <a:solidFill>
                  <a:srgbClr val="C00000"/>
                </a:solidFill>
                <a:latin typeface="Neuropol" panose="020F0607030201010804" pitchFamily="34" charset="0"/>
              </a:rPr>
              <a:t>SALIHIN</a:t>
            </a:r>
            <a:r>
              <a:rPr lang="en-MY"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Tree>
    <p:extLst>
      <p:ext uri="{BB962C8B-B14F-4D97-AF65-F5344CB8AC3E}">
        <p14:creationId xmlns:p14="http://schemas.microsoft.com/office/powerpoint/2010/main" val="12780449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Malaysia’s SME Highlights</a:t>
            </a:r>
            <a:endParaRPr lang="en-US" sz="3700" dirty="0">
              <a:solidFill>
                <a:schemeClr val="tx1">
                  <a:lumMod val="65000"/>
                  <a:lumOff val="35000"/>
                </a:schemeClr>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13</a:t>
            </a:fld>
            <a:endParaRPr lang="en-US"/>
          </a:p>
        </p:txBody>
      </p:sp>
      <p:grpSp>
        <p:nvGrpSpPr>
          <p:cNvPr id="4" name="Group 3"/>
          <p:cNvGrpSpPr/>
          <p:nvPr/>
        </p:nvGrpSpPr>
        <p:grpSpPr>
          <a:xfrm>
            <a:off x="3797172" y="3177125"/>
            <a:ext cx="17867198" cy="9033645"/>
            <a:chOff x="914400" y="2133600"/>
            <a:chExt cx="7637628" cy="3562512"/>
          </a:xfrm>
        </p:grpSpPr>
        <p:sp>
          <p:nvSpPr>
            <p:cNvPr id="18" name="Content Placeholder 2"/>
            <p:cNvSpPr txBox="1">
              <a:spLocks/>
            </p:cNvSpPr>
            <p:nvPr/>
          </p:nvSpPr>
          <p:spPr>
            <a:xfrm>
              <a:off x="914400" y="2133600"/>
              <a:ext cx="4572000" cy="3505200"/>
            </a:xfrm>
            <a:prstGeom prst="rect">
              <a:avLst/>
            </a:prstGeom>
          </p:spPr>
          <p:txBody>
            <a:bodyPr>
              <a:noAutofit/>
            </a:bodyPr>
            <a:lstStyle>
              <a:lvl1pPr marL="0" indent="0" algn="ctr" defTabSz="1087444" rtl="0" eaLnBrk="1" latinLnBrk="0" hangingPunct="1">
                <a:lnSpc>
                  <a:spcPct val="13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5pPr>
              <a:lvl6pPr marL="5980947" indent="-543724" algn="l" defTabSz="1087444" rtl="0" eaLnBrk="1" latinLnBrk="0" hangingPunct="1">
                <a:spcBef>
                  <a:spcPct val="20000"/>
                </a:spcBef>
                <a:buFont typeface="Arial"/>
                <a:buChar char="•"/>
                <a:defRPr sz="4800" kern="1200">
                  <a:solidFill>
                    <a:schemeClr val="tx1"/>
                  </a:solidFill>
                  <a:latin typeface="+mn-lt"/>
                  <a:ea typeface="+mn-ea"/>
                  <a:cs typeface="+mn-cs"/>
                </a:defRPr>
              </a:lvl6pPr>
              <a:lvl7pPr marL="7068393" indent="-543724" algn="l" defTabSz="1087444" rtl="0" eaLnBrk="1" latinLnBrk="0" hangingPunct="1">
                <a:spcBef>
                  <a:spcPct val="20000"/>
                </a:spcBef>
                <a:buFont typeface="Arial"/>
                <a:buChar char="•"/>
                <a:defRPr sz="4800" kern="1200">
                  <a:solidFill>
                    <a:schemeClr val="tx1"/>
                  </a:solidFill>
                  <a:latin typeface="+mn-lt"/>
                  <a:ea typeface="+mn-ea"/>
                  <a:cs typeface="+mn-cs"/>
                </a:defRPr>
              </a:lvl7pPr>
              <a:lvl8pPr marL="8155841" indent="-543724" algn="l" defTabSz="1087444" rtl="0" eaLnBrk="1" latinLnBrk="0" hangingPunct="1">
                <a:spcBef>
                  <a:spcPct val="20000"/>
                </a:spcBef>
                <a:buFont typeface="Arial"/>
                <a:buChar char="•"/>
                <a:defRPr sz="4800" kern="1200">
                  <a:solidFill>
                    <a:schemeClr val="tx1"/>
                  </a:solidFill>
                  <a:latin typeface="+mn-lt"/>
                  <a:ea typeface="+mn-ea"/>
                  <a:cs typeface="+mn-cs"/>
                </a:defRPr>
              </a:lvl8pPr>
              <a:lvl9pPr marL="9243285" indent="-543724" algn="l" defTabSz="1087444" rtl="0" eaLnBrk="1" latinLnBrk="0" hangingPunct="1">
                <a:spcBef>
                  <a:spcPct val="20000"/>
                </a:spcBef>
                <a:buFont typeface="Arial"/>
                <a:buChar char="•"/>
                <a:defRPr sz="4800" kern="1200">
                  <a:solidFill>
                    <a:schemeClr val="tx1"/>
                  </a:solidFill>
                  <a:latin typeface="+mn-lt"/>
                  <a:ea typeface="+mn-ea"/>
                  <a:cs typeface="+mn-cs"/>
                </a:defRPr>
              </a:lvl9pPr>
            </a:lstStyle>
            <a:p>
              <a:pPr algn="just"/>
              <a:r>
                <a:rPr lang="en-MY" sz="3600" b="1" dirty="0" smtClean="0">
                  <a:latin typeface="Calibri" panose="020F0502020204030204" pitchFamily="34" charset="0"/>
                </a:rPr>
                <a:t>According to SME International Malaysia (2013):</a:t>
              </a:r>
            </a:p>
            <a:p>
              <a:pPr marL="285750" indent="-285750" algn="just"/>
              <a:r>
                <a:rPr lang="en-MY" sz="3600" i="1" dirty="0" smtClean="0">
                  <a:latin typeface="Calibri" panose="020F0502020204030204" pitchFamily="34" charset="0"/>
                </a:rPr>
                <a:t>Some advanced economies have succeeded because small and medium enterprises form a fundamental part of the economies</a:t>
              </a:r>
            </a:p>
            <a:p>
              <a:pPr marL="285750" indent="-285750" algn="just"/>
              <a:endParaRPr lang="en-MY" sz="3600" i="1" dirty="0" smtClean="0">
                <a:latin typeface="Calibri" panose="020F0502020204030204" pitchFamily="34" charset="0"/>
              </a:endParaRPr>
            </a:p>
            <a:p>
              <a:pPr marL="571500" indent="-571500" algn="just">
                <a:buFont typeface="Arial" panose="020B0604020202020204" pitchFamily="34" charset="0"/>
                <a:buChar char="•"/>
              </a:pPr>
              <a:r>
                <a:rPr lang="en-MY" sz="3600" i="1" dirty="0" smtClean="0">
                  <a:latin typeface="Calibri" panose="020F0502020204030204" pitchFamily="34" charset="0"/>
                </a:rPr>
                <a:t>SMEs comprising over 98% of total establishments</a:t>
              </a:r>
            </a:p>
            <a:p>
              <a:pPr marL="571500" indent="-571500" algn="just">
                <a:buFont typeface="Arial" panose="020B0604020202020204" pitchFamily="34" charset="0"/>
                <a:buChar char="•"/>
              </a:pPr>
              <a:endParaRPr lang="en-MY" sz="3600" i="1" dirty="0" smtClean="0">
                <a:latin typeface="Calibri" panose="020F0502020204030204" pitchFamily="34" charset="0"/>
              </a:endParaRPr>
            </a:p>
            <a:p>
              <a:pPr marL="571500" indent="-571500" algn="just">
                <a:buFont typeface="Arial" panose="020B0604020202020204" pitchFamily="34" charset="0"/>
                <a:buChar char="•"/>
              </a:pPr>
              <a:r>
                <a:rPr lang="en-MY" sz="3600" i="1" dirty="0" smtClean="0">
                  <a:latin typeface="Calibri" panose="020F0502020204030204" pitchFamily="34" charset="0"/>
                </a:rPr>
                <a:t>SMEs contributing to over 65% of employment </a:t>
              </a:r>
            </a:p>
            <a:p>
              <a:pPr marL="571500" indent="-571500" algn="just">
                <a:buFont typeface="Arial" panose="020B0604020202020204" pitchFamily="34" charset="0"/>
                <a:buChar char="•"/>
              </a:pPr>
              <a:endParaRPr lang="en-MY" sz="3600" i="1" dirty="0" smtClean="0">
                <a:latin typeface="Calibri" panose="020F0502020204030204" pitchFamily="34" charset="0"/>
              </a:endParaRPr>
            </a:p>
            <a:p>
              <a:pPr marL="571500" indent="-571500" algn="just">
                <a:buFont typeface="Arial" panose="020B0604020202020204" pitchFamily="34" charset="0"/>
                <a:buChar char="•"/>
              </a:pPr>
              <a:r>
                <a:rPr lang="en-MY" sz="3600" i="1" dirty="0" smtClean="0">
                  <a:latin typeface="Calibri" panose="020F0502020204030204" pitchFamily="34" charset="0"/>
                </a:rPr>
                <a:t>SMEs contributing as over 50% of the gross domestic product</a:t>
              </a:r>
              <a:r>
                <a:rPr lang="en-MY" sz="1600" i="1" dirty="0" smtClean="0">
                  <a:latin typeface="Calibri" panose="020F0502020204030204" pitchFamily="34" charset="0"/>
                </a:rPr>
                <a:t>. </a:t>
              </a:r>
              <a:endParaRPr lang="en-MY" sz="1600" i="1" dirty="0">
                <a:latin typeface="Calibri" panose="020F0502020204030204" pitchFamily="34" charset="0"/>
              </a:endParaRPr>
            </a:p>
          </p:txBody>
        </p:sp>
        <p:sp>
          <p:nvSpPr>
            <p:cNvPr id="19" name="Right Triangle 18"/>
            <p:cNvSpPr/>
            <p:nvPr/>
          </p:nvSpPr>
          <p:spPr>
            <a:xfrm rot="5400000">
              <a:off x="5410200" y="2286000"/>
              <a:ext cx="3276600" cy="2971800"/>
            </a:xfrm>
            <a:prstGeom prst="rtTriangle">
              <a:avLst/>
            </a:prstGeom>
            <a:solidFill>
              <a:srgbClr val="A80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a:p>
          </p:txBody>
        </p:sp>
        <p:sp>
          <p:nvSpPr>
            <p:cNvPr id="20" name="Right Triangle 19"/>
            <p:cNvSpPr/>
            <p:nvPr/>
          </p:nvSpPr>
          <p:spPr>
            <a:xfrm rot="16200000">
              <a:off x="5427828" y="2438400"/>
              <a:ext cx="3276600" cy="2971800"/>
            </a:xfrm>
            <a:prstGeom prst="rtTriangle">
              <a:avLst/>
            </a:prstGeom>
            <a:solidFill>
              <a:schemeClr val="accent4">
                <a:lumMod val="50000"/>
              </a:schemeClr>
            </a:solidFill>
          </p:spPr>
          <p:style>
            <a:lnRef idx="3">
              <a:schemeClr val="lt1"/>
            </a:lnRef>
            <a:fillRef idx="1">
              <a:schemeClr val="accent4"/>
            </a:fillRef>
            <a:effectRef idx="1">
              <a:schemeClr val="accent4"/>
            </a:effectRef>
            <a:fontRef idx="minor">
              <a:schemeClr val="lt1"/>
            </a:fontRef>
          </p:style>
          <p:txBody>
            <a:bodyPr vert="vert" rtlCol="0" anchor="ctr"/>
            <a:lstStyle/>
            <a:p>
              <a:pPr algn="ctr"/>
              <a:endParaRPr lang="en-MY" sz="1400" b="1" i="1" dirty="0">
                <a:solidFill>
                  <a:schemeClr val="bg1"/>
                </a:solidFill>
                <a:latin typeface="Calibri" panose="020F0502020204030204" pitchFamily="34" charset="0"/>
              </a:endParaRPr>
            </a:p>
          </p:txBody>
        </p:sp>
        <p:sp>
          <p:nvSpPr>
            <p:cNvPr id="21" name="TextBox 20"/>
            <p:cNvSpPr txBox="1"/>
            <p:nvPr/>
          </p:nvSpPr>
          <p:spPr>
            <a:xfrm>
              <a:off x="5580229" y="4639270"/>
              <a:ext cx="2954172" cy="923330"/>
            </a:xfrm>
            <a:prstGeom prst="rect">
              <a:avLst/>
            </a:prstGeom>
            <a:noFill/>
          </p:spPr>
          <p:txBody>
            <a:bodyPr wrap="square" rtlCol="0">
              <a:spAutoFit/>
            </a:bodyPr>
            <a:lstStyle/>
            <a:p>
              <a:pPr algn="r"/>
              <a:r>
                <a:rPr lang="en-MY" b="1" i="1" dirty="0">
                  <a:solidFill>
                    <a:schemeClr val="bg1"/>
                  </a:solidFill>
                  <a:latin typeface="Calibri" panose="020F0502020204030204" pitchFamily="34" charset="0"/>
                </a:rPr>
                <a:t>SMEs </a:t>
              </a:r>
              <a:r>
                <a:rPr lang="en-MY" b="1" i="1" dirty="0" smtClean="0">
                  <a:solidFill>
                    <a:schemeClr val="bg1"/>
                  </a:solidFill>
                  <a:latin typeface="Calibri" panose="020F0502020204030204" pitchFamily="34" charset="0"/>
                </a:rPr>
                <a:t> in Malaysia</a:t>
              </a:r>
            </a:p>
            <a:p>
              <a:pPr algn="r"/>
              <a:r>
                <a:rPr lang="en-MY" b="1" i="1" dirty="0" smtClean="0">
                  <a:solidFill>
                    <a:schemeClr val="bg1"/>
                  </a:solidFill>
                  <a:latin typeface="Calibri" panose="020F0502020204030204" pitchFamily="34" charset="0"/>
                </a:rPr>
                <a:t>Is considered as the backbone of the economy</a:t>
              </a:r>
              <a:endParaRPr lang="en-MY" b="1" i="1" dirty="0">
                <a:solidFill>
                  <a:schemeClr val="bg1"/>
                </a:solidFill>
                <a:latin typeface="Calibri" panose="020F0502020204030204" pitchFamily="34" charset="0"/>
              </a:endParaRPr>
            </a:p>
          </p:txBody>
        </p:sp>
        <p:sp>
          <p:nvSpPr>
            <p:cNvPr id="23" name="TextBox 22"/>
            <p:cNvSpPr txBox="1"/>
            <p:nvPr/>
          </p:nvSpPr>
          <p:spPr>
            <a:xfrm>
              <a:off x="5715000" y="2209800"/>
              <a:ext cx="2133600" cy="923330"/>
            </a:xfrm>
            <a:prstGeom prst="rect">
              <a:avLst/>
            </a:prstGeom>
            <a:noFill/>
          </p:spPr>
          <p:txBody>
            <a:bodyPr wrap="square" rtlCol="0">
              <a:spAutoFit/>
            </a:bodyPr>
            <a:lstStyle/>
            <a:p>
              <a:r>
                <a:rPr lang="en-MY" b="1" i="1" dirty="0" smtClean="0">
                  <a:solidFill>
                    <a:schemeClr val="bg1"/>
                  </a:solidFill>
                  <a:latin typeface="Calibri" panose="020F0502020204030204" pitchFamily="34" charset="0"/>
                </a:rPr>
                <a:t>SMEs contributions to GDP increased by 32.7% in 2013</a:t>
              </a:r>
              <a:endParaRPr lang="en-MY" b="1" i="1" dirty="0">
                <a:solidFill>
                  <a:schemeClr val="bg1"/>
                </a:solidFill>
                <a:latin typeface="Calibri" panose="020F0502020204030204" pitchFamily="34" charset="0"/>
              </a:endParaRPr>
            </a:p>
          </p:txBody>
        </p:sp>
        <p:sp>
          <p:nvSpPr>
            <p:cNvPr id="24" name="Rectangle 23"/>
            <p:cNvSpPr/>
            <p:nvPr/>
          </p:nvSpPr>
          <p:spPr>
            <a:xfrm>
              <a:off x="5607706" y="5572648"/>
              <a:ext cx="2944322" cy="109237"/>
            </a:xfrm>
            <a:prstGeom prst="rect">
              <a:avLst/>
            </a:prstGeom>
          </p:spPr>
          <p:txBody>
            <a:bodyPr wrap="square">
              <a:spAutoFit/>
            </a:bodyPr>
            <a:lstStyle/>
            <a:p>
              <a:r>
                <a:rPr lang="en-MY" sz="1200" dirty="0" smtClean="0"/>
                <a:t>Ref. SME Annual Report/ </a:t>
              </a:r>
              <a:r>
                <a:rPr lang="en-MY" sz="1200" dirty="0" err="1" smtClean="0"/>
                <a:t>Laporan</a:t>
              </a:r>
              <a:r>
                <a:rPr lang="en-MY" sz="1200" dirty="0" smtClean="0"/>
                <a:t> </a:t>
              </a:r>
              <a:r>
                <a:rPr lang="en-MY" sz="1200" dirty="0" err="1" smtClean="0"/>
                <a:t>Tahunan</a:t>
              </a:r>
              <a:r>
                <a:rPr lang="en-MY" sz="1200" dirty="0" smtClean="0"/>
                <a:t> PKS </a:t>
              </a:r>
              <a:r>
                <a:rPr lang="en-MY" sz="1200" dirty="0"/>
                <a:t>2012/13</a:t>
              </a:r>
              <a:endParaRPr lang="en-MY" sz="900" dirty="0"/>
            </a:p>
          </p:txBody>
        </p:sp>
        <p:sp>
          <p:nvSpPr>
            <p:cNvPr id="25" name="Rectangle 24"/>
            <p:cNvSpPr/>
            <p:nvPr/>
          </p:nvSpPr>
          <p:spPr>
            <a:xfrm>
              <a:off x="949778" y="5562600"/>
              <a:ext cx="5070022" cy="133512"/>
            </a:xfrm>
            <a:prstGeom prst="rect">
              <a:avLst/>
            </a:prstGeom>
          </p:spPr>
          <p:txBody>
            <a:bodyPr wrap="square">
              <a:spAutoFit/>
            </a:bodyPr>
            <a:lstStyle/>
            <a:p>
              <a:r>
                <a:rPr lang="en-MY" sz="1600" b="1" dirty="0">
                  <a:latin typeface="Calibri" panose="020F0502020204030204" pitchFamily="34" charset="0"/>
                </a:rPr>
                <a:t>Reference:</a:t>
              </a:r>
              <a:r>
                <a:rPr lang="en-MY" sz="1600" dirty="0">
                  <a:latin typeface="Calibri" panose="020F0502020204030204" pitchFamily="34" charset="0"/>
                </a:rPr>
                <a:t> </a:t>
              </a:r>
              <a:r>
                <a:rPr lang="en-MY" sz="1600" i="1" dirty="0">
                  <a:latin typeface="Calibri" panose="020F0502020204030204" pitchFamily="34" charset="0"/>
                </a:rPr>
                <a:t>Business and Management Horizons ISSN 2326-0297 2014, Vol. 2, No. 2</a:t>
              </a:r>
              <a:r>
                <a:rPr lang="en-MY" sz="1600" dirty="0">
                  <a:latin typeface="Calibri" panose="020F0502020204030204" pitchFamily="34" charset="0"/>
                </a:rPr>
                <a:t> </a:t>
              </a:r>
            </a:p>
          </p:txBody>
        </p:sp>
      </p:grpSp>
    </p:spTree>
    <p:extLst>
      <p:ext uri="{BB962C8B-B14F-4D97-AF65-F5344CB8AC3E}">
        <p14:creationId xmlns:p14="http://schemas.microsoft.com/office/powerpoint/2010/main" val="19168487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SME’s Contributions</a:t>
            </a:r>
            <a:endParaRPr lang="en-US" sz="3700" dirty="0">
              <a:solidFill>
                <a:schemeClr val="tx1">
                  <a:lumMod val="65000"/>
                  <a:lumOff val="35000"/>
                </a:schemeClr>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14</a:t>
            </a:fld>
            <a:endParaRPr lang="en-US"/>
          </a:p>
        </p:txBody>
      </p:sp>
      <p:sp>
        <p:nvSpPr>
          <p:cNvPr id="4" name="Rectangle 3"/>
          <p:cNvSpPr/>
          <p:nvPr/>
        </p:nvSpPr>
        <p:spPr>
          <a:xfrm>
            <a:off x="1828801" y="2877481"/>
            <a:ext cx="5927834" cy="3154710"/>
          </a:xfrm>
          <a:prstGeom prst="rect">
            <a:avLst/>
          </a:prstGeom>
        </p:spPr>
        <p:txBody>
          <a:bodyPr wrap="square">
            <a:spAutoFit/>
          </a:bodyPr>
          <a:lstStyle/>
          <a:p>
            <a:r>
              <a:rPr lang="en-MY" sz="19900" b="1" dirty="0" smtClean="0">
                <a:solidFill>
                  <a:srgbClr val="A80000"/>
                </a:solidFill>
              </a:rPr>
              <a:t>SME</a:t>
            </a:r>
            <a:r>
              <a:rPr lang="en-MY" sz="4400" b="1" dirty="0" smtClean="0">
                <a:solidFill>
                  <a:srgbClr val="A80000"/>
                </a:solidFill>
              </a:rPr>
              <a:t> </a:t>
            </a:r>
            <a:r>
              <a:rPr lang="en-MY" sz="9600" b="1" dirty="0" smtClean="0">
                <a:solidFill>
                  <a:srgbClr val="A80000"/>
                </a:solidFill>
              </a:rPr>
              <a:t>‘s</a:t>
            </a:r>
            <a:endParaRPr lang="en-MY" sz="4400" b="1" dirty="0">
              <a:solidFill>
                <a:srgbClr val="A80000"/>
              </a:solidFill>
            </a:endParaRPr>
          </a:p>
        </p:txBody>
      </p:sp>
      <p:sp>
        <p:nvSpPr>
          <p:cNvPr id="5" name="Rectangle 4"/>
          <p:cNvSpPr/>
          <p:nvPr/>
        </p:nvSpPr>
        <p:spPr>
          <a:xfrm>
            <a:off x="1860331" y="5346288"/>
            <a:ext cx="5580993" cy="6432530"/>
          </a:xfrm>
          <a:prstGeom prst="rect">
            <a:avLst/>
          </a:prstGeom>
        </p:spPr>
        <p:txBody>
          <a:bodyPr wrap="square">
            <a:spAutoFit/>
          </a:bodyPr>
          <a:lstStyle/>
          <a:p>
            <a:pPr algn="just"/>
            <a:endParaRPr lang="en-MY" b="1" dirty="0" smtClean="0"/>
          </a:p>
          <a:p>
            <a:pPr algn="just"/>
            <a:r>
              <a:rPr lang="en-MY" b="1" dirty="0" smtClean="0"/>
              <a:t>IS </a:t>
            </a:r>
            <a:r>
              <a:rPr lang="en-MY" b="1" dirty="0"/>
              <a:t>ONE OF THE MOST </a:t>
            </a:r>
            <a:r>
              <a:rPr lang="en-MY" b="1" dirty="0" smtClean="0"/>
              <a:t>IMPORTANT SECTOR CONTRIBUTING OF: </a:t>
            </a:r>
          </a:p>
          <a:p>
            <a:pPr algn="just"/>
            <a:endParaRPr lang="en-MY" sz="6000" b="1" dirty="0">
              <a:solidFill>
                <a:srgbClr val="FF0000"/>
              </a:solidFill>
            </a:endParaRPr>
          </a:p>
          <a:p>
            <a:pPr algn="just"/>
            <a:r>
              <a:rPr lang="en-MY" sz="6000" b="1" dirty="0" smtClean="0">
                <a:solidFill>
                  <a:srgbClr val="A80000"/>
                </a:solidFill>
              </a:rPr>
              <a:t>97</a:t>
            </a:r>
            <a:r>
              <a:rPr lang="en-MY" sz="6000" b="1" dirty="0">
                <a:solidFill>
                  <a:srgbClr val="A80000"/>
                </a:solidFill>
              </a:rPr>
              <a:t>% OF </a:t>
            </a:r>
            <a:r>
              <a:rPr lang="en-MY" sz="6000" b="1" dirty="0" smtClean="0">
                <a:solidFill>
                  <a:srgbClr val="A80000"/>
                </a:solidFill>
              </a:rPr>
              <a:t>FIRMS</a:t>
            </a:r>
          </a:p>
          <a:p>
            <a:pPr algn="just"/>
            <a:r>
              <a:rPr lang="en-MY" sz="6000" b="1" dirty="0" smtClean="0">
                <a:solidFill>
                  <a:srgbClr val="A80000"/>
                </a:solidFill>
              </a:rPr>
              <a:t>22</a:t>
            </a:r>
            <a:r>
              <a:rPr lang="en-MY" sz="6000" b="1" dirty="0">
                <a:solidFill>
                  <a:srgbClr val="A80000"/>
                </a:solidFill>
              </a:rPr>
              <a:t>% OF </a:t>
            </a:r>
            <a:r>
              <a:rPr lang="en-MY" sz="6000" b="1" dirty="0" smtClean="0">
                <a:solidFill>
                  <a:srgbClr val="A80000"/>
                </a:solidFill>
              </a:rPr>
              <a:t>LABOUR</a:t>
            </a:r>
          </a:p>
          <a:p>
            <a:pPr algn="just"/>
            <a:r>
              <a:rPr lang="en-MY" sz="6000" b="1" dirty="0" smtClean="0">
                <a:solidFill>
                  <a:srgbClr val="A80000"/>
                </a:solidFill>
              </a:rPr>
              <a:t>33</a:t>
            </a:r>
            <a:r>
              <a:rPr lang="en-MY" sz="6000" b="1" dirty="0">
                <a:solidFill>
                  <a:srgbClr val="A80000"/>
                </a:solidFill>
              </a:rPr>
              <a:t>% </a:t>
            </a:r>
            <a:r>
              <a:rPr lang="en-MY" sz="6000" b="1" dirty="0" smtClean="0">
                <a:solidFill>
                  <a:srgbClr val="A80000"/>
                </a:solidFill>
              </a:rPr>
              <a:t>OF GDP</a:t>
            </a:r>
            <a:endParaRPr lang="en-MY" sz="6000" b="1" dirty="0">
              <a:solidFill>
                <a:srgbClr val="A80000"/>
              </a:solidFill>
            </a:endParaRPr>
          </a:p>
        </p:txBody>
      </p:sp>
      <p:sp>
        <p:nvSpPr>
          <p:cNvPr id="6" name="Rectangle 5"/>
          <p:cNvSpPr/>
          <p:nvPr/>
        </p:nvSpPr>
        <p:spPr>
          <a:xfrm>
            <a:off x="7851221" y="11998904"/>
            <a:ext cx="3059171" cy="338554"/>
          </a:xfrm>
          <a:prstGeom prst="rect">
            <a:avLst/>
          </a:prstGeom>
        </p:spPr>
        <p:txBody>
          <a:bodyPr wrap="none">
            <a:spAutoFit/>
          </a:bodyPr>
          <a:lstStyle/>
          <a:p>
            <a:r>
              <a:rPr lang="en-MY" sz="1600" i="1" dirty="0"/>
              <a:t>Source: SME Corporation Malaysia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634" y="3703080"/>
            <a:ext cx="14882649" cy="4337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Chart 8"/>
          <p:cNvGraphicFramePr/>
          <p:nvPr>
            <p:extLst>
              <p:ext uri="{D42A27DB-BD31-4B8C-83A1-F6EECF244321}">
                <p14:modId xmlns:p14="http://schemas.microsoft.com/office/powerpoint/2010/main" val="385498183"/>
              </p:ext>
            </p:extLst>
          </p:nvPr>
        </p:nvGraphicFramePr>
        <p:xfrm>
          <a:off x="7022256" y="8147057"/>
          <a:ext cx="5497076" cy="39076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extLst>
              <p:ext uri="{D42A27DB-BD31-4B8C-83A1-F6EECF244321}">
                <p14:modId xmlns:p14="http://schemas.microsoft.com/office/powerpoint/2010/main" val="3906270818"/>
              </p:ext>
            </p:extLst>
          </p:nvPr>
        </p:nvGraphicFramePr>
        <p:xfrm>
          <a:off x="12519333" y="8147057"/>
          <a:ext cx="10467770" cy="41904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753313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Where </a:t>
            </a:r>
            <a:r>
              <a:rPr lang="en-US" sz="3700" dirty="0" err="1" smtClean="0">
                <a:solidFill>
                  <a:schemeClr val="tx1">
                    <a:lumMod val="65000"/>
                    <a:lumOff val="35000"/>
                  </a:schemeClr>
                </a:solidFill>
                <a:latin typeface="Open Sans Light"/>
                <a:cs typeface="Open Sans Light"/>
              </a:rPr>
              <a:t>Bumiputera</a:t>
            </a:r>
            <a:r>
              <a:rPr lang="en-US" sz="3700" dirty="0" smtClean="0">
                <a:solidFill>
                  <a:schemeClr val="tx1">
                    <a:lumMod val="65000"/>
                    <a:lumOff val="35000"/>
                  </a:schemeClr>
                </a:solidFill>
                <a:latin typeface="Open Sans Light"/>
                <a:cs typeface="Open Sans Light"/>
              </a:rPr>
              <a:t> SME Stand Now?</a:t>
            </a:r>
            <a:endParaRPr lang="en-US" sz="3700" dirty="0">
              <a:solidFill>
                <a:schemeClr val="tx1">
                  <a:lumMod val="65000"/>
                  <a:lumOff val="35000"/>
                </a:schemeClr>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15</a:t>
            </a:fld>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36445"/>
            <a:ext cx="24387175" cy="1015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895474" y="3874433"/>
            <a:ext cx="11405937" cy="3662541"/>
          </a:xfrm>
          <a:prstGeom prst="rect">
            <a:avLst/>
          </a:prstGeom>
        </p:spPr>
        <p:txBody>
          <a:bodyPr wrap="square">
            <a:spAutoFit/>
          </a:bodyPr>
          <a:lstStyle/>
          <a:p>
            <a:pPr algn="just"/>
            <a:r>
              <a:rPr lang="en-MY" sz="2900" b="1" dirty="0">
                <a:solidFill>
                  <a:schemeClr val="bg1"/>
                </a:solidFill>
              </a:rPr>
              <a:t>"Involvement of </a:t>
            </a:r>
            <a:r>
              <a:rPr lang="en-MY" sz="2900" b="1" dirty="0" err="1">
                <a:solidFill>
                  <a:schemeClr val="bg1"/>
                </a:solidFill>
              </a:rPr>
              <a:t>Bumiputera</a:t>
            </a:r>
            <a:r>
              <a:rPr lang="en-MY" sz="2900" b="1" dirty="0">
                <a:solidFill>
                  <a:schemeClr val="bg1"/>
                </a:solidFill>
              </a:rPr>
              <a:t> entrepreneurs in economy is still low in number. According to information update from Securities Commission Malaysia in 2014, there are 283,200 companies or 27.6% from 1,026,100 companies that are registered are </a:t>
            </a:r>
            <a:r>
              <a:rPr lang="en-MY" sz="2900" b="1" dirty="0" err="1">
                <a:solidFill>
                  <a:schemeClr val="bg1"/>
                </a:solidFill>
              </a:rPr>
              <a:t>Bumiputera</a:t>
            </a:r>
            <a:r>
              <a:rPr lang="en-MY" sz="2900" b="1" dirty="0">
                <a:solidFill>
                  <a:schemeClr val="bg1"/>
                </a:solidFill>
              </a:rPr>
              <a:t> companies. According to the Incorporation Census and Enterprise 2005, there are altogether 241,281 or 37.4% from 645,136 small and medium enterprises are owned by </a:t>
            </a:r>
            <a:r>
              <a:rPr lang="en-MY" sz="2900" b="1" dirty="0" err="1">
                <a:solidFill>
                  <a:schemeClr val="bg1"/>
                </a:solidFill>
              </a:rPr>
              <a:t>Bumiputera</a:t>
            </a:r>
            <a:r>
              <a:rPr lang="en-MY" sz="2900" b="1" dirty="0">
                <a:solidFill>
                  <a:schemeClr val="bg1"/>
                </a:solidFill>
              </a:rPr>
              <a:t>. From the total amount of the </a:t>
            </a:r>
            <a:r>
              <a:rPr lang="en-MY" sz="2900" b="1" dirty="0" err="1">
                <a:solidFill>
                  <a:schemeClr val="bg1"/>
                </a:solidFill>
              </a:rPr>
              <a:t>Bumiputera</a:t>
            </a:r>
            <a:r>
              <a:rPr lang="en-MY" sz="2900" b="1" dirty="0">
                <a:solidFill>
                  <a:schemeClr val="bg1"/>
                </a:solidFill>
              </a:rPr>
              <a:t> small and medium enterprises, 218,930 or 90.7 % are micro enterprise."</a:t>
            </a:r>
          </a:p>
        </p:txBody>
      </p:sp>
      <p:sp>
        <p:nvSpPr>
          <p:cNvPr id="7" name="Rectangle 6"/>
          <p:cNvSpPr/>
          <p:nvPr/>
        </p:nvSpPr>
        <p:spPr>
          <a:xfrm>
            <a:off x="13895885" y="11782094"/>
            <a:ext cx="2747034" cy="307777"/>
          </a:xfrm>
          <a:prstGeom prst="rect">
            <a:avLst/>
          </a:prstGeom>
        </p:spPr>
        <p:txBody>
          <a:bodyPr wrap="none">
            <a:spAutoFit/>
          </a:bodyPr>
          <a:lstStyle/>
          <a:p>
            <a:r>
              <a:rPr lang="sv-SE" sz="1400" i="1" dirty="0" smtClean="0"/>
              <a:t>Research by Bank </a:t>
            </a:r>
            <a:r>
              <a:rPr lang="sv-SE" sz="1400" i="1" dirty="0"/>
              <a:t>Negara Malaysia</a:t>
            </a:r>
            <a:endParaRPr lang="en-MY" sz="1400" i="1" dirty="0"/>
          </a:p>
        </p:txBody>
      </p:sp>
      <p:graphicFrame>
        <p:nvGraphicFramePr>
          <p:cNvPr id="14" name="Chart 13"/>
          <p:cNvGraphicFramePr/>
          <p:nvPr>
            <p:extLst>
              <p:ext uri="{D42A27DB-BD31-4B8C-83A1-F6EECF244321}">
                <p14:modId xmlns:p14="http://schemas.microsoft.com/office/powerpoint/2010/main" val="2613785360"/>
              </p:ext>
            </p:extLst>
          </p:nvPr>
        </p:nvGraphicFramePr>
        <p:xfrm>
          <a:off x="4957011" y="7814007"/>
          <a:ext cx="12625480" cy="4918633"/>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48"/>
          <p:cNvSpPr>
            <a:spLocks noChangeArrowheads="1"/>
          </p:cNvSpPr>
          <p:nvPr/>
        </p:nvSpPr>
        <p:spPr bwMode="auto">
          <a:xfrm>
            <a:off x="95420" y="2809730"/>
            <a:ext cx="41527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dirty="0" smtClean="0">
                <a:solidFill>
                  <a:srgbClr val="FFFFFF"/>
                </a:solidFill>
                <a:latin typeface="Franklin Gothic Medium" pitchFamily="34" charset="0"/>
              </a:rPr>
              <a:t>Business Operational Barriers faced By </a:t>
            </a:r>
            <a:r>
              <a:rPr lang="en-US" altLang="en-US" dirty="0" err="1" smtClean="0">
                <a:solidFill>
                  <a:srgbClr val="FFFFFF"/>
                </a:solidFill>
                <a:latin typeface="Franklin Gothic Medium" pitchFamily="34" charset="0"/>
              </a:rPr>
              <a:t>Bumiputera</a:t>
            </a:r>
            <a:r>
              <a:rPr lang="en-US" altLang="en-US" dirty="0" smtClean="0">
                <a:solidFill>
                  <a:srgbClr val="FFFFFF"/>
                </a:solidFill>
                <a:latin typeface="Franklin Gothic Medium" pitchFamily="34" charset="0"/>
              </a:rPr>
              <a:t> SME</a:t>
            </a:r>
            <a:endParaRPr lang="en-US" altLang="en-US" dirty="0">
              <a:solidFill>
                <a:srgbClr val="FFFFFF"/>
              </a:solidFill>
              <a:latin typeface="Franklin Gothic Medium" pitchFamily="34" charset="0"/>
            </a:endParaRPr>
          </a:p>
        </p:txBody>
      </p:sp>
      <p:sp>
        <p:nvSpPr>
          <p:cNvPr id="18" name="Rectangle 52"/>
          <p:cNvSpPr>
            <a:spLocks noChangeArrowheads="1"/>
          </p:cNvSpPr>
          <p:nvPr/>
        </p:nvSpPr>
        <p:spPr bwMode="auto">
          <a:xfrm>
            <a:off x="712956" y="3939363"/>
            <a:ext cx="32815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COMPETITIVE MARKET</a:t>
            </a:r>
            <a:endParaRPr lang="en-US" altLang="en-US" sz="1800" dirty="0">
              <a:solidFill>
                <a:schemeClr val="bg1"/>
              </a:solidFill>
              <a:latin typeface="Franklin Gothic Medium" pitchFamily="34" charset="0"/>
            </a:endParaRPr>
          </a:p>
        </p:txBody>
      </p:sp>
      <p:sp>
        <p:nvSpPr>
          <p:cNvPr id="19" name="Rectangle 55"/>
          <p:cNvSpPr>
            <a:spLocks noChangeArrowheads="1"/>
          </p:cNvSpPr>
          <p:nvPr/>
        </p:nvSpPr>
        <p:spPr bwMode="auto">
          <a:xfrm>
            <a:off x="733595" y="4591272"/>
            <a:ext cx="32608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FUND RAISING ISSUUES</a:t>
            </a:r>
            <a:endParaRPr lang="en-US" altLang="en-US" sz="1600" dirty="0">
              <a:solidFill>
                <a:schemeClr val="bg1"/>
              </a:solidFill>
              <a:latin typeface="Franklin Gothic Medium" pitchFamily="34" charset="0"/>
            </a:endParaRPr>
          </a:p>
        </p:txBody>
      </p:sp>
      <p:sp>
        <p:nvSpPr>
          <p:cNvPr id="20" name="Rectangle 56"/>
          <p:cNvSpPr>
            <a:spLocks noChangeArrowheads="1"/>
          </p:cNvSpPr>
          <p:nvPr/>
        </p:nvSpPr>
        <p:spPr bwMode="auto">
          <a:xfrm>
            <a:off x="746295" y="5232205"/>
            <a:ext cx="3248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SKILLED RESOURCES ISSUES</a:t>
            </a:r>
            <a:endParaRPr lang="en-US" altLang="en-US" sz="1600" dirty="0">
              <a:solidFill>
                <a:schemeClr val="bg1"/>
              </a:solidFill>
              <a:latin typeface="Franklin Gothic Medium" pitchFamily="34" charset="0"/>
            </a:endParaRPr>
          </a:p>
        </p:txBody>
      </p:sp>
      <p:pic>
        <p:nvPicPr>
          <p:cNvPr id="21"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8132" y="3948972"/>
            <a:ext cx="2000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3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5745" y="4644245"/>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3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5907" y="5427969"/>
            <a:ext cx="2397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5"/>
          <p:cNvSpPr>
            <a:spLocks noChangeArrowheads="1"/>
          </p:cNvSpPr>
          <p:nvPr/>
        </p:nvSpPr>
        <p:spPr bwMode="auto">
          <a:xfrm>
            <a:off x="741616" y="6084559"/>
            <a:ext cx="35065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COMPETITION FROM NEW PLAYERS</a:t>
            </a:r>
            <a:endParaRPr lang="en-US" altLang="en-US" sz="1600" dirty="0">
              <a:solidFill>
                <a:schemeClr val="bg1"/>
              </a:solidFill>
              <a:latin typeface="Franklin Gothic Medium" pitchFamily="34" charset="0"/>
            </a:endParaRPr>
          </a:p>
        </p:txBody>
      </p:sp>
      <p:sp>
        <p:nvSpPr>
          <p:cNvPr id="25" name="Rectangle 56"/>
          <p:cNvSpPr>
            <a:spLocks noChangeArrowheads="1"/>
          </p:cNvSpPr>
          <p:nvPr/>
        </p:nvSpPr>
        <p:spPr bwMode="auto">
          <a:xfrm>
            <a:off x="754317" y="6902230"/>
            <a:ext cx="3248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SUPPORT FROM GOVERNMENT</a:t>
            </a:r>
            <a:endParaRPr lang="en-US" altLang="en-US" sz="1600" dirty="0" smtClean="0">
              <a:solidFill>
                <a:schemeClr val="bg1"/>
              </a:solidFill>
              <a:latin typeface="Franklin Gothic Medium" pitchFamily="34" charset="0"/>
            </a:endParaRPr>
          </a:p>
        </p:txBody>
      </p:sp>
      <p:pic>
        <p:nvPicPr>
          <p:cNvPr id="26" name="Picture 143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3767" y="6233784"/>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43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3929" y="7049868"/>
            <a:ext cx="2397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48"/>
          <p:cNvSpPr>
            <a:spLocks noChangeArrowheads="1"/>
          </p:cNvSpPr>
          <p:nvPr/>
        </p:nvSpPr>
        <p:spPr bwMode="auto">
          <a:xfrm>
            <a:off x="19161338" y="2817752"/>
            <a:ext cx="41527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dirty="0" smtClean="0">
                <a:solidFill>
                  <a:srgbClr val="FFFFFF"/>
                </a:solidFill>
                <a:latin typeface="Franklin Gothic Medium" pitchFamily="34" charset="0"/>
              </a:rPr>
              <a:t>Type of Support Required From Governments</a:t>
            </a:r>
            <a:endParaRPr lang="en-US" altLang="en-US" dirty="0">
              <a:solidFill>
                <a:srgbClr val="FFFFFF"/>
              </a:solidFill>
              <a:latin typeface="Franklin Gothic Medium" pitchFamily="34" charset="0"/>
            </a:endParaRPr>
          </a:p>
        </p:txBody>
      </p:sp>
      <p:sp>
        <p:nvSpPr>
          <p:cNvPr id="39" name="Rectangle 52"/>
          <p:cNvSpPr>
            <a:spLocks noChangeArrowheads="1"/>
          </p:cNvSpPr>
          <p:nvPr/>
        </p:nvSpPr>
        <p:spPr bwMode="auto">
          <a:xfrm>
            <a:off x="19754811" y="3947385"/>
            <a:ext cx="32815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TAX INCENTIVES</a:t>
            </a:r>
            <a:endParaRPr lang="en-US" altLang="en-US" sz="1800" dirty="0">
              <a:solidFill>
                <a:schemeClr val="bg1"/>
              </a:solidFill>
              <a:latin typeface="Franklin Gothic Medium" pitchFamily="34" charset="0"/>
            </a:endParaRPr>
          </a:p>
        </p:txBody>
      </p:sp>
      <p:sp>
        <p:nvSpPr>
          <p:cNvPr id="40" name="Rectangle 55"/>
          <p:cNvSpPr>
            <a:spLocks noChangeArrowheads="1"/>
          </p:cNvSpPr>
          <p:nvPr/>
        </p:nvSpPr>
        <p:spPr bwMode="auto">
          <a:xfrm>
            <a:off x="19775450" y="4599294"/>
            <a:ext cx="4114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BETTER ACCESS FOR FUND RAISING &amp;  FINANCING</a:t>
            </a:r>
            <a:endParaRPr lang="en-US" altLang="en-US" sz="1600" dirty="0">
              <a:solidFill>
                <a:schemeClr val="bg1"/>
              </a:solidFill>
              <a:latin typeface="Franklin Gothic Medium" pitchFamily="34" charset="0"/>
            </a:endParaRPr>
          </a:p>
        </p:txBody>
      </p:sp>
      <p:sp>
        <p:nvSpPr>
          <p:cNvPr id="41" name="Rectangle 56"/>
          <p:cNvSpPr>
            <a:spLocks noChangeArrowheads="1"/>
          </p:cNvSpPr>
          <p:nvPr/>
        </p:nvSpPr>
        <p:spPr bwMode="auto">
          <a:xfrm>
            <a:off x="19788150" y="5432731"/>
            <a:ext cx="3248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TECHNOLOGY SUPPORT</a:t>
            </a:r>
            <a:endParaRPr lang="en-US" altLang="en-US" sz="1600" dirty="0">
              <a:solidFill>
                <a:schemeClr val="bg1"/>
              </a:solidFill>
              <a:latin typeface="Franklin Gothic Medium" pitchFamily="34" charset="0"/>
            </a:endParaRPr>
          </a:p>
        </p:txBody>
      </p:sp>
      <p:pic>
        <p:nvPicPr>
          <p:cNvPr id="42"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49987" y="3956994"/>
            <a:ext cx="2000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43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197600" y="4652267"/>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43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227762" y="5484117"/>
            <a:ext cx="2397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55"/>
          <p:cNvSpPr>
            <a:spLocks noChangeArrowheads="1"/>
          </p:cNvSpPr>
          <p:nvPr/>
        </p:nvSpPr>
        <p:spPr bwMode="auto">
          <a:xfrm>
            <a:off x="19783471" y="6092581"/>
            <a:ext cx="44000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CENTRALIZED COORDINATION CENTRE FOR SME’S BUSINESS INSIGHTS</a:t>
            </a:r>
            <a:endParaRPr lang="en-US" altLang="en-US" sz="1600" dirty="0">
              <a:solidFill>
                <a:schemeClr val="bg1"/>
              </a:solidFill>
              <a:latin typeface="Franklin Gothic Medium" pitchFamily="34" charset="0"/>
            </a:endParaRPr>
          </a:p>
        </p:txBody>
      </p:sp>
      <p:sp>
        <p:nvSpPr>
          <p:cNvPr id="46" name="Rectangle 56"/>
          <p:cNvSpPr>
            <a:spLocks noChangeArrowheads="1"/>
          </p:cNvSpPr>
          <p:nvPr/>
        </p:nvSpPr>
        <p:spPr bwMode="auto">
          <a:xfrm>
            <a:off x="19796172" y="6910252"/>
            <a:ext cx="43873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000" dirty="0" smtClean="0">
                <a:solidFill>
                  <a:schemeClr val="bg1"/>
                </a:solidFill>
                <a:latin typeface="Franklin Gothic Medium" pitchFamily="34" charset="0"/>
              </a:rPr>
              <a:t>CENTRALIZED SME TRAINING BODIES/ CUSTODIAN</a:t>
            </a:r>
            <a:endParaRPr lang="en-US" altLang="en-US" sz="1600" dirty="0" smtClean="0">
              <a:solidFill>
                <a:schemeClr val="bg1"/>
              </a:solidFill>
              <a:latin typeface="Franklin Gothic Medium" pitchFamily="34" charset="0"/>
            </a:endParaRPr>
          </a:p>
        </p:txBody>
      </p:sp>
      <p:pic>
        <p:nvPicPr>
          <p:cNvPr id="47" name="Picture 143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205622" y="6241806"/>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43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235784" y="7057890"/>
            <a:ext cx="2397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48"/>
          <p:cNvSpPr>
            <a:spLocks noChangeArrowheads="1"/>
          </p:cNvSpPr>
          <p:nvPr/>
        </p:nvSpPr>
        <p:spPr bwMode="auto">
          <a:xfrm>
            <a:off x="55316" y="7774730"/>
            <a:ext cx="41527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dirty="0" smtClean="0">
                <a:solidFill>
                  <a:srgbClr val="FFFFFF"/>
                </a:solidFill>
                <a:latin typeface="Franklin Gothic Medium" pitchFamily="34" charset="0"/>
              </a:rPr>
              <a:t>Household Income Distributions by Ethnicity in Malaysia 2014</a:t>
            </a:r>
            <a:endParaRPr lang="en-US" altLang="en-US" dirty="0">
              <a:solidFill>
                <a:srgbClr val="FFFFFF"/>
              </a:solidFill>
              <a:latin typeface="Franklin Gothic Medium" pitchFamily="34" charset="0"/>
            </a:endParaRPr>
          </a:p>
        </p:txBody>
      </p:sp>
      <p:sp>
        <p:nvSpPr>
          <p:cNvPr id="52" name="Rectangle 48"/>
          <p:cNvSpPr>
            <a:spLocks noChangeArrowheads="1"/>
          </p:cNvSpPr>
          <p:nvPr/>
        </p:nvSpPr>
        <p:spPr bwMode="auto">
          <a:xfrm>
            <a:off x="83556" y="12578753"/>
            <a:ext cx="41527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400" i="1" dirty="0" smtClean="0">
                <a:latin typeface="Franklin Gothic Medium" pitchFamily="34" charset="0"/>
              </a:rPr>
              <a:t>Research By </a:t>
            </a:r>
            <a:r>
              <a:rPr lang="en-US" altLang="en-US" sz="1400" i="1" dirty="0" err="1" smtClean="0">
                <a:latin typeface="Franklin Gothic Medium" pitchFamily="34" charset="0"/>
              </a:rPr>
              <a:t>UiTM</a:t>
            </a:r>
            <a:endParaRPr lang="en-US" altLang="en-US" sz="1800" i="1" dirty="0">
              <a:latin typeface="Franklin Gothic Medium" pitchFamily="34" charset="0"/>
            </a:endParaRPr>
          </a:p>
        </p:txBody>
      </p:sp>
      <p:graphicFrame>
        <p:nvGraphicFramePr>
          <p:cNvPr id="16" name="Chart 15"/>
          <p:cNvGraphicFramePr/>
          <p:nvPr>
            <p:extLst>
              <p:ext uri="{D42A27DB-BD31-4B8C-83A1-F6EECF244321}">
                <p14:modId xmlns:p14="http://schemas.microsoft.com/office/powerpoint/2010/main" val="2546336148"/>
              </p:ext>
            </p:extLst>
          </p:nvPr>
        </p:nvGraphicFramePr>
        <p:xfrm>
          <a:off x="1" y="8975059"/>
          <a:ext cx="4208046" cy="3683429"/>
        </p:xfrm>
        <a:graphic>
          <a:graphicData uri="http://schemas.openxmlformats.org/drawingml/2006/chart">
            <c:chart xmlns:c="http://schemas.openxmlformats.org/drawingml/2006/chart" xmlns:r="http://schemas.openxmlformats.org/officeDocument/2006/relationships" r:id="rId8"/>
          </a:graphicData>
        </a:graphic>
      </p:graphicFrame>
      <p:sp>
        <p:nvSpPr>
          <p:cNvPr id="54" name="Rectangle 48"/>
          <p:cNvSpPr>
            <a:spLocks noChangeArrowheads="1"/>
          </p:cNvSpPr>
          <p:nvPr/>
        </p:nvSpPr>
        <p:spPr bwMode="auto">
          <a:xfrm>
            <a:off x="19227762" y="7774730"/>
            <a:ext cx="49557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dirty="0" smtClean="0">
                <a:solidFill>
                  <a:srgbClr val="FFFFFF"/>
                </a:solidFill>
                <a:latin typeface="Franklin Gothic Medium" pitchFamily="34" charset="0"/>
              </a:rPr>
              <a:t>Household Income Distributions by Ethnicity in Malaysia 2012</a:t>
            </a:r>
            <a:endParaRPr lang="en-US" altLang="en-US" dirty="0">
              <a:solidFill>
                <a:srgbClr val="FFFFFF"/>
              </a:solidFill>
              <a:latin typeface="Franklin Gothic Medium" pitchFamily="34" charset="0"/>
            </a:endParaRPr>
          </a:p>
        </p:txBody>
      </p:sp>
      <p:graphicFrame>
        <p:nvGraphicFramePr>
          <p:cNvPr id="55" name="Chart 54"/>
          <p:cNvGraphicFramePr/>
          <p:nvPr>
            <p:extLst>
              <p:ext uri="{D42A27DB-BD31-4B8C-83A1-F6EECF244321}">
                <p14:modId xmlns:p14="http://schemas.microsoft.com/office/powerpoint/2010/main" val="1350634805"/>
              </p:ext>
            </p:extLst>
          </p:nvPr>
        </p:nvGraphicFramePr>
        <p:xfrm>
          <a:off x="19145919" y="8922066"/>
          <a:ext cx="5037555" cy="3683429"/>
        </p:xfrm>
        <a:graphic>
          <a:graphicData uri="http://schemas.openxmlformats.org/drawingml/2006/chart">
            <c:chart xmlns:c="http://schemas.openxmlformats.org/drawingml/2006/chart" xmlns:r="http://schemas.openxmlformats.org/officeDocument/2006/relationships" r:id="rId9"/>
          </a:graphicData>
        </a:graphic>
      </p:graphicFrame>
      <p:sp>
        <p:nvSpPr>
          <p:cNvPr id="56" name="Rectangle 48"/>
          <p:cNvSpPr>
            <a:spLocks noChangeArrowheads="1"/>
          </p:cNvSpPr>
          <p:nvPr/>
        </p:nvSpPr>
        <p:spPr bwMode="auto">
          <a:xfrm>
            <a:off x="18935375" y="12573962"/>
            <a:ext cx="41527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400" i="1" dirty="0" smtClean="0">
                <a:latin typeface="Franklin Gothic Medium" pitchFamily="34" charset="0"/>
              </a:rPr>
              <a:t>Research By Department of Statistic (DOSM)</a:t>
            </a:r>
            <a:endParaRPr lang="en-US" altLang="en-US" sz="1800" i="1" dirty="0">
              <a:latin typeface="Franklin Gothic Medium" pitchFamily="34" charset="0"/>
            </a:endParaRPr>
          </a:p>
        </p:txBody>
      </p:sp>
    </p:spTree>
    <p:extLst>
      <p:ext uri="{BB962C8B-B14F-4D97-AF65-F5344CB8AC3E}">
        <p14:creationId xmlns:p14="http://schemas.microsoft.com/office/powerpoint/2010/main" val="12901068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Insights from Industries</a:t>
            </a:r>
            <a:endParaRPr lang="en-US" sz="3700" dirty="0">
              <a:solidFill>
                <a:schemeClr val="tx1">
                  <a:lumMod val="65000"/>
                  <a:lumOff val="35000"/>
                </a:schemeClr>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16</a:t>
            </a:fld>
            <a:endParaRPr lang="en-US"/>
          </a:p>
        </p:txBody>
      </p:sp>
      <p:graphicFrame>
        <p:nvGraphicFramePr>
          <p:cNvPr id="8" name="Diagram 7"/>
          <p:cNvGraphicFramePr/>
          <p:nvPr>
            <p:extLst>
              <p:ext uri="{D42A27DB-BD31-4B8C-83A1-F6EECF244321}">
                <p14:modId xmlns:p14="http://schemas.microsoft.com/office/powerpoint/2010/main" val="2384816642"/>
              </p:ext>
            </p:extLst>
          </p:nvPr>
        </p:nvGraphicFramePr>
        <p:xfrm>
          <a:off x="12990786" y="3414986"/>
          <a:ext cx="9774621" cy="8724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8387259" y="12176233"/>
            <a:ext cx="4374081" cy="276999"/>
          </a:xfrm>
          <a:prstGeom prst="rect">
            <a:avLst/>
          </a:prstGeom>
        </p:spPr>
        <p:txBody>
          <a:bodyPr wrap="square">
            <a:spAutoFit/>
          </a:bodyPr>
          <a:lstStyle/>
          <a:p>
            <a:r>
              <a:rPr lang="en-MY" sz="1100" b="1" dirty="0">
                <a:latin typeface="Calibri" panose="020F0502020204030204" pitchFamily="34" charset="0"/>
              </a:rPr>
              <a:t>Reference: </a:t>
            </a:r>
            <a:r>
              <a:rPr lang="en-MY" sz="1200" dirty="0">
                <a:latin typeface="Calibri" panose="020F0502020204030204" pitchFamily="34" charset="0"/>
              </a:rPr>
              <a:t>Shares Investment Malaysia. May 2013 Edition</a:t>
            </a:r>
          </a:p>
        </p:txBody>
      </p:sp>
      <p:graphicFrame>
        <p:nvGraphicFramePr>
          <p:cNvPr id="12" name="Diagram 11"/>
          <p:cNvGraphicFramePr/>
          <p:nvPr>
            <p:extLst>
              <p:ext uri="{D42A27DB-BD31-4B8C-83A1-F6EECF244321}">
                <p14:modId xmlns:p14="http://schemas.microsoft.com/office/powerpoint/2010/main" val="3762348142"/>
              </p:ext>
            </p:extLst>
          </p:nvPr>
        </p:nvGraphicFramePr>
        <p:xfrm>
          <a:off x="1446792" y="3302758"/>
          <a:ext cx="11039498" cy="90119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588670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Proposal Objectives</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17</a:t>
            </a:fld>
            <a:endParaRPr lang="en-US"/>
          </a:p>
        </p:txBody>
      </p:sp>
      <p:sp>
        <p:nvSpPr>
          <p:cNvPr id="8" name="TextBox 7"/>
          <p:cNvSpPr txBox="1"/>
          <p:nvPr/>
        </p:nvSpPr>
        <p:spPr>
          <a:xfrm>
            <a:off x="1103586" y="8209716"/>
            <a:ext cx="22459232" cy="4585883"/>
          </a:xfrm>
          <a:prstGeom prst="rect">
            <a:avLst/>
          </a:prstGeom>
          <a:noFill/>
        </p:spPr>
        <p:txBody>
          <a:bodyPr wrap="square" lIns="243852" tIns="121926" rIns="243852" bIns="121926" rtlCol="0">
            <a:spAutoFit/>
          </a:bodyPr>
          <a:lstStyle/>
          <a:p>
            <a:pPr algn="just"/>
            <a:r>
              <a:rPr lang="en-US" sz="40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4000" dirty="0" smtClean="0"/>
              <a:t> </a:t>
            </a:r>
            <a:r>
              <a:rPr lang="en-US" sz="4000" dirty="0"/>
              <a:t>aim to collaborate with </a:t>
            </a:r>
            <a:r>
              <a:rPr lang="en-US" sz="4000" dirty="0" smtClean="0"/>
              <a:t>KKLW </a:t>
            </a:r>
            <a:r>
              <a:rPr lang="en-US" sz="4000" dirty="0"/>
              <a:t>in equip and empower </a:t>
            </a:r>
            <a:r>
              <a:rPr lang="en-US" sz="4000" dirty="0" smtClean="0"/>
              <a:t>KKLW’s </a:t>
            </a:r>
            <a:r>
              <a:rPr lang="en-US" sz="4000" dirty="0"/>
              <a:t>Entrepreneurs with proper business </a:t>
            </a:r>
            <a:r>
              <a:rPr lang="en-US" sz="4000" dirty="0" smtClean="0"/>
              <a:t>training and exposure </a:t>
            </a:r>
            <a:r>
              <a:rPr lang="en-US" sz="4000" dirty="0"/>
              <a:t>through Special Facilitation Fund Scheme via below subject matter :</a:t>
            </a:r>
          </a:p>
          <a:p>
            <a:pPr algn="just"/>
            <a:endParaRPr lang="en-US" sz="1400" dirty="0"/>
          </a:p>
          <a:p>
            <a:pPr marL="285750" indent="-285750" algn="just">
              <a:buFont typeface="Arial" panose="020B0604020202020204" pitchFamily="34" charset="0"/>
              <a:buChar char="•"/>
            </a:pPr>
            <a:r>
              <a:rPr lang="en-US" sz="36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3600" i="1" dirty="0" smtClean="0"/>
              <a:t> Premier Solutions (SPS) </a:t>
            </a:r>
            <a:r>
              <a:rPr lang="en-US" sz="3600" i="1" dirty="0"/>
              <a:t>Accounting Information System</a:t>
            </a:r>
          </a:p>
          <a:p>
            <a:pPr marL="285750" indent="-285750" algn="just">
              <a:buFont typeface="Arial" panose="020B0604020202020204" pitchFamily="34" charset="0"/>
              <a:buChar char="•"/>
            </a:pPr>
            <a:r>
              <a:rPr lang="en-US" sz="3600" i="1" dirty="0" err="1" smtClean="0"/>
              <a:t>SPSLite</a:t>
            </a:r>
            <a:r>
              <a:rPr lang="en-US" sz="3600" i="1" dirty="0" smtClean="0"/>
              <a:t> Book Keeping Cloud System</a:t>
            </a:r>
            <a:endParaRPr lang="en-US" sz="3600" i="1" dirty="0"/>
          </a:p>
          <a:p>
            <a:pPr marL="285750" indent="-285750" algn="just">
              <a:buFont typeface="Arial" panose="020B0604020202020204" pitchFamily="34" charset="0"/>
              <a:buChar char="•"/>
            </a:pPr>
            <a:r>
              <a:rPr lang="en-US" sz="3600" i="1" dirty="0" smtClean="0"/>
              <a:t>Business Documentations and Financial  Literacy Training</a:t>
            </a:r>
            <a:endParaRPr lang="en-US" sz="1400" dirty="0"/>
          </a:p>
          <a:p>
            <a:pPr algn="just"/>
            <a:r>
              <a:rPr lang="en-US" sz="4000" dirty="0"/>
              <a:t>Since this 3 areas in embedded in one single </a:t>
            </a:r>
            <a:r>
              <a:rPr lang="en-US" sz="4000" dirty="0" smtClean="0"/>
              <a:t>name, </a:t>
            </a:r>
            <a:r>
              <a:rPr lang="en-US" sz="4000" dirty="0"/>
              <a:t>which is </a:t>
            </a:r>
            <a:r>
              <a:rPr lang="en-US" sz="40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4000" b="1" dirty="0" smtClean="0"/>
              <a:t> </a:t>
            </a:r>
            <a:r>
              <a:rPr lang="en-US" sz="4000" b="1" dirty="0"/>
              <a:t>PREMIER SOLUTIONS</a:t>
            </a:r>
            <a:r>
              <a:rPr lang="en-US" sz="4000" dirty="0"/>
              <a:t> or </a:t>
            </a:r>
            <a:r>
              <a:rPr lang="en-US" sz="4000" b="1" dirty="0"/>
              <a:t>SPS</a:t>
            </a:r>
            <a:r>
              <a:rPr lang="en-US" sz="4000" dirty="0"/>
              <a:t>, therefore we will </a:t>
            </a:r>
            <a:r>
              <a:rPr lang="en-US" sz="4000" dirty="0" smtClean="0"/>
              <a:t>address </a:t>
            </a:r>
            <a:r>
              <a:rPr lang="en-US" sz="4000" b="1" dirty="0"/>
              <a:t>SPS</a:t>
            </a:r>
            <a:r>
              <a:rPr lang="en-US" sz="4000" dirty="0"/>
              <a:t>  as the main tool </a:t>
            </a:r>
            <a:r>
              <a:rPr lang="en-US" sz="4000" dirty="0" smtClean="0"/>
              <a:t>throughout this proposal to KKLW.</a:t>
            </a:r>
            <a:endParaRPr lang="en-MY" sz="40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2989" y="3017592"/>
            <a:ext cx="10733852" cy="534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414" y="3017592"/>
            <a:ext cx="11122336" cy="534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603531" y="3560989"/>
            <a:ext cx="3010440" cy="461665"/>
          </a:xfrm>
          <a:prstGeom prst="rect">
            <a:avLst/>
          </a:prstGeom>
          <a:noFill/>
        </p:spPr>
        <p:txBody>
          <a:bodyPr wrap="none" rtlCol="0">
            <a:spAutoFit/>
          </a:bodyPr>
          <a:lstStyle/>
          <a:p>
            <a:r>
              <a:rPr lang="en-US" sz="2400" b="1" dirty="0" smtClean="0">
                <a:solidFill>
                  <a:schemeClr val="bg1"/>
                </a:solidFill>
              </a:rPr>
              <a:t>250  training sessions</a:t>
            </a:r>
            <a:endParaRPr lang="en-MY" sz="2400" b="1" dirty="0">
              <a:solidFill>
                <a:schemeClr val="bg1"/>
              </a:solidFill>
            </a:endParaRPr>
          </a:p>
        </p:txBody>
      </p:sp>
      <p:sp>
        <p:nvSpPr>
          <p:cNvPr id="10" name="TextBox 9"/>
          <p:cNvSpPr txBox="1"/>
          <p:nvPr/>
        </p:nvSpPr>
        <p:spPr>
          <a:xfrm>
            <a:off x="4598276" y="3902575"/>
            <a:ext cx="3913764" cy="461665"/>
          </a:xfrm>
          <a:prstGeom prst="rect">
            <a:avLst/>
          </a:prstGeom>
          <a:noFill/>
        </p:spPr>
        <p:txBody>
          <a:bodyPr wrap="none" rtlCol="0">
            <a:spAutoFit/>
          </a:bodyPr>
          <a:lstStyle/>
          <a:p>
            <a:r>
              <a:rPr lang="en-US" sz="2400" b="1" dirty="0" smtClean="0">
                <a:solidFill>
                  <a:schemeClr val="bg1"/>
                </a:solidFill>
              </a:rPr>
              <a:t>5  dedicated team to 5 region</a:t>
            </a:r>
            <a:endParaRPr lang="en-MY" sz="2400" b="1" dirty="0">
              <a:solidFill>
                <a:schemeClr val="bg1"/>
              </a:solidFill>
            </a:endParaRPr>
          </a:p>
        </p:txBody>
      </p:sp>
      <p:sp>
        <p:nvSpPr>
          <p:cNvPr id="11" name="TextBox 10"/>
          <p:cNvSpPr txBox="1"/>
          <p:nvPr/>
        </p:nvSpPr>
        <p:spPr>
          <a:xfrm>
            <a:off x="4593021" y="4275692"/>
            <a:ext cx="3539687" cy="461665"/>
          </a:xfrm>
          <a:prstGeom prst="rect">
            <a:avLst/>
          </a:prstGeom>
          <a:noFill/>
        </p:spPr>
        <p:txBody>
          <a:bodyPr wrap="none" rtlCol="0">
            <a:spAutoFit/>
          </a:bodyPr>
          <a:lstStyle/>
          <a:p>
            <a:r>
              <a:rPr lang="en-US" sz="2400" b="1" dirty="0" smtClean="0">
                <a:solidFill>
                  <a:schemeClr val="bg1"/>
                </a:solidFill>
              </a:rPr>
              <a:t>Intensive &amp; focus oriented</a:t>
            </a:r>
            <a:endParaRPr lang="en-MY" sz="2400" b="1" dirty="0">
              <a:solidFill>
                <a:schemeClr val="bg1"/>
              </a:solidFill>
            </a:endParaRPr>
          </a:p>
        </p:txBody>
      </p:sp>
      <p:sp>
        <p:nvSpPr>
          <p:cNvPr id="12" name="TextBox 11"/>
          <p:cNvSpPr txBox="1"/>
          <p:nvPr/>
        </p:nvSpPr>
        <p:spPr>
          <a:xfrm>
            <a:off x="4587490" y="5854996"/>
            <a:ext cx="5374657" cy="1200329"/>
          </a:xfrm>
          <a:prstGeom prst="rect">
            <a:avLst/>
          </a:prstGeom>
          <a:noFill/>
        </p:spPr>
        <p:txBody>
          <a:bodyPr wrap="square" rtlCol="0">
            <a:spAutoFit/>
          </a:bodyPr>
          <a:lstStyle/>
          <a:p>
            <a:r>
              <a:rPr lang="en-US" sz="2400" b="1" dirty="0" smtClean="0">
                <a:solidFill>
                  <a:schemeClr val="bg1"/>
                </a:solidFill>
              </a:rPr>
              <a:t>1,000 potential new job creation via KKLW entrepreneurship empowerment program</a:t>
            </a:r>
            <a:endParaRPr lang="en-MY" sz="2400" b="1" dirty="0">
              <a:solidFill>
                <a:schemeClr val="bg1"/>
              </a:solidFill>
            </a:endParaRPr>
          </a:p>
        </p:txBody>
      </p:sp>
      <p:sp>
        <p:nvSpPr>
          <p:cNvPr id="13" name="TextBox 12"/>
          <p:cNvSpPr txBox="1"/>
          <p:nvPr/>
        </p:nvSpPr>
        <p:spPr>
          <a:xfrm>
            <a:off x="15247399" y="3689326"/>
            <a:ext cx="5022785" cy="461665"/>
          </a:xfrm>
          <a:prstGeom prst="rect">
            <a:avLst/>
          </a:prstGeom>
          <a:noFill/>
        </p:spPr>
        <p:txBody>
          <a:bodyPr wrap="none" rtlCol="0">
            <a:spAutoFit/>
          </a:bodyPr>
          <a:lstStyle/>
          <a:p>
            <a:r>
              <a:rPr lang="en-US" sz="2400" b="1" dirty="0" smtClean="0"/>
              <a:t>Learn proper business documentation</a:t>
            </a:r>
            <a:endParaRPr lang="en-MY" sz="2400" b="1" dirty="0"/>
          </a:p>
        </p:txBody>
      </p:sp>
      <p:sp>
        <p:nvSpPr>
          <p:cNvPr id="14" name="TextBox 13"/>
          <p:cNvSpPr txBox="1"/>
          <p:nvPr/>
        </p:nvSpPr>
        <p:spPr>
          <a:xfrm>
            <a:off x="15242144" y="4030912"/>
            <a:ext cx="4917500" cy="461665"/>
          </a:xfrm>
          <a:prstGeom prst="rect">
            <a:avLst/>
          </a:prstGeom>
          <a:noFill/>
        </p:spPr>
        <p:txBody>
          <a:bodyPr wrap="none" rtlCol="0">
            <a:spAutoFit/>
          </a:bodyPr>
          <a:lstStyle/>
          <a:p>
            <a:r>
              <a:rPr lang="en-US" sz="2400" b="1" dirty="0" smtClean="0"/>
              <a:t>Presentable &amp; robust financial report</a:t>
            </a:r>
            <a:endParaRPr lang="en-MY" sz="2400" b="1" dirty="0"/>
          </a:p>
        </p:txBody>
      </p:sp>
      <p:sp>
        <p:nvSpPr>
          <p:cNvPr id="15" name="TextBox 14"/>
          <p:cNvSpPr txBox="1"/>
          <p:nvPr/>
        </p:nvSpPr>
        <p:spPr>
          <a:xfrm>
            <a:off x="15236889" y="4404029"/>
            <a:ext cx="4186852" cy="461665"/>
          </a:xfrm>
          <a:prstGeom prst="rect">
            <a:avLst/>
          </a:prstGeom>
          <a:noFill/>
        </p:spPr>
        <p:txBody>
          <a:bodyPr wrap="none" rtlCol="0">
            <a:spAutoFit/>
          </a:bodyPr>
          <a:lstStyle/>
          <a:p>
            <a:r>
              <a:rPr lang="en-US" sz="2400" b="1" dirty="0" smtClean="0"/>
              <a:t>Cultivate best business practice</a:t>
            </a:r>
            <a:endParaRPr lang="en-MY" sz="2400" b="1" dirty="0"/>
          </a:p>
        </p:txBody>
      </p:sp>
      <p:sp>
        <p:nvSpPr>
          <p:cNvPr id="16" name="TextBox 15"/>
          <p:cNvSpPr txBox="1"/>
          <p:nvPr/>
        </p:nvSpPr>
        <p:spPr>
          <a:xfrm>
            <a:off x="15199273" y="5710618"/>
            <a:ext cx="4757393" cy="461665"/>
          </a:xfrm>
          <a:prstGeom prst="rect">
            <a:avLst/>
          </a:prstGeom>
          <a:noFill/>
        </p:spPr>
        <p:txBody>
          <a:bodyPr wrap="none" rtlCol="0">
            <a:spAutoFit/>
          </a:bodyPr>
          <a:lstStyle/>
          <a:p>
            <a:r>
              <a:rPr lang="en-US" sz="2400" b="1" dirty="0" smtClean="0">
                <a:solidFill>
                  <a:schemeClr val="bg1"/>
                </a:solidFill>
              </a:rPr>
              <a:t>Engagement with industries </a:t>
            </a:r>
            <a:r>
              <a:rPr lang="en-US" sz="2400" b="1" dirty="0" err="1" smtClean="0">
                <a:solidFill>
                  <a:schemeClr val="bg1"/>
                </a:solidFill>
              </a:rPr>
              <a:t>i.e</a:t>
            </a:r>
            <a:r>
              <a:rPr lang="en-US" sz="2400" b="1" dirty="0" smtClean="0">
                <a:solidFill>
                  <a:schemeClr val="bg1"/>
                </a:solidFill>
              </a:rPr>
              <a:t> TAF</a:t>
            </a:r>
            <a:endParaRPr lang="en-MY" sz="2400" b="1" dirty="0">
              <a:solidFill>
                <a:schemeClr val="bg1"/>
              </a:solidFill>
            </a:endParaRPr>
          </a:p>
        </p:txBody>
      </p:sp>
      <p:sp>
        <p:nvSpPr>
          <p:cNvPr id="17" name="TextBox 16"/>
          <p:cNvSpPr txBox="1"/>
          <p:nvPr/>
        </p:nvSpPr>
        <p:spPr>
          <a:xfrm>
            <a:off x="15194018" y="6052204"/>
            <a:ext cx="5194499" cy="461665"/>
          </a:xfrm>
          <a:prstGeom prst="rect">
            <a:avLst/>
          </a:prstGeom>
          <a:noFill/>
        </p:spPr>
        <p:txBody>
          <a:bodyPr wrap="none" rtlCol="0">
            <a:spAutoFit/>
          </a:bodyPr>
          <a:lstStyle/>
          <a:p>
            <a:r>
              <a:rPr lang="en-US" sz="2400" b="1" dirty="0" smtClean="0">
                <a:solidFill>
                  <a:schemeClr val="bg1"/>
                </a:solidFill>
              </a:rPr>
              <a:t>MOA business networking engagement</a:t>
            </a:r>
            <a:endParaRPr lang="en-MY" sz="2400" b="1" dirty="0">
              <a:solidFill>
                <a:schemeClr val="bg1"/>
              </a:solidFill>
            </a:endParaRPr>
          </a:p>
        </p:txBody>
      </p:sp>
      <p:sp>
        <p:nvSpPr>
          <p:cNvPr id="18" name="TextBox 17"/>
          <p:cNvSpPr txBox="1"/>
          <p:nvPr/>
        </p:nvSpPr>
        <p:spPr>
          <a:xfrm>
            <a:off x="15188763" y="6425321"/>
            <a:ext cx="5199754" cy="830997"/>
          </a:xfrm>
          <a:prstGeom prst="rect">
            <a:avLst/>
          </a:prstGeom>
          <a:noFill/>
        </p:spPr>
        <p:txBody>
          <a:bodyPr wrap="square" rtlCol="0">
            <a:spAutoFit/>
          </a:bodyPr>
          <a:lstStyle/>
          <a:p>
            <a:r>
              <a:rPr lang="en-US" sz="2400" b="1" dirty="0">
                <a:solidFill>
                  <a:schemeClr val="bg1"/>
                </a:solidFill>
              </a:rPr>
              <a:t>B</a:t>
            </a:r>
            <a:r>
              <a:rPr lang="en-US" sz="2400" b="1" dirty="0" smtClean="0">
                <a:solidFill>
                  <a:schemeClr val="bg1"/>
                </a:solidFill>
              </a:rPr>
              <a:t>etter business insights a, strategies and future planning</a:t>
            </a:r>
            <a:endParaRPr lang="en-MY" sz="2400" b="1" dirty="0">
              <a:solidFill>
                <a:schemeClr val="bg1"/>
              </a:solidFill>
            </a:endParaRPr>
          </a:p>
        </p:txBody>
      </p:sp>
    </p:spTree>
    <p:extLst>
      <p:ext uri="{BB962C8B-B14F-4D97-AF65-F5344CB8AC3E}">
        <p14:creationId xmlns:p14="http://schemas.microsoft.com/office/powerpoint/2010/main" val="32210528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Target Participant</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18</a:t>
            </a:fld>
            <a:endParaRPr lang="en-US"/>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990" y="3415335"/>
            <a:ext cx="9208632" cy="924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1624" y="3575108"/>
            <a:ext cx="1866165" cy="218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
          <p:cNvSpPr txBox="1">
            <a:spLocks noChangeArrowheads="1"/>
          </p:cNvSpPr>
          <p:nvPr/>
        </p:nvSpPr>
        <p:spPr bwMode="auto">
          <a:xfrm>
            <a:off x="4916241" y="3382845"/>
            <a:ext cx="353736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71500" indent="-571500" eaLnBrk="1" hangingPunct="1">
              <a:spcBef>
                <a:spcPct val="0"/>
              </a:spcBef>
              <a:buFont typeface="Wingdings" panose="05000000000000000000" pitchFamily="2" charset="2"/>
              <a:buChar char="ü"/>
            </a:pPr>
            <a:r>
              <a:rPr lang="en-US" altLang="en-US" sz="3600" b="1" dirty="0" smtClean="0"/>
              <a:t>SME &amp; Micro</a:t>
            </a:r>
            <a:endParaRPr lang="en-US" altLang="en-US" sz="3600" b="1" dirty="0"/>
          </a:p>
          <a:p>
            <a:pPr marL="571500" indent="-571500" eaLnBrk="1" hangingPunct="1">
              <a:spcBef>
                <a:spcPct val="0"/>
              </a:spcBef>
              <a:buFont typeface="Wingdings" panose="05000000000000000000" pitchFamily="2" charset="2"/>
              <a:buChar char="ü"/>
            </a:pPr>
            <a:r>
              <a:rPr lang="en-US" altLang="en-US" sz="3600" b="1" dirty="0" smtClean="0"/>
              <a:t>Entrepreneurs</a:t>
            </a:r>
          </a:p>
          <a:p>
            <a:pPr marL="571500" indent="-571500" eaLnBrk="1" hangingPunct="1">
              <a:spcBef>
                <a:spcPct val="0"/>
              </a:spcBef>
              <a:buFont typeface="Wingdings" panose="05000000000000000000" pitchFamily="2" charset="2"/>
              <a:buChar char="ü"/>
            </a:pPr>
            <a:r>
              <a:rPr lang="en-US" altLang="en-US" sz="3600" b="1" dirty="0" smtClean="0"/>
              <a:t>Food Truck Operator</a:t>
            </a:r>
          </a:p>
          <a:p>
            <a:pPr marL="571500" indent="-571500" eaLnBrk="1" hangingPunct="1">
              <a:spcBef>
                <a:spcPct val="0"/>
              </a:spcBef>
              <a:buFont typeface="Wingdings" panose="05000000000000000000" pitchFamily="2" charset="2"/>
              <a:buChar char="ü"/>
            </a:pPr>
            <a:r>
              <a:rPr lang="en-US" altLang="en-US" sz="3600" b="1" dirty="0" smtClean="0"/>
              <a:t>Online Business</a:t>
            </a:r>
            <a:endParaRPr lang="en-MY" altLang="en-US" sz="3600" b="1" dirty="0"/>
          </a:p>
        </p:txBody>
      </p:sp>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6614" y="3226737"/>
            <a:ext cx="2703604" cy="296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367" y="6741561"/>
            <a:ext cx="3005378" cy="2258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
          <p:cNvSpPr txBox="1">
            <a:spLocks noChangeArrowheads="1"/>
          </p:cNvSpPr>
          <p:nvPr/>
        </p:nvSpPr>
        <p:spPr bwMode="auto">
          <a:xfrm>
            <a:off x="4916241" y="6808758"/>
            <a:ext cx="371581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71500" indent="-571500" eaLnBrk="1" hangingPunct="1">
              <a:spcBef>
                <a:spcPct val="0"/>
              </a:spcBef>
              <a:buFont typeface="Wingdings" panose="05000000000000000000" pitchFamily="2" charset="2"/>
              <a:buChar char="ü"/>
            </a:pPr>
            <a:r>
              <a:rPr lang="en-US" altLang="en-US" sz="3600" b="1" dirty="0" smtClean="0"/>
              <a:t>Women Entrepreneurs</a:t>
            </a:r>
          </a:p>
          <a:p>
            <a:pPr marL="571500" indent="-571500" eaLnBrk="1" hangingPunct="1">
              <a:spcBef>
                <a:spcPct val="0"/>
              </a:spcBef>
              <a:buFont typeface="Wingdings" panose="05000000000000000000" pitchFamily="2" charset="2"/>
              <a:buChar char="ü"/>
            </a:pPr>
            <a:r>
              <a:rPr lang="en-US" altLang="en-US" sz="3600" b="1" dirty="0" smtClean="0"/>
              <a:t>Single Parent</a:t>
            </a:r>
          </a:p>
        </p:txBody>
      </p:sp>
      <p:sp>
        <p:nvSpPr>
          <p:cNvPr id="21" name="TextBox 20"/>
          <p:cNvSpPr txBox="1"/>
          <p:nvPr/>
        </p:nvSpPr>
        <p:spPr>
          <a:xfrm>
            <a:off x="8891752" y="4592766"/>
            <a:ext cx="4950372" cy="3970318"/>
          </a:xfrm>
          <a:prstGeom prst="rect">
            <a:avLst/>
          </a:prstGeom>
          <a:noFill/>
        </p:spPr>
        <p:txBody>
          <a:bodyPr wrap="square" rtlCol="0">
            <a:spAutoFit/>
          </a:bodyPr>
          <a:lstStyle/>
          <a:p>
            <a:pPr algn="ctr"/>
            <a:r>
              <a:rPr lang="en-US" sz="3200" b="1" dirty="0" smtClean="0">
                <a:solidFill>
                  <a:srgbClr val="FF0000"/>
                </a:solidFill>
              </a:rPr>
              <a:t>PRE-REQUISITE</a:t>
            </a:r>
          </a:p>
          <a:p>
            <a:pPr algn="ctr"/>
            <a:r>
              <a:rPr lang="en-US" sz="4400" b="1" dirty="0" smtClean="0"/>
              <a:t>PC Literate</a:t>
            </a:r>
          </a:p>
          <a:p>
            <a:pPr algn="ctr"/>
            <a:r>
              <a:rPr lang="en-US" sz="4400" b="1" dirty="0" smtClean="0"/>
              <a:t>Private Limited/ Enterprise</a:t>
            </a:r>
          </a:p>
          <a:p>
            <a:pPr algn="ctr"/>
            <a:r>
              <a:rPr lang="en-US" sz="4400" b="1" dirty="0" smtClean="0"/>
              <a:t>Registered with KKLW</a:t>
            </a:r>
            <a:endParaRPr lang="en-MY" sz="4400" b="1" dirty="0"/>
          </a:p>
        </p:txBody>
      </p:sp>
      <p:sp>
        <p:nvSpPr>
          <p:cNvPr id="2" name="TextBox 1"/>
          <p:cNvSpPr txBox="1"/>
          <p:nvPr/>
        </p:nvSpPr>
        <p:spPr>
          <a:xfrm>
            <a:off x="1562366" y="9648497"/>
            <a:ext cx="9804571" cy="2800767"/>
          </a:xfrm>
          <a:prstGeom prst="rect">
            <a:avLst/>
          </a:prstGeom>
          <a:noFill/>
        </p:spPr>
        <p:txBody>
          <a:bodyPr wrap="square" rtlCol="0">
            <a:spAutoFit/>
          </a:bodyPr>
          <a:lstStyle/>
          <a:p>
            <a:pPr algn="ctr"/>
            <a:r>
              <a:rPr lang="en-US" sz="8800" b="1" dirty="0" smtClean="0">
                <a:solidFill>
                  <a:srgbClr val="A80000"/>
                </a:solidFill>
              </a:rPr>
              <a:t>5,000 Entrepreneurs Nationwide</a:t>
            </a:r>
            <a:endParaRPr lang="en-MY" sz="8800" b="1" dirty="0">
              <a:solidFill>
                <a:srgbClr val="A80000"/>
              </a:solidFill>
            </a:endParaRPr>
          </a:p>
        </p:txBody>
      </p:sp>
      <p:sp>
        <p:nvSpPr>
          <p:cNvPr id="5" name="TextBox 4"/>
          <p:cNvSpPr txBox="1"/>
          <p:nvPr/>
        </p:nvSpPr>
        <p:spPr>
          <a:xfrm>
            <a:off x="16102204" y="3415335"/>
            <a:ext cx="6637523" cy="5724644"/>
          </a:xfrm>
          <a:prstGeom prst="rect">
            <a:avLst/>
          </a:prstGeom>
          <a:noFill/>
        </p:spPr>
        <p:txBody>
          <a:bodyPr wrap="none" rtlCol="0">
            <a:spAutoFit/>
          </a:bodyPr>
          <a:lstStyle/>
          <a:p>
            <a:r>
              <a:rPr lang="en-US" sz="4000" dirty="0" smtClean="0"/>
              <a:t>Program </a:t>
            </a:r>
            <a:r>
              <a:rPr lang="en-US" sz="4000" dirty="0" err="1" smtClean="0"/>
              <a:t>Usahawan</a:t>
            </a:r>
            <a:r>
              <a:rPr lang="en-US" sz="4000" dirty="0" smtClean="0"/>
              <a:t> MARA</a:t>
            </a:r>
          </a:p>
          <a:p>
            <a:r>
              <a:rPr lang="en-US" sz="4000" dirty="0"/>
              <a:t>Program </a:t>
            </a:r>
            <a:r>
              <a:rPr lang="en-US" sz="4000" dirty="0" err="1"/>
              <a:t>Usahawan</a:t>
            </a:r>
            <a:r>
              <a:rPr lang="en-US" sz="4000" dirty="0"/>
              <a:t> </a:t>
            </a:r>
            <a:r>
              <a:rPr lang="en-US" sz="4000" dirty="0" smtClean="0"/>
              <a:t>KEJORA</a:t>
            </a:r>
            <a:endParaRPr lang="en-US" sz="4000" dirty="0"/>
          </a:p>
          <a:p>
            <a:r>
              <a:rPr lang="en-US" sz="4000" dirty="0"/>
              <a:t>Program </a:t>
            </a:r>
            <a:r>
              <a:rPr lang="en-US" sz="4000" dirty="0" err="1"/>
              <a:t>Usahawan</a:t>
            </a:r>
            <a:r>
              <a:rPr lang="en-US" sz="4000" dirty="0"/>
              <a:t> </a:t>
            </a:r>
            <a:r>
              <a:rPr lang="en-US" sz="4000" dirty="0" smtClean="0"/>
              <a:t>KEMAS</a:t>
            </a:r>
            <a:endParaRPr lang="en-US" sz="4000" dirty="0"/>
          </a:p>
          <a:p>
            <a:r>
              <a:rPr lang="en-US" sz="4000" dirty="0"/>
              <a:t>Program </a:t>
            </a:r>
            <a:r>
              <a:rPr lang="en-US" sz="4000" dirty="0" err="1"/>
              <a:t>Usahawan</a:t>
            </a:r>
            <a:r>
              <a:rPr lang="en-US" sz="4000" dirty="0"/>
              <a:t> </a:t>
            </a:r>
            <a:r>
              <a:rPr lang="en-US" sz="4000" dirty="0" smtClean="0"/>
              <a:t>KEDA</a:t>
            </a:r>
            <a:endParaRPr lang="en-US" sz="4000" dirty="0"/>
          </a:p>
          <a:p>
            <a:r>
              <a:rPr lang="en-US" sz="4000" dirty="0"/>
              <a:t>Program </a:t>
            </a:r>
            <a:r>
              <a:rPr lang="en-US" sz="4000" dirty="0" err="1"/>
              <a:t>Usahawan</a:t>
            </a:r>
            <a:r>
              <a:rPr lang="en-US" sz="4000" dirty="0"/>
              <a:t> </a:t>
            </a:r>
            <a:r>
              <a:rPr lang="en-US" sz="4000" dirty="0" smtClean="0"/>
              <a:t>JAKOA</a:t>
            </a:r>
            <a:endParaRPr lang="en-US" sz="4000" dirty="0"/>
          </a:p>
          <a:p>
            <a:r>
              <a:rPr lang="en-US" sz="4000" dirty="0"/>
              <a:t>Program </a:t>
            </a:r>
            <a:r>
              <a:rPr lang="en-US" sz="4000" dirty="0" err="1"/>
              <a:t>Usahawan</a:t>
            </a:r>
            <a:r>
              <a:rPr lang="en-US" sz="4000" dirty="0"/>
              <a:t> </a:t>
            </a:r>
            <a:r>
              <a:rPr lang="en-US" sz="4000" dirty="0" smtClean="0"/>
              <a:t>KESEDAR</a:t>
            </a:r>
            <a:endParaRPr lang="en-US" sz="4000" dirty="0"/>
          </a:p>
          <a:p>
            <a:r>
              <a:rPr lang="en-US" sz="4000" dirty="0"/>
              <a:t>Program </a:t>
            </a:r>
            <a:r>
              <a:rPr lang="en-US" sz="4000" dirty="0" err="1"/>
              <a:t>Usahawan</a:t>
            </a:r>
            <a:r>
              <a:rPr lang="en-US" sz="4000" dirty="0"/>
              <a:t> </a:t>
            </a:r>
            <a:r>
              <a:rPr lang="en-US" sz="4000" dirty="0" smtClean="0"/>
              <a:t>KETENGAH</a:t>
            </a:r>
            <a:endParaRPr lang="en-US" sz="4000" dirty="0"/>
          </a:p>
          <a:p>
            <a:r>
              <a:rPr lang="en-US" sz="4000" dirty="0"/>
              <a:t>Program </a:t>
            </a:r>
            <a:r>
              <a:rPr lang="en-US" sz="4000" dirty="0" err="1"/>
              <a:t>Usahawan</a:t>
            </a:r>
            <a:r>
              <a:rPr lang="en-US" sz="4000" dirty="0"/>
              <a:t> </a:t>
            </a:r>
            <a:r>
              <a:rPr lang="en-US" sz="4000" dirty="0" smtClean="0"/>
              <a:t>RISDA</a:t>
            </a:r>
            <a:endParaRPr lang="en-US" sz="4000" dirty="0"/>
          </a:p>
          <a:p>
            <a:r>
              <a:rPr lang="en-US" sz="4000" dirty="0"/>
              <a:t>Program </a:t>
            </a:r>
            <a:r>
              <a:rPr lang="en-US" sz="4000" dirty="0" err="1"/>
              <a:t>Usahawan</a:t>
            </a:r>
            <a:r>
              <a:rPr lang="en-US" sz="4000" dirty="0"/>
              <a:t> </a:t>
            </a:r>
            <a:r>
              <a:rPr lang="en-US" sz="4000" dirty="0" smtClean="0"/>
              <a:t>FELCRA</a:t>
            </a:r>
            <a:endParaRPr lang="en-US" sz="4000" dirty="0"/>
          </a:p>
        </p:txBody>
      </p:sp>
      <p:pic>
        <p:nvPicPr>
          <p:cNvPr id="16" name="Picture 2" descr="Image result for ma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26126" y="3556274"/>
            <a:ext cx="361363" cy="4375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kejooor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37875" y="4174012"/>
            <a:ext cx="360218" cy="4187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kema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01602" y="4792692"/>
            <a:ext cx="992981" cy="361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Image result for kedah development authorit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55210" y="5397826"/>
            <a:ext cx="362549" cy="3625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5" descr="Image result for jako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745706" y="6062288"/>
            <a:ext cx="994021" cy="2863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descr="Image result for ketengah"/>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39727" y="7268780"/>
            <a:ext cx="311792" cy="36254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9" descr="Image result for kesed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386218" y="6627483"/>
            <a:ext cx="272962" cy="3625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1" descr="Image result for risd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658259" y="7885691"/>
            <a:ext cx="395335" cy="3426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017759" y="8481196"/>
            <a:ext cx="435210" cy="397104"/>
          </a:xfrm>
          <a:prstGeom prst="rect">
            <a:avLst/>
          </a:prstGeom>
        </p:spPr>
      </p:pic>
    </p:spTree>
    <p:extLst>
      <p:ext uri="{BB962C8B-B14F-4D97-AF65-F5344CB8AC3E}">
        <p14:creationId xmlns:p14="http://schemas.microsoft.com/office/powerpoint/2010/main" val="17517158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Coverage Scope</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19</a:t>
            </a:fld>
            <a:endParaRPr lang="en-US"/>
          </a:p>
        </p:txBody>
      </p:sp>
      <p:sp>
        <p:nvSpPr>
          <p:cNvPr id="8" name="Shape 288"/>
          <p:cNvSpPr txBox="1"/>
          <p:nvPr/>
        </p:nvSpPr>
        <p:spPr>
          <a:xfrm>
            <a:off x="894583" y="3657599"/>
            <a:ext cx="11345552" cy="9183557"/>
          </a:xfrm>
          <a:prstGeom prst="rect">
            <a:avLst/>
          </a:prstGeom>
          <a:noFill/>
          <a:ln>
            <a:noFill/>
          </a:ln>
        </p:spPr>
        <p:txBody>
          <a:bodyPr lIns="84392" tIns="42185" rIns="84392" bIns="42185" anchor="t" anchorCtr="0">
            <a:noAutofit/>
          </a:bodyPr>
          <a:lstStyle/>
          <a:p>
            <a:pPr algn="just"/>
            <a:r>
              <a:rPr lang="ms-MY" dirty="0">
                <a:latin typeface="Calibri" panose="020F0502020204030204" pitchFamily="34" charset="0"/>
              </a:rPr>
              <a:t>The edge of </a:t>
            </a:r>
            <a:r>
              <a:rPr lang="ms-MY" b="1" dirty="0" smtClean="0">
                <a:latin typeface="Calibri" panose="020F0502020204030204" pitchFamily="34" charset="0"/>
              </a:rPr>
              <a:t>SPS Training Program </a:t>
            </a:r>
            <a:r>
              <a:rPr lang="ms-MY" dirty="0">
                <a:latin typeface="Calibri" panose="020F0502020204030204" pitchFamily="34" charset="0"/>
              </a:rPr>
              <a:t>is it prepares </a:t>
            </a:r>
            <a:r>
              <a:rPr lang="ms-MY" dirty="0" smtClean="0">
                <a:latin typeface="Calibri" panose="020F0502020204030204" pitchFamily="34" charset="0"/>
              </a:rPr>
              <a:t>KKLW’s entreprenures </a:t>
            </a:r>
            <a:r>
              <a:rPr lang="ms-MY" dirty="0">
                <a:latin typeface="Calibri" panose="020F0502020204030204" pitchFamily="34" charset="0"/>
              </a:rPr>
              <a:t>to have a forte in the </a:t>
            </a:r>
            <a:r>
              <a:rPr lang="ms-MY" dirty="0" smtClean="0">
                <a:latin typeface="Calibri" panose="020F0502020204030204" pitchFamily="34" charset="0"/>
              </a:rPr>
              <a:t>good financial management practices by leveraging technology adoption via SPS &amp; SPSLite.  </a:t>
            </a:r>
          </a:p>
          <a:p>
            <a:pPr algn="just"/>
            <a:endParaRPr lang="ms-MY" dirty="0">
              <a:latin typeface="Calibri" panose="020F0502020204030204" pitchFamily="34" charset="0"/>
            </a:endParaRPr>
          </a:p>
          <a:p>
            <a:pPr algn="just"/>
            <a:r>
              <a:rPr lang="ms-MY" dirty="0" smtClean="0">
                <a:latin typeface="Calibri" panose="020F0502020204030204" pitchFamily="34" charset="0"/>
              </a:rPr>
              <a:t>KKLW </a:t>
            </a:r>
            <a:r>
              <a:rPr lang="ms-MY" dirty="0">
                <a:latin typeface="Calibri" panose="020F0502020204030204" pitchFamily="34" charset="0"/>
              </a:rPr>
              <a:t>through it’s facilitation fund will nurture and groom a group of new </a:t>
            </a:r>
            <a:r>
              <a:rPr lang="ms-MY" dirty="0" smtClean="0">
                <a:latin typeface="Calibri" panose="020F0502020204030204" pitchFamily="34" charset="0"/>
              </a:rPr>
              <a:t>rural and underserved entrepreneurs </a:t>
            </a:r>
            <a:r>
              <a:rPr lang="ms-MY" dirty="0">
                <a:latin typeface="Calibri" panose="020F0502020204030204" pitchFamily="34" charset="0"/>
              </a:rPr>
              <a:t>to </a:t>
            </a:r>
            <a:r>
              <a:rPr lang="ms-MY" dirty="0" smtClean="0">
                <a:latin typeface="Calibri" panose="020F0502020204030204" pitchFamily="34" charset="0"/>
              </a:rPr>
              <a:t>have </a:t>
            </a:r>
            <a:r>
              <a:rPr lang="ms-MY" dirty="0">
                <a:latin typeface="Calibri" panose="020F0502020204030204" pitchFamily="34" charset="0"/>
              </a:rPr>
              <a:t>clear and sound knowledge in financial and GST,  preparing them to fit in new business regulations, limitations and financial aspect thus enables them to generate </a:t>
            </a:r>
            <a:r>
              <a:rPr lang="ms-MY" dirty="0" smtClean="0">
                <a:latin typeface="Calibri" panose="020F0502020204030204" pitchFamily="34" charset="0"/>
              </a:rPr>
              <a:t>new </a:t>
            </a:r>
            <a:r>
              <a:rPr lang="ms-MY" dirty="0">
                <a:latin typeface="Calibri" panose="020F0502020204030204" pitchFamily="34" charset="0"/>
              </a:rPr>
              <a:t>revenue stream to the </a:t>
            </a:r>
            <a:r>
              <a:rPr lang="ms-MY" dirty="0" smtClean="0">
                <a:latin typeface="Calibri" panose="020F0502020204030204" pitchFamily="34" charset="0"/>
              </a:rPr>
              <a:t>country indirectly and foster employment opportunities amongs local bumiputera graduates. </a:t>
            </a:r>
            <a:endParaRPr lang="ms-MY" dirty="0">
              <a:latin typeface="Calibri" panose="020F0502020204030204" pitchFamily="34" charset="0"/>
            </a:endParaRPr>
          </a:p>
          <a:p>
            <a:pPr algn="just"/>
            <a:endParaRPr lang="ms-MY" b="1" dirty="0">
              <a:solidFill>
                <a:srgbClr val="FF0000"/>
              </a:solidFill>
              <a:latin typeface="Calibri" panose="020F0502020204030204" pitchFamily="34" charset="0"/>
            </a:endParaRPr>
          </a:p>
        </p:txBody>
      </p:sp>
      <p:sp>
        <p:nvSpPr>
          <p:cNvPr id="10" name="Rounded Rectangle 9"/>
          <p:cNvSpPr/>
          <p:nvPr/>
        </p:nvSpPr>
        <p:spPr>
          <a:xfrm>
            <a:off x="13085380" y="4000499"/>
            <a:ext cx="3846874" cy="2006414"/>
          </a:xfrm>
          <a:prstGeom prst="roundRect">
            <a:avLst/>
          </a:prstGeom>
          <a:noFill/>
          <a:ln>
            <a:solidFill>
              <a:srgbClr val="92D05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dirty="0">
              <a:solidFill>
                <a:schemeClr val="bg1"/>
              </a:solidFill>
            </a:endParaRPr>
          </a:p>
        </p:txBody>
      </p:sp>
      <p:sp>
        <p:nvSpPr>
          <p:cNvPr id="11" name="Rounded Rectangle 10"/>
          <p:cNvSpPr/>
          <p:nvPr/>
        </p:nvSpPr>
        <p:spPr>
          <a:xfrm>
            <a:off x="17054014" y="4000499"/>
            <a:ext cx="3846874" cy="2006414"/>
          </a:xfrm>
          <a:prstGeom prst="roundRect">
            <a:avLst/>
          </a:prstGeom>
          <a:noFill/>
          <a:ln>
            <a:solidFill>
              <a:srgbClr val="92D05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dirty="0">
              <a:solidFill>
                <a:schemeClr val="bg1"/>
              </a:solidFill>
            </a:endParaRPr>
          </a:p>
        </p:txBody>
      </p:sp>
      <p:sp>
        <p:nvSpPr>
          <p:cNvPr id="12" name="Rounded Rectangle 11"/>
          <p:cNvSpPr/>
          <p:nvPr/>
        </p:nvSpPr>
        <p:spPr>
          <a:xfrm>
            <a:off x="13085380" y="6242962"/>
            <a:ext cx="3846874" cy="2006414"/>
          </a:xfrm>
          <a:prstGeom prst="roundRect">
            <a:avLst/>
          </a:prstGeom>
          <a:solidFill>
            <a:srgbClr val="A8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sz="3200" b="1" dirty="0" smtClean="0">
                <a:solidFill>
                  <a:schemeClr val="bg1"/>
                </a:solidFill>
                <a:latin typeface="Century Gothic" panose="020B0502020202020204" pitchFamily="34" charset="0"/>
              </a:rPr>
              <a:t>Basic Business Documentations</a:t>
            </a:r>
            <a:endParaRPr lang="en-MY" sz="3200" dirty="0">
              <a:solidFill>
                <a:schemeClr val="bg1"/>
              </a:solidFill>
            </a:endParaRPr>
          </a:p>
        </p:txBody>
      </p:sp>
      <p:sp>
        <p:nvSpPr>
          <p:cNvPr id="13" name="Rounded Rectangle 12"/>
          <p:cNvSpPr/>
          <p:nvPr/>
        </p:nvSpPr>
        <p:spPr>
          <a:xfrm>
            <a:off x="17054014" y="6124938"/>
            <a:ext cx="3846874" cy="2124439"/>
          </a:xfrm>
          <a:prstGeom prst="roundRect">
            <a:avLst/>
          </a:prstGeom>
          <a:solidFill>
            <a:srgbClr val="A8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MY" sz="3200" b="1" dirty="0" smtClean="0">
                <a:solidFill>
                  <a:schemeClr val="bg1"/>
                </a:solidFill>
                <a:latin typeface="Century Gothic" panose="020B0502020202020204" pitchFamily="34" charset="0"/>
              </a:rPr>
              <a:t>Examination &amp; Certifications</a:t>
            </a:r>
            <a:endParaRPr lang="en-MY" sz="3200" dirty="0">
              <a:solidFill>
                <a:schemeClr val="bg1"/>
              </a:solidFill>
            </a:endParaRPr>
          </a:p>
        </p:txBody>
      </p:sp>
      <p:sp>
        <p:nvSpPr>
          <p:cNvPr id="5" name="Rounded Rectangle 4"/>
          <p:cNvSpPr/>
          <p:nvPr/>
        </p:nvSpPr>
        <p:spPr>
          <a:xfrm>
            <a:off x="21094263" y="4000499"/>
            <a:ext cx="1781562" cy="4248878"/>
          </a:xfrm>
          <a:prstGeom prst="round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8" name="Rectangle 17"/>
          <p:cNvSpPr/>
          <p:nvPr/>
        </p:nvSpPr>
        <p:spPr>
          <a:xfrm>
            <a:off x="21254929" y="4095114"/>
            <a:ext cx="1538883" cy="4154264"/>
          </a:xfrm>
          <a:prstGeom prst="rect">
            <a:avLst/>
          </a:prstGeom>
        </p:spPr>
        <p:txBody>
          <a:bodyPr vert="vert270" wrap="square">
            <a:spAutoFit/>
          </a:bodyPr>
          <a:lstStyle/>
          <a:p>
            <a:pPr algn="ctr"/>
            <a:r>
              <a:rPr lang="en-US" sz="4400" b="1" dirty="0">
                <a:solidFill>
                  <a:schemeClr val="bg1"/>
                </a:solidFill>
              </a:rPr>
              <a:t>Real Business Case Studies</a:t>
            </a:r>
            <a:endParaRPr lang="en-MY" sz="4400" b="1"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8346" y="8415635"/>
            <a:ext cx="4351281" cy="4511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Image result for business training advis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0223" y="8627750"/>
            <a:ext cx="5120195" cy="33392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58346" y="4483070"/>
            <a:ext cx="3026978" cy="120609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75990" y="4449597"/>
            <a:ext cx="3376838" cy="1291144"/>
          </a:xfrm>
          <a:prstGeom prst="rect">
            <a:avLst/>
          </a:prstGeom>
        </p:spPr>
      </p:pic>
    </p:spTree>
    <p:extLst>
      <p:ext uri="{BB962C8B-B14F-4D97-AF65-F5344CB8AC3E}">
        <p14:creationId xmlns:p14="http://schemas.microsoft.com/office/powerpoint/2010/main" val="40559493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1.0 Executive Summary</a:t>
            </a:r>
            <a:endParaRPr lang="en-US" sz="6400" dirty="0">
              <a:solidFill>
                <a:srgbClr val="C00000"/>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a:t>
            </a:fld>
            <a:endParaRPr lang="en-US"/>
          </a:p>
        </p:txBody>
      </p:sp>
      <p:sp>
        <p:nvSpPr>
          <p:cNvPr id="5" name="Rectangle 4"/>
          <p:cNvSpPr/>
          <p:nvPr/>
        </p:nvSpPr>
        <p:spPr>
          <a:xfrm>
            <a:off x="1362313" y="3848100"/>
            <a:ext cx="609601" cy="6419850"/>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8" name="Text Placeholder 2"/>
          <p:cNvSpPr txBox="1">
            <a:spLocks/>
          </p:cNvSpPr>
          <p:nvPr/>
        </p:nvSpPr>
        <p:spPr>
          <a:xfrm>
            <a:off x="1971914" y="3680808"/>
            <a:ext cx="21015188" cy="7418116"/>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203200" indent="0" algn="just">
              <a:buFont typeface="Arial"/>
              <a:buNone/>
            </a:pPr>
            <a:r>
              <a:rPr lang="en-US" sz="3200" dirty="0" smtClean="0">
                <a:latin typeface="Century Gothic" panose="020B0502020202020204" pitchFamily="34" charset="0"/>
              </a:rPr>
              <a:t>Aligned with the </a:t>
            </a:r>
            <a:r>
              <a:rPr lang="en-US" sz="3200" dirty="0" err="1" smtClean="0">
                <a:latin typeface="Century Gothic" panose="020B0502020202020204" pitchFamily="34" charset="0"/>
              </a:rPr>
              <a:t>Kementerian</a:t>
            </a:r>
            <a:r>
              <a:rPr lang="en-US" sz="3200" dirty="0" smtClean="0">
                <a:latin typeface="Century Gothic" panose="020B0502020202020204" pitchFamily="34" charset="0"/>
              </a:rPr>
              <a:t> </a:t>
            </a:r>
            <a:r>
              <a:rPr lang="en-US" sz="3200" dirty="0" err="1" smtClean="0">
                <a:latin typeface="Century Gothic" panose="020B0502020202020204" pitchFamily="34" charset="0"/>
              </a:rPr>
              <a:t>Kemajuan</a:t>
            </a:r>
            <a:r>
              <a:rPr lang="en-US" sz="3200" dirty="0" smtClean="0">
                <a:latin typeface="Century Gothic" panose="020B0502020202020204" pitchFamily="34" charset="0"/>
              </a:rPr>
              <a:t> </a:t>
            </a:r>
            <a:r>
              <a:rPr lang="en-US" sz="3200" dirty="0" err="1" smtClean="0">
                <a:latin typeface="Century Gothic" panose="020B0502020202020204" pitchFamily="34" charset="0"/>
              </a:rPr>
              <a:t>Luar</a:t>
            </a:r>
            <a:r>
              <a:rPr lang="en-US" sz="3200" dirty="0" smtClean="0">
                <a:latin typeface="Century Gothic" panose="020B0502020202020204" pitchFamily="34" charset="0"/>
              </a:rPr>
              <a:t> Bandar &amp; Wilayah (KKLW)  agenda in transforming the rural economy landscape and cultivate the entrepreneurships in the underserved area, </a:t>
            </a:r>
            <a:r>
              <a:rPr lang="en-US" sz="3200" dirty="0" smtClean="0">
                <a:solidFill>
                  <a:srgbClr val="FF0000"/>
                </a:solidFill>
                <a:latin typeface="Neuropol" panose="020F0607030201010804" pitchFamily="34" charset="0"/>
              </a:rPr>
              <a:t>SALIHIN</a:t>
            </a:r>
            <a:r>
              <a:rPr lang="en-US" sz="3200" dirty="0" smtClean="0">
                <a:latin typeface="Century Gothic" panose="020B0502020202020204" pitchFamily="34" charset="0"/>
              </a:rPr>
              <a:t> aims to   become the main catalyst by leveraging on our accounting solutions expertise to respective entrepreneurs under KKLW stewardship. </a:t>
            </a:r>
          </a:p>
          <a:p>
            <a:pPr marL="203200" indent="0" algn="just">
              <a:buFont typeface="Arial"/>
              <a:buNone/>
            </a:pPr>
            <a:endParaRPr lang="en-US" sz="1600" dirty="0" smtClean="0">
              <a:latin typeface="Century Gothic" panose="020B0502020202020204" pitchFamily="34" charset="0"/>
            </a:endParaRPr>
          </a:p>
          <a:p>
            <a:pPr marL="203200" indent="0" algn="just">
              <a:buNone/>
            </a:pPr>
            <a:r>
              <a:rPr lang="en-US" sz="3200" dirty="0">
                <a:solidFill>
                  <a:srgbClr val="FF0000"/>
                </a:solidFill>
                <a:latin typeface="Neuropol" panose="020F0607030201010804" pitchFamily="34" charset="0"/>
              </a:rPr>
              <a:t>SALIHIN</a:t>
            </a:r>
            <a:r>
              <a:rPr lang="en-US" sz="3200" b="1" dirty="0">
                <a:solidFill>
                  <a:srgbClr val="FF0000"/>
                </a:solidFill>
                <a:latin typeface="Neuropol" panose="020F0607030201010804" pitchFamily="34" charset="0"/>
              </a:rPr>
              <a:t> </a:t>
            </a:r>
            <a:r>
              <a:rPr lang="en-US" sz="3200" dirty="0" smtClean="0">
                <a:latin typeface="Century Gothic" panose="020B0502020202020204" pitchFamily="34" charset="0"/>
              </a:rPr>
              <a:t>believe financials literacy plays a vital roles in any business, mainly for the start ups companies with the limited capital or funding. By understanding the proper flows of financial aspects in daily business activities, it will help them to properly manage their business cash flow. At the same time, they would be able to extract various information's for the benefits of the business continuity </a:t>
            </a:r>
            <a:r>
              <a:rPr lang="en-US" sz="3200" dirty="0" err="1" smtClean="0">
                <a:latin typeface="Century Gothic" panose="020B0502020202020204" pitchFamily="34" charset="0"/>
              </a:rPr>
              <a:t>i.e</a:t>
            </a:r>
            <a:r>
              <a:rPr lang="en-US" sz="3200" dirty="0" smtClean="0">
                <a:latin typeface="Century Gothic" panose="020B0502020202020204" pitchFamily="34" charset="0"/>
              </a:rPr>
              <a:t> main suppliers, main customers, main products, main cost etc. </a:t>
            </a:r>
          </a:p>
          <a:p>
            <a:pPr marL="203200" indent="0" algn="just">
              <a:buNone/>
            </a:pPr>
            <a:endParaRPr lang="en-US" sz="1600" dirty="0">
              <a:latin typeface="Century Gothic" panose="020B0502020202020204" pitchFamily="34" charset="0"/>
            </a:endParaRPr>
          </a:p>
          <a:p>
            <a:pPr marL="203200" indent="0" algn="just">
              <a:buNone/>
            </a:pPr>
            <a:r>
              <a:rPr lang="en-US" sz="3200" dirty="0" smtClean="0">
                <a:latin typeface="Century Gothic" panose="020B0502020202020204" pitchFamily="34" charset="0"/>
              </a:rPr>
              <a:t>In this proposal, we have details out our plan, who are the target user, what type of training provided, how we would help ministry to accomplish in setting a new benchmark of entrepreneurship for the rural business communities nationwide. </a:t>
            </a:r>
            <a:endParaRPr lang="en-MY" sz="3200" dirty="0">
              <a:latin typeface="Century Gothic" panose="020B0502020202020204" pitchFamily="34" charset="0"/>
            </a:endParaRPr>
          </a:p>
        </p:txBody>
      </p:sp>
    </p:spTree>
    <p:extLst>
      <p:ext uri="{BB962C8B-B14F-4D97-AF65-F5344CB8AC3E}">
        <p14:creationId xmlns:p14="http://schemas.microsoft.com/office/powerpoint/2010/main" val="3256823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SPS Training And Certifications</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20</a:t>
            </a:fld>
            <a:endParaRPr lang="en-US" dirty="0"/>
          </a:p>
        </p:txBody>
      </p:sp>
      <p:grpSp>
        <p:nvGrpSpPr>
          <p:cNvPr id="9" name="Group 1"/>
          <p:cNvGrpSpPr>
            <a:grpSpLocks/>
          </p:cNvGrpSpPr>
          <p:nvPr/>
        </p:nvGrpSpPr>
        <p:grpSpPr bwMode="auto">
          <a:xfrm>
            <a:off x="1260748" y="3182283"/>
            <a:ext cx="13621900" cy="9671949"/>
            <a:chOff x="838200" y="1279268"/>
            <a:chExt cx="7839075" cy="4740533"/>
          </a:xfrm>
        </p:grpSpPr>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79268"/>
              <a:ext cx="7839075" cy="237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2"/>
            <p:cNvSpPr>
              <a:spLocks noChangeArrowheads="1"/>
            </p:cNvSpPr>
            <p:nvPr/>
          </p:nvSpPr>
          <p:spPr bwMode="auto">
            <a:xfrm>
              <a:off x="846162" y="1320012"/>
              <a:ext cx="4873421" cy="231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en-MY" altLang="en-US" sz="4300" dirty="0" err="1"/>
                <a:t>Salihin’s</a:t>
              </a:r>
              <a:r>
                <a:rPr lang="en-MY" altLang="en-US" sz="4300" dirty="0"/>
                <a:t> Training &amp; Certification Program entail an aggressive educational program that tests the level of competence in the principles and practices of </a:t>
              </a:r>
              <a:r>
                <a:rPr lang="en-MY" altLang="en-US" sz="4300" dirty="0" smtClean="0"/>
                <a:t>proper business documentation and Financial Management</a:t>
              </a:r>
              <a:endParaRPr lang="en-MY" altLang="en-US" sz="4300" dirty="0"/>
            </a:p>
          </p:txBody>
        </p:sp>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61" y="3764341"/>
              <a:ext cx="7831114" cy="225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7"/>
            <p:cNvSpPr>
              <a:spLocks noChangeArrowheads="1"/>
            </p:cNvSpPr>
            <p:nvPr/>
          </p:nvSpPr>
          <p:spPr bwMode="auto">
            <a:xfrm>
              <a:off x="922361" y="3852208"/>
              <a:ext cx="4942385" cy="200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en-MY" altLang="en-US" sz="4300" dirty="0"/>
                <a:t>The Certification will only be issued to participants whom passed the exam, while others will be issued the participation certificates</a:t>
              </a:r>
              <a:r>
                <a:rPr lang="en-MY" altLang="en-US" sz="4300" dirty="0" smtClean="0"/>
                <a:t>.</a:t>
              </a:r>
            </a:p>
            <a:p>
              <a:pPr algn="just" eaLnBrk="1" hangingPunct="1">
                <a:spcBef>
                  <a:spcPct val="0"/>
                </a:spcBef>
                <a:buNone/>
              </a:pPr>
              <a:r>
                <a:rPr lang="en-MY" altLang="en-US" sz="4400" dirty="0"/>
                <a:t>These principles and practices are closely monitor by </a:t>
              </a:r>
              <a:r>
                <a:rPr lang="en-MY" altLang="en-US" sz="4400" dirty="0" smtClean="0"/>
                <a:t>our TAF Partners.</a:t>
              </a:r>
              <a:endParaRPr lang="en-MY" altLang="en-US" sz="4400" dirty="0"/>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48867" y="3182283"/>
            <a:ext cx="6796801" cy="9671949"/>
          </a:xfrm>
          <a:prstGeom prst="rect">
            <a:avLst/>
          </a:prstGeom>
          <a:ln>
            <a:solidFill>
              <a:schemeClr val="tx1"/>
            </a:solidFill>
          </a:ln>
        </p:spPr>
      </p:pic>
    </p:spTree>
    <p:extLst>
      <p:ext uri="{BB962C8B-B14F-4D97-AF65-F5344CB8AC3E}">
        <p14:creationId xmlns:p14="http://schemas.microsoft.com/office/powerpoint/2010/main" val="32423775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SPS Training Modules &amp; Syllabus</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09423736"/>
              </p:ext>
            </p:extLst>
          </p:nvPr>
        </p:nvGraphicFramePr>
        <p:xfrm>
          <a:off x="1400412" y="2953783"/>
          <a:ext cx="21586692" cy="8964947"/>
        </p:xfrm>
        <a:graphic>
          <a:graphicData uri="http://schemas.openxmlformats.org/drawingml/2006/table">
            <a:tbl>
              <a:tblPr firstRow="1" bandRow="1">
                <a:tableStyleId>{69C7853C-536D-4A76-A0AE-DD22124D55A5}</a:tableStyleId>
              </a:tblPr>
              <a:tblGrid>
                <a:gridCol w="1122071"/>
                <a:gridCol w="4191138"/>
                <a:gridCol w="5438274"/>
                <a:gridCol w="10835209"/>
              </a:tblGrid>
              <a:tr h="660110">
                <a:tc>
                  <a:txBody>
                    <a:bodyPr/>
                    <a:lstStyle/>
                    <a:p>
                      <a:pPr algn="ctr"/>
                      <a:r>
                        <a:rPr lang="en-US" sz="3200" dirty="0" smtClean="0"/>
                        <a:t>DAY</a:t>
                      </a:r>
                      <a:endParaRPr lang="en-MY" sz="3200" dirty="0"/>
                    </a:p>
                  </a:txBody>
                  <a:tcPr marL="91423" marR="91423" marT="45673" marB="45673">
                    <a:solidFill>
                      <a:schemeClr val="accent4">
                        <a:lumMod val="50000"/>
                      </a:schemeClr>
                    </a:solidFill>
                  </a:tcPr>
                </a:tc>
                <a:tc>
                  <a:txBody>
                    <a:bodyPr/>
                    <a:lstStyle/>
                    <a:p>
                      <a:pPr algn="ctr"/>
                      <a:r>
                        <a:rPr lang="en-MY" sz="3200" dirty="0" smtClean="0"/>
                        <a:t>TRAINING MODULES</a:t>
                      </a:r>
                      <a:endParaRPr lang="en-MY" sz="3200" dirty="0"/>
                    </a:p>
                  </a:txBody>
                  <a:tcPr marL="91423" marR="91423" marT="45673" marB="45673">
                    <a:solidFill>
                      <a:schemeClr val="accent4">
                        <a:lumMod val="50000"/>
                      </a:schemeClr>
                    </a:solidFill>
                  </a:tcPr>
                </a:tc>
                <a:tc>
                  <a:txBody>
                    <a:bodyPr/>
                    <a:lstStyle/>
                    <a:p>
                      <a:pPr algn="ctr"/>
                      <a:r>
                        <a:rPr lang="en-US" sz="3200" dirty="0" smtClean="0"/>
                        <a:t>METHOD</a:t>
                      </a:r>
                      <a:r>
                        <a:rPr lang="en-US" sz="3200" baseline="0" dirty="0" smtClean="0"/>
                        <a:t> OF TRAINING</a:t>
                      </a:r>
                    </a:p>
                  </a:txBody>
                  <a:tcPr marL="91423" marR="91423" marT="45673" marB="45673">
                    <a:solidFill>
                      <a:schemeClr val="accent4">
                        <a:lumMod val="50000"/>
                      </a:schemeClr>
                    </a:solidFill>
                  </a:tcPr>
                </a:tc>
                <a:tc>
                  <a:txBody>
                    <a:bodyPr/>
                    <a:lstStyle/>
                    <a:p>
                      <a:pPr algn="ctr"/>
                      <a:r>
                        <a:rPr lang="en-MY" sz="3200" dirty="0" smtClean="0"/>
                        <a:t>SYLLABUS</a:t>
                      </a:r>
                      <a:endParaRPr lang="en-MY" sz="3200" dirty="0"/>
                    </a:p>
                  </a:txBody>
                  <a:tcPr marL="91423" marR="91423" marT="45673" marB="45673">
                    <a:solidFill>
                      <a:schemeClr val="accent4">
                        <a:lumMod val="50000"/>
                      </a:schemeClr>
                    </a:solidFill>
                  </a:tcPr>
                </a:tc>
              </a:tr>
              <a:tr h="1772162">
                <a:tc rowSpan="2">
                  <a:txBody>
                    <a:bodyPr/>
                    <a:lstStyle/>
                    <a:p>
                      <a:r>
                        <a:rPr lang="en-US" sz="3200" dirty="0" smtClean="0"/>
                        <a:t>1.</a:t>
                      </a:r>
                      <a:endParaRPr lang="en-MY" sz="3200" dirty="0"/>
                    </a:p>
                  </a:txBody>
                  <a:tcPr>
                    <a:solidFill>
                      <a:schemeClr val="accent4">
                        <a:lumMod val="20000"/>
                        <a:lumOff val="80000"/>
                        <a:alpha val="40000"/>
                      </a:schemeClr>
                    </a:solidFill>
                  </a:tcPr>
                </a:tc>
                <a:tc>
                  <a:txBody>
                    <a:bodyPr/>
                    <a:lstStyle/>
                    <a:p>
                      <a:r>
                        <a:rPr lang="en-US" sz="3200" dirty="0" smtClean="0"/>
                        <a:t>Basic Business Documentation</a:t>
                      </a:r>
                      <a:endParaRPr lang="en-MY" sz="3200" dirty="0"/>
                    </a:p>
                  </a:txBody>
                  <a:tcPr>
                    <a:solidFill>
                      <a:schemeClr val="accent4">
                        <a:lumMod val="20000"/>
                        <a:lumOff val="80000"/>
                        <a:alpha val="40000"/>
                      </a:schemeClr>
                    </a:solidFill>
                  </a:tcPr>
                </a:tc>
                <a:tc>
                  <a:txBody>
                    <a:bodyPr/>
                    <a:lstStyle/>
                    <a:p>
                      <a:pPr marL="0" marR="0" indent="0" algn="l" defTabSz="1087444" rtl="0" eaLnBrk="1" fontAlgn="auto" latinLnBrk="0" hangingPunct="1">
                        <a:lnSpc>
                          <a:spcPct val="100000"/>
                        </a:lnSpc>
                        <a:spcBef>
                          <a:spcPts val="0"/>
                        </a:spcBef>
                        <a:spcAft>
                          <a:spcPts val="0"/>
                        </a:spcAft>
                        <a:buClrTx/>
                        <a:buSzTx/>
                        <a:buFontTx/>
                        <a:buNone/>
                        <a:tabLst/>
                        <a:defRPr/>
                      </a:pPr>
                      <a:r>
                        <a:rPr lang="en-US" sz="3200" dirty="0" smtClean="0"/>
                        <a:t>Class Room</a:t>
                      </a:r>
                      <a:endParaRPr lang="en-MY" sz="3200" dirty="0" smtClean="0"/>
                    </a:p>
                  </a:txBody>
                  <a:tcPr>
                    <a:solidFill>
                      <a:schemeClr val="accent4">
                        <a:lumMod val="20000"/>
                        <a:lumOff val="80000"/>
                        <a:alpha val="40000"/>
                      </a:schemeClr>
                    </a:solidFill>
                  </a:tcPr>
                </a:tc>
                <a:tc>
                  <a:txBody>
                    <a:bodyPr/>
                    <a:lstStyle/>
                    <a:p>
                      <a:pPr marL="342900" indent="-342900">
                        <a:buFont typeface="Arial" panose="020B0604020202020204" pitchFamily="34" charset="0"/>
                        <a:buChar char="•"/>
                      </a:pPr>
                      <a:r>
                        <a:rPr lang="en-US" sz="3200" dirty="0" smtClean="0">
                          <a:latin typeface="Calibri" panose="020F0502020204030204" pitchFamily="34" charset="0"/>
                        </a:rPr>
                        <a:t>Basic of business</a:t>
                      </a:r>
                      <a:r>
                        <a:rPr lang="en-US" sz="3200" baseline="0" dirty="0" smtClean="0">
                          <a:latin typeface="Calibri" panose="020F0502020204030204" pitchFamily="34" charset="0"/>
                        </a:rPr>
                        <a:t> documents</a:t>
                      </a:r>
                    </a:p>
                    <a:p>
                      <a:pPr marL="342900" indent="-342900">
                        <a:buFont typeface="Arial" panose="020B0604020202020204" pitchFamily="34" charset="0"/>
                        <a:buChar char="•"/>
                      </a:pPr>
                      <a:r>
                        <a:rPr lang="en-US" sz="3200" dirty="0" smtClean="0">
                          <a:latin typeface="Calibri" panose="020F0502020204030204" pitchFamily="34" charset="0"/>
                        </a:rPr>
                        <a:t>Components of business documents</a:t>
                      </a:r>
                    </a:p>
                    <a:p>
                      <a:pPr marL="1544644" lvl="1" indent="-457200">
                        <a:buFont typeface="Wingdings" panose="05000000000000000000" pitchFamily="2" charset="2"/>
                        <a:buChar char="ü"/>
                      </a:pPr>
                      <a:r>
                        <a:rPr lang="en-US" sz="3200" dirty="0" smtClean="0">
                          <a:latin typeface="Calibri" panose="020F0502020204030204" pitchFamily="34" charset="0"/>
                        </a:rPr>
                        <a:t>Quotation,</a:t>
                      </a:r>
                      <a:r>
                        <a:rPr lang="en-US" sz="3200" baseline="0" dirty="0" smtClean="0">
                          <a:latin typeface="Calibri" panose="020F0502020204030204" pitchFamily="34" charset="0"/>
                        </a:rPr>
                        <a:t> Invoice, Delivery Order, Payment Vouchers</a:t>
                      </a:r>
                      <a:endParaRPr lang="en-US" sz="3200" dirty="0" smtClean="0">
                        <a:latin typeface="Calibri" panose="020F0502020204030204" pitchFamily="34" charset="0"/>
                      </a:endParaRPr>
                    </a:p>
                  </a:txBody>
                  <a:tcPr>
                    <a:solidFill>
                      <a:schemeClr val="accent4">
                        <a:lumMod val="20000"/>
                        <a:lumOff val="80000"/>
                        <a:alpha val="40000"/>
                      </a:schemeClr>
                    </a:solidFill>
                  </a:tcPr>
                </a:tc>
              </a:tr>
              <a:tr h="2328134">
                <a:tc vMerge="1">
                  <a:txBody>
                    <a:bodyPr/>
                    <a:lstStyle/>
                    <a:p>
                      <a:endParaRPr lang="en-MY" sz="3200" dirty="0"/>
                    </a:p>
                  </a:txBody>
                  <a:tcPr>
                    <a:solidFill>
                      <a:schemeClr val="accent3">
                        <a:lumMod val="20000"/>
                        <a:lumOff val="80000"/>
                      </a:schemeClr>
                    </a:solidFill>
                  </a:tcPr>
                </a:tc>
                <a:tc>
                  <a:txBody>
                    <a:bodyPr/>
                    <a:lstStyle/>
                    <a:p>
                      <a:r>
                        <a:rPr lang="en-US" sz="3200" dirty="0" err="1" smtClean="0"/>
                        <a:t>SPSLite</a:t>
                      </a:r>
                      <a:endParaRPr lang="en-MY" sz="3200" dirty="0"/>
                    </a:p>
                  </a:txBody>
                  <a:tcPr>
                    <a:solidFill>
                      <a:schemeClr val="accent3">
                        <a:lumMod val="20000"/>
                        <a:lumOff val="80000"/>
                      </a:schemeClr>
                    </a:solidFill>
                  </a:tcPr>
                </a:tc>
                <a:tc>
                  <a:txBody>
                    <a:bodyPr/>
                    <a:lstStyle/>
                    <a:p>
                      <a:pPr marL="0" marR="0" indent="0" algn="l" defTabSz="1087444" rtl="0" eaLnBrk="1" fontAlgn="auto" latinLnBrk="0" hangingPunct="1">
                        <a:lnSpc>
                          <a:spcPct val="100000"/>
                        </a:lnSpc>
                        <a:spcBef>
                          <a:spcPts val="0"/>
                        </a:spcBef>
                        <a:spcAft>
                          <a:spcPts val="0"/>
                        </a:spcAft>
                        <a:buClrTx/>
                        <a:buSzTx/>
                        <a:buFontTx/>
                        <a:buNone/>
                        <a:tabLst/>
                        <a:defRPr/>
                      </a:pPr>
                      <a:r>
                        <a:rPr lang="en-US" sz="3200" dirty="0" smtClean="0"/>
                        <a:t>Class Room</a:t>
                      </a:r>
                      <a:endParaRPr lang="en-MY" sz="3200" dirty="0" smtClean="0"/>
                    </a:p>
                  </a:txBody>
                  <a:tcPr>
                    <a:solidFill>
                      <a:schemeClr val="accent3">
                        <a:lumMod val="20000"/>
                        <a:lumOff val="80000"/>
                      </a:schemeClr>
                    </a:solidFill>
                  </a:tcPr>
                </a:tc>
                <a:tc>
                  <a:txBody>
                    <a:bodyPr/>
                    <a:lstStyle/>
                    <a:p>
                      <a:pPr marL="342900" indent="-342900">
                        <a:buFont typeface="Arial" panose="020B0604020202020204" pitchFamily="34" charset="0"/>
                        <a:buChar char="•"/>
                      </a:pPr>
                      <a:r>
                        <a:rPr lang="en-US" sz="3200" dirty="0" smtClean="0">
                          <a:latin typeface="Calibri" panose="020F0502020204030204" pitchFamily="34" charset="0"/>
                        </a:rPr>
                        <a:t>Basic accounting concepts</a:t>
                      </a:r>
                    </a:p>
                    <a:p>
                      <a:pPr marL="342900" indent="-342900">
                        <a:buFont typeface="Arial" panose="020B0604020202020204" pitchFamily="34" charset="0"/>
                        <a:buChar char="•"/>
                      </a:pPr>
                      <a:r>
                        <a:rPr lang="en-US" sz="3200" dirty="0" smtClean="0">
                          <a:latin typeface="Calibri" panose="020F0502020204030204" pitchFamily="34" charset="0"/>
                        </a:rPr>
                        <a:t>Objective of book keepings</a:t>
                      </a:r>
                    </a:p>
                    <a:p>
                      <a:pPr marL="342900" indent="-342900">
                        <a:buFont typeface="Arial" panose="020B0604020202020204" pitchFamily="34" charset="0"/>
                        <a:buChar char="•"/>
                      </a:pPr>
                      <a:r>
                        <a:rPr lang="en-US" sz="3200" dirty="0" smtClean="0">
                          <a:latin typeface="Calibri" panose="020F0502020204030204" pitchFamily="34" charset="0"/>
                        </a:rPr>
                        <a:t>How to operate </a:t>
                      </a:r>
                      <a:r>
                        <a:rPr lang="en-US" sz="3200" dirty="0" err="1" smtClean="0">
                          <a:latin typeface="Calibri" panose="020F0502020204030204" pitchFamily="34" charset="0"/>
                        </a:rPr>
                        <a:t>SPSLite</a:t>
                      </a:r>
                      <a:endParaRPr lang="en-US" sz="3200" dirty="0" smtClean="0">
                        <a:latin typeface="Calibri" panose="020F0502020204030204" pitchFamily="34" charset="0"/>
                      </a:endParaRPr>
                    </a:p>
                    <a:p>
                      <a:pPr marL="342900" indent="-342900">
                        <a:buFont typeface="Arial" panose="020B0604020202020204" pitchFamily="34" charset="0"/>
                        <a:buChar char="•"/>
                      </a:pPr>
                      <a:r>
                        <a:rPr lang="en-US" sz="3200" dirty="0" smtClean="0">
                          <a:latin typeface="Calibri" panose="020F0502020204030204" pitchFamily="34" charset="0"/>
                        </a:rPr>
                        <a:t>How to produce basic financial report</a:t>
                      </a:r>
                    </a:p>
                  </a:txBody>
                  <a:tcPr>
                    <a:solidFill>
                      <a:schemeClr val="accent3">
                        <a:lumMod val="20000"/>
                        <a:lumOff val="80000"/>
                      </a:schemeClr>
                    </a:solidFill>
                  </a:tcPr>
                </a:tc>
              </a:tr>
              <a:tr h="2884107">
                <a:tc>
                  <a:txBody>
                    <a:bodyPr/>
                    <a:lstStyle/>
                    <a:p>
                      <a:r>
                        <a:rPr lang="en-US" sz="3200" dirty="0" smtClean="0"/>
                        <a:t>2.</a:t>
                      </a:r>
                      <a:endParaRPr lang="en-MY" sz="3200" dirty="0"/>
                    </a:p>
                  </a:txBody>
                  <a:tcPr>
                    <a:solidFill>
                      <a:schemeClr val="accent4">
                        <a:lumMod val="20000"/>
                        <a:lumOff val="80000"/>
                        <a:alpha val="40000"/>
                      </a:schemeClr>
                    </a:solidFill>
                  </a:tcPr>
                </a:tc>
                <a:tc>
                  <a:txBody>
                    <a:bodyPr/>
                    <a:lstStyle/>
                    <a:p>
                      <a:r>
                        <a:rPr lang="en-US" sz="3200" dirty="0" smtClean="0"/>
                        <a:t>SPS Accounting</a:t>
                      </a:r>
                      <a:endParaRPr lang="en-MY" sz="3200" dirty="0"/>
                    </a:p>
                  </a:txBody>
                  <a:tcPr>
                    <a:solidFill>
                      <a:schemeClr val="accent4">
                        <a:lumMod val="20000"/>
                        <a:lumOff val="80000"/>
                        <a:alpha val="40000"/>
                      </a:schemeClr>
                    </a:solidFill>
                  </a:tcPr>
                </a:tc>
                <a:tc>
                  <a:txBody>
                    <a:bodyPr/>
                    <a:lstStyle/>
                    <a:p>
                      <a:pPr marL="0" marR="0" indent="0" algn="l" defTabSz="1087444" rtl="0" eaLnBrk="1" fontAlgn="auto" latinLnBrk="0" hangingPunct="1">
                        <a:lnSpc>
                          <a:spcPct val="100000"/>
                        </a:lnSpc>
                        <a:spcBef>
                          <a:spcPts val="0"/>
                        </a:spcBef>
                        <a:spcAft>
                          <a:spcPts val="0"/>
                        </a:spcAft>
                        <a:buClrTx/>
                        <a:buSzTx/>
                        <a:buFontTx/>
                        <a:buNone/>
                        <a:tabLst/>
                        <a:defRPr/>
                      </a:pPr>
                      <a:r>
                        <a:rPr lang="en-US" sz="3200" dirty="0" smtClean="0"/>
                        <a:t>Class Room</a:t>
                      </a:r>
                      <a:endParaRPr lang="en-MY" sz="3200" dirty="0" smtClean="0"/>
                    </a:p>
                  </a:txBody>
                  <a:tcPr>
                    <a:solidFill>
                      <a:schemeClr val="accent4">
                        <a:lumMod val="20000"/>
                        <a:lumOff val="80000"/>
                        <a:alpha val="40000"/>
                      </a:schemeClr>
                    </a:solidFill>
                  </a:tcPr>
                </a:tc>
                <a:tc>
                  <a:txBody>
                    <a:bodyPr/>
                    <a:lstStyle/>
                    <a:p>
                      <a:pPr marL="285750" lvl="0" indent="-285750" algn="l">
                        <a:buFont typeface="Arial" panose="020B0604020202020204" pitchFamily="34" charset="0"/>
                        <a:buChar char="•"/>
                      </a:pPr>
                      <a:r>
                        <a:rPr lang="en-MY" sz="3200" dirty="0" smtClean="0"/>
                        <a:t>Company Setup, User Setup, User Access Right </a:t>
                      </a:r>
                    </a:p>
                    <a:p>
                      <a:pPr marL="285750" lvl="0" indent="-285750" algn="l">
                        <a:buFont typeface="Arial" panose="020B0604020202020204" pitchFamily="34" charset="0"/>
                        <a:buChar char="•"/>
                      </a:pPr>
                      <a:r>
                        <a:rPr lang="en-MY" sz="3200" dirty="0" smtClean="0"/>
                        <a:t>Chart of Account </a:t>
                      </a:r>
                    </a:p>
                    <a:p>
                      <a:pPr marL="285750" lvl="0" indent="-285750" algn="l">
                        <a:buFont typeface="Arial" panose="020B0604020202020204" pitchFamily="34" charset="0"/>
                        <a:buChar char="•"/>
                      </a:pPr>
                      <a:r>
                        <a:rPr lang="en-MY" sz="3200" dirty="0" smtClean="0"/>
                        <a:t>General Setup &amp; Financial Year Calendar</a:t>
                      </a:r>
                    </a:p>
                    <a:p>
                      <a:pPr marL="285750" marR="0" lvl="0" indent="-285750" algn="l" defTabSz="10874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smtClean="0"/>
                        <a:t>SPS Full Set (Sales, Account receivables, Other payment, GST &amp; Financial Report Modules)</a:t>
                      </a:r>
                    </a:p>
                  </a:txBody>
                  <a:tcPr>
                    <a:solidFill>
                      <a:schemeClr val="accent4">
                        <a:lumMod val="20000"/>
                        <a:lumOff val="80000"/>
                        <a:alpha val="40000"/>
                      </a:schemeClr>
                    </a:solidFill>
                  </a:tcPr>
                </a:tc>
              </a:tr>
              <a:tr h="660217">
                <a:tc rowSpan="2">
                  <a:txBody>
                    <a:bodyPr/>
                    <a:lstStyle/>
                    <a:p>
                      <a:r>
                        <a:rPr lang="en-US" sz="3200" dirty="0" smtClean="0"/>
                        <a:t>3.</a:t>
                      </a:r>
                      <a:endParaRPr lang="en-MY" sz="3200" dirty="0"/>
                    </a:p>
                  </a:txBody>
                  <a:tcPr>
                    <a:solidFill>
                      <a:schemeClr val="accent3">
                        <a:lumMod val="20000"/>
                        <a:lumOff val="80000"/>
                      </a:schemeClr>
                    </a:solidFill>
                  </a:tcPr>
                </a:tc>
                <a:tc>
                  <a:txBody>
                    <a:bodyPr/>
                    <a:lstStyle/>
                    <a:p>
                      <a:r>
                        <a:rPr lang="en-US" sz="3200" dirty="0" smtClean="0"/>
                        <a:t>Revision</a:t>
                      </a:r>
                      <a:endParaRPr lang="en-MY" sz="3200" dirty="0"/>
                    </a:p>
                  </a:txBody>
                  <a:tcPr anchor="ctr">
                    <a:solidFill>
                      <a:schemeClr val="accent3">
                        <a:lumMod val="20000"/>
                        <a:lumOff val="80000"/>
                      </a:schemeClr>
                    </a:solidFill>
                  </a:tcPr>
                </a:tc>
                <a:tc>
                  <a:txBody>
                    <a:bodyPr/>
                    <a:lstStyle/>
                    <a:p>
                      <a:pPr marL="0" marR="0" indent="0" algn="l" defTabSz="1087444" rtl="0" eaLnBrk="1" fontAlgn="auto" latinLnBrk="0" hangingPunct="1">
                        <a:lnSpc>
                          <a:spcPct val="100000"/>
                        </a:lnSpc>
                        <a:spcBef>
                          <a:spcPts val="0"/>
                        </a:spcBef>
                        <a:spcAft>
                          <a:spcPts val="0"/>
                        </a:spcAft>
                        <a:buClrTx/>
                        <a:buSzTx/>
                        <a:buFontTx/>
                        <a:buNone/>
                        <a:tabLst/>
                        <a:defRPr/>
                      </a:pPr>
                      <a:r>
                        <a:rPr lang="en-US" sz="3200" dirty="0" smtClean="0"/>
                        <a:t>Class Room</a:t>
                      </a:r>
                      <a:endParaRPr lang="en-MY" sz="3200" dirty="0" smtClean="0"/>
                    </a:p>
                  </a:txBody>
                  <a:tcPr anchor="ctr">
                    <a:solidFill>
                      <a:schemeClr val="accent3">
                        <a:lumMod val="20000"/>
                        <a:lumOff val="80000"/>
                      </a:schemeClr>
                    </a:solidFill>
                  </a:tcPr>
                </a:tc>
                <a:tc>
                  <a:txBody>
                    <a:bodyPr/>
                    <a:lstStyle/>
                    <a:p>
                      <a:pPr marL="285750" marR="0" lvl="0" indent="-285750" algn="l" defTabSz="10874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smtClean="0"/>
                        <a:t>Basic</a:t>
                      </a:r>
                      <a:r>
                        <a:rPr lang="en-US" sz="3200" baseline="0" dirty="0" smtClean="0"/>
                        <a:t> Documentations, </a:t>
                      </a:r>
                      <a:r>
                        <a:rPr lang="en-US" sz="3200" baseline="0" dirty="0" err="1" smtClean="0"/>
                        <a:t>SPSLite</a:t>
                      </a:r>
                      <a:r>
                        <a:rPr lang="en-US" sz="3200" baseline="0" dirty="0" smtClean="0"/>
                        <a:t> &amp; SPS Full Accounting.</a:t>
                      </a:r>
                    </a:p>
                  </a:txBody>
                  <a:tcPr anchor="ctr">
                    <a:solidFill>
                      <a:schemeClr val="accent3">
                        <a:lumMod val="20000"/>
                        <a:lumOff val="80000"/>
                      </a:schemeClr>
                    </a:solidFill>
                  </a:tcPr>
                </a:tc>
              </a:tr>
              <a:tr h="660217">
                <a:tc vMerge="1">
                  <a:txBody>
                    <a:bodyPr/>
                    <a:lstStyle/>
                    <a:p>
                      <a:endParaRPr lang="en-MY" sz="3200" dirty="0"/>
                    </a:p>
                  </a:txBody>
                  <a:tcPr>
                    <a:solidFill>
                      <a:schemeClr val="accent3">
                        <a:lumMod val="20000"/>
                        <a:lumOff val="80000"/>
                      </a:schemeClr>
                    </a:solidFill>
                  </a:tcPr>
                </a:tc>
                <a:tc>
                  <a:txBody>
                    <a:bodyPr/>
                    <a:lstStyle/>
                    <a:p>
                      <a:r>
                        <a:rPr lang="en-US" sz="3200" dirty="0" smtClean="0"/>
                        <a:t>Online</a:t>
                      </a:r>
                      <a:r>
                        <a:rPr lang="en-US" sz="3200" baseline="0" dirty="0" smtClean="0"/>
                        <a:t> Examination</a:t>
                      </a:r>
                      <a:endParaRPr lang="en-MY" sz="3200" dirty="0"/>
                    </a:p>
                  </a:txBody>
                  <a:tcPr anchor="ctr">
                    <a:solidFill>
                      <a:schemeClr val="accent3">
                        <a:lumMod val="20000"/>
                        <a:lumOff val="80000"/>
                      </a:schemeClr>
                    </a:solidFill>
                  </a:tcPr>
                </a:tc>
                <a:tc>
                  <a:txBody>
                    <a:bodyPr/>
                    <a:lstStyle/>
                    <a:p>
                      <a:pPr marL="0" marR="0" indent="0" algn="l" defTabSz="1087444" rtl="0" eaLnBrk="1" fontAlgn="auto" latinLnBrk="0" hangingPunct="1">
                        <a:lnSpc>
                          <a:spcPct val="100000"/>
                        </a:lnSpc>
                        <a:spcBef>
                          <a:spcPts val="0"/>
                        </a:spcBef>
                        <a:spcAft>
                          <a:spcPts val="0"/>
                        </a:spcAft>
                        <a:buClrTx/>
                        <a:buSzTx/>
                        <a:buFontTx/>
                        <a:buNone/>
                        <a:tabLst/>
                        <a:defRPr/>
                      </a:pPr>
                      <a:r>
                        <a:rPr lang="en-US" sz="3200" dirty="0" smtClean="0"/>
                        <a:t>Class Room</a:t>
                      </a:r>
                      <a:endParaRPr lang="en-MY" sz="3200" dirty="0" smtClean="0"/>
                    </a:p>
                  </a:txBody>
                  <a:tcPr anchor="ctr">
                    <a:solidFill>
                      <a:schemeClr val="accent3">
                        <a:lumMod val="20000"/>
                        <a:lumOff val="80000"/>
                      </a:schemeClr>
                    </a:solidFill>
                  </a:tcPr>
                </a:tc>
                <a:tc>
                  <a:txBody>
                    <a:bodyPr/>
                    <a:lstStyle/>
                    <a:p>
                      <a:pPr marL="285750" marR="0" lvl="0" indent="-285750" algn="l" defTabSz="10874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smtClean="0"/>
                        <a:t>Basic</a:t>
                      </a:r>
                      <a:r>
                        <a:rPr lang="en-US" sz="3200" baseline="0" dirty="0" smtClean="0"/>
                        <a:t> Documentations, </a:t>
                      </a:r>
                      <a:r>
                        <a:rPr lang="en-US" sz="3200" baseline="0" dirty="0" err="1" smtClean="0"/>
                        <a:t>SPSLite</a:t>
                      </a:r>
                      <a:r>
                        <a:rPr lang="en-US" sz="3200" baseline="0" dirty="0" smtClean="0"/>
                        <a:t> &amp; SPS Full Accounting.</a:t>
                      </a:r>
                    </a:p>
                  </a:txBody>
                  <a:tcPr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731795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Continuous Learning</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22</a:t>
            </a:fld>
            <a:endParaRPr lang="en-US" dirty="0"/>
          </a:p>
        </p:txBody>
      </p:sp>
      <p:sp>
        <p:nvSpPr>
          <p:cNvPr id="9" name="Rectangle 8"/>
          <p:cNvSpPr/>
          <p:nvPr/>
        </p:nvSpPr>
        <p:spPr>
          <a:xfrm>
            <a:off x="1132488" y="3082436"/>
            <a:ext cx="9335815" cy="9417963"/>
          </a:xfrm>
          <a:prstGeom prst="rect">
            <a:avLst/>
          </a:prstGeom>
        </p:spPr>
        <p:txBody>
          <a:bodyPr wrap="square">
            <a:spAutoFit/>
          </a:bodyPr>
          <a:lstStyle/>
          <a:p>
            <a:pPr algn="just"/>
            <a:r>
              <a:rPr lang="en-MY" sz="4800" b="1" dirty="0" smtClean="0"/>
              <a:t>SPS Continuous Learning Platform provide KKLW’s entrepreneurs a learning opportunities &amp; continuous upskilling opportunities. </a:t>
            </a:r>
          </a:p>
          <a:p>
            <a:pPr marL="285750" indent="-285750" algn="just">
              <a:buFont typeface="Arial" panose="020B0604020202020204" pitchFamily="34" charset="0"/>
              <a:buChar char="•"/>
            </a:pPr>
            <a:endParaRPr lang="en-US" sz="1800" b="1" dirty="0"/>
          </a:p>
          <a:p>
            <a:pPr marL="742950" lvl="1" indent="-285750" algn="just">
              <a:buFont typeface="Arial" panose="020B0604020202020204" pitchFamily="34" charset="0"/>
              <a:buChar char="•"/>
            </a:pPr>
            <a:r>
              <a:rPr lang="en-MY" sz="3600" dirty="0" smtClean="0"/>
              <a:t>It </a:t>
            </a:r>
            <a:r>
              <a:rPr lang="en-MY" sz="3600" dirty="0"/>
              <a:t>consists of </a:t>
            </a:r>
            <a:r>
              <a:rPr lang="en-MY" sz="3600" dirty="0" smtClean="0"/>
              <a:t>a short</a:t>
            </a:r>
            <a:r>
              <a:rPr lang="en-MY" sz="3600" dirty="0"/>
              <a:t>, free, high quality, </a:t>
            </a:r>
            <a:r>
              <a:rPr lang="en-MY" sz="3600" dirty="0" smtClean="0"/>
              <a:t>self-directed, support </a:t>
            </a:r>
            <a:r>
              <a:rPr lang="en-MY" sz="3600" dirty="0"/>
              <a:t>focused functions and activities </a:t>
            </a:r>
            <a:r>
              <a:rPr lang="en-MY" sz="3600" dirty="0" smtClean="0"/>
              <a:t>for KKLW’s entrepreneurs to go for an extra miles in SPS Product Offerings as </a:t>
            </a:r>
            <a:r>
              <a:rPr lang="en-MY" sz="3600" dirty="0"/>
              <a:t>well as professional and personal development</a:t>
            </a:r>
            <a:r>
              <a:rPr lang="en-MY" sz="3600" dirty="0" smtClean="0"/>
              <a:t>.</a:t>
            </a:r>
          </a:p>
          <a:p>
            <a:pPr marL="742950" lvl="1" indent="-285750" algn="just">
              <a:buFont typeface="Arial" panose="020B0604020202020204" pitchFamily="34" charset="0"/>
              <a:buChar char="•"/>
            </a:pPr>
            <a:r>
              <a:rPr lang="en-MY" sz="3600" dirty="0" smtClean="0"/>
              <a:t>Courses </a:t>
            </a:r>
            <a:r>
              <a:rPr lang="en-MY" sz="3600" dirty="0"/>
              <a:t>are developed by </a:t>
            </a:r>
            <a:r>
              <a:rPr lang="en-MY" sz="3600" dirty="0" smtClean="0"/>
              <a:t>SPS subject </a:t>
            </a:r>
            <a:r>
              <a:rPr lang="en-MY" sz="3600" dirty="0"/>
              <a:t>matter </a:t>
            </a:r>
            <a:r>
              <a:rPr lang="en-MY" sz="3600" dirty="0" smtClean="0"/>
              <a:t>experts and participation academician from our TAF participating universities. </a:t>
            </a:r>
          </a:p>
          <a:p>
            <a:pPr marL="742950" lvl="1" indent="-285750" algn="just">
              <a:buFont typeface="Arial" panose="020B0604020202020204" pitchFamily="34" charset="0"/>
              <a:buChar char="•"/>
            </a:pPr>
            <a:r>
              <a:rPr lang="en-MY" sz="3600" dirty="0" smtClean="0"/>
              <a:t>The </a:t>
            </a:r>
            <a:r>
              <a:rPr lang="en-MY" sz="3600" dirty="0"/>
              <a:t>Learning platform is </a:t>
            </a:r>
            <a:r>
              <a:rPr lang="en-MY" sz="3600" dirty="0" smtClean="0"/>
              <a:t>made available at all times for all KKLW’s entrepreneurs.</a:t>
            </a:r>
          </a:p>
        </p:txBody>
      </p:sp>
      <p:sp>
        <p:nvSpPr>
          <p:cNvPr id="2" name="Rectangle 1"/>
          <p:cNvSpPr/>
          <p:nvPr/>
        </p:nvSpPr>
        <p:spPr>
          <a:xfrm>
            <a:off x="11079492" y="3017592"/>
            <a:ext cx="12192000" cy="5632311"/>
          </a:xfrm>
          <a:prstGeom prst="rect">
            <a:avLst/>
          </a:prstGeom>
        </p:spPr>
        <p:txBody>
          <a:bodyPr>
            <a:spAutoFit/>
          </a:bodyPr>
          <a:lstStyle/>
          <a:p>
            <a:pPr algn="just"/>
            <a:r>
              <a:rPr lang="en-US" sz="6000" b="1" dirty="0"/>
              <a:t>The 3 days education/ training program it’s not perceived only as 3 days training program, but it is essentially a 3 days fundamental training program + 5 years of continuous learning.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493" y="8506065"/>
            <a:ext cx="12306300" cy="482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183845" y="9238593"/>
            <a:ext cx="2341086" cy="1200329"/>
          </a:xfrm>
          <a:prstGeom prst="rect">
            <a:avLst/>
          </a:prstGeom>
          <a:noFill/>
        </p:spPr>
        <p:txBody>
          <a:bodyPr wrap="square" rtlCol="0">
            <a:spAutoFit/>
          </a:bodyPr>
          <a:lstStyle/>
          <a:p>
            <a:pPr algn="ctr"/>
            <a:r>
              <a:rPr lang="en-US" sz="3600" b="1" dirty="0" smtClean="0">
                <a:solidFill>
                  <a:schemeClr val="bg1"/>
                </a:solidFill>
              </a:rPr>
              <a:t>Online</a:t>
            </a:r>
          </a:p>
          <a:p>
            <a:pPr algn="ctr"/>
            <a:r>
              <a:rPr lang="en-US" sz="3600" b="1" dirty="0" smtClean="0">
                <a:solidFill>
                  <a:schemeClr val="bg1"/>
                </a:solidFill>
              </a:rPr>
              <a:t>Seminar</a:t>
            </a:r>
            <a:endParaRPr lang="en-MY" sz="3600" b="1" dirty="0">
              <a:solidFill>
                <a:schemeClr val="bg1"/>
              </a:solidFill>
            </a:endParaRPr>
          </a:p>
        </p:txBody>
      </p:sp>
      <p:sp>
        <p:nvSpPr>
          <p:cNvPr id="11" name="TextBox 10"/>
          <p:cNvSpPr txBox="1"/>
          <p:nvPr/>
        </p:nvSpPr>
        <p:spPr>
          <a:xfrm>
            <a:off x="13506277" y="9240865"/>
            <a:ext cx="2341086" cy="1200329"/>
          </a:xfrm>
          <a:prstGeom prst="rect">
            <a:avLst/>
          </a:prstGeom>
          <a:noFill/>
        </p:spPr>
        <p:txBody>
          <a:bodyPr wrap="square" rtlCol="0">
            <a:spAutoFit/>
          </a:bodyPr>
          <a:lstStyle/>
          <a:p>
            <a:pPr algn="ctr"/>
            <a:r>
              <a:rPr lang="en-US" sz="3600" b="1" dirty="0" smtClean="0">
                <a:solidFill>
                  <a:schemeClr val="bg1"/>
                </a:solidFill>
              </a:rPr>
              <a:t>Online</a:t>
            </a:r>
          </a:p>
          <a:p>
            <a:pPr algn="ctr"/>
            <a:r>
              <a:rPr lang="en-US" sz="3600" b="1" dirty="0" smtClean="0">
                <a:solidFill>
                  <a:schemeClr val="bg1"/>
                </a:solidFill>
              </a:rPr>
              <a:t>Training</a:t>
            </a:r>
            <a:endParaRPr lang="en-MY" sz="3600" b="1" dirty="0">
              <a:solidFill>
                <a:schemeClr val="bg1"/>
              </a:solidFill>
            </a:endParaRPr>
          </a:p>
        </p:txBody>
      </p:sp>
      <p:sp>
        <p:nvSpPr>
          <p:cNvPr id="12" name="TextBox 11"/>
          <p:cNvSpPr txBox="1"/>
          <p:nvPr/>
        </p:nvSpPr>
        <p:spPr>
          <a:xfrm>
            <a:off x="15815061" y="9229489"/>
            <a:ext cx="2341086" cy="1200329"/>
          </a:xfrm>
          <a:prstGeom prst="rect">
            <a:avLst/>
          </a:prstGeom>
          <a:noFill/>
        </p:spPr>
        <p:txBody>
          <a:bodyPr wrap="square" rtlCol="0">
            <a:spAutoFit/>
          </a:bodyPr>
          <a:lstStyle/>
          <a:p>
            <a:pPr algn="ctr"/>
            <a:r>
              <a:rPr lang="en-US" sz="3600" b="1" dirty="0" smtClean="0">
                <a:solidFill>
                  <a:schemeClr val="bg1"/>
                </a:solidFill>
              </a:rPr>
              <a:t>Online</a:t>
            </a:r>
          </a:p>
          <a:p>
            <a:pPr algn="ctr"/>
            <a:r>
              <a:rPr lang="en-US" sz="3600" b="1" dirty="0" smtClean="0">
                <a:solidFill>
                  <a:schemeClr val="bg1"/>
                </a:solidFill>
              </a:rPr>
              <a:t>Tutorial</a:t>
            </a:r>
            <a:endParaRPr lang="en-MY" sz="3600" b="1" dirty="0">
              <a:solidFill>
                <a:schemeClr val="bg1"/>
              </a:solidFill>
            </a:endParaRPr>
          </a:p>
        </p:txBody>
      </p:sp>
      <p:sp>
        <p:nvSpPr>
          <p:cNvPr id="13" name="TextBox 12"/>
          <p:cNvSpPr txBox="1"/>
          <p:nvPr/>
        </p:nvSpPr>
        <p:spPr>
          <a:xfrm>
            <a:off x="18096549" y="9231761"/>
            <a:ext cx="2341086" cy="1200329"/>
          </a:xfrm>
          <a:prstGeom prst="rect">
            <a:avLst/>
          </a:prstGeom>
          <a:noFill/>
        </p:spPr>
        <p:txBody>
          <a:bodyPr wrap="square" rtlCol="0">
            <a:spAutoFit/>
          </a:bodyPr>
          <a:lstStyle/>
          <a:p>
            <a:pPr algn="ctr"/>
            <a:r>
              <a:rPr lang="en-US" sz="3600" b="1" dirty="0" smtClean="0">
                <a:solidFill>
                  <a:schemeClr val="bg1"/>
                </a:solidFill>
              </a:rPr>
              <a:t>Online</a:t>
            </a:r>
          </a:p>
          <a:p>
            <a:pPr algn="ctr"/>
            <a:r>
              <a:rPr lang="en-US" sz="3600" b="1" dirty="0" smtClean="0">
                <a:solidFill>
                  <a:schemeClr val="bg1"/>
                </a:solidFill>
              </a:rPr>
              <a:t>Exam</a:t>
            </a:r>
            <a:endParaRPr lang="en-MY" sz="3600" b="1" dirty="0">
              <a:solidFill>
                <a:schemeClr val="bg1"/>
              </a:solidFill>
            </a:endParaRPr>
          </a:p>
        </p:txBody>
      </p:sp>
      <p:sp>
        <p:nvSpPr>
          <p:cNvPr id="14" name="TextBox 13"/>
          <p:cNvSpPr txBox="1"/>
          <p:nvPr/>
        </p:nvSpPr>
        <p:spPr>
          <a:xfrm>
            <a:off x="20391685" y="9234033"/>
            <a:ext cx="2341086" cy="1200329"/>
          </a:xfrm>
          <a:prstGeom prst="rect">
            <a:avLst/>
          </a:prstGeom>
          <a:noFill/>
        </p:spPr>
        <p:txBody>
          <a:bodyPr wrap="square" rtlCol="0">
            <a:spAutoFit/>
          </a:bodyPr>
          <a:lstStyle/>
          <a:p>
            <a:pPr algn="ctr"/>
            <a:r>
              <a:rPr lang="en-US" sz="3600" b="1" dirty="0" smtClean="0">
                <a:solidFill>
                  <a:schemeClr val="bg1"/>
                </a:solidFill>
              </a:rPr>
              <a:t>Online</a:t>
            </a:r>
          </a:p>
          <a:p>
            <a:pPr algn="ctr"/>
            <a:r>
              <a:rPr lang="en-US" sz="3600" b="1" dirty="0" smtClean="0">
                <a:solidFill>
                  <a:schemeClr val="bg1"/>
                </a:solidFill>
              </a:rPr>
              <a:t>Support</a:t>
            </a:r>
            <a:endParaRPr lang="en-MY" sz="3600" b="1" dirty="0">
              <a:solidFill>
                <a:schemeClr val="bg1"/>
              </a:solidFill>
            </a:endParaRPr>
          </a:p>
        </p:txBody>
      </p:sp>
    </p:spTree>
    <p:extLst>
      <p:ext uri="{BB962C8B-B14F-4D97-AF65-F5344CB8AC3E}">
        <p14:creationId xmlns:p14="http://schemas.microsoft.com/office/powerpoint/2010/main" val="11318438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Big Data and Intelligence Dashboard</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23</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175" y="3017592"/>
            <a:ext cx="14934157" cy="73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414" y="3017592"/>
            <a:ext cx="6409613" cy="2421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6792" y="5589324"/>
            <a:ext cx="6363236" cy="2906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0415" y="8381567"/>
            <a:ext cx="6409614" cy="213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45259" y="11035862"/>
            <a:ext cx="21488220" cy="1200329"/>
          </a:xfrm>
          <a:prstGeom prst="rect">
            <a:avLst/>
          </a:prstGeom>
          <a:noFill/>
        </p:spPr>
        <p:txBody>
          <a:bodyPr wrap="square" rtlCol="0">
            <a:spAutoFit/>
          </a:bodyPr>
          <a:lstStyle/>
          <a:p>
            <a:r>
              <a:rPr lang="en-US" sz="36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3600" dirty="0" smtClean="0"/>
              <a:t> will provide to KKLLW Big Data and intelligence information as part of deliverables scope to ensure the success of the program and to patronized entrepreneurs better by understand the pertinent information. </a:t>
            </a:r>
            <a:endParaRPr lang="en-MY" sz="3600" dirty="0"/>
          </a:p>
        </p:txBody>
      </p:sp>
      <p:sp>
        <p:nvSpPr>
          <p:cNvPr id="5" name="TextBox 4"/>
          <p:cNvSpPr txBox="1"/>
          <p:nvPr/>
        </p:nvSpPr>
        <p:spPr>
          <a:xfrm rot="19954182">
            <a:off x="2869324" y="4182569"/>
            <a:ext cx="3017738" cy="754053"/>
          </a:xfrm>
          <a:prstGeom prst="rect">
            <a:avLst/>
          </a:prstGeom>
          <a:noFill/>
        </p:spPr>
        <p:txBody>
          <a:bodyPr wrap="square" rtlCol="0">
            <a:spAutoFit/>
          </a:bodyPr>
          <a:lstStyle/>
          <a:p>
            <a:pPr algn="ctr"/>
            <a:r>
              <a:rPr lang="en-US" dirty="0" smtClean="0">
                <a:latin typeface="Open Sans"/>
              </a:rPr>
              <a:t>SAMPLE</a:t>
            </a:r>
            <a:endParaRPr lang="en-MY" dirty="0">
              <a:latin typeface="Open Sans"/>
            </a:endParaRPr>
          </a:p>
        </p:txBody>
      </p:sp>
      <p:sp>
        <p:nvSpPr>
          <p:cNvPr id="12" name="TextBox 11"/>
          <p:cNvSpPr txBox="1"/>
          <p:nvPr/>
        </p:nvSpPr>
        <p:spPr>
          <a:xfrm rot="19954182">
            <a:off x="3119540" y="8004540"/>
            <a:ext cx="3017738" cy="754053"/>
          </a:xfrm>
          <a:prstGeom prst="rect">
            <a:avLst/>
          </a:prstGeom>
          <a:noFill/>
        </p:spPr>
        <p:txBody>
          <a:bodyPr wrap="square" rtlCol="0">
            <a:spAutoFit/>
          </a:bodyPr>
          <a:lstStyle/>
          <a:p>
            <a:pPr algn="ctr"/>
            <a:r>
              <a:rPr lang="en-US" dirty="0" smtClean="0">
                <a:latin typeface="Open Sans"/>
              </a:rPr>
              <a:t>SAMPLE</a:t>
            </a:r>
            <a:endParaRPr lang="en-MY" dirty="0">
              <a:latin typeface="Open Sans"/>
            </a:endParaRPr>
          </a:p>
        </p:txBody>
      </p:sp>
    </p:spTree>
    <p:extLst>
      <p:ext uri="{BB962C8B-B14F-4D97-AF65-F5344CB8AC3E}">
        <p14:creationId xmlns:p14="http://schemas.microsoft.com/office/powerpoint/2010/main" val="5081350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Commercial Mileage</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24</a:t>
            </a:fld>
            <a:endParaRPr lang="en-US" dirty="0"/>
          </a:p>
        </p:txBody>
      </p:sp>
      <p:sp>
        <p:nvSpPr>
          <p:cNvPr id="20" name="Rectangle 19"/>
          <p:cNvSpPr/>
          <p:nvPr/>
        </p:nvSpPr>
        <p:spPr>
          <a:xfrm>
            <a:off x="1400414" y="3351431"/>
            <a:ext cx="21207338" cy="2585323"/>
          </a:xfrm>
          <a:prstGeom prst="rect">
            <a:avLst/>
          </a:prstGeom>
        </p:spPr>
        <p:txBody>
          <a:bodyPr wrap="square">
            <a:spAutoFit/>
          </a:bodyPr>
          <a:lstStyle/>
          <a:p>
            <a:pPr algn="just"/>
            <a:r>
              <a:rPr lang="en-US" sz="5400" dirty="0"/>
              <a:t>In the spirit of business collaboration between </a:t>
            </a:r>
            <a:r>
              <a:rPr lang="en-US" sz="54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5400" dirty="0" smtClean="0"/>
              <a:t> and KKLW, we </a:t>
            </a:r>
            <a:r>
              <a:rPr lang="en-US" sz="5400" dirty="0"/>
              <a:t>will support </a:t>
            </a:r>
            <a:r>
              <a:rPr lang="en-US" sz="5400" dirty="0" smtClean="0"/>
              <a:t>KKLW by </a:t>
            </a:r>
            <a:r>
              <a:rPr lang="en-US" sz="5400" dirty="0"/>
              <a:t>introducing event that would give additional value </a:t>
            </a:r>
            <a:r>
              <a:rPr lang="en-US" sz="5400" dirty="0" smtClean="0"/>
              <a:t>and embrace entrepreneurship’s spirit amongst the rural communities.</a:t>
            </a:r>
            <a:endParaRPr lang="en-MY" sz="5400" dirty="0"/>
          </a:p>
        </p:txBody>
      </p:sp>
      <p:sp>
        <p:nvSpPr>
          <p:cNvPr id="21" name="Rectangle 20"/>
          <p:cNvSpPr/>
          <p:nvPr/>
        </p:nvSpPr>
        <p:spPr>
          <a:xfrm>
            <a:off x="8523481" y="6294371"/>
            <a:ext cx="14210395" cy="5632311"/>
          </a:xfrm>
          <a:prstGeom prst="rect">
            <a:avLst/>
          </a:prstGeom>
        </p:spPr>
        <p:txBody>
          <a:bodyPr wrap="square">
            <a:spAutoFit/>
          </a:bodyPr>
          <a:lstStyle/>
          <a:p>
            <a:pPr marL="285750" indent="-285750" algn="just">
              <a:buFont typeface="Arial" panose="020B0604020202020204" pitchFamily="34" charset="0"/>
              <a:buChar char="•"/>
            </a:pPr>
            <a:r>
              <a:rPr lang="en-US" sz="3600" dirty="0" smtClean="0"/>
              <a:t>KKLW is required to share the success stories of business &amp; entrepreneurs on monthly basis in </a:t>
            </a:r>
            <a:r>
              <a:rPr lang="en-US" sz="3600" dirty="0" err="1" smtClean="0"/>
              <a:t>Utusan</a:t>
            </a:r>
            <a:r>
              <a:rPr lang="en-US" sz="3600" dirty="0" smtClean="0"/>
              <a:t>/ </a:t>
            </a:r>
            <a:r>
              <a:rPr lang="en-US" sz="3600" dirty="0" err="1" smtClean="0"/>
              <a:t>Sinar</a:t>
            </a:r>
            <a:r>
              <a:rPr lang="en-US" sz="3600" dirty="0" smtClean="0"/>
              <a:t> </a:t>
            </a:r>
            <a:r>
              <a:rPr lang="en-US" sz="3600" dirty="0" err="1" smtClean="0"/>
              <a:t>Harian</a:t>
            </a:r>
            <a:r>
              <a:rPr lang="en-US" sz="3600" dirty="0" smtClean="0"/>
              <a:t>. (</a:t>
            </a:r>
            <a:r>
              <a:rPr lang="en-US" sz="3600" i="1" dirty="0" smtClean="0"/>
              <a:t>subject to negotiations terms &amp; conditions between us and respective parties).</a:t>
            </a:r>
          </a:p>
          <a:p>
            <a:pPr marL="285750" indent="-285750" algn="just">
              <a:buFont typeface="Arial" panose="020B0604020202020204" pitchFamily="34" charset="0"/>
              <a:buChar char="•"/>
            </a:pPr>
            <a:r>
              <a:rPr lang="en-US" sz="3600" dirty="0" smtClean="0"/>
              <a:t> SALIHIN will do the selection of the SME award winner lists based on good financial management &amp; governance, audit &amp; financial report and KKLW’s internal criteria.</a:t>
            </a:r>
          </a:p>
          <a:p>
            <a:pPr marL="285750" indent="-285750" algn="just">
              <a:buFont typeface="Arial" panose="020B0604020202020204" pitchFamily="34" charset="0"/>
              <a:buChar char="•"/>
            </a:pPr>
            <a:r>
              <a:rPr lang="en-US" sz="3600" dirty="0" smtClean="0"/>
              <a:t>An event will be held to celebrate the winners.</a:t>
            </a:r>
          </a:p>
          <a:p>
            <a:pPr marL="285750" indent="-285750" algn="just">
              <a:buFont typeface="Arial" panose="020B0604020202020204" pitchFamily="34" charset="0"/>
              <a:buChar char="•"/>
            </a:pPr>
            <a:r>
              <a:rPr lang="en-US" sz="3600" dirty="0" smtClean="0"/>
              <a:t>Award will be sponsored by SALIHIN.</a:t>
            </a:r>
          </a:p>
          <a:p>
            <a:pPr marL="285750" indent="-285750" algn="just">
              <a:buFont typeface="Arial" panose="020B0604020202020204" pitchFamily="34" charset="0"/>
              <a:buChar char="•"/>
            </a:pPr>
            <a:r>
              <a:rPr lang="en-US" sz="3600" dirty="0" smtClean="0"/>
              <a:t>SALIHIN will sponsor the 1</a:t>
            </a:r>
            <a:r>
              <a:rPr lang="en-US" sz="3600" baseline="30000" dirty="0" smtClean="0"/>
              <a:t>st</a:t>
            </a:r>
            <a:r>
              <a:rPr lang="en-US" sz="3600" dirty="0" smtClean="0"/>
              <a:t> year event and entrepreneurs segment in </a:t>
            </a:r>
            <a:r>
              <a:rPr lang="en-US" sz="3600" dirty="0" err="1"/>
              <a:t>Utusan</a:t>
            </a:r>
            <a:r>
              <a:rPr lang="en-US" sz="3600" dirty="0"/>
              <a:t>/ </a:t>
            </a:r>
            <a:r>
              <a:rPr lang="en-US" sz="3600" dirty="0" err="1" smtClean="0"/>
              <a:t>Sinar</a:t>
            </a:r>
            <a:r>
              <a:rPr lang="en-US" sz="3600" dirty="0" smtClean="0"/>
              <a:t> </a:t>
            </a:r>
            <a:r>
              <a:rPr lang="en-US" sz="3600" dirty="0" err="1" smtClean="0"/>
              <a:t>Harian</a:t>
            </a:r>
            <a:r>
              <a:rPr lang="en-US" sz="3600" dirty="0"/>
              <a:t>.</a:t>
            </a:r>
          </a:p>
        </p:txBody>
      </p:sp>
      <p:sp>
        <p:nvSpPr>
          <p:cNvPr id="22" name="Rounded Rectangle 21"/>
          <p:cNvSpPr/>
          <p:nvPr/>
        </p:nvSpPr>
        <p:spPr>
          <a:xfrm>
            <a:off x="1545259" y="6211614"/>
            <a:ext cx="5143238" cy="5493445"/>
          </a:xfrm>
          <a:prstGeom prst="roundRect">
            <a:avLst/>
          </a:prstGeom>
          <a:solidFill>
            <a:schemeClr val="accent4">
              <a:lumMod val="50000"/>
            </a:schemeClr>
          </a:solidFill>
          <a:ln>
            <a:solidFill>
              <a:schemeClr val="accent4">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smtClean="0">
                <a:solidFill>
                  <a:schemeClr val="bg1"/>
                </a:solidFill>
              </a:rPr>
              <a:t>KKLW BUSINESS AWARD</a:t>
            </a:r>
          </a:p>
          <a:p>
            <a:pPr algn="ctr"/>
            <a:r>
              <a:rPr lang="en-US" sz="4400" dirty="0" smtClean="0">
                <a:solidFill>
                  <a:schemeClr val="bg1"/>
                </a:solidFill>
              </a:rPr>
              <a:t>Joint program between </a:t>
            </a:r>
          </a:p>
          <a:p>
            <a:pPr algn="ctr"/>
            <a:r>
              <a:rPr lang="en-US" sz="4400" b="1" dirty="0" smtClean="0">
                <a:solidFill>
                  <a:schemeClr val="bg1"/>
                </a:solidFill>
              </a:rPr>
              <a:t>KKLW – </a:t>
            </a:r>
            <a:r>
              <a:rPr lang="en-US" sz="44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endParaRPr lang="en-MY" sz="4400" b="1" dirty="0">
              <a:solidFill>
                <a:schemeClr val="bg1"/>
              </a:solidFill>
            </a:endParaRPr>
          </a:p>
        </p:txBody>
      </p:sp>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497" y="6674348"/>
            <a:ext cx="1801535" cy="4567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660961" y="11967492"/>
            <a:ext cx="8397441" cy="646331"/>
            <a:chOff x="2701484" y="11809837"/>
            <a:chExt cx="8397441" cy="646331"/>
          </a:xfrm>
        </p:grpSpPr>
        <p:sp>
          <p:nvSpPr>
            <p:cNvPr id="24" name="TextBox 23"/>
            <p:cNvSpPr txBox="1"/>
            <p:nvPr/>
          </p:nvSpPr>
          <p:spPr>
            <a:xfrm>
              <a:off x="2701484" y="11809837"/>
              <a:ext cx="2467663" cy="646331"/>
            </a:xfrm>
            <a:prstGeom prst="rect">
              <a:avLst/>
            </a:prstGeom>
            <a:noFill/>
          </p:spPr>
          <p:txBody>
            <a:bodyPr wrap="none" rtlCol="0">
              <a:spAutoFit/>
            </a:bodyPr>
            <a:lstStyle/>
            <a:p>
              <a:r>
                <a:rPr lang="en-US" sz="3600" dirty="0" smtClean="0"/>
                <a:t>Support By: </a:t>
              </a:r>
              <a:endParaRPr lang="en-MY" sz="3600" dirty="0"/>
            </a:p>
          </p:txBody>
        </p:sp>
        <p:grpSp>
          <p:nvGrpSpPr>
            <p:cNvPr id="25" name="Group 24"/>
            <p:cNvGrpSpPr/>
            <p:nvPr/>
          </p:nvGrpSpPr>
          <p:grpSpPr>
            <a:xfrm>
              <a:off x="5130312" y="11904430"/>
              <a:ext cx="5968613" cy="531797"/>
              <a:chOff x="601663" y="5105400"/>
              <a:chExt cx="6580524" cy="621268"/>
            </a:xfrm>
          </p:grpSpPr>
          <p:sp>
            <p:nvSpPr>
              <p:cNvPr id="26" name="Rectangle 25"/>
              <p:cNvSpPr/>
              <p:nvPr/>
            </p:nvSpPr>
            <p:spPr bwMode="auto">
              <a:xfrm>
                <a:off x="3982742" y="5105400"/>
                <a:ext cx="1507161" cy="609600"/>
              </a:xfrm>
              <a:prstGeom prst="rect">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7" name="Rectangle 26"/>
              <p:cNvSpPr/>
              <p:nvPr/>
            </p:nvSpPr>
            <p:spPr bwMode="auto">
              <a:xfrm>
                <a:off x="2298405" y="5105400"/>
                <a:ext cx="1499214" cy="511175"/>
              </a:xfrm>
              <a:prstGeom prst="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8" name="Rectangle 27"/>
              <p:cNvSpPr/>
              <p:nvPr/>
            </p:nvSpPr>
            <p:spPr bwMode="auto">
              <a:xfrm>
                <a:off x="5667079" y="5105400"/>
                <a:ext cx="1515108" cy="621268"/>
              </a:xfrm>
              <a:prstGeom prst="rect">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9" name="Rectangle 28"/>
              <p:cNvSpPr/>
              <p:nvPr/>
            </p:nvSpPr>
            <p:spPr bwMode="auto">
              <a:xfrm>
                <a:off x="601663" y="5105400"/>
                <a:ext cx="1503673" cy="511175"/>
              </a:xfrm>
              <a:prstGeom prst="rect">
                <a:avLst/>
              </a:prstGeom>
              <a:blipFill rotWithShape="0">
                <a:blip r:embed="rId7"/>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grpSp>
    </p:spTree>
    <p:extLst>
      <p:ext uri="{BB962C8B-B14F-4D97-AF65-F5344CB8AC3E}">
        <p14:creationId xmlns:p14="http://schemas.microsoft.com/office/powerpoint/2010/main" val="34054401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811" y="2488468"/>
            <a:ext cx="23079774" cy="1042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25</a:t>
            </a:fld>
            <a:endParaRPr lang="en-US" dirty="0"/>
          </a:p>
        </p:txBody>
      </p:sp>
      <p:sp>
        <p:nvSpPr>
          <p:cNvPr id="7" name="TextBox 6"/>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US" sz="40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3700" dirty="0" smtClean="0">
                <a:solidFill>
                  <a:schemeClr val="tx1">
                    <a:lumMod val="65000"/>
                    <a:lumOff val="35000"/>
                  </a:schemeClr>
                </a:solidFill>
                <a:latin typeface="Open Sans Light"/>
                <a:cs typeface="Open Sans Light"/>
              </a:rPr>
              <a:t> Deliverables</a:t>
            </a:r>
            <a:endParaRPr lang="en-US" sz="3700" dirty="0">
              <a:solidFill>
                <a:schemeClr val="tx1">
                  <a:lumMod val="65000"/>
                  <a:lumOff val="35000"/>
                </a:schemeClr>
              </a:solidFill>
              <a:latin typeface="Open Sans Light"/>
              <a:cs typeface="Open Sans Light"/>
            </a:endParaRPr>
          </a:p>
        </p:txBody>
      </p:sp>
      <p:sp>
        <p:nvSpPr>
          <p:cNvPr id="2" name="Rectangle 1"/>
          <p:cNvSpPr/>
          <p:nvPr/>
        </p:nvSpPr>
        <p:spPr>
          <a:xfrm>
            <a:off x="826811" y="10178984"/>
            <a:ext cx="3934375" cy="2800767"/>
          </a:xfrm>
          <a:prstGeom prst="rect">
            <a:avLst/>
          </a:prstGeom>
        </p:spPr>
        <p:txBody>
          <a:bodyPr wrap="square">
            <a:spAutoFit/>
          </a:bodyPr>
          <a:lstStyle/>
          <a:p>
            <a:pPr algn="ctr"/>
            <a:r>
              <a:rPr lang="en-US" altLang="en-US" sz="4400" b="1" dirty="0" smtClean="0">
                <a:solidFill>
                  <a:schemeClr val="bg1"/>
                </a:solidFill>
              </a:rPr>
              <a:t>5,000 SPS Accounting License </a:t>
            </a:r>
            <a:r>
              <a:rPr lang="en-US" altLang="en-US" sz="4400" b="1" dirty="0">
                <a:solidFill>
                  <a:schemeClr val="bg1"/>
                </a:solidFill>
              </a:rPr>
              <a:t>for 5 </a:t>
            </a:r>
            <a:r>
              <a:rPr lang="en-US" altLang="en-US" sz="4400" b="1" dirty="0" smtClean="0">
                <a:solidFill>
                  <a:schemeClr val="bg1"/>
                </a:solidFill>
              </a:rPr>
              <a:t>Years</a:t>
            </a:r>
            <a:endParaRPr lang="en-US" sz="4400" cap="all" dirty="0">
              <a:solidFill>
                <a:schemeClr val="bg1"/>
              </a:solidFill>
            </a:endParaRPr>
          </a:p>
        </p:txBody>
      </p:sp>
      <p:sp>
        <p:nvSpPr>
          <p:cNvPr id="5" name="Rectangle 4"/>
          <p:cNvSpPr/>
          <p:nvPr/>
        </p:nvSpPr>
        <p:spPr>
          <a:xfrm>
            <a:off x="4761186" y="9810071"/>
            <a:ext cx="4666593" cy="2800767"/>
          </a:xfrm>
          <a:prstGeom prst="rect">
            <a:avLst/>
          </a:prstGeom>
        </p:spPr>
        <p:txBody>
          <a:bodyPr wrap="square">
            <a:spAutoFit/>
          </a:bodyPr>
          <a:lstStyle/>
          <a:p>
            <a:pPr algn="ctr"/>
            <a:r>
              <a:rPr lang="en-US" altLang="en-US" sz="4400" b="1" dirty="0" smtClean="0"/>
              <a:t>250 @ 3 Days  </a:t>
            </a:r>
            <a:r>
              <a:rPr lang="en-US" altLang="en-US" sz="4400" b="1" dirty="0"/>
              <a:t>Training Sessions in </a:t>
            </a:r>
            <a:r>
              <a:rPr lang="en-US" altLang="en-US" sz="4400" b="1" dirty="0" smtClean="0"/>
              <a:t>2 years  </a:t>
            </a:r>
          </a:p>
          <a:p>
            <a:pPr algn="ctr"/>
            <a:r>
              <a:rPr lang="en-US" altLang="en-US" sz="4400" b="1" dirty="0" smtClean="0"/>
              <a:t>(5 Zones)</a:t>
            </a:r>
            <a:endParaRPr lang="en-US" sz="4400" b="1" dirty="0"/>
          </a:p>
        </p:txBody>
      </p:sp>
      <p:sp>
        <p:nvSpPr>
          <p:cNvPr id="10" name="Rectangle 9"/>
          <p:cNvSpPr/>
          <p:nvPr/>
        </p:nvSpPr>
        <p:spPr>
          <a:xfrm>
            <a:off x="9934015" y="8376462"/>
            <a:ext cx="3934375" cy="4154984"/>
          </a:xfrm>
          <a:prstGeom prst="rect">
            <a:avLst/>
          </a:prstGeom>
        </p:spPr>
        <p:txBody>
          <a:bodyPr wrap="square">
            <a:spAutoFit/>
          </a:bodyPr>
          <a:lstStyle/>
          <a:p>
            <a:pPr algn="ctr"/>
            <a:r>
              <a:rPr lang="en-US" altLang="en-US" sz="4400" b="1" dirty="0" smtClean="0">
                <a:solidFill>
                  <a:schemeClr val="bg1"/>
                </a:solidFill>
              </a:rPr>
              <a:t>5,000 SPS Certifications &amp; Accreditations</a:t>
            </a:r>
          </a:p>
          <a:p>
            <a:pPr algn="ctr"/>
            <a:r>
              <a:rPr lang="en-US" altLang="en-US" sz="4400" b="1" dirty="0">
                <a:solidFill>
                  <a:schemeClr val="bg1"/>
                </a:solidFill>
              </a:rPr>
              <a:t>-</a:t>
            </a:r>
            <a:r>
              <a:rPr lang="en-US" altLang="en-US" sz="4400" b="1" dirty="0" smtClean="0">
                <a:solidFill>
                  <a:schemeClr val="bg1"/>
                </a:solidFill>
              </a:rPr>
              <a:t>Endorsed by Reputable Bodies-TAF.</a:t>
            </a:r>
            <a:endParaRPr lang="en-US" sz="4400" cap="all" dirty="0">
              <a:solidFill>
                <a:schemeClr val="bg1"/>
              </a:solidFill>
            </a:endParaRPr>
          </a:p>
        </p:txBody>
      </p:sp>
      <p:sp>
        <p:nvSpPr>
          <p:cNvPr id="11" name="Rectangle 10"/>
          <p:cNvSpPr/>
          <p:nvPr/>
        </p:nvSpPr>
        <p:spPr>
          <a:xfrm>
            <a:off x="14343100" y="7109967"/>
            <a:ext cx="4733176" cy="6186309"/>
          </a:xfrm>
          <a:prstGeom prst="rect">
            <a:avLst/>
          </a:prstGeom>
        </p:spPr>
        <p:txBody>
          <a:bodyPr wrap="square">
            <a:spAutoFit/>
          </a:bodyPr>
          <a:lstStyle/>
          <a:p>
            <a:pPr algn="ctr"/>
            <a:r>
              <a:rPr lang="en-US" altLang="en-US" sz="4400" b="1" dirty="0" smtClean="0">
                <a:solidFill>
                  <a:srgbClr val="FF0000"/>
                </a:solidFill>
              </a:rPr>
              <a:t>5 Years FREE Access to SPS E-Learning Platform</a:t>
            </a:r>
          </a:p>
          <a:p>
            <a:pPr marL="571500" indent="-571500">
              <a:buFont typeface="Arial" panose="020B0604020202020204" pitchFamily="34" charset="0"/>
              <a:buChar char="•"/>
            </a:pPr>
            <a:r>
              <a:rPr lang="en-US" altLang="en-US" sz="4400" b="1" dirty="0" smtClean="0">
                <a:solidFill>
                  <a:srgbClr val="FF0000"/>
                </a:solidFill>
              </a:rPr>
              <a:t>Webinar</a:t>
            </a:r>
          </a:p>
          <a:p>
            <a:pPr marL="571500" indent="-571500">
              <a:buFont typeface="Arial" panose="020B0604020202020204" pitchFamily="34" charset="0"/>
              <a:buChar char="•"/>
            </a:pPr>
            <a:r>
              <a:rPr lang="en-US" altLang="en-US" sz="4400" b="1" dirty="0" smtClean="0">
                <a:solidFill>
                  <a:srgbClr val="FF0000"/>
                </a:solidFill>
              </a:rPr>
              <a:t>Online Tutorial</a:t>
            </a:r>
          </a:p>
          <a:p>
            <a:pPr marL="571500" indent="-571500">
              <a:buFont typeface="Arial" panose="020B0604020202020204" pitchFamily="34" charset="0"/>
              <a:buChar char="•"/>
            </a:pPr>
            <a:r>
              <a:rPr lang="en-US" altLang="en-US" sz="4400" b="1" dirty="0" smtClean="0">
                <a:solidFill>
                  <a:srgbClr val="FF0000"/>
                </a:solidFill>
              </a:rPr>
              <a:t>Online Training</a:t>
            </a:r>
          </a:p>
          <a:p>
            <a:pPr marL="571500" indent="-571500">
              <a:buFont typeface="Arial" panose="020B0604020202020204" pitchFamily="34" charset="0"/>
              <a:buChar char="•"/>
            </a:pPr>
            <a:r>
              <a:rPr lang="en-US" altLang="en-US" sz="4400" b="1" dirty="0" smtClean="0">
                <a:solidFill>
                  <a:srgbClr val="FF0000"/>
                </a:solidFill>
              </a:rPr>
              <a:t>Online Exam</a:t>
            </a:r>
          </a:p>
          <a:p>
            <a:pPr marL="571500" indent="-571500">
              <a:buFont typeface="Arial" panose="020B0604020202020204" pitchFamily="34" charset="0"/>
              <a:buChar char="•"/>
            </a:pPr>
            <a:r>
              <a:rPr lang="en-US" altLang="en-US" sz="4400" b="1" dirty="0" smtClean="0">
                <a:solidFill>
                  <a:srgbClr val="FF0000"/>
                </a:solidFill>
              </a:rPr>
              <a:t>Online Support</a:t>
            </a:r>
          </a:p>
          <a:p>
            <a:pPr marL="571500" indent="-571500" algn="ctr">
              <a:buFont typeface="Arial" panose="020B0604020202020204" pitchFamily="34" charset="0"/>
              <a:buChar char="•"/>
            </a:pPr>
            <a:endParaRPr lang="en-US" altLang="en-US" sz="4400" b="1" dirty="0">
              <a:solidFill>
                <a:schemeClr val="bg1"/>
              </a:solidFill>
            </a:endParaRPr>
          </a:p>
        </p:txBody>
      </p:sp>
      <p:sp>
        <p:nvSpPr>
          <p:cNvPr id="12" name="Rectangle 11"/>
          <p:cNvSpPr/>
          <p:nvPr/>
        </p:nvSpPr>
        <p:spPr>
          <a:xfrm>
            <a:off x="19162088" y="6347968"/>
            <a:ext cx="4733176" cy="6186309"/>
          </a:xfrm>
          <a:prstGeom prst="rect">
            <a:avLst/>
          </a:prstGeom>
        </p:spPr>
        <p:txBody>
          <a:bodyPr wrap="square">
            <a:spAutoFit/>
          </a:bodyPr>
          <a:lstStyle/>
          <a:p>
            <a:pPr algn="ctr"/>
            <a:r>
              <a:rPr lang="en-US" altLang="en-US" sz="4400" b="1" dirty="0" smtClean="0"/>
              <a:t>KKLW Entrepreneurs Awards Event </a:t>
            </a:r>
          </a:p>
          <a:p>
            <a:pPr algn="ctr"/>
            <a:r>
              <a:rPr lang="en-US" altLang="en-US" sz="4400" b="1" dirty="0" smtClean="0">
                <a:solidFill>
                  <a:schemeClr val="bg1"/>
                </a:solidFill>
              </a:rPr>
              <a:t>with </a:t>
            </a:r>
          </a:p>
          <a:p>
            <a:pPr algn="ctr"/>
            <a:r>
              <a:rPr lang="en-US" altLang="en-US" sz="4400" b="1" dirty="0" smtClean="0">
                <a:solidFill>
                  <a:schemeClr val="bg1"/>
                </a:solidFill>
              </a:rPr>
              <a:t>Media </a:t>
            </a:r>
            <a:r>
              <a:rPr lang="en-US" altLang="en-US" sz="4400" b="1" dirty="0">
                <a:solidFill>
                  <a:schemeClr val="bg1"/>
                </a:solidFill>
              </a:rPr>
              <a:t>Coverage in Major Malay Newspaper </a:t>
            </a:r>
            <a:r>
              <a:rPr lang="en-US" altLang="en-US" sz="4400" b="1" dirty="0" smtClean="0">
                <a:solidFill>
                  <a:schemeClr val="bg1"/>
                </a:solidFill>
              </a:rPr>
              <a:t>(</a:t>
            </a:r>
            <a:r>
              <a:rPr lang="en-US" altLang="en-US" sz="4400" b="1" dirty="0">
                <a:solidFill>
                  <a:schemeClr val="bg1"/>
                </a:solidFill>
              </a:rPr>
              <a:t>Schedule and Timetable – TBD)</a:t>
            </a:r>
          </a:p>
        </p:txBody>
      </p:sp>
    </p:spTree>
    <p:extLst>
      <p:ext uri="{BB962C8B-B14F-4D97-AF65-F5344CB8AC3E}">
        <p14:creationId xmlns:p14="http://schemas.microsoft.com/office/powerpoint/2010/main" val="10094195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Expected Improvement</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26</a:t>
            </a:fld>
            <a:endParaRPr lang="en-US" dirty="0"/>
          </a:p>
        </p:txBody>
      </p:sp>
      <p:pic>
        <p:nvPicPr>
          <p:cNvPr id="13" name="Picture 2" descr="Image result for kementerian luar ban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209" y="3244484"/>
            <a:ext cx="47625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17206" y="9368603"/>
            <a:ext cx="3753103" cy="780265"/>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1494" y="3072669"/>
            <a:ext cx="5253806" cy="2896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274565" y="6409149"/>
            <a:ext cx="5306746" cy="2539264"/>
            <a:chOff x="3828117" y="7176180"/>
            <a:chExt cx="5306746" cy="2539264"/>
          </a:xfrm>
        </p:grpSpPr>
        <p:pic>
          <p:nvPicPr>
            <p:cNvPr id="16" name="Picture 2" descr="Image result for ma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117" y="7176180"/>
              <a:ext cx="987697" cy="11960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kejooo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0465" y="7176180"/>
              <a:ext cx="1028850" cy="11960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kedah development author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2096" y="7176182"/>
              <a:ext cx="1196037" cy="11960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 descr="Image result for jako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0633" y="8493175"/>
              <a:ext cx="1534230" cy="4420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descr="Image result for ketenga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9812" y="8519406"/>
              <a:ext cx="1028593" cy="11960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descr="Image result for kesed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3117" y="8519406"/>
              <a:ext cx="900492" cy="11960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mage result for risd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6001" y="8519406"/>
              <a:ext cx="1380042" cy="11960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57505" y="7176181"/>
              <a:ext cx="1310810" cy="1196039"/>
            </a:xfrm>
            <a:prstGeom prst="rect">
              <a:avLst/>
            </a:prstGeom>
          </p:spPr>
        </p:pic>
        <p:pic>
          <p:nvPicPr>
            <p:cNvPr id="24" name="Picture 10" descr="Image result for kema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86043" y="8994750"/>
              <a:ext cx="1648820" cy="6010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Straight Arrow Connector 10"/>
          <p:cNvCxnSpPr/>
          <p:nvPr/>
        </p:nvCxnSpPr>
        <p:spPr>
          <a:xfrm flipH="1" flipV="1">
            <a:off x="6984497" y="7559097"/>
            <a:ext cx="3058514" cy="2302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4267793" y="7609606"/>
            <a:ext cx="2817048" cy="23542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8055162" y="4520833"/>
            <a:ext cx="7329909"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847911" y="9127021"/>
            <a:ext cx="4686796" cy="2739211"/>
          </a:xfrm>
          <a:prstGeom prst="rect">
            <a:avLst/>
          </a:prstGeom>
          <a:noFill/>
        </p:spPr>
        <p:txBody>
          <a:bodyPr wrap="none" rtlCol="0">
            <a:spAutoFit/>
          </a:bodyPr>
          <a:lstStyle/>
          <a:p>
            <a:pPr marL="571500" indent="-571500">
              <a:buFont typeface="Wingdings" panose="05000000000000000000" pitchFamily="2" charset="2"/>
              <a:buChar char="ü"/>
            </a:pPr>
            <a:r>
              <a:rPr lang="en-US" dirty="0" smtClean="0"/>
              <a:t>Real Data</a:t>
            </a:r>
          </a:p>
          <a:p>
            <a:pPr marL="571500" indent="-571500">
              <a:buFont typeface="Wingdings" panose="05000000000000000000" pitchFamily="2" charset="2"/>
              <a:buChar char="ü"/>
            </a:pPr>
            <a:r>
              <a:rPr lang="en-US" dirty="0" smtClean="0"/>
              <a:t>Proactive Action</a:t>
            </a:r>
          </a:p>
          <a:p>
            <a:pPr marL="571500" indent="-571500">
              <a:buFont typeface="Wingdings" panose="05000000000000000000" pitchFamily="2" charset="2"/>
              <a:buChar char="ü"/>
            </a:pPr>
            <a:r>
              <a:rPr lang="en-US" dirty="0" smtClean="0"/>
              <a:t>Holistic Approach</a:t>
            </a:r>
          </a:p>
          <a:p>
            <a:pPr marL="571500" indent="-571500">
              <a:buFont typeface="Wingdings" panose="05000000000000000000" pitchFamily="2" charset="2"/>
              <a:buChar char="ü"/>
            </a:pPr>
            <a:r>
              <a:rPr lang="en-US" dirty="0" smtClean="0"/>
              <a:t>Focused </a:t>
            </a:r>
            <a:endParaRPr lang="en-MY" dirty="0"/>
          </a:p>
        </p:txBody>
      </p:sp>
      <p:sp>
        <p:nvSpPr>
          <p:cNvPr id="33" name="TextBox 32"/>
          <p:cNvSpPr txBox="1"/>
          <p:nvPr/>
        </p:nvSpPr>
        <p:spPr>
          <a:xfrm>
            <a:off x="17084841" y="6094719"/>
            <a:ext cx="5948637" cy="4724370"/>
          </a:xfrm>
          <a:prstGeom prst="rect">
            <a:avLst/>
          </a:prstGeom>
          <a:noFill/>
        </p:spPr>
        <p:txBody>
          <a:bodyPr wrap="square" rtlCol="0">
            <a:spAutoFit/>
          </a:bodyPr>
          <a:lstStyle/>
          <a:p>
            <a:pPr marL="571500" indent="-571500">
              <a:buFont typeface="Wingdings" panose="05000000000000000000" pitchFamily="2" charset="2"/>
              <a:buChar char="ü"/>
            </a:pPr>
            <a:r>
              <a:rPr lang="en-US" dirty="0" smtClean="0"/>
              <a:t>Market Positioning</a:t>
            </a:r>
          </a:p>
          <a:p>
            <a:pPr marL="571500" indent="-571500">
              <a:buFont typeface="Wingdings" panose="05000000000000000000" pitchFamily="2" charset="2"/>
              <a:buChar char="ü"/>
            </a:pPr>
            <a:r>
              <a:rPr lang="en-US" dirty="0" smtClean="0"/>
              <a:t>Better Business Presence</a:t>
            </a:r>
          </a:p>
          <a:p>
            <a:pPr marL="571500" indent="-571500">
              <a:buFont typeface="Wingdings" panose="05000000000000000000" pitchFamily="2" charset="2"/>
              <a:buChar char="ü"/>
            </a:pPr>
            <a:r>
              <a:rPr lang="en-US" dirty="0" smtClean="0"/>
              <a:t>Strategic Decision</a:t>
            </a:r>
          </a:p>
          <a:p>
            <a:pPr marL="571500" indent="-571500">
              <a:buFont typeface="Wingdings" panose="05000000000000000000" pitchFamily="2" charset="2"/>
              <a:buChar char="ü"/>
            </a:pPr>
            <a:r>
              <a:rPr lang="en-US" dirty="0" smtClean="0"/>
              <a:t>Business Collaboration</a:t>
            </a:r>
            <a:endParaRPr lang="en-MY" dirty="0" smtClean="0"/>
          </a:p>
          <a:p>
            <a:pPr marL="571500" indent="-571500">
              <a:buFont typeface="Wingdings" panose="05000000000000000000" pitchFamily="2" charset="2"/>
              <a:buChar char="ü"/>
            </a:pPr>
            <a:r>
              <a:rPr lang="en-US" dirty="0" smtClean="0"/>
              <a:t>Financial Literate</a:t>
            </a:r>
          </a:p>
          <a:p>
            <a:pPr marL="571500" indent="-571500">
              <a:buFont typeface="Wingdings" panose="05000000000000000000" pitchFamily="2" charset="2"/>
              <a:buChar char="ü"/>
            </a:pPr>
            <a:r>
              <a:rPr lang="en-US" dirty="0" smtClean="0"/>
              <a:t>Growth &amp; Expansion</a:t>
            </a:r>
          </a:p>
        </p:txBody>
      </p:sp>
      <p:sp>
        <p:nvSpPr>
          <p:cNvPr id="29" name="Rectangle 28"/>
          <p:cNvSpPr/>
          <p:nvPr/>
        </p:nvSpPr>
        <p:spPr>
          <a:xfrm rot="16444878">
            <a:off x="7866215" y="6175041"/>
            <a:ext cx="3612668" cy="48503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r"/>
            <a:r>
              <a:rPr lang="en-US" sz="2800" dirty="0" smtClean="0">
                <a:latin typeface="Open Sans Light"/>
              </a:rPr>
              <a:t>Business Transaction</a:t>
            </a:r>
            <a:endParaRPr lang="en-MY" sz="2800" dirty="0">
              <a:latin typeface="Open Sans Light"/>
            </a:endParaRPr>
          </a:p>
        </p:txBody>
      </p:sp>
      <p:sp>
        <p:nvSpPr>
          <p:cNvPr id="36" name="Rectangle 35"/>
          <p:cNvSpPr/>
          <p:nvPr/>
        </p:nvSpPr>
        <p:spPr>
          <a:xfrm rot="16444878">
            <a:off x="8832192" y="5854782"/>
            <a:ext cx="2917836" cy="48503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r"/>
            <a:r>
              <a:rPr lang="en-US" sz="2800" dirty="0" smtClean="0">
                <a:latin typeface="Open Sans Light"/>
              </a:rPr>
              <a:t>Market Indication</a:t>
            </a:r>
            <a:endParaRPr lang="en-MY" sz="2800" dirty="0">
              <a:latin typeface="Open Sans Light"/>
            </a:endParaRPr>
          </a:p>
        </p:txBody>
      </p:sp>
      <p:sp>
        <p:nvSpPr>
          <p:cNvPr id="37" name="Rectangle 36"/>
          <p:cNvSpPr/>
          <p:nvPr/>
        </p:nvSpPr>
        <p:spPr>
          <a:xfrm rot="16444878">
            <a:off x="8937940" y="6274672"/>
            <a:ext cx="3770300" cy="48503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r"/>
            <a:r>
              <a:rPr lang="en-US" sz="2800" dirty="0" smtClean="0">
                <a:latin typeface="Open Sans Light"/>
              </a:rPr>
              <a:t>Business Performance</a:t>
            </a:r>
            <a:endParaRPr lang="en-MY" sz="2800" dirty="0">
              <a:latin typeface="Open Sans Light"/>
            </a:endParaRPr>
          </a:p>
        </p:txBody>
      </p:sp>
      <p:sp>
        <p:nvSpPr>
          <p:cNvPr id="38" name="Rectangle 37"/>
          <p:cNvSpPr/>
          <p:nvPr/>
        </p:nvSpPr>
        <p:spPr>
          <a:xfrm rot="16444878">
            <a:off x="9574557" y="6185542"/>
            <a:ext cx="3602133" cy="48503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r"/>
            <a:r>
              <a:rPr lang="en-US" sz="2800" dirty="0" smtClean="0">
                <a:latin typeface="Open Sans Light"/>
              </a:rPr>
              <a:t>Industries  Relevancy</a:t>
            </a:r>
            <a:endParaRPr lang="en-MY" sz="2800" dirty="0">
              <a:latin typeface="Open Sans Light"/>
            </a:endParaRPr>
          </a:p>
        </p:txBody>
      </p:sp>
      <p:sp>
        <p:nvSpPr>
          <p:cNvPr id="44" name="Rectangle 43"/>
          <p:cNvSpPr/>
          <p:nvPr/>
        </p:nvSpPr>
        <p:spPr>
          <a:xfrm rot="16444878">
            <a:off x="10523352" y="5851948"/>
            <a:ext cx="2933249" cy="48503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r"/>
            <a:r>
              <a:rPr lang="en-US" sz="2800" dirty="0" smtClean="0">
                <a:latin typeface="Open Sans Light"/>
              </a:rPr>
              <a:t>IT Adoption Rate</a:t>
            </a:r>
            <a:endParaRPr lang="en-MY" sz="2800" dirty="0">
              <a:latin typeface="Open Sans Light"/>
            </a:endParaRPr>
          </a:p>
        </p:txBody>
      </p:sp>
      <p:sp>
        <p:nvSpPr>
          <p:cNvPr id="45" name="Rectangle 44"/>
          <p:cNvSpPr/>
          <p:nvPr/>
        </p:nvSpPr>
        <p:spPr>
          <a:xfrm rot="16444878">
            <a:off x="11022998" y="5955647"/>
            <a:ext cx="3102978" cy="48503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r"/>
            <a:r>
              <a:rPr lang="en-US" sz="2800" dirty="0" smtClean="0">
                <a:latin typeface="Open Sans Light"/>
              </a:rPr>
              <a:t>Demand &amp; Supply</a:t>
            </a:r>
            <a:endParaRPr lang="en-MY" sz="2800" dirty="0">
              <a:latin typeface="Open Sans Light"/>
            </a:endParaRPr>
          </a:p>
        </p:txBody>
      </p:sp>
      <p:sp>
        <p:nvSpPr>
          <p:cNvPr id="46" name="Rectangle 45"/>
          <p:cNvSpPr/>
          <p:nvPr/>
        </p:nvSpPr>
        <p:spPr>
          <a:xfrm rot="16444878">
            <a:off x="10958017" y="6567381"/>
            <a:ext cx="4291361" cy="48503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r"/>
            <a:r>
              <a:rPr lang="en-US" sz="2800" dirty="0" smtClean="0">
                <a:latin typeface="Open Sans Light"/>
              </a:rPr>
              <a:t>Market &amp; Product Trends</a:t>
            </a:r>
            <a:endParaRPr lang="en-MY" sz="2800" dirty="0">
              <a:latin typeface="Open Sans Light"/>
            </a:endParaRPr>
          </a:p>
        </p:txBody>
      </p:sp>
      <p:sp>
        <p:nvSpPr>
          <p:cNvPr id="47" name="TextBox 46"/>
          <p:cNvSpPr txBox="1"/>
          <p:nvPr/>
        </p:nvSpPr>
        <p:spPr>
          <a:xfrm>
            <a:off x="10160212" y="10211930"/>
            <a:ext cx="3813223" cy="2739211"/>
          </a:xfrm>
          <a:prstGeom prst="rect">
            <a:avLst/>
          </a:prstGeom>
          <a:noFill/>
        </p:spPr>
        <p:txBody>
          <a:bodyPr wrap="none" rtlCol="0">
            <a:spAutoFit/>
          </a:bodyPr>
          <a:lstStyle/>
          <a:p>
            <a:pPr marL="571500" indent="-571500">
              <a:buFont typeface="Wingdings" panose="05000000000000000000" pitchFamily="2" charset="2"/>
              <a:buChar char="ü"/>
            </a:pPr>
            <a:r>
              <a:rPr lang="en-US" dirty="0" smtClean="0"/>
              <a:t>Reporting</a:t>
            </a:r>
          </a:p>
          <a:p>
            <a:pPr marL="571500" indent="-571500">
              <a:buFont typeface="Wingdings" panose="05000000000000000000" pitchFamily="2" charset="2"/>
              <a:buChar char="ü"/>
            </a:pPr>
            <a:r>
              <a:rPr lang="en-US" dirty="0" smtClean="0"/>
              <a:t>Training</a:t>
            </a:r>
          </a:p>
          <a:p>
            <a:pPr marL="571500" indent="-571500">
              <a:buFont typeface="Wingdings" panose="05000000000000000000" pitchFamily="2" charset="2"/>
              <a:buChar char="ü"/>
            </a:pPr>
            <a:r>
              <a:rPr lang="en-US" dirty="0" smtClean="0"/>
              <a:t>Consultations</a:t>
            </a:r>
          </a:p>
          <a:p>
            <a:pPr marL="571500" indent="-571500">
              <a:buFont typeface="Wingdings" panose="05000000000000000000" pitchFamily="2" charset="2"/>
              <a:buChar char="ü"/>
            </a:pPr>
            <a:r>
              <a:rPr lang="en-US" dirty="0" smtClean="0"/>
              <a:t>Monitoring</a:t>
            </a:r>
            <a:endParaRPr lang="en-MY" dirty="0"/>
          </a:p>
        </p:txBody>
      </p:sp>
    </p:spTree>
    <p:extLst>
      <p:ext uri="{BB962C8B-B14F-4D97-AF65-F5344CB8AC3E}">
        <p14:creationId xmlns:p14="http://schemas.microsoft.com/office/powerpoint/2010/main" val="11262824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Connector 117"/>
          <p:cNvCxnSpPr/>
          <p:nvPr/>
        </p:nvCxnSpPr>
        <p:spPr>
          <a:xfrm>
            <a:off x="16969839" y="10987181"/>
            <a:ext cx="79347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27</a:t>
            </a:fld>
            <a:endParaRPr lang="en-US" dirty="0"/>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Benefit to KKLW</a:t>
            </a:r>
            <a:endParaRPr lang="en-US" sz="3700" dirty="0">
              <a:solidFill>
                <a:schemeClr val="tx1">
                  <a:lumMod val="65000"/>
                  <a:lumOff val="35000"/>
                </a:schemeClr>
              </a:solidFill>
              <a:latin typeface="Open Sans Light"/>
              <a:cs typeface="Open Sans Light"/>
            </a:endParaRPr>
          </a:p>
        </p:txBody>
      </p:sp>
      <p:sp>
        <p:nvSpPr>
          <p:cNvPr id="65" name="Rectangle 64"/>
          <p:cNvSpPr/>
          <p:nvPr/>
        </p:nvSpPr>
        <p:spPr>
          <a:xfrm>
            <a:off x="17688904" y="3072184"/>
            <a:ext cx="735809"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6600" b="1" dirty="0" smtClean="0">
                <a:effectLst>
                  <a:outerShdw blurRad="38100" dist="38100" dir="2700000" algn="tl">
                    <a:srgbClr val="000000">
                      <a:alpha val="43137"/>
                    </a:srgbClr>
                  </a:outerShdw>
                </a:effectLst>
              </a:rPr>
              <a:t>5</a:t>
            </a:r>
            <a:endParaRPr lang="fr-FR" sz="6600" b="1" dirty="0">
              <a:effectLst>
                <a:outerShdw blurRad="38100" dist="38100" dir="2700000" algn="tl">
                  <a:srgbClr val="000000">
                    <a:alpha val="43137"/>
                  </a:srgbClr>
                </a:outerShdw>
              </a:effectLst>
            </a:endParaRPr>
          </a:p>
        </p:txBody>
      </p:sp>
      <p:cxnSp>
        <p:nvCxnSpPr>
          <p:cNvPr id="68" name="Straight Connector 67"/>
          <p:cNvCxnSpPr/>
          <p:nvPr/>
        </p:nvCxnSpPr>
        <p:spPr>
          <a:xfrm flipH="1">
            <a:off x="6114898" y="3017592"/>
            <a:ext cx="575307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1945249" y="3017592"/>
            <a:ext cx="57436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2929476" y="4555157"/>
            <a:ext cx="47594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18452008" y="3072184"/>
            <a:ext cx="4535093" cy="144522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Open Sans Light"/>
              </a:rPr>
              <a:t>Comply with </a:t>
            </a:r>
            <a:r>
              <a:rPr lang="en-US" sz="2400" dirty="0" err="1" smtClean="0">
                <a:latin typeface="Open Sans Light"/>
              </a:rPr>
              <a:t>Bumiputera</a:t>
            </a:r>
            <a:r>
              <a:rPr lang="en-US" sz="2400" dirty="0" smtClean="0">
                <a:latin typeface="Open Sans Light"/>
              </a:rPr>
              <a:t> Agenda as set out in Government Transformation Program Agenda</a:t>
            </a:r>
            <a:endParaRPr lang="en-MY" sz="2400" dirty="0">
              <a:latin typeface="Open Sans Light"/>
            </a:endParaRPr>
          </a:p>
        </p:txBody>
      </p:sp>
      <p:sp>
        <p:nvSpPr>
          <p:cNvPr id="85" name="Rectangle 84"/>
          <p:cNvSpPr/>
          <p:nvPr/>
        </p:nvSpPr>
        <p:spPr>
          <a:xfrm>
            <a:off x="5909481" y="3072184"/>
            <a:ext cx="170832"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6600" b="1" dirty="0">
              <a:effectLst>
                <a:outerShdw blurRad="38100" dist="38100" dir="2700000" algn="tl">
                  <a:srgbClr val="000000">
                    <a:alpha val="43137"/>
                  </a:srgbClr>
                </a:outerShdw>
              </a:effectLst>
            </a:endParaRPr>
          </a:p>
        </p:txBody>
      </p:sp>
      <p:sp>
        <p:nvSpPr>
          <p:cNvPr id="86" name="Rectangle 85"/>
          <p:cNvSpPr/>
          <p:nvPr/>
        </p:nvSpPr>
        <p:spPr>
          <a:xfrm>
            <a:off x="1459409" y="3072184"/>
            <a:ext cx="4354537" cy="144522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000" b="1" dirty="0" smtClean="0">
                <a:latin typeface="Open Sans Light"/>
              </a:rPr>
              <a:t> </a:t>
            </a:r>
            <a:r>
              <a:rPr lang="en-US" sz="4000" b="1" dirty="0" smtClean="0">
                <a:latin typeface="Open Sans Light"/>
              </a:rPr>
              <a:t>GTP KPI</a:t>
            </a:r>
            <a:endParaRPr lang="en-MY" sz="2400" b="1" dirty="0">
              <a:latin typeface="Open Sans Light"/>
            </a:endParaRPr>
          </a:p>
        </p:txBody>
      </p:sp>
      <p:pic>
        <p:nvPicPr>
          <p:cNvPr id="87" name="Picture 2" descr="GTP - Government Transformation Program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259" y="3146095"/>
            <a:ext cx="1535259" cy="1235406"/>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Straight Connector 88"/>
          <p:cNvCxnSpPr>
            <a:stCxn id="85" idx="2"/>
          </p:cNvCxnSpPr>
          <p:nvPr/>
        </p:nvCxnSpPr>
        <p:spPr>
          <a:xfrm>
            <a:off x="5994897" y="4517410"/>
            <a:ext cx="4923275" cy="4001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17715180" y="4643479"/>
            <a:ext cx="735809"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6600" b="1" dirty="0" smtClean="0">
                <a:effectLst>
                  <a:outerShdw blurRad="38100" dist="38100" dir="2700000" algn="tl">
                    <a:srgbClr val="000000">
                      <a:alpha val="43137"/>
                    </a:srgbClr>
                  </a:outerShdw>
                </a:effectLst>
              </a:rPr>
              <a:t>4</a:t>
            </a:r>
            <a:endParaRPr lang="fr-FR" sz="6600" b="1" dirty="0">
              <a:effectLst>
                <a:outerShdw blurRad="38100" dist="38100" dir="2700000" algn="tl">
                  <a:srgbClr val="000000">
                    <a:alpha val="43137"/>
                  </a:srgbClr>
                </a:outerShdw>
              </a:effectLst>
            </a:endParaRPr>
          </a:p>
        </p:txBody>
      </p:sp>
      <p:cxnSp>
        <p:nvCxnSpPr>
          <p:cNvPr id="99" name="Straight Connector 98"/>
          <p:cNvCxnSpPr/>
          <p:nvPr/>
        </p:nvCxnSpPr>
        <p:spPr>
          <a:xfrm>
            <a:off x="13919151" y="6126452"/>
            <a:ext cx="379602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18478285" y="4643479"/>
            <a:ext cx="4508816" cy="144522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Open Sans Light"/>
              </a:rPr>
              <a:t>Active participations and support from industries </a:t>
            </a:r>
          </a:p>
          <a:p>
            <a:pPr algn="ctr"/>
            <a:r>
              <a:rPr lang="en-US" sz="2400" dirty="0" smtClean="0">
                <a:latin typeface="Open Sans Light"/>
              </a:rPr>
              <a:t>(UMT/ </a:t>
            </a:r>
            <a:r>
              <a:rPr lang="en-US" sz="2400" dirty="0" err="1" smtClean="0">
                <a:latin typeface="Open Sans Light"/>
              </a:rPr>
              <a:t>UiTM</a:t>
            </a:r>
            <a:r>
              <a:rPr lang="en-US" sz="2400" dirty="0" smtClean="0">
                <a:latin typeface="Open Sans Light"/>
              </a:rPr>
              <a:t>/ </a:t>
            </a:r>
            <a:r>
              <a:rPr lang="en-US" sz="2400" dirty="0" err="1" smtClean="0">
                <a:latin typeface="Open Sans Light"/>
              </a:rPr>
              <a:t>UniKL</a:t>
            </a:r>
            <a:r>
              <a:rPr lang="en-US" sz="2400" dirty="0" smtClean="0">
                <a:latin typeface="Open Sans Light"/>
              </a:rPr>
              <a:t> TAF)</a:t>
            </a:r>
            <a:endParaRPr lang="en-MY" sz="2400" dirty="0">
              <a:latin typeface="Open Sans Light"/>
            </a:endParaRPr>
          </a:p>
        </p:txBody>
      </p:sp>
      <p:sp>
        <p:nvSpPr>
          <p:cNvPr id="102" name="Rectangle 101"/>
          <p:cNvSpPr/>
          <p:nvPr/>
        </p:nvSpPr>
        <p:spPr>
          <a:xfrm>
            <a:off x="5917503" y="4668364"/>
            <a:ext cx="170832"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6600" b="1" dirty="0">
              <a:effectLst>
                <a:outerShdw blurRad="38100" dist="38100" dir="2700000" algn="tl">
                  <a:srgbClr val="000000">
                    <a:alpha val="43137"/>
                  </a:srgbClr>
                </a:outerShdw>
              </a:effectLst>
            </a:endParaRPr>
          </a:p>
        </p:txBody>
      </p:sp>
      <p:sp>
        <p:nvSpPr>
          <p:cNvPr id="103" name="Rectangle 102"/>
          <p:cNvSpPr/>
          <p:nvPr/>
        </p:nvSpPr>
        <p:spPr>
          <a:xfrm>
            <a:off x="1467431" y="4668364"/>
            <a:ext cx="4354537" cy="144522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000" b="1" dirty="0" smtClean="0">
                <a:latin typeface="Open Sans Light"/>
              </a:rPr>
              <a:t> </a:t>
            </a:r>
            <a:r>
              <a:rPr lang="en-US" sz="4000" b="1" dirty="0" smtClean="0">
                <a:latin typeface="Open Sans Light"/>
              </a:rPr>
              <a:t>NBOS KPI</a:t>
            </a:r>
            <a:endParaRPr lang="en-MY" sz="2400" b="1" dirty="0">
              <a:latin typeface="Open Sans Light"/>
            </a:endParaRPr>
          </a:p>
        </p:txBody>
      </p:sp>
      <p:cxnSp>
        <p:nvCxnSpPr>
          <p:cNvPr id="104" name="Straight Connector 103"/>
          <p:cNvCxnSpPr>
            <a:stCxn id="102" idx="2"/>
          </p:cNvCxnSpPr>
          <p:nvPr/>
        </p:nvCxnSpPr>
        <p:spPr>
          <a:xfrm>
            <a:off x="6002919" y="6113590"/>
            <a:ext cx="4923275" cy="4001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17723202" y="6215596"/>
            <a:ext cx="735809"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6600" b="1" dirty="0" smtClean="0">
                <a:effectLst>
                  <a:outerShdw blurRad="38100" dist="38100" dir="2700000" algn="tl">
                    <a:srgbClr val="000000">
                      <a:alpha val="43137"/>
                    </a:srgbClr>
                  </a:outerShdw>
                </a:effectLst>
              </a:rPr>
              <a:t>3</a:t>
            </a:r>
            <a:endParaRPr lang="fr-FR" sz="6600" b="1" dirty="0">
              <a:effectLst>
                <a:outerShdw blurRad="38100" dist="38100" dir="2700000" algn="tl">
                  <a:srgbClr val="000000">
                    <a:alpha val="43137"/>
                  </a:srgbClr>
                </a:outerShdw>
              </a:effectLst>
            </a:endParaRPr>
          </a:p>
        </p:txBody>
      </p:sp>
      <p:cxnSp>
        <p:nvCxnSpPr>
          <p:cNvPr id="110" name="Straight Connector 109"/>
          <p:cNvCxnSpPr/>
          <p:nvPr/>
        </p:nvCxnSpPr>
        <p:spPr>
          <a:xfrm>
            <a:off x="13927173" y="7698569"/>
            <a:ext cx="379602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18486307" y="6215596"/>
            <a:ext cx="4500794" cy="144522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Open Sans Light"/>
              </a:rPr>
              <a:t>New technology adoption as outlined in TN50</a:t>
            </a:r>
            <a:endParaRPr lang="en-MY" sz="2400" dirty="0">
              <a:latin typeface="Open Sans Light"/>
            </a:endParaRPr>
          </a:p>
        </p:txBody>
      </p:sp>
      <p:sp>
        <p:nvSpPr>
          <p:cNvPr id="112" name="Rectangle 111"/>
          <p:cNvSpPr/>
          <p:nvPr/>
        </p:nvSpPr>
        <p:spPr>
          <a:xfrm>
            <a:off x="17731224" y="7811776"/>
            <a:ext cx="735809"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6600" b="1" dirty="0">
                <a:effectLst>
                  <a:outerShdw blurRad="38100" dist="38100" dir="2700000" algn="tl">
                    <a:srgbClr val="000000">
                      <a:alpha val="43137"/>
                    </a:srgbClr>
                  </a:outerShdw>
                </a:effectLst>
              </a:rPr>
              <a:t>2</a:t>
            </a:r>
          </a:p>
        </p:txBody>
      </p:sp>
      <p:sp>
        <p:nvSpPr>
          <p:cNvPr id="113" name="Rectangle 112"/>
          <p:cNvSpPr/>
          <p:nvPr/>
        </p:nvSpPr>
        <p:spPr>
          <a:xfrm>
            <a:off x="18494329" y="7811776"/>
            <a:ext cx="4492772" cy="144522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Open Sans Light"/>
              </a:rPr>
              <a:t>New employment and job creation for </a:t>
            </a:r>
            <a:r>
              <a:rPr lang="en-US" sz="2400" dirty="0" err="1" smtClean="0">
                <a:latin typeface="Open Sans Light"/>
              </a:rPr>
              <a:t>Bumiputera’s</a:t>
            </a:r>
            <a:r>
              <a:rPr lang="en-US" sz="2400" dirty="0" smtClean="0">
                <a:latin typeface="Open Sans Light"/>
              </a:rPr>
              <a:t> graduates, mostly in rural area</a:t>
            </a:r>
            <a:endParaRPr lang="en-MY" sz="2400" dirty="0">
              <a:latin typeface="Open Sans Light"/>
            </a:endParaRPr>
          </a:p>
        </p:txBody>
      </p:sp>
      <p:cxnSp>
        <p:nvCxnSpPr>
          <p:cNvPr id="114" name="Straight Connector 113"/>
          <p:cNvCxnSpPr/>
          <p:nvPr/>
        </p:nvCxnSpPr>
        <p:spPr>
          <a:xfrm>
            <a:off x="15928495" y="9342875"/>
            <a:ext cx="182679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17739246" y="9456082"/>
            <a:ext cx="735809"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6600" b="1" dirty="0" smtClean="0">
                <a:effectLst>
                  <a:outerShdw blurRad="38100" dist="38100" dir="2700000" algn="tl">
                    <a:srgbClr val="000000">
                      <a:alpha val="43137"/>
                    </a:srgbClr>
                  </a:outerShdw>
                </a:effectLst>
              </a:rPr>
              <a:t>1</a:t>
            </a:r>
            <a:endParaRPr lang="fr-FR" sz="6600" b="1" dirty="0">
              <a:effectLst>
                <a:outerShdw blurRad="38100" dist="38100" dir="2700000" algn="tl">
                  <a:srgbClr val="000000">
                    <a:alpha val="43137"/>
                  </a:srgbClr>
                </a:outerShdw>
              </a:effectLst>
            </a:endParaRPr>
          </a:p>
        </p:txBody>
      </p:sp>
      <p:sp>
        <p:nvSpPr>
          <p:cNvPr id="117" name="Rectangle 116"/>
          <p:cNvSpPr/>
          <p:nvPr/>
        </p:nvSpPr>
        <p:spPr>
          <a:xfrm>
            <a:off x="18502351" y="9456082"/>
            <a:ext cx="4484750" cy="144522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Open Sans Light"/>
              </a:rPr>
              <a:t>Foster and empower business in rural area via good financial governance and best business practice.</a:t>
            </a:r>
            <a:endParaRPr lang="en-MY" sz="2400" dirty="0">
              <a:latin typeface="Open Sans Light"/>
            </a:endParaRPr>
          </a:p>
        </p:txBody>
      </p:sp>
      <p:sp>
        <p:nvSpPr>
          <p:cNvPr id="120" name="Rectangle 119"/>
          <p:cNvSpPr/>
          <p:nvPr/>
        </p:nvSpPr>
        <p:spPr>
          <a:xfrm>
            <a:off x="5949588" y="6288607"/>
            <a:ext cx="170832"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6600" b="1" dirty="0">
              <a:effectLst>
                <a:outerShdw blurRad="38100" dist="38100" dir="2700000" algn="tl">
                  <a:srgbClr val="000000">
                    <a:alpha val="43137"/>
                  </a:srgbClr>
                </a:outerShdw>
              </a:effectLst>
            </a:endParaRPr>
          </a:p>
        </p:txBody>
      </p:sp>
      <p:sp>
        <p:nvSpPr>
          <p:cNvPr id="121" name="Rectangle 120"/>
          <p:cNvSpPr/>
          <p:nvPr/>
        </p:nvSpPr>
        <p:spPr>
          <a:xfrm>
            <a:off x="1499516" y="6288607"/>
            <a:ext cx="4354537" cy="144522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000" b="1" dirty="0" smtClean="0">
                <a:latin typeface="Open Sans Light"/>
              </a:rPr>
              <a:t> </a:t>
            </a:r>
            <a:r>
              <a:rPr lang="en-US" sz="2800" b="1" dirty="0" smtClean="0">
                <a:latin typeface="Open Sans Light"/>
              </a:rPr>
              <a:t>TECHNOLOGY</a:t>
            </a:r>
          </a:p>
          <a:p>
            <a:pPr algn="r"/>
            <a:r>
              <a:rPr lang="en-US" sz="2800" b="1" dirty="0" smtClean="0">
                <a:latin typeface="Open Sans Light"/>
              </a:rPr>
              <a:t>ADOPTION</a:t>
            </a:r>
          </a:p>
          <a:p>
            <a:pPr algn="r"/>
            <a:endParaRPr lang="en-MY" sz="1600" b="1" dirty="0">
              <a:latin typeface="Open Sans Light"/>
            </a:endParaRPr>
          </a:p>
        </p:txBody>
      </p:sp>
      <p:cxnSp>
        <p:nvCxnSpPr>
          <p:cNvPr id="122" name="Straight Connector 121"/>
          <p:cNvCxnSpPr>
            <a:stCxn id="120" idx="2"/>
          </p:cNvCxnSpPr>
          <p:nvPr/>
        </p:nvCxnSpPr>
        <p:spPr>
          <a:xfrm>
            <a:off x="6035004" y="7733833"/>
            <a:ext cx="2956433" cy="200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5949588" y="7924891"/>
            <a:ext cx="170832"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6600" b="1" dirty="0">
              <a:effectLst>
                <a:outerShdw blurRad="38100" dist="38100" dir="2700000" algn="tl">
                  <a:srgbClr val="000000">
                    <a:alpha val="43137"/>
                  </a:srgbClr>
                </a:outerShdw>
              </a:effectLst>
            </a:endParaRPr>
          </a:p>
        </p:txBody>
      </p:sp>
      <p:sp>
        <p:nvSpPr>
          <p:cNvPr id="124" name="Rectangle 123"/>
          <p:cNvSpPr/>
          <p:nvPr/>
        </p:nvSpPr>
        <p:spPr>
          <a:xfrm>
            <a:off x="1499516" y="7924891"/>
            <a:ext cx="4354537" cy="144522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000" b="1" dirty="0" smtClean="0">
                <a:latin typeface="Open Sans Light"/>
              </a:rPr>
              <a:t> </a:t>
            </a:r>
            <a:r>
              <a:rPr lang="en-US" sz="2800" b="1" dirty="0" smtClean="0">
                <a:latin typeface="Open Sans Light"/>
              </a:rPr>
              <a:t>EMPLOYMENT</a:t>
            </a:r>
          </a:p>
          <a:p>
            <a:pPr algn="r"/>
            <a:r>
              <a:rPr lang="en-US" sz="2800" b="1" dirty="0" smtClean="0">
                <a:latin typeface="Open Sans Light"/>
              </a:rPr>
              <a:t>OPPORTUNITIES</a:t>
            </a:r>
          </a:p>
          <a:p>
            <a:pPr algn="r"/>
            <a:endParaRPr lang="en-MY" sz="2400" b="1" dirty="0">
              <a:latin typeface="Open Sans Light"/>
            </a:endParaRPr>
          </a:p>
        </p:txBody>
      </p:sp>
      <p:cxnSp>
        <p:nvCxnSpPr>
          <p:cNvPr id="125" name="Straight Connector 124"/>
          <p:cNvCxnSpPr>
            <a:stCxn id="123" idx="2"/>
          </p:cNvCxnSpPr>
          <p:nvPr/>
        </p:nvCxnSpPr>
        <p:spPr>
          <a:xfrm>
            <a:off x="6035004" y="9370117"/>
            <a:ext cx="2140971" cy="200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5949588" y="9561175"/>
            <a:ext cx="170832" cy="14452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6600" b="1" dirty="0">
              <a:effectLst>
                <a:outerShdw blurRad="38100" dist="38100" dir="2700000" algn="tl">
                  <a:srgbClr val="000000">
                    <a:alpha val="43137"/>
                  </a:srgbClr>
                </a:outerShdw>
              </a:effectLst>
            </a:endParaRPr>
          </a:p>
        </p:txBody>
      </p:sp>
      <p:sp>
        <p:nvSpPr>
          <p:cNvPr id="127" name="Rectangle 126"/>
          <p:cNvSpPr/>
          <p:nvPr/>
        </p:nvSpPr>
        <p:spPr>
          <a:xfrm>
            <a:off x="1499516" y="9561175"/>
            <a:ext cx="4354537" cy="144522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000" b="1" dirty="0" smtClean="0">
                <a:latin typeface="Open Sans Light"/>
              </a:rPr>
              <a:t> </a:t>
            </a:r>
            <a:r>
              <a:rPr lang="en-US" sz="2800" b="1" dirty="0" smtClean="0">
                <a:latin typeface="Open Sans Light"/>
              </a:rPr>
              <a:t>BUSINESS</a:t>
            </a:r>
          </a:p>
          <a:p>
            <a:pPr algn="r"/>
            <a:r>
              <a:rPr lang="en-US" sz="2800" b="1" dirty="0" smtClean="0">
                <a:latin typeface="Open Sans Light"/>
              </a:rPr>
              <a:t>EMPOWERMENT</a:t>
            </a:r>
          </a:p>
          <a:p>
            <a:pPr algn="r"/>
            <a:endParaRPr lang="en-MY" sz="2800" b="1" dirty="0">
              <a:latin typeface="Open Sans Light"/>
            </a:endParaRPr>
          </a:p>
        </p:txBody>
      </p:sp>
      <p:cxnSp>
        <p:nvCxnSpPr>
          <p:cNvPr id="128" name="Straight Connector 127"/>
          <p:cNvCxnSpPr>
            <a:stCxn id="126" idx="2"/>
          </p:cNvCxnSpPr>
          <p:nvPr/>
        </p:nvCxnSpPr>
        <p:spPr>
          <a:xfrm>
            <a:off x="6035004" y="11006401"/>
            <a:ext cx="1070485" cy="200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78594" y="3017592"/>
            <a:ext cx="10558680" cy="9994295"/>
            <a:chOff x="441146" y="1500186"/>
            <a:chExt cx="5188504" cy="4335464"/>
          </a:xfrm>
        </p:grpSpPr>
        <p:sp>
          <p:nvSpPr>
            <p:cNvPr id="9" name="Freeform 8"/>
            <p:cNvSpPr>
              <a:spLocks/>
            </p:cNvSpPr>
            <p:nvPr/>
          </p:nvSpPr>
          <p:spPr bwMode="auto">
            <a:xfrm rot="10800000">
              <a:off x="3035397" y="2816781"/>
              <a:ext cx="1285914" cy="807827"/>
            </a:xfrm>
            <a:custGeom>
              <a:avLst/>
              <a:gdLst>
                <a:gd name="T0" fmla="*/ 2601 w 11008"/>
                <a:gd name="T1" fmla="*/ 7085 h 7085"/>
                <a:gd name="T2" fmla="*/ 11008 w 11008"/>
                <a:gd name="T3" fmla="*/ 4404 h 7085"/>
                <a:gd name="T4" fmla="*/ 11008 w 11008"/>
                <a:gd name="T5" fmla="*/ 0 h 7085"/>
                <a:gd name="T6" fmla="*/ 1503 w 11008"/>
                <a:gd name="T7" fmla="*/ 3032 h 7085"/>
                <a:gd name="T8" fmla="*/ 0 w 11008"/>
                <a:gd name="T9" fmla="*/ 3511 h 7085"/>
                <a:gd name="T10" fmla="*/ 2601 w 11008"/>
                <a:gd name="T11" fmla="*/ 7085 h 7085"/>
              </a:gdLst>
              <a:ahLst/>
              <a:cxnLst>
                <a:cxn ang="0">
                  <a:pos x="T0" y="T1"/>
                </a:cxn>
                <a:cxn ang="0">
                  <a:pos x="T2" y="T3"/>
                </a:cxn>
                <a:cxn ang="0">
                  <a:pos x="T4" y="T5"/>
                </a:cxn>
                <a:cxn ang="0">
                  <a:pos x="T6" y="T7"/>
                </a:cxn>
                <a:cxn ang="0">
                  <a:pos x="T8" y="T9"/>
                </a:cxn>
                <a:cxn ang="0">
                  <a:pos x="T10" y="T11"/>
                </a:cxn>
              </a:cxnLst>
              <a:rect l="0" t="0" r="r" b="b"/>
              <a:pathLst>
                <a:path w="11008" h="7085">
                  <a:moveTo>
                    <a:pt x="2601" y="7085"/>
                  </a:moveTo>
                  <a:lnTo>
                    <a:pt x="11008" y="4404"/>
                  </a:lnTo>
                  <a:lnTo>
                    <a:pt x="11008" y="0"/>
                  </a:lnTo>
                  <a:lnTo>
                    <a:pt x="1503" y="3032"/>
                  </a:lnTo>
                  <a:lnTo>
                    <a:pt x="0" y="3511"/>
                  </a:lnTo>
                  <a:lnTo>
                    <a:pt x="2601" y="7085"/>
                  </a:lnTo>
                  <a:close/>
                </a:path>
              </a:pathLst>
            </a:cu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1" name="Freeform 10"/>
            <p:cNvSpPr>
              <a:spLocks/>
            </p:cNvSpPr>
            <p:nvPr/>
          </p:nvSpPr>
          <p:spPr bwMode="auto">
            <a:xfrm rot="10800000">
              <a:off x="3035398" y="2729251"/>
              <a:ext cx="981779" cy="393885"/>
            </a:xfrm>
            <a:custGeom>
              <a:avLst/>
              <a:gdLst>
                <a:gd name="T0" fmla="*/ 8407 w 8407"/>
                <a:gd name="T1" fmla="*/ 1425 h 3452"/>
                <a:gd name="T2" fmla="*/ 8407 w 8407"/>
                <a:gd name="T3" fmla="*/ 0 h 3452"/>
                <a:gd name="T4" fmla="*/ 0 w 8407"/>
                <a:gd name="T5" fmla="*/ 2681 h 3452"/>
                <a:gd name="T6" fmla="*/ 75 w 8407"/>
                <a:gd name="T7" fmla="*/ 2785 h 3452"/>
                <a:gd name="T8" fmla="*/ 2051 w 8407"/>
                <a:gd name="T9" fmla="*/ 3452 h 3452"/>
                <a:gd name="T10" fmla="*/ 8407 w 8407"/>
                <a:gd name="T11" fmla="*/ 1425 h 3452"/>
              </a:gdLst>
              <a:ahLst/>
              <a:cxnLst>
                <a:cxn ang="0">
                  <a:pos x="T0" y="T1"/>
                </a:cxn>
                <a:cxn ang="0">
                  <a:pos x="T2" y="T3"/>
                </a:cxn>
                <a:cxn ang="0">
                  <a:pos x="T4" y="T5"/>
                </a:cxn>
                <a:cxn ang="0">
                  <a:pos x="T6" y="T7"/>
                </a:cxn>
                <a:cxn ang="0">
                  <a:pos x="T8" y="T9"/>
                </a:cxn>
                <a:cxn ang="0">
                  <a:pos x="T10" y="T11"/>
                </a:cxn>
              </a:cxnLst>
              <a:rect l="0" t="0" r="r" b="b"/>
              <a:pathLst>
                <a:path w="8407" h="3452">
                  <a:moveTo>
                    <a:pt x="8407" y="1425"/>
                  </a:moveTo>
                  <a:lnTo>
                    <a:pt x="8407" y="0"/>
                  </a:lnTo>
                  <a:lnTo>
                    <a:pt x="0" y="2681"/>
                  </a:lnTo>
                  <a:lnTo>
                    <a:pt x="75" y="2785"/>
                  </a:lnTo>
                  <a:lnTo>
                    <a:pt x="2051" y="3452"/>
                  </a:lnTo>
                  <a:lnTo>
                    <a:pt x="8407" y="1425"/>
                  </a:lnTo>
                  <a:close/>
                </a:path>
              </a:pathLst>
            </a:custGeom>
            <a:solidFill>
              <a:srgbClr val="A682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2" name="Freeform 11"/>
            <p:cNvSpPr>
              <a:spLocks/>
            </p:cNvSpPr>
            <p:nvPr/>
          </p:nvSpPr>
          <p:spPr bwMode="auto">
            <a:xfrm rot="10800000">
              <a:off x="3035398" y="3370225"/>
              <a:ext cx="1854238" cy="1194418"/>
            </a:xfrm>
            <a:custGeom>
              <a:avLst/>
              <a:gdLst>
                <a:gd name="T0" fmla="*/ 3918 w 15876"/>
                <a:gd name="T1" fmla="*/ 10447 h 10481"/>
                <a:gd name="T2" fmla="*/ 4018 w 15876"/>
                <a:gd name="T3" fmla="*/ 10481 h 10481"/>
                <a:gd name="T4" fmla="*/ 15876 w 15876"/>
                <a:gd name="T5" fmla="*/ 6700 h 10481"/>
                <a:gd name="T6" fmla="*/ 15876 w 15876"/>
                <a:gd name="T7" fmla="*/ 0 h 10481"/>
                <a:gd name="T8" fmla="*/ 1592 w 15876"/>
                <a:gd name="T9" fmla="*/ 4555 h 10481"/>
                <a:gd name="T10" fmla="*/ 0 w 15876"/>
                <a:gd name="T11" fmla="*/ 5063 h 10481"/>
                <a:gd name="T12" fmla="*/ 3918 w 15876"/>
                <a:gd name="T13" fmla="*/ 10447 h 10481"/>
              </a:gdLst>
              <a:ahLst/>
              <a:cxnLst>
                <a:cxn ang="0">
                  <a:pos x="T0" y="T1"/>
                </a:cxn>
                <a:cxn ang="0">
                  <a:pos x="T2" y="T3"/>
                </a:cxn>
                <a:cxn ang="0">
                  <a:pos x="T4" y="T5"/>
                </a:cxn>
                <a:cxn ang="0">
                  <a:pos x="T6" y="T7"/>
                </a:cxn>
                <a:cxn ang="0">
                  <a:pos x="T8" y="T9"/>
                </a:cxn>
                <a:cxn ang="0">
                  <a:pos x="T10" y="T11"/>
                </a:cxn>
                <a:cxn ang="0">
                  <a:pos x="T12" y="T13"/>
                </a:cxn>
              </a:cxnLst>
              <a:rect l="0" t="0" r="r" b="b"/>
              <a:pathLst>
                <a:path w="15876" h="10481">
                  <a:moveTo>
                    <a:pt x="3918" y="10447"/>
                  </a:moveTo>
                  <a:lnTo>
                    <a:pt x="4018" y="10481"/>
                  </a:lnTo>
                  <a:lnTo>
                    <a:pt x="15876" y="6700"/>
                  </a:lnTo>
                  <a:lnTo>
                    <a:pt x="15876" y="0"/>
                  </a:lnTo>
                  <a:lnTo>
                    <a:pt x="1592" y="4555"/>
                  </a:lnTo>
                  <a:lnTo>
                    <a:pt x="0" y="5063"/>
                  </a:lnTo>
                  <a:lnTo>
                    <a:pt x="3918" y="10447"/>
                  </a:lnTo>
                  <a:close/>
                </a:path>
              </a:pathLst>
            </a:custGeom>
            <a:gradFill flip="none" rotWithShape="1">
              <a:gsLst>
                <a:gs pos="0">
                  <a:srgbClr val="1DBDC9">
                    <a:shade val="30000"/>
                    <a:satMod val="115000"/>
                  </a:srgbClr>
                </a:gs>
                <a:gs pos="50000">
                  <a:srgbClr val="1DBDC9">
                    <a:shade val="67500"/>
                    <a:satMod val="115000"/>
                  </a:srgbClr>
                </a:gs>
                <a:gs pos="100000">
                  <a:srgbClr val="1DBDC9">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3" name="Freeform 12"/>
            <p:cNvSpPr>
              <a:spLocks/>
            </p:cNvSpPr>
            <p:nvPr/>
          </p:nvSpPr>
          <p:spPr bwMode="auto">
            <a:xfrm rot="10800000">
              <a:off x="1652778" y="3284519"/>
              <a:ext cx="1382620" cy="516062"/>
            </a:xfrm>
            <a:custGeom>
              <a:avLst/>
              <a:gdLst>
                <a:gd name="T0" fmla="*/ 9472 w 11839"/>
                <a:gd name="T1" fmla="*/ 4525 h 4525"/>
                <a:gd name="T2" fmla="*/ 11839 w 11839"/>
                <a:gd name="T3" fmla="*/ 3725 h 4525"/>
                <a:gd name="T4" fmla="*/ 0 w 11839"/>
                <a:gd name="T5" fmla="*/ 0 h 4525"/>
                <a:gd name="T6" fmla="*/ 0 w 11839"/>
                <a:gd name="T7" fmla="*/ 1544 h 4525"/>
                <a:gd name="T8" fmla="*/ 9472 w 11839"/>
                <a:gd name="T9" fmla="*/ 4525 h 4525"/>
              </a:gdLst>
              <a:ahLst/>
              <a:cxnLst>
                <a:cxn ang="0">
                  <a:pos x="T0" y="T1"/>
                </a:cxn>
                <a:cxn ang="0">
                  <a:pos x="T2" y="T3"/>
                </a:cxn>
                <a:cxn ang="0">
                  <a:pos x="T4" y="T5"/>
                </a:cxn>
                <a:cxn ang="0">
                  <a:pos x="T6" y="T7"/>
                </a:cxn>
                <a:cxn ang="0">
                  <a:pos x="T8" y="T9"/>
                </a:cxn>
              </a:cxnLst>
              <a:rect l="0" t="0" r="r" b="b"/>
              <a:pathLst>
                <a:path w="11839" h="4525">
                  <a:moveTo>
                    <a:pt x="9472" y="4525"/>
                  </a:moveTo>
                  <a:lnTo>
                    <a:pt x="11839" y="3725"/>
                  </a:lnTo>
                  <a:lnTo>
                    <a:pt x="0" y="0"/>
                  </a:lnTo>
                  <a:lnTo>
                    <a:pt x="0" y="1544"/>
                  </a:lnTo>
                  <a:lnTo>
                    <a:pt x="9472" y="4525"/>
                  </a:lnTo>
                  <a:close/>
                </a:path>
              </a:pathLst>
            </a:custGeom>
            <a:solidFill>
              <a:srgbClr val="05788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4" name="Freeform 13"/>
            <p:cNvSpPr>
              <a:spLocks/>
            </p:cNvSpPr>
            <p:nvPr/>
          </p:nvSpPr>
          <p:spPr bwMode="auto">
            <a:xfrm rot="10800000">
              <a:off x="3035397" y="3279048"/>
              <a:ext cx="1384722" cy="521533"/>
            </a:xfrm>
            <a:custGeom>
              <a:avLst/>
              <a:gdLst>
                <a:gd name="T0" fmla="*/ 2353 w 11858"/>
                <a:gd name="T1" fmla="*/ 4576 h 4576"/>
                <a:gd name="T2" fmla="*/ 11858 w 11858"/>
                <a:gd name="T3" fmla="*/ 1544 h 4576"/>
                <a:gd name="T4" fmla="*/ 11858 w 11858"/>
                <a:gd name="T5" fmla="*/ 0 h 4576"/>
                <a:gd name="T6" fmla="*/ 0 w 11858"/>
                <a:gd name="T7" fmla="*/ 3781 h 4576"/>
                <a:gd name="T8" fmla="*/ 2353 w 11858"/>
                <a:gd name="T9" fmla="*/ 4576 h 4576"/>
              </a:gdLst>
              <a:ahLst/>
              <a:cxnLst>
                <a:cxn ang="0">
                  <a:pos x="T0" y="T1"/>
                </a:cxn>
                <a:cxn ang="0">
                  <a:pos x="T2" y="T3"/>
                </a:cxn>
                <a:cxn ang="0">
                  <a:pos x="T4" y="T5"/>
                </a:cxn>
                <a:cxn ang="0">
                  <a:pos x="T6" y="T7"/>
                </a:cxn>
                <a:cxn ang="0">
                  <a:pos x="T8" y="T9"/>
                </a:cxn>
              </a:cxnLst>
              <a:rect l="0" t="0" r="r" b="b"/>
              <a:pathLst>
                <a:path w="11858" h="4576">
                  <a:moveTo>
                    <a:pt x="2353" y="4576"/>
                  </a:moveTo>
                  <a:lnTo>
                    <a:pt x="11858" y="1544"/>
                  </a:lnTo>
                  <a:lnTo>
                    <a:pt x="11858" y="0"/>
                  </a:lnTo>
                  <a:lnTo>
                    <a:pt x="0" y="3781"/>
                  </a:lnTo>
                  <a:lnTo>
                    <a:pt x="2353" y="4576"/>
                  </a:lnTo>
                  <a:close/>
                </a:path>
              </a:pathLst>
            </a:custGeom>
            <a:solidFill>
              <a:srgbClr val="05788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5" name="Freeform 14"/>
            <p:cNvSpPr>
              <a:spLocks/>
            </p:cNvSpPr>
            <p:nvPr/>
          </p:nvSpPr>
          <p:spPr bwMode="auto">
            <a:xfrm rot="10800000">
              <a:off x="3035398" y="4044935"/>
              <a:ext cx="1974771" cy="718474"/>
            </a:xfrm>
            <a:custGeom>
              <a:avLst/>
              <a:gdLst>
                <a:gd name="T0" fmla="*/ 16909 w 16909"/>
                <a:gd name="T1" fmla="*/ 1750 h 6305"/>
                <a:gd name="T2" fmla="*/ 16909 w 16909"/>
                <a:gd name="T3" fmla="*/ 0 h 6305"/>
                <a:gd name="T4" fmla="*/ 0 w 16909"/>
                <a:gd name="T5" fmla="*/ 5393 h 6305"/>
                <a:gd name="T6" fmla="*/ 26 w 16909"/>
                <a:gd name="T7" fmla="*/ 5428 h 6305"/>
                <a:gd name="T8" fmla="*/ 2625 w 16909"/>
                <a:gd name="T9" fmla="*/ 6305 h 6305"/>
                <a:gd name="T10" fmla="*/ 16909 w 16909"/>
                <a:gd name="T11" fmla="*/ 1750 h 6305"/>
              </a:gdLst>
              <a:ahLst/>
              <a:cxnLst>
                <a:cxn ang="0">
                  <a:pos x="T0" y="T1"/>
                </a:cxn>
                <a:cxn ang="0">
                  <a:pos x="T2" y="T3"/>
                </a:cxn>
                <a:cxn ang="0">
                  <a:pos x="T4" y="T5"/>
                </a:cxn>
                <a:cxn ang="0">
                  <a:pos x="T6" y="T7"/>
                </a:cxn>
                <a:cxn ang="0">
                  <a:pos x="T8" y="T9"/>
                </a:cxn>
                <a:cxn ang="0">
                  <a:pos x="T10" y="T11"/>
                </a:cxn>
              </a:cxnLst>
              <a:rect l="0" t="0" r="r" b="b"/>
              <a:pathLst>
                <a:path w="16909" h="6305">
                  <a:moveTo>
                    <a:pt x="16909" y="1750"/>
                  </a:moveTo>
                  <a:lnTo>
                    <a:pt x="16909" y="0"/>
                  </a:lnTo>
                  <a:lnTo>
                    <a:pt x="0" y="5393"/>
                  </a:lnTo>
                  <a:lnTo>
                    <a:pt x="26" y="5428"/>
                  </a:lnTo>
                  <a:lnTo>
                    <a:pt x="2625" y="6305"/>
                  </a:lnTo>
                  <a:lnTo>
                    <a:pt x="16909" y="1750"/>
                  </a:lnTo>
                  <a:close/>
                </a:path>
              </a:pathLst>
            </a:custGeom>
            <a:solidFill>
              <a:srgbClr val="1B241F"/>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6" name="Freeform 15"/>
            <p:cNvSpPr>
              <a:spLocks/>
            </p:cNvSpPr>
            <p:nvPr/>
          </p:nvSpPr>
          <p:spPr bwMode="auto">
            <a:xfrm rot="10800000">
              <a:off x="3035398" y="2277925"/>
              <a:ext cx="883672" cy="682003"/>
            </a:xfrm>
            <a:custGeom>
              <a:avLst/>
              <a:gdLst>
                <a:gd name="T0" fmla="*/ 2601 w 7565"/>
                <a:gd name="T1" fmla="*/ 5988 h 5988"/>
                <a:gd name="T2" fmla="*/ 7565 w 7565"/>
                <a:gd name="T3" fmla="*/ 4405 h 5988"/>
                <a:gd name="T4" fmla="*/ 7565 w 7565"/>
                <a:gd name="T5" fmla="*/ 0 h 5988"/>
                <a:gd name="T6" fmla="*/ 1209 w 7565"/>
                <a:gd name="T7" fmla="*/ 2027 h 5988"/>
                <a:gd name="T8" fmla="*/ 0 w 7565"/>
                <a:gd name="T9" fmla="*/ 2413 h 5988"/>
                <a:gd name="T10" fmla="*/ 2601 w 7565"/>
                <a:gd name="T11" fmla="*/ 5988 h 5988"/>
              </a:gdLst>
              <a:ahLst/>
              <a:cxnLst>
                <a:cxn ang="0">
                  <a:pos x="T0" y="T1"/>
                </a:cxn>
                <a:cxn ang="0">
                  <a:pos x="T2" y="T3"/>
                </a:cxn>
                <a:cxn ang="0">
                  <a:pos x="T4" y="T5"/>
                </a:cxn>
                <a:cxn ang="0">
                  <a:pos x="T6" y="T7"/>
                </a:cxn>
                <a:cxn ang="0">
                  <a:pos x="T8" y="T9"/>
                </a:cxn>
                <a:cxn ang="0">
                  <a:pos x="T10" y="T11"/>
                </a:cxn>
              </a:cxnLst>
              <a:rect l="0" t="0" r="r" b="b"/>
              <a:pathLst>
                <a:path w="7565" h="5988">
                  <a:moveTo>
                    <a:pt x="2601" y="5988"/>
                  </a:moveTo>
                  <a:lnTo>
                    <a:pt x="7565" y="4405"/>
                  </a:lnTo>
                  <a:lnTo>
                    <a:pt x="7565" y="0"/>
                  </a:lnTo>
                  <a:lnTo>
                    <a:pt x="1209" y="2027"/>
                  </a:lnTo>
                  <a:lnTo>
                    <a:pt x="0" y="2413"/>
                  </a:lnTo>
                  <a:lnTo>
                    <a:pt x="2601" y="5988"/>
                  </a:lnTo>
                  <a:close/>
                </a:path>
              </a:pathLst>
            </a:cu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7" name="Freeform 16"/>
            <p:cNvSpPr>
              <a:spLocks/>
            </p:cNvSpPr>
            <p:nvPr/>
          </p:nvSpPr>
          <p:spPr bwMode="auto">
            <a:xfrm rot="10800000">
              <a:off x="1176955" y="3375696"/>
              <a:ext cx="1858443" cy="1188947"/>
            </a:xfrm>
            <a:custGeom>
              <a:avLst/>
              <a:gdLst>
                <a:gd name="T0" fmla="*/ 11839 w 15915"/>
                <a:gd name="T1" fmla="*/ 10425 h 10425"/>
                <a:gd name="T2" fmla="*/ 12018 w 15915"/>
                <a:gd name="T3" fmla="*/ 10365 h 10425"/>
                <a:gd name="T4" fmla="*/ 15915 w 15915"/>
                <a:gd name="T5" fmla="*/ 5008 h 10425"/>
                <a:gd name="T6" fmla="*/ 14281 w 15915"/>
                <a:gd name="T7" fmla="*/ 4494 h 10425"/>
                <a:gd name="T8" fmla="*/ 0 w 15915"/>
                <a:gd name="T9" fmla="*/ 0 h 10425"/>
                <a:gd name="T10" fmla="*/ 0 w 15915"/>
                <a:gd name="T11" fmla="*/ 6700 h 10425"/>
                <a:gd name="T12" fmla="*/ 11839 w 15915"/>
                <a:gd name="T13" fmla="*/ 10425 h 10425"/>
              </a:gdLst>
              <a:ahLst/>
              <a:cxnLst>
                <a:cxn ang="0">
                  <a:pos x="T0" y="T1"/>
                </a:cxn>
                <a:cxn ang="0">
                  <a:pos x="T2" y="T3"/>
                </a:cxn>
                <a:cxn ang="0">
                  <a:pos x="T4" y="T5"/>
                </a:cxn>
                <a:cxn ang="0">
                  <a:pos x="T6" y="T7"/>
                </a:cxn>
                <a:cxn ang="0">
                  <a:pos x="T8" y="T9"/>
                </a:cxn>
                <a:cxn ang="0">
                  <a:pos x="T10" y="T11"/>
                </a:cxn>
                <a:cxn ang="0">
                  <a:pos x="T12" y="T13"/>
                </a:cxn>
              </a:cxnLst>
              <a:rect l="0" t="0" r="r" b="b"/>
              <a:pathLst>
                <a:path w="15915" h="10425">
                  <a:moveTo>
                    <a:pt x="11839" y="10425"/>
                  </a:moveTo>
                  <a:lnTo>
                    <a:pt x="12018" y="10365"/>
                  </a:lnTo>
                  <a:lnTo>
                    <a:pt x="15915" y="5008"/>
                  </a:lnTo>
                  <a:lnTo>
                    <a:pt x="14281" y="4494"/>
                  </a:lnTo>
                  <a:lnTo>
                    <a:pt x="0" y="0"/>
                  </a:lnTo>
                  <a:lnTo>
                    <a:pt x="0" y="6700"/>
                  </a:lnTo>
                  <a:lnTo>
                    <a:pt x="11839" y="10425"/>
                  </a:lnTo>
                  <a:close/>
                </a:path>
              </a:pathLst>
            </a:custGeom>
            <a:gradFill flip="none" rotWithShape="1">
              <a:gsLst>
                <a:gs pos="0">
                  <a:srgbClr val="1DBDC9">
                    <a:shade val="30000"/>
                    <a:satMod val="115000"/>
                  </a:srgbClr>
                </a:gs>
                <a:gs pos="50000">
                  <a:srgbClr val="1DBDC9">
                    <a:shade val="67500"/>
                    <a:satMod val="115000"/>
                  </a:srgbClr>
                </a:gs>
                <a:gs pos="100000">
                  <a:srgbClr val="1DBDC9">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8" name="Freeform 17"/>
            <p:cNvSpPr>
              <a:spLocks/>
            </p:cNvSpPr>
            <p:nvPr/>
          </p:nvSpPr>
          <p:spPr bwMode="auto">
            <a:xfrm rot="10800000">
              <a:off x="1746681" y="2820428"/>
              <a:ext cx="1288717" cy="804180"/>
            </a:xfrm>
            <a:custGeom>
              <a:avLst/>
              <a:gdLst>
                <a:gd name="T0" fmla="*/ 8427 w 11034"/>
                <a:gd name="T1" fmla="*/ 7056 h 7056"/>
                <a:gd name="T2" fmla="*/ 11034 w 11034"/>
                <a:gd name="T3" fmla="*/ 3473 h 7056"/>
                <a:gd name="T4" fmla="*/ 9472 w 11034"/>
                <a:gd name="T5" fmla="*/ 2981 h 7056"/>
                <a:gd name="T6" fmla="*/ 0 w 11034"/>
                <a:gd name="T7" fmla="*/ 0 h 7056"/>
                <a:gd name="T8" fmla="*/ 0 w 11034"/>
                <a:gd name="T9" fmla="*/ 4404 h 7056"/>
                <a:gd name="T10" fmla="*/ 8427 w 11034"/>
                <a:gd name="T11" fmla="*/ 7056 h 7056"/>
              </a:gdLst>
              <a:ahLst/>
              <a:cxnLst>
                <a:cxn ang="0">
                  <a:pos x="T0" y="T1"/>
                </a:cxn>
                <a:cxn ang="0">
                  <a:pos x="T2" y="T3"/>
                </a:cxn>
                <a:cxn ang="0">
                  <a:pos x="T4" y="T5"/>
                </a:cxn>
                <a:cxn ang="0">
                  <a:pos x="T6" y="T7"/>
                </a:cxn>
                <a:cxn ang="0">
                  <a:pos x="T8" y="T9"/>
                </a:cxn>
                <a:cxn ang="0">
                  <a:pos x="T10" y="T11"/>
                </a:cxn>
              </a:cxnLst>
              <a:rect l="0" t="0" r="r" b="b"/>
              <a:pathLst>
                <a:path w="11034" h="7056">
                  <a:moveTo>
                    <a:pt x="8427" y="7056"/>
                  </a:moveTo>
                  <a:lnTo>
                    <a:pt x="11034" y="3473"/>
                  </a:lnTo>
                  <a:lnTo>
                    <a:pt x="9472" y="2981"/>
                  </a:lnTo>
                  <a:lnTo>
                    <a:pt x="0" y="0"/>
                  </a:lnTo>
                  <a:lnTo>
                    <a:pt x="0" y="4404"/>
                  </a:lnTo>
                  <a:lnTo>
                    <a:pt x="8427" y="7056"/>
                  </a:lnTo>
                  <a:close/>
                </a:path>
              </a:pathLst>
            </a:cu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9" name="Freeform 18"/>
            <p:cNvSpPr>
              <a:spLocks/>
            </p:cNvSpPr>
            <p:nvPr/>
          </p:nvSpPr>
          <p:spPr bwMode="auto">
            <a:xfrm rot="10800000">
              <a:off x="1055721" y="4052229"/>
              <a:ext cx="1979676" cy="711180"/>
            </a:xfrm>
            <a:custGeom>
              <a:avLst/>
              <a:gdLst>
                <a:gd name="T0" fmla="*/ 0 w 16950"/>
                <a:gd name="T1" fmla="*/ 1750 h 6244"/>
                <a:gd name="T2" fmla="*/ 14281 w 16950"/>
                <a:gd name="T3" fmla="*/ 6244 h 6244"/>
                <a:gd name="T4" fmla="*/ 16942 w 16950"/>
                <a:gd name="T5" fmla="*/ 5346 h 6244"/>
                <a:gd name="T6" fmla="*/ 16950 w 16950"/>
                <a:gd name="T7" fmla="*/ 5334 h 6244"/>
                <a:gd name="T8" fmla="*/ 0 w 16950"/>
                <a:gd name="T9" fmla="*/ 0 h 6244"/>
                <a:gd name="T10" fmla="*/ 0 w 16950"/>
                <a:gd name="T11" fmla="*/ 1750 h 6244"/>
              </a:gdLst>
              <a:ahLst/>
              <a:cxnLst>
                <a:cxn ang="0">
                  <a:pos x="T0" y="T1"/>
                </a:cxn>
                <a:cxn ang="0">
                  <a:pos x="T2" y="T3"/>
                </a:cxn>
                <a:cxn ang="0">
                  <a:pos x="T4" y="T5"/>
                </a:cxn>
                <a:cxn ang="0">
                  <a:pos x="T6" y="T7"/>
                </a:cxn>
                <a:cxn ang="0">
                  <a:pos x="T8" y="T9"/>
                </a:cxn>
                <a:cxn ang="0">
                  <a:pos x="T10" y="T11"/>
                </a:cxn>
              </a:cxnLst>
              <a:rect l="0" t="0" r="r" b="b"/>
              <a:pathLst>
                <a:path w="16950" h="6244">
                  <a:moveTo>
                    <a:pt x="0" y="1750"/>
                  </a:moveTo>
                  <a:lnTo>
                    <a:pt x="14281" y="6244"/>
                  </a:lnTo>
                  <a:lnTo>
                    <a:pt x="16942" y="5346"/>
                  </a:lnTo>
                  <a:lnTo>
                    <a:pt x="16950" y="5334"/>
                  </a:lnTo>
                  <a:lnTo>
                    <a:pt x="0" y="0"/>
                  </a:lnTo>
                  <a:lnTo>
                    <a:pt x="0" y="1750"/>
                  </a:lnTo>
                  <a:close/>
                </a:path>
              </a:pathLst>
            </a:custGeom>
            <a:solidFill>
              <a:srgbClr val="1B241F"/>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0" name="Freeform 19"/>
            <p:cNvSpPr>
              <a:spLocks/>
            </p:cNvSpPr>
            <p:nvPr/>
          </p:nvSpPr>
          <p:spPr bwMode="auto">
            <a:xfrm rot="10800000">
              <a:off x="3035398" y="4148877"/>
              <a:ext cx="2594252" cy="1686773"/>
            </a:xfrm>
            <a:custGeom>
              <a:avLst/>
              <a:gdLst>
                <a:gd name="T0" fmla="*/ 5304 w 22213"/>
                <a:gd name="T1" fmla="*/ 14794 h 14794"/>
                <a:gd name="T2" fmla="*/ 22213 w 22213"/>
                <a:gd name="T3" fmla="*/ 9401 h 14794"/>
                <a:gd name="T4" fmla="*/ 22213 w 22213"/>
                <a:gd name="T5" fmla="*/ 0 h 14794"/>
                <a:gd name="T6" fmla="*/ 0 w 22213"/>
                <a:gd name="T7" fmla="*/ 7501 h 14794"/>
                <a:gd name="T8" fmla="*/ 5304 w 22213"/>
                <a:gd name="T9" fmla="*/ 14794 h 14794"/>
              </a:gdLst>
              <a:ahLst/>
              <a:cxnLst>
                <a:cxn ang="0">
                  <a:pos x="T0" y="T1"/>
                </a:cxn>
                <a:cxn ang="0">
                  <a:pos x="T2" y="T3"/>
                </a:cxn>
                <a:cxn ang="0">
                  <a:pos x="T4" y="T5"/>
                </a:cxn>
                <a:cxn ang="0">
                  <a:pos x="T6" y="T7"/>
                </a:cxn>
                <a:cxn ang="0">
                  <a:pos x="T8" y="T9"/>
                </a:cxn>
              </a:cxnLst>
              <a:rect l="0" t="0" r="r" b="b"/>
              <a:pathLst>
                <a:path w="22213" h="14794">
                  <a:moveTo>
                    <a:pt x="5304" y="14794"/>
                  </a:moveTo>
                  <a:lnTo>
                    <a:pt x="22213" y="9401"/>
                  </a:lnTo>
                  <a:lnTo>
                    <a:pt x="22213" y="0"/>
                  </a:lnTo>
                  <a:lnTo>
                    <a:pt x="0" y="7501"/>
                  </a:lnTo>
                  <a:lnTo>
                    <a:pt x="5304" y="14794"/>
                  </a:lnTo>
                  <a:close/>
                </a:path>
              </a:pathLst>
            </a:custGeom>
            <a:gradFill flip="none" rotWithShape="1">
              <a:gsLst>
                <a:gs pos="0">
                  <a:srgbClr val="36433C">
                    <a:shade val="30000"/>
                    <a:satMod val="115000"/>
                  </a:srgbClr>
                </a:gs>
                <a:gs pos="50000">
                  <a:srgbClr val="36433C">
                    <a:shade val="67500"/>
                    <a:satMod val="115000"/>
                  </a:srgbClr>
                </a:gs>
                <a:gs pos="100000">
                  <a:srgbClr val="36433C">
                    <a:shade val="100000"/>
                    <a:satMod val="115000"/>
                  </a:srgb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1" name="Freeform 20"/>
            <p:cNvSpPr>
              <a:spLocks/>
            </p:cNvSpPr>
            <p:nvPr/>
          </p:nvSpPr>
          <p:spPr bwMode="auto">
            <a:xfrm rot="10800000">
              <a:off x="3035397" y="2204985"/>
              <a:ext cx="579537" cy="253472"/>
            </a:xfrm>
            <a:custGeom>
              <a:avLst/>
              <a:gdLst>
                <a:gd name="T0" fmla="*/ 4964 w 4964"/>
                <a:gd name="T1" fmla="*/ 1177 h 2225"/>
                <a:gd name="T2" fmla="*/ 4964 w 4964"/>
                <a:gd name="T3" fmla="*/ 0 h 2225"/>
                <a:gd name="T4" fmla="*/ 0 w 4964"/>
                <a:gd name="T5" fmla="*/ 1583 h 2225"/>
                <a:gd name="T6" fmla="*/ 73 w 4964"/>
                <a:gd name="T7" fmla="*/ 1683 h 2225"/>
                <a:gd name="T8" fmla="*/ 1676 w 4964"/>
                <a:gd name="T9" fmla="*/ 2225 h 2225"/>
                <a:gd name="T10" fmla="*/ 4964 w 4964"/>
                <a:gd name="T11" fmla="*/ 1177 h 2225"/>
              </a:gdLst>
              <a:ahLst/>
              <a:cxnLst>
                <a:cxn ang="0">
                  <a:pos x="T0" y="T1"/>
                </a:cxn>
                <a:cxn ang="0">
                  <a:pos x="T2" y="T3"/>
                </a:cxn>
                <a:cxn ang="0">
                  <a:pos x="T4" y="T5"/>
                </a:cxn>
                <a:cxn ang="0">
                  <a:pos x="T6" y="T7"/>
                </a:cxn>
                <a:cxn ang="0">
                  <a:pos x="T8" y="T9"/>
                </a:cxn>
                <a:cxn ang="0">
                  <a:pos x="T10" y="T11"/>
                </a:cxn>
              </a:cxnLst>
              <a:rect l="0" t="0" r="r" b="b"/>
              <a:pathLst>
                <a:path w="4964" h="2225">
                  <a:moveTo>
                    <a:pt x="4964" y="1177"/>
                  </a:moveTo>
                  <a:lnTo>
                    <a:pt x="4964" y="0"/>
                  </a:lnTo>
                  <a:lnTo>
                    <a:pt x="0" y="1583"/>
                  </a:lnTo>
                  <a:lnTo>
                    <a:pt x="73" y="1683"/>
                  </a:lnTo>
                  <a:lnTo>
                    <a:pt x="1676" y="2225"/>
                  </a:lnTo>
                  <a:lnTo>
                    <a:pt x="4964" y="1177"/>
                  </a:lnTo>
                  <a:close/>
                </a:path>
              </a:pathLst>
            </a:custGeom>
            <a:solidFill>
              <a:srgbClr val="5E83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2" name="Freeform 21"/>
            <p:cNvSpPr>
              <a:spLocks/>
            </p:cNvSpPr>
            <p:nvPr/>
          </p:nvSpPr>
          <p:spPr bwMode="auto">
            <a:xfrm rot="10800000">
              <a:off x="2051516" y="2734722"/>
              <a:ext cx="983881" cy="388414"/>
            </a:xfrm>
            <a:custGeom>
              <a:avLst/>
              <a:gdLst>
                <a:gd name="T0" fmla="*/ 0 w 8427"/>
                <a:gd name="T1" fmla="*/ 1425 h 3409"/>
                <a:gd name="T2" fmla="*/ 6302 w 8427"/>
                <a:gd name="T3" fmla="*/ 3409 h 3409"/>
                <a:gd name="T4" fmla="*/ 8391 w 8427"/>
                <a:gd name="T5" fmla="*/ 2703 h 3409"/>
                <a:gd name="T6" fmla="*/ 8427 w 8427"/>
                <a:gd name="T7" fmla="*/ 2652 h 3409"/>
                <a:gd name="T8" fmla="*/ 0 w 8427"/>
                <a:gd name="T9" fmla="*/ 0 h 3409"/>
                <a:gd name="T10" fmla="*/ 0 w 8427"/>
                <a:gd name="T11" fmla="*/ 1425 h 3409"/>
              </a:gdLst>
              <a:ahLst/>
              <a:cxnLst>
                <a:cxn ang="0">
                  <a:pos x="T0" y="T1"/>
                </a:cxn>
                <a:cxn ang="0">
                  <a:pos x="T2" y="T3"/>
                </a:cxn>
                <a:cxn ang="0">
                  <a:pos x="T4" y="T5"/>
                </a:cxn>
                <a:cxn ang="0">
                  <a:pos x="T6" y="T7"/>
                </a:cxn>
                <a:cxn ang="0">
                  <a:pos x="T8" y="T9"/>
                </a:cxn>
                <a:cxn ang="0">
                  <a:pos x="T10" y="T11"/>
                </a:cxn>
              </a:cxnLst>
              <a:rect l="0" t="0" r="r" b="b"/>
              <a:pathLst>
                <a:path w="8427" h="3409">
                  <a:moveTo>
                    <a:pt x="0" y="1425"/>
                  </a:moveTo>
                  <a:lnTo>
                    <a:pt x="6302" y="3409"/>
                  </a:lnTo>
                  <a:lnTo>
                    <a:pt x="8391" y="2703"/>
                  </a:lnTo>
                  <a:lnTo>
                    <a:pt x="8427" y="2652"/>
                  </a:lnTo>
                  <a:lnTo>
                    <a:pt x="0" y="0"/>
                  </a:lnTo>
                  <a:lnTo>
                    <a:pt x="0" y="1425"/>
                  </a:lnTo>
                  <a:close/>
                </a:path>
              </a:pathLst>
            </a:custGeom>
            <a:solidFill>
              <a:srgbClr val="A682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3" name="Freeform 22"/>
            <p:cNvSpPr>
              <a:spLocks/>
            </p:cNvSpPr>
            <p:nvPr/>
          </p:nvSpPr>
          <p:spPr bwMode="auto">
            <a:xfrm rot="10800000">
              <a:off x="441146" y="4156171"/>
              <a:ext cx="2594252" cy="1679479"/>
            </a:xfrm>
            <a:custGeom>
              <a:avLst/>
              <a:gdLst>
                <a:gd name="T0" fmla="*/ 16950 w 22213"/>
                <a:gd name="T1" fmla="*/ 14735 h 14735"/>
                <a:gd name="T2" fmla="*/ 22213 w 22213"/>
                <a:gd name="T3" fmla="*/ 7501 h 14735"/>
                <a:gd name="T4" fmla="*/ 0 w 22213"/>
                <a:gd name="T5" fmla="*/ 0 h 14735"/>
                <a:gd name="T6" fmla="*/ 0 w 22213"/>
                <a:gd name="T7" fmla="*/ 9401 h 14735"/>
                <a:gd name="T8" fmla="*/ 16950 w 22213"/>
                <a:gd name="T9" fmla="*/ 14735 h 14735"/>
              </a:gdLst>
              <a:ahLst/>
              <a:cxnLst>
                <a:cxn ang="0">
                  <a:pos x="T0" y="T1"/>
                </a:cxn>
                <a:cxn ang="0">
                  <a:pos x="T2" y="T3"/>
                </a:cxn>
                <a:cxn ang="0">
                  <a:pos x="T4" y="T5"/>
                </a:cxn>
                <a:cxn ang="0">
                  <a:pos x="T6" y="T7"/>
                </a:cxn>
                <a:cxn ang="0">
                  <a:pos x="T8" y="T9"/>
                </a:cxn>
              </a:cxnLst>
              <a:rect l="0" t="0" r="r" b="b"/>
              <a:pathLst>
                <a:path w="22213" h="14735">
                  <a:moveTo>
                    <a:pt x="16950" y="14735"/>
                  </a:moveTo>
                  <a:lnTo>
                    <a:pt x="22213" y="7501"/>
                  </a:lnTo>
                  <a:lnTo>
                    <a:pt x="0" y="0"/>
                  </a:lnTo>
                  <a:lnTo>
                    <a:pt x="0" y="9401"/>
                  </a:lnTo>
                  <a:lnTo>
                    <a:pt x="16950" y="14735"/>
                  </a:lnTo>
                  <a:close/>
                </a:path>
              </a:pathLst>
            </a:custGeom>
            <a:gradFill flip="none" rotWithShape="1">
              <a:gsLst>
                <a:gs pos="0">
                  <a:srgbClr val="36433C">
                    <a:shade val="30000"/>
                    <a:satMod val="115000"/>
                  </a:srgbClr>
                </a:gs>
                <a:gs pos="50000">
                  <a:srgbClr val="36433C">
                    <a:shade val="67500"/>
                    <a:satMod val="115000"/>
                  </a:srgbClr>
                </a:gs>
                <a:gs pos="100000">
                  <a:srgbClr val="36433C">
                    <a:shade val="100000"/>
                    <a:satMod val="115000"/>
                  </a:srgb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4" name="Freeform 23"/>
            <p:cNvSpPr>
              <a:spLocks/>
            </p:cNvSpPr>
            <p:nvPr/>
          </p:nvSpPr>
          <p:spPr bwMode="auto">
            <a:xfrm rot="10800000">
              <a:off x="3035398" y="1500186"/>
              <a:ext cx="498948" cy="824239"/>
            </a:xfrm>
            <a:custGeom>
              <a:avLst/>
              <a:gdLst>
                <a:gd name="T0" fmla="*/ 4270 w 4270"/>
                <a:gd name="T1" fmla="*/ 7230 h 7230"/>
                <a:gd name="T2" fmla="*/ 4270 w 4270"/>
                <a:gd name="T3" fmla="*/ 0 h 7230"/>
                <a:gd name="T4" fmla="*/ 982 w 4270"/>
                <a:gd name="T5" fmla="*/ 1048 h 7230"/>
                <a:gd name="T6" fmla="*/ 0 w 4270"/>
                <a:gd name="T7" fmla="*/ 1361 h 7230"/>
                <a:gd name="T8" fmla="*/ 4270 w 4270"/>
                <a:gd name="T9" fmla="*/ 7230 h 7230"/>
              </a:gdLst>
              <a:ahLst/>
              <a:cxnLst>
                <a:cxn ang="0">
                  <a:pos x="T0" y="T1"/>
                </a:cxn>
                <a:cxn ang="0">
                  <a:pos x="T2" y="T3"/>
                </a:cxn>
                <a:cxn ang="0">
                  <a:pos x="T4" y="T5"/>
                </a:cxn>
                <a:cxn ang="0">
                  <a:pos x="T6" y="T7"/>
                </a:cxn>
                <a:cxn ang="0">
                  <a:pos x="T8" y="T9"/>
                </a:cxn>
              </a:cxnLst>
              <a:rect l="0" t="0" r="r" b="b"/>
              <a:pathLst>
                <a:path w="4270" h="7230">
                  <a:moveTo>
                    <a:pt x="4270" y="7230"/>
                  </a:moveTo>
                  <a:lnTo>
                    <a:pt x="4270" y="0"/>
                  </a:lnTo>
                  <a:lnTo>
                    <a:pt x="982" y="1048"/>
                  </a:lnTo>
                  <a:lnTo>
                    <a:pt x="0" y="1361"/>
                  </a:lnTo>
                  <a:lnTo>
                    <a:pt x="4270" y="7230"/>
                  </a:lnTo>
                  <a:close/>
                </a:path>
              </a:pathLst>
            </a:custGeom>
            <a:gradFill flip="none" rotWithShape="1">
              <a:gsLst>
                <a:gs pos="0">
                  <a:srgbClr val="DC2E30">
                    <a:shade val="30000"/>
                    <a:satMod val="115000"/>
                  </a:srgbClr>
                </a:gs>
                <a:gs pos="50000">
                  <a:srgbClr val="DC2E30">
                    <a:shade val="67500"/>
                    <a:satMod val="115000"/>
                  </a:srgbClr>
                </a:gs>
                <a:gs pos="100000">
                  <a:srgbClr val="DC2E3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5" name="Freeform 24"/>
            <p:cNvSpPr>
              <a:spLocks/>
            </p:cNvSpPr>
            <p:nvPr/>
          </p:nvSpPr>
          <p:spPr bwMode="auto">
            <a:xfrm rot="10800000">
              <a:off x="2535748" y="1500186"/>
              <a:ext cx="499649" cy="824239"/>
            </a:xfrm>
            <a:custGeom>
              <a:avLst/>
              <a:gdLst>
                <a:gd name="T0" fmla="*/ 4281 w 4281"/>
                <a:gd name="T1" fmla="*/ 1347 h 7230"/>
                <a:gd name="T2" fmla="*/ 3214 w 4281"/>
                <a:gd name="T3" fmla="*/ 1011 h 7230"/>
                <a:gd name="T4" fmla="*/ 0 w 4281"/>
                <a:gd name="T5" fmla="*/ 0 h 7230"/>
                <a:gd name="T6" fmla="*/ 0 w 4281"/>
                <a:gd name="T7" fmla="*/ 7230 h 7230"/>
                <a:gd name="T8" fmla="*/ 4281 w 4281"/>
                <a:gd name="T9" fmla="*/ 1347 h 7230"/>
              </a:gdLst>
              <a:ahLst/>
              <a:cxnLst>
                <a:cxn ang="0">
                  <a:pos x="T0" y="T1"/>
                </a:cxn>
                <a:cxn ang="0">
                  <a:pos x="T2" y="T3"/>
                </a:cxn>
                <a:cxn ang="0">
                  <a:pos x="T4" y="T5"/>
                </a:cxn>
                <a:cxn ang="0">
                  <a:pos x="T6" y="T7"/>
                </a:cxn>
                <a:cxn ang="0">
                  <a:pos x="T8" y="T9"/>
                </a:cxn>
              </a:cxnLst>
              <a:rect l="0" t="0" r="r" b="b"/>
              <a:pathLst>
                <a:path w="4281" h="7230">
                  <a:moveTo>
                    <a:pt x="4281" y="1347"/>
                  </a:moveTo>
                  <a:lnTo>
                    <a:pt x="3214" y="1011"/>
                  </a:lnTo>
                  <a:lnTo>
                    <a:pt x="0" y="0"/>
                  </a:lnTo>
                  <a:lnTo>
                    <a:pt x="0" y="7230"/>
                  </a:lnTo>
                  <a:lnTo>
                    <a:pt x="4281" y="1347"/>
                  </a:lnTo>
                  <a:close/>
                </a:path>
              </a:pathLst>
            </a:custGeom>
            <a:gradFill flip="none" rotWithShape="1">
              <a:gsLst>
                <a:gs pos="0">
                  <a:srgbClr val="DC2E30">
                    <a:shade val="30000"/>
                    <a:satMod val="115000"/>
                  </a:srgbClr>
                </a:gs>
                <a:gs pos="50000">
                  <a:srgbClr val="DC2E30">
                    <a:shade val="67500"/>
                    <a:satMod val="115000"/>
                  </a:srgbClr>
                </a:gs>
                <a:gs pos="100000">
                  <a:srgbClr val="DC2E3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6" name="Freeform 25"/>
            <p:cNvSpPr>
              <a:spLocks/>
            </p:cNvSpPr>
            <p:nvPr/>
          </p:nvSpPr>
          <p:spPr bwMode="auto">
            <a:xfrm rot="10800000">
              <a:off x="2149624" y="2279749"/>
              <a:ext cx="885774" cy="680180"/>
            </a:xfrm>
            <a:custGeom>
              <a:avLst/>
              <a:gdLst>
                <a:gd name="T0" fmla="*/ 4976 w 7584"/>
                <a:gd name="T1" fmla="*/ 5972 h 5972"/>
                <a:gd name="T2" fmla="*/ 7584 w 7584"/>
                <a:gd name="T3" fmla="*/ 2387 h 5972"/>
                <a:gd name="T4" fmla="*/ 6302 w 7584"/>
                <a:gd name="T5" fmla="*/ 1984 h 5972"/>
                <a:gd name="T6" fmla="*/ 0 w 7584"/>
                <a:gd name="T7" fmla="*/ 0 h 5972"/>
                <a:gd name="T8" fmla="*/ 0 w 7584"/>
                <a:gd name="T9" fmla="*/ 4405 h 5972"/>
                <a:gd name="T10" fmla="*/ 4976 w 7584"/>
                <a:gd name="T11" fmla="*/ 5972 h 5972"/>
              </a:gdLst>
              <a:ahLst/>
              <a:cxnLst>
                <a:cxn ang="0">
                  <a:pos x="T0" y="T1"/>
                </a:cxn>
                <a:cxn ang="0">
                  <a:pos x="T2" y="T3"/>
                </a:cxn>
                <a:cxn ang="0">
                  <a:pos x="T4" y="T5"/>
                </a:cxn>
                <a:cxn ang="0">
                  <a:pos x="T6" y="T7"/>
                </a:cxn>
                <a:cxn ang="0">
                  <a:pos x="T8" y="T9"/>
                </a:cxn>
                <a:cxn ang="0">
                  <a:pos x="T10" y="T11"/>
                </a:cxn>
              </a:cxnLst>
              <a:rect l="0" t="0" r="r" b="b"/>
              <a:pathLst>
                <a:path w="7584" h="5972">
                  <a:moveTo>
                    <a:pt x="4976" y="5972"/>
                  </a:moveTo>
                  <a:lnTo>
                    <a:pt x="7584" y="2387"/>
                  </a:lnTo>
                  <a:lnTo>
                    <a:pt x="6302" y="1984"/>
                  </a:lnTo>
                  <a:lnTo>
                    <a:pt x="0" y="0"/>
                  </a:lnTo>
                  <a:lnTo>
                    <a:pt x="0" y="4405"/>
                  </a:lnTo>
                  <a:lnTo>
                    <a:pt x="4976" y="5972"/>
                  </a:lnTo>
                  <a:close/>
                </a:path>
              </a:pathLst>
            </a:cu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7" name="Freeform 26"/>
            <p:cNvSpPr>
              <a:spLocks/>
            </p:cNvSpPr>
            <p:nvPr/>
          </p:nvSpPr>
          <p:spPr bwMode="auto">
            <a:xfrm rot="10800000">
              <a:off x="2454459" y="2208631"/>
              <a:ext cx="580939" cy="249825"/>
            </a:xfrm>
            <a:custGeom>
              <a:avLst/>
              <a:gdLst>
                <a:gd name="T0" fmla="*/ 0 w 4976"/>
                <a:gd name="T1" fmla="*/ 1177 h 2188"/>
                <a:gd name="T2" fmla="*/ 3214 w 4976"/>
                <a:gd name="T3" fmla="*/ 2188 h 2188"/>
                <a:gd name="T4" fmla="*/ 4951 w 4976"/>
                <a:gd name="T5" fmla="*/ 1601 h 2188"/>
                <a:gd name="T6" fmla="*/ 4976 w 4976"/>
                <a:gd name="T7" fmla="*/ 1567 h 2188"/>
                <a:gd name="T8" fmla="*/ 0 w 4976"/>
                <a:gd name="T9" fmla="*/ 0 h 2188"/>
                <a:gd name="T10" fmla="*/ 0 w 4976"/>
                <a:gd name="T11" fmla="*/ 1177 h 2188"/>
              </a:gdLst>
              <a:ahLst/>
              <a:cxnLst>
                <a:cxn ang="0">
                  <a:pos x="T0" y="T1"/>
                </a:cxn>
                <a:cxn ang="0">
                  <a:pos x="T2" y="T3"/>
                </a:cxn>
                <a:cxn ang="0">
                  <a:pos x="T4" y="T5"/>
                </a:cxn>
                <a:cxn ang="0">
                  <a:pos x="T6" y="T7"/>
                </a:cxn>
                <a:cxn ang="0">
                  <a:pos x="T8" y="T9"/>
                </a:cxn>
                <a:cxn ang="0">
                  <a:pos x="T10" y="T11"/>
                </a:cxn>
              </a:cxnLst>
              <a:rect l="0" t="0" r="r" b="b"/>
              <a:pathLst>
                <a:path w="4976" h="2188">
                  <a:moveTo>
                    <a:pt x="0" y="1177"/>
                  </a:moveTo>
                  <a:lnTo>
                    <a:pt x="3214" y="2188"/>
                  </a:lnTo>
                  <a:lnTo>
                    <a:pt x="4951" y="1601"/>
                  </a:lnTo>
                  <a:lnTo>
                    <a:pt x="4976" y="1567"/>
                  </a:lnTo>
                  <a:lnTo>
                    <a:pt x="0" y="0"/>
                  </a:lnTo>
                  <a:lnTo>
                    <a:pt x="0" y="1177"/>
                  </a:lnTo>
                  <a:close/>
                </a:path>
              </a:pathLst>
            </a:custGeom>
            <a:solidFill>
              <a:srgbClr val="5E8300"/>
            </a:solidFill>
            <a:ln>
              <a:noFill/>
            </a:ln>
          </p:spPr>
          <p:txBody>
            <a:bodyPr vert="horz" wrap="square" lIns="91440" tIns="45720" rIns="91440" bIns="4572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279" y="6496870"/>
            <a:ext cx="1109662"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Image result for corporate governanc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589" y="9776267"/>
            <a:ext cx="1015041" cy="1015042"/>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6"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3371" y="4349173"/>
            <a:ext cx="1780352" cy="118690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job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0148" y="8138909"/>
            <a:ext cx="1001372" cy="10013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Downloads\taflogo\signboard-outlin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9533" y="5699970"/>
            <a:ext cx="888728" cy="18136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Downloads\taflogo\TAF UiTM 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9533" y="5438862"/>
            <a:ext cx="888733" cy="2611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Downloads\taflogo\TAF UMT 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9528" y="5188573"/>
            <a:ext cx="888733" cy="24441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Downloads\taflogo\TAF UPM 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9533" y="5884226"/>
            <a:ext cx="888733" cy="20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232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Training Zoning And Mapping</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28</a:t>
            </a:fld>
            <a:endParaRPr lang="en-US" dirty="0"/>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87887" y="3610769"/>
            <a:ext cx="6850120" cy="455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27521" y="3086389"/>
            <a:ext cx="6460366" cy="678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44443" y="3330573"/>
            <a:ext cx="9287833" cy="9218778"/>
            <a:chOff x="423726" y="3015263"/>
            <a:chExt cx="5627683" cy="5564450"/>
          </a:xfrm>
        </p:grpSpPr>
        <p:grpSp>
          <p:nvGrpSpPr>
            <p:cNvPr id="15" name="Group 12"/>
            <p:cNvGrpSpPr>
              <a:grpSpLocks/>
            </p:cNvGrpSpPr>
            <p:nvPr/>
          </p:nvGrpSpPr>
          <p:grpSpPr bwMode="auto">
            <a:xfrm>
              <a:off x="423726" y="3019357"/>
              <a:ext cx="5627683" cy="5560356"/>
              <a:chOff x="4005983" y="1769592"/>
              <a:chExt cx="4316535" cy="4311283"/>
            </a:xfrm>
          </p:grpSpPr>
          <p:cxnSp>
            <p:nvCxnSpPr>
              <p:cNvPr id="24" name="Straight Arrow Connector 23"/>
              <p:cNvCxnSpPr/>
              <p:nvPr/>
            </p:nvCxnSpPr>
            <p:spPr>
              <a:xfrm flipH="1">
                <a:off x="4005983" y="6080875"/>
                <a:ext cx="43165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V="1">
                <a:off x="8322518" y="1769592"/>
                <a:ext cx="0" cy="43112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6" name="Rectangle 15"/>
            <p:cNvSpPr/>
            <p:nvPr/>
          </p:nvSpPr>
          <p:spPr>
            <a:xfrm>
              <a:off x="510305" y="3015263"/>
              <a:ext cx="2534760" cy="2583641"/>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4800" b="1" dirty="0" smtClean="0">
                <a:effectLst>
                  <a:outerShdw blurRad="38100" dist="38100" dir="2700000" algn="tl">
                    <a:srgbClr val="000000">
                      <a:alpha val="43137"/>
                    </a:srgbClr>
                  </a:outerShdw>
                </a:effectLst>
              </a:endParaRPr>
            </a:p>
            <a:p>
              <a:pPr algn="ctr">
                <a:defRPr/>
              </a:pPr>
              <a:endParaRPr lang="en-US" sz="500" b="1" dirty="0" smtClean="0"/>
            </a:p>
            <a:p>
              <a:pPr algn="ctr">
                <a:defRPr/>
              </a:pPr>
              <a:r>
                <a:rPr lang="en-US" sz="5400" b="1" dirty="0" smtClean="0"/>
                <a:t>5 </a:t>
              </a:r>
            </a:p>
            <a:p>
              <a:pPr algn="ctr">
                <a:defRPr/>
              </a:pPr>
              <a:r>
                <a:rPr lang="en-US" sz="4000" b="1" dirty="0" smtClean="0"/>
                <a:t>Training Team</a:t>
              </a:r>
              <a:endParaRPr lang="en-US" sz="4000" b="1" dirty="0"/>
            </a:p>
          </p:txBody>
        </p:sp>
        <p:sp>
          <p:nvSpPr>
            <p:cNvPr id="17" name="Rectangle 16"/>
            <p:cNvSpPr/>
            <p:nvPr/>
          </p:nvSpPr>
          <p:spPr>
            <a:xfrm>
              <a:off x="3237568" y="5828197"/>
              <a:ext cx="2636998" cy="2581595"/>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p>
            <a:p>
              <a:pPr algn="ctr">
                <a:defRPr/>
              </a:pPr>
              <a:endParaRPr lang="en-US" sz="3600" b="1" dirty="0"/>
            </a:p>
            <a:p>
              <a:pPr algn="ctr">
                <a:defRPr/>
              </a:pPr>
              <a:endParaRPr lang="en-US" sz="3600" b="1" dirty="0"/>
            </a:p>
            <a:p>
              <a:pPr algn="ctr">
                <a:defRPr/>
              </a:pPr>
              <a:r>
                <a:rPr lang="en-US" sz="5400" b="1" dirty="0" smtClean="0"/>
                <a:t>250</a:t>
              </a:r>
            </a:p>
            <a:p>
              <a:pPr algn="ctr">
                <a:defRPr/>
              </a:pPr>
              <a:r>
                <a:rPr lang="en-US" sz="3600" b="1" dirty="0" smtClean="0"/>
                <a:t>Targeted</a:t>
              </a:r>
            </a:p>
            <a:p>
              <a:pPr algn="ctr">
                <a:defRPr/>
              </a:pPr>
              <a:r>
                <a:rPr lang="en-US" sz="3600" b="1" dirty="0" smtClean="0"/>
                <a:t>Training Sessions</a:t>
              </a:r>
              <a:endParaRPr lang="en-US" sz="3600" b="1" dirty="0"/>
            </a:p>
          </p:txBody>
        </p:sp>
        <p:sp>
          <p:nvSpPr>
            <p:cNvPr id="18" name="Rectangle 17"/>
            <p:cNvSpPr/>
            <p:nvPr/>
          </p:nvSpPr>
          <p:spPr>
            <a:xfrm>
              <a:off x="3237568" y="3015263"/>
              <a:ext cx="2636998" cy="2583641"/>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4800" b="1" dirty="0" smtClean="0"/>
            </a:p>
            <a:p>
              <a:pPr algn="ctr">
                <a:defRPr/>
              </a:pPr>
              <a:r>
                <a:rPr lang="en-US" sz="5400" b="1" dirty="0" smtClean="0"/>
                <a:t>5</a:t>
              </a:r>
            </a:p>
            <a:p>
              <a:pPr algn="ctr">
                <a:defRPr/>
              </a:pPr>
              <a:r>
                <a:rPr lang="en-US" sz="4800" b="1" dirty="0" smtClean="0"/>
                <a:t>Zone</a:t>
              </a:r>
            </a:p>
          </p:txBody>
        </p:sp>
        <p:sp>
          <p:nvSpPr>
            <p:cNvPr id="19" name="Rectangle 18"/>
            <p:cNvSpPr/>
            <p:nvPr/>
          </p:nvSpPr>
          <p:spPr>
            <a:xfrm>
              <a:off x="510305" y="5828197"/>
              <a:ext cx="2534760" cy="2581595"/>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effectLst>
                  <a:outerShdw blurRad="38100" dist="38100" dir="2700000" algn="tl">
                    <a:srgbClr val="000000">
                      <a:alpha val="43137"/>
                    </a:srgbClr>
                  </a:outerShdw>
                </a:effectLst>
              </a:endParaRPr>
            </a:p>
            <a:p>
              <a:pPr algn="ctr">
                <a:defRPr/>
              </a:pPr>
              <a:endParaRPr lang="en-US" sz="3600" b="1" dirty="0">
                <a:effectLst>
                  <a:outerShdw blurRad="38100" dist="38100" dir="2700000" algn="tl">
                    <a:srgbClr val="000000">
                      <a:alpha val="43137"/>
                    </a:srgbClr>
                  </a:outerShdw>
                </a:effectLst>
              </a:endParaRPr>
            </a:p>
            <a:p>
              <a:pPr algn="ctr">
                <a:defRPr/>
              </a:pPr>
              <a:endParaRPr lang="en-US" sz="3600" b="1" dirty="0" smtClean="0">
                <a:effectLst>
                  <a:outerShdw blurRad="38100" dist="38100" dir="2700000" algn="tl">
                    <a:srgbClr val="000000">
                      <a:alpha val="43137"/>
                    </a:srgbClr>
                  </a:outerShdw>
                </a:effectLst>
              </a:endParaRPr>
            </a:p>
            <a:p>
              <a:pPr algn="ctr">
                <a:defRPr/>
              </a:pPr>
              <a:r>
                <a:rPr lang="en-US" sz="4000" b="1" dirty="0"/>
                <a:t>2 Days Training + </a:t>
              </a:r>
            </a:p>
            <a:p>
              <a:pPr algn="ctr">
                <a:defRPr/>
              </a:pPr>
              <a:r>
                <a:rPr lang="en-US" sz="4000" b="1" dirty="0"/>
                <a:t>½ Day Revision +</a:t>
              </a:r>
            </a:p>
            <a:p>
              <a:pPr algn="ctr">
                <a:defRPr/>
              </a:pPr>
              <a:r>
                <a:rPr lang="en-US" sz="4000" b="1" dirty="0"/>
                <a:t>½  Day Exam</a:t>
              </a:r>
            </a:p>
          </p:txBody>
        </p:sp>
        <p:pic>
          <p:nvPicPr>
            <p:cNvPr id="23" name="Picture 5" descr="C:\Users\User\Downloads\seo-training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952" y="5926465"/>
              <a:ext cx="916227" cy="101825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AutoShape 2" descr="Image result for training team"/>
          <p:cNvSpPr>
            <a:spLocks noChangeAspect="1" noChangeArrowheads="1"/>
          </p:cNvSpPr>
          <p:nvPr/>
        </p:nvSpPr>
        <p:spPr bwMode="auto">
          <a:xfrm>
            <a:off x="155575" y="-1828800"/>
            <a:ext cx="66675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26" name="AutoShape 4" descr="Image result for training team"/>
          <p:cNvSpPr>
            <a:spLocks noChangeAspect="1" noChangeArrowheads="1"/>
          </p:cNvSpPr>
          <p:nvPr/>
        </p:nvSpPr>
        <p:spPr bwMode="auto">
          <a:xfrm>
            <a:off x="307975" y="-1676400"/>
            <a:ext cx="66675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7581" y="8166539"/>
            <a:ext cx="6410142" cy="4750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p:nvGrpSpPr>
        <p:grpSpPr>
          <a:xfrm>
            <a:off x="10916580" y="9336368"/>
            <a:ext cx="6618617" cy="3770263"/>
            <a:chOff x="10664332" y="9746271"/>
            <a:chExt cx="6618617" cy="3770263"/>
          </a:xfrm>
        </p:grpSpPr>
        <p:sp>
          <p:nvSpPr>
            <p:cNvPr id="27" name="TextBox 26"/>
            <p:cNvSpPr txBox="1"/>
            <p:nvPr/>
          </p:nvSpPr>
          <p:spPr>
            <a:xfrm>
              <a:off x="10664332" y="9746271"/>
              <a:ext cx="2490952" cy="3770263"/>
            </a:xfrm>
            <a:prstGeom prst="rect">
              <a:avLst/>
            </a:prstGeom>
            <a:noFill/>
          </p:spPr>
          <p:txBody>
            <a:bodyPr wrap="square" rtlCol="0">
              <a:spAutoFit/>
            </a:bodyPr>
            <a:lstStyle/>
            <a:p>
              <a:r>
                <a:rPr lang="en-US" sz="23900" b="1" dirty="0">
                  <a:solidFill>
                    <a:srgbClr val="FF0000"/>
                  </a:solidFill>
                  <a:latin typeface="Arial Black" panose="020B0A04020102020204" pitchFamily="34" charset="0"/>
                </a:rPr>
                <a:t>5</a:t>
              </a:r>
              <a:endParaRPr lang="en-MY" b="1" dirty="0">
                <a:solidFill>
                  <a:srgbClr val="FF0000"/>
                </a:solidFill>
                <a:latin typeface="Arial Black" panose="020B0A04020102020204" pitchFamily="34" charset="0"/>
              </a:endParaRPr>
            </a:p>
          </p:txBody>
        </p:sp>
        <p:sp>
          <p:nvSpPr>
            <p:cNvPr id="28" name="TextBox 27"/>
            <p:cNvSpPr txBox="1"/>
            <p:nvPr/>
          </p:nvSpPr>
          <p:spPr>
            <a:xfrm>
              <a:off x="12717276" y="10659646"/>
              <a:ext cx="4565673" cy="1661993"/>
            </a:xfrm>
            <a:prstGeom prst="rect">
              <a:avLst/>
            </a:prstGeom>
            <a:noFill/>
          </p:spPr>
          <p:txBody>
            <a:bodyPr wrap="none" rtlCol="0">
              <a:spAutoFit/>
            </a:bodyPr>
            <a:lstStyle/>
            <a:p>
              <a:r>
                <a:rPr lang="en-US" sz="5400" b="1" dirty="0" smtClean="0">
                  <a:latin typeface="Californian FB" panose="0207040306080B030204" pitchFamily="18" charset="0"/>
                </a:rPr>
                <a:t>Training Team</a:t>
              </a:r>
            </a:p>
            <a:p>
              <a:r>
                <a:rPr lang="en-US" sz="4800" b="1" dirty="0" smtClean="0">
                  <a:latin typeface="Californian FB" panose="0207040306080B030204" pitchFamily="18" charset="0"/>
                </a:rPr>
                <a:t>(3 </a:t>
              </a:r>
              <a:r>
                <a:rPr lang="en-US" sz="4800" b="1" dirty="0" err="1" smtClean="0">
                  <a:latin typeface="Californian FB" panose="0207040306080B030204" pitchFamily="18" charset="0"/>
                </a:rPr>
                <a:t>Pax</a:t>
              </a:r>
              <a:r>
                <a:rPr lang="en-US" sz="4800" b="1" dirty="0" smtClean="0">
                  <a:latin typeface="Californian FB" panose="0207040306080B030204" pitchFamily="18" charset="0"/>
                </a:rPr>
                <a:t> per team)</a:t>
              </a:r>
              <a:endParaRPr lang="en-MY" sz="4800" b="1" dirty="0">
                <a:latin typeface="Californian FB" panose="0207040306080B030204" pitchFamily="18" charset="0"/>
              </a:endParaRPr>
            </a:p>
          </p:txBody>
        </p:sp>
      </p:grpSp>
      <p:pic>
        <p:nvPicPr>
          <p:cNvPr id="2050" name="Picture 2" descr="Image result for training team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833" y="3333704"/>
            <a:ext cx="2134322" cy="21343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0993" y="3691463"/>
            <a:ext cx="3807176" cy="17765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User\Downloads\exa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7792" y="8368104"/>
            <a:ext cx="1602404" cy="125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6643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Expected Outcome</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29</a:t>
            </a:fld>
            <a:endParaRPr lang="en-US" dirty="0"/>
          </a:p>
        </p:txBody>
      </p:sp>
      <p:grpSp>
        <p:nvGrpSpPr>
          <p:cNvPr id="31" name="Group 30"/>
          <p:cNvGrpSpPr/>
          <p:nvPr/>
        </p:nvGrpSpPr>
        <p:grpSpPr>
          <a:xfrm>
            <a:off x="1189450" y="3070808"/>
            <a:ext cx="22373367" cy="9541606"/>
            <a:chOff x="255588" y="1098550"/>
            <a:chExt cx="8659812" cy="5073650"/>
          </a:xfrm>
        </p:grpSpPr>
        <p:cxnSp>
          <p:nvCxnSpPr>
            <p:cNvPr id="32" name="Straight Arrow Connector 31"/>
            <p:cNvCxnSpPr/>
            <p:nvPr/>
          </p:nvCxnSpPr>
          <p:spPr bwMode="auto">
            <a:xfrm flipH="1">
              <a:off x="255588" y="6172200"/>
              <a:ext cx="865981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bwMode="auto">
            <a:xfrm flipV="1">
              <a:off x="8915400" y="1098550"/>
              <a:ext cx="0" cy="50736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4" name="Rectangle 33"/>
            <p:cNvSpPr/>
            <p:nvPr/>
          </p:nvSpPr>
          <p:spPr>
            <a:xfrm>
              <a:off x="347790" y="1143001"/>
              <a:ext cx="1936311" cy="1915419"/>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4800" b="1" dirty="0" smtClean="0">
                <a:effectLst>
                  <a:outerShdw blurRad="38100" dist="38100" dir="2700000" algn="tl">
                    <a:srgbClr val="000000">
                      <a:alpha val="43137"/>
                    </a:srgbClr>
                  </a:outerShdw>
                </a:effectLst>
              </a:endParaRPr>
            </a:p>
            <a:p>
              <a:pPr algn="ctr">
                <a:defRPr/>
              </a:pPr>
              <a:r>
                <a:rPr lang="en-US" sz="5400" b="1" dirty="0" smtClean="0"/>
                <a:t>5,0000</a:t>
              </a:r>
            </a:p>
            <a:p>
              <a:pPr algn="ctr">
                <a:defRPr/>
              </a:pPr>
              <a:r>
                <a:rPr lang="en-US" sz="3200" b="1" dirty="0" smtClean="0"/>
                <a:t>Software License</a:t>
              </a:r>
              <a:endParaRPr lang="en-US" sz="3200" b="1" dirty="0"/>
            </a:p>
          </p:txBody>
        </p:sp>
        <p:sp>
          <p:nvSpPr>
            <p:cNvPr id="35" name="Rectangle 34"/>
            <p:cNvSpPr/>
            <p:nvPr/>
          </p:nvSpPr>
          <p:spPr>
            <a:xfrm>
              <a:off x="2431153" y="3228409"/>
              <a:ext cx="2014410" cy="1913902"/>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p>
            <a:p>
              <a:pPr algn="ctr">
                <a:defRPr/>
              </a:pPr>
              <a:endParaRPr lang="en-US" sz="3600" b="1" dirty="0"/>
            </a:p>
            <a:p>
              <a:pPr algn="ctr">
                <a:defRPr/>
              </a:pPr>
              <a:endParaRPr lang="en-US" sz="3600" b="1" dirty="0" smtClean="0"/>
            </a:p>
            <a:p>
              <a:pPr algn="ctr">
                <a:defRPr/>
              </a:pPr>
              <a:r>
                <a:rPr lang="en-US" sz="5400" b="1" dirty="0" smtClean="0"/>
                <a:t>Reshape </a:t>
              </a:r>
            </a:p>
            <a:p>
              <a:pPr algn="ctr">
                <a:defRPr/>
              </a:pPr>
              <a:r>
                <a:rPr lang="en-US" sz="4400" b="1" dirty="0" err="1" smtClean="0"/>
                <a:t>Bumi</a:t>
              </a:r>
              <a:r>
                <a:rPr lang="en-US" sz="4400" b="1" dirty="0" smtClean="0"/>
                <a:t> Entrepreneurs</a:t>
              </a:r>
              <a:endParaRPr lang="en-US" sz="4400" b="1" dirty="0"/>
            </a:p>
          </p:txBody>
        </p:sp>
        <p:sp>
          <p:nvSpPr>
            <p:cNvPr id="36" name="Rectangle 35"/>
            <p:cNvSpPr/>
            <p:nvPr/>
          </p:nvSpPr>
          <p:spPr>
            <a:xfrm>
              <a:off x="2431153" y="1143001"/>
              <a:ext cx="2014410" cy="1915419"/>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4800" b="1" dirty="0" smtClean="0"/>
            </a:p>
            <a:p>
              <a:pPr algn="ctr">
                <a:defRPr/>
              </a:pPr>
              <a:endParaRPr lang="en-US" sz="1100" b="1" dirty="0" smtClean="0"/>
            </a:p>
            <a:p>
              <a:pPr algn="ctr">
                <a:defRPr/>
              </a:pPr>
              <a:r>
                <a:rPr lang="en-US" sz="5400" b="1" dirty="0" smtClean="0"/>
                <a:t>1,000</a:t>
              </a:r>
            </a:p>
            <a:p>
              <a:pPr algn="ctr">
                <a:defRPr/>
              </a:pPr>
              <a:r>
                <a:rPr lang="en-US" sz="3200" b="1" dirty="0" smtClean="0"/>
                <a:t>New Employment Creation</a:t>
              </a:r>
              <a:endParaRPr lang="en-US" sz="3200" b="1" dirty="0"/>
            </a:p>
          </p:txBody>
        </p:sp>
        <p:sp>
          <p:nvSpPr>
            <p:cNvPr id="37" name="Rectangle 36"/>
            <p:cNvSpPr/>
            <p:nvPr/>
          </p:nvSpPr>
          <p:spPr>
            <a:xfrm>
              <a:off x="347790" y="3228409"/>
              <a:ext cx="1936311" cy="1913902"/>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effectLst>
                  <a:outerShdw blurRad="38100" dist="38100" dir="2700000" algn="tl">
                    <a:srgbClr val="000000">
                      <a:alpha val="43137"/>
                    </a:srgbClr>
                  </a:outerShdw>
                </a:effectLst>
              </a:endParaRPr>
            </a:p>
            <a:p>
              <a:pPr algn="ctr">
                <a:defRPr/>
              </a:pPr>
              <a:endParaRPr lang="en-US" sz="3600" b="1" dirty="0">
                <a:effectLst>
                  <a:outerShdw blurRad="38100" dist="38100" dir="2700000" algn="tl">
                    <a:srgbClr val="000000">
                      <a:alpha val="43137"/>
                    </a:srgbClr>
                  </a:outerShdw>
                </a:effectLst>
              </a:endParaRPr>
            </a:p>
            <a:p>
              <a:pPr algn="ctr">
                <a:defRPr/>
              </a:pPr>
              <a:endParaRPr lang="en-US" sz="3600" b="1" dirty="0" smtClean="0">
                <a:effectLst>
                  <a:outerShdw blurRad="38100" dist="38100" dir="2700000" algn="tl">
                    <a:srgbClr val="000000">
                      <a:alpha val="43137"/>
                    </a:srgbClr>
                  </a:outerShdw>
                </a:effectLst>
              </a:endParaRPr>
            </a:p>
            <a:p>
              <a:pPr algn="ctr">
                <a:defRPr/>
              </a:pPr>
              <a:r>
                <a:rPr lang="en-US" sz="5400" b="1" dirty="0" smtClean="0"/>
                <a:t>Foster </a:t>
              </a:r>
            </a:p>
            <a:p>
              <a:pPr algn="ctr">
                <a:defRPr/>
              </a:pPr>
              <a:r>
                <a:rPr lang="en-US" sz="4000" b="1" dirty="0" smtClean="0"/>
                <a:t>Business Networking</a:t>
              </a:r>
              <a:endParaRPr lang="en-US" sz="2400" b="1" dirty="0"/>
            </a:p>
          </p:txBody>
        </p:sp>
        <p:pic>
          <p:nvPicPr>
            <p:cNvPr id="38" name="Picture 2" descr="C:\Users\User\Downloads\te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017" y="1318681"/>
              <a:ext cx="733857" cy="791515"/>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4580655" y="1143000"/>
              <a:ext cx="1936311" cy="1915419"/>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3200" b="1" dirty="0" smtClean="0">
                <a:effectLst>
                  <a:outerShdw blurRad="38100" dist="38100" dir="2700000" algn="tl">
                    <a:srgbClr val="000000">
                      <a:alpha val="43137"/>
                    </a:srgbClr>
                  </a:outerShdw>
                </a:effectLst>
              </a:endParaRPr>
            </a:p>
            <a:p>
              <a:pPr algn="ctr">
                <a:defRPr/>
              </a:pPr>
              <a:endParaRPr lang="en-US" sz="2800" b="1" dirty="0" smtClean="0"/>
            </a:p>
            <a:p>
              <a:pPr algn="ctr">
                <a:defRPr/>
              </a:pPr>
              <a:r>
                <a:rPr lang="en-US" sz="5400" b="1" dirty="0" smtClean="0"/>
                <a:t>Big Data</a:t>
              </a:r>
            </a:p>
            <a:p>
              <a:pPr algn="ctr">
                <a:defRPr/>
              </a:pPr>
              <a:r>
                <a:rPr lang="en-US" sz="4000" b="1" dirty="0" smtClean="0"/>
                <a:t>Analysis &amp; Insights</a:t>
              </a:r>
              <a:endParaRPr lang="en-US" sz="4000" b="1" dirty="0"/>
            </a:p>
          </p:txBody>
        </p:sp>
        <p:sp>
          <p:nvSpPr>
            <p:cNvPr id="43" name="Rectangle 42"/>
            <p:cNvSpPr/>
            <p:nvPr/>
          </p:nvSpPr>
          <p:spPr>
            <a:xfrm>
              <a:off x="4583679" y="3228409"/>
              <a:ext cx="1936311" cy="1913902"/>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effectLst>
                  <a:outerShdw blurRad="38100" dist="38100" dir="2700000" algn="tl">
                    <a:srgbClr val="000000">
                      <a:alpha val="43137"/>
                    </a:srgbClr>
                  </a:outerShdw>
                </a:effectLst>
              </a:endParaRPr>
            </a:p>
            <a:p>
              <a:pPr algn="ctr">
                <a:defRPr/>
              </a:pPr>
              <a:endParaRPr lang="en-US" sz="3600" b="1" dirty="0">
                <a:effectLst>
                  <a:outerShdw blurRad="38100" dist="38100" dir="2700000" algn="tl">
                    <a:srgbClr val="000000">
                      <a:alpha val="43137"/>
                    </a:srgbClr>
                  </a:outerShdw>
                </a:effectLst>
              </a:endParaRPr>
            </a:p>
            <a:p>
              <a:pPr algn="ctr">
                <a:defRPr/>
              </a:pPr>
              <a:endParaRPr lang="en-US" sz="2400" b="1" dirty="0" smtClean="0">
                <a:effectLst>
                  <a:outerShdw blurRad="38100" dist="38100" dir="2700000" algn="tl">
                    <a:srgbClr val="000000">
                      <a:alpha val="43137"/>
                    </a:srgbClr>
                  </a:outerShdw>
                </a:effectLst>
              </a:endParaRPr>
            </a:p>
            <a:p>
              <a:pPr algn="ctr">
                <a:defRPr/>
              </a:pPr>
              <a:r>
                <a:rPr lang="en-US" sz="5400" b="1" dirty="0" smtClean="0"/>
                <a:t>NBOS</a:t>
              </a:r>
            </a:p>
            <a:p>
              <a:pPr algn="ctr">
                <a:defRPr/>
              </a:pPr>
              <a:r>
                <a:rPr lang="en-US" sz="3600" b="1" dirty="0" smtClean="0"/>
                <a:t>Anticipated Approach</a:t>
              </a:r>
              <a:endParaRPr lang="en-US" sz="3600" b="1" dirty="0"/>
            </a:p>
          </p:txBody>
        </p:sp>
        <p:sp>
          <p:nvSpPr>
            <p:cNvPr id="44" name="Rectangle 43"/>
            <p:cNvSpPr/>
            <p:nvPr/>
          </p:nvSpPr>
          <p:spPr>
            <a:xfrm>
              <a:off x="6672390" y="3236346"/>
              <a:ext cx="2014410" cy="1913902"/>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3600" b="1" dirty="0" smtClean="0"/>
            </a:p>
            <a:p>
              <a:pPr algn="ctr">
                <a:defRPr/>
              </a:pPr>
              <a:endParaRPr lang="en-US" sz="3600" b="1" dirty="0"/>
            </a:p>
            <a:p>
              <a:pPr algn="ctr">
                <a:defRPr/>
              </a:pPr>
              <a:endParaRPr lang="en-US" sz="3600" b="1" dirty="0" smtClean="0"/>
            </a:p>
            <a:p>
              <a:pPr algn="ctr">
                <a:defRPr/>
              </a:pPr>
              <a:r>
                <a:rPr lang="en-US" sz="5400" b="1" dirty="0" smtClean="0"/>
                <a:t>GTP </a:t>
              </a:r>
            </a:p>
            <a:p>
              <a:pPr algn="ctr">
                <a:defRPr/>
              </a:pPr>
              <a:r>
                <a:rPr lang="en-US" sz="4400" b="1" dirty="0" smtClean="0"/>
                <a:t>Empowerment Agent</a:t>
              </a:r>
              <a:endParaRPr lang="en-US" sz="4400" b="1" dirty="0"/>
            </a:p>
          </p:txBody>
        </p:sp>
        <p:sp>
          <p:nvSpPr>
            <p:cNvPr id="45" name="Rectangle 44"/>
            <p:cNvSpPr/>
            <p:nvPr/>
          </p:nvSpPr>
          <p:spPr>
            <a:xfrm>
              <a:off x="6672390" y="1150938"/>
              <a:ext cx="2014410" cy="1915419"/>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800" b="1" dirty="0" smtClean="0">
                <a:effectLst>
                  <a:outerShdw blurRad="38100" dist="38100" dir="2700000" algn="tl">
                    <a:srgbClr val="000000">
                      <a:alpha val="43137"/>
                    </a:srgbClr>
                  </a:outerShdw>
                </a:effectLst>
              </a:endParaRPr>
            </a:p>
            <a:p>
              <a:pPr algn="ctr">
                <a:defRPr/>
              </a:pPr>
              <a:endParaRPr lang="en-US" sz="4800" b="1" dirty="0" smtClean="0"/>
            </a:p>
            <a:p>
              <a:pPr algn="ctr">
                <a:defRPr/>
              </a:pPr>
              <a:endParaRPr lang="en-US" sz="2800" b="1" dirty="0" smtClean="0"/>
            </a:p>
            <a:p>
              <a:pPr algn="ctr">
                <a:defRPr/>
              </a:pPr>
              <a:endParaRPr lang="en-US" sz="100" b="1" dirty="0"/>
            </a:p>
            <a:p>
              <a:pPr algn="ctr">
                <a:defRPr/>
              </a:pPr>
              <a:r>
                <a:rPr lang="en-US" sz="5400" b="1" dirty="0" smtClean="0"/>
                <a:t>Proper </a:t>
              </a:r>
            </a:p>
            <a:p>
              <a:pPr algn="ctr">
                <a:defRPr/>
              </a:pPr>
              <a:r>
                <a:rPr lang="en-US" sz="4400" b="1" dirty="0" smtClean="0"/>
                <a:t>Financial Account</a:t>
              </a:r>
              <a:endParaRPr lang="en-US" sz="4400" b="1" dirty="0"/>
            </a:p>
          </p:txBody>
        </p:sp>
        <p:sp>
          <p:nvSpPr>
            <p:cNvPr id="50" name="Rectangle 49"/>
            <p:cNvSpPr/>
            <p:nvPr/>
          </p:nvSpPr>
          <p:spPr>
            <a:xfrm>
              <a:off x="347790" y="5257800"/>
              <a:ext cx="1936311" cy="757660"/>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smtClean="0">
                  <a:solidFill>
                    <a:schemeClr val="tx1"/>
                  </a:solidFill>
                </a:rPr>
                <a:t>TAF Certification Endorsement</a:t>
              </a:r>
              <a:endParaRPr lang="en-US" sz="3200" b="1" dirty="0">
                <a:solidFill>
                  <a:schemeClr val="tx1"/>
                </a:solidFill>
              </a:endParaRPr>
            </a:p>
          </p:txBody>
        </p:sp>
        <p:sp>
          <p:nvSpPr>
            <p:cNvPr id="51" name="Rectangle 50"/>
            <p:cNvSpPr/>
            <p:nvPr/>
          </p:nvSpPr>
          <p:spPr>
            <a:xfrm>
              <a:off x="2431153" y="5257800"/>
              <a:ext cx="2014410" cy="757661"/>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smtClean="0">
                  <a:solidFill>
                    <a:schemeClr val="bg1"/>
                  </a:solidFill>
                </a:rPr>
                <a:t>PI1M SME Award</a:t>
              </a:r>
              <a:endParaRPr lang="en-US" sz="3600" b="1" dirty="0">
                <a:solidFill>
                  <a:schemeClr val="bg1"/>
                </a:solidFill>
              </a:endParaRPr>
            </a:p>
          </p:txBody>
        </p:sp>
        <p:sp>
          <p:nvSpPr>
            <p:cNvPr id="52" name="Rectangle 51"/>
            <p:cNvSpPr/>
            <p:nvPr/>
          </p:nvSpPr>
          <p:spPr>
            <a:xfrm>
              <a:off x="4580654" y="5257800"/>
              <a:ext cx="1936311" cy="757661"/>
            </a:xfrm>
            <a:prstGeom prst="rect">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solidFill>
                    <a:schemeClr val="bg1"/>
                  </a:solidFill>
                </a:rPr>
                <a:t>Manual </a:t>
              </a:r>
            </a:p>
            <a:p>
              <a:pPr algn="ctr"/>
              <a:r>
                <a:rPr lang="en-US" sz="2800" b="1" dirty="0">
                  <a:solidFill>
                    <a:schemeClr val="bg1"/>
                  </a:solidFill>
                </a:rPr>
                <a:t>SPS, </a:t>
              </a:r>
              <a:r>
                <a:rPr lang="en-US" sz="2800" b="1" dirty="0" err="1">
                  <a:solidFill>
                    <a:schemeClr val="bg1"/>
                  </a:solidFill>
                </a:rPr>
                <a:t>SPSLite</a:t>
              </a:r>
              <a:r>
                <a:rPr lang="en-US" sz="2800" b="1" dirty="0">
                  <a:solidFill>
                    <a:schemeClr val="bg1"/>
                  </a:solidFill>
                </a:rPr>
                <a:t> &amp; SPS Entrepreneur Web</a:t>
              </a:r>
            </a:p>
          </p:txBody>
        </p:sp>
        <p:sp>
          <p:nvSpPr>
            <p:cNvPr id="53" name="Rectangle 52"/>
            <p:cNvSpPr/>
            <p:nvPr/>
          </p:nvSpPr>
          <p:spPr>
            <a:xfrm>
              <a:off x="6672388" y="5257800"/>
              <a:ext cx="2014412" cy="757660"/>
            </a:xfrm>
            <a:prstGeom prst="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smtClean="0">
                  <a:solidFill>
                    <a:schemeClr val="bg1"/>
                  </a:solidFill>
                </a:rPr>
                <a:t>Training </a:t>
              </a:r>
              <a:r>
                <a:rPr lang="en-US" sz="2800" b="1" dirty="0">
                  <a:solidFill>
                    <a:schemeClr val="bg1"/>
                  </a:solidFill>
                </a:rPr>
                <a:t>Hand Out &amp; </a:t>
              </a:r>
              <a:r>
                <a:rPr lang="en-US" sz="2800" b="1" dirty="0" smtClean="0">
                  <a:solidFill>
                    <a:schemeClr val="bg1"/>
                  </a:solidFill>
                </a:rPr>
                <a:t>Stationeries</a:t>
              </a:r>
              <a:endParaRPr lang="en-US" sz="2800" b="1" dirty="0">
                <a:solidFill>
                  <a:schemeClr val="bg1"/>
                </a:solidFill>
              </a:endParaRPr>
            </a:p>
          </p:txBody>
        </p:sp>
      </p:grpSp>
      <p:pic>
        <p:nvPicPr>
          <p:cNvPr id="3074" name="Picture 2" descr="Image result for jobplacemen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8271" y="3335978"/>
            <a:ext cx="1786159" cy="17861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big data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7675" y="3413894"/>
            <a:ext cx="1610163" cy="15967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business process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18898" y="3237101"/>
            <a:ext cx="1782315" cy="178231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business networking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5617" y="7045485"/>
            <a:ext cx="2026716" cy="202671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8400" y="7159368"/>
            <a:ext cx="1808017" cy="180801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64827" y="6374868"/>
            <a:ext cx="4400230" cy="293348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GTP - Government Transformation Program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87367" y="7180370"/>
            <a:ext cx="2107091" cy="169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243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Table of Contents</a:t>
            </a:r>
            <a:endParaRPr lang="en-US" sz="6400" dirty="0">
              <a:solidFill>
                <a:srgbClr val="C00000"/>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a:t>
            </a:fld>
            <a:endParaRPr lang="en-US"/>
          </a:p>
        </p:txBody>
      </p:sp>
      <p:sp>
        <p:nvSpPr>
          <p:cNvPr id="24" name="Shape 305"/>
          <p:cNvSpPr/>
          <p:nvPr/>
        </p:nvSpPr>
        <p:spPr>
          <a:xfrm>
            <a:off x="1369488" y="3317721"/>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25" name="Shape 308"/>
          <p:cNvSpPr txBox="1"/>
          <p:nvPr/>
        </p:nvSpPr>
        <p:spPr>
          <a:xfrm>
            <a:off x="1400414" y="3520450"/>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1.0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26" name="Shape 305"/>
          <p:cNvSpPr/>
          <p:nvPr/>
        </p:nvSpPr>
        <p:spPr>
          <a:xfrm>
            <a:off x="1344846" y="5226733"/>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27" name="Shape 308"/>
          <p:cNvSpPr txBox="1"/>
          <p:nvPr/>
        </p:nvSpPr>
        <p:spPr>
          <a:xfrm>
            <a:off x="1375772" y="5429462"/>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2.0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28" name="TextBox 27"/>
          <p:cNvSpPr txBox="1"/>
          <p:nvPr/>
        </p:nvSpPr>
        <p:spPr>
          <a:xfrm>
            <a:off x="3729787" y="3466855"/>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Executive Summary											2</a:t>
            </a:r>
          </a:p>
        </p:txBody>
      </p:sp>
      <p:sp>
        <p:nvSpPr>
          <p:cNvPr id="29" name="TextBox 28"/>
          <p:cNvSpPr txBox="1"/>
          <p:nvPr/>
        </p:nvSpPr>
        <p:spPr>
          <a:xfrm>
            <a:off x="3729788" y="5375867"/>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About Us													4</a:t>
            </a:r>
            <a:endParaRPr lang="en-US" sz="4400" dirty="0">
              <a:solidFill>
                <a:schemeClr val="tx1">
                  <a:lumMod val="95000"/>
                  <a:lumOff val="5000"/>
                </a:schemeClr>
              </a:solidFill>
              <a:latin typeface="Open Sans Light"/>
              <a:cs typeface="Open Sans Light"/>
            </a:endParaRPr>
          </a:p>
        </p:txBody>
      </p:sp>
      <p:sp>
        <p:nvSpPr>
          <p:cNvPr id="30" name="Shape 305"/>
          <p:cNvSpPr/>
          <p:nvPr/>
        </p:nvSpPr>
        <p:spPr>
          <a:xfrm>
            <a:off x="1370042" y="7175823"/>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31" name="Shape 308"/>
          <p:cNvSpPr txBox="1"/>
          <p:nvPr/>
        </p:nvSpPr>
        <p:spPr>
          <a:xfrm>
            <a:off x="1400968" y="7378552"/>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3</a:t>
            </a: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32" name="Shape 305"/>
          <p:cNvSpPr/>
          <p:nvPr/>
        </p:nvSpPr>
        <p:spPr>
          <a:xfrm>
            <a:off x="1369463" y="9036709"/>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33" name="Shape 308"/>
          <p:cNvSpPr txBox="1"/>
          <p:nvPr/>
        </p:nvSpPr>
        <p:spPr>
          <a:xfrm>
            <a:off x="1400389" y="9239438"/>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4.0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36" name="TextBox 35"/>
          <p:cNvSpPr txBox="1"/>
          <p:nvPr/>
        </p:nvSpPr>
        <p:spPr>
          <a:xfrm>
            <a:off x="3729789" y="7324957"/>
            <a:ext cx="17878927" cy="923342"/>
          </a:xfrm>
          <a:prstGeom prst="rect">
            <a:avLst/>
          </a:prstGeom>
          <a:noFill/>
        </p:spPr>
        <p:txBody>
          <a:bodyPr wrap="square" lIns="243852" tIns="121926" rIns="243852" bIns="121926" rtlCol="0">
            <a:spAutoFit/>
          </a:bodyPr>
          <a:lstStyle/>
          <a:p>
            <a:r>
              <a:rPr lang="en-US" sz="4400" dirty="0">
                <a:solidFill>
                  <a:schemeClr val="tx1">
                    <a:lumMod val="95000"/>
                    <a:lumOff val="5000"/>
                  </a:schemeClr>
                </a:solidFill>
                <a:latin typeface="Open Sans Light"/>
                <a:cs typeface="Open Sans Light"/>
              </a:rPr>
              <a:t>The Proposal </a:t>
            </a:r>
            <a:r>
              <a:rPr lang="en-US" sz="4400" dirty="0" smtClean="0">
                <a:solidFill>
                  <a:schemeClr val="tx1">
                    <a:lumMod val="95000"/>
                    <a:lumOff val="5000"/>
                  </a:schemeClr>
                </a:solidFill>
                <a:latin typeface="Open Sans Light"/>
                <a:cs typeface="Open Sans Light"/>
              </a:rPr>
              <a:t>												12</a:t>
            </a:r>
            <a:endParaRPr lang="en-US" sz="4400" dirty="0">
              <a:solidFill>
                <a:schemeClr val="tx1">
                  <a:lumMod val="95000"/>
                  <a:lumOff val="5000"/>
                </a:schemeClr>
              </a:solidFill>
              <a:latin typeface="Open Sans Light"/>
              <a:cs typeface="Open Sans Light"/>
            </a:endParaRPr>
          </a:p>
        </p:txBody>
      </p:sp>
      <p:sp>
        <p:nvSpPr>
          <p:cNvPr id="37" name="TextBox 36"/>
          <p:cNvSpPr txBox="1"/>
          <p:nvPr/>
        </p:nvSpPr>
        <p:spPr>
          <a:xfrm>
            <a:off x="3777914" y="9252563"/>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Contact Us													24</a:t>
            </a:r>
            <a:endParaRPr lang="en-US" sz="4400" dirty="0">
              <a:solidFill>
                <a:schemeClr val="tx1">
                  <a:lumMod val="95000"/>
                  <a:lumOff val="5000"/>
                </a:schemeClr>
              </a:solidFill>
              <a:latin typeface="Open Sans Light"/>
              <a:cs typeface="Open Sans Light"/>
            </a:endParaRPr>
          </a:p>
        </p:txBody>
      </p:sp>
    </p:spTree>
    <p:extLst>
      <p:ext uri="{BB962C8B-B14F-4D97-AF65-F5344CB8AC3E}">
        <p14:creationId xmlns:p14="http://schemas.microsoft.com/office/powerpoint/2010/main" val="30570302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Method of Statement</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30</a:t>
            </a:fld>
            <a:endParaRPr lang="en-US" dirty="0"/>
          </a:p>
        </p:txBody>
      </p:sp>
      <p:grpSp>
        <p:nvGrpSpPr>
          <p:cNvPr id="9" name="Group 8"/>
          <p:cNvGrpSpPr/>
          <p:nvPr/>
        </p:nvGrpSpPr>
        <p:grpSpPr>
          <a:xfrm>
            <a:off x="9459311" y="3172836"/>
            <a:ext cx="5612524" cy="9712927"/>
            <a:chOff x="3243117" y="1108304"/>
            <a:chExt cx="2647732" cy="4767379"/>
          </a:xfrm>
        </p:grpSpPr>
        <p:sp>
          <p:nvSpPr>
            <p:cNvPr id="10" name="Freeform 9"/>
            <p:cNvSpPr/>
            <p:nvPr/>
          </p:nvSpPr>
          <p:spPr>
            <a:xfrm>
              <a:off x="4354855" y="3106434"/>
              <a:ext cx="1535994" cy="1770184"/>
            </a:xfrm>
            <a:custGeom>
              <a:avLst/>
              <a:gdLst>
                <a:gd name="connsiteX0" fmla="*/ 650902 w 1535994"/>
                <a:gd name="connsiteY0" fmla="*/ 0 h 1770184"/>
                <a:gd name="connsiteX1" fmla="*/ 1535994 w 1535994"/>
                <a:gd name="connsiteY1" fmla="*/ 885092 h 1770184"/>
                <a:gd name="connsiteX2" fmla="*/ 650902 w 1535994"/>
                <a:gd name="connsiteY2" fmla="*/ 1770184 h 1770184"/>
                <a:gd name="connsiteX3" fmla="*/ 25047 w 1535994"/>
                <a:gd name="connsiteY3" fmla="*/ 1510947 h 1770184"/>
                <a:gd name="connsiteX4" fmla="*/ 0 w 1535994"/>
                <a:gd name="connsiteY4" fmla="*/ 1480590 h 1770184"/>
                <a:gd name="connsiteX5" fmla="*/ 385977 w 1535994"/>
                <a:gd name="connsiteY5" fmla="*/ 1256723 h 1770184"/>
                <a:gd name="connsiteX6" fmla="*/ 395196 w 1535994"/>
                <a:gd name="connsiteY6" fmla="*/ 1264329 h 1770184"/>
                <a:gd name="connsiteX7" fmla="*/ 650901 w 1535994"/>
                <a:gd name="connsiteY7" fmla="*/ 1342436 h 1770184"/>
                <a:gd name="connsiteX8" fmla="*/ 1108245 w 1535994"/>
                <a:gd name="connsiteY8" fmla="*/ 885092 h 1770184"/>
                <a:gd name="connsiteX9" fmla="*/ 650901 w 1535994"/>
                <a:gd name="connsiteY9" fmla="*/ 427748 h 1770184"/>
                <a:gd name="connsiteX10" fmla="*/ 395196 w 1535994"/>
                <a:gd name="connsiteY10" fmla="*/ 505855 h 1770184"/>
                <a:gd name="connsiteX11" fmla="*/ 385979 w 1535994"/>
                <a:gd name="connsiteY11" fmla="*/ 513460 h 1770184"/>
                <a:gd name="connsiteX12" fmla="*/ 2 w 1535994"/>
                <a:gd name="connsiteY12" fmla="*/ 289593 h 1770184"/>
                <a:gd name="connsiteX13" fmla="*/ 25047 w 1535994"/>
                <a:gd name="connsiteY13" fmla="*/ 259237 h 1770184"/>
                <a:gd name="connsiteX14" fmla="*/ 650902 w 1535994"/>
                <a:gd name="connsiteY14" fmla="*/ 0 h 177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5994" h="1770184">
                  <a:moveTo>
                    <a:pt x="650902" y="0"/>
                  </a:moveTo>
                  <a:cubicBezTo>
                    <a:pt x="1139725" y="0"/>
                    <a:pt x="1535994" y="396269"/>
                    <a:pt x="1535994" y="885092"/>
                  </a:cubicBezTo>
                  <a:cubicBezTo>
                    <a:pt x="1535994" y="1373915"/>
                    <a:pt x="1139725" y="1770184"/>
                    <a:pt x="650902" y="1770184"/>
                  </a:cubicBezTo>
                  <a:cubicBezTo>
                    <a:pt x="406491" y="1770184"/>
                    <a:pt x="185218" y="1671117"/>
                    <a:pt x="25047" y="1510947"/>
                  </a:cubicBezTo>
                  <a:lnTo>
                    <a:pt x="0" y="1480590"/>
                  </a:lnTo>
                  <a:lnTo>
                    <a:pt x="385977" y="1256723"/>
                  </a:lnTo>
                  <a:lnTo>
                    <a:pt x="395196" y="1264329"/>
                  </a:lnTo>
                  <a:cubicBezTo>
                    <a:pt x="468188" y="1313642"/>
                    <a:pt x="556182" y="1342436"/>
                    <a:pt x="650901" y="1342436"/>
                  </a:cubicBezTo>
                  <a:cubicBezTo>
                    <a:pt x="903485" y="1342436"/>
                    <a:pt x="1108245" y="1137676"/>
                    <a:pt x="1108245" y="885092"/>
                  </a:cubicBezTo>
                  <a:cubicBezTo>
                    <a:pt x="1108245" y="632508"/>
                    <a:pt x="903485" y="427748"/>
                    <a:pt x="650901" y="427748"/>
                  </a:cubicBezTo>
                  <a:cubicBezTo>
                    <a:pt x="556182" y="427748"/>
                    <a:pt x="468188" y="456542"/>
                    <a:pt x="395196" y="505855"/>
                  </a:cubicBezTo>
                  <a:lnTo>
                    <a:pt x="385979" y="513460"/>
                  </a:lnTo>
                  <a:lnTo>
                    <a:pt x="2" y="289593"/>
                  </a:lnTo>
                  <a:lnTo>
                    <a:pt x="25047" y="259237"/>
                  </a:lnTo>
                  <a:cubicBezTo>
                    <a:pt x="185218" y="99067"/>
                    <a:pt x="406491" y="0"/>
                    <a:pt x="650902"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0"/>
            <p:cNvSpPr/>
            <p:nvPr/>
          </p:nvSpPr>
          <p:spPr>
            <a:xfrm rot="10800000">
              <a:off x="3243117" y="4105499"/>
              <a:ext cx="1535994" cy="1770184"/>
            </a:xfrm>
            <a:custGeom>
              <a:avLst/>
              <a:gdLst>
                <a:gd name="connsiteX0" fmla="*/ 650902 w 1535994"/>
                <a:gd name="connsiteY0" fmla="*/ 0 h 1770184"/>
                <a:gd name="connsiteX1" fmla="*/ 1535994 w 1535994"/>
                <a:gd name="connsiteY1" fmla="*/ 885092 h 1770184"/>
                <a:gd name="connsiteX2" fmla="*/ 650902 w 1535994"/>
                <a:gd name="connsiteY2" fmla="*/ 1770184 h 1770184"/>
                <a:gd name="connsiteX3" fmla="*/ 25047 w 1535994"/>
                <a:gd name="connsiteY3" fmla="*/ 1510947 h 1770184"/>
                <a:gd name="connsiteX4" fmla="*/ 0 w 1535994"/>
                <a:gd name="connsiteY4" fmla="*/ 1480590 h 1770184"/>
                <a:gd name="connsiteX5" fmla="*/ 385977 w 1535994"/>
                <a:gd name="connsiteY5" fmla="*/ 1256723 h 1770184"/>
                <a:gd name="connsiteX6" fmla="*/ 395196 w 1535994"/>
                <a:gd name="connsiteY6" fmla="*/ 1264329 h 1770184"/>
                <a:gd name="connsiteX7" fmla="*/ 650901 w 1535994"/>
                <a:gd name="connsiteY7" fmla="*/ 1342436 h 1770184"/>
                <a:gd name="connsiteX8" fmla="*/ 1108245 w 1535994"/>
                <a:gd name="connsiteY8" fmla="*/ 885092 h 1770184"/>
                <a:gd name="connsiteX9" fmla="*/ 650901 w 1535994"/>
                <a:gd name="connsiteY9" fmla="*/ 427748 h 1770184"/>
                <a:gd name="connsiteX10" fmla="*/ 395196 w 1535994"/>
                <a:gd name="connsiteY10" fmla="*/ 505855 h 1770184"/>
                <a:gd name="connsiteX11" fmla="*/ 385979 w 1535994"/>
                <a:gd name="connsiteY11" fmla="*/ 513460 h 1770184"/>
                <a:gd name="connsiteX12" fmla="*/ 2 w 1535994"/>
                <a:gd name="connsiteY12" fmla="*/ 289593 h 1770184"/>
                <a:gd name="connsiteX13" fmla="*/ 25047 w 1535994"/>
                <a:gd name="connsiteY13" fmla="*/ 259237 h 1770184"/>
                <a:gd name="connsiteX14" fmla="*/ 650902 w 1535994"/>
                <a:gd name="connsiteY14" fmla="*/ 0 h 177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5994" h="1770184">
                  <a:moveTo>
                    <a:pt x="650902" y="0"/>
                  </a:moveTo>
                  <a:cubicBezTo>
                    <a:pt x="1139725" y="0"/>
                    <a:pt x="1535994" y="396269"/>
                    <a:pt x="1535994" y="885092"/>
                  </a:cubicBezTo>
                  <a:cubicBezTo>
                    <a:pt x="1535994" y="1373915"/>
                    <a:pt x="1139725" y="1770184"/>
                    <a:pt x="650902" y="1770184"/>
                  </a:cubicBezTo>
                  <a:cubicBezTo>
                    <a:pt x="406491" y="1770184"/>
                    <a:pt x="185218" y="1671117"/>
                    <a:pt x="25047" y="1510947"/>
                  </a:cubicBezTo>
                  <a:lnTo>
                    <a:pt x="0" y="1480590"/>
                  </a:lnTo>
                  <a:lnTo>
                    <a:pt x="385977" y="1256723"/>
                  </a:lnTo>
                  <a:lnTo>
                    <a:pt x="395196" y="1264329"/>
                  </a:lnTo>
                  <a:cubicBezTo>
                    <a:pt x="468188" y="1313642"/>
                    <a:pt x="556182" y="1342436"/>
                    <a:pt x="650901" y="1342436"/>
                  </a:cubicBezTo>
                  <a:cubicBezTo>
                    <a:pt x="903485" y="1342436"/>
                    <a:pt x="1108245" y="1137676"/>
                    <a:pt x="1108245" y="885092"/>
                  </a:cubicBezTo>
                  <a:cubicBezTo>
                    <a:pt x="1108245" y="632508"/>
                    <a:pt x="903485" y="427748"/>
                    <a:pt x="650901" y="427748"/>
                  </a:cubicBezTo>
                  <a:cubicBezTo>
                    <a:pt x="556182" y="427748"/>
                    <a:pt x="468188" y="456542"/>
                    <a:pt x="395196" y="505855"/>
                  </a:cubicBezTo>
                  <a:lnTo>
                    <a:pt x="385979" y="513460"/>
                  </a:lnTo>
                  <a:lnTo>
                    <a:pt x="2" y="289593"/>
                  </a:lnTo>
                  <a:lnTo>
                    <a:pt x="25047" y="259237"/>
                  </a:lnTo>
                  <a:cubicBezTo>
                    <a:pt x="185218" y="99067"/>
                    <a:pt x="406491" y="0"/>
                    <a:pt x="650902"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1"/>
            <p:cNvSpPr/>
            <p:nvPr/>
          </p:nvSpPr>
          <p:spPr>
            <a:xfrm>
              <a:off x="4354855" y="1108304"/>
              <a:ext cx="1535994" cy="1770184"/>
            </a:xfrm>
            <a:custGeom>
              <a:avLst/>
              <a:gdLst>
                <a:gd name="connsiteX0" fmla="*/ 650902 w 1535994"/>
                <a:gd name="connsiteY0" fmla="*/ 0 h 1770184"/>
                <a:gd name="connsiteX1" fmla="*/ 1535994 w 1535994"/>
                <a:gd name="connsiteY1" fmla="*/ 885092 h 1770184"/>
                <a:gd name="connsiteX2" fmla="*/ 650902 w 1535994"/>
                <a:gd name="connsiteY2" fmla="*/ 1770184 h 1770184"/>
                <a:gd name="connsiteX3" fmla="*/ 25047 w 1535994"/>
                <a:gd name="connsiteY3" fmla="*/ 1510947 h 1770184"/>
                <a:gd name="connsiteX4" fmla="*/ 0 w 1535994"/>
                <a:gd name="connsiteY4" fmla="*/ 1480590 h 1770184"/>
                <a:gd name="connsiteX5" fmla="*/ 385977 w 1535994"/>
                <a:gd name="connsiteY5" fmla="*/ 1256723 h 1770184"/>
                <a:gd name="connsiteX6" fmla="*/ 395196 w 1535994"/>
                <a:gd name="connsiteY6" fmla="*/ 1264329 h 1770184"/>
                <a:gd name="connsiteX7" fmla="*/ 650901 w 1535994"/>
                <a:gd name="connsiteY7" fmla="*/ 1342436 h 1770184"/>
                <a:gd name="connsiteX8" fmla="*/ 1108245 w 1535994"/>
                <a:gd name="connsiteY8" fmla="*/ 885092 h 1770184"/>
                <a:gd name="connsiteX9" fmla="*/ 650901 w 1535994"/>
                <a:gd name="connsiteY9" fmla="*/ 427748 h 1770184"/>
                <a:gd name="connsiteX10" fmla="*/ 395196 w 1535994"/>
                <a:gd name="connsiteY10" fmla="*/ 505855 h 1770184"/>
                <a:gd name="connsiteX11" fmla="*/ 385979 w 1535994"/>
                <a:gd name="connsiteY11" fmla="*/ 513460 h 1770184"/>
                <a:gd name="connsiteX12" fmla="*/ 2 w 1535994"/>
                <a:gd name="connsiteY12" fmla="*/ 289593 h 1770184"/>
                <a:gd name="connsiteX13" fmla="*/ 25047 w 1535994"/>
                <a:gd name="connsiteY13" fmla="*/ 259237 h 1770184"/>
                <a:gd name="connsiteX14" fmla="*/ 650902 w 1535994"/>
                <a:gd name="connsiteY14" fmla="*/ 0 h 177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5994" h="1770184">
                  <a:moveTo>
                    <a:pt x="650902" y="0"/>
                  </a:moveTo>
                  <a:cubicBezTo>
                    <a:pt x="1139725" y="0"/>
                    <a:pt x="1535994" y="396269"/>
                    <a:pt x="1535994" y="885092"/>
                  </a:cubicBezTo>
                  <a:cubicBezTo>
                    <a:pt x="1535994" y="1373915"/>
                    <a:pt x="1139725" y="1770184"/>
                    <a:pt x="650902" y="1770184"/>
                  </a:cubicBezTo>
                  <a:cubicBezTo>
                    <a:pt x="406491" y="1770184"/>
                    <a:pt x="185218" y="1671117"/>
                    <a:pt x="25047" y="1510947"/>
                  </a:cubicBezTo>
                  <a:lnTo>
                    <a:pt x="0" y="1480590"/>
                  </a:lnTo>
                  <a:lnTo>
                    <a:pt x="385977" y="1256723"/>
                  </a:lnTo>
                  <a:lnTo>
                    <a:pt x="395196" y="1264329"/>
                  </a:lnTo>
                  <a:cubicBezTo>
                    <a:pt x="468188" y="1313642"/>
                    <a:pt x="556182" y="1342436"/>
                    <a:pt x="650901" y="1342436"/>
                  </a:cubicBezTo>
                  <a:cubicBezTo>
                    <a:pt x="903485" y="1342436"/>
                    <a:pt x="1108245" y="1137676"/>
                    <a:pt x="1108245" y="885092"/>
                  </a:cubicBezTo>
                  <a:cubicBezTo>
                    <a:pt x="1108245" y="632508"/>
                    <a:pt x="903485" y="427748"/>
                    <a:pt x="650901" y="427748"/>
                  </a:cubicBezTo>
                  <a:cubicBezTo>
                    <a:pt x="556182" y="427748"/>
                    <a:pt x="468188" y="456542"/>
                    <a:pt x="395196" y="505855"/>
                  </a:cubicBezTo>
                  <a:lnTo>
                    <a:pt x="385979" y="513460"/>
                  </a:lnTo>
                  <a:lnTo>
                    <a:pt x="2" y="289593"/>
                  </a:lnTo>
                  <a:lnTo>
                    <a:pt x="25047" y="259237"/>
                  </a:lnTo>
                  <a:cubicBezTo>
                    <a:pt x="185218" y="99067"/>
                    <a:pt x="406491" y="0"/>
                    <a:pt x="650902" y="0"/>
                  </a:cubicBezTo>
                  <a:close/>
                </a:path>
              </a:pathLst>
            </a:custGeom>
            <a:gradFill>
              <a:gsLst>
                <a:gs pos="0">
                  <a:schemeClr val="tx2">
                    <a:lumMod val="50000"/>
                  </a:schemeClr>
                </a:gs>
                <a:gs pos="50000">
                  <a:srgbClr val="1D5685"/>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2"/>
            <p:cNvSpPr/>
            <p:nvPr/>
          </p:nvSpPr>
          <p:spPr>
            <a:xfrm rot="10800000">
              <a:off x="3243117" y="2107369"/>
              <a:ext cx="1535994" cy="1770184"/>
            </a:xfrm>
            <a:custGeom>
              <a:avLst/>
              <a:gdLst>
                <a:gd name="connsiteX0" fmla="*/ 650902 w 1535994"/>
                <a:gd name="connsiteY0" fmla="*/ 0 h 1770184"/>
                <a:gd name="connsiteX1" fmla="*/ 1535994 w 1535994"/>
                <a:gd name="connsiteY1" fmla="*/ 885092 h 1770184"/>
                <a:gd name="connsiteX2" fmla="*/ 650902 w 1535994"/>
                <a:gd name="connsiteY2" fmla="*/ 1770184 h 1770184"/>
                <a:gd name="connsiteX3" fmla="*/ 25047 w 1535994"/>
                <a:gd name="connsiteY3" fmla="*/ 1510947 h 1770184"/>
                <a:gd name="connsiteX4" fmla="*/ 0 w 1535994"/>
                <a:gd name="connsiteY4" fmla="*/ 1480590 h 1770184"/>
                <a:gd name="connsiteX5" fmla="*/ 385977 w 1535994"/>
                <a:gd name="connsiteY5" fmla="*/ 1256723 h 1770184"/>
                <a:gd name="connsiteX6" fmla="*/ 395196 w 1535994"/>
                <a:gd name="connsiteY6" fmla="*/ 1264329 h 1770184"/>
                <a:gd name="connsiteX7" fmla="*/ 650901 w 1535994"/>
                <a:gd name="connsiteY7" fmla="*/ 1342436 h 1770184"/>
                <a:gd name="connsiteX8" fmla="*/ 1108245 w 1535994"/>
                <a:gd name="connsiteY8" fmla="*/ 885092 h 1770184"/>
                <a:gd name="connsiteX9" fmla="*/ 650901 w 1535994"/>
                <a:gd name="connsiteY9" fmla="*/ 427748 h 1770184"/>
                <a:gd name="connsiteX10" fmla="*/ 395196 w 1535994"/>
                <a:gd name="connsiteY10" fmla="*/ 505855 h 1770184"/>
                <a:gd name="connsiteX11" fmla="*/ 385979 w 1535994"/>
                <a:gd name="connsiteY11" fmla="*/ 513460 h 1770184"/>
                <a:gd name="connsiteX12" fmla="*/ 2 w 1535994"/>
                <a:gd name="connsiteY12" fmla="*/ 289593 h 1770184"/>
                <a:gd name="connsiteX13" fmla="*/ 25047 w 1535994"/>
                <a:gd name="connsiteY13" fmla="*/ 259237 h 1770184"/>
                <a:gd name="connsiteX14" fmla="*/ 650902 w 1535994"/>
                <a:gd name="connsiteY14" fmla="*/ 0 h 177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5994" h="1770184">
                  <a:moveTo>
                    <a:pt x="650902" y="0"/>
                  </a:moveTo>
                  <a:cubicBezTo>
                    <a:pt x="1139725" y="0"/>
                    <a:pt x="1535994" y="396269"/>
                    <a:pt x="1535994" y="885092"/>
                  </a:cubicBezTo>
                  <a:cubicBezTo>
                    <a:pt x="1535994" y="1373915"/>
                    <a:pt x="1139725" y="1770184"/>
                    <a:pt x="650902" y="1770184"/>
                  </a:cubicBezTo>
                  <a:cubicBezTo>
                    <a:pt x="406491" y="1770184"/>
                    <a:pt x="185218" y="1671117"/>
                    <a:pt x="25047" y="1510947"/>
                  </a:cubicBezTo>
                  <a:lnTo>
                    <a:pt x="0" y="1480590"/>
                  </a:lnTo>
                  <a:lnTo>
                    <a:pt x="385977" y="1256723"/>
                  </a:lnTo>
                  <a:lnTo>
                    <a:pt x="395196" y="1264329"/>
                  </a:lnTo>
                  <a:cubicBezTo>
                    <a:pt x="468188" y="1313642"/>
                    <a:pt x="556182" y="1342436"/>
                    <a:pt x="650901" y="1342436"/>
                  </a:cubicBezTo>
                  <a:cubicBezTo>
                    <a:pt x="903485" y="1342436"/>
                    <a:pt x="1108245" y="1137676"/>
                    <a:pt x="1108245" y="885092"/>
                  </a:cubicBezTo>
                  <a:cubicBezTo>
                    <a:pt x="1108245" y="632508"/>
                    <a:pt x="903485" y="427748"/>
                    <a:pt x="650901" y="427748"/>
                  </a:cubicBezTo>
                  <a:cubicBezTo>
                    <a:pt x="556182" y="427748"/>
                    <a:pt x="468188" y="456542"/>
                    <a:pt x="395196" y="505855"/>
                  </a:cubicBezTo>
                  <a:lnTo>
                    <a:pt x="385979" y="513460"/>
                  </a:lnTo>
                  <a:lnTo>
                    <a:pt x="2" y="289593"/>
                  </a:lnTo>
                  <a:lnTo>
                    <a:pt x="25047" y="259237"/>
                  </a:lnTo>
                  <a:cubicBezTo>
                    <a:pt x="185218" y="99067"/>
                    <a:pt x="406491" y="0"/>
                    <a:pt x="650902"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a:spLocks/>
            </p:cNvSpPr>
            <p:nvPr/>
          </p:nvSpPr>
          <p:spPr>
            <a:xfrm>
              <a:off x="3330157" y="2855301"/>
              <a:ext cx="274320" cy="274320"/>
            </a:xfrm>
            <a:prstGeom prst="ellipse">
              <a:avLst/>
            </a:prstGeom>
            <a:solidFill>
              <a:srgbClr val="92D050"/>
            </a:solidFill>
            <a:ln>
              <a:solidFill>
                <a:schemeClr val="bg1"/>
              </a:solidFill>
            </a:ln>
            <a:effectLst>
              <a:outerShdw blurRad="50800" dist="38100" dir="2700000" algn="tl" rotWithShape="0">
                <a:prstClr val="black">
                  <a:alpha val="40000"/>
                </a:prstClr>
              </a:outerShdw>
            </a:effectLst>
          </p:spPr>
          <p:txBody>
            <a:bodyPr wrap="none" rtlCol="0" anchor="ctr">
              <a:spAutoFit/>
            </a:bodyPr>
            <a:lstStyle/>
            <a:p>
              <a:pPr algn="ctr"/>
              <a:r>
                <a:rPr lang="en-US" b="1" dirty="0" smtClean="0">
                  <a:solidFill>
                    <a:schemeClr val="bg1"/>
                  </a:solidFill>
                  <a:effectLst>
                    <a:outerShdw blurRad="38100" dist="38100" dir="2700000" algn="tl">
                      <a:srgbClr val="000000">
                        <a:alpha val="43137"/>
                      </a:srgbClr>
                    </a:outerShdw>
                  </a:effectLst>
                </a:rPr>
                <a:t>2</a:t>
              </a:r>
              <a:endParaRPr lang="en-US" b="1" dirty="0">
                <a:solidFill>
                  <a:schemeClr val="bg1"/>
                </a:solidFill>
                <a:effectLst>
                  <a:outerShdw blurRad="38100" dist="38100" dir="2700000" algn="tl">
                    <a:srgbClr val="000000">
                      <a:alpha val="43137"/>
                    </a:srgbClr>
                  </a:outerShdw>
                </a:effectLst>
              </a:endParaRPr>
            </a:p>
          </p:txBody>
        </p:sp>
        <p:cxnSp>
          <p:nvCxnSpPr>
            <p:cNvPr id="15" name="Straight Connector 14"/>
            <p:cNvCxnSpPr/>
            <p:nvPr/>
          </p:nvCxnSpPr>
          <p:spPr>
            <a:xfrm flipV="1">
              <a:off x="4149600" y="4237228"/>
              <a:ext cx="902883" cy="52742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149600" y="2233168"/>
              <a:ext cx="902883" cy="52742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49600" y="5224652"/>
              <a:ext cx="905000" cy="52099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49600" y="3222313"/>
              <a:ext cx="905000" cy="52099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51737" y="1278127"/>
              <a:ext cx="893463" cy="51435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800000">
              <a:off x="4088604" y="1478004"/>
              <a:ext cx="767967" cy="369332"/>
            </a:xfrm>
            <a:prstGeom prst="rect">
              <a:avLst/>
            </a:prstGeom>
            <a:noFill/>
          </p:spPr>
          <p:txBody>
            <a:bodyPr wrap="none" rtlCol="0">
              <a:spAutoFit/>
            </a:bodyPr>
            <a:lstStyle/>
            <a:p>
              <a:r>
                <a:rPr lang="en-US" b="1" dirty="0" smtClean="0"/>
                <a:t>START</a:t>
              </a:r>
              <a:endParaRPr lang="en-US" b="1" dirty="0"/>
            </a:p>
          </p:txBody>
        </p:sp>
        <p:sp>
          <p:nvSpPr>
            <p:cNvPr id="21" name="TextBox 20"/>
            <p:cNvSpPr txBox="1"/>
            <p:nvPr/>
          </p:nvSpPr>
          <p:spPr>
            <a:xfrm rot="1800000">
              <a:off x="4269852" y="5134575"/>
              <a:ext cx="819455" cy="369332"/>
            </a:xfrm>
            <a:prstGeom prst="rect">
              <a:avLst/>
            </a:prstGeom>
            <a:noFill/>
          </p:spPr>
          <p:txBody>
            <a:bodyPr wrap="none" rtlCol="0">
              <a:spAutoFit/>
            </a:bodyPr>
            <a:lstStyle/>
            <a:p>
              <a:r>
                <a:rPr lang="en-US" b="1" dirty="0" smtClean="0"/>
                <a:t>FINISH</a:t>
              </a:r>
              <a:endParaRPr lang="en-US" b="1" dirty="0"/>
            </a:p>
          </p:txBody>
        </p:sp>
        <p:sp>
          <p:nvSpPr>
            <p:cNvPr id="22" name="TextBox 21"/>
            <p:cNvSpPr txBox="1">
              <a:spLocks/>
            </p:cNvSpPr>
            <p:nvPr/>
          </p:nvSpPr>
          <p:spPr>
            <a:xfrm>
              <a:off x="5531490" y="1856236"/>
              <a:ext cx="274320" cy="274320"/>
            </a:xfrm>
            <a:prstGeom prst="ellipse">
              <a:avLst/>
            </a:prstGeom>
            <a:solidFill>
              <a:srgbClr val="296CA7"/>
            </a:solidFill>
            <a:ln>
              <a:solidFill>
                <a:schemeClr val="bg1"/>
              </a:solidFill>
            </a:ln>
            <a:effectLst>
              <a:outerShdw blurRad="50800" dist="38100" dir="2700000" algn="tl" rotWithShape="0">
                <a:prstClr val="black">
                  <a:alpha val="40000"/>
                </a:prstClr>
              </a:outerShdw>
            </a:effectLst>
          </p:spPr>
          <p:txBody>
            <a:bodyPr wrap="none" rtlCol="0" anchor="ctr">
              <a:spAutoFit/>
            </a:bodyPr>
            <a:lstStyle/>
            <a:p>
              <a:pPr algn="ctr"/>
              <a:r>
                <a:rPr lang="en-US" b="1" dirty="0" smtClean="0">
                  <a:solidFill>
                    <a:schemeClr val="bg1"/>
                  </a:solidFill>
                  <a:effectLst>
                    <a:outerShdw blurRad="38100" dist="38100" dir="2700000" algn="tl">
                      <a:srgbClr val="000000">
                        <a:alpha val="43137"/>
                      </a:srgbClr>
                    </a:outerShdw>
                  </a:effectLst>
                </a:rPr>
                <a:t>1</a:t>
              </a:r>
              <a:endParaRPr lang="en-US" b="1" dirty="0">
                <a:solidFill>
                  <a:schemeClr val="bg1"/>
                </a:solidFill>
                <a:effectLst>
                  <a:outerShdw blurRad="38100" dist="38100" dir="2700000" algn="tl">
                    <a:srgbClr val="000000">
                      <a:alpha val="43137"/>
                    </a:srgbClr>
                  </a:outerShdw>
                </a:effectLst>
              </a:endParaRPr>
            </a:p>
          </p:txBody>
        </p:sp>
        <p:sp>
          <p:nvSpPr>
            <p:cNvPr id="23" name="TextBox 22"/>
            <p:cNvSpPr txBox="1">
              <a:spLocks/>
            </p:cNvSpPr>
            <p:nvPr/>
          </p:nvSpPr>
          <p:spPr>
            <a:xfrm>
              <a:off x="5529489" y="3859557"/>
              <a:ext cx="274320" cy="274320"/>
            </a:xfrm>
            <a:prstGeom prst="ellipse">
              <a:avLst/>
            </a:prstGeom>
            <a:solidFill>
              <a:srgbClr val="00B0F0"/>
            </a:solidFill>
            <a:ln>
              <a:solidFill>
                <a:schemeClr val="bg1"/>
              </a:solidFill>
            </a:ln>
            <a:effectLst>
              <a:outerShdw blurRad="50800" dist="38100" dir="2700000" algn="tl" rotWithShape="0">
                <a:prstClr val="black">
                  <a:alpha val="40000"/>
                </a:prstClr>
              </a:outerShdw>
            </a:effectLst>
          </p:spPr>
          <p:txBody>
            <a:bodyPr wrap="none" rtlCol="0" anchor="ctr">
              <a:spAutoFit/>
            </a:bodyPr>
            <a:lstStyle/>
            <a:p>
              <a:pPr algn="ctr"/>
              <a:r>
                <a:rPr lang="en-US" b="1" dirty="0" smtClean="0">
                  <a:solidFill>
                    <a:schemeClr val="bg1"/>
                  </a:solidFill>
                  <a:effectLst>
                    <a:outerShdw blurRad="38100" dist="38100" dir="2700000" algn="tl">
                      <a:srgbClr val="000000">
                        <a:alpha val="43137"/>
                      </a:srgbClr>
                    </a:outerShdw>
                  </a:effectLst>
                </a:rPr>
                <a:t>3</a:t>
              </a:r>
              <a:endParaRPr lang="en-US" b="1" dirty="0">
                <a:solidFill>
                  <a:schemeClr val="bg1"/>
                </a:solidFill>
                <a:effectLst>
                  <a:outerShdw blurRad="38100" dist="38100" dir="2700000" algn="tl">
                    <a:srgbClr val="000000">
                      <a:alpha val="43137"/>
                    </a:srgbClr>
                  </a:outerShdw>
                </a:effectLst>
              </a:endParaRPr>
            </a:p>
          </p:txBody>
        </p:sp>
        <p:sp>
          <p:nvSpPr>
            <p:cNvPr id="24" name="TextBox 23"/>
            <p:cNvSpPr txBox="1">
              <a:spLocks/>
            </p:cNvSpPr>
            <p:nvPr/>
          </p:nvSpPr>
          <p:spPr>
            <a:xfrm>
              <a:off x="3329408" y="4853431"/>
              <a:ext cx="274320" cy="274320"/>
            </a:xfrm>
            <a:prstGeom prst="ellipse">
              <a:avLst/>
            </a:prstGeom>
            <a:solidFill>
              <a:srgbClr val="FF0000"/>
            </a:solidFill>
            <a:ln>
              <a:solidFill>
                <a:schemeClr val="bg1"/>
              </a:solidFill>
            </a:ln>
            <a:effectLst>
              <a:outerShdw blurRad="50800" dist="38100" dir="2700000" algn="tl" rotWithShape="0">
                <a:prstClr val="black">
                  <a:alpha val="40000"/>
                </a:prstClr>
              </a:outerShdw>
            </a:effectLst>
          </p:spPr>
          <p:txBody>
            <a:bodyPr wrap="none" rtlCol="0" anchor="ctr">
              <a:spAutoFit/>
            </a:bodyPr>
            <a:lstStyle/>
            <a:p>
              <a:pPr algn="ctr"/>
              <a:r>
                <a:rPr lang="en-US" b="1" dirty="0" smtClean="0">
                  <a:solidFill>
                    <a:schemeClr val="bg1"/>
                  </a:solidFill>
                  <a:effectLst>
                    <a:outerShdw blurRad="38100" dist="38100" dir="2700000" algn="tl">
                      <a:srgbClr val="000000">
                        <a:alpha val="43137"/>
                      </a:srgbClr>
                    </a:outerShdw>
                  </a:effectLst>
                </a:rPr>
                <a:t>4</a:t>
              </a:r>
              <a:endParaRPr lang="en-US" b="1" dirty="0">
                <a:solidFill>
                  <a:schemeClr val="bg1"/>
                </a:solidFill>
                <a:effectLst>
                  <a:outerShdw blurRad="38100" dist="38100" dir="2700000" algn="tl">
                    <a:srgbClr val="000000">
                      <a:alpha val="43137"/>
                    </a:srgbClr>
                  </a:outerShdw>
                </a:effectLst>
              </a:endParaRPr>
            </a:p>
          </p:txBody>
        </p:sp>
      </p:grpSp>
      <p:sp>
        <p:nvSpPr>
          <p:cNvPr id="25" name="Rectangle 24"/>
          <p:cNvSpPr/>
          <p:nvPr/>
        </p:nvSpPr>
        <p:spPr>
          <a:xfrm>
            <a:off x="15413420" y="2996347"/>
            <a:ext cx="7620059" cy="452431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US" sz="3200" dirty="0" smtClean="0">
                <a:ea typeface="MS Mincho" pitchFamily="49" charset="-128"/>
                <a:cs typeface="Andalus" pitchFamily="18" charset="-78"/>
              </a:rPr>
              <a:t>Mapping/ garner the critical </a:t>
            </a:r>
            <a:r>
              <a:rPr lang="en-US" sz="3200" dirty="0">
                <a:ea typeface="MS Mincho" pitchFamily="49" charset="-128"/>
                <a:cs typeface="Andalus" pitchFamily="18" charset="-78"/>
              </a:rPr>
              <a:t>s</a:t>
            </a:r>
            <a:r>
              <a:rPr lang="en-US" sz="3200" dirty="0" smtClean="0">
                <a:ea typeface="MS Mincho" pitchFamily="49" charset="-128"/>
                <a:cs typeface="Andalus" pitchFamily="18" charset="-78"/>
              </a:rPr>
              <a:t>upport from KKLW, MARA, KEJORA, KEMAS, KEDA, JAKOA, KETENGAH, KESEDAR, FELCRA and RISDA.</a:t>
            </a:r>
          </a:p>
          <a:p>
            <a:pPr marL="457200" indent="-457200">
              <a:buFont typeface="Wingdings" panose="05000000000000000000" pitchFamily="2" charset="2"/>
              <a:buChar char="ü"/>
            </a:pPr>
            <a:r>
              <a:rPr lang="en-US" sz="3200" dirty="0" smtClean="0">
                <a:ea typeface="MS Mincho" pitchFamily="49" charset="-128"/>
                <a:cs typeface="Andalus" pitchFamily="18" charset="-78"/>
              </a:rPr>
              <a:t>To get the anticipated entrepreneurs list from KKLW and participating agencies</a:t>
            </a:r>
          </a:p>
          <a:p>
            <a:pPr marL="457200" indent="-457200">
              <a:buFont typeface="Wingdings" panose="05000000000000000000" pitchFamily="2" charset="2"/>
              <a:buChar char="ü"/>
            </a:pPr>
            <a:r>
              <a:rPr lang="en-US" sz="3200" dirty="0" smtClean="0">
                <a:ea typeface="MS Mincho" pitchFamily="49" charset="-128"/>
                <a:cs typeface="Andalus" pitchFamily="18" charset="-78"/>
              </a:rPr>
              <a:t>Mapping anticipated entrepreneurs based on zone.</a:t>
            </a:r>
          </a:p>
          <a:p>
            <a:pPr marL="457200" indent="-457200">
              <a:buFont typeface="Wingdings" panose="05000000000000000000" pitchFamily="2" charset="2"/>
              <a:buChar char="ü"/>
            </a:pPr>
            <a:r>
              <a:rPr lang="en-US" sz="3200" dirty="0" smtClean="0">
                <a:ea typeface="MS Mincho" pitchFamily="49" charset="-128"/>
                <a:cs typeface="Andalus" pitchFamily="18" charset="-78"/>
              </a:rPr>
              <a:t>Zoning by 5 Zone</a:t>
            </a:r>
            <a:endParaRPr lang="en-US" sz="3200" dirty="0">
              <a:ea typeface="MS Mincho" pitchFamily="49" charset="-128"/>
              <a:cs typeface="Andalus" pitchFamily="18" charset="-78"/>
            </a:endParaRPr>
          </a:p>
        </p:txBody>
      </p:sp>
      <p:sp>
        <p:nvSpPr>
          <p:cNvPr id="26" name="Rectangle 25"/>
          <p:cNvSpPr/>
          <p:nvPr/>
        </p:nvSpPr>
        <p:spPr>
          <a:xfrm>
            <a:off x="1179785" y="4301157"/>
            <a:ext cx="8941676" cy="4524315"/>
          </a:xfrm>
          <a:prstGeom prst="rect">
            <a:avLst/>
          </a:prstGeom>
        </p:spPr>
        <p:txBody>
          <a:bodyPr wrap="square">
            <a:spAutoFit/>
          </a:bodyPr>
          <a:lstStyle/>
          <a:p>
            <a:pPr marL="457200" indent="-457200">
              <a:buFont typeface="Wingdings" panose="05000000000000000000" pitchFamily="2" charset="2"/>
              <a:buChar char="ü"/>
            </a:pPr>
            <a:r>
              <a:rPr lang="en-US" sz="3200" dirty="0" smtClean="0">
                <a:latin typeface="+mn-lt"/>
                <a:ea typeface="MS Mincho" pitchFamily="49" charset="-128"/>
                <a:cs typeface="Andalus" pitchFamily="18" charset="-78"/>
              </a:rPr>
              <a:t>Preparation </a:t>
            </a:r>
            <a:r>
              <a:rPr lang="en-US" sz="3200" dirty="0">
                <a:latin typeface="+mn-lt"/>
                <a:ea typeface="MS Mincho" pitchFamily="49" charset="-128"/>
                <a:cs typeface="Andalus" pitchFamily="18" charset="-78"/>
              </a:rPr>
              <a:t>of meeting agenda to </a:t>
            </a:r>
            <a:r>
              <a:rPr lang="en-US" sz="3200" dirty="0" smtClean="0">
                <a:latin typeface="+mn-lt"/>
                <a:ea typeface="MS Mincho" pitchFamily="49" charset="-128"/>
                <a:cs typeface="Andalus" pitchFamily="18" charset="-78"/>
              </a:rPr>
              <a:t>discuss </a:t>
            </a:r>
            <a:r>
              <a:rPr lang="en-US" sz="3200" dirty="0">
                <a:latin typeface="+mn-lt"/>
                <a:ea typeface="MS Mincho" pitchFamily="49" charset="-128"/>
                <a:cs typeface="Andalus" pitchFamily="18" charset="-78"/>
              </a:rPr>
              <a:t>on any </a:t>
            </a:r>
            <a:r>
              <a:rPr lang="en-MY" sz="3200" dirty="0">
                <a:latin typeface="+mn-lt"/>
                <a:ea typeface="MS Mincho" pitchFamily="49" charset="-128"/>
                <a:cs typeface="Andalus" pitchFamily="18" charset="-78"/>
              </a:rPr>
              <a:t>pre &amp; post </a:t>
            </a:r>
            <a:r>
              <a:rPr lang="en-MY" sz="3200" dirty="0" smtClean="0">
                <a:latin typeface="+mn-lt"/>
                <a:ea typeface="MS Mincho" pitchFamily="49" charset="-128"/>
                <a:cs typeface="Andalus" pitchFamily="18" charset="-78"/>
              </a:rPr>
              <a:t>training development</a:t>
            </a:r>
          </a:p>
          <a:p>
            <a:pPr marL="457200" indent="-457200">
              <a:buFont typeface="Wingdings" panose="05000000000000000000" pitchFamily="2" charset="2"/>
              <a:buChar char="ü"/>
            </a:pPr>
            <a:r>
              <a:rPr lang="en-US" sz="3200" dirty="0">
                <a:latin typeface="+mn-lt"/>
                <a:ea typeface="MS Mincho" pitchFamily="49" charset="-128"/>
                <a:cs typeface="Andalus" pitchFamily="18" charset="-78"/>
              </a:rPr>
              <a:t>Preparation of schedule plan </a:t>
            </a:r>
            <a:r>
              <a:rPr lang="en-US" sz="3200" dirty="0" smtClean="0">
                <a:latin typeface="+mn-lt"/>
                <a:ea typeface="MS Mincho" pitchFamily="49" charset="-128"/>
                <a:cs typeface="Andalus" pitchFamily="18" charset="-78"/>
              </a:rPr>
              <a:t>during </a:t>
            </a:r>
            <a:r>
              <a:rPr lang="en-US" sz="3200" dirty="0">
                <a:latin typeface="+mn-lt"/>
                <a:ea typeface="MS Mincho" pitchFamily="49" charset="-128"/>
                <a:cs typeface="Andalus" pitchFamily="18" charset="-78"/>
              </a:rPr>
              <a:t>the design &amp; operation phase</a:t>
            </a:r>
            <a:r>
              <a:rPr lang="en-US" sz="3200" dirty="0" smtClean="0">
                <a:latin typeface="+mn-lt"/>
                <a:ea typeface="MS Mincho" pitchFamily="49" charset="-128"/>
                <a:cs typeface="Andalus" pitchFamily="18" charset="-78"/>
              </a:rPr>
              <a:t>.</a:t>
            </a:r>
          </a:p>
          <a:p>
            <a:pPr marL="457200" indent="-457200">
              <a:buFont typeface="Wingdings" panose="05000000000000000000" pitchFamily="2" charset="2"/>
              <a:buChar char="ü"/>
            </a:pPr>
            <a:r>
              <a:rPr lang="en-US" sz="3200" dirty="0">
                <a:latin typeface="+mn-lt"/>
                <a:ea typeface="MS Mincho" pitchFamily="49" charset="-128"/>
                <a:cs typeface="Andalus" pitchFamily="18" charset="-78"/>
              </a:rPr>
              <a:t>To prepare the safety </a:t>
            </a:r>
            <a:r>
              <a:rPr lang="en-US" sz="3200" dirty="0" smtClean="0">
                <a:latin typeface="+mn-lt"/>
                <a:ea typeface="MS Mincho" pitchFamily="49" charset="-128"/>
                <a:cs typeface="Andalus" pitchFamily="18" charset="-78"/>
              </a:rPr>
              <a:t>guideline </a:t>
            </a:r>
            <a:r>
              <a:rPr lang="en-US" sz="3200" dirty="0">
                <a:latin typeface="+mn-lt"/>
                <a:ea typeface="MS Mincho" pitchFamily="49" charset="-128"/>
                <a:cs typeface="Andalus" pitchFamily="18" charset="-78"/>
              </a:rPr>
              <a:t>and </a:t>
            </a:r>
            <a:r>
              <a:rPr lang="en-US" sz="3200" dirty="0">
                <a:latin typeface="+mn-lt"/>
                <a:cs typeface="Andalus" pitchFamily="18" charset="-78"/>
              </a:rPr>
              <a:t>all </a:t>
            </a:r>
            <a:r>
              <a:rPr lang="en-US" sz="3200" dirty="0" smtClean="0">
                <a:latin typeface="+mn-lt"/>
                <a:cs typeface="Andalus" pitchFamily="18" charset="-78"/>
              </a:rPr>
              <a:t>the appropriate </a:t>
            </a:r>
            <a:r>
              <a:rPr lang="en-US" sz="3200" dirty="0">
                <a:latin typeface="+mn-lt"/>
                <a:cs typeface="Andalus" pitchFamily="18" charset="-78"/>
              </a:rPr>
              <a:t>acts. </a:t>
            </a:r>
            <a:endParaRPr lang="en-US" sz="3200" dirty="0" smtClean="0">
              <a:latin typeface="+mn-lt"/>
              <a:cs typeface="Andalus" pitchFamily="18" charset="-78"/>
            </a:endParaRPr>
          </a:p>
          <a:p>
            <a:pPr marL="457200" indent="-457200">
              <a:buFont typeface="Wingdings" panose="05000000000000000000" pitchFamily="2" charset="2"/>
              <a:buChar char="ü"/>
            </a:pPr>
            <a:r>
              <a:rPr lang="en-US" sz="3200" dirty="0">
                <a:latin typeface="+mn-lt"/>
                <a:ea typeface="MS Mincho" pitchFamily="49" charset="-128"/>
                <a:cs typeface="Andalus" pitchFamily="18" charset="-78"/>
              </a:rPr>
              <a:t>To prepare a team to do the site survey </a:t>
            </a:r>
            <a:r>
              <a:rPr lang="en-US" sz="3200" dirty="0" smtClean="0">
                <a:latin typeface="+mn-lt"/>
                <a:ea typeface="MS Mincho" pitchFamily="49" charset="-128"/>
                <a:cs typeface="Andalus" pitchFamily="18" charset="-78"/>
              </a:rPr>
              <a:t>on </a:t>
            </a:r>
            <a:r>
              <a:rPr lang="en-US" sz="3200" dirty="0">
                <a:latin typeface="+mn-lt"/>
                <a:ea typeface="MS Mincho" pitchFamily="49" charset="-128"/>
                <a:cs typeface="Andalus" pitchFamily="18" charset="-78"/>
              </a:rPr>
              <a:t>each </a:t>
            </a:r>
            <a:r>
              <a:rPr lang="en-US" sz="3200" dirty="0" smtClean="0">
                <a:latin typeface="+mn-lt"/>
                <a:ea typeface="MS Mincho" pitchFamily="49" charset="-128"/>
                <a:cs typeface="Andalus" pitchFamily="18" charset="-78"/>
              </a:rPr>
              <a:t>training site </a:t>
            </a:r>
            <a:r>
              <a:rPr lang="en-US" sz="3200" dirty="0">
                <a:latin typeface="+mn-lt"/>
                <a:ea typeface="MS Mincho" pitchFamily="49" charset="-128"/>
                <a:cs typeface="Andalus" pitchFamily="18" charset="-78"/>
              </a:rPr>
              <a:t>to clarify on site </a:t>
            </a:r>
            <a:r>
              <a:rPr lang="en-US" sz="3200" dirty="0" smtClean="0">
                <a:latin typeface="+mn-lt"/>
                <a:ea typeface="MS Mincho" pitchFamily="49" charset="-128"/>
                <a:cs typeface="Andalus" pitchFamily="18" charset="-78"/>
              </a:rPr>
              <a:t>accessibility, capacities, facilities  </a:t>
            </a:r>
            <a:r>
              <a:rPr lang="en-US" sz="3200" dirty="0">
                <a:latin typeface="+mn-lt"/>
                <a:ea typeface="MS Mincho" pitchFamily="49" charset="-128"/>
                <a:cs typeface="Andalus" pitchFamily="18" charset="-78"/>
              </a:rPr>
              <a:t>&amp; other </a:t>
            </a:r>
            <a:r>
              <a:rPr lang="en-US" sz="3200" dirty="0" smtClean="0">
                <a:latin typeface="+mn-lt"/>
                <a:ea typeface="MS Mincho" pitchFamily="49" charset="-128"/>
                <a:cs typeface="Andalus" pitchFamily="18" charset="-78"/>
              </a:rPr>
              <a:t>issues</a:t>
            </a:r>
            <a:endParaRPr lang="en-MY" sz="3200" dirty="0">
              <a:latin typeface="+mn-lt"/>
            </a:endParaRPr>
          </a:p>
        </p:txBody>
      </p:sp>
      <p:sp>
        <p:nvSpPr>
          <p:cNvPr id="27" name="Rectangle 26"/>
          <p:cNvSpPr/>
          <p:nvPr/>
        </p:nvSpPr>
        <p:spPr>
          <a:xfrm>
            <a:off x="15413419" y="7836115"/>
            <a:ext cx="7620059" cy="550920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US" sz="3200" dirty="0">
                <a:ea typeface="MS Mincho" pitchFamily="49" charset="-128"/>
                <a:cs typeface="Andalus" pitchFamily="18" charset="-78"/>
              </a:rPr>
              <a:t>Preparation of  </a:t>
            </a:r>
            <a:r>
              <a:rPr lang="en-US" sz="3200" dirty="0" smtClean="0">
                <a:ea typeface="MS Mincho" pitchFamily="49" charset="-128"/>
                <a:cs typeface="Andalus" pitchFamily="18" charset="-78"/>
              </a:rPr>
              <a:t>logistic arrangement  by </a:t>
            </a:r>
            <a:r>
              <a:rPr lang="en-US" sz="3200" dirty="0">
                <a:ea typeface="MS Mincho" pitchFamily="49" charset="-128"/>
                <a:cs typeface="Andalus" pitchFamily="18" charset="-78"/>
              </a:rPr>
              <a:t>team according to an agreed </a:t>
            </a:r>
            <a:r>
              <a:rPr lang="en-US" sz="3200" dirty="0" smtClean="0">
                <a:ea typeface="MS Mincho" pitchFamily="49" charset="-128"/>
                <a:cs typeface="Andalus" pitchFamily="18" charset="-78"/>
              </a:rPr>
              <a:t>schedule planning.</a:t>
            </a:r>
          </a:p>
          <a:p>
            <a:pPr marL="457200" indent="-457200">
              <a:buFont typeface="Wingdings" panose="05000000000000000000" pitchFamily="2" charset="2"/>
              <a:buChar char="ü"/>
            </a:pPr>
            <a:r>
              <a:rPr lang="en-US" sz="3200" dirty="0">
                <a:ea typeface="MS Mincho" pitchFamily="49" charset="-128"/>
                <a:cs typeface="Andalus" pitchFamily="18" charset="-78"/>
              </a:rPr>
              <a:t>Arrangement of </a:t>
            </a:r>
            <a:r>
              <a:rPr lang="en-US" sz="3200" dirty="0" smtClean="0">
                <a:ea typeface="MS Mincho" pitchFamily="49" charset="-128"/>
                <a:cs typeface="Andalus" pitchFamily="18" charset="-78"/>
              </a:rPr>
              <a:t> accommodation and lodging </a:t>
            </a:r>
            <a:r>
              <a:rPr lang="en-US" sz="3200" dirty="0">
                <a:ea typeface="MS Mincho" pitchFamily="49" charset="-128"/>
                <a:cs typeface="Andalus" pitchFamily="18" charset="-78"/>
              </a:rPr>
              <a:t>by </a:t>
            </a:r>
            <a:r>
              <a:rPr lang="en-US" sz="3200" dirty="0" smtClean="0">
                <a:ea typeface="MS Mincho" pitchFamily="49" charset="-128"/>
                <a:cs typeface="Andalus" pitchFamily="18" charset="-78"/>
              </a:rPr>
              <a:t>zone.</a:t>
            </a:r>
          </a:p>
          <a:p>
            <a:pPr marL="457200" indent="-457200">
              <a:buFont typeface="Wingdings" panose="05000000000000000000" pitchFamily="2" charset="2"/>
              <a:buChar char="ü"/>
            </a:pPr>
            <a:r>
              <a:rPr lang="en-US" sz="3200" dirty="0">
                <a:ea typeface="MS Mincho" pitchFamily="49" charset="-128"/>
                <a:cs typeface="Andalus" pitchFamily="18" charset="-78"/>
              </a:rPr>
              <a:t>Preparation of meals, </a:t>
            </a:r>
            <a:r>
              <a:rPr lang="en-US" sz="3200" dirty="0" smtClean="0">
                <a:ea typeface="MS Mincho" pitchFamily="49" charset="-128"/>
                <a:cs typeface="Andalus" pitchFamily="18" charset="-78"/>
              </a:rPr>
              <a:t>site, training kits, schedule &amp; program.</a:t>
            </a:r>
          </a:p>
          <a:p>
            <a:pPr marL="457200" indent="-457200">
              <a:buFont typeface="Wingdings" panose="05000000000000000000" pitchFamily="2" charset="2"/>
              <a:buChar char="ü"/>
            </a:pPr>
            <a:r>
              <a:rPr lang="en-US" sz="3200" dirty="0">
                <a:ea typeface="MS Mincho" pitchFamily="49" charset="-128"/>
                <a:cs typeface="Andalus" pitchFamily="18" charset="-78"/>
              </a:rPr>
              <a:t>Arrangement  </a:t>
            </a:r>
            <a:r>
              <a:rPr lang="en-US" sz="3200" dirty="0" smtClean="0">
                <a:ea typeface="MS Mincho" pitchFamily="49" charset="-128"/>
                <a:cs typeface="Andalus" pitchFamily="18" charset="-78"/>
              </a:rPr>
              <a:t>of marketing &amp; promotion</a:t>
            </a:r>
          </a:p>
          <a:p>
            <a:pPr marL="457200" indent="-457200">
              <a:buFont typeface="Wingdings" panose="05000000000000000000" pitchFamily="2" charset="2"/>
              <a:buChar char="ü"/>
            </a:pPr>
            <a:r>
              <a:rPr lang="en-US" sz="3200" dirty="0" smtClean="0">
                <a:ea typeface="MS Mincho" pitchFamily="49" charset="-128"/>
                <a:cs typeface="Andalus" pitchFamily="18" charset="-78"/>
              </a:rPr>
              <a:t>Entrepreneurs arrangement and confirmation with respective participating parties.</a:t>
            </a:r>
            <a:endParaRPr lang="en-US" sz="3200" dirty="0">
              <a:ea typeface="MS Mincho" pitchFamily="49" charset="-128"/>
              <a:cs typeface="Andalus" pitchFamily="18" charset="-78"/>
            </a:endParaRPr>
          </a:p>
        </p:txBody>
      </p:sp>
      <p:sp>
        <p:nvSpPr>
          <p:cNvPr id="28" name="Rectangle 27"/>
          <p:cNvSpPr/>
          <p:nvPr/>
        </p:nvSpPr>
        <p:spPr>
          <a:xfrm>
            <a:off x="1179784" y="9594549"/>
            <a:ext cx="8941677" cy="3046988"/>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US" sz="3200" dirty="0">
                <a:solidFill>
                  <a:schemeClr val="dk1"/>
                </a:solidFill>
                <a:ea typeface="MS Mincho" pitchFamily="49" charset="-128"/>
                <a:cs typeface="Andalus" pitchFamily="18" charset="-78"/>
              </a:rPr>
              <a:t>Preparation </a:t>
            </a:r>
            <a:r>
              <a:rPr lang="en-US" sz="3200" dirty="0" smtClean="0">
                <a:solidFill>
                  <a:schemeClr val="dk1"/>
                </a:solidFill>
                <a:ea typeface="MS Mincho" pitchFamily="49" charset="-128"/>
                <a:cs typeface="Andalus" pitchFamily="18" charset="-78"/>
              </a:rPr>
              <a:t>of bi-weekly </a:t>
            </a:r>
            <a:r>
              <a:rPr lang="en-US" sz="3200" dirty="0">
                <a:solidFill>
                  <a:schemeClr val="dk1"/>
                </a:solidFill>
                <a:ea typeface="MS Mincho" pitchFamily="49" charset="-128"/>
                <a:cs typeface="Andalus" pitchFamily="18" charset="-78"/>
              </a:rPr>
              <a:t>report</a:t>
            </a:r>
          </a:p>
          <a:p>
            <a:pPr marL="457200" indent="-457200">
              <a:buFont typeface="Wingdings" panose="05000000000000000000" pitchFamily="2" charset="2"/>
              <a:buChar char="ü"/>
            </a:pPr>
            <a:r>
              <a:rPr lang="en-US" sz="3200" dirty="0">
                <a:solidFill>
                  <a:schemeClr val="dk1"/>
                </a:solidFill>
                <a:ea typeface="MS Mincho" pitchFamily="49" charset="-128"/>
                <a:cs typeface="Andalus" pitchFamily="18" charset="-78"/>
              </a:rPr>
              <a:t>Preparation of monthly report</a:t>
            </a:r>
          </a:p>
          <a:p>
            <a:pPr marL="457200" indent="-457200">
              <a:buFont typeface="Wingdings" panose="05000000000000000000" pitchFamily="2" charset="2"/>
              <a:buChar char="ü"/>
            </a:pPr>
            <a:r>
              <a:rPr lang="en-US" sz="3200" dirty="0">
                <a:solidFill>
                  <a:schemeClr val="dk1"/>
                </a:solidFill>
                <a:ea typeface="MS Mincho" pitchFamily="49" charset="-128"/>
                <a:cs typeface="Andalus" pitchFamily="18" charset="-78"/>
              </a:rPr>
              <a:t>Preparation of </a:t>
            </a:r>
            <a:r>
              <a:rPr lang="en-US" sz="3200" dirty="0" smtClean="0">
                <a:solidFill>
                  <a:schemeClr val="dk1"/>
                </a:solidFill>
                <a:ea typeface="MS Mincho" pitchFamily="49" charset="-128"/>
                <a:cs typeface="Andalus" pitchFamily="18" charset="-78"/>
              </a:rPr>
              <a:t>quarter report</a:t>
            </a:r>
          </a:p>
          <a:p>
            <a:pPr marL="457200" indent="-457200">
              <a:buFont typeface="Wingdings" panose="05000000000000000000" pitchFamily="2" charset="2"/>
              <a:buChar char="ü"/>
            </a:pPr>
            <a:r>
              <a:rPr lang="en-US" sz="3200" dirty="0">
                <a:solidFill>
                  <a:schemeClr val="dk1"/>
                </a:solidFill>
                <a:ea typeface="MS Mincho" pitchFamily="49" charset="-128"/>
                <a:cs typeface="Andalus" pitchFamily="18" charset="-78"/>
              </a:rPr>
              <a:t>The report consist of attendance record, </a:t>
            </a:r>
          </a:p>
          <a:p>
            <a:pPr marL="457200" indent="-457200">
              <a:buFont typeface="Wingdings" panose="05000000000000000000" pitchFamily="2" charset="2"/>
              <a:buChar char="ü"/>
            </a:pPr>
            <a:r>
              <a:rPr lang="en-US" sz="3200" dirty="0">
                <a:solidFill>
                  <a:schemeClr val="dk1"/>
                </a:solidFill>
                <a:ea typeface="MS Mincho" pitchFamily="49" charset="-128"/>
                <a:cs typeface="Andalus" pitchFamily="18" charset="-78"/>
              </a:rPr>
              <a:t>Activities </a:t>
            </a:r>
            <a:r>
              <a:rPr lang="en-US" sz="3200" dirty="0" smtClean="0">
                <a:solidFill>
                  <a:schemeClr val="dk1"/>
                </a:solidFill>
                <a:ea typeface="MS Mincho" pitchFamily="49" charset="-128"/>
                <a:cs typeface="Andalus" pitchFamily="18" charset="-78"/>
              </a:rPr>
              <a:t>program </a:t>
            </a:r>
            <a:r>
              <a:rPr lang="en-US" sz="3200" dirty="0">
                <a:solidFill>
                  <a:schemeClr val="dk1"/>
                </a:solidFill>
                <a:ea typeface="MS Mincho" pitchFamily="49" charset="-128"/>
                <a:cs typeface="Andalus" pitchFamily="18" charset="-78"/>
              </a:rPr>
              <a:t>and Status of </a:t>
            </a:r>
            <a:r>
              <a:rPr lang="en-US" sz="3200" dirty="0" smtClean="0">
                <a:solidFill>
                  <a:schemeClr val="dk1"/>
                </a:solidFill>
                <a:ea typeface="MS Mincho" pitchFamily="49" charset="-128"/>
                <a:cs typeface="Andalus" pitchFamily="18" charset="-78"/>
              </a:rPr>
              <a:t>participant</a:t>
            </a:r>
          </a:p>
          <a:p>
            <a:pPr marL="457200" indent="-457200">
              <a:buFont typeface="Wingdings" panose="05000000000000000000" pitchFamily="2" charset="2"/>
              <a:buChar char="ü"/>
            </a:pPr>
            <a:r>
              <a:rPr lang="en-US" sz="3200" dirty="0" smtClean="0">
                <a:solidFill>
                  <a:schemeClr val="dk1"/>
                </a:solidFill>
                <a:ea typeface="MS Mincho" pitchFamily="49" charset="-128"/>
                <a:cs typeface="Andalus" pitchFamily="18" charset="-78"/>
              </a:rPr>
              <a:t>Submission report to client for approval</a:t>
            </a:r>
            <a:endParaRPr lang="en-US" sz="3200" dirty="0">
              <a:solidFill>
                <a:schemeClr val="dk1"/>
              </a:solidFill>
              <a:ea typeface="MS Mincho" pitchFamily="49" charset="-128"/>
              <a:cs typeface="Andalus" pitchFamily="18" charset="-78"/>
            </a:endParaRPr>
          </a:p>
        </p:txBody>
      </p:sp>
    </p:spTree>
    <p:extLst>
      <p:ext uri="{BB962C8B-B14F-4D97-AF65-F5344CB8AC3E}">
        <p14:creationId xmlns:p14="http://schemas.microsoft.com/office/powerpoint/2010/main" val="31584027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Project Management Team</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31</a:t>
            </a:fld>
            <a:endParaRPr lang="en-US" dirty="0"/>
          </a:p>
        </p:txBody>
      </p:sp>
      <p:graphicFrame>
        <p:nvGraphicFramePr>
          <p:cNvPr id="5" name="Diagram 4"/>
          <p:cNvGraphicFramePr/>
          <p:nvPr>
            <p:extLst>
              <p:ext uri="{D42A27DB-BD31-4B8C-83A1-F6EECF244321}">
                <p14:modId xmlns:p14="http://schemas.microsoft.com/office/powerpoint/2010/main" val="2099198182"/>
              </p:ext>
            </p:extLst>
          </p:nvPr>
        </p:nvGraphicFramePr>
        <p:xfrm>
          <a:off x="31531" y="0"/>
          <a:ext cx="24356095" cy="1371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p:cNvSpPr txBox="1"/>
          <p:nvPr/>
        </p:nvSpPr>
        <p:spPr>
          <a:xfrm>
            <a:off x="14459920" y="10494620"/>
            <a:ext cx="4219904" cy="1569660"/>
          </a:xfrm>
          <a:prstGeom prst="rect">
            <a:avLst/>
          </a:prstGeom>
          <a:noFill/>
        </p:spPr>
        <p:txBody>
          <a:bodyPr wrap="square" rtlCol="0">
            <a:spAutoFit/>
          </a:bodyPr>
          <a:lstStyle/>
          <a:p>
            <a:r>
              <a:rPr lang="en-US" sz="3200" b="1" dirty="0" smtClean="0"/>
              <a:t>Helpdesk Support = 30 </a:t>
            </a:r>
          </a:p>
          <a:p>
            <a:r>
              <a:rPr lang="en-US" sz="3200" b="1" dirty="0" smtClean="0"/>
              <a:t>Field Team =  15</a:t>
            </a:r>
          </a:p>
          <a:p>
            <a:r>
              <a:rPr lang="en-US" sz="3200" b="1" dirty="0" smtClean="0"/>
              <a:t>IT Support = 10</a:t>
            </a:r>
          </a:p>
        </p:txBody>
      </p:sp>
      <p:sp>
        <p:nvSpPr>
          <p:cNvPr id="19" name="Rectangle 18"/>
          <p:cNvSpPr/>
          <p:nvPr/>
        </p:nvSpPr>
        <p:spPr>
          <a:xfrm>
            <a:off x="10680099" y="10506242"/>
            <a:ext cx="5870028" cy="1077218"/>
          </a:xfrm>
          <a:prstGeom prst="rect">
            <a:avLst/>
          </a:prstGeom>
        </p:spPr>
        <p:txBody>
          <a:bodyPr wrap="square">
            <a:spAutoFit/>
          </a:bodyPr>
          <a:lstStyle/>
          <a:p>
            <a:r>
              <a:rPr lang="en-US" sz="3200" b="1" dirty="0" smtClean="0"/>
              <a:t>Management </a:t>
            </a:r>
            <a:r>
              <a:rPr lang="en-US" sz="3200" b="1" dirty="0"/>
              <a:t>= </a:t>
            </a:r>
            <a:r>
              <a:rPr lang="en-US" sz="3200" b="1" dirty="0" smtClean="0"/>
              <a:t>4</a:t>
            </a:r>
            <a:endParaRPr lang="en-US" sz="3200" b="1" dirty="0"/>
          </a:p>
          <a:p>
            <a:r>
              <a:rPr lang="en-US" sz="3200" b="1" dirty="0"/>
              <a:t>Executive = 8</a:t>
            </a:r>
          </a:p>
        </p:txBody>
      </p:sp>
      <p:sp>
        <p:nvSpPr>
          <p:cNvPr id="20" name="TextBox 19"/>
          <p:cNvSpPr txBox="1"/>
          <p:nvPr/>
        </p:nvSpPr>
        <p:spPr>
          <a:xfrm>
            <a:off x="5717625" y="10506190"/>
            <a:ext cx="2039007" cy="584775"/>
          </a:xfrm>
          <a:prstGeom prst="rect">
            <a:avLst/>
          </a:prstGeom>
          <a:noFill/>
        </p:spPr>
        <p:txBody>
          <a:bodyPr wrap="square" rtlCol="0">
            <a:spAutoFit/>
          </a:bodyPr>
          <a:lstStyle/>
          <a:p>
            <a:pPr algn="r"/>
            <a:r>
              <a:rPr lang="en-US" sz="3200" b="1" dirty="0" smtClean="0"/>
              <a:t>NOTE:</a:t>
            </a:r>
            <a:endParaRPr lang="en-MY" sz="3200" b="1" dirty="0"/>
          </a:p>
        </p:txBody>
      </p:sp>
      <p:sp>
        <p:nvSpPr>
          <p:cNvPr id="21" name="Rectangle 20"/>
          <p:cNvSpPr/>
          <p:nvPr/>
        </p:nvSpPr>
        <p:spPr>
          <a:xfrm>
            <a:off x="7808677" y="10531746"/>
            <a:ext cx="2513830" cy="584775"/>
          </a:xfrm>
          <a:prstGeom prst="rect">
            <a:avLst/>
          </a:prstGeom>
        </p:spPr>
        <p:txBody>
          <a:bodyPr wrap="none">
            <a:spAutoFit/>
          </a:bodyPr>
          <a:lstStyle/>
          <a:p>
            <a:r>
              <a:rPr lang="en-US" sz="3200" b="1" dirty="0"/>
              <a:t>Total = </a:t>
            </a:r>
            <a:r>
              <a:rPr lang="en-US" sz="3200" b="1" dirty="0" smtClean="0"/>
              <a:t>67 </a:t>
            </a:r>
            <a:r>
              <a:rPr lang="en-US" sz="3200" b="1" dirty="0" err="1"/>
              <a:t>Pax</a:t>
            </a:r>
            <a:endParaRPr lang="en-MY" sz="3200" b="1" dirty="0"/>
          </a:p>
        </p:txBody>
      </p:sp>
    </p:spTree>
    <p:extLst>
      <p:ext uri="{BB962C8B-B14F-4D97-AF65-F5344CB8AC3E}">
        <p14:creationId xmlns:p14="http://schemas.microsoft.com/office/powerpoint/2010/main" val="42311058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Proposed Job Description &amp; Responsibilities</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32</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46070104"/>
              </p:ext>
            </p:extLst>
          </p:nvPr>
        </p:nvGraphicFramePr>
        <p:xfrm>
          <a:off x="907963" y="3123034"/>
          <a:ext cx="22819197" cy="8595360"/>
        </p:xfrm>
        <a:graphic>
          <a:graphicData uri="http://schemas.openxmlformats.org/drawingml/2006/table">
            <a:tbl>
              <a:tblPr firstRow="1" bandRow="1">
                <a:tableStyleId>{7DF18680-E054-41AD-8BC1-D1AEF772440D}</a:tableStyleId>
              </a:tblPr>
              <a:tblGrid>
                <a:gridCol w="3494639"/>
                <a:gridCol w="19324558"/>
              </a:tblGrid>
              <a:tr h="329013">
                <a:tc>
                  <a:txBody>
                    <a:bodyPr/>
                    <a:lstStyle/>
                    <a:p>
                      <a:pPr algn="ctr"/>
                      <a:r>
                        <a:rPr lang="en-US" sz="2400" dirty="0" smtClean="0"/>
                        <a:t>POSITION</a:t>
                      </a:r>
                      <a:endParaRPr lang="en-MY" sz="2400" dirty="0"/>
                    </a:p>
                  </a:txBody>
                  <a:tcPr/>
                </a:tc>
                <a:tc>
                  <a:txBody>
                    <a:bodyPr/>
                    <a:lstStyle/>
                    <a:p>
                      <a:pPr algn="ctr"/>
                      <a:r>
                        <a:rPr lang="en-US" sz="2400" dirty="0" smtClean="0"/>
                        <a:t>JOB</a:t>
                      </a:r>
                      <a:r>
                        <a:rPr lang="en-US" sz="2400" baseline="0" dirty="0" smtClean="0"/>
                        <a:t> DESCRIPTION </a:t>
                      </a:r>
                      <a:endParaRPr lang="en-MY" sz="2400" dirty="0"/>
                    </a:p>
                  </a:txBody>
                  <a:tcPr/>
                </a:tc>
              </a:tr>
              <a:tr h="8225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PROJECT</a:t>
                      </a:r>
                      <a:r>
                        <a:rPr lang="en-US" sz="2400" baseline="0" dirty="0" smtClean="0"/>
                        <a:t> DIRECTOR</a:t>
                      </a:r>
                      <a:endParaRPr lang="en-US" sz="2400" dirty="0" smtClean="0"/>
                    </a:p>
                  </a:txBody>
                  <a:tcPr anchor="ctr"/>
                </a:tc>
                <a:tc>
                  <a:txBody>
                    <a:bodyPr/>
                    <a:lstStyle/>
                    <a:p>
                      <a:pPr marL="285750" indent="-285750">
                        <a:buFont typeface="Arial" panose="020B0604020202020204" pitchFamily="34" charset="0"/>
                        <a:buChar char="•"/>
                      </a:pPr>
                      <a:r>
                        <a:rPr lang="en-US" sz="2400" dirty="0" smtClean="0"/>
                        <a:t> To liaise &amp; follow-up</a:t>
                      </a:r>
                      <a:r>
                        <a:rPr lang="en-US" sz="2400" baseline="0" dirty="0" smtClean="0"/>
                        <a:t> with MOA project status </a:t>
                      </a:r>
                    </a:p>
                    <a:p>
                      <a:pPr marL="285750" indent="-285750">
                        <a:buFont typeface="Arial" panose="020B0604020202020204" pitchFamily="34" charset="0"/>
                        <a:buChar char="•"/>
                      </a:pPr>
                      <a:r>
                        <a:rPr lang="en-US" sz="2400" baseline="0" dirty="0" smtClean="0"/>
                        <a:t> To be a lead on </a:t>
                      </a:r>
                      <a:r>
                        <a:rPr lang="en-AU" sz="2400" dirty="0" smtClean="0"/>
                        <a:t>Project Steering Committee Meeting</a:t>
                      </a:r>
                    </a:p>
                    <a:p>
                      <a:pPr marL="285750" indent="-285750">
                        <a:buFont typeface="Arial" panose="020B0604020202020204" pitchFamily="34" charset="0"/>
                        <a:buChar char="•"/>
                      </a:pPr>
                      <a:r>
                        <a:rPr lang="en-AU" sz="2400" dirty="0" smtClean="0"/>
                        <a:t> To make sure that the project follow according to the schedule &amp; planning</a:t>
                      </a:r>
                      <a:endParaRPr lang="en-MY" sz="2400" dirty="0"/>
                    </a:p>
                  </a:txBody>
                  <a:tcPr/>
                </a:tc>
              </a:tr>
              <a:tr h="740279">
                <a:tc>
                  <a:txBody>
                    <a:bodyPr/>
                    <a:lstStyle/>
                    <a:p>
                      <a:pPr algn="ctr"/>
                      <a:r>
                        <a:rPr lang="en-US" sz="2400" dirty="0" smtClean="0"/>
                        <a:t>PROJECT MANAGER</a:t>
                      </a:r>
                      <a:endParaRPr lang="en-MY" sz="2400" dirty="0"/>
                    </a:p>
                  </a:txBody>
                  <a:tcPr anchor="ctr"/>
                </a:tc>
                <a:tc>
                  <a:txBody>
                    <a:bodyPr/>
                    <a:lstStyle/>
                    <a:p>
                      <a:pPr marL="342900" indent="-342900">
                        <a:buFont typeface="Arial" panose="020B0604020202020204" pitchFamily="34" charset="0"/>
                        <a:buChar char="•"/>
                      </a:pPr>
                      <a:r>
                        <a:rPr lang="en-US" sz="2400" dirty="0" smtClean="0"/>
                        <a:t> To lead and</a:t>
                      </a:r>
                      <a:r>
                        <a:rPr lang="en-US" sz="2400" baseline="0" dirty="0" smtClean="0"/>
                        <a:t> </a:t>
                      </a:r>
                      <a:r>
                        <a:rPr lang="en-US" sz="2400" dirty="0" smtClean="0"/>
                        <a:t>manage the project meeting and deliverables</a:t>
                      </a:r>
                    </a:p>
                    <a:p>
                      <a:pPr marL="342900" indent="-342900">
                        <a:buFont typeface="Arial" panose="020B0604020202020204" pitchFamily="34" charset="0"/>
                        <a:buChar char="•"/>
                      </a:pPr>
                      <a:r>
                        <a:rPr lang="en-US" sz="2400" dirty="0" smtClean="0"/>
                        <a:t> </a:t>
                      </a:r>
                      <a:r>
                        <a:rPr lang="en-AU" sz="2400" dirty="0" smtClean="0"/>
                        <a:t>Liaise with internal or external parties</a:t>
                      </a:r>
                      <a:r>
                        <a:rPr lang="en-AU" sz="2400" baseline="0" dirty="0" smtClean="0"/>
                        <a:t> regards to the project deliverables</a:t>
                      </a:r>
                      <a:endParaRPr lang="en-AU" sz="2400" dirty="0" smtClean="0"/>
                    </a:p>
                    <a:p>
                      <a:pPr marL="342900" indent="-342900">
                        <a:buFont typeface="Arial" panose="020B0604020202020204" pitchFamily="34" charset="0"/>
                        <a:buChar char="•"/>
                      </a:pPr>
                      <a:r>
                        <a:rPr lang="en-AU" sz="2400" dirty="0" smtClean="0"/>
                        <a:t> Attending Project Steering Committee Meeting</a:t>
                      </a:r>
                      <a:endParaRPr lang="en-US" sz="2400" dirty="0" smtClean="0"/>
                    </a:p>
                  </a:txBody>
                  <a:tcPr/>
                </a:tc>
              </a:tr>
              <a:tr h="1178964">
                <a:tc>
                  <a:txBody>
                    <a:bodyPr/>
                    <a:lstStyle/>
                    <a:p>
                      <a:pPr algn="ctr"/>
                      <a:r>
                        <a:rPr lang="en-US" sz="2400" dirty="0" smtClean="0"/>
                        <a:t>CONTRACT MANAGER</a:t>
                      </a:r>
                      <a:endParaRPr lang="en-MY" sz="2400" dirty="0"/>
                    </a:p>
                  </a:txBody>
                  <a:tcPr anchor="ctr"/>
                </a:tc>
                <a:tc>
                  <a:txBody>
                    <a:bodyPr/>
                    <a:lstStyle/>
                    <a:p>
                      <a:pPr marL="342900" indent="-342900">
                        <a:buFont typeface="Arial" panose="020B0604020202020204" pitchFamily="34" charset="0"/>
                        <a:buChar char="•"/>
                      </a:pPr>
                      <a:r>
                        <a:rPr lang="en-US" sz="2400" dirty="0" smtClean="0"/>
                        <a:t> To liaise with bank, Funder, Loan Institution, Insurance, company secretary </a:t>
                      </a:r>
                    </a:p>
                    <a:p>
                      <a:pPr marL="342900" indent="-342900">
                        <a:buFont typeface="Arial" panose="020B0604020202020204" pitchFamily="34" charset="0"/>
                        <a:buChar char="•"/>
                      </a:pPr>
                      <a:r>
                        <a:rPr lang="en-US" sz="2400" dirty="0" smtClean="0"/>
                        <a:t> </a:t>
                      </a:r>
                      <a:r>
                        <a:rPr lang="en-AU" sz="2400" dirty="0" smtClean="0"/>
                        <a:t>To prepare project contract &amp; related document</a:t>
                      </a:r>
                    </a:p>
                    <a:p>
                      <a:pPr marL="342900" indent="-342900">
                        <a:buFont typeface="Arial" panose="020B0604020202020204" pitchFamily="34" charset="0"/>
                        <a:buChar char="•"/>
                      </a:pPr>
                      <a:r>
                        <a:rPr lang="en-AU" sz="2400" dirty="0" smtClean="0"/>
                        <a:t> Monitoring on project costing</a:t>
                      </a:r>
                    </a:p>
                    <a:p>
                      <a:pPr marL="342900" indent="-342900">
                        <a:buFont typeface="Arial" panose="020B0604020202020204" pitchFamily="34" charset="0"/>
                        <a:buChar char="•"/>
                      </a:pPr>
                      <a:r>
                        <a:rPr lang="en-AU" sz="2400" dirty="0" smtClean="0"/>
                        <a:t> Liaise with Authorities</a:t>
                      </a:r>
                    </a:p>
                    <a:p>
                      <a:pPr marL="342900" indent="-342900">
                        <a:buFont typeface="Arial" panose="020B0604020202020204" pitchFamily="34" charset="0"/>
                        <a:buChar char="•"/>
                      </a:pPr>
                      <a:r>
                        <a:rPr lang="en-AU" sz="2400" dirty="0" smtClean="0"/>
                        <a:t> Attending Project Steering Committee Meeting</a:t>
                      </a:r>
                    </a:p>
                  </a:txBody>
                  <a:tcPr/>
                </a:tc>
              </a:tr>
              <a:tr h="959621">
                <a:tc>
                  <a:txBody>
                    <a:bodyPr/>
                    <a:lstStyle/>
                    <a:p>
                      <a:pPr algn="ctr"/>
                      <a:r>
                        <a:rPr lang="en-US" sz="2400" dirty="0" smtClean="0"/>
                        <a:t>CONTENT MANAGER</a:t>
                      </a:r>
                      <a:endParaRPr lang="en-MY" sz="2400" dirty="0"/>
                    </a:p>
                  </a:txBody>
                  <a:tcPr anchor="ctr"/>
                </a:tc>
                <a:tc>
                  <a:txBody>
                    <a:bodyPr/>
                    <a:lstStyle/>
                    <a:p>
                      <a:pPr marL="342900" indent="-342900">
                        <a:buFont typeface="Arial" panose="020B0604020202020204" pitchFamily="34" charset="0"/>
                        <a:buChar char="•"/>
                      </a:pPr>
                      <a:r>
                        <a:rPr lang="en-US" sz="2400" dirty="0" smtClean="0"/>
                        <a:t> Responsible on the content including training module</a:t>
                      </a:r>
                    </a:p>
                    <a:p>
                      <a:pPr marL="342900" indent="-342900">
                        <a:buFont typeface="Arial" panose="020B0604020202020204" pitchFamily="34" charset="0"/>
                        <a:buChar char="•"/>
                      </a:pPr>
                      <a:r>
                        <a:rPr lang="en-US" sz="2400" dirty="0" smtClean="0"/>
                        <a:t> Planning &amp; conduct the training session by classroom, Web</a:t>
                      </a:r>
                      <a:r>
                        <a:rPr lang="en-US" sz="2400" baseline="0" dirty="0" smtClean="0"/>
                        <a:t> based training, Online training,  mobile video training</a:t>
                      </a:r>
                      <a:endParaRPr lang="en-US" sz="2400" dirty="0" smtClean="0"/>
                    </a:p>
                    <a:p>
                      <a:pPr marL="342900" lvl="0" indent="-342900">
                        <a:buFont typeface="Arial" panose="020B0604020202020204" pitchFamily="34" charset="0"/>
                        <a:buChar char="•"/>
                      </a:pPr>
                      <a:r>
                        <a:rPr lang="en-US" sz="2400" dirty="0" smtClean="0"/>
                        <a:t> </a:t>
                      </a:r>
                      <a:r>
                        <a:rPr lang="ms-MY" sz="2400" dirty="0" smtClean="0"/>
                        <a:t>Develop technical solution for customer issues related to software setup and configuration</a:t>
                      </a:r>
                      <a:endParaRPr lang="en-MY" sz="2400" dirty="0" smtClean="0"/>
                    </a:p>
                    <a:p>
                      <a:pPr marL="342900" indent="-342900">
                        <a:buFont typeface="Arial" panose="020B0604020202020204" pitchFamily="34" charset="0"/>
                        <a:buChar char="•"/>
                      </a:pPr>
                      <a:r>
                        <a:rPr lang="en-US" sz="2400" dirty="0" smtClean="0"/>
                        <a:t> </a:t>
                      </a:r>
                      <a:r>
                        <a:rPr lang="ms-MY" sz="2400" dirty="0" smtClean="0"/>
                        <a:t>Delivered technical support service</a:t>
                      </a:r>
                    </a:p>
                  </a:txBody>
                  <a:tcPr/>
                </a:tc>
              </a:tr>
              <a:tr h="959621">
                <a:tc>
                  <a:txBody>
                    <a:bodyPr/>
                    <a:lstStyle/>
                    <a:p>
                      <a:pPr algn="ctr"/>
                      <a:r>
                        <a:rPr lang="en-US" sz="2400" dirty="0" smtClean="0"/>
                        <a:t>PROJECT SUPERVISOR</a:t>
                      </a:r>
                      <a:endParaRPr lang="en-MY" sz="2400" dirty="0">
                        <a:solidFill>
                          <a:schemeClr val="tx1"/>
                        </a:solidFill>
                      </a:endParaRPr>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To monitor movement all project coordinator following the schedule as per agreed</a:t>
                      </a:r>
                    </a:p>
                    <a:p>
                      <a:pPr marL="342900" indent="-342900">
                        <a:buFont typeface="Arial" panose="020B0604020202020204" pitchFamily="34" charset="0"/>
                        <a:buChar char="•"/>
                      </a:pPr>
                      <a:r>
                        <a:rPr lang="en-US" sz="2400" dirty="0" smtClean="0"/>
                        <a:t>To prepare monthly report &amp; related documents</a:t>
                      </a:r>
                    </a:p>
                    <a:p>
                      <a:pPr marL="342900" indent="-342900">
                        <a:buFont typeface="Arial" panose="020B0604020202020204" pitchFamily="34" charset="0"/>
                        <a:buChar char="•"/>
                      </a:pPr>
                      <a:r>
                        <a:rPr lang="en-US" sz="2400" dirty="0" smtClean="0"/>
                        <a:t>To attend all related meeting </a:t>
                      </a:r>
                      <a:r>
                        <a:rPr lang="en-US" sz="2400" dirty="0" err="1" smtClean="0"/>
                        <a:t>i.e</a:t>
                      </a:r>
                      <a:r>
                        <a:rPr lang="en-US" sz="2400" dirty="0" smtClean="0"/>
                        <a:t> Project Coordination meeting &amp; Project Contractor Meeting </a:t>
                      </a:r>
                    </a:p>
                    <a:p>
                      <a:pPr marL="342900" indent="-342900">
                        <a:buFont typeface="Arial" panose="020B0604020202020204" pitchFamily="34" charset="0"/>
                        <a:buChar char="•"/>
                      </a:pPr>
                      <a:r>
                        <a:rPr lang="en-US" sz="2400" dirty="0" smtClean="0"/>
                        <a:t>Responsible on arrangement of training session to be in good order </a:t>
                      </a:r>
                      <a:r>
                        <a:rPr lang="en-US" sz="2400" dirty="0" err="1" smtClean="0"/>
                        <a:t>i.e</a:t>
                      </a:r>
                      <a:r>
                        <a:rPr lang="en-US" sz="2400" dirty="0" smtClean="0"/>
                        <a:t> F&amp;B arrangement, logistics, lodging and training schedule are in place</a:t>
                      </a:r>
                    </a:p>
                    <a:p>
                      <a:pPr marL="342900" indent="-342900">
                        <a:buFont typeface="Arial" panose="020B0604020202020204" pitchFamily="34" charset="0"/>
                        <a:buChar char="•"/>
                      </a:pPr>
                      <a:r>
                        <a:rPr lang="en-AU" sz="2400" dirty="0" smtClean="0"/>
                        <a:t>Provide technical assistance and guidance during training and execution plan implementation</a:t>
                      </a:r>
                    </a:p>
                    <a:p>
                      <a:pPr marL="342900" indent="-342900">
                        <a:buFont typeface="Arial" panose="020B0604020202020204" pitchFamily="34" charset="0"/>
                        <a:buChar char="•"/>
                      </a:pPr>
                      <a:r>
                        <a:rPr lang="en-AU" sz="2400" dirty="0" smtClean="0"/>
                        <a:t>Prepare the work</a:t>
                      </a:r>
                      <a:r>
                        <a:rPr lang="en-AU" sz="2400" baseline="0" dirty="0" smtClean="0"/>
                        <a:t> flow</a:t>
                      </a:r>
                      <a:endParaRPr lang="en-MY" sz="2400" dirty="0">
                        <a:solidFill>
                          <a:schemeClr val="tx1"/>
                        </a:solidFill>
                      </a:endParaRPr>
                    </a:p>
                  </a:txBody>
                  <a:tcPr/>
                </a:tc>
              </a:tr>
            </a:tbl>
          </a:graphicData>
        </a:graphic>
      </p:graphicFrame>
    </p:spTree>
    <p:extLst>
      <p:ext uri="{BB962C8B-B14F-4D97-AF65-F5344CB8AC3E}">
        <p14:creationId xmlns:p14="http://schemas.microsoft.com/office/powerpoint/2010/main" val="472680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Proposed Job Description &amp; Responsibilities   </a:t>
            </a:r>
            <a:r>
              <a:rPr lang="en-US" sz="3700" dirty="0" err="1" smtClean="0">
                <a:solidFill>
                  <a:schemeClr val="tx1">
                    <a:lumMod val="65000"/>
                    <a:lumOff val="35000"/>
                  </a:schemeClr>
                </a:solidFill>
                <a:latin typeface="Open Sans Light"/>
                <a:cs typeface="Open Sans Light"/>
              </a:rPr>
              <a:t>Con’td</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33</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80731461"/>
              </p:ext>
            </p:extLst>
          </p:nvPr>
        </p:nvGraphicFramePr>
        <p:xfrm>
          <a:off x="907963" y="3123034"/>
          <a:ext cx="22819197" cy="8595360"/>
        </p:xfrm>
        <a:graphic>
          <a:graphicData uri="http://schemas.openxmlformats.org/drawingml/2006/table">
            <a:tbl>
              <a:tblPr firstRow="1" bandRow="1">
                <a:tableStyleId>{7DF18680-E054-41AD-8BC1-D1AEF772440D}</a:tableStyleId>
              </a:tblPr>
              <a:tblGrid>
                <a:gridCol w="3494639"/>
                <a:gridCol w="19324558"/>
              </a:tblGrid>
              <a:tr h="329013">
                <a:tc>
                  <a:txBody>
                    <a:bodyPr/>
                    <a:lstStyle/>
                    <a:p>
                      <a:pPr algn="ctr"/>
                      <a:r>
                        <a:rPr lang="en-US" sz="2400" dirty="0" smtClean="0"/>
                        <a:t>POSITION</a:t>
                      </a:r>
                      <a:endParaRPr lang="en-MY" sz="2400" dirty="0"/>
                    </a:p>
                  </a:txBody>
                  <a:tcPr/>
                </a:tc>
                <a:tc>
                  <a:txBody>
                    <a:bodyPr/>
                    <a:lstStyle/>
                    <a:p>
                      <a:pPr algn="ctr"/>
                      <a:r>
                        <a:rPr lang="en-US" sz="2400" dirty="0" smtClean="0"/>
                        <a:t>JOB</a:t>
                      </a:r>
                      <a:r>
                        <a:rPr lang="en-US" sz="2400" baseline="0" dirty="0" smtClean="0"/>
                        <a:t> DESCRIPTION </a:t>
                      </a:r>
                      <a:endParaRPr lang="en-MY" sz="2400" dirty="0"/>
                    </a:p>
                  </a:txBody>
                  <a:tcPr/>
                </a:tc>
              </a:tr>
              <a:tr h="959621">
                <a:tc>
                  <a:txBody>
                    <a:bodyPr/>
                    <a:lstStyle/>
                    <a:p>
                      <a:pPr algn="ctr"/>
                      <a:r>
                        <a:rPr lang="en-US" sz="2400" dirty="0" smtClean="0"/>
                        <a:t>PROJECT EXECUTIVE</a:t>
                      </a:r>
                      <a:endParaRPr lang="en-MY" sz="2400" dirty="0">
                        <a:solidFill>
                          <a:schemeClr val="tx1"/>
                        </a:solidFill>
                      </a:endParaRPr>
                    </a:p>
                  </a:txBody>
                  <a:tcPr anchor="ctr"/>
                </a:tc>
                <a:tc>
                  <a:txBody>
                    <a:bodyPr/>
                    <a:lstStyle/>
                    <a:p>
                      <a:pPr marL="342900" indent="-342900">
                        <a:buFont typeface="Arial" panose="020B0604020202020204" pitchFamily="34" charset="0"/>
                        <a:buChar char="•"/>
                      </a:pPr>
                      <a:r>
                        <a:rPr lang="en-US" sz="2400" dirty="0" smtClean="0"/>
                        <a:t>To monitor movement all team following the schedule as per agreed</a:t>
                      </a:r>
                    </a:p>
                    <a:p>
                      <a:pPr marL="342900" indent="-342900">
                        <a:buFont typeface="Arial" panose="020B0604020202020204" pitchFamily="34" charset="0"/>
                        <a:buChar char="•"/>
                      </a:pPr>
                      <a:r>
                        <a:rPr lang="en-US" sz="2400" dirty="0" smtClean="0"/>
                        <a:t> To check &amp; prepare report on project costing</a:t>
                      </a:r>
                    </a:p>
                    <a:p>
                      <a:pPr marL="342900" indent="-342900">
                        <a:buFont typeface="Arial" panose="020B0604020202020204" pitchFamily="34" charset="0"/>
                        <a:buChar char="•"/>
                      </a:pPr>
                      <a:r>
                        <a:rPr lang="en-US" sz="2400" dirty="0" smtClean="0"/>
                        <a:t> To attend all related meeting etc Project Coordination meeting &amp; Project Contractor Meeting</a:t>
                      </a:r>
                      <a:endParaRPr lang="en-US" sz="2400" dirty="0" smtClean="0">
                        <a:solidFill>
                          <a:schemeClr val="tx1"/>
                        </a:solidFill>
                      </a:endParaRPr>
                    </a:p>
                  </a:txBody>
                  <a:tcPr/>
                </a:tc>
              </a:tr>
              <a:tr h="959621">
                <a:tc>
                  <a:txBody>
                    <a:bodyPr/>
                    <a:lstStyle/>
                    <a:p>
                      <a:pPr algn="ctr"/>
                      <a:r>
                        <a:rPr lang="en-US" sz="2400" dirty="0" smtClean="0"/>
                        <a:t>PROJECT COORDINATOR</a:t>
                      </a:r>
                      <a:endParaRPr lang="en-MY" sz="2400" dirty="0">
                        <a:solidFill>
                          <a:schemeClr val="tx1"/>
                        </a:solidFill>
                      </a:endParaRPr>
                    </a:p>
                  </a:txBody>
                  <a:tcPr anchor="ctr"/>
                </a:tc>
                <a:tc>
                  <a:txBody>
                    <a:bodyPr/>
                    <a:lstStyle/>
                    <a:p>
                      <a:pPr marL="342900" indent="-342900">
                        <a:buFont typeface="Arial" panose="020B0604020202020204" pitchFamily="34" charset="0"/>
                        <a:buChar char="•"/>
                      </a:pPr>
                      <a:r>
                        <a:rPr lang="en-US" sz="2400" dirty="0" smtClean="0"/>
                        <a:t> To monitor on team movement training implementation</a:t>
                      </a:r>
                    </a:p>
                    <a:p>
                      <a:pPr marL="342900" indent="-342900">
                        <a:buFont typeface="Arial" panose="020B0604020202020204" pitchFamily="34" charset="0"/>
                        <a:buChar char="•"/>
                      </a:pPr>
                      <a:r>
                        <a:rPr lang="en-US" sz="2400" dirty="0" smtClean="0"/>
                        <a:t> To prepare weekly report, monthly report and service &amp; maintenance report</a:t>
                      </a:r>
                    </a:p>
                    <a:p>
                      <a:pPr marL="342900" indent="-342900">
                        <a:buFont typeface="Arial" panose="020B0604020202020204" pitchFamily="34" charset="0"/>
                        <a:buChar char="•"/>
                      </a:pPr>
                      <a:r>
                        <a:rPr lang="en-US" sz="2400" dirty="0" smtClean="0"/>
                        <a:t> To assist on training session arrangement</a:t>
                      </a:r>
                    </a:p>
                    <a:p>
                      <a:pPr marL="342900" indent="-342900">
                        <a:buFont typeface="Arial" panose="020B0604020202020204" pitchFamily="34" charset="0"/>
                        <a:buChar char="•"/>
                      </a:pPr>
                      <a:r>
                        <a:rPr lang="en-US" sz="2400" dirty="0" smtClean="0"/>
                        <a:t> To liaise with MOA regional officer</a:t>
                      </a:r>
                    </a:p>
                    <a:p>
                      <a:pPr marL="342900" indent="-342900">
                        <a:buFont typeface="Arial" panose="020B0604020202020204" pitchFamily="34" charset="0"/>
                        <a:buChar char="•"/>
                      </a:pPr>
                      <a:r>
                        <a:rPr lang="en-US" sz="2400" dirty="0" smtClean="0"/>
                        <a:t> Attending project contractor meeting</a:t>
                      </a:r>
                    </a:p>
                    <a:p>
                      <a:pPr marL="342900" indent="-342900">
                        <a:buFont typeface="Arial" panose="020B0604020202020204" pitchFamily="34" charset="0"/>
                        <a:buChar char="•"/>
                      </a:pPr>
                      <a:r>
                        <a:rPr lang="en-US" sz="2400" dirty="0" smtClean="0"/>
                        <a:t> To setup registration booth and training arrangement.</a:t>
                      </a:r>
                      <a:endParaRPr lang="en-US" sz="2400" dirty="0" smtClean="0">
                        <a:solidFill>
                          <a:schemeClr val="tx1"/>
                        </a:solidFill>
                      </a:endParaRPr>
                    </a:p>
                  </a:txBody>
                  <a:tcPr/>
                </a:tc>
              </a:tr>
              <a:tr h="9596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TRAINER SUPERVISOR</a:t>
                      </a:r>
                      <a:endParaRPr lang="en-MY" sz="2400" dirty="0" smtClean="0"/>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Responsible on the content including training module and materials</a:t>
                      </a:r>
                    </a:p>
                    <a:p>
                      <a:pPr marL="342900" indent="-342900">
                        <a:buFont typeface="Arial" panose="020B0604020202020204" pitchFamily="34" charset="0"/>
                        <a:buChar char="•"/>
                      </a:pPr>
                      <a:r>
                        <a:rPr lang="en-US" sz="2400" dirty="0" smtClean="0"/>
                        <a:t>To plan and supervise training session</a:t>
                      </a:r>
                    </a:p>
                    <a:p>
                      <a:pPr marL="342900" indent="-342900">
                        <a:buFont typeface="Arial" panose="020B0604020202020204" pitchFamily="34" charset="0"/>
                        <a:buChar char="•"/>
                      </a:pPr>
                      <a:r>
                        <a:rPr lang="en-US" sz="2400" baseline="0" dirty="0" smtClean="0"/>
                        <a:t>To prepare the SPS certification</a:t>
                      </a:r>
                      <a:endParaRPr lang="en-AU" sz="2400" dirty="0" smtClean="0"/>
                    </a:p>
                    <a:p>
                      <a:pPr marL="342900" indent="-342900">
                        <a:buFont typeface="Arial" panose="020B0604020202020204" pitchFamily="34" charset="0"/>
                        <a:buChar char="•"/>
                      </a:pPr>
                      <a:r>
                        <a:rPr lang="en-AU" sz="2400" dirty="0" smtClean="0"/>
                        <a:t>Attending </a:t>
                      </a:r>
                      <a:r>
                        <a:rPr lang="en-US" sz="2400" dirty="0" smtClean="0"/>
                        <a:t>Project Contractor Meeting</a:t>
                      </a:r>
                      <a:endParaRPr lang="en-US" sz="2400" dirty="0" smtClean="0">
                        <a:solidFill>
                          <a:schemeClr val="tx1"/>
                        </a:solidFill>
                      </a:endParaRPr>
                    </a:p>
                  </a:txBody>
                  <a:tcPr/>
                </a:tc>
              </a:tr>
              <a:tr h="9596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TECHNICAL &amp; SUPPORT</a:t>
                      </a:r>
                      <a:r>
                        <a:rPr lang="en-US" sz="2400" baseline="0" dirty="0" smtClean="0"/>
                        <a:t> </a:t>
                      </a:r>
                      <a:r>
                        <a:rPr lang="en-US" sz="2400" dirty="0" smtClean="0"/>
                        <a:t> SUPERVISOR</a:t>
                      </a:r>
                    </a:p>
                  </a:txBody>
                  <a:tcPr anchor="ctr"/>
                </a:tc>
                <a:tc>
                  <a:txBody>
                    <a:bodyPr/>
                    <a:lstStyle/>
                    <a:p>
                      <a:pPr marL="342900" indent="-342900">
                        <a:buFont typeface="Arial" panose="020B0604020202020204" pitchFamily="34" charset="0"/>
                        <a:buChar char="•"/>
                      </a:pPr>
                      <a:r>
                        <a:rPr lang="en-AU" sz="2400" dirty="0" smtClean="0"/>
                        <a:t>Liaise with the Project Manager and the deployment  team to ensure the success of the system</a:t>
                      </a:r>
                      <a:r>
                        <a:rPr lang="en-AU" sz="2400" baseline="0" dirty="0" smtClean="0"/>
                        <a:t> deployment.</a:t>
                      </a:r>
                      <a:endParaRPr lang="en-US" sz="2400" baseline="0" dirty="0" smtClean="0"/>
                    </a:p>
                    <a:p>
                      <a:pPr marL="342900" indent="-342900">
                        <a:buFont typeface="Arial" panose="020B0604020202020204" pitchFamily="34" charset="0"/>
                        <a:buChar char="•"/>
                      </a:pPr>
                      <a:r>
                        <a:rPr lang="en-AU" sz="2400" dirty="0" smtClean="0"/>
                        <a:t>To prepare</a:t>
                      </a:r>
                      <a:r>
                        <a:rPr lang="en-AU" sz="2400" baseline="0" dirty="0" smtClean="0"/>
                        <a:t> SOP and monitor the problem and support activities</a:t>
                      </a:r>
                      <a:endParaRPr lang="en-AU" sz="2400" dirty="0" smtClean="0"/>
                    </a:p>
                    <a:p>
                      <a:pPr marL="342900" indent="-342900">
                        <a:buFont typeface="Arial" panose="020B0604020202020204" pitchFamily="34" charset="0"/>
                        <a:buChar char="•"/>
                      </a:pPr>
                      <a:r>
                        <a:rPr lang="ms-MY" sz="2400" dirty="0" smtClean="0"/>
                        <a:t>Develop technical solution for customer issues related to software setup and configuration via SPS Helpdesk</a:t>
                      </a:r>
                      <a:endParaRPr lang="en-AU" sz="2400" dirty="0" smtClean="0"/>
                    </a:p>
                    <a:p>
                      <a:pPr marL="342900" indent="-342900">
                        <a:buFont typeface="Arial" panose="020B0604020202020204" pitchFamily="34" charset="0"/>
                        <a:buChar char="•"/>
                      </a:pPr>
                      <a:r>
                        <a:rPr lang="en-AU" sz="2400" dirty="0" smtClean="0"/>
                        <a:t>Attending </a:t>
                      </a:r>
                      <a:r>
                        <a:rPr lang="en-US" sz="2400" dirty="0" smtClean="0"/>
                        <a:t>Project Contractor Meeting</a:t>
                      </a:r>
                      <a:endParaRPr lang="en-US" sz="2400" dirty="0" smtClean="0">
                        <a:solidFill>
                          <a:schemeClr val="tx1"/>
                        </a:solidFill>
                      </a:endParaRPr>
                    </a:p>
                  </a:txBody>
                  <a:tcPr/>
                </a:tc>
              </a:tr>
              <a:tr h="9596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TRAINER</a:t>
                      </a:r>
                      <a:endParaRPr lang="en-MY" sz="2400" dirty="0" smtClean="0"/>
                    </a:p>
                  </a:txBody>
                  <a:tcPr anchor="ctr"/>
                </a:tc>
                <a:tc>
                  <a:txBody>
                    <a:bodyPr/>
                    <a:lstStyle/>
                    <a:p>
                      <a:pPr marL="342900" indent="-342900">
                        <a:buFont typeface="Arial" panose="020B0604020202020204" pitchFamily="34" charset="0"/>
                        <a:buChar char="•"/>
                      </a:pPr>
                      <a:r>
                        <a:rPr lang="en-US" sz="2400" dirty="0" smtClean="0"/>
                        <a:t>Conduct  training session</a:t>
                      </a:r>
                    </a:p>
                    <a:p>
                      <a:pPr marL="342900" indent="-342900">
                        <a:buFont typeface="Arial" panose="020B0604020202020204" pitchFamily="34" charset="0"/>
                        <a:buChar char="•"/>
                      </a:pPr>
                      <a:r>
                        <a:rPr lang="en-US" sz="2400" dirty="0" smtClean="0"/>
                        <a:t>Conduct SPS exam</a:t>
                      </a:r>
                    </a:p>
                    <a:p>
                      <a:pPr marL="342900" indent="-342900">
                        <a:buFont typeface="Arial" panose="020B0604020202020204" pitchFamily="34" charset="0"/>
                        <a:buChar char="•"/>
                      </a:pPr>
                      <a:r>
                        <a:rPr lang="en-US" sz="2400" dirty="0" smtClean="0"/>
                        <a:t>Assist</a:t>
                      </a:r>
                      <a:r>
                        <a:rPr lang="en-US" sz="2400" baseline="0" dirty="0" smtClean="0"/>
                        <a:t> and support</a:t>
                      </a:r>
                      <a:r>
                        <a:rPr lang="en-US" sz="2400" dirty="0" smtClean="0"/>
                        <a:t> Web</a:t>
                      </a:r>
                      <a:r>
                        <a:rPr lang="en-US" sz="2400" baseline="0" dirty="0" smtClean="0"/>
                        <a:t> based training, Online training and  mobile video training</a:t>
                      </a:r>
                      <a:endParaRPr lang="en-US" sz="2400" dirty="0" smtClean="0"/>
                    </a:p>
                    <a:p>
                      <a:pPr marL="342900" lvl="0" indent="-342900">
                        <a:buFont typeface="Arial" panose="020B0604020202020204" pitchFamily="34" charset="0"/>
                        <a:buChar char="•"/>
                      </a:pPr>
                      <a:r>
                        <a:rPr lang="en-US" sz="2400" dirty="0" smtClean="0"/>
                        <a:t>Assist SPS Helpdesk</a:t>
                      </a:r>
                    </a:p>
                  </a:txBody>
                  <a:tcPr/>
                </a:tc>
              </a:tr>
            </a:tbl>
          </a:graphicData>
        </a:graphic>
      </p:graphicFrame>
    </p:spTree>
    <p:extLst>
      <p:ext uri="{BB962C8B-B14F-4D97-AF65-F5344CB8AC3E}">
        <p14:creationId xmlns:p14="http://schemas.microsoft.com/office/powerpoint/2010/main" val="32007678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a:solidFill>
                  <a:schemeClr val="tx1">
                    <a:lumMod val="65000"/>
                    <a:lumOff val="35000"/>
                  </a:schemeClr>
                </a:solidFill>
                <a:latin typeface="Open Sans Light"/>
                <a:cs typeface="Open Sans Light"/>
              </a:rPr>
              <a:t>Key Meeting and Coordination Strategy</a:t>
            </a: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34</a:t>
            </a:fld>
            <a:endParaRPr lang="en-US" dirty="0"/>
          </a:p>
        </p:txBody>
      </p:sp>
      <p:sp>
        <p:nvSpPr>
          <p:cNvPr id="10" name="Rectangle 9"/>
          <p:cNvSpPr/>
          <p:nvPr/>
        </p:nvSpPr>
        <p:spPr>
          <a:xfrm>
            <a:off x="13838768" y="3390621"/>
            <a:ext cx="6213929" cy="2554545"/>
          </a:xfrm>
          <a:prstGeom prst="rect">
            <a:avLst/>
          </a:prstGeom>
          <a:solidFill>
            <a:srgbClr val="0070C0"/>
          </a:solidFill>
        </p:spPr>
        <p:txBody>
          <a:bodyPr wrap="square">
            <a:spAutoFit/>
          </a:bodyPr>
          <a:lstStyle/>
          <a:p>
            <a:pPr algn="just"/>
            <a:r>
              <a:rPr lang="en-MY" sz="3200" dirty="0">
                <a:solidFill>
                  <a:schemeClr val="bg1"/>
                </a:solidFill>
              </a:rPr>
              <a:t>Review the monthly </a:t>
            </a:r>
            <a:r>
              <a:rPr lang="en-MY" sz="3200" dirty="0" smtClean="0">
                <a:solidFill>
                  <a:schemeClr val="bg1"/>
                </a:solidFill>
              </a:rPr>
              <a:t>statistics report such </a:t>
            </a:r>
            <a:r>
              <a:rPr lang="en-MY" sz="3200" dirty="0">
                <a:solidFill>
                  <a:schemeClr val="bg1"/>
                </a:solidFill>
              </a:rPr>
              <a:t>as </a:t>
            </a:r>
            <a:r>
              <a:rPr lang="en-MY" sz="3200" dirty="0" smtClean="0">
                <a:solidFill>
                  <a:schemeClr val="bg1"/>
                </a:solidFill>
              </a:rPr>
              <a:t>licences issuance, training, </a:t>
            </a:r>
            <a:r>
              <a:rPr lang="en-MY" sz="3200" dirty="0">
                <a:solidFill>
                  <a:schemeClr val="bg1"/>
                </a:solidFill>
              </a:rPr>
              <a:t>collections, outstanding claims, </a:t>
            </a:r>
            <a:r>
              <a:rPr lang="en-MY" sz="3200" dirty="0" smtClean="0">
                <a:solidFill>
                  <a:schemeClr val="bg1"/>
                </a:solidFill>
              </a:rPr>
              <a:t>schedule, program, modules, syllabus, assessment, event etc.</a:t>
            </a:r>
            <a:endParaRPr lang="en-MY" sz="3200" dirty="0">
              <a:solidFill>
                <a:schemeClr val="bg1"/>
              </a:solidFill>
            </a:endParaRPr>
          </a:p>
        </p:txBody>
      </p:sp>
      <p:sp>
        <p:nvSpPr>
          <p:cNvPr id="11" name="Rectangle 10"/>
          <p:cNvSpPr/>
          <p:nvPr/>
        </p:nvSpPr>
        <p:spPr>
          <a:xfrm>
            <a:off x="13885599" y="6953957"/>
            <a:ext cx="6167098" cy="2018136"/>
          </a:xfrm>
          <a:prstGeom prst="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12" name="Rectangle 11"/>
          <p:cNvSpPr/>
          <p:nvPr/>
        </p:nvSpPr>
        <p:spPr>
          <a:xfrm>
            <a:off x="13880479" y="6969544"/>
            <a:ext cx="6213929" cy="2062103"/>
          </a:xfrm>
          <a:prstGeom prst="rect">
            <a:avLst/>
          </a:prstGeom>
          <a:noFill/>
        </p:spPr>
        <p:txBody>
          <a:bodyPr wrap="square">
            <a:spAutoFit/>
          </a:bodyPr>
          <a:lstStyle/>
          <a:p>
            <a:pPr algn="just"/>
            <a:r>
              <a:rPr lang="en-US" sz="3200" dirty="0">
                <a:solidFill>
                  <a:schemeClr val="bg1"/>
                </a:solidFill>
              </a:rPr>
              <a:t>Review on timeline </a:t>
            </a:r>
            <a:r>
              <a:rPr lang="en-US" sz="3200" dirty="0" smtClean="0">
                <a:solidFill>
                  <a:schemeClr val="bg1"/>
                </a:solidFill>
              </a:rPr>
              <a:t>progress </a:t>
            </a:r>
            <a:r>
              <a:rPr lang="en-US" sz="3200" dirty="0">
                <a:solidFill>
                  <a:schemeClr val="bg1"/>
                </a:solidFill>
              </a:rPr>
              <a:t>project</a:t>
            </a:r>
          </a:p>
          <a:p>
            <a:pPr algn="just"/>
            <a:r>
              <a:rPr lang="en-US" sz="3200" dirty="0">
                <a:solidFill>
                  <a:schemeClr val="bg1"/>
                </a:solidFill>
              </a:rPr>
              <a:t>Review on weekly report</a:t>
            </a:r>
          </a:p>
          <a:p>
            <a:pPr algn="just"/>
            <a:r>
              <a:rPr lang="en-US" sz="3200" dirty="0" smtClean="0">
                <a:solidFill>
                  <a:schemeClr val="bg1"/>
                </a:solidFill>
              </a:rPr>
              <a:t>Discussion </a:t>
            </a:r>
            <a:r>
              <a:rPr lang="en-US" sz="3200" dirty="0">
                <a:solidFill>
                  <a:schemeClr val="bg1"/>
                </a:solidFill>
              </a:rPr>
              <a:t>on any other matters related to </a:t>
            </a:r>
            <a:r>
              <a:rPr lang="en-US" sz="3200" dirty="0" smtClean="0">
                <a:solidFill>
                  <a:schemeClr val="bg1"/>
                </a:solidFill>
              </a:rPr>
              <a:t>this program &amp; activities.</a:t>
            </a:r>
            <a:endParaRPr lang="en-US" sz="3200" dirty="0">
              <a:solidFill>
                <a:schemeClr val="bg1"/>
              </a:solidFill>
            </a:endParaRPr>
          </a:p>
        </p:txBody>
      </p:sp>
      <p:sp>
        <p:nvSpPr>
          <p:cNvPr id="13" name="Rectangle 12"/>
          <p:cNvSpPr/>
          <p:nvPr/>
        </p:nvSpPr>
        <p:spPr>
          <a:xfrm>
            <a:off x="13885599" y="9874911"/>
            <a:ext cx="6167098" cy="267807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14" name="Rectangle 13"/>
          <p:cNvSpPr/>
          <p:nvPr/>
        </p:nvSpPr>
        <p:spPr>
          <a:xfrm>
            <a:off x="13838768" y="9874911"/>
            <a:ext cx="6213929" cy="3046989"/>
          </a:xfrm>
          <a:prstGeom prst="rect">
            <a:avLst/>
          </a:prstGeom>
          <a:solidFill>
            <a:srgbClr val="0070C0"/>
          </a:solidFill>
        </p:spPr>
        <p:txBody>
          <a:bodyPr wrap="square">
            <a:spAutoFit/>
          </a:bodyPr>
          <a:lstStyle/>
          <a:p>
            <a:pPr algn="just" fontAlgn="auto">
              <a:spcBef>
                <a:spcPts val="0"/>
              </a:spcBef>
              <a:spcAft>
                <a:spcPts val="0"/>
              </a:spcAft>
              <a:defRPr/>
            </a:pPr>
            <a:r>
              <a:rPr lang="en-US" sz="3200" dirty="0">
                <a:solidFill>
                  <a:schemeClr val="bg1"/>
                </a:solidFill>
              </a:rPr>
              <a:t>Review on deployment activities and problem arise</a:t>
            </a:r>
          </a:p>
          <a:p>
            <a:pPr algn="just" fontAlgn="auto">
              <a:spcBef>
                <a:spcPts val="0"/>
              </a:spcBef>
              <a:spcAft>
                <a:spcPts val="0"/>
              </a:spcAft>
              <a:defRPr/>
            </a:pPr>
            <a:r>
              <a:rPr lang="en-US" sz="3200" dirty="0">
                <a:solidFill>
                  <a:schemeClr val="bg1"/>
                </a:solidFill>
              </a:rPr>
              <a:t>Discussion on project enhancement activities </a:t>
            </a:r>
          </a:p>
          <a:p>
            <a:pPr algn="just" fontAlgn="auto">
              <a:spcBef>
                <a:spcPts val="0"/>
              </a:spcBef>
              <a:spcAft>
                <a:spcPts val="0"/>
              </a:spcAft>
              <a:defRPr/>
            </a:pPr>
            <a:r>
              <a:rPr lang="en-US" sz="3200" dirty="0" smtClean="0">
                <a:solidFill>
                  <a:schemeClr val="bg1"/>
                </a:solidFill>
              </a:rPr>
              <a:t>Review </a:t>
            </a:r>
            <a:r>
              <a:rPr lang="en-US" sz="3200" dirty="0">
                <a:solidFill>
                  <a:schemeClr val="bg1"/>
                </a:solidFill>
              </a:rPr>
              <a:t>on </a:t>
            </a:r>
            <a:r>
              <a:rPr lang="en-US" sz="3200" dirty="0" smtClean="0">
                <a:solidFill>
                  <a:schemeClr val="bg1"/>
                </a:solidFill>
              </a:rPr>
              <a:t>resources, vehicle </a:t>
            </a:r>
            <a:r>
              <a:rPr lang="en-US" sz="3200" dirty="0">
                <a:solidFill>
                  <a:schemeClr val="bg1"/>
                </a:solidFill>
              </a:rPr>
              <a:t>&amp;  training tools &amp; necessary </a:t>
            </a:r>
            <a:r>
              <a:rPr lang="en-US" sz="3200" dirty="0" smtClean="0">
                <a:solidFill>
                  <a:schemeClr val="bg1"/>
                </a:solidFill>
              </a:rPr>
              <a:t>items</a:t>
            </a:r>
            <a:endParaRPr lang="en-US" sz="3200" dirty="0">
              <a:solidFill>
                <a:schemeClr val="bg1"/>
              </a:solidFill>
            </a:endParaRP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918" y="9606127"/>
            <a:ext cx="10118681" cy="329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918" y="6364586"/>
            <a:ext cx="10118681" cy="309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6918" y="3123045"/>
            <a:ext cx="10118681" cy="309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4727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Steering Committee Proposed Agenda</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62383262"/>
              </p:ext>
            </p:extLst>
          </p:nvPr>
        </p:nvGraphicFramePr>
        <p:xfrm>
          <a:off x="1219200" y="3200400"/>
          <a:ext cx="22819197" cy="3108960"/>
        </p:xfrm>
        <a:graphic>
          <a:graphicData uri="http://schemas.openxmlformats.org/drawingml/2006/table">
            <a:tbl>
              <a:tblPr firstRow="1" bandRow="1">
                <a:tableStyleId>{7DF18680-E054-41AD-8BC1-D1AEF772440D}</a:tableStyleId>
              </a:tblPr>
              <a:tblGrid>
                <a:gridCol w="11046372"/>
                <a:gridCol w="3090042"/>
                <a:gridCol w="8682783"/>
              </a:tblGrid>
              <a:tr h="329013">
                <a:tc>
                  <a:txBody>
                    <a:bodyPr/>
                    <a:lstStyle/>
                    <a:p>
                      <a:pPr algn="ctr"/>
                      <a:r>
                        <a:rPr lang="en-US" sz="2400" dirty="0" smtClean="0"/>
                        <a:t>PROPOSED TEAM MEMBERS</a:t>
                      </a:r>
                      <a:endParaRPr lang="en-MY" sz="2400" dirty="0"/>
                    </a:p>
                  </a:txBody>
                  <a:tcPr/>
                </a:tc>
                <a:tc>
                  <a:txBody>
                    <a:bodyPr/>
                    <a:lstStyle/>
                    <a:p>
                      <a:pPr algn="ctr"/>
                      <a:r>
                        <a:rPr lang="en-US" sz="2400" baseline="0" dirty="0" smtClean="0"/>
                        <a:t>FREQUENCY </a:t>
                      </a:r>
                      <a:endParaRPr lang="en-MY" sz="2400" dirty="0"/>
                    </a:p>
                  </a:txBody>
                  <a:tcPr/>
                </a:tc>
                <a:tc>
                  <a:txBody>
                    <a:bodyPr/>
                    <a:lstStyle/>
                    <a:p>
                      <a:pPr algn="ctr"/>
                      <a:r>
                        <a:rPr lang="en-US" sz="2400" dirty="0" smtClean="0"/>
                        <a:t>MEETING AGENDA</a:t>
                      </a:r>
                      <a:endParaRPr lang="en-MY" sz="2400" dirty="0"/>
                    </a:p>
                  </a:txBody>
                  <a:tcPr/>
                </a:tc>
              </a:tr>
              <a:tr h="959621">
                <a:tc>
                  <a:txBody>
                    <a:bodyPr/>
                    <a:lstStyle/>
                    <a:p>
                      <a:pPr marL="342900" indent="-342900">
                        <a:buAutoNum type="arabicPeriod"/>
                      </a:pPr>
                      <a:r>
                        <a:rPr lang="en-US" sz="2400" dirty="0" smtClean="0"/>
                        <a:t>Representative from MOA </a:t>
                      </a:r>
                    </a:p>
                    <a:p>
                      <a:pPr marL="342900" indent="-342900">
                        <a:buAutoNum type="arabicPeriod"/>
                      </a:pPr>
                      <a:r>
                        <a:rPr lang="en-US" sz="2400" dirty="0" smtClean="0"/>
                        <a:t>Representative from Participating</a:t>
                      </a:r>
                      <a:r>
                        <a:rPr lang="en-US" sz="2400" baseline="0" dirty="0" smtClean="0"/>
                        <a:t> Agencies (MARA, KEDA, KETENGAH, KESEDAR, RISDA, JAKOA, FELCRA &amp; KEJORA)</a:t>
                      </a:r>
                      <a:endParaRPr lang="en-US" sz="2400" dirty="0" smtClean="0"/>
                    </a:p>
                    <a:p>
                      <a:pPr marL="342900" indent="-342900">
                        <a:buAutoNum type="arabicPeriod"/>
                      </a:pPr>
                      <a:r>
                        <a:rPr lang="en-US" sz="2400" dirty="0" smtClean="0"/>
                        <a:t>Representative from </a:t>
                      </a:r>
                      <a:r>
                        <a:rPr lang="en-US" sz="2400" dirty="0" smtClean="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endParaRPr lang="en-US" sz="2400" dirty="0" smtClean="0"/>
                    </a:p>
                    <a:p>
                      <a:pPr marL="0" indent="0">
                        <a:buFontTx/>
                        <a:buNone/>
                      </a:pPr>
                      <a:endParaRPr lang="en-US" sz="2400" dirty="0" smtClean="0"/>
                    </a:p>
                  </a:txBody>
                  <a:tcPr anchor="ctr"/>
                </a:tc>
                <a:tc>
                  <a:txBody>
                    <a:bodyPr/>
                    <a:lstStyle/>
                    <a:p>
                      <a:pPr algn="ctr"/>
                      <a:r>
                        <a:rPr lang="en-US" sz="2400" dirty="0" smtClean="0"/>
                        <a:t>Once</a:t>
                      </a:r>
                      <a:r>
                        <a:rPr lang="en-US" sz="2400" baseline="0" dirty="0" smtClean="0"/>
                        <a:t> every </a:t>
                      </a:r>
                    </a:p>
                    <a:p>
                      <a:pPr algn="ctr"/>
                      <a:r>
                        <a:rPr lang="en-US" sz="2400" baseline="0" dirty="0" smtClean="0"/>
                        <a:t>4 month</a:t>
                      </a:r>
                      <a:endParaRPr lang="en-MY" sz="2400" dirty="0" smtClean="0"/>
                    </a:p>
                  </a:txBody>
                  <a:tcPr/>
                </a:tc>
                <a:tc>
                  <a:txBody>
                    <a:bodyPr/>
                    <a:lstStyle/>
                    <a:p>
                      <a:pPr marL="342900" indent="-342900">
                        <a:buAutoNum type="arabicPeriod"/>
                      </a:pPr>
                      <a:r>
                        <a:rPr lang="en-MY" sz="2400" dirty="0" smtClean="0"/>
                        <a:t>Review the monthly practice statistics such as production, adjustments, collections, outstanding claims, unscheduled time units, production by provider, daily production averages, etc.</a:t>
                      </a:r>
                    </a:p>
                    <a:p>
                      <a:pPr marL="342900" indent="-342900">
                        <a:buAutoNum type="arabicPeriod"/>
                      </a:pPr>
                      <a:r>
                        <a:rPr lang="en-MY" sz="2400" dirty="0" smtClean="0"/>
                        <a:t>Review the incomplete action items from the previous month(s) and check for progress</a:t>
                      </a:r>
                    </a:p>
                    <a:p>
                      <a:pPr marL="342900" indent="-342900">
                        <a:buFontTx/>
                        <a:buAutoNum type="arabicPeriod"/>
                      </a:pPr>
                      <a:r>
                        <a:rPr lang="en-MY" sz="2400" dirty="0" smtClean="0"/>
                        <a:t>Discuss the new agenda items</a:t>
                      </a:r>
                    </a:p>
                    <a:p>
                      <a:pPr marL="0" indent="0">
                        <a:buFont typeface="Arial" panose="020B0604020202020204" pitchFamily="34" charset="0"/>
                        <a:buNone/>
                      </a:pPr>
                      <a:endParaRPr lang="en-US" sz="2400" dirty="0" smtClean="0">
                        <a:solidFill>
                          <a:schemeClr val="tx1"/>
                        </a:solidFill>
                      </a:endParaRPr>
                    </a:p>
                  </a:txBody>
                  <a:tcPr/>
                </a:tc>
              </a:tr>
            </a:tbl>
          </a:graphicData>
        </a:graphic>
      </p:graphicFrame>
    </p:spTree>
    <p:extLst>
      <p:ext uri="{BB962C8B-B14F-4D97-AF65-F5344CB8AC3E}">
        <p14:creationId xmlns:p14="http://schemas.microsoft.com/office/powerpoint/2010/main" val="41587636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Project Coordination Committee Proposed Agenda</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78587443"/>
              </p:ext>
            </p:extLst>
          </p:nvPr>
        </p:nvGraphicFramePr>
        <p:xfrm>
          <a:off x="1219200" y="3200400"/>
          <a:ext cx="22819197" cy="2377440"/>
        </p:xfrm>
        <a:graphic>
          <a:graphicData uri="http://schemas.openxmlformats.org/drawingml/2006/table">
            <a:tbl>
              <a:tblPr firstRow="1" bandRow="1">
                <a:tableStyleId>{7DF18680-E054-41AD-8BC1-D1AEF772440D}</a:tableStyleId>
              </a:tblPr>
              <a:tblGrid>
                <a:gridCol w="11046372"/>
                <a:gridCol w="3090042"/>
                <a:gridCol w="8682783"/>
              </a:tblGrid>
              <a:tr h="329013">
                <a:tc>
                  <a:txBody>
                    <a:bodyPr/>
                    <a:lstStyle/>
                    <a:p>
                      <a:pPr algn="ctr"/>
                      <a:r>
                        <a:rPr lang="en-US" sz="2400" dirty="0" smtClean="0"/>
                        <a:t>PROPOSED TEAM MEMBERS</a:t>
                      </a:r>
                      <a:endParaRPr lang="en-MY" sz="2400" dirty="0"/>
                    </a:p>
                  </a:txBody>
                  <a:tcPr/>
                </a:tc>
                <a:tc>
                  <a:txBody>
                    <a:bodyPr/>
                    <a:lstStyle/>
                    <a:p>
                      <a:pPr algn="ctr"/>
                      <a:r>
                        <a:rPr lang="en-US" sz="2400" baseline="0" dirty="0" smtClean="0"/>
                        <a:t>FREQUENCY </a:t>
                      </a:r>
                      <a:endParaRPr lang="en-MY" sz="2400" dirty="0"/>
                    </a:p>
                  </a:txBody>
                  <a:tcPr/>
                </a:tc>
                <a:tc>
                  <a:txBody>
                    <a:bodyPr/>
                    <a:lstStyle/>
                    <a:p>
                      <a:pPr algn="ctr"/>
                      <a:r>
                        <a:rPr lang="en-US" sz="2400" dirty="0" smtClean="0"/>
                        <a:t>MEETING AGENDA</a:t>
                      </a:r>
                      <a:endParaRPr lang="en-MY" sz="2400" dirty="0"/>
                    </a:p>
                  </a:txBody>
                  <a:tcPr/>
                </a:tc>
              </a:tr>
              <a:tr h="959621">
                <a:tc>
                  <a:txBody>
                    <a:bodyPr/>
                    <a:lstStyle/>
                    <a:p>
                      <a:pPr marL="342900" indent="-342900">
                        <a:buAutoNum type="arabicPeriod"/>
                      </a:pPr>
                      <a:r>
                        <a:rPr lang="en-US" sz="2400" dirty="0" smtClean="0"/>
                        <a:t>Representative from MOA</a:t>
                      </a:r>
                      <a:r>
                        <a:rPr lang="en-US" sz="2400" baseline="0" dirty="0" smtClean="0"/>
                        <a:t> Regional Officers</a:t>
                      </a:r>
                    </a:p>
                    <a:p>
                      <a:pPr marL="342900" indent="-342900">
                        <a:buAutoNum type="arabicPeriod"/>
                      </a:pPr>
                      <a:r>
                        <a:rPr lang="en-US" sz="2400" dirty="0" smtClean="0"/>
                        <a:t>Representative from Participating</a:t>
                      </a:r>
                      <a:r>
                        <a:rPr lang="en-US" sz="2400" baseline="0" dirty="0" smtClean="0"/>
                        <a:t> Agencies Regional Officers (MARA, KEDA, KETENGAH, KESEDAR, RISDA, JAKOA, FELCRA &amp; KEJORA)</a:t>
                      </a:r>
                      <a:endParaRPr lang="en-US" sz="2400" dirty="0" smtClean="0"/>
                    </a:p>
                    <a:p>
                      <a:pPr marL="342900" indent="-342900">
                        <a:buAutoNum type="arabicPeriod"/>
                      </a:pPr>
                      <a:r>
                        <a:rPr lang="en-US" sz="2400" dirty="0" smtClean="0"/>
                        <a:t>Representative from </a:t>
                      </a:r>
                      <a:r>
                        <a:rPr lang="en-US" sz="2400" dirty="0" smtClean="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endParaRPr lang="en-US" sz="2400" dirty="0" smtClean="0"/>
                    </a:p>
                    <a:p>
                      <a:pPr marL="342900" indent="-342900">
                        <a:buAutoNum type="arabicPeriod"/>
                      </a:pPr>
                      <a:endParaRPr lang="en-US" sz="2400" dirty="0" smtClean="0"/>
                    </a:p>
                  </a:txBody>
                  <a:tcPr anchor="ctr"/>
                </a:tc>
                <a:tc>
                  <a:txBody>
                    <a:bodyPr/>
                    <a:lstStyle/>
                    <a:p>
                      <a:pPr algn="ctr"/>
                      <a:r>
                        <a:rPr lang="en-US" sz="2400" dirty="0" smtClean="0"/>
                        <a:t>Once a month</a:t>
                      </a:r>
                      <a:endParaRPr lang="en-MY" sz="2400" dirty="0"/>
                    </a:p>
                  </a:txBody>
                  <a:tcPr anchor="ctr"/>
                </a:tc>
                <a:tc>
                  <a:txBody>
                    <a:bodyPr/>
                    <a:lstStyle/>
                    <a:p>
                      <a:pPr marL="342900" indent="-342900">
                        <a:buAutoNum type="arabicPeriod"/>
                      </a:pPr>
                      <a:r>
                        <a:rPr lang="en-US" sz="2400" dirty="0" smtClean="0"/>
                        <a:t>Project Status</a:t>
                      </a:r>
                    </a:p>
                    <a:p>
                      <a:pPr marL="342900" indent="-342900">
                        <a:buAutoNum type="arabicPeriod"/>
                      </a:pPr>
                      <a:r>
                        <a:rPr lang="en-US" sz="2400" dirty="0" smtClean="0"/>
                        <a:t>Regional</a:t>
                      </a:r>
                      <a:r>
                        <a:rPr lang="en-US" sz="2400" baseline="0" dirty="0" smtClean="0"/>
                        <a:t> Training Performance</a:t>
                      </a:r>
                      <a:r>
                        <a:rPr lang="en-US" sz="2400" dirty="0" smtClean="0"/>
                        <a:t> Report Review</a:t>
                      </a:r>
                    </a:p>
                    <a:p>
                      <a:pPr marL="342900" indent="-342900">
                        <a:buAutoNum type="arabicPeriod"/>
                      </a:pPr>
                      <a:r>
                        <a:rPr lang="en-US" sz="2400" dirty="0" smtClean="0"/>
                        <a:t>Any</a:t>
                      </a:r>
                      <a:r>
                        <a:rPr lang="en-US" sz="2400" baseline="0" dirty="0" smtClean="0"/>
                        <a:t> other matters</a:t>
                      </a:r>
                      <a:endParaRPr lang="en-US" sz="2400" dirty="0" smtClean="0"/>
                    </a:p>
                  </a:txBody>
                  <a:tcPr anchor="ctr"/>
                </a:tc>
              </a:tr>
            </a:tbl>
          </a:graphicData>
        </a:graphic>
      </p:graphicFrame>
    </p:spTree>
    <p:extLst>
      <p:ext uri="{BB962C8B-B14F-4D97-AF65-F5344CB8AC3E}">
        <p14:creationId xmlns:p14="http://schemas.microsoft.com/office/powerpoint/2010/main" val="3531080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10696359" y="7847243"/>
            <a:ext cx="3301363" cy="2867087"/>
          </a:xfrm>
          <a:custGeom>
            <a:avLst/>
            <a:gdLst>
              <a:gd name="f0" fmla="val 0"/>
              <a:gd name="f1" fmla="val 203"/>
              <a:gd name="f2" fmla="val 173"/>
              <a:gd name="f3" fmla="val 140"/>
              <a:gd name="f4" fmla="val 29"/>
              <a:gd name="f5" fmla="val 162"/>
              <a:gd name="f6" fmla="val 65"/>
              <a:gd name="f7" fmla="val 102"/>
              <a:gd name="f8" fmla="val 138"/>
              <a:gd name="f9" fmla="val 174"/>
            </a:gdLst>
            <a:ahLst/>
            <a:cxnLst>
              <a:cxn ang="3cd4">
                <a:pos x="hc" y="t"/>
              </a:cxn>
              <a:cxn ang="0">
                <a:pos x="r" y="vc"/>
              </a:cxn>
              <a:cxn ang="cd4">
                <a:pos x="hc" y="b"/>
              </a:cxn>
              <a:cxn ang="cd2">
                <a:pos x="l" y="vc"/>
              </a:cxn>
            </a:cxnLst>
            <a:rect l="l" t="t" r="r" b="b"/>
            <a:pathLst>
              <a:path w="203" h="173">
                <a:moveTo>
                  <a:pt x="f0" y="f3"/>
                </a:moveTo>
                <a:cubicBezTo>
                  <a:pt x="f4" y="f5"/>
                  <a:pt x="f6" y="f2"/>
                  <a:pt x="f7" y="f2"/>
                </a:cubicBezTo>
                <a:cubicBezTo>
                  <a:pt x="f8" y="f2"/>
                  <a:pt x="f9" y="f5"/>
                  <a:pt x="f1" y="f3"/>
                </a:cubicBezTo>
                <a:lnTo>
                  <a:pt x="f7" y="f0"/>
                </a:lnTo>
                <a:lnTo>
                  <a:pt x="f0" y="f3"/>
                </a:lnTo>
                <a:close/>
              </a:path>
            </a:pathLst>
          </a:custGeom>
          <a:solidFill>
            <a:schemeClr val="bg2"/>
          </a:solidFill>
          <a:ln>
            <a:noFill/>
            <a:prstDash val="solid"/>
          </a:ln>
        </p:spPr>
        <p:txBody>
          <a:bodyPr vert="horz" wrap="square" lIns="90000" tIns="46800" rIns="90000" bIns="4680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Reporting Deliverables</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37</a:t>
            </a:fld>
            <a:endParaRPr lang="en-US" dirty="0"/>
          </a:p>
        </p:txBody>
      </p:sp>
      <p:grpSp>
        <p:nvGrpSpPr>
          <p:cNvPr id="11" name="Group 10"/>
          <p:cNvGrpSpPr/>
          <p:nvPr/>
        </p:nvGrpSpPr>
        <p:grpSpPr>
          <a:xfrm>
            <a:off x="9523549" y="4973265"/>
            <a:ext cx="5675810" cy="5816970"/>
            <a:chOff x="324000" y="1125360"/>
            <a:chExt cx="3324239" cy="3343023"/>
          </a:xfrm>
        </p:grpSpPr>
        <p:sp>
          <p:nvSpPr>
            <p:cNvPr id="61" name="Freeform 60"/>
            <p:cNvSpPr/>
            <p:nvPr/>
          </p:nvSpPr>
          <p:spPr>
            <a:xfrm>
              <a:off x="409680" y="2782800"/>
              <a:ext cx="1581119" cy="1333440"/>
            </a:xfrm>
            <a:custGeom>
              <a:avLst/>
              <a:gdLst>
                <a:gd name="f0" fmla="val 0"/>
                <a:gd name="f1" fmla="val 166"/>
                <a:gd name="f2" fmla="val 140"/>
                <a:gd name="f3" fmla="val 54"/>
                <a:gd name="f4" fmla="val 12"/>
                <a:gd name="f5" fmla="val 89"/>
                <a:gd name="f6" fmla="val 34"/>
                <a:gd name="f7" fmla="val 119"/>
                <a:gd name="f8" fmla="val 64"/>
              </a:gdLst>
              <a:ahLst/>
              <a:cxnLst>
                <a:cxn ang="3cd4">
                  <a:pos x="hc" y="t"/>
                </a:cxn>
                <a:cxn ang="0">
                  <a:pos x="r" y="vc"/>
                </a:cxn>
                <a:cxn ang="cd4">
                  <a:pos x="hc" y="b"/>
                </a:cxn>
                <a:cxn ang="cd2">
                  <a:pos x="l" y="vc"/>
                </a:cxn>
              </a:cxnLst>
              <a:rect l="l" t="t" r="r" b="b"/>
              <a:pathLst>
                <a:path w="166" h="140">
                  <a:moveTo>
                    <a:pt x="f0" y="f3"/>
                  </a:moveTo>
                  <a:cubicBezTo>
                    <a:pt x="f4" y="f5"/>
                    <a:pt x="f6" y="f7"/>
                    <a:pt x="f8" y="f2"/>
                  </a:cubicBezTo>
                  <a:lnTo>
                    <a:pt x="f1" y="f0"/>
                  </a:lnTo>
                  <a:lnTo>
                    <a:pt x="f0"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2" name="Freeform 61"/>
            <p:cNvSpPr/>
            <p:nvPr/>
          </p:nvSpPr>
          <p:spPr>
            <a:xfrm>
              <a:off x="324000" y="2258640"/>
              <a:ext cx="1666800" cy="1038240"/>
            </a:xfrm>
            <a:custGeom>
              <a:avLst/>
              <a:gdLst>
                <a:gd name="f0" fmla="val 0"/>
                <a:gd name="f1" fmla="val 175"/>
                <a:gd name="f2" fmla="val 109"/>
                <a:gd name="f3" fmla="val 9"/>
                <a:gd name="f4" fmla="val 3"/>
                <a:gd name="f5" fmla="val 18"/>
                <a:gd name="f6" fmla="val 1"/>
                <a:gd name="f7" fmla="val 36"/>
                <a:gd name="f8" fmla="val 54"/>
                <a:gd name="f9" fmla="val 73"/>
                <a:gd name="f10" fmla="val 91"/>
                <a:gd name="f11" fmla="val 55"/>
              </a:gdLst>
              <a:ahLst/>
              <a:cxnLst>
                <a:cxn ang="3cd4">
                  <a:pos x="hc" y="t"/>
                </a:cxn>
                <a:cxn ang="0">
                  <a:pos x="r" y="vc"/>
                </a:cxn>
                <a:cxn ang="cd4">
                  <a:pos x="hc" y="b"/>
                </a:cxn>
                <a:cxn ang="cd2">
                  <a:pos x="l" y="vc"/>
                </a:cxn>
              </a:cxnLst>
              <a:rect l="l" t="t" r="r" b="b"/>
              <a:pathLst>
                <a:path w="175" h="109">
                  <a:moveTo>
                    <a:pt x="f3" y="f0"/>
                  </a:moveTo>
                  <a:cubicBezTo>
                    <a:pt x="f4" y="f5"/>
                    <a:pt x="f6" y="f7"/>
                    <a:pt x="f6" y="f8"/>
                  </a:cubicBezTo>
                  <a:cubicBezTo>
                    <a:pt x="f0" y="f9"/>
                    <a:pt x="f4" y="f10"/>
                    <a:pt x="f3" y="f2"/>
                  </a:cubicBezTo>
                  <a:lnTo>
                    <a:pt x="f1" y="f11"/>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3" name="Freeform 62"/>
            <p:cNvSpPr/>
            <p:nvPr/>
          </p:nvSpPr>
          <p:spPr>
            <a:xfrm>
              <a:off x="409680" y="1439639"/>
              <a:ext cx="1581119" cy="1343160"/>
            </a:xfrm>
            <a:custGeom>
              <a:avLst/>
              <a:gdLst>
                <a:gd name="f0" fmla="val 0"/>
                <a:gd name="f1" fmla="val 166"/>
                <a:gd name="f2" fmla="val 141"/>
                <a:gd name="f3" fmla="val 64"/>
                <a:gd name="f4" fmla="val 34"/>
                <a:gd name="f5" fmla="val 21"/>
                <a:gd name="f6" fmla="val 12"/>
                <a:gd name="f7" fmla="val 51"/>
                <a:gd name="f8" fmla="val 86"/>
              </a:gdLst>
              <a:ahLst/>
              <a:cxnLst>
                <a:cxn ang="3cd4">
                  <a:pos x="hc" y="t"/>
                </a:cxn>
                <a:cxn ang="0">
                  <a:pos x="r" y="vc"/>
                </a:cxn>
                <a:cxn ang="cd4">
                  <a:pos x="hc" y="b"/>
                </a:cxn>
                <a:cxn ang="cd2">
                  <a:pos x="l" y="vc"/>
                </a:cxn>
              </a:cxnLst>
              <a:rect l="l" t="t" r="r" b="b"/>
              <a:pathLst>
                <a:path w="166" h="141">
                  <a:moveTo>
                    <a:pt x="f3" y="f0"/>
                  </a:moveTo>
                  <a:cubicBezTo>
                    <a:pt x="f4" y="f5"/>
                    <a:pt x="f6" y="f7"/>
                    <a:pt x="f0" y="f8"/>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4" name="Freeform 63"/>
            <p:cNvSpPr/>
            <p:nvPr/>
          </p:nvSpPr>
          <p:spPr>
            <a:xfrm>
              <a:off x="1019159" y="1125360"/>
              <a:ext cx="971640" cy="1657439"/>
            </a:xfrm>
            <a:custGeom>
              <a:avLst/>
              <a:gdLst>
                <a:gd name="f0" fmla="val 0"/>
                <a:gd name="f1" fmla="val 102"/>
                <a:gd name="f2" fmla="val 174"/>
                <a:gd name="f3" fmla="val 101"/>
                <a:gd name="f4" fmla="val 65"/>
                <a:gd name="f5" fmla="val 29"/>
                <a:gd name="f6" fmla="val 11"/>
                <a:gd name="f7" fmla="val 33"/>
              </a:gdLst>
              <a:ahLst/>
              <a:cxnLst>
                <a:cxn ang="3cd4">
                  <a:pos x="hc" y="t"/>
                </a:cxn>
                <a:cxn ang="0">
                  <a:pos x="r" y="vc"/>
                </a:cxn>
                <a:cxn ang="cd4">
                  <a:pos x="hc" y="b"/>
                </a:cxn>
                <a:cxn ang="cd2">
                  <a:pos x="l" y="vc"/>
                </a:cxn>
              </a:cxnLst>
              <a:rect l="l" t="t" r="r" b="b"/>
              <a:pathLst>
                <a:path w="102" h="174">
                  <a:moveTo>
                    <a:pt x="f3" y="f0"/>
                  </a:moveTo>
                  <a:cubicBezTo>
                    <a:pt x="f4" y="f0"/>
                    <a:pt x="f5" y="f6"/>
                    <a:pt x="f0" y="f7"/>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5" name="Freeform 64"/>
            <p:cNvSpPr/>
            <p:nvPr/>
          </p:nvSpPr>
          <p:spPr>
            <a:xfrm>
              <a:off x="1990800" y="1125360"/>
              <a:ext cx="961919" cy="1657439"/>
            </a:xfrm>
            <a:custGeom>
              <a:avLst/>
              <a:gdLst>
                <a:gd name="f0" fmla="val 0"/>
                <a:gd name="f1" fmla="val 101"/>
                <a:gd name="f2" fmla="val 174"/>
                <a:gd name="f3" fmla="val 33"/>
                <a:gd name="f4" fmla="val 72"/>
                <a:gd name="f5" fmla="val 11"/>
                <a:gd name="f6" fmla="val 36"/>
              </a:gdLst>
              <a:ahLst/>
              <a:cxnLst>
                <a:cxn ang="3cd4">
                  <a:pos x="hc" y="t"/>
                </a:cxn>
                <a:cxn ang="0">
                  <a:pos x="r" y="vc"/>
                </a:cxn>
                <a:cxn ang="cd4">
                  <a:pos x="hc" y="b"/>
                </a:cxn>
                <a:cxn ang="cd2">
                  <a:pos x="l" y="vc"/>
                </a:cxn>
              </a:cxnLst>
              <a:rect l="l" t="t" r="r" b="b"/>
              <a:pathLst>
                <a:path w="101" h="174">
                  <a:moveTo>
                    <a:pt x="f1" y="f3"/>
                  </a:moveTo>
                  <a:cubicBezTo>
                    <a:pt x="f4" y="f5"/>
                    <a:pt x="f6" y="f0"/>
                    <a:pt x="f0" y="f0"/>
                  </a:cubicBezTo>
                  <a:lnTo>
                    <a:pt x="f0" y="f2"/>
                  </a:lnTo>
                  <a:lnTo>
                    <a:pt x="f1"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6" name="Freeform 65"/>
            <p:cNvSpPr/>
            <p:nvPr/>
          </p:nvSpPr>
          <p:spPr>
            <a:xfrm>
              <a:off x="1990800" y="1439639"/>
              <a:ext cx="1571759" cy="1343160"/>
            </a:xfrm>
            <a:custGeom>
              <a:avLst/>
              <a:gdLst>
                <a:gd name="f0" fmla="val 0"/>
                <a:gd name="f1" fmla="val 165"/>
                <a:gd name="f2" fmla="val 141"/>
                <a:gd name="f3" fmla="val 86"/>
                <a:gd name="f4" fmla="val 153"/>
                <a:gd name="f5" fmla="val 51"/>
                <a:gd name="f6" fmla="val 131"/>
                <a:gd name="f7" fmla="val 21"/>
                <a:gd name="f8" fmla="val 101"/>
              </a:gdLst>
              <a:ahLst/>
              <a:cxnLst>
                <a:cxn ang="3cd4">
                  <a:pos x="hc" y="t"/>
                </a:cxn>
                <a:cxn ang="0">
                  <a:pos x="r" y="vc"/>
                </a:cxn>
                <a:cxn ang="cd4">
                  <a:pos x="hc" y="b"/>
                </a:cxn>
                <a:cxn ang="cd2">
                  <a:pos x="l" y="vc"/>
                </a:cxn>
              </a:cxnLst>
              <a:rect l="l" t="t" r="r" b="b"/>
              <a:pathLst>
                <a:path w="165" h="141">
                  <a:moveTo>
                    <a:pt x="f1" y="f3"/>
                  </a:moveTo>
                  <a:cubicBezTo>
                    <a:pt x="f4" y="f5"/>
                    <a:pt x="f6" y="f7"/>
                    <a:pt x="f8" y="f0"/>
                  </a:cubicBezTo>
                  <a:lnTo>
                    <a:pt x="f0" y="f2"/>
                  </a:lnTo>
                  <a:lnTo>
                    <a:pt x="f1" y="f3"/>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7" name="Freeform 66"/>
            <p:cNvSpPr/>
            <p:nvPr/>
          </p:nvSpPr>
          <p:spPr>
            <a:xfrm>
              <a:off x="1990800" y="2258640"/>
              <a:ext cx="1657439" cy="1038240"/>
            </a:xfrm>
            <a:custGeom>
              <a:avLst/>
              <a:gdLst>
                <a:gd name="f0" fmla="val 0"/>
                <a:gd name="f1" fmla="val 174"/>
                <a:gd name="f2" fmla="val 109"/>
                <a:gd name="f3" fmla="val 165"/>
                <a:gd name="f4" fmla="val 171"/>
                <a:gd name="f5" fmla="val 91"/>
                <a:gd name="f6" fmla="val 73"/>
                <a:gd name="f7" fmla="val 55"/>
                <a:gd name="f8" fmla="val 36"/>
                <a:gd name="f9" fmla="val 18"/>
              </a:gdLst>
              <a:ahLst/>
              <a:cxnLst>
                <a:cxn ang="3cd4">
                  <a:pos x="hc" y="t"/>
                </a:cxn>
                <a:cxn ang="0">
                  <a:pos x="r" y="vc"/>
                </a:cxn>
                <a:cxn ang="cd4">
                  <a:pos x="hc" y="b"/>
                </a:cxn>
                <a:cxn ang="cd2">
                  <a:pos x="l" y="vc"/>
                </a:cxn>
              </a:cxnLst>
              <a:rect l="l" t="t" r="r" b="b"/>
              <a:pathLst>
                <a:path w="174" h="109">
                  <a:moveTo>
                    <a:pt x="f3" y="f2"/>
                  </a:moveTo>
                  <a:cubicBezTo>
                    <a:pt x="f4" y="f5"/>
                    <a:pt x="f1" y="f6"/>
                    <a:pt x="f1" y="f7"/>
                  </a:cubicBezTo>
                  <a:cubicBezTo>
                    <a:pt x="f1" y="f8"/>
                    <a:pt x="f4" y="f9"/>
                    <a:pt x="f3" y="f0"/>
                  </a:cubicBezTo>
                  <a:lnTo>
                    <a:pt x="f0" y="f7"/>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8" name="Freeform 67"/>
            <p:cNvSpPr/>
            <p:nvPr/>
          </p:nvSpPr>
          <p:spPr>
            <a:xfrm>
              <a:off x="1990800" y="2782800"/>
              <a:ext cx="1571759" cy="1333440"/>
            </a:xfrm>
            <a:custGeom>
              <a:avLst/>
              <a:gdLst>
                <a:gd name="f0" fmla="val 0"/>
                <a:gd name="f1" fmla="val 165"/>
                <a:gd name="f2" fmla="val 140"/>
                <a:gd name="f3" fmla="val 101"/>
                <a:gd name="f4" fmla="val 131"/>
                <a:gd name="f5" fmla="val 119"/>
                <a:gd name="f6" fmla="val 153"/>
                <a:gd name="f7" fmla="val 89"/>
                <a:gd name="f8" fmla="val 54"/>
              </a:gdLst>
              <a:ahLst/>
              <a:cxnLst>
                <a:cxn ang="3cd4">
                  <a:pos x="hc" y="t"/>
                </a:cxn>
                <a:cxn ang="0">
                  <a:pos x="r" y="vc"/>
                </a:cxn>
                <a:cxn ang="cd4">
                  <a:pos x="hc" y="b"/>
                </a:cxn>
                <a:cxn ang="cd2">
                  <a:pos x="l" y="vc"/>
                </a:cxn>
              </a:cxnLst>
              <a:rect l="l" t="t" r="r" b="b"/>
              <a:pathLst>
                <a:path w="165" h="140">
                  <a:moveTo>
                    <a:pt x="f3" y="f2"/>
                  </a:moveTo>
                  <a:cubicBezTo>
                    <a:pt x="f4" y="f5"/>
                    <a:pt x="f6" y="f7"/>
                    <a:pt x="f1" y="f8"/>
                  </a:cubicBezTo>
                  <a:lnTo>
                    <a:pt x="f0" y="f0"/>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69" name="Freeform 68"/>
            <p:cNvSpPr/>
            <p:nvPr/>
          </p:nvSpPr>
          <p:spPr>
            <a:xfrm>
              <a:off x="1625760" y="2417400"/>
              <a:ext cx="720719" cy="72071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9360">
              <a:solidFill>
                <a:srgbClr val="FFFFFF"/>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70" name="Freeform 69"/>
            <p:cNvSpPr/>
            <p:nvPr/>
          </p:nvSpPr>
          <p:spPr>
            <a:xfrm>
              <a:off x="1913039" y="2704680"/>
              <a:ext cx="144360" cy="1447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71" name="Freeform 70"/>
            <p:cNvSpPr/>
            <p:nvPr/>
          </p:nvSpPr>
          <p:spPr>
            <a:xfrm>
              <a:off x="1466545" y="3398759"/>
              <a:ext cx="1038436" cy="511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3200" b="1" dirty="0" smtClean="0">
                  <a:solidFill>
                    <a:srgbClr val="0085B2"/>
                  </a:solidFill>
                  <a:latin typeface="Arial" pitchFamily="34"/>
                  <a:ea typeface="Arial Unicode MS" pitchFamily="2"/>
                  <a:cs typeface="Tahoma" pitchFamily="2"/>
                </a:rPr>
                <a:t>KKLW</a:t>
              </a:r>
            </a:p>
            <a:p>
              <a:pPr marL="0" marR="0" lvl="0" indent="0" algn="ctr" rtl="0" hangingPunct="0">
                <a:lnSpc>
                  <a:spcPct val="100000"/>
                </a:lnSpc>
                <a:buNone/>
                <a:tabLst/>
              </a:pPr>
              <a:r>
                <a:rPr lang="en-US" sz="1100" b="1" dirty="0" smtClean="0">
                  <a:solidFill>
                    <a:srgbClr val="0085B2"/>
                  </a:solidFill>
                  <a:latin typeface="Arial" pitchFamily="34"/>
                  <a:ea typeface="Arial Unicode MS" pitchFamily="2"/>
                  <a:cs typeface="Tahoma" pitchFamily="2"/>
                </a:rPr>
                <a:t>Entrepreneurship</a:t>
              </a:r>
            </a:p>
            <a:p>
              <a:pPr marL="0" marR="0" lvl="0" indent="0" algn="ctr" rtl="0" hangingPunct="0">
                <a:lnSpc>
                  <a:spcPct val="100000"/>
                </a:lnSpc>
                <a:buNone/>
                <a:tabLst/>
              </a:pPr>
              <a:r>
                <a:rPr lang="en-US" sz="1100" b="1" dirty="0" smtClean="0">
                  <a:solidFill>
                    <a:srgbClr val="0085B2"/>
                  </a:solidFill>
                  <a:latin typeface="Arial" pitchFamily="34"/>
                  <a:ea typeface="Arial Unicode MS" pitchFamily="2"/>
                  <a:cs typeface="Tahoma" pitchFamily="2"/>
                </a:rPr>
                <a:t>Empowerment Program</a:t>
              </a:r>
              <a:endParaRPr lang="en-US" sz="1100" b="1" dirty="0">
                <a:solidFill>
                  <a:srgbClr val="0085B2"/>
                </a:solidFill>
                <a:latin typeface="Arial" pitchFamily="34"/>
                <a:ea typeface="Arial Unicode MS" pitchFamily="2"/>
                <a:cs typeface="Tahoma" pitchFamily="2"/>
              </a:endParaRPr>
            </a:p>
          </p:txBody>
        </p:sp>
        <p:sp>
          <p:nvSpPr>
            <p:cNvPr id="72" name="Freeform 71"/>
            <p:cNvSpPr/>
            <p:nvPr/>
          </p:nvSpPr>
          <p:spPr>
            <a:xfrm>
              <a:off x="525170" y="3939839"/>
              <a:ext cx="2923342" cy="528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400" b="1" dirty="0" smtClean="0">
                  <a:latin typeface="Arial Black" pitchFamily="34"/>
                  <a:ea typeface="Arial Unicode MS" pitchFamily="2"/>
                  <a:cs typeface="Tahoma" pitchFamily="2"/>
                </a:rPr>
                <a:t>Progress Report</a:t>
              </a:r>
              <a:endParaRPr lang="en-US" sz="2400" b="1" dirty="0">
                <a:latin typeface="Arial Black" pitchFamily="34"/>
                <a:ea typeface="Arial Unicode MS" pitchFamily="2"/>
                <a:cs typeface="Tahoma" pitchFamily="2"/>
              </a:endParaRPr>
            </a:p>
          </p:txBody>
        </p:sp>
      </p:grpSp>
      <p:sp>
        <p:nvSpPr>
          <p:cNvPr id="12" name="Straight Connector 11"/>
          <p:cNvSpPr/>
          <p:nvPr/>
        </p:nvSpPr>
        <p:spPr>
          <a:xfrm flipV="1">
            <a:off x="12284480" y="6685409"/>
            <a:ext cx="1721060" cy="1254077"/>
          </a:xfrm>
          <a:prstGeom prst="line">
            <a:avLst/>
          </a:prstGeom>
          <a:noFill/>
          <a:ln w="57240">
            <a:solidFill>
              <a:srgbClr val="000000"/>
            </a:solidFill>
            <a:prstDash val="solid"/>
            <a:miter/>
            <a:tailEnd type="arrow"/>
          </a:ln>
        </p:spPr>
        <p:txBody>
          <a:bodyPr vert="horz" wrap="square" lIns="90000" tIns="46800" rIns="90000" bIns="468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fr-FR" sz="1800" b="0" i="0" u="none" strike="noStrike" baseline="0">
              <a:ln>
                <a:noFill/>
              </a:ln>
              <a:solidFill>
                <a:srgbClr val="000000"/>
              </a:solidFill>
              <a:latin typeface="Calibri" pitchFamily="34"/>
              <a:ea typeface="Arial Unicode MS" pitchFamily="2"/>
              <a:cs typeface="Tahoma" pitchFamily="2"/>
            </a:endParaRPr>
          </a:p>
        </p:txBody>
      </p:sp>
      <p:sp>
        <p:nvSpPr>
          <p:cNvPr id="38" name="Down Arrow 37"/>
          <p:cNvSpPr/>
          <p:nvPr/>
        </p:nvSpPr>
        <p:spPr>
          <a:xfrm rot="16200000">
            <a:off x="7034395" y="5555615"/>
            <a:ext cx="843276" cy="1670535"/>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9" name="Down Arrow 38"/>
          <p:cNvSpPr/>
          <p:nvPr/>
        </p:nvSpPr>
        <p:spPr>
          <a:xfrm rot="16200000">
            <a:off x="7034395" y="8340015"/>
            <a:ext cx="843276" cy="1670535"/>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3" name="Down Arrow 42"/>
          <p:cNvSpPr/>
          <p:nvPr/>
        </p:nvSpPr>
        <p:spPr>
          <a:xfrm rot="16200000">
            <a:off x="16716574" y="5603349"/>
            <a:ext cx="843276" cy="1670535"/>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4" name="Down Arrow 43"/>
          <p:cNvSpPr/>
          <p:nvPr/>
        </p:nvSpPr>
        <p:spPr>
          <a:xfrm rot="16200000">
            <a:off x="16716574" y="8387750"/>
            <a:ext cx="843276" cy="1670535"/>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5" name="Rectangle 44"/>
          <p:cNvSpPr/>
          <p:nvPr/>
        </p:nvSpPr>
        <p:spPr>
          <a:xfrm>
            <a:off x="7866354" y="11840274"/>
            <a:ext cx="9367425" cy="830997"/>
          </a:xfrm>
          <a:prstGeom prst="rect">
            <a:avLst/>
          </a:prstGeom>
        </p:spPr>
        <p:txBody>
          <a:bodyPr wrap="square">
            <a:spAutoFit/>
          </a:bodyPr>
          <a:lstStyle/>
          <a:p>
            <a:pPr algn="ctr"/>
            <a:r>
              <a:rPr lang="en-US" sz="2400" dirty="0"/>
              <a:t>Reporting consist of </a:t>
            </a:r>
            <a:r>
              <a:rPr lang="en-US" sz="2400" dirty="0" smtClean="0"/>
              <a:t>Weekly, Monthly, Quarterly &amp; Yearly </a:t>
            </a:r>
          </a:p>
          <a:p>
            <a:pPr algn="ctr"/>
            <a:r>
              <a:rPr lang="en-US" sz="2400" dirty="0" smtClean="0"/>
              <a:t>(Attendance,  Activities, Training, Exam, Certification &amp; Other’s Report )</a:t>
            </a:r>
            <a:endParaRPr lang="en-MY" sz="2400" dirty="0"/>
          </a:p>
        </p:txBody>
      </p:sp>
      <p:sp>
        <p:nvSpPr>
          <p:cNvPr id="13" name="Freeform 75"/>
          <p:cNvSpPr>
            <a:spLocks/>
          </p:cNvSpPr>
          <p:nvPr/>
        </p:nvSpPr>
        <p:spPr bwMode="auto">
          <a:xfrm>
            <a:off x="3182713" y="6916153"/>
            <a:ext cx="1962402" cy="588371"/>
          </a:xfrm>
          <a:custGeom>
            <a:avLst/>
            <a:gdLst>
              <a:gd name="T0" fmla="*/ 2896 w 2896"/>
              <a:gd name="T1" fmla="*/ 420 h 850"/>
              <a:gd name="T2" fmla="*/ 1448 w 2896"/>
              <a:gd name="T3" fmla="*/ 0 h 850"/>
              <a:gd name="T4" fmla="*/ 0 w 2896"/>
              <a:gd name="T5" fmla="*/ 420 h 850"/>
              <a:gd name="T6" fmla="*/ 1448 w 2896"/>
              <a:gd name="T7" fmla="*/ 850 h 850"/>
              <a:gd name="T8" fmla="*/ 2896 w 2896"/>
              <a:gd name="T9" fmla="*/ 420 h 850"/>
            </a:gdLst>
            <a:ahLst/>
            <a:cxnLst>
              <a:cxn ang="0">
                <a:pos x="T0" y="T1"/>
              </a:cxn>
              <a:cxn ang="0">
                <a:pos x="T2" y="T3"/>
              </a:cxn>
              <a:cxn ang="0">
                <a:pos x="T4" y="T5"/>
              </a:cxn>
              <a:cxn ang="0">
                <a:pos x="T6" y="T7"/>
              </a:cxn>
              <a:cxn ang="0">
                <a:pos x="T8" y="T9"/>
              </a:cxn>
            </a:cxnLst>
            <a:rect l="0" t="0" r="r" b="b"/>
            <a:pathLst>
              <a:path w="2896" h="850">
                <a:moveTo>
                  <a:pt x="2896" y="420"/>
                </a:moveTo>
                <a:lnTo>
                  <a:pt x="1448" y="0"/>
                </a:lnTo>
                <a:lnTo>
                  <a:pt x="0" y="420"/>
                </a:lnTo>
                <a:lnTo>
                  <a:pt x="1448" y="850"/>
                </a:lnTo>
                <a:lnTo>
                  <a:pt x="2896" y="420"/>
                </a:lnTo>
                <a:close/>
              </a:path>
            </a:pathLst>
          </a:custGeom>
          <a:solidFill>
            <a:srgbClr val="41B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4"/>
          <p:cNvSpPr>
            <a:spLocks/>
          </p:cNvSpPr>
          <p:nvPr/>
        </p:nvSpPr>
        <p:spPr bwMode="auto">
          <a:xfrm>
            <a:off x="3182713" y="5410699"/>
            <a:ext cx="1962402" cy="588371"/>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F9AB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6"/>
          <p:cNvSpPr>
            <a:spLocks/>
          </p:cNvSpPr>
          <p:nvPr/>
        </p:nvSpPr>
        <p:spPr bwMode="auto">
          <a:xfrm>
            <a:off x="3182713" y="8460281"/>
            <a:ext cx="1962402" cy="585608"/>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8"/>
          <p:cNvSpPr>
            <a:spLocks/>
          </p:cNvSpPr>
          <p:nvPr/>
        </p:nvSpPr>
        <p:spPr bwMode="auto">
          <a:xfrm>
            <a:off x="3182713" y="3977063"/>
            <a:ext cx="1962402" cy="585608"/>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6EB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9"/>
          <p:cNvSpPr>
            <a:spLocks/>
          </p:cNvSpPr>
          <p:nvPr/>
        </p:nvSpPr>
        <p:spPr bwMode="auto">
          <a:xfrm>
            <a:off x="3573025" y="3905247"/>
            <a:ext cx="1181778" cy="7508007"/>
          </a:xfrm>
          <a:custGeom>
            <a:avLst/>
            <a:gdLst>
              <a:gd name="T0" fmla="*/ 0 w 1748"/>
              <a:gd name="T1" fmla="*/ 260 h 15225"/>
              <a:gd name="T2" fmla="*/ 874 w 1748"/>
              <a:gd name="T3" fmla="*/ 0 h 15225"/>
              <a:gd name="T4" fmla="*/ 1748 w 1748"/>
              <a:gd name="T5" fmla="*/ 260 h 15225"/>
              <a:gd name="T6" fmla="*/ 1748 w 1748"/>
              <a:gd name="T7" fmla="*/ 15225 h 15225"/>
              <a:gd name="T8" fmla="*/ 0 w 1748"/>
              <a:gd name="T9" fmla="*/ 15225 h 15225"/>
              <a:gd name="T10" fmla="*/ 0 w 1748"/>
              <a:gd name="T11" fmla="*/ 260 h 15225"/>
            </a:gdLst>
            <a:ahLst/>
            <a:cxnLst>
              <a:cxn ang="0">
                <a:pos x="T0" y="T1"/>
              </a:cxn>
              <a:cxn ang="0">
                <a:pos x="T2" y="T3"/>
              </a:cxn>
              <a:cxn ang="0">
                <a:pos x="T4" y="T5"/>
              </a:cxn>
              <a:cxn ang="0">
                <a:pos x="T6" y="T7"/>
              </a:cxn>
              <a:cxn ang="0">
                <a:pos x="T8" y="T9"/>
              </a:cxn>
              <a:cxn ang="0">
                <a:pos x="T10" y="T11"/>
              </a:cxn>
            </a:cxnLst>
            <a:rect l="0" t="0" r="r" b="b"/>
            <a:pathLst>
              <a:path w="1748" h="15225">
                <a:moveTo>
                  <a:pt x="0" y="260"/>
                </a:moveTo>
                <a:lnTo>
                  <a:pt x="874" y="0"/>
                </a:lnTo>
                <a:lnTo>
                  <a:pt x="1748" y="260"/>
                </a:lnTo>
                <a:lnTo>
                  <a:pt x="1748" y="15225"/>
                </a:lnTo>
                <a:lnTo>
                  <a:pt x="0" y="15225"/>
                </a:lnTo>
                <a:lnTo>
                  <a:pt x="0" y="260"/>
                </a:lnTo>
                <a:close/>
              </a:path>
            </a:pathLst>
          </a:custGeom>
          <a:solidFill>
            <a:srgbClr val="D2D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2"/>
          <p:cNvSpPr>
            <a:spLocks/>
          </p:cNvSpPr>
          <p:nvPr/>
        </p:nvSpPr>
        <p:spPr bwMode="auto">
          <a:xfrm>
            <a:off x="3573025" y="8347026"/>
            <a:ext cx="590889" cy="765159"/>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3"/>
          <p:cNvSpPr>
            <a:spLocks/>
          </p:cNvSpPr>
          <p:nvPr/>
        </p:nvSpPr>
        <p:spPr bwMode="auto">
          <a:xfrm>
            <a:off x="3573025" y="6736604"/>
            <a:ext cx="590889" cy="767920"/>
          </a:xfrm>
          <a:custGeom>
            <a:avLst/>
            <a:gdLst>
              <a:gd name="T0" fmla="*/ 874 w 874"/>
              <a:gd name="T1" fmla="*/ 1111 h 1111"/>
              <a:gd name="T2" fmla="*/ 0 w 874"/>
              <a:gd name="T3" fmla="*/ 852 h 1111"/>
              <a:gd name="T4" fmla="*/ 0 w 874"/>
              <a:gd name="T5" fmla="*/ 0 h 1111"/>
              <a:gd name="T6" fmla="*/ 874 w 874"/>
              <a:gd name="T7" fmla="*/ 261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2"/>
                </a:lnTo>
                <a:lnTo>
                  <a:pt x="0" y="0"/>
                </a:lnTo>
                <a:lnTo>
                  <a:pt x="874" y="261"/>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4"/>
          <p:cNvSpPr>
            <a:spLocks/>
          </p:cNvSpPr>
          <p:nvPr/>
        </p:nvSpPr>
        <p:spPr bwMode="auto">
          <a:xfrm>
            <a:off x="3573025" y="5410699"/>
            <a:ext cx="590889" cy="767920"/>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5"/>
          <p:cNvSpPr>
            <a:spLocks/>
          </p:cNvSpPr>
          <p:nvPr/>
        </p:nvSpPr>
        <p:spPr bwMode="auto">
          <a:xfrm>
            <a:off x="3368236" y="3024070"/>
            <a:ext cx="590889" cy="950232"/>
          </a:xfrm>
          <a:custGeom>
            <a:avLst/>
            <a:gdLst>
              <a:gd name="T0" fmla="*/ 874 w 874"/>
              <a:gd name="T1" fmla="*/ 1377 h 1377"/>
              <a:gd name="T2" fmla="*/ 0 w 874"/>
              <a:gd name="T3" fmla="*/ 1118 h 1377"/>
              <a:gd name="T4" fmla="*/ 0 w 874"/>
              <a:gd name="T5" fmla="*/ 260 h 1377"/>
              <a:gd name="T6" fmla="*/ 874 w 874"/>
              <a:gd name="T7" fmla="*/ 0 h 1377"/>
              <a:gd name="T8" fmla="*/ 874 w 874"/>
              <a:gd name="T9" fmla="*/ 1377 h 1377"/>
            </a:gdLst>
            <a:ahLst/>
            <a:cxnLst>
              <a:cxn ang="0">
                <a:pos x="T0" y="T1"/>
              </a:cxn>
              <a:cxn ang="0">
                <a:pos x="T2" y="T3"/>
              </a:cxn>
              <a:cxn ang="0">
                <a:pos x="T4" y="T5"/>
              </a:cxn>
              <a:cxn ang="0">
                <a:pos x="T6" y="T7"/>
              </a:cxn>
              <a:cxn ang="0">
                <a:pos x="T8" y="T9"/>
              </a:cxn>
            </a:cxnLst>
            <a:rect l="0" t="0" r="r" b="b"/>
            <a:pathLst>
              <a:path w="874" h="1377">
                <a:moveTo>
                  <a:pt x="874" y="1377"/>
                </a:moveTo>
                <a:lnTo>
                  <a:pt x="0" y="1118"/>
                </a:lnTo>
                <a:lnTo>
                  <a:pt x="0" y="260"/>
                </a:lnTo>
                <a:lnTo>
                  <a:pt x="874" y="0"/>
                </a:lnTo>
                <a:lnTo>
                  <a:pt x="874" y="1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8"/>
          <p:cNvSpPr>
            <a:spLocks/>
          </p:cNvSpPr>
          <p:nvPr/>
        </p:nvSpPr>
        <p:spPr bwMode="auto">
          <a:xfrm>
            <a:off x="3182713" y="4151089"/>
            <a:ext cx="390312" cy="234797"/>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7"/>
          <p:cNvSpPr>
            <a:spLocks/>
          </p:cNvSpPr>
          <p:nvPr/>
        </p:nvSpPr>
        <p:spPr bwMode="auto">
          <a:xfrm>
            <a:off x="4754802" y="4151089"/>
            <a:ext cx="390312" cy="234797"/>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9"/>
          <p:cNvSpPr>
            <a:spLocks/>
          </p:cNvSpPr>
          <p:nvPr/>
        </p:nvSpPr>
        <p:spPr bwMode="auto">
          <a:xfrm>
            <a:off x="4754802" y="5587487"/>
            <a:ext cx="390312" cy="232033"/>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0"/>
          <p:cNvSpPr>
            <a:spLocks/>
          </p:cNvSpPr>
          <p:nvPr/>
        </p:nvSpPr>
        <p:spPr bwMode="auto">
          <a:xfrm>
            <a:off x="3182713" y="5587487"/>
            <a:ext cx="390312" cy="232033"/>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1"/>
          <p:cNvSpPr>
            <a:spLocks/>
          </p:cNvSpPr>
          <p:nvPr/>
        </p:nvSpPr>
        <p:spPr bwMode="auto">
          <a:xfrm>
            <a:off x="4754802" y="7092941"/>
            <a:ext cx="390312" cy="232033"/>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2"/>
          <p:cNvSpPr>
            <a:spLocks/>
          </p:cNvSpPr>
          <p:nvPr/>
        </p:nvSpPr>
        <p:spPr bwMode="auto">
          <a:xfrm>
            <a:off x="3182713" y="7092941"/>
            <a:ext cx="390312" cy="232033"/>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4"/>
          <p:cNvSpPr>
            <a:spLocks/>
          </p:cNvSpPr>
          <p:nvPr/>
        </p:nvSpPr>
        <p:spPr bwMode="auto">
          <a:xfrm>
            <a:off x="3182713" y="7206196"/>
            <a:ext cx="1962402" cy="1635283"/>
          </a:xfrm>
          <a:custGeom>
            <a:avLst/>
            <a:gdLst>
              <a:gd name="T0" fmla="*/ 0 w 2896"/>
              <a:gd name="T1" fmla="*/ 1935 h 2365"/>
              <a:gd name="T2" fmla="*/ 1448 w 2896"/>
              <a:gd name="T3" fmla="*/ 2365 h 2365"/>
              <a:gd name="T4" fmla="*/ 2896 w 2896"/>
              <a:gd name="T5" fmla="*/ 1935 h 2365"/>
              <a:gd name="T6" fmla="*/ 2896 w 2896"/>
              <a:gd name="T7" fmla="*/ 0 h 2365"/>
              <a:gd name="T8" fmla="*/ 1448 w 2896"/>
              <a:gd name="T9" fmla="*/ 430 h 2365"/>
              <a:gd name="T10" fmla="*/ 0 w 2896"/>
              <a:gd name="T11" fmla="*/ 0 h 2365"/>
              <a:gd name="T12" fmla="*/ 0 w 2896"/>
              <a:gd name="T13" fmla="*/ 1935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5"/>
                </a:moveTo>
                <a:lnTo>
                  <a:pt x="1448" y="2365"/>
                </a:lnTo>
                <a:lnTo>
                  <a:pt x="2896" y="1935"/>
                </a:lnTo>
                <a:lnTo>
                  <a:pt x="2896" y="0"/>
                </a:lnTo>
                <a:lnTo>
                  <a:pt x="1448" y="430"/>
                </a:lnTo>
                <a:lnTo>
                  <a:pt x="0" y="0"/>
                </a:lnTo>
                <a:lnTo>
                  <a:pt x="0" y="1935"/>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5"/>
          <p:cNvSpPr>
            <a:spLocks/>
          </p:cNvSpPr>
          <p:nvPr/>
        </p:nvSpPr>
        <p:spPr bwMode="auto">
          <a:xfrm>
            <a:off x="3182713" y="7206196"/>
            <a:ext cx="981201" cy="1635283"/>
          </a:xfrm>
          <a:custGeom>
            <a:avLst/>
            <a:gdLst>
              <a:gd name="T0" fmla="*/ 1448 w 1448"/>
              <a:gd name="T1" fmla="*/ 2365 h 2365"/>
              <a:gd name="T2" fmla="*/ 1448 w 1448"/>
              <a:gd name="T3" fmla="*/ 2365 h 2365"/>
              <a:gd name="T4" fmla="*/ 574 w 1448"/>
              <a:gd name="T5" fmla="*/ 2105 h 2365"/>
              <a:gd name="T6" fmla="*/ 0 w 1448"/>
              <a:gd name="T7" fmla="*/ 1935 h 2365"/>
              <a:gd name="T8" fmla="*/ 0 w 1448"/>
              <a:gd name="T9" fmla="*/ 0 h 2365"/>
              <a:gd name="T10" fmla="*/ 1448 w 1448"/>
              <a:gd name="T11" fmla="*/ 430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5"/>
                </a:lnTo>
                <a:lnTo>
                  <a:pt x="0" y="0"/>
                </a:lnTo>
                <a:lnTo>
                  <a:pt x="1448" y="430"/>
                </a:lnTo>
                <a:lnTo>
                  <a:pt x="1448" y="2365"/>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p:nvSpPr>
        <p:spPr>
          <a:xfrm>
            <a:off x="3048397" y="7462924"/>
            <a:ext cx="1240396" cy="1124637"/>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03</a:t>
            </a:r>
          </a:p>
        </p:txBody>
      </p:sp>
      <p:sp>
        <p:nvSpPr>
          <p:cNvPr id="31" name="Freeform 83"/>
          <p:cNvSpPr>
            <a:spLocks/>
          </p:cNvSpPr>
          <p:nvPr/>
        </p:nvSpPr>
        <p:spPr bwMode="auto">
          <a:xfrm>
            <a:off x="4754802" y="8634305"/>
            <a:ext cx="390312" cy="234797"/>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4"/>
          <p:cNvSpPr>
            <a:spLocks/>
          </p:cNvSpPr>
          <p:nvPr/>
        </p:nvSpPr>
        <p:spPr bwMode="auto">
          <a:xfrm>
            <a:off x="3182713" y="8634305"/>
            <a:ext cx="390312" cy="234797"/>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8"/>
          <p:cNvSpPr>
            <a:spLocks/>
          </p:cNvSpPr>
          <p:nvPr/>
        </p:nvSpPr>
        <p:spPr bwMode="auto">
          <a:xfrm>
            <a:off x="3178501" y="8711650"/>
            <a:ext cx="1962402" cy="1632522"/>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4" name="Freeform 109"/>
          <p:cNvSpPr>
            <a:spLocks/>
          </p:cNvSpPr>
          <p:nvPr/>
        </p:nvSpPr>
        <p:spPr bwMode="auto">
          <a:xfrm>
            <a:off x="3178501" y="8711650"/>
            <a:ext cx="981201" cy="1632522"/>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5" name="TextBox 34"/>
          <p:cNvSpPr txBox="1"/>
          <p:nvPr/>
        </p:nvSpPr>
        <p:spPr>
          <a:xfrm>
            <a:off x="3178501" y="9045889"/>
            <a:ext cx="1015965" cy="1124637"/>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04</a:t>
            </a:r>
          </a:p>
        </p:txBody>
      </p:sp>
      <p:sp>
        <p:nvSpPr>
          <p:cNvPr id="36" name="Freeform 94"/>
          <p:cNvSpPr>
            <a:spLocks/>
          </p:cNvSpPr>
          <p:nvPr/>
        </p:nvSpPr>
        <p:spPr bwMode="auto">
          <a:xfrm>
            <a:off x="3583867" y="4151089"/>
            <a:ext cx="590889" cy="407530"/>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p:nvPr/>
        </p:nvSpPr>
        <p:spPr>
          <a:xfrm>
            <a:off x="3089274" y="3274518"/>
            <a:ext cx="2205005" cy="38946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000" b="1" dirty="0" smtClean="0">
                <a:latin typeface="Arial" pitchFamily="34"/>
                <a:ea typeface="Arial Unicode MS" pitchFamily="2"/>
                <a:cs typeface="Tahoma" pitchFamily="2"/>
              </a:rPr>
              <a:t>TRAINING ZONE</a:t>
            </a:r>
            <a:endParaRPr lang="en-US" sz="2000" b="1" dirty="0">
              <a:latin typeface="Arial" pitchFamily="34"/>
              <a:ea typeface="Arial Unicode MS" pitchFamily="2"/>
              <a:cs typeface="Tahoma" pitchFamily="2"/>
            </a:endParaRPr>
          </a:p>
        </p:txBody>
      </p:sp>
      <p:sp>
        <p:nvSpPr>
          <p:cNvPr id="47" name="Freeform 76"/>
          <p:cNvSpPr>
            <a:spLocks/>
          </p:cNvSpPr>
          <p:nvPr/>
        </p:nvSpPr>
        <p:spPr bwMode="auto">
          <a:xfrm>
            <a:off x="3195377" y="11454617"/>
            <a:ext cx="1962402" cy="585608"/>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2"/>
          <p:cNvSpPr>
            <a:spLocks/>
          </p:cNvSpPr>
          <p:nvPr/>
        </p:nvSpPr>
        <p:spPr bwMode="auto">
          <a:xfrm>
            <a:off x="3603577" y="10229759"/>
            <a:ext cx="590889" cy="765159"/>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83"/>
          <p:cNvSpPr>
            <a:spLocks/>
          </p:cNvSpPr>
          <p:nvPr/>
        </p:nvSpPr>
        <p:spPr bwMode="auto">
          <a:xfrm>
            <a:off x="4772691" y="10189409"/>
            <a:ext cx="390312" cy="234797"/>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84"/>
          <p:cNvSpPr>
            <a:spLocks/>
          </p:cNvSpPr>
          <p:nvPr/>
        </p:nvSpPr>
        <p:spPr bwMode="auto">
          <a:xfrm>
            <a:off x="3200601" y="10189409"/>
            <a:ext cx="390312" cy="234797"/>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08"/>
          <p:cNvSpPr>
            <a:spLocks/>
          </p:cNvSpPr>
          <p:nvPr/>
        </p:nvSpPr>
        <p:spPr bwMode="auto">
          <a:xfrm>
            <a:off x="3182713" y="10318121"/>
            <a:ext cx="1962402" cy="1632522"/>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rgbClr val="006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09"/>
          <p:cNvSpPr>
            <a:spLocks/>
          </p:cNvSpPr>
          <p:nvPr/>
        </p:nvSpPr>
        <p:spPr bwMode="auto">
          <a:xfrm>
            <a:off x="3200601" y="10371721"/>
            <a:ext cx="981201" cy="1632522"/>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7A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TextBox 52"/>
          <p:cNvSpPr txBox="1"/>
          <p:nvPr/>
        </p:nvSpPr>
        <p:spPr>
          <a:xfrm>
            <a:off x="3178501" y="10622784"/>
            <a:ext cx="1015965" cy="1124637"/>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smtClean="0"/>
              <a:t>05</a:t>
            </a:r>
            <a:endParaRPr lang="en-US" dirty="0"/>
          </a:p>
        </p:txBody>
      </p:sp>
      <p:sp>
        <p:nvSpPr>
          <p:cNvPr id="54" name="Freeform 96"/>
          <p:cNvSpPr>
            <a:spLocks/>
          </p:cNvSpPr>
          <p:nvPr/>
        </p:nvSpPr>
        <p:spPr bwMode="auto">
          <a:xfrm>
            <a:off x="3200601" y="4257795"/>
            <a:ext cx="1962402" cy="1632522"/>
          </a:xfrm>
          <a:custGeom>
            <a:avLst/>
            <a:gdLst>
              <a:gd name="T0" fmla="*/ 0 w 2896"/>
              <a:gd name="T1" fmla="*/ 1934 h 2365"/>
              <a:gd name="T2" fmla="*/ 1448 w 2896"/>
              <a:gd name="T3" fmla="*/ 2365 h 2365"/>
              <a:gd name="T4" fmla="*/ 2896 w 2896"/>
              <a:gd name="T5" fmla="*/ 1934 h 2365"/>
              <a:gd name="T6" fmla="*/ 2896 w 2896"/>
              <a:gd name="T7" fmla="*/ 0 h 2365"/>
              <a:gd name="T8" fmla="*/ 1448 w 2896"/>
              <a:gd name="T9" fmla="*/ 429 h 2365"/>
              <a:gd name="T10" fmla="*/ 0 w 2896"/>
              <a:gd name="T11" fmla="*/ 0 h 2365"/>
              <a:gd name="T12" fmla="*/ 0 w 2896"/>
              <a:gd name="T13" fmla="*/ 1934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4"/>
                </a:moveTo>
                <a:lnTo>
                  <a:pt x="1448" y="2365"/>
                </a:lnTo>
                <a:lnTo>
                  <a:pt x="2896" y="1934"/>
                </a:lnTo>
                <a:lnTo>
                  <a:pt x="2896" y="0"/>
                </a:lnTo>
                <a:lnTo>
                  <a:pt x="1448" y="429"/>
                </a:lnTo>
                <a:lnTo>
                  <a:pt x="0" y="0"/>
                </a:lnTo>
                <a:lnTo>
                  <a:pt x="0" y="1934"/>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5" name="Freeform 100"/>
          <p:cNvSpPr>
            <a:spLocks/>
          </p:cNvSpPr>
          <p:nvPr/>
        </p:nvSpPr>
        <p:spPr bwMode="auto">
          <a:xfrm>
            <a:off x="3178501" y="5703503"/>
            <a:ext cx="1962402" cy="1632522"/>
          </a:xfrm>
          <a:custGeom>
            <a:avLst/>
            <a:gdLst>
              <a:gd name="T0" fmla="*/ 0 w 2896"/>
              <a:gd name="T1" fmla="*/ 1934 h 2364"/>
              <a:gd name="T2" fmla="*/ 1448 w 2896"/>
              <a:gd name="T3" fmla="*/ 2364 h 2364"/>
              <a:gd name="T4" fmla="*/ 2896 w 2896"/>
              <a:gd name="T5" fmla="*/ 1934 h 2364"/>
              <a:gd name="T6" fmla="*/ 2896 w 2896"/>
              <a:gd name="T7" fmla="*/ 0 h 2364"/>
              <a:gd name="T8" fmla="*/ 1448 w 2896"/>
              <a:gd name="T9" fmla="*/ 429 h 2364"/>
              <a:gd name="T10" fmla="*/ 0 w 2896"/>
              <a:gd name="T11" fmla="*/ 0 h 2364"/>
              <a:gd name="T12" fmla="*/ 0 w 2896"/>
              <a:gd name="T13" fmla="*/ 1934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4"/>
                </a:moveTo>
                <a:lnTo>
                  <a:pt x="1448" y="2364"/>
                </a:lnTo>
                <a:lnTo>
                  <a:pt x="2896" y="1934"/>
                </a:lnTo>
                <a:lnTo>
                  <a:pt x="2896" y="0"/>
                </a:lnTo>
                <a:lnTo>
                  <a:pt x="1448" y="429"/>
                </a:lnTo>
                <a:lnTo>
                  <a:pt x="0" y="0"/>
                </a:lnTo>
                <a:lnTo>
                  <a:pt x="0" y="1934"/>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6" name="Freeform 97"/>
          <p:cNvSpPr>
            <a:spLocks/>
          </p:cNvSpPr>
          <p:nvPr/>
        </p:nvSpPr>
        <p:spPr bwMode="auto">
          <a:xfrm>
            <a:off x="3200601" y="4275968"/>
            <a:ext cx="981201" cy="1632522"/>
          </a:xfrm>
          <a:custGeom>
            <a:avLst/>
            <a:gdLst>
              <a:gd name="T0" fmla="*/ 1448 w 1448"/>
              <a:gd name="T1" fmla="*/ 2365 h 2365"/>
              <a:gd name="T2" fmla="*/ 1448 w 1448"/>
              <a:gd name="T3" fmla="*/ 2365 h 2365"/>
              <a:gd name="T4" fmla="*/ 574 w 1448"/>
              <a:gd name="T5" fmla="*/ 2105 h 2365"/>
              <a:gd name="T6" fmla="*/ 0 w 1448"/>
              <a:gd name="T7" fmla="*/ 1934 h 2365"/>
              <a:gd name="T8" fmla="*/ 0 w 1448"/>
              <a:gd name="T9" fmla="*/ 0 h 2365"/>
              <a:gd name="T10" fmla="*/ 1448 w 1448"/>
              <a:gd name="T11" fmla="*/ 429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4"/>
                </a:lnTo>
                <a:lnTo>
                  <a:pt x="0" y="0"/>
                </a:lnTo>
                <a:lnTo>
                  <a:pt x="1448" y="429"/>
                </a:lnTo>
                <a:lnTo>
                  <a:pt x="1448" y="2365"/>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7" name="TextBox 56"/>
          <p:cNvSpPr txBox="1"/>
          <p:nvPr/>
        </p:nvSpPr>
        <p:spPr>
          <a:xfrm>
            <a:off x="3160612" y="4511736"/>
            <a:ext cx="1240396" cy="1124637"/>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01</a:t>
            </a:r>
          </a:p>
        </p:txBody>
      </p:sp>
      <p:sp>
        <p:nvSpPr>
          <p:cNvPr id="58" name="Freeform 101"/>
          <p:cNvSpPr>
            <a:spLocks/>
          </p:cNvSpPr>
          <p:nvPr/>
        </p:nvSpPr>
        <p:spPr bwMode="auto">
          <a:xfrm>
            <a:off x="3193555" y="5660291"/>
            <a:ext cx="981201" cy="1632522"/>
          </a:xfrm>
          <a:custGeom>
            <a:avLst/>
            <a:gdLst>
              <a:gd name="T0" fmla="*/ 1448 w 1448"/>
              <a:gd name="T1" fmla="*/ 2364 h 2364"/>
              <a:gd name="T2" fmla="*/ 1448 w 1448"/>
              <a:gd name="T3" fmla="*/ 2364 h 2364"/>
              <a:gd name="T4" fmla="*/ 0 w 1448"/>
              <a:gd name="T5" fmla="*/ 1934 h 2364"/>
              <a:gd name="T6" fmla="*/ 0 w 1448"/>
              <a:gd name="T7" fmla="*/ 0 h 2364"/>
              <a:gd name="T8" fmla="*/ 1448 w 1448"/>
              <a:gd name="T9" fmla="*/ 429 h 2364"/>
              <a:gd name="T10" fmla="*/ 1448 w 1448"/>
              <a:gd name="T11" fmla="*/ 2364 h 2364"/>
            </a:gdLst>
            <a:ahLst/>
            <a:cxnLst>
              <a:cxn ang="0">
                <a:pos x="T0" y="T1"/>
              </a:cxn>
              <a:cxn ang="0">
                <a:pos x="T2" y="T3"/>
              </a:cxn>
              <a:cxn ang="0">
                <a:pos x="T4" y="T5"/>
              </a:cxn>
              <a:cxn ang="0">
                <a:pos x="T6" y="T7"/>
              </a:cxn>
              <a:cxn ang="0">
                <a:pos x="T8" y="T9"/>
              </a:cxn>
              <a:cxn ang="0">
                <a:pos x="T10" y="T11"/>
              </a:cxn>
            </a:cxnLst>
            <a:rect l="0" t="0" r="r" b="b"/>
            <a:pathLst>
              <a:path w="1448" h="2364">
                <a:moveTo>
                  <a:pt x="1448" y="2364"/>
                </a:moveTo>
                <a:lnTo>
                  <a:pt x="1448" y="2364"/>
                </a:lnTo>
                <a:lnTo>
                  <a:pt x="0" y="1934"/>
                </a:lnTo>
                <a:lnTo>
                  <a:pt x="0" y="0"/>
                </a:lnTo>
                <a:lnTo>
                  <a:pt x="1448" y="429"/>
                </a:lnTo>
                <a:lnTo>
                  <a:pt x="1448" y="2364"/>
                </a:lnTo>
                <a:close/>
              </a:path>
            </a:pathLst>
          </a:custGeom>
          <a:solidFill>
            <a:srgbClr val="FFB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TextBox 58"/>
          <p:cNvSpPr txBox="1"/>
          <p:nvPr/>
        </p:nvSpPr>
        <p:spPr>
          <a:xfrm>
            <a:off x="3043481" y="5936826"/>
            <a:ext cx="1240396" cy="1124637"/>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02</a:t>
            </a:r>
          </a:p>
        </p:txBody>
      </p:sp>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1087" y="10868327"/>
            <a:ext cx="4124137" cy="1054826"/>
          </a:xfrm>
          <a:prstGeom prst="rect">
            <a:avLst/>
          </a:prstGeom>
        </p:spPr>
      </p:pic>
      <p:pic>
        <p:nvPicPr>
          <p:cNvPr id="74" name="Picture 2" descr="Image result for ma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64948" y="7138424"/>
            <a:ext cx="1170694" cy="141763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Image result for kejooora"/>
          <p:cNvSpPr>
            <a:spLocks noChangeAspect="1" noChangeArrowheads="1"/>
          </p:cNvSpPr>
          <p:nvPr/>
        </p:nvSpPr>
        <p:spPr bwMode="auto">
          <a:xfrm>
            <a:off x="155575" y="-1271588"/>
            <a:ext cx="2286000" cy="2657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11268" name="Picture 4" descr="Image result for kejooo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58222" y="8601945"/>
            <a:ext cx="1004596" cy="116784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kem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7973" y="9108667"/>
            <a:ext cx="1813736" cy="66112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Image result for kedah development author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98623" y="7206196"/>
            <a:ext cx="1269335" cy="1269336"/>
          </a:xfrm>
          <a:prstGeom prst="rect">
            <a:avLst/>
          </a:prstGeom>
          <a:noFill/>
          <a:extLst>
            <a:ext uri="{909E8E84-426E-40DD-AFC4-6F175D3DCCD1}">
              <a14:hiddenFill xmlns:a14="http://schemas.microsoft.com/office/drawing/2010/main">
                <a:solidFill>
                  <a:srgbClr val="FFFFFF"/>
                </a:solidFill>
              </a14:hiddenFill>
            </a:ext>
          </a:extLst>
        </p:spPr>
      </p:pic>
      <p:pic>
        <p:nvPicPr>
          <p:cNvPr id="1127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1036" y="3843471"/>
            <a:ext cx="4235796" cy="3093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9" name="Picture 15" descr="Image result for jako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32385" y="9278757"/>
            <a:ext cx="1534230" cy="442004"/>
          </a:xfrm>
          <a:prstGeom prst="rect">
            <a:avLst/>
          </a:prstGeom>
          <a:noFill/>
          <a:extLst>
            <a:ext uri="{909E8E84-426E-40DD-AFC4-6F175D3DCCD1}">
              <a14:hiddenFill xmlns:a14="http://schemas.microsoft.com/office/drawing/2010/main">
                <a:solidFill>
                  <a:srgbClr val="FFFFFF"/>
                </a:solidFill>
              </a14:hiddenFill>
            </a:ext>
          </a:extLst>
        </p:spPr>
      </p:pic>
      <p:pic>
        <p:nvPicPr>
          <p:cNvPr id="11281" name="Picture 17" descr="Image result for ketenga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35292" y="10128081"/>
            <a:ext cx="1170694" cy="1361272"/>
          </a:xfrm>
          <a:prstGeom prst="rect">
            <a:avLst/>
          </a:prstGeom>
          <a:noFill/>
          <a:extLst>
            <a:ext uri="{909E8E84-426E-40DD-AFC4-6F175D3DCCD1}">
              <a14:hiddenFill xmlns:a14="http://schemas.microsoft.com/office/drawing/2010/main">
                <a:solidFill>
                  <a:srgbClr val="FFFFFF"/>
                </a:solidFill>
              </a14:hiddenFill>
            </a:ext>
          </a:extLst>
        </p:spPr>
      </p:pic>
      <p:pic>
        <p:nvPicPr>
          <p:cNvPr id="11283" name="Picture 19" descr="Image result for kesed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81719" y="10097723"/>
            <a:ext cx="1109586" cy="1473757"/>
          </a:xfrm>
          <a:prstGeom prst="rect">
            <a:avLst/>
          </a:prstGeom>
          <a:noFill/>
          <a:extLst>
            <a:ext uri="{909E8E84-426E-40DD-AFC4-6F175D3DCCD1}">
              <a14:hiddenFill xmlns:a14="http://schemas.microsoft.com/office/drawing/2010/main">
                <a:solidFill>
                  <a:srgbClr val="FFFFFF"/>
                </a:solidFill>
              </a14:hiddenFill>
            </a:ext>
          </a:extLst>
        </p:spPr>
      </p:pic>
      <p:pic>
        <p:nvPicPr>
          <p:cNvPr id="11285" name="Picture 21" descr="Image result for risd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920656" y="10098655"/>
            <a:ext cx="1605781" cy="13916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87704" y="4891690"/>
            <a:ext cx="796244" cy="523220"/>
          </a:xfrm>
          <a:prstGeom prst="rect">
            <a:avLst/>
          </a:prstGeom>
          <a:noFill/>
          <a:scene3d>
            <a:camera prst="orthographicFront">
              <a:rot lat="20404756" lon="1690984" rev="319145"/>
            </a:camera>
            <a:lightRig rig="threePt" dir="t"/>
          </a:scene3d>
        </p:spPr>
        <p:txBody>
          <a:bodyPr wrap="none" rtlCol="0">
            <a:spAutoFit/>
          </a:bodyPr>
          <a:lstStyle/>
          <a:p>
            <a:r>
              <a:rPr lang="en-US" sz="2800" b="1" dirty="0" smtClean="0"/>
              <a:t>East</a:t>
            </a:r>
            <a:endParaRPr lang="en-MY" sz="2800" b="1" dirty="0"/>
          </a:p>
        </p:txBody>
      </p:sp>
      <p:sp>
        <p:nvSpPr>
          <p:cNvPr id="76" name="TextBox 75"/>
          <p:cNvSpPr txBox="1"/>
          <p:nvPr/>
        </p:nvSpPr>
        <p:spPr>
          <a:xfrm>
            <a:off x="4187856" y="6242268"/>
            <a:ext cx="1056700" cy="523220"/>
          </a:xfrm>
          <a:prstGeom prst="rect">
            <a:avLst/>
          </a:prstGeom>
          <a:noFill/>
          <a:scene3d>
            <a:camera prst="orthographicFront">
              <a:rot lat="20404756" lon="1690984" rev="319145"/>
            </a:camera>
            <a:lightRig rig="threePt" dir="t"/>
          </a:scene3d>
        </p:spPr>
        <p:txBody>
          <a:bodyPr wrap="none" rtlCol="0">
            <a:spAutoFit/>
          </a:bodyPr>
          <a:lstStyle/>
          <a:p>
            <a:r>
              <a:rPr lang="en-US" sz="2800" b="1" dirty="0" smtClean="0"/>
              <a:t>South</a:t>
            </a:r>
            <a:endParaRPr lang="en-MY" sz="2800" b="1" dirty="0"/>
          </a:p>
        </p:txBody>
      </p:sp>
      <p:sp>
        <p:nvSpPr>
          <p:cNvPr id="77" name="TextBox 76"/>
          <p:cNvSpPr txBox="1"/>
          <p:nvPr/>
        </p:nvSpPr>
        <p:spPr>
          <a:xfrm>
            <a:off x="4124794" y="7692694"/>
            <a:ext cx="1059906" cy="523220"/>
          </a:xfrm>
          <a:prstGeom prst="rect">
            <a:avLst/>
          </a:prstGeom>
          <a:noFill/>
          <a:scene3d>
            <a:camera prst="orthographicFront">
              <a:rot lat="20404756" lon="1690984" rev="319145"/>
            </a:camera>
            <a:lightRig rig="threePt" dir="t"/>
          </a:scene3d>
        </p:spPr>
        <p:txBody>
          <a:bodyPr wrap="none" rtlCol="0">
            <a:spAutoFit/>
          </a:bodyPr>
          <a:lstStyle/>
          <a:p>
            <a:r>
              <a:rPr lang="en-US" sz="2800" b="1" dirty="0" smtClean="0"/>
              <a:t>North</a:t>
            </a:r>
            <a:endParaRPr lang="en-MY" sz="2800" b="1" dirty="0"/>
          </a:p>
        </p:txBody>
      </p:sp>
      <p:sp>
        <p:nvSpPr>
          <p:cNvPr id="78" name="TextBox 77"/>
          <p:cNvSpPr txBox="1"/>
          <p:nvPr/>
        </p:nvSpPr>
        <p:spPr>
          <a:xfrm>
            <a:off x="4119539" y="9263989"/>
            <a:ext cx="1095172" cy="523220"/>
          </a:xfrm>
          <a:prstGeom prst="rect">
            <a:avLst/>
          </a:prstGeom>
          <a:noFill/>
          <a:scene3d>
            <a:camera prst="orthographicFront">
              <a:rot lat="20404756" lon="1690984" rev="319145"/>
            </a:camera>
            <a:lightRig rig="threePt" dir="t"/>
          </a:scene3d>
        </p:spPr>
        <p:txBody>
          <a:bodyPr wrap="none" rtlCol="0">
            <a:spAutoFit/>
          </a:bodyPr>
          <a:lstStyle/>
          <a:p>
            <a:r>
              <a:rPr lang="en-US" sz="2800" b="1" dirty="0" smtClean="0"/>
              <a:t>Sabah</a:t>
            </a:r>
            <a:endParaRPr lang="en-MY" sz="2800" b="1" dirty="0"/>
          </a:p>
        </p:txBody>
      </p:sp>
      <p:sp>
        <p:nvSpPr>
          <p:cNvPr id="79" name="TextBox 78"/>
          <p:cNvSpPr txBox="1"/>
          <p:nvPr/>
        </p:nvSpPr>
        <p:spPr>
          <a:xfrm>
            <a:off x="4114284" y="10866815"/>
            <a:ext cx="1081578" cy="400110"/>
          </a:xfrm>
          <a:prstGeom prst="rect">
            <a:avLst/>
          </a:prstGeom>
          <a:noFill/>
          <a:scene3d>
            <a:camera prst="orthographicFront">
              <a:rot lat="20404756" lon="1690984" rev="319145"/>
            </a:camera>
            <a:lightRig rig="threePt" dir="t"/>
          </a:scene3d>
        </p:spPr>
        <p:txBody>
          <a:bodyPr wrap="none" rtlCol="0">
            <a:spAutoFit/>
          </a:bodyPr>
          <a:lstStyle/>
          <a:p>
            <a:r>
              <a:rPr lang="en-US" sz="2000" b="1" dirty="0" smtClean="0"/>
              <a:t>Sarawak</a:t>
            </a:r>
            <a:endParaRPr lang="en-MY" sz="2000" b="1" dirty="0"/>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504032" y="7227187"/>
            <a:ext cx="1310810" cy="1196039"/>
          </a:xfrm>
          <a:prstGeom prst="rect">
            <a:avLst/>
          </a:prstGeom>
        </p:spPr>
      </p:pic>
    </p:spTree>
    <p:extLst>
      <p:ext uri="{BB962C8B-B14F-4D97-AF65-F5344CB8AC3E}">
        <p14:creationId xmlns:p14="http://schemas.microsoft.com/office/powerpoint/2010/main" val="3856954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Progress Report -Sample</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38</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4599" y="3017593"/>
            <a:ext cx="13619139" cy="9594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45259" y="2963164"/>
            <a:ext cx="8209340" cy="9756517"/>
          </a:xfrm>
          <a:prstGeom prst="rect">
            <a:avLst/>
          </a:prstGeom>
        </p:spPr>
        <p:txBody>
          <a:bodyPr wrap="square">
            <a:spAutoFit/>
          </a:bodyPr>
          <a:lstStyle/>
          <a:p>
            <a:r>
              <a:rPr lang="en-MY" sz="3600" b="1" dirty="0" smtClean="0"/>
              <a:t>Progress Report will be submitted to KKLW on </a:t>
            </a:r>
            <a:r>
              <a:rPr lang="en-MY" sz="3600" b="1" dirty="0"/>
              <a:t>m</a:t>
            </a:r>
            <a:r>
              <a:rPr lang="en-MY" sz="3600" b="1" dirty="0" smtClean="0"/>
              <a:t>onthly basis.</a:t>
            </a:r>
          </a:p>
          <a:p>
            <a:endParaRPr lang="en-MY" sz="3600" b="1" dirty="0"/>
          </a:p>
          <a:p>
            <a:r>
              <a:rPr lang="en-MY" sz="3600" b="1" dirty="0" smtClean="0"/>
              <a:t> It consists of:</a:t>
            </a:r>
          </a:p>
          <a:p>
            <a:endParaRPr lang="en-MY" sz="3600" b="1" dirty="0" smtClean="0"/>
          </a:p>
          <a:p>
            <a:pPr marL="571500" indent="-571500">
              <a:buFont typeface="Wingdings" panose="05000000000000000000" pitchFamily="2" charset="2"/>
              <a:buChar char="ü"/>
            </a:pPr>
            <a:r>
              <a:rPr lang="en-MY" sz="3200" b="1" dirty="0" smtClean="0"/>
              <a:t>Project Details</a:t>
            </a:r>
          </a:p>
          <a:p>
            <a:pPr marL="1658944" lvl="1" indent="-571500">
              <a:buFont typeface="Wingdings" panose="05000000000000000000" pitchFamily="2" charset="2"/>
              <a:buChar char="ü"/>
            </a:pPr>
            <a:r>
              <a:rPr lang="en-MY" sz="3200" dirty="0" smtClean="0"/>
              <a:t>Project name, </a:t>
            </a:r>
            <a:r>
              <a:rPr lang="en-MY" sz="3200" dirty="0"/>
              <a:t>start date, </a:t>
            </a:r>
            <a:r>
              <a:rPr lang="en-MY" sz="3200" dirty="0" smtClean="0"/>
              <a:t>dates covered </a:t>
            </a:r>
            <a:r>
              <a:rPr lang="en-MY" sz="3200" dirty="0"/>
              <a:t>by report, </a:t>
            </a:r>
            <a:r>
              <a:rPr lang="en-MY" sz="3200" dirty="0" smtClean="0"/>
              <a:t>project manager</a:t>
            </a:r>
            <a:r>
              <a:rPr lang="en-MY" sz="3200" dirty="0"/>
              <a:t>, </a:t>
            </a:r>
            <a:r>
              <a:rPr lang="en-MY" sz="3200" dirty="0" smtClean="0"/>
              <a:t>project</a:t>
            </a:r>
            <a:r>
              <a:rPr lang="en-MY" sz="3200" dirty="0"/>
              <a:t/>
            </a:r>
            <a:br>
              <a:rPr lang="en-MY" sz="3200" dirty="0"/>
            </a:br>
            <a:r>
              <a:rPr lang="en-MY" sz="3200" dirty="0" smtClean="0"/>
              <a:t>ownership.</a:t>
            </a:r>
          </a:p>
          <a:p>
            <a:pPr marL="571500" indent="-571500">
              <a:buFont typeface="Wingdings" panose="05000000000000000000" pitchFamily="2" charset="2"/>
              <a:buChar char="ü"/>
            </a:pPr>
            <a:r>
              <a:rPr lang="en-MY" sz="3200" b="1" dirty="0" smtClean="0"/>
              <a:t>Project Status</a:t>
            </a:r>
          </a:p>
          <a:p>
            <a:pPr marL="1658944" lvl="1" indent="-571500">
              <a:buFont typeface="Wingdings" panose="05000000000000000000" pitchFamily="2" charset="2"/>
              <a:buChar char="ü"/>
            </a:pPr>
            <a:r>
              <a:rPr lang="en-MY" sz="3200" dirty="0" smtClean="0"/>
              <a:t>Comparison </a:t>
            </a:r>
            <a:r>
              <a:rPr lang="en-MY" sz="3200" dirty="0"/>
              <a:t>of original completion date and budget with latest forecast</a:t>
            </a:r>
            <a:r>
              <a:rPr lang="en-MY" sz="3200" dirty="0" smtClean="0"/>
              <a:t>.</a:t>
            </a:r>
          </a:p>
          <a:p>
            <a:pPr marL="571500" indent="-571500">
              <a:buFont typeface="Wingdings" panose="05000000000000000000" pitchFamily="2" charset="2"/>
              <a:buChar char="ü"/>
            </a:pPr>
            <a:r>
              <a:rPr lang="en-MY" sz="3200" b="1" dirty="0" smtClean="0"/>
              <a:t>Tasks </a:t>
            </a:r>
            <a:r>
              <a:rPr lang="en-MY" sz="3200" b="1" dirty="0"/>
              <a:t>and work completed during </a:t>
            </a:r>
            <a:r>
              <a:rPr lang="en-MY" sz="3200" b="1" dirty="0" smtClean="0"/>
              <a:t>period</a:t>
            </a:r>
          </a:p>
          <a:p>
            <a:pPr marL="571500" indent="-571500">
              <a:buFont typeface="Wingdings" panose="05000000000000000000" pitchFamily="2" charset="2"/>
              <a:buChar char="ü"/>
            </a:pPr>
            <a:r>
              <a:rPr lang="en-MY" sz="3200" b="1" dirty="0" smtClean="0"/>
              <a:t>Tasks </a:t>
            </a:r>
            <a:r>
              <a:rPr lang="en-MY" sz="3200" b="1" dirty="0"/>
              <a:t>and work expected to be completed during the next </a:t>
            </a:r>
            <a:r>
              <a:rPr lang="en-MY" sz="3200" b="1" dirty="0" smtClean="0"/>
              <a:t>period</a:t>
            </a:r>
          </a:p>
          <a:p>
            <a:pPr marL="571500" indent="-571500">
              <a:buFont typeface="Wingdings" panose="05000000000000000000" pitchFamily="2" charset="2"/>
              <a:buChar char="ü"/>
            </a:pPr>
            <a:r>
              <a:rPr lang="en-MY" sz="3200" b="1" dirty="0" smtClean="0"/>
              <a:t>Issues</a:t>
            </a:r>
            <a:r>
              <a:rPr lang="en-MY" sz="3200" b="1" dirty="0"/>
              <a:t>, problems and risks that affect the </a:t>
            </a:r>
            <a:r>
              <a:rPr lang="en-MY" sz="3200" b="1" dirty="0" smtClean="0"/>
              <a:t>project</a:t>
            </a:r>
          </a:p>
          <a:p>
            <a:pPr marL="571500" indent="-571500">
              <a:buFont typeface="Wingdings" panose="05000000000000000000" pitchFamily="2" charset="2"/>
              <a:buChar char="ü"/>
            </a:pPr>
            <a:r>
              <a:rPr lang="en-MY" sz="3200" b="1" dirty="0" smtClean="0"/>
              <a:t>Actions </a:t>
            </a:r>
            <a:r>
              <a:rPr lang="en-MY" sz="3200" b="1" dirty="0"/>
              <a:t>to be taken by sponsor and others</a:t>
            </a:r>
          </a:p>
        </p:txBody>
      </p:sp>
    </p:spTree>
    <p:extLst>
      <p:ext uri="{BB962C8B-B14F-4D97-AF65-F5344CB8AC3E}">
        <p14:creationId xmlns:p14="http://schemas.microsoft.com/office/powerpoint/2010/main" val="2081938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Program Process Flow</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39</a:t>
            </a:fld>
            <a:endParaRPr lang="en-US" dirty="0"/>
          </a:p>
        </p:txBody>
      </p:sp>
      <p:cxnSp>
        <p:nvCxnSpPr>
          <p:cNvPr id="9" name="Straight Connector 8"/>
          <p:cNvCxnSpPr/>
          <p:nvPr/>
        </p:nvCxnSpPr>
        <p:spPr>
          <a:xfrm>
            <a:off x="12260913" y="4162486"/>
            <a:ext cx="0" cy="46311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2260913" y="6441925"/>
            <a:ext cx="24011" cy="536631"/>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396359" y="12151512"/>
            <a:ext cx="5361204" cy="886949"/>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3200"/>
          </a:p>
        </p:txBody>
      </p:sp>
      <p:sp>
        <p:nvSpPr>
          <p:cNvPr id="12" name="Rectangle 11"/>
          <p:cNvSpPr/>
          <p:nvPr/>
        </p:nvSpPr>
        <p:spPr>
          <a:xfrm>
            <a:off x="9559425" y="2984440"/>
            <a:ext cx="5480878" cy="1409604"/>
          </a:xfrm>
          <a:prstGeom prst="rect">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8800" dirty="0"/>
          </a:p>
        </p:txBody>
      </p:sp>
      <p:sp>
        <p:nvSpPr>
          <p:cNvPr id="13" name="Flowchart: Decision 12"/>
          <p:cNvSpPr/>
          <p:nvPr/>
        </p:nvSpPr>
        <p:spPr>
          <a:xfrm>
            <a:off x="9919623" y="4605878"/>
            <a:ext cx="4682580" cy="2069549"/>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8800" dirty="0">
              <a:solidFill>
                <a:schemeClr val="bg1"/>
              </a:solidFill>
            </a:endParaRPr>
          </a:p>
        </p:txBody>
      </p:sp>
      <p:sp>
        <p:nvSpPr>
          <p:cNvPr id="14" name="TextBox 13"/>
          <p:cNvSpPr txBox="1"/>
          <p:nvPr/>
        </p:nvSpPr>
        <p:spPr>
          <a:xfrm>
            <a:off x="10099722" y="5206393"/>
            <a:ext cx="4502481" cy="1103077"/>
          </a:xfrm>
          <a:prstGeom prst="rect">
            <a:avLst/>
          </a:prstGeom>
          <a:noFill/>
        </p:spPr>
        <p:txBody>
          <a:bodyPr wrap="square" rtlCol="0">
            <a:spAutoFit/>
          </a:bodyPr>
          <a:lstStyle/>
          <a:p>
            <a:pPr algn="ctr"/>
            <a:r>
              <a:rPr lang="en-US" sz="3200" dirty="0" smtClean="0">
                <a:solidFill>
                  <a:schemeClr val="bg1"/>
                </a:solidFill>
              </a:rPr>
              <a:t>Check </a:t>
            </a:r>
            <a:r>
              <a:rPr lang="en-US" sz="3200" dirty="0">
                <a:solidFill>
                  <a:schemeClr val="bg1"/>
                </a:solidFill>
              </a:rPr>
              <a:t>P</a:t>
            </a:r>
            <a:r>
              <a:rPr lang="en-US" sz="3200" dirty="0" smtClean="0">
                <a:solidFill>
                  <a:schemeClr val="bg1"/>
                </a:solidFill>
              </a:rPr>
              <a:t>articipant</a:t>
            </a:r>
          </a:p>
          <a:p>
            <a:pPr algn="ctr"/>
            <a:r>
              <a:rPr lang="en-US" sz="3200" dirty="0" smtClean="0">
                <a:solidFill>
                  <a:schemeClr val="bg1"/>
                </a:solidFill>
              </a:rPr>
              <a:t>Status </a:t>
            </a:r>
            <a:endParaRPr lang="en-MY" sz="3200" dirty="0">
              <a:solidFill>
                <a:schemeClr val="bg1"/>
              </a:solidFill>
            </a:endParaRPr>
          </a:p>
        </p:txBody>
      </p:sp>
      <p:sp>
        <p:nvSpPr>
          <p:cNvPr id="15" name="TextBox 14"/>
          <p:cNvSpPr txBox="1"/>
          <p:nvPr/>
        </p:nvSpPr>
        <p:spPr>
          <a:xfrm>
            <a:off x="9565502" y="3017592"/>
            <a:ext cx="5480878" cy="1384995"/>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2800" dirty="0" smtClean="0">
                <a:solidFill>
                  <a:schemeClr val="bg1"/>
                </a:solidFill>
              </a:rPr>
              <a:t>Participant Fill in a KKLW Enterprise Empowerment Program Registration Form </a:t>
            </a:r>
            <a:endParaRPr lang="en-MY" sz="2800" dirty="0">
              <a:solidFill>
                <a:schemeClr val="bg1"/>
              </a:solidFill>
            </a:endParaRPr>
          </a:p>
        </p:txBody>
      </p:sp>
      <p:sp>
        <p:nvSpPr>
          <p:cNvPr id="16" name="TextBox 15"/>
          <p:cNvSpPr txBox="1"/>
          <p:nvPr/>
        </p:nvSpPr>
        <p:spPr>
          <a:xfrm>
            <a:off x="7747972" y="4407940"/>
            <a:ext cx="1440794" cy="661847"/>
          </a:xfrm>
          <a:prstGeom prst="rect">
            <a:avLst/>
          </a:prstGeom>
          <a:noFill/>
        </p:spPr>
        <p:txBody>
          <a:bodyPr wrap="square" rtlCol="0">
            <a:spAutoFit/>
          </a:bodyPr>
          <a:lstStyle/>
          <a:p>
            <a:r>
              <a:rPr lang="en-US" sz="3600" dirty="0" smtClean="0"/>
              <a:t>If No</a:t>
            </a:r>
            <a:endParaRPr lang="en-MY" sz="3600" dirty="0"/>
          </a:p>
        </p:txBody>
      </p:sp>
      <p:sp>
        <p:nvSpPr>
          <p:cNvPr id="17" name="Flowchart: Decision 16"/>
          <p:cNvSpPr/>
          <p:nvPr/>
        </p:nvSpPr>
        <p:spPr>
          <a:xfrm>
            <a:off x="9919623" y="6975647"/>
            <a:ext cx="4682580" cy="2069549"/>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8800"/>
          </a:p>
        </p:txBody>
      </p:sp>
      <p:sp>
        <p:nvSpPr>
          <p:cNvPr id="18" name="TextBox 17"/>
          <p:cNvSpPr txBox="1"/>
          <p:nvPr/>
        </p:nvSpPr>
        <p:spPr>
          <a:xfrm>
            <a:off x="9919623" y="7296754"/>
            <a:ext cx="4682580" cy="1607341"/>
          </a:xfrm>
          <a:prstGeom prst="rect">
            <a:avLst/>
          </a:prstGeom>
          <a:noFill/>
        </p:spPr>
        <p:txBody>
          <a:bodyPr wrap="square" rtlCol="0">
            <a:spAutoFit/>
          </a:bodyPr>
          <a:lstStyle/>
          <a:p>
            <a:pPr algn="ctr"/>
            <a:r>
              <a:rPr lang="en-US" sz="3200" dirty="0" smtClean="0">
                <a:solidFill>
                  <a:schemeClr val="bg1"/>
                </a:solidFill>
              </a:rPr>
              <a:t>Confirm </a:t>
            </a:r>
          </a:p>
          <a:p>
            <a:pPr algn="ctr"/>
            <a:r>
              <a:rPr lang="en-US" sz="3200" dirty="0">
                <a:solidFill>
                  <a:schemeClr val="bg1"/>
                </a:solidFill>
              </a:rPr>
              <a:t>T</a:t>
            </a:r>
            <a:r>
              <a:rPr lang="en-US" sz="3200" dirty="0" smtClean="0">
                <a:solidFill>
                  <a:schemeClr val="bg1"/>
                </a:solidFill>
              </a:rPr>
              <a:t>raining Dates &amp; </a:t>
            </a:r>
          </a:p>
          <a:p>
            <a:pPr algn="ctr"/>
            <a:r>
              <a:rPr lang="en-US" sz="3200" dirty="0">
                <a:solidFill>
                  <a:schemeClr val="bg1"/>
                </a:solidFill>
              </a:rPr>
              <a:t>L</a:t>
            </a:r>
            <a:r>
              <a:rPr lang="en-US" sz="3200" dirty="0" smtClean="0">
                <a:solidFill>
                  <a:schemeClr val="bg1"/>
                </a:solidFill>
              </a:rPr>
              <a:t>ocation</a:t>
            </a:r>
            <a:endParaRPr lang="en-MY" sz="3200" dirty="0">
              <a:solidFill>
                <a:schemeClr val="bg1"/>
              </a:solidFill>
            </a:endParaRPr>
          </a:p>
        </p:txBody>
      </p:sp>
      <p:sp>
        <p:nvSpPr>
          <p:cNvPr id="19" name="TextBox 18"/>
          <p:cNvSpPr txBox="1"/>
          <p:nvPr/>
        </p:nvSpPr>
        <p:spPr>
          <a:xfrm>
            <a:off x="12568703" y="6505011"/>
            <a:ext cx="1440794" cy="661847"/>
          </a:xfrm>
          <a:prstGeom prst="rect">
            <a:avLst/>
          </a:prstGeom>
          <a:noFill/>
        </p:spPr>
        <p:txBody>
          <a:bodyPr wrap="square" rtlCol="0">
            <a:spAutoFit/>
          </a:bodyPr>
          <a:lstStyle/>
          <a:p>
            <a:r>
              <a:rPr lang="en-US" sz="3600" dirty="0" smtClean="0"/>
              <a:t>If  Yes</a:t>
            </a:r>
            <a:endParaRPr lang="en-MY" sz="3600" dirty="0"/>
          </a:p>
        </p:txBody>
      </p:sp>
      <p:sp>
        <p:nvSpPr>
          <p:cNvPr id="21" name="TextBox 20"/>
          <p:cNvSpPr txBox="1"/>
          <p:nvPr/>
        </p:nvSpPr>
        <p:spPr>
          <a:xfrm>
            <a:off x="10009680" y="10294836"/>
            <a:ext cx="4592523" cy="598813"/>
          </a:xfrm>
          <a:prstGeom prst="rect">
            <a:avLst/>
          </a:prstGeom>
          <a:noFill/>
        </p:spPr>
        <p:txBody>
          <a:bodyPr wrap="square" rtlCol="0">
            <a:spAutoFit/>
          </a:bodyPr>
          <a:lstStyle/>
          <a:p>
            <a:pPr algn="ctr"/>
            <a:r>
              <a:rPr lang="en-US" sz="3200" dirty="0" smtClean="0">
                <a:solidFill>
                  <a:schemeClr val="bg1"/>
                </a:solidFill>
              </a:rPr>
              <a:t>Training Class</a:t>
            </a:r>
            <a:endParaRPr lang="en-MY" sz="3200" dirty="0">
              <a:solidFill>
                <a:schemeClr val="bg1"/>
              </a:solidFill>
            </a:endParaRPr>
          </a:p>
        </p:txBody>
      </p:sp>
      <p:sp>
        <p:nvSpPr>
          <p:cNvPr id="22" name="TextBox 21"/>
          <p:cNvSpPr txBox="1"/>
          <p:nvPr/>
        </p:nvSpPr>
        <p:spPr>
          <a:xfrm>
            <a:off x="2396362" y="12110447"/>
            <a:ext cx="5361203" cy="1103077"/>
          </a:xfrm>
          <a:prstGeom prst="rect">
            <a:avLst/>
          </a:prstGeom>
          <a:noFill/>
        </p:spPr>
        <p:txBody>
          <a:bodyPr wrap="square" rtlCol="0">
            <a:spAutoFit/>
          </a:bodyPr>
          <a:lstStyle/>
          <a:p>
            <a:pPr algn="ctr"/>
            <a:r>
              <a:rPr lang="en-US" sz="3200" dirty="0" smtClean="0">
                <a:solidFill>
                  <a:schemeClr val="bg1"/>
                </a:solidFill>
              </a:rPr>
              <a:t>Access to Continuous SPS </a:t>
            </a:r>
          </a:p>
          <a:p>
            <a:pPr algn="ctr"/>
            <a:r>
              <a:rPr lang="en-US" sz="3200" dirty="0" smtClean="0">
                <a:solidFill>
                  <a:schemeClr val="bg1"/>
                </a:solidFill>
              </a:rPr>
              <a:t>E-Learning Platform</a:t>
            </a:r>
            <a:endParaRPr lang="en-MY" sz="3200" dirty="0">
              <a:solidFill>
                <a:schemeClr val="bg1"/>
              </a:solidFill>
            </a:endParaRPr>
          </a:p>
        </p:txBody>
      </p:sp>
      <p:sp>
        <p:nvSpPr>
          <p:cNvPr id="23" name="Rectangle 22"/>
          <p:cNvSpPr/>
          <p:nvPr/>
        </p:nvSpPr>
        <p:spPr>
          <a:xfrm>
            <a:off x="10099722" y="12218512"/>
            <a:ext cx="4322382" cy="886949"/>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3200"/>
          </a:p>
        </p:txBody>
      </p:sp>
      <p:cxnSp>
        <p:nvCxnSpPr>
          <p:cNvPr id="27" name="Elbow Connector 26"/>
          <p:cNvCxnSpPr/>
          <p:nvPr/>
        </p:nvCxnSpPr>
        <p:spPr>
          <a:xfrm rot="5400000" flipH="1" flipV="1">
            <a:off x="7215544" y="6932416"/>
            <a:ext cx="1626074" cy="3782084"/>
          </a:xfrm>
          <a:prstGeom prst="bentConnector2">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196576" y="6898605"/>
            <a:ext cx="3542947" cy="1200329"/>
          </a:xfrm>
          <a:prstGeom prst="rect">
            <a:avLst/>
          </a:prstGeom>
          <a:noFill/>
        </p:spPr>
        <p:txBody>
          <a:bodyPr wrap="square" rtlCol="0">
            <a:spAutoFit/>
          </a:bodyPr>
          <a:lstStyle/>
          <a:p>
            <a:pPr algn="ctr"/>
            <a:r>
              <a:rPr lang="en-US" sz="3600" dirty="0" smtClean="0"/>
              <a:t>Reschedule For </a:t>
            </a:r>
            <a:r>
              <a:rPr lang="en-US" sz="3600" dirty="0"/>
              <a:t>N</a:t>
            </a:r>
            <a:r>
              <a:rPr lang="en-US" sz="3600" dirty="0" smtClean="0"/>
              <a:t>ext Training</a:t>
            </a:r>
            <a:endParaRPr lang="en-MY" sz="3600" dirty="0"/>
          </a:p>
        </p:txBody>
      </p:sp>
      <p:sp>
        <p:nvSpPr>
          <p:cNvPr id="29" name="TextBox 28"/>
          <p:cNvSpPr txBox="1"/>
          <p:nvPr/>
        </p:nvSpPr>
        <p:spPr>
          <a:xfrm>
            <a:off x="10099722" y="11645325"/>
            <a:ext cx="2161191" cy="661847"/>
          </a:xfrm>
          <a:prstGeom prst="rect">
            <a:avLst/>
          </a:prstGeom>
          <a:noFill/>
        </p:spPr>
        <p:txBody>
          <a:bodyPr wrap="square" rtlCol="0">
            <a:spAutoFit/>
          </a:bodyPr>
          <a:lstStyle/>
          <a:p>
            <a:pPr algn="r"/>
            <a:r>
              <a:rPr lang="en-US" sz="3600" dirty="0" smtClean="0"/>
              <a:t>If Pass</a:t>
            </a:r>
            <a:endParaRPr lang="en-MY" sz="3600" dirty="0"/>
          </a:p>
        </p:txBody>
      </p:sp>
      <p:sp>
        <p:nvSpPr>
          <p:cNvPr id="30" name="TextBox 29"/>
          <p:cNvSpPr txBox="1"/>
          <p:nvPr/>
        </p:nvSpPr>
        <p:spPr>
          <a:xfrm>
            <a:off x="16095020" y="2930368"/>
            <a:ext cx="7023870" cy="2931033"/>
          </a:xfrm>
          <a:prstGeom prst="rect">
            <a:avLst/>
          </a:prstGeom>
          <a:noFill/>
        </p:spPr>
        <p:txBody>
          <a:bodyPr wrap="square" rtlCol="0">
            <a:spAutoFit/>
          </a:bodyPr>
          <a:lstStyle/>
          <a:p>
            <a:r>
              <a:rPr lang="en-US" sz="3600" b="1" dirty="0" smtClean="0"/>
              <a:t>Registration</a:t>
            </a:r>
          </a:p>
          <a:p>
            <a:r>
              <a:rPr lang="en-US" sz="3600" b="1" dirty="0" smtClean="0"/>
              <a:t>- </a:t>
            </a:r>
            <a:r>
              <a:rPr lang="en-US" sz="3600" dirty="0" smtClean="0"/>
              <a:t>By online &amp; Social Media</a:t>
            </a:r>
          </a:p>
          <a:p>
            <a:pPr>
              <a:buFontTx/>
              <a:buChar char="-"/>
            </a:pPr>
            <a:r>
              <a:rPr lang="en-US" sz="3600" dirty="0" smtClean="0"/>
              <a:t> By </a:t>
            </a:r>
            <a:r>
              <a:rPr lang="en-US" sz="3600" dirty="0"/>
              <a:t>w</a:t>
            </a:r>
            <a:r>
              <a:rPr lang="en-US" sz="3600" dirty="0" smtClean="0"/>
              <a:t>alk in to KKLW or Agencies Office Nationwide</a:t>
            </a:r>
          </a:p>
          <a:p>
            <a:pPr>
              <a:buFontTx/>
              <a:buChar char="-"/>
            </a:pPr>
            <a:r>
              <a:rPr lang="en-US" sz="3600" dirty="0" smtClean="0"/>
              <a:t> By Booth event / Road show</a:t>
            </a:r>
            <a:endParaRPr lang="en-MY" sz="3600" dirty="0"/>
          </a:p>
        </p:txBody>
      </p:sp>
      <p:sp>
        <p:nvSpPr>
          <p:cNvPr id="31" name="TextBox 30"/>
          <p:cNvSpPr txBox="1"/>
          <p:nvPr/>
        </p:nvSpPr>
        <p:spPr>
          <a:xfrm>
            <a:off x="9883607" y="12336023"/>
            <a:ext cx="4718596" cy="584775"/>
          </a:xfrm>
          <a:prstGeom prst="rect">
            <a:avLst/>
          </a:prstGeom>
          <a:noFill/>
        </p:spPr>
        <p:txBody>
          <a:bodyPr wrap="square" rtlCol="0">
            <a:spAutoFit/>
          </a:bodyPr>
          <a:lstStyle/>
          <a:p>
            <a:pPr algn="ctr"/>
            <a:r>
              <a:rPr lang="en-US" sz="3200" dirty="0" smtClean="0">
                <a:solidFill>
                  <a:schemeClr val="bg1"/>
                </a:solidFill>
              </a:rPr>
              <a:t>Received  Certificate</a:t>
            </a:r>
          </a:p>
        </p:txBody>
      </p:sp>
      <p:sp>
        <p:nvSpPr>
          <p:cNvPr id="32" name="Rectangle 31"/>
          <p:cNvSpPr/>
          <p:nvPr/>
        </p:nvSpPr>
        <p:spPr>
          <a:xfrm>
            <a:off x="2396359" y="9761755"/>
            <a:ext cx="5361206" cy="1626074"/>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8800"/>
          </a:p>
        </p:txBody>
      </p:sp>
      <p:sp>
        <p:nvSpPr>
          <p:cNvPr id="33" name="TextBox 32"/>
          <p:cNvSpPr txBox="1"/>
          <p:nvPr/>
        </p:nvSpPr>
        <p:spPr>
          <a:xfrm>
            <a:off x="2396359" y="9999004"/>
            <a:ext cx="5361204" cy="1077218"/>
          </a:xfrm>
          <a:prstGeom prst="rect">
            <a:avLst/>
          </a:prstGeom>
          <a:noFill/>
        </p:spPr>
        <p:txBody>
          <a:bodyPr wrap="square" rtlCol="0">
            <a:spAutoFit/>
          </a:bodyPr>
          <a:lstStyle/>
          <a:p>
            <a:pPr algn="ctr"/>
            <a:r>
              <a:rPr lang="en-US" sz="3200" dirty="0" smtClean="0">
                <a:solidFill>
                  <a:schemeClr val="bg1"/>
                </a:solidFill>
              </a:rPr>
              <a:t>Helpdesk to  Counsel &amp; Assists the Unsuccessful </a:t>
            </a:r>
            <a:r>
              <a:rPr lang="en-US" sz="3200" dirty="0">
                <a:solidFill>
                  <a:schemeClr val="bg1"/>
                </a:solidFill>
              </a:rPr>
              <a:t>P</a:t>
            </a:r>
            <a:r>
              <a:rPr lang="en-US" sz="3200" dirty="0" smtClean="0">
                <a:solidFill>
                  <a:schemeClr val="bg1"/>
                </a:solidFill>
              </a:rPr>
              <a:t>articipant</a:t>
            </a:r>
          </a:p>
        </p:txBody>
      </p:sp>
      <p:sp>
        <p:nvSpPr>
          <p:cNvPr id="35" name="TextBox 34"/>
          <p:cNvSpPr txBox="1"/>
          <p:nvPr/>
        </p:nvSpPr>
        <p:spPr>
          <a:xfrm>
            <a:off x="16323138" y="8928740"/>
            <a:ext cx="5755987" cy="2616101"/>
          </a:xfrm>
          <a:prstGeom prst="rect">
            <a:avLst/>
          </a:prstGeom>
          <a:noFill/>
        </p:spPr>
        <p:txBody>
          <a:bodyPr wrap="square" rtlCol="0">
            <a:spAutoFit/>
          </a:bodyPr>
          <a:lstStyle/>
          <a:p>
            <a:pPr algn="ctr"/>
            <a:r>
              <a:rPr lang="en-US" sz="3600" b="1" dirty="0" smtClean="0">
                <a:solidFill>
                  <a:srgbClr val="FF0000"/>
                </a:solidFill>
              </a:rPr>
              <a:t>KKLW SME Award Nights*</a:t>
            </a:r>
          </a:p>
          <a:p>
            <a:pPr algn="ctr">
              <a:buFontTx/>
              <a:buChar char="-"/>
            </a:pPr>
            <a:r>
              <a:rPr lang="en-US" sz="3600" dirty="0" smtClean="0">
                <a:solidFill>
                  <a:srgbClr val="FF0000"/>
                </a:solidFill>
              </a:rPr>
              <a:t> </a:t>
            </a:r>
            <a:r>
              <a:rPr lang="en-US" sz="3600" dirty="0">
                <a:solidFill>
                  <a:srgbClr val="FF0000"/>
                </a:solidFill>
              </a:rPr>
              <a:t>O</a:t>
            </a:r>
            <a:r>
              <a:rPr lang="en-US" sz="3600" dirty="0" smtClean="0">
                <a:solidFill>
                  <a:srgbClr val="FF0000"/>
                </a:solidFill>
              </a:rPr>
              <a:t>rganize by </a:t>
            </a:r>
            <a:r>
              <a:rPr lang="en-US" sz="3600" dirty="0" err="1" smtClean="0">
                <a:solidFill>
                  <a:srgbClr val="FF0000"/>
                </a:solidFill>
              </a:rPr>
              <a:t>Salihin</a:t>
            </a:r>
            <a:endParaRPr lang="en-US" sz="3600" dirty="0" smtClean="0">
              <a:solidFill>
                <a:srgbClr val="FF0000"/>
              </a:solidFill>
            </a:endParaRPr>
          </a:p>
          <a:p>
            <a:pPr algn="ctr">
              <a:buFontTx/>
              <a:buChar char="-"/>
            </a:pPr>
            <a:r>
              <a:rPr lang="en-US" sz="3600" dirty="0" smtClean="0">
                <a:solidFill>
                  <a:srgbClr val="FF0000"/>
                </a:solidFill>
              </a:rPr>
              <a:t> Launch by KKLW </a:t>
            </a:r>
          </a:p>
          <a:p>
            <a:pPr algn="ctr"/>
            <a:r>
              <a:rPr lang="en-US" sz="2800" dirty="0" smtClean="0">
                <a:solidFill>
                  <a:srgbClr val="FF0000"/>
                </a:solidFill>
              </a:rPr>
              <a:t>N/B: Dates &amp; location to be assigned during Steering Meeting </a:t>
            </a:r>
            <a:endParaRPr lang="en-MY" sz="2800" dirty="0">
              <a:solidFill>
                <a:srgbClr val="FF0000"/>
              </a:solidFill>
            </a:endParaRPr>
          </a:p>
        </p:txBody>
      </p:sp>
      <p:cxnSp>
        <p:nvCxnSpPr>
          <p:cNvPr id="36" name="Elbow Connector 35"/>
          <p:cNvCxnSpPr>
            <a:stCxn id="20" idx="1"/>
            <a:endCxn id="32" idx="3"/>
          </p:cNvCxnSpPr>
          <p:nvPr/>
        </p:nvCxnSpPr>
        <p:spPr>
          <a:xfrm rot="10800000" flipV="1">
            <a:off x="7757565" y="10572748"/>
            <a:ext cx="2162058" cy="2044"/>
          </a:xfrm>
          <a:prstGeom prst="bentConnector3">
            <a:avLst>
              <a:gd name="adj1" fmla="val 5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757562" y="12594986"/>
            <a:ext cx="2342160" cy="1"/>
          </a:xfrm>
          <a:prstGeom prst="straightConnector1">
            <a:avLst/>
          </a:prstGeom>
          <a:ln w="38100">
            <a:solidFill>
              <a:schemeClr val="accent4">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442813" y="10799403"/>
            <a:ext cx="1440794" cy="661847"/>
          </a:xfrm>
          <a:prstGeom prst="rect">
            <a:avLst/>
          </a:prstGeom>
          <a:noFill/>
        </p:spPr>
        <p:txBody>
          <a:bodyPr wrap="square" rtlCol="0">
            <a:spAutoFit/>
          </a:bodyPr>
          <a:lstStyle/>
          <a:p>
            <a:r>
              <a:rPr lang="en-US" sz="3600" dirty="0" smtClean="0"/>
              <a:t>If  No</a:t>
            </a:r>
            <a:endParaRPr lang="en-MY" sz="3600" dirty="0"/>
          </a:p>
        </p:txBody>
      </p:sp>
      <p:sp>
        <p:nvSpPr>
          <p:cNvPr id="39" name="32-Point Star 38"/>
          <p:cNvSpPr/>
          <p:nvPr/>
        </p:nvSpPr>
        <p:spPr>
          <a:xfrm>
            <a:off x="15283374" y="7323035"/>
            <a:ext cx="7835516" cy="5688851"/>
          </a:xfrm>
          <a:prstGeom prst="star3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8800"/>
          </a:p>
        </p:txBody>
      </p:sp>
      <p:cxnSp>
        <p:nvCxnSpPr>
          <p:cNvPr id="40" name="Elbow Connector 39"/>
          <p:cNvCxnSpPr>
            <a:stCxn id="13" idx="1"/>
            <a:endCxn id="12" idx="1"/>
          </p:cNvCxnSpPr>
          <p:nvPr/>
        </p:nvCxnSpPr>
        <p:spPr>
          <a:xfrm rot="10800000">
            <a:off x="9559425" y="3689243"/>
            <a:ext cx="360198" cy="1951411"/>
          </a:xfrm>
          <a:prstGeom prst="bentConnector3">
            <a:avLst>
              <a:gd name="adj1" fmla="val 163465"/>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2260913" y="9045196"/>
            <a:ext cx="0" cy="46311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2240135" y="11461250"/>
            <a:ext cx="2770" cy="757262"/>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Flowchart: Decision 19"/>
          <p:cNvSpPr/>
          <p:nvPr/>
        </p:nvSpPr>
        <p:spPr>
          <a:xfrm>
            <a:off x="9919623" y="9537973"/>
            <a:ext cx="4682580" cy="2069549"/>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3200"/>
          </a:p>
        </p:txBody>
      </p:sp>
    </p:spTree>
    <p:extLst>
      <p:ext uri="{BB962C8B-B14F-4D97-AF65-F5344CB8AC3E}">
        <p14:creationId xmlns:p14="http://schemas.microsoft.com/office/powerpoint/2010/main" val="3444707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1846669"/>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About Us</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SALIHIN</a:t>
            </a:r>
            <a:endParaRPr lang="en-US" sz="2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p:cNvSpPr>
            <a:spLocks noGrp="1"/>
          </p:cNvSpPr>
          <p:nvPr>
            <p:ph type="sldNum" sz="quarter" idx="4"/>
          </p:nvPr>
        </p:nvSpPr>
        <p:spPr/>
        <p:txBody>
          <a:bodyPr/>
          <a:lstStyle/>
          <a:p>
            <a:fld id="{C9468CE9-3F3D-1446-A027-4B4CDD3883B0}" type="slidenum">
              <a:rPr lang="en-US" smtClean="0"/>
              <a:t>4</a:t>
            </a:fld>
            <a:endParaRPr lang="en-US" dirty="0"/>
          </a:p>
        </p:txBody>
      </p:sp>
      <p:sp>
        <p:nvSpPr>
          <p:cNvPr id="16" name="Shape 2122"/>
          <p:cNvSpPr/>
          <p:nvPr/>
        </p:nvSpPr>
        <p:spPr>
          <a:xfrm>
            <a:off x="20179934" y="718634"/>
            <a:ext cx="2065442" cy="1729546"/>
          </a:xfrm>
          <a:custGeom>
            <a:avLst/>
            <a:gdLst/>
            <a:ahLst/>
            <a:cxnLst/>
            <a:rect l="0" t="0" r="0" b="0"/>
            <a:pathLst>
              <a:path w="120000" h="120000" extrusionOk="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5372052"/>
            <a:ext cx="2383554" cy="145507"/>
          </a:xfrm>
          <a:prstGeom prst="rect">
            <a:avLst/>
          </a:prstGeom>
        </p:spPr>
      </p:pic>
      <p:sp>
        <p:nvSpPr>
          <p:cNvPr id="18" name="Title 4"/>
          <p:cNvSpPr txBox="1">
            <a:spLocks/>
          </p:cNvSpPr>
          <p:nvPr/>
        </p:nvSpPr>
        <p:spPr>
          <a:xfrm>
            <a:off x="5491359" y="1896353"/>
            <a:ext cx="16754017"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algn="l"/>
            <a:r>
              <a:rPr lang="en-US" b="1" dirty="0" smtClean="0">
                <a:solidFill>
                  <a:schemeClr val="tx1"/>
                </a:solidFill>
              </a:rPr>
              <a:t>1.0 About Us</a:t>
            </a:r>
            <a:endParaRPr lang="en-MY" b="1" dirty="0">
              <a:solidFill>
                <a:schemeClr val="tx1"/>
              </a:solidFill>
            </a:endParaRPr>
          </a:p>
        </p:txBody>
      </p:sp>
      <p:sp>
        <p:nvSpPr>
          <p:cNvPr id="8" name="Title 4"/>
          <p:cNvSpPr txBox="1">
            <a:spLocks/>
          </p:cNvSpPr>
          <p:nvPr/>
        </p:nvSpPr>
        <p:spPr>
          <a:xfrm>
            <a:off x="1779372" y="5660330"/>
            <a:ext cx="16754017" cy="6341170"/>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algn="l"/>
            <a:r>
              <a:rPr lang="en-US" b="1" dirty="0">
                <a:solidFill>
                  <a:schemeClr val="tx1"/>
                </a:solidFill>
              </a:rPr>
              <a:t>1.0 About </a:t>
            </a:r>
            <a:r>
              <a:rPr lang="en-US" b="1" dirty="0" smtClean="0">
                <a:solidFill>
                  <a:schemeClr val="tx1"/>
                </a:solidFill>
              </a:rPr>
              <a:t>Us</a:t>
            </a:r>
          </a:p>
          <a:p>
            <a:pPr marL="1419225" indent="-95250" algn="just">
              <a:buClr>
                <a:srgbClr val="C00000"/>
              </a:buClr>
              <a:buFont typeface="Wingdings" panose="05000000000000000000" pitchFamily="2" charset="2"/>
              <a:buChar char="§"/>
            </a:pPr>
            <a:r>
              <a:rPr lang="en-US" sz="3600" dirty="0" smtClean="0">
                <a:solidFill>
                  <a:srgbClr val="FF0000"/>
                </a:solidFill>
                <a:latin typeface="Open Sans Light"/>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a:ea typeface="Open Sans Light" panose="020B0306030504020204" pitchFamily="34" charset="0"/>
                <a:cs typeface="Open Sans Light" panose="020B0306030504020204" pitchFamily="34" charset="0"/>
              </a:rPr>
              <a:t>Key Management Team</a:t>
            </a:r>
          </a:p>
          <a:p>
            <a:pPr marL="1419225" indent="-95250" algn="l">
              <a:buClr>
                <a:srgbClr val="C00000"/>
              </a:buClr>
              <a:buFont typeface="Wingdings" panose="05000000000000000000" pitchFamily="2" charset="2"/>
              <a:buChar char="§"/>
            </a:pPr>
            <a:r>
              <a:rPr lang="en-US" sz="3600" dirty="0" smtClean="0">
                <a:solidFill>
                  <a:schemeClr val="tx1"/>
                </a:solidFill>
                <a:latin typeface="Open Sans Light"/>
                <a:ea typeface="Open Sans Light" panose="020B0306030504020204" pitchFamily="34" charset="0"/>
                <a:cs typeface="Open Sans Light" panose="020B0306030504020204" pitchFamily="34" charset="0"/>
              </a:rPr>
              <a:t> About Us</a:t>
            </a:r>
          </a:p>
          <a:p>
            <a:pPr marL="2506669" lvl="1" indent="-95250">
              <a:buClr>
                <a:srgbClr val="C00000"/>
              </a:buClr>
              <a:buFont typeface="Wingdings" panose="05000000000000000000" pitchFamily="2" charset="2"/>
              <a:buChar char="§"/>
            </a:pPr>
            <a:r>
              <a:rPr lang="en-US" sz="3200" dirty="0" smtClean="0">
                <a:latin typeface="Open Sans Light"/>
                <a:ea typeface="Open Sans Light" panose="020B0306030504020204" pitchFamily="34" charset="0"/>
                <a:cs typeface="Open Sans Light" panose="020B0306030504020204" pitchFamily="34" charset="0"/>
              </a:rPr>
              <a:t> Services</a:t>
            </a:r>
          </a:p>
          <a:p>
            <a:pPr marL="2506669" lvl="1" indent="-95250">
              <a:buClr>
                <a:srgbClr val="C00000"/>
              </a:buClr>
              <a:buFont typeface="Wingdings" panose="05000000000000000000" pitchFamily="2" charset="2"/>
              <a:buChar char="§"/>
            </a:pPr>
            <a:r>
              <a:rPr lang="en-US" sz="3200" dirty="0" smtClean="0">
                <a:solidFill>
                  <a:schemeClr val="tx1"/>
                </a:solidFill>
                <a:latin typeface="Open Sans Light"/>
                <a:ea typeface="Open Sans Light" panose="020B0306030504020204" pitchFamily="34" charset="0"/>
                <a:cs typeface="Open Sans Light" panose="020B0306030504020204" pitchFamily="34" charset="0"/>
              </a:rPr>
              <a:t> Our Diverse Clients</a:t>
            </a:r>
          </a:p>
          <a:p>
            <a:pPr marL="1419225" indent="-95250" algn="just">
              <a:buClr>
                <a:srgbClr val="C00000"/>
              </a:buClr>
              <a:buFont typeface="Wingdings" panose="05000000000000000000" pitchFamily="2" charset="2"/>
              <a:buChar char="§"/>
            </a:pPr>
            <a:r>
              <a:rPr lang="en-US" sz="3600" dirty="0">
                <a:solidFill>
                  <a:srgbClr val="FF0000"/>
                </a:solidFill>
                <a:latin typeface="Open Sans Light"/>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a:ea typeface="Open Sans Light" panose="020B0306030504020204" pitchFamily="34" charset="0"/>
                <a:cs typeface="Open Sans Light" panose="020B0306030504020204" pitchFamily="34" charset="0"/>
              </a:rPr>
              <a:t>Local &amp; International Networks</a:t>
            </a:r>
            <a:endParaRPr lang="en-US" sz="3200" dirty="0">
              <a:solidFill>
                <a:schemeClr val="tx1"/>
              </a:solidFill>
              <a:latin typeface="Open Sans Light"/>
              <a:ea typeface="Open Sans Light" panose="020B0306030504020204" pitchFamily="34" charset="0"/>
              <a:cs typeface="Open Sans Light" panose="020B0306030504020204" pitchFamily="34" charset="0"/>
            </a:endParaRPr>
          </a:p>
          <a:p>
            <a:pPr marL="2411419" lvl="1">
              <a:buClr>
                <a:srgbClr val="C00000"/>
              </a:buClr>
            </a:pPr>
            <a:endParaRPr lang="en-US" dirty="0"/>
          </a:p>
          <a:p>
            <a:pPr marL="2506669" lvl="1" indent="-95250">
              <a:buClr>
                <a:srgbClr val="C00000"/>
              </a:buClr>
              <a:buFont typeface="Wingdings" panose="05000000000000000000" pitchFamily="2" charset="2"/>
              <a:buChar char="§"/>
            </a:pPr>
            <a:endParaRPr lang="en-US" sz="3200" dirty="0" smtClean="0">
              <a:latin typeface="Open Sans Light"/>
              <a:ea typeface="Open Sans Light" panose="020B0306030504020204" pitchFamily="34" charset="0"/>
              <a:cs typeface="Open Sans Light" panose="020B0306030504020204" pitchFamily="34" charset="0"/>
            </a:endParaRPr>
          </a:p>
          <a:p>
            <a:pPr marL="2506669" lvl="1" indent="-95250">
              <a:buClr>
                <a:srgbClr val="C00000"/>
              </a:buClr>
              <a:buFont typeface="Wingdings" panose="05000000000000000000" pitchFamily="2" charset="2"/>
              <a:buChar char="§"/>
            </a:pPr>
            <a:endParaRPr lang="en-US" sz="3200" dirty="0">
              <a:latin typeface="Open Sans Light"/>
              <a:ea typeface="Open Sans Light" panose="020B0306030504020204" pitchFamily="34" charset="0"/>
              <a:cs typeface="Open Sans Light" panose="020B0306030504020204" pitchFamily="34" charset="0"/>
            </a:endParaRPr>
          </a:p>
          <a:p>
            <a:pPr marL="2506669" lvl="1" indent="-95250">
              <a:buClr>
                <a:srgbClr val="C00000"/>
              </a:buClr>
              <a:buFont typeface="Wingdings" panose="05000000000000000000" pitchFamily="2" charset="2"/>
              <a:buChar char="§"/>
            </a:pPr>
            <a:endParaRPr lang="en-US" sz="3200" dirty="0" smtClean="0">
              <a:latin typeface="Open Sans Light"/>
              <a:ea typeface="Open Sans Light" panose="020B0306030504020204" pitchFamily="34" charset="0"/>
              <a:cs typeface="Open Sans Light" panose="020B0306030504020204" pitchFamily="34" charset="0"/>
            </a:endParaRPr>
          </a:p>
          <a:p>
            <a:pPr marL="2506669" lvl="1" indent="-95250">
              <a:buClr>
                <a:srgbClr val="C00000"/>
              </a:buClr>
              <a:buFont typeface="Wingdings" panose="05000000000000000000" pitchFamily="2" charset="2"/>
              <a:buChar char="§"/>
            </a:pPr>
            <a:endParaRPr lang="en-US" sz="3200" dirty="0">
              <a:latin typeface="Open Sans Light"/>
              <a:ea typeface="Open Sans Light" panose="020B0306030504020204" pitchFamily="34" charset="0"/>
              <a:cs typeface="Open Sans Light" panose="020B0306030504020204" pitchFamily="34" charset="0"/>
            </a:endParaRPr>
          </a:p>
          <a:p>
            <a:pPr marL="2506669" lvl="1" indent="-95250">
              <a:buClr>
                <a:srgbClr val="C00000"/>
              </a:buClr>
              <a:buFont typeface="Wingdings" panose="05000000000000000000" pitchFamily="2" charset="2"/>
              <a:buChar char="§"/>
            </a:pPr>
            <a:endParaRPr lang="en-US" sz="3200" dirty="0" smtClean="0">
              <a:solidFill>
                <a:schemeClr val="tx1"/>
              </a:solidFill>
              <a:latin typeface="Open Sans Light"/>
              <a:ea typeface="Open Sans Light" panose="020B0306030504020204" pitchFamily="34" charset="0"/>
              <a:cs typeface="Open Sans Light" panose="020B0306030504020204" pitchFamily="34" charset="0"/>
            </a:endParaRPr>
          </a:p>
          <a:p>
            <a:pPr marL="1419225" indent="-95250" algn="l">
              <a:buClr>
                <a:srgbClr val="C00000"/>
              </a:buClr>
              <a:buFont typeface="Wingdings" panose="05000000000000000000" pitchFamily="2" charset="2"/>
              <a:buChar char="§"/>
            </a:pPr>
            <a:endParaRPr lang="en-MY" sz="3600" dirty="0">
              <a:solidFill>
                <a:schemeClr val="tx1"/>
              </a:solidFill>
            </a:endParaRPr>
          </a:p>
        </p:txBody>
      </p:sp>
    </p:spTree>
    <p:extLst>
      <p:ext uri="{BB962C8B-B14F-4D97-AF65-F5344CB8AC3E}">
        <p14:creationId xmlns:p14="http://schemas.microsoft.com/office/powerpoint/2010/main" val="2539640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Time Frame &amp; Deliverables</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40</a:t>
            </a:fld>
            <a:endParaRPr lang="en-US"/>
          </a:p>
        </p:txBody>
      </p:sp>
      <p:graphicFrame>
        <p:nvGraphicFramePr>
          <p:cNvPr id="75" name="Table 74"/>
          <p:cNvGraphicFramePr>
            <a:graphicFrameLocks noGrp="1"/>
          </p:cNvGraphicFramePr>
          <p:nvPr>
            <p:extLst>
              <p:ext uri="{D42A27DB-BD31-4B8C-83A1-F6EECF244321}">
                <p14:modId xmlns:p14="http://schemas.microsoft.com/office/powerpoint/2010/main" val="1744304488"/>
              </p:ext>
            </p:extLst>
          </p:nvPr>
        </p:nvGraphicFramePr>
        <p:xfrm>
          <a:off x="1040524" y="3017592"/>
          <a:ext cx="21992954" cy="8535289"/>
        </p:xfrm>
        <a:graphic>
          <a:graphicData uri="http://schemas.openxmlformats.org/drawingml/2006/table">
            <a:tbl>
              <a:tblPr firstRow="1" bandRow="1">
                <a:tableStyleId>{7DF18680-E054-41AD-8BC1-D1AEF772440D}</a:tableStyleId>
              </a:tblPr>
              <a:tblGrid>
                <a:gridCol w="1150599"/>
                <a:gridCol w="5040579"/>
                <a:gridCol w="918916"/>
                <a:gridCol w="793237"/>
                <a:gridCol w="802962"/>
                <a:gridCol w="622078"/>
                <a:gridCol w="641829"/>
                <a:gridCol w="798053"/>
                <a:gridCol w="708337"/>
                <a:gridCol w="683933"/>
                <a:gridCol w="829440"/>
                <a:gridCol w="972667"/>
                <a:gridCol w="307880"/>
                <a:gridCol w="631268"/>
                <a:gridCol w="949150"/>
                <a:gridCol w="1692732"/>
                <a:gridCol w="1462866"/>
                <a:gridCol w="1435631"/>
                <a:gridCol w="1550797"/>
              </a:tblGrid>
              <a:tr h="620703">
                <a:tc rowSpan="2">
                  <a:txBody>
                    <a:bodyPr/>
                    <a:lstStyle/>
                    <a:p>
                      <a:pPr algn="ctr"/>
                      <a:r>
                        <a:rPr lang="en-US" sz="2800" b="1" dirty="0" smtClean="0">
                          <a:latin typeface="+mn-lt"/>
                          <a:cs typeface="Andalus" pitchFamily="18" charset="-78"/>
                        </a:rPr>
                        <a:t>NO</a:t>
                      </a:r>
                      <a:endParaRPr lang="en-MY" sz="2800" b="1" dirty="0">
                        <a:latin typeface="+mn-lt"/>
                        <a:cs typeface="Andalus" pitchFamily="18" charset="-78"/>
                      </a:endParaRPr>
                    </a:p>
                  </a:txBody>
                  <a:tcPr marL="77783" marR="77783" marT="38892" marB="38892" anchor="ctr"/>
                </a:tc>
                <a:tc rowSpan="2">
                  <a:txBody>
                    <a:bodyPr/>
                    <a:lstStyle/>
                    <a:p>
                      <a:pPr algn="ctr"/>
                      <a:r>
                        <a:rPr lang="en-US" sz="2800" b="1" dirty="0" smtClean="0">
                          <a:latin typeface="+mn-lt"/>
                          <a:cs typeface="Andalus" pitchFamily="18" charset="-78"/>
                        </a:rPr>
                        <a:t>TASK</a:t>
                      </a:r>
                      <a:r>
                        <a:rPr lang="en-US" sz="2800" b="1" baseline="0" dirty="0" smtClean="0">
                          <a:latin typeface="+mn-lt"/>
                          <a:cs typeface="Andalus" pitchFamily="18" charset="-78"/>
                        </a:rPr>
                        <a:t> NAME</a:t>
                      </a:r>
                      <a:endParaRPr lang="en-MY" sz="2800" b="1" dirty="0">
                        <a:latin typeface="+mn-lt"/>
                        <a:cs typeface="Andalus" pitchFamily="18" charset="-78"/>
                      </a:endParaRPr>
                    </a:p>
                  </a:txBody>
                  <a:tcPr marL="77783" marR="77783" marT="38892" marB="38892" anchor="ctr"/>
                </a:tc>
                <a:tc gridSpan="13">
                  <a:txBody>
                    <a:bodyPr/>
                    <a:lstStyle/>
                    <a:p>
                      <a:pPr algn="ctr"/>
                      <a:r>
                        <a:rPr lang="en-US" sz="2400" dirty="0" smtClean="0">
                          <a:latin typeface="+mn-lt"/>
                          <a:cs typeface="Andalus" pitchFamily="18" charset="-78"/>
                        </a:rPr>
                        <a:t>YEAR</a:t>
                      </a:r>
                      <a:r>
                        <a:rPr lang="en-US" sz="2400" baseline="0" dirty="0" smtClean="0">
                          <a:latin typeface="+mn-lt"/>
                          <a:cs typeface="Andalus" pitchFamily="18" charset="-78"/>
                        </a:rPr>
                        <a:t> 1</a:t>
                      </a:r>
                      <a:endParaRPr lang="en-MY" sz="2400" dirty="0">
                        <a:latin typeface="+mn-lt"/>
                        <a:cs typeface="Andalus" pitchFamily="18" charset="-78"/>
                      </a:endParaRPr>
                    </a:p>
                  </a:txBody>
                  <a:tcPr marL="77783" marR="77783" marT="38892" marB="38892" anchor="ct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pPr algn="ctr"/>
                      <a:endParaRPr lang="en-MY" dirty="0"/>
                    </a:p>
                  </a:txBody>
                  <a:tcPr anchor="ctr"/>
                </a:tc>
                <a:tc hMerge="1">
                  <a:txBody>
                    <a:bodyPr/>
                    <a:lstStyle/>
                    <a:p>
                      <a:endParaRPr lang="en-MY"/>
                    </a:p>
                  </a:txBody>
                  <a:tcPr/>
                </a:tc>
                <a:tc hMerge="1">
                  <a:txBody>
                    <a:bodyPr/>
                    <a:lstStyle/>
                    <a:p>
                      <a:endParaRPr lang="en-MY"/>
                    </a:p>
                  </a:txBody>
                  <a:tcPr/>
                </a:tc>
                <a:tc hMerge="1">
                  <a:txBody>
                    <a:bodyPr/>
                    <a:lstStyle/>
                    <a:p>
                      <a:pPr algn="ctr"/>
                      <a:endParaRPr lang="en-MY" dirty="0"/>
                    </a:p>
                  </a:txBody>
                  <a:tcPr anchor="ct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pPr algn="ctr"/>
                      <a:endParaRPr lang="en-MY" dirty="0"/>
                    </a:p>
                  </a:txBody>
                  <a:tcPr anchor="ctr"/>
                </a:tc>
                <a:tc rowSpan="2">
                  <a:txBody>
                    <a:bodyPr/>
                    <a:lstStyle/>
                    <a:p>
                      <a:pPr algn="ctr"/>
                      <a:r>
                        <a:rPr lang="en-US" sz="2800" b="1" dirty="0" smtClean="0">
                          <a:latin typeface="+mn-lt"/>
                          <a:cs typeface="Andalus" pitchFamily="18" charset="-78"/>
                        </a:rPr>
                        <a:t>YEAR </a:t>
                      </a:r>
                    </a:p>
                    <a:p>
                      <a:pPr algn="ctr"/>
                      <a:r>
                        <a:rPr lang="en-US" sz="2800" b="1" dirty="0" smtClean="0">
                          <a:latin typeface="+mn-lt"/>
                          <a:cs typeface="Andalus" pitchFamily="18" charset="-78"/>
                        </a:rPr>
                        <a:t>2</a:t>
                      </a:r>
                      <a:endParaRPr lang="en-MY" sz="2800" b="1" dirty="0">
                        <a:latin typeface="+mn-lt"/>
                        <a:cs typeface="Andalus" pitchFamily="18" charset="-78"/>
                      </a:endParaRPr>
                    </a:p>
                  </a:txBody>
                  <a:tcPr marL="77783" marR="77783" marT="38892" marB="38892" anchor="ctr"/>
                </a:tc>
                <a:tc rowSpan="2">
                  <a:txBody>
                    <a:bodyPr/>
                    <a:lstStyle/>
                    <a:p>
                      <a:pPr algn="ctr"/>
                      <a:r>
                        <a:rPr lang="en-US" sz="2800" b="1" dirty="0" smtClean="0">
                          <a:latin typeface="+mn-lt"/>
                          <a:cs typeface="Andalus" pitchFamily="18" charset="-78"/>
                        </a:rPr>
                        <a:t>YEAR 3</a:t>
                      </a:r>
                    </a:p>
                    <a:p>
                      <a:pPr algn="ctr"/>
                      <a:r>
                        <a:rPr lang="en-US" sz="2800" b="1" dirty="0" smtClean="0">
                          <a:latin typeface="+mn-lt"/>
                          <a:cs typeface="Andalus" pitchFamily="18" charset="-78"/>
                        </a:rPr>
                        <a:t>3</a:t>
                      </a:r>
                      <a:endParaRPr lang="en-MY" sz="2800" b="1" dirty="0">
                        <a:latin typeface="+mn-lt"/>
                        <a:cs typeface="Andalus" pitchFamily="18" charset="-78"/>
                      </a:endParaRPr>
                    </a:p>
                  </a:txBody>
                  <a:tcPr marL="77783" marR="77783" marT="38892" marB="38892" anchor="ctr"/>
                </a:tc>
                <a:tc rowSpan="2">
                  <a:txBody>
                    <a:bodyPr/>
                    <a:lstStyle/>
                    <a:p>
                      <a:pPr algn="ctr"/>
                      <a:r>
                        <a:rPr lang="en-US" sz="2800" b="1" dirty="0" smtClean="0">
                          <a:latin typeface="+mn-lt"/>
                          <a:cs typeface="Andalus" pitchFamily="18" charset="-78"/>
                        </a:rPr>
                        <a:t>YEAR </a:t>
                      </a:r>
                    </a:p>
                    <a:p>
                      <a:pPr algn="ctr"/>
                      <a:r>
                        <a:rPr lang="en-US" sz="2800" b="1" dirty="0" smtClean="0">
                          <a:latin typeface="+mn-lt"/>
                          <a:cs typeface="Andalus" pitchFamily="18" charset="-78"/>
                        </a:rPr>
                        <a:t>4</a:t>
                      </a:r>
                      <a:endParaRPr lang="en-MY" sz="2800" b="1" dirty="0">
                        <a:latin typeface="+mn-lt"/>
                        <a:cs typeface="Andalus" pitchFamily="18" charset="-78"/>
                      </a:endParaRPr>
                    </a:p>
                  </a:txBody>
                  <a:tcPr marL="77783" marR="77783" marT="38892" marB="38892" anchor="ctr"/>
                </a:tc>
                <a:tc rowSpan="2">
                  <a:txBody>
                    <a:bodyPr/>
                    <a:lstStyle/>
                    <a:p>
                      <a:pPr algn="ctr"/>
                      <a:r>
                        <a:rPr lang="en-US" sz="2800" b="1" dirty="0" smtClean="0">
                          <a:latin typeface="+mn-lt"/>
                          <a:cs typeface="Andalus" pitchFamily="18" charset="-78"/>
                        </a:rPr>
                        <a:t>YEAR </a:t>
                      </a:r>
                    </a:p>
                    <a:p>
                      <a:pPr algn="ctr"/>
                      <a:r>
                        <a:rPr lang="en-US" sz="2800" b="1" dirty="0" smtClean="0">
                          <a:latin typeface="+mn-lt"/>
                          <a:cs typeface="Andalus" pitchFamily="18" charset="-78"/>
                        </a:rPr>
                        <a:t>5</a:t>
                      </a:r>
                      <a:endParaRPr lang="en-MY" sz="2800" b="1" dirty="0">
                        <a:latin typeface="+mn-lt"/>
                        <a:cs typeface="Andalus" pitchFamily="18" charset="-78"/>
                      </a:endParaRPr>
                    </a:p>
                  </a:txBody>
                  <a:tcPr marL="77783" marR="77783" marT="38892" marB="38892" anchor="ctr"/>
                </a:tc>
              </a:tr>
              <a:tr h="1313357">
                <a:tc vMerge="1">
                  <a:txBody>
                    <a:bodyPr/>
                    <a:lstStyle/>
                    <a:p>
                      <a:endParaRPr lang="en-MY"/>
                    </a:p>
                  </a:txBody>
                  <a:tcPr/>
                </a:tc>
                <a:tc vMerge="1">
                  <a:txBody>
                    <a:bodyPr/>
                    <a:lstStyle/>
                    <a:p>
                      <a:endParaRPr lang="en-MY"/>
                    </a:p>
                  </a:txBody>
                  <a:tcPr/>
                </a:tc>
                <a:tc>
                  <a:txBody>
                    <a:bodyPr/>
                    <a:lstStyle/>
                    <a:p>
                      <a:pPr algn="ctr"/>
                      <a:r>
                        <a:rPr lang="en-US" sz="2800" b="1" dirty="0" smtClean="0">
                          <a:latin typeface="+mn-lt"/>
                          <a:cs typeface="Andalus" pitchFamily="18" charset="-78"/>
                        </a:rPr>
                        <a:t>M </a:t>
                      </a:r>
                    </a:p>
                    <a:p>
                      <a:pPr algn="ctr"/>
                      <a:r>
                        <a:rPr lang="en-US" sz="2800" b="1" dirty="0" smtClean="0">
                          <a:latin typeface="+mn-lt"/>
                          <a:cs typeface="Andalus" pitchFamily="18" charset="-78"/>
                        </a:rPr>
                        <a:t>1</a:t>
                      </a:r>
                      <a:endParaRPr lang="en-MY" sz="2800" b="1" dirty="0">
                        <a:latin typeface="+mn-lt"/>
                        <a:cs typeface="Andalus" pitchFamily="18" charset="-78"/>
                      </a:endParaRPr>
                    </a:p>
                  </a:txBody>
                  <a:tcPr marL="77783" marR="77783" marT="38892" marB="38892" anchor="ctr"/>
                </a:tc>
                <a:tc>
                  <a:txBody>
                    <a:bodyPr/>
                    <a:lstStyle/>
                    <a:p>
                      <a:pPr algn="ctr"/>
                      <a:r>
                        <a:rPr lang="en-US" sz="2800" b="1" dirty="0" smtClean="0">
                          <a:latin typeface="+mn-lt"/>
                          <a:cs typeface="Andalus" pitchFamily="18" charset="-78"/>
                        </a:rPr>
                        <a:t>M</a:t>
                      </a:r>
                    </a:p>
                    <a:p>
                      <a:pPr algn="ctr"/>
                      <a:r>
                        <a:rPr lang="en-US" sz="2800" b="1" dirty="0" smtClean="0">
                          <a:latin typeface="+mn-lt"/>
                          <a:cs typeface="Andalus" pitchFamily="18" charset="-78"/>
                        </a:rPr>
                        <a:t>2</a:t>
                      </a:r>
                      <a:endParaRPr lang="en-MY" sz="2800" b="1" dirty="0">
                        <a:latin typeface="+mn-lt"/>
                        <a:cs typeface="Andalus" pitchFamily="18" charset="-78"/>
                      </a:endParaRPr>
                    </a:p>
                  </a:txBody>
                  <a:tcPr marL="77783" marR="77783" marT="38892" marB="38892" anchor="ctr"/>
                </a:tc>
                <a:tc>
                  <a:txBody>
                    <a:bodyPr/>
                    <a:lstStyle/>
                    <a:p>
                      <a:pPr algn="ctr"/>
                      <a:r>
                        <a:rPr lang="en-US" sz="2800" b="1" dirty="0" smtClean="0">
                          <a:latin typeface="+mn-lt"/>
                          <a:cs typeface="Andalus" pitchFamily="18" charset="-78"/>
                        </a:rPr>
                        <a:t>M</a:t>
                      </a:r>
                    </a:p>
                    <a:p>
                      <a:pPr algn="ctr"/>
                      <a:r>
                        <a:rPr lang="en-US" sz="2800" b="1" dirty="0" smtClean="0">
                          <a:latin typeface="+mn-lt"/>
                          <a:cs typeface="Andalus" pitchFamily="18" charset="-78"/>
                        </a:rPr>
                        <a:t>3</a:t>
                      </a:r>
                      <a:endParaRPr lang="en-MY" sz="2800" b="1" dirty="0">
                        <a:latin typeface="+mn-lt"/>
                        <a:cs typeface="Andalus" pitchFamily="18" charset="-78"/>
                      </a:endParaRPr>
                    </a:p>
                  </a:txBody>
                  <a:tcPr marL="77783" marR="77783" marT="38892" marB="38892" anchor="ctr"/>
                </a:tc>
                <a:tc>
                  <a:txBody>
                    <a:bodyPr/>
                    <a:lstStyle/>
                    <a:p>
                      <a:pPr algn="ctr"/>
                      <a:r>
                        <a:rPr lang="en-US" sz="2800" b="1" dirty="0" smtClean="0">
                          <a:latin typeface="+mn-lt"/>
                          <a:cs typeface="Andalus" pitchFamily="18" charset="-78"/>
                        </a:rPr>
                        <a:t>M</a:t>
                      </a:r>
                    </a:p>
                    <a:p>
                      <a:pPr algn="ctr"/>
                      <a:r>
                        <a:rPr lang="en-US" sz="2800" b="1" dirty="0" smtClean="0">
                          <a:latin typeface="+mn-lt"/>
                          <a:cs typeface="Andalus" pitchFamily="18" charset="-78"/>
                        </a:rPr>
                        <a:t>4</a:t>
                      </a:r>
                      <a:endParaRPr lang="en-MY" sz="2800" b="1" dirty="0">
                        <a:latin typeface="+mn-lt"/>
                        <a:cs typeface="Andalus" pitchFamily="18" charset="-78"/>
                      </a:endParaRPr>
                    </a:p>
                  </a:txBody>
                  <a:tcPr marL="77783" marR="77783" marT="38892" marB="38892" anchor="ctr"/>
                </a:tc>
                <a:tc>
                  <a:txBody>
                    <a:bodyPr/>
                    <a:lstStyle/>
                    <a:p>
                      <a:pPr algn="ctr"/>
                      <a:r>
                        <a:rPr lang="en-US" sz="2800" b="1" dirty="0" smtClean="0">
                          <a:latin typeface="+mn-lt"/>
                          <a:cs typeface="Andalus" pitchFamily="18" charset="-78"/>
                        </a:rPr>
                        <a:t>M</a:t>
                      </a:r>
                    </a:p>
                    <a:p>
                      <a:pPr algn="ctr"/>
                      <a:r>
                        <a:rPr lang="en-US" sz="2800" b="1" dirty="0" smtClean="0">
                          <a:latin typeface="+mn-lt"/>
                          <a:cs typeface="Andalus" pitchFamily="18" charset="-78"/>
                        </a:rPr>
                        <a:t>5</a:t>
                      </a:r>
                      <a:endParaRPr lang="en-MY" sz="2800" b="1" dirty="0">
                        <a:latin typeface="+mn-lt"/>
                        <a:cs typeface="Andalus" pitchFamily="18" charset="-78"/>
                      </a:endParaRPr>
                    </a:p>
                  </a:txBody>
                  <a:tcPr marL="77783" marR="77783" marT="38892" marB="38892" anchor="ctr"/>
                </a:tc>
                <a:tc>
                  <a:txBody>
                    <a:bodyPr/>
                    <a:lstStyle/>
                    <a:p>
                      <a:pPr algn="ctr"/>
                      <a:endParaRPr lang="en-US" sz="2800" b="1" dirty="0" smtClean="0">
                        <a:latin typeface="+mn-lt"/>
                        <a:cs typeface="Andalus" pitchFamily="18" charset="-78"/>
                      </a:endParaRPr>
                    </a:p>
                    <a:p>
                      <a:pPr algn="ctr"/>
                      <a:r>
                        <a:rPr lang="en-US" sz="2800" b="1" dirty="0" smtClean="0">
                          <a:latin typeface="+mn-lt"/>
                          <a:cs typeface="Andalus" pitchFamily="18" charset="-78"/>
                        </a:rPr>
                        <a:t>M</a:t>
                      </a:r>
                    </a:p>
                    <a:p>
                      <a:pPr algn="ctr"/>
                      <a:r>
                        <a:rPr lang="en-US" sz="2800" b="1" dirty="0" smtClean="0">
                          <a:latin typeface="+mn-lt"/>
                          <a:cs typeface="Andalus" pitchFamily="18" charset="-78"/>
                        </a:rPr>
                        <a:t>6</a:t>
                      </a:r>
                    </a:p>
                    <a:p>
                      <a:pPr algn="ctr"/>
                      <a:endParaRPr lang="en-MY" sz="2800" b="1" dirty="0">
                        <a:latin typeface="+mn-lt"/>
                        <a:cs typeface="Andalus" pitchFamily="18" charset="-78"/>
                      </a:endParaRPr>
                    </a:p>
                  </a:txBody>
                  <a:tcPr marL="77783" marR="77783" marT="38892" marB="38892" anchor="ctr"/>
                </a:tc>
                <a:tc>
                  <a:txBody>
                    <a:bodyPr/>
                    <a:lstStyle/>
                    <a:p>
                      <a:pPr algn="ctr"/>
                      <a:r>
                        <a:rPr lang="en-US" sz="2800" b="1" dirty="0" smtClean="0">
                          <a:latin typeface="+mn-lt"/>
                          <a:cs typeface="Andalus" pitchFamily="18" charset="-78"/>
                        </a:rPr>
                        <a:t>M7</a:t>
                      </a:r>
                      <a:endParaRPr lang="en-MY" sz="2800" b="1" dirty="0">
                        <a:latin typeface="+mn-lt"/>
                        <a:cs typeface="Andalus" pitchFamily="18" charset="-78"/>
                      </a:endParaRPr>
                    </a:p>
                  </a:txBody>
                  <a:tcPr marL="77783" marR="77783" marT="38892" marB="38892" anchor="ctr"/>
                </a:tc>
                <a:tc>
                  <a:txBody>
                    <a:bodyPr/>
                    <a:lstStyle/>
                    <a:p>
                      <a:pPr algn="ctr"/>
                      <a:r>
                        <a:rPr lang="en-US" sz="2800" b="1" dirty="0" smtClean="0">
                          <a:latin typeface="+mn-lt"/>
                          <a:cs typeface="Andalus" pitchFamily="18" charset="-78"/>
                        </a:rPr>
                        <a:t>M8</a:t>
                      </a:r>
                      <a:endParaRPr lang="en-MY" sz="2800" b="1" dirty="0">
                        <a:latin typeface="+mn-lt"/>
                        <a:cs typeface="Andalus" pitchFamily="18" charset="-78"/>
                      </a:endParaRPr>
                    </a:p>
                  </a:txBody>
                  <a:tcPr marL="77783" marR="77783" marT="38892" marB="38892" anchor="ctr"/>
                </a:tc>
                <a:tc>
                  <a:txBody>
                    <a:bodyPr/>
                    <a:lstStyle/>
                    <a:p>
                      <a:pPr algn="ctr"/>
                      <a:r>
                        <a:rPr lang="en-US" sz="2800" b="1" dirty="0" smtClean="0">
                          <a:latin typeface="+mn-lt"/>
                          <a:cs typeface="Andalus" pitchFamily="18" charset="-78"/>
                        </a:rPr>
                        <a:t>M 9</a:t>
                      </a:r>
                      <a:endParaRPr lang="en-MY" sz="2800" b="1" dirty="0">
                        <a:latin typeface="+mn-lt"/>
                        <a:cs typeface="Andalus" pitchFamily="18" charset="-78"/>
                      </a:endParaRPr>
                    </a:p>
                  </a:txBody>
                  <a:tcPr marL="77783" marR="77783" marT="38892" marB="38892" anchor="ctr"/>
                </a:tc>
                <a:tc>
                  <a:txBody>
                    <a:bodyPr/>
                    <a:lstStyle/>
                    <a:p>
                      <a:pPr algn="ctr"/>
                      <a:r>
                        <a:rPr lang="en-US" sz="2800" b="1" dirty="0" smtClean="0">
                          <a:latin typeface="+mn-lt"/>
                          <a:cs typeface="Andalus" pitchFamily="18" charset="-78"/>
                        </a:rPr>
                        <a:t>M10</a:t>
                      </a:r>
                      <a:endParaRPr lang="en-MY" sz="2800" b="1" dirty="0">
                        <a:latin typeface="+mn-lt"/>
                        <a:cs typeface="Andalus" pitchFamily="18" charset="-78"/>
                      </a:endParaRPr>
                    </a:p>
                  </a:txBody>
                  <a:tcPr marL="77783" marR="77783" marT="38892" marB="38892" anchor="ctr"/>
                </a:tc>
                <a:tc gridSpan="2">
                  <a:txBody>
                    <a:bodyPr/>
                    <a:lstStyle/>
                    <a:p>
                      <a:pPr algn="ctr"/>
                      <a:r>
                        <a:rPr lang="en-US" sz="2800" b="1" dirty="0" smtClean="0">
                          <a:latin typeface="+mn-lt"/>
                          <a:cs typeface="Andalus" pitchFamily="18" charset="-78"/>
                        </a:rPr>
                        <a:t>M</a:t>
                      </a:r>
                    </a:p>
                    <a:p>
                      <a:pPr algn="ctr"/>
                      <a:r>
                        <a:rPr lang="en-US" sz="2800" b="1" dirty="0" smtClean="0">
                          <a:latin typeface="+mn-lt"/>
                          <a:cs typeface="Andalus" pitchFamily="18" charset="-78"/>
                        </a:rPr>
                        <a:t>11</a:t>
                      </a:r>
                      <a:endParaRPr lang="en-MY" sz="2800" b="1" dirty="0">
                        <a:latin typeface="+mn-lt"/>
                        <a:cs typeface="Andalus" pitchFamily="18" charset="-78"/>
                      </a:endParaRPr>
                    </a:p>
                  </a:txBody>
                  <a:tcPr marL="77783" marR="77783" marT="38892" marB="38892" anchor="ctr"/>
                </a:tc>
                <a:tc hMerge="1">
                  <a:txBody>
                    <a:bodyPr/>
                    <a:lstStyle/>
                    <a:p>
                      <a:endParaRPr lang="en-MY"/>
                    </a:p>
                  </a:txBody>
                  <a:tcPr/>
                </a:tc>
                <a:tc>
                  <a:txBody>
                    <a:bodyPr/>
                    <a:lstStyle/>
                    <a:p>
                      <a:pPr algn="ctr"/>
                      <a:r>
                        <a:rPr lang="en-US" sz="2800" b="1" dirty="0" smtClean="0">
                          <a:latin typeface="+mn-lt"/>
                          <a:cs typeface="Andalus" pitchFamily="18" charset="-78"/>
                        </a:rPr>
                        <a:t>M</a:t>
                      </a:r>
                    </a:p>
                    <a:p>
                      <a:pPr algn="ctr"/>
                      <a:r>
                        <a:rPr lang="en-US" sz="2800" b="1" baseline="0" dirty="0" smtClean="0">
                          <a:latin typeface="+mn-lt"/>
                          <a:cs typeface="Andalus" pitchFamily="18" charset="-78"/>
                        </a:rPr>
                        <a:t>12</a:t>
                      </a:r>
                      <a:endParaRPr lang="en-MY" sz="2800" b="1" dirty="0">
                        <a:latin typeface="+mn-lt"/>
                        <a:cs typeface="Andalus" pitchFamily="18" charset="-78"/>
                      </a:endParaRPr>
                    </a:p>
                  </a:txBody>
                  <a:tcPr marL="77783" marR="77783" marT="38892" marB="38892" anchor="ct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r>
              <a:tr h="430082">
                <a:tc>
                  <a:txBody>
                    <a:bodyPr/>
                    <a:lstStyle/>
                    <a:p>
                      <a:pPr algn="ctr"/>
                      <a:r>
                        <a:rPr lang="en-US" sz="2400" b="1" dirty="0" smtClean="0">
                          <a:latin typeface="+mn-lt"/>
                          <a:cs typeface="Andalus" pitchFamily="18" charset="-78"/>
                        </a:rPr>
                        <a:t>1</a:t>
                      </a:r>
                      <a:endParaRPr lang="en-MY" sz="2400" b="1" dirty="0">
                        <a:latin typeface="+mn-lt"/>
                        <a:cs typeface="Andalus" pitchFamily="18" charset="-78"/>
                      </a:endParaRPr>
                    </a:p>
                  </a:txBody>
                  <a:tcPr marL="77783" marR="77783" marT="38892" marB="38892" anchor="ctr"/>
                </a:tc>
                <a:tc>
                  <a:txBody>
                    <a:bodyPr/>
                    <a:lstStyle/>
                    <a:p>
                      <a:r>
                        <a:rPr lang="en-US" sz="2400" b="1" dirty="0" smtClean="0">
                          <a:latin typeface="+mn-lt"/>
                          <a:cs typeface="Andalus" pitchFamily="18" charset="-78"/>
                        </a:rPr>
                        <a:t>Pre-Development</a:t>
                      </a:r>
                      <a:endParaRPr lang="en-MY" sz="2400" b="1" dirty="0">
                        <a:latin typeface="+mn-lt"/>
                        <a:cs typeface="Andalus" pitchFamily="18" charset="-78"/>
                      </a:endParaRPr>
                    </a:p>
                  </a:txBody>
                  <a:tcPr marL="77783" marR="77783" marT="38892" marB="38892"/>
                </a:tc>
                <a:tc gridSpan="17">
                  <a:txBody>
                    <a:bodyPr/>
                    <a:lstStyle/>
                    <a:p>
                      <a:endParaRPr lang="en-MY" sz="2400" dirty="0">
                        <a:latin typeface="+mn-lt"/>
                        <a:cs typeface="Andalus" pitchFamily="18" charset="-78"/>
                      </a:endParaRPr>
                    </a:p>
                  </a:txBody>
                  <a:tcPr marL="77783" marR="77783" marT="38892" marB="38892">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a:p>
                  </a:txBody>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r>
              <a:tr h="724506">
                <a:tc>
                  <a:txBody>
                    <a:bodyPr/>
                    <a:lstStyle/>
                    <a:p>
                      <a:pPr algn="ctr"/>
                      <a:r>
                        <a:rPr lang="en-US" sz="2400" dirty="0" smtClean="0">
                          <a:latin typeface="+mn-lt"/>
                          <a:cs typeface="Andalus" pitchFamily="18" charset="-78"/>
                        </a:rPr>
                        <a:t>1.1</a:t>
                      </a:r>
                      <a:endParaRPr lang="en-MY" sz="2400" dirty="0">
                        <a:latin typeface="+mn-lt"/>
                        <a:cs typeface="Andalus" pitchFamily="18" charset="-78"/>
                      </a:endParaRPr>
                    </a:p>
                  </a:txBody>
                  <a:tcPr marL="77783" marR="77783" marT="38892" marB="38892" anchor="ctr"/>
                </a:tc>
                <a:tc>
                  <a:txBody>
                    <a:bodyPr/>
                    <a:lstStyle/>
                    <a:p>
                      <a:r>
                        <a:rPr lang="en-US" sz="2400" dirty="0" smtClean="0">
                          <a:latin typeface="+mn-lt"/>
                          <a:cs typeface="Andalus" pitchFamily="18" charset="-78"/>
                        </a:rPr>
                        <a:t>Received LOA/Performance</a:t>
                      </a:r>
                      <a:r>
                        <a:rPr lang="en-US" sz="2400" baseline="0" dirty="0" smtClean="0">
                          <a:latin typeface="+mn-lt"/>
                          <a:cs typeface="Andalus" pitchFamily="18" charset="-78"/>
                        </a:rPr>
                        <a:t> bond / Contract</a:t>
                      </a:r>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solidFill>
                      <a:srgbClr val="FF0000"/>
                    </a:solidFill>
                  </a:tcPr>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gridSpan="2">
                  <a:txBody>
                    <a:bodyPr/>
                    <a:lstStyle/>
                    <a:p>
                      <a:endParaRPr lang="en-MY" sz="2400">
                        <a:latin typeface="+mn-lt"/>
                        <a:cs typeface="Andalus" pitchFamily="18" charset="-78"/>
                      </a:endParaRPr>
                    </a:p>
                  </a:txBody>
                  <a:tcPr marL="77783" marR="77783" marT="38892" marB="38892"/>
                </a:tc>
                <a:tc hMerge="1">
                  <a:txBody>
                    <a:bodyPr/>
                    <a:lstStyle/>
                    <a:p>
                      <a:endParaRPr lang="en-MY"/>
                    </a:p>
                  </a:txBody>
                  <a:tcPr/>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r>
              <a:tr h="724506">
                <a:tc>
                  <a:txBody>
                    <a:bodyPr/>
                    <a:lstStyle/>
                    <a:p>
                      <a:pPr algn="ctr"/>
                      <a:r>
                        <a:rPr lang="en-US" sz="2400" dirty="0" smtClean="0">
                          <a:latin typeface="+mn-lt"/>
                          <a:cs typeface="Andalus" pitchFamily="18" charset="-78"/>
                        </a:rPr>
                        <a:t>1.2</a:t>
                      </a:r>
                      <a:endParaRPr lang="en-MY" sz="2400" dirty="0">
                        <a:latin typeface="+mn-lt"/>
                        <a:cs typeface="Andalus" pitchFamily="18" charset="-78"/>
                      </a:endParaRPr>
                    </a:p>
                  </a:txBody>
                  <a:tcPr marL="77783" marR="77783" marT="38892" marB="38892" anchor="ctr"/>
                </a:tc>
                <a:tc>
                  <a:txBody>
                    <a:bodyPr/>
                    <a:lstStyle/>
                    <a:p>
                      <a:r>
                        <a:rPr lang="en-US" sz="2400" dirty="0" smtClean="0">
                          <a:latin typeface="+mn-lt"/>
                          <a:cs typeface="Andalus" pitchFamily="18" charset="-78"/>
                        </a:rPr>
                        <a:t>Preparations &amp; approval of  Documentation </a:t>
                      </a:r>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gridSpan="3">
                  <a:txBody>
                    <a:bodyPr/>
                    <a:lstStyle/>
                    <a:p>
                      <a:endParaRPr lang="en-MY" sz="2400" dirty="0">
                        <a:latin typeface="+mn-lt"/>
                        <a:cs typeface="Andalus" pitchFamily="18" charset="-78"/>
                      </a:endParaRPr>
                    </a:p>
                  </a:txBody>
                  <a:tcPr marL="77783" marR="77783" marT="38892" marB="38892">
                    <a:solidFill>
                      <a:srgbClr val="FF0000"/>
                    </a:solidFill>
                  </a:tcPr>
                </a:tc>
                <a:tc hMerge="1">
                  <a:txBody>
                    <a:bodyPr/>
                    <a:lstStyle/>
                    <a:p>
                      <a:endParaRPr lang="en-MY"/>
                    </a:p>
                  </a:txBody>
                  <a:tcPr/>
                </a:tc>
                <a:tc hMerge="1">
                  <a:txBody>
                    <a:bodyPr/>
                    <a:lstStyle/>
                    <a:p>
                      <a:endParaRPr lang="en-MY"/>
                    </a:p>
                  </a:txBody>
                  <a:tcPr/>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c gridSpan="2">
                  <a:txBody>
                    <a:bodyPr/>
                    <a:lstStyle/>
                    <a:p>
                      <a:endParaRPr lang="en-MY" sz="2400">
                        <a:latin typeface="+mn-lt"/>
                        <a:cs typeface="Andalus" pitchFamily="18" charset="-78"/>
                      </a:endParaRPr>
                    </a:p>
                  </a:txBody>
                  <a:tcPr marL="77783" marR="77783" marT="38892" marB="38892"/>
                </a:tc>
                <a:tc hMerge="1">
                  <a:txBody>
                    <a:bodyPr/>
                    <a:lstStyle/>
                    <a:p>
                      <a:endParaRPr lang="en-MY"/>
                    </a:p>
                  </a:txBody>
                  <a:tcPr/>
                </a:tc>
                <a:tc>
                  <a:txBody>
                    <a:bodyPr/>
                    <a:lstStyle/>
                    <a:p>
                      <a:endParaRPr lang="en-MY" sz="240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r>
              <a:tr h="430082">
                <a:tc>
                  <a:txBody>
                    <a:bodyPr/>
                    <a:lstStyle/>
                    <a:p>
                      <a:pPr algn="ctr"/>
                      <a:r>
                        <a:rPr lang="en-US" sz="2400" dirty="0" smtClean="0">
                          <a:latin typeface="+mn-lt"/>
                          <a:cs typeface="Andalus" pitchFamily="18" charset="-78"/>
                        </a:rPr>
                        <a:t>1.3</a:t>
                      </a:r>
                      <a:endParaRPr lang="en-MY" sz="2400" dirty="0">
                        <a:latin typeface="+mn-lt"/>
                        <a:cs typeface="Andalus" pitchFamily="18" charset="-78"/>
                      </a:endParaRPr>
                    </a:p>
                  </a:txBody>
                  <a:tcPr marL="77783" marR="77783" marT="38892" marB="38892" anchor="ctr"/>
                </a:tc>
                <a:tc>
                  <a:txBody>
                    <a:bodyPr/>
                    <a:lstStyle/>
                    <a:p>
                      <a:r>
                        <a:rPr lang="en-US" sz="2400" dirty="0" smtClean="0">
                          <a:latin typeface="+mn-lt"/>
                          <a:cs typeface="Andalus" pitchFamily="18" charset="-78"/>
                        </a:rPr>
                        <a:t>Advertising</a:t>
                      </a:r>
                      <a:r>
                        <a:rPr lang="en-US" sz="2400" baseline="0" dirty="0" smtClean="0">
                          <a:latin typeface="+mn-lt"/>
                          <a:cs typeface="Andalus" pitchFamily="18" charset="-78"/>
                        </a:rPr>
                        <a:t> &amp; promotion</a:t>
                      </a:r>
                      <a:endParaRPr lang="en-MY" sz="2400" dirty="0">
                        <a:latin typeface="+mn-lt"/>
                        <a:cs typeface="Andalus" pitchFamily="18" charset="-78"/>
                      </a:endParaRPr>
                    </a:p>
                  </a:txBody>
                  <a:tcPr marL="77783" marR="77783" marT="38892" marB="38892"/>
                </a:tc>
                <a:tc gridSpan="4">
                  <a:txBody>
                    <a:bodyPr/>
                    <a:lstStyle/>
                    <a:p>
                      <a:endParaRPr lang="en-MY" sz="2400" dirty="0">
                        <a:latin typeface="+mn-lt"/>
                        <a:cs typeface="Andalus" pitchFamily="18" charset="-78"/>
                      </a:endParaRPr>
                    </a:p>
                  </a:txBody>
                  <a:tcPr marL="77783" marR="77783" marT="38892" marB="38892"/>
                </a:tc>
                <a:tc hMerge="1">
                  <a:txBody>
                    <a:bodyPr/>
                    <a:lstStyle/>
                    <a:p>
                      <a:endParaRPr lang="en-MY"/>
                    </a:p>
                  </a:txBody>
                  <a:tcPr/>
                </a:tc>
                <a:tc hMerge="1">
                  <a:txBody>
                    <a:bodyPr/>
                    <a:lstStyle/>
                    <a:p>
                      <a:endParaRPr lang="en-MY"/>
                    </a:p>
                  </a:txBody>
                  <a:tcPr/>
                </a:tc>
                <a:tc hMerge="1">
                  <a:txBody>
                    <a:bodyPr/>
                    <a:lstStyle/>
                    <a:p>
                      <a:endParaRPr lang="en-MY"/>
                    </a:p>
                  </a:txBody>
                  <a:tcPr/>
                </a:tc>
                <a:tc gridSpan="9">
                  <a:txBody>
                    <a:bodyPr/>
                    <a:lstStyle/>
                    <a:p>
                      <a:endParaRPr lang="en-MY" sz="2400" dirty="0">
                        <a:latin typeface="+mn-lt"/>
                        <a:cs typeface="Andalus" pitchFamily="18" charset="-78"/>
                      </a:endParaRPr>
                    </a:p>
                  </a:txBody>
                  <a:tcPr marL="77783" marR="77783" marT="38892" marB="38892">
                    <a:solidFill>
                      <a:srgbClr val="F00000"/>
                    </a:solidFill>
                  </a:tcPr>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r>
              <a:tr h="1018931">
                <a:tc>
                  <a:txBody>
                    <a:bodyPr/>
                    <a:lstStyle/>
                    <a:p>
                      <a:pPr algn="ctr"/>
                      <a:r>
                        <a:rPr lang="en-US" sz="2400" dirty="0" smtClean="0">
                          <a:latin typeface="+mn-lt"/>
                          <a:cs typeface="Andalus" pitchFamily="18" charset="-78"/>
                        </a:rPr>
                        <a:t>1.4</a:t>
                      </a:r>
                      <a:endParaRPr lang="en-MY" sz="2400" dirty="0">
                        <a:latin typeface="+mn-lt"/>
                        <a:cs typeface="Andalus" pitchFamily="18" charset="-78"/>
                      </a:endParaRPr>
                    </a:p>
                  </a:txBody>
                  <a:tcPr marL="77783" marR="77783" marT="38892" marB="38892" anchor="ctr"/>
                </a:tc>
                <a:tc>
                  <a:txBody>
                    <a:bodyPr/>
                    <a:lstStyle/>
                    <a:p>
                      <a:r>
                        <a:rPr lang="en-US" sz="2400" dirty="0" smtClean="0">
                          <a:latin typeface="+mn-lt"/>
                          <a:cs typeface="Andalus" pitchFamily="18" charset="-78"/>
                        </a:rPr>
                        <a:t>Procurement, delivery &amp; Installation of SPS</a:t>
                      </a:r>
                      <a:r>
                        <a:rPr lang="en-US" sz="2400" baseline="0" dirty="0" smtClean="0">
                          <a:latin typeface="+mn-lt"/>
                          <a:cs typeface="Andalus" pitchFamily="18" charset="-78"/>
                        </a:rPr>
                        <a:t> System (</a:t>
                      </a:r>
                      <a:r>
                        <a:rPr lang="en-US" sz="2400" baseline="0" dirty="0" err="1" smtClean="0">
                          <a:latin typeface="+mn-lt"/>
                          <a:cs typeface="Andalus" pitchFamily="18" charset="-78"/>
                        </a:rPr>
                        <a:t>Hardwares</a:t>
                      </a:r>
                      <a:r>
                        <a:rPr lang="en-US" sz="2400" baseline="0" dirty="0" smtClean="0">
                          <a:latin typeface="+mn-lt"/>
                          <a:cs typeface="Andalus" pitchFamily="18" charset="-78"/>
                        </a:rPr>
                        <a:t> / </a:t>
                      </a:r>
                      <a:r>
                        <a:rPr lang="en-US" sz="2400" baseline="0" dirty="0" err="1" smtClean="0">
                          <a:latin typeface="+mn-lt"/>
                          <a:cs typeface="Andalus" pitchFamily="18" charset="-78"/>
                        </a:rPr>
                        <a:t>Softwares</a:t>
                      </a:r>
                      <a:r>
                        <a:rPr lang="en-US" sz="2400" baseline="0" dirty="0" smtClean="0">
                          <a:latin typeface="+mn-lt"/>
                          <a:cs typeface="Andalus" pitchFamily="18" charset="-78"/>
                        </a:rPr>
                        <a:t>)</a:t>
                      </a:r>
                      <a:endParaRPr lang="en-MY" sz="2400" dirty="0">
                        <a:latin typeface="+mn-lt"/>
                        <a:cs typeface="Andalus" pitchFamily="18" charset="-78"/>
                      </a:endParaRPr>
                    </a:p>
                  </a:txBody>
                  <a:tcPr marL="77783" marR="77783" marT="38892" marB="38892"/>
                </a:tc>
                <a:tc gridSpan="4">
                  <a:txBody>
                    <a:bodyPr/>
                    <a:lstStyle/>
                    <a:p>
                      <a:endParaRPr lang="en-MY" sz="2400" dirty="0">
                        <a:latin typeface="+mn-lt"/>
                        <a:cs typeface="Andalus" pitchFamily="18" charset="-78"/>
                      </a:endParaRPr>
                    </a:p>
                  </a:txBody>
                  <a:tcPr marL="77783" marR="77783" marT="38892" marB="38892"/>
                </a:tc>
                <a:tc hMerge="1">
                  <a:txBody>
                    <a:bodyPr/>
                    <a:lstStyle/>
                    <a:p>
                      <a:endParaRPr lang="en-MY"/>
                    </a:p>
                  </a:txBody>
                  <a:tcPr/>
                </a:tc>
                <a:tc hMerge="1">
                  <a:txBody>
                    <a:bodyPr/>
                    <a:lstStyle/>
                    <a:p>
                      <a:endParaRPr lang="en-MY"/>
                    </a:p>
                  </a:txBody>
                  <a:tcPr/>
                </a:tc>
                <a:tc hMerge="1">
                  <a:txBody>
                    <a:bodyPr/>
                    <a:lstStyle/>
                    <a:p>
                      <a:endParaRPr lang="en-MY"/>
                    </a:p>
                  </a:txBody>
                  <a:tcPr/>
                </a:tc>
                <a:tc gridSpan="9">
                  <a:txBody>
                    <a:bodyPr/>
                    <a:lstStyle/>
                    <a:p>
                      <a:endParaRPr lang="en-MY" sz="2400" dirty="0">
                        <a:latin typeface="+mn-lt"/>
                        <a:cs typeface="Andalus" pitchFamily="18" charset="-78"/>
                      </a:endParaRPr>
                    </a:p>
                  </a:txBody>
                  <a:tcPr marL="77783" marR="77783" marT="38892" marB="38892">
                    <a:solidFill>
                      <a:srgbClr val="FF0000"/>
                    </a:solidFill>
                  </a:tcPr>
                </a:tc>
                <a:tc hMerge="1">
                  <a:txBody>
                    <a:bodyPr/>
                    <a:lstStyle/>
                    <a:p>
                      <a:endParaRPr lang="en-MY"/>
                    </a:p>
                  </a:txBody>
                  <a:tcPr/>
                </a:tc>
                <a:tc hMerge="1">
                  <a:txBody>
                    <a:bodyPr/>
                    <a:lstStyle/>
                    <a:p>
                      <a:endParaRPr lang="en-MY" sz="1350" dirty="0"/>
                    </a:p>
                  </a:txBody>
                  <a:tcPr>
                    <a:solidFill>
                      <a:schemeClr val="accent6">
                        <a:lumMod val="60000"/>
                        <a:lumOff val="40000"/>
                      </a:schemeClr>
                    </a:solidFill>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r>
              <a:tr h="724506">
                <a:tc>
                  <a:txBody>
                    <a:bodyPr/>
                    <a:lstStyle/>
                    <a:p>
                      <a:pPr algn="ctr"/>
                      <a:r>
                        <a:rPr lang="en-US" sz="2400" dirty="0" smtClean="0">
                          <a:latin typeface="+mn-lt"/>
                          <a:cs typeface="Andalus" pitchFamily="18" charset="-78"/>
                        </a:rPr>
                        <a:t>1.5</a:t>
                      </a:r>
                      <a:endParaRPr lang="en-MY" sz="2400" dirty="0">
                        <a:latin typeface="+mn-lt"/>
                        <a:cs typeface="Andalus" pitchFamily="18" charset="-78"/>
                      </a:endParaRPr>
                    </a:p>
                  </a:txBody>
                  <a:tcPr marL="77783" marR="77783" marT="38892" marB="38892" anchor="ctr"/>
                </a:tc>
                <a:tc>
                  <a:txBody>
                    <a:bodyPr/>
                    <a:lstStyle/>
                    <a:p>
                      <a:r>
                        <a:rPr lang="en-US" sz="2400" dirty="0" smtClean="0">
                          <a:latin typeface="+mn-lt"/>
                          <a:cs typeface="Andalus" pitchFamily="18" charset="-78"/>
                        </a:rPr>
                        <a:t>Commissioning &amp; Handover Pi1M </a:t>
                      </a:r>
                      <a:endParaRPr lang="en-MY" sz="2400" dirty="0">
                        <a:latin typeface="+mn-lt"/>
                        <a:cs typeface="Andalus" pitchFamily="18" charset="-78"/>
                      </a:endParaRPr>
                    </a:p>
                  </a:txBody>
                  <a:tcPr marL="77783" marR="77783" marT="38892" marB="38892"/>
                </a:tc>
                <a:tc gridSpan="4">
                  <a:txBody>
                    <a:bodyPr/>
                    <a:lstStyle/>
                    <a:p>
                      <a:endParaRPr lang="en-MY" sz="2400" dirty="0">
                        <a:latin typeface="+mn-lt"/>
                        <a:cs typeface="Andalus" pitchFamily="18" charset="-78"/>
                      </a:endParaRPr>
                    </a:p>
                  </a:txBody>
                  <a:tcPr marL="77783" marR="77783" marT="38892" marB="38892"/>
                </a:tc>
                <a:tc hMerge="1">
                  <a:txBody>
                    <a:bodyPr/>
                    <a:lstStyle/>
                    <a:p>
                      <a:endParaRPr lang="en-MY"/>
                    </a:p>
                  </a:txBody>
                  <a:tcPr/>
                </a:tc>
                <a:tc hMerge="1">
                  <a:txBody>
                    <a:bodyPr/>
                    <a:lstStyle/>
                    <a:p>
                      <a:endParaRPr lang="en-MY"/>
                    </a:p>
                  </a:txBody>
                  <a:tcPr/>
                </a:tc>
                <a:tc hMerge="1">
                  <a:txBody>
                    <a:bodyPr/>
                    <a:lstStyle/>
                    <a:p>
                      <a:endParaRPr lang="en-MY"/>
                    </a:p>
                  </a:txBody>
                  <a:tcPr/>
                </a:tc>
                <a:tc gridSpan="2">
                  <a:txBody>
                    <a:bodyPr/>
                    <a:lstStyle/>
                    <a:p>
                      <a:endParaRPr lang="en-MY" sz="2400" dirty="0">
                        <a:latin typeface="+mn-lt"/>
                        <a:cs typeface="Andalus" pitchFamily="18" charset="-78"/>
                      </a:endParaRPr>
                    </a:p>
                  </a:txBody>
                  <a:tcPr marL="77783" marR="77783" marT="38892" marB="38892"/>
                </a:tc>
                <a:tc hMerge="1">
                  <a:txBody>
                    <a:bodyPr/>
                    <a:lstStyle/>
                    <a:p>
                      <a:endParaRPr lang="en-MY"/>
                    </a:p>
                  </a:txBody>
                  <a:tcPr/>
                </a:tc>
                <a:tc gridSpan="7">
                  <a:txBody>
                    <a:bodyPr/>
                    <a:lstStyle/>
                    <a:p>
                      <a:endParaRPr lang="en-MY" sz="2400" dirty="0">
                        <a:latin typeface="+mn-lt"/>
                        <a:cs typeface="Andalus" pitchFamily="18" charset="-78"/>
                      </a:endParaRPr>
                    </a:p>
                  </a:txBody>
                  <a:tcPr marL="77783" marR="77783" marT="38892" marB="38892">
                    <a:solidFill>
                      <a:srgbClr val="F60000"/>
                    </a:solidFill>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r>
              <a:tr h="430082">
                <a:tc>
                  <a:txBody>
                    <a:bodyPr/>
                    <a:lstStyle/>
                    <a:p>
                      <a:pPr algn="ctr"/>
                      <a:r>
                        <a:rPr lang="en-US" sz="2400" dirty="0" smtClean="0">
                          <a:latin typeface="+mn-lt"/>
                          <a:cs typeface="Andalus" pitchFamily="18" charset="-78"/>
                        </a:rPr>
                        <a:t>1,6</a:t>
                      </a:r>
                      <a:endParaRPr lang="en-MY" sz="2400" dirty="0">
                        <a:latin typeface="+mn-lt"/>
                        <a:cs typeface="Andalus" pitchFamily="18" charset="-78"/>
                      </a:endParaRPr>
                    </a:p>
                  </a:txBody>
                  <a:tcPr marL="77783" marR="77783" marT="38892" marB="38892" anchor="ctr"/>
                </a:tc>
                <a:tc>
                  <a:txBody>
                    <a:bodyPr/>
                    <a:lstStyle/>
                    <a:p>
                      <a:r>
                        <a:rPr lang="en-US" sz="2400" dirty="0" smtClean="0">
                          <a:latin typeface="+mn-lt"/>
                          <a:cs typeface="Andalus" pitchFamily="18" charset="-78"/>
                        </a:rPr>
                        <a:t>Maintenance Support</a:t>
                      </a:r>
                      <a:endParaRPr lang="en-MY" sz="2400" dirty="0">
                        <a:latin typeface="+mn-lt"/>
                        <a:cs typeface="Andalus" pitchFamily="18" charset="-78"/>
                      </a:endParaRPr>
                    </a:p>
                  </a:txBody>
                  <a:tcPr marL="77783" marR="77783" marT="38892" marB="38892"/>
                </a:tc>
                <a:tc gridSpan="4">
                  <a:txBody>
                    <a:bodyPr/>
                    <a:lstStyle/>
                    <a:p>
                      <a:endParaRPr lang="en-MY" sz="2400" dirty="0">
                        <a:latin typeface="+mn-lt"/>
                        <a:cs typeface="Andalus" pitchFamily="18" charset="-78"/>
                      </a:endParaRPr>
                    </a:p>
                  </a:txBody>
                  <a:tcPr marL="77783" marR="77783" marT="38892" marB="38892"/>
                </a:tc>
                <a:tc hMerge="1">
                  <a:txBody>
                    <a:bodyPr/>
                    <a:lstStyle/>
                    <a:p>
                      <a:endParaRPr lang="en-MY"/>
                    </a:p>
                  </a:txBody>
                  <a:tcPr/>
                </a:tc>
                <a:tc hMerge="1">
                  <a:txBody>
                    <a:bodyPr/>
                    <a:lstStyle/>
                    <a:p>
                      <a:endParaRPr lang="en-MY"/>
                    </a:p>
                  </a:txBody>
                  <a:tcPr/>
                </a:tc>
                <a:tc hMerge="1">
                  <a:txBody>
                    <a:bodyPr/>
                    <a:lstStyle/>
                    <a:p>
                      <a:endParaRPr lang="en-MY"/>
                    </a:p>
                  </a:txBody>
                  <a:tcPr/>
                </a:tc>
                <a:tc gridSpan="2">
                  <a:txBody>
                    <a:bodyPr/>
                    <a:lstStyle/>
                    <a:p>
                      <a:endParaRPr lang="en-MY" sz="2400" dirty="0">
                        <a:latin typeface="+mn-lt"/>
                        <a:cs typeface="Andalus" pitchFamily="18" charset="-78"/>
                      </a:endParaRPr>
                    </a:p>
                  </a:txBody>
                  <a:tcPr marL="77783" marR="77783" marT="38892" marB="38892"/>
                </a:tc>
                <a:tc hMerge="1">
                  <a:txBody>
                    <a:bodyPr/>
                    <a:lstStyle/>
                    <a:p>
                      <a:endParaRPr lang="en-MY"/>
                    </a:p>
                  </a:txBody>
                  <a:tcPr/>
                </a:tc>
                <a:tc gridSpan="7">
                  <a:txBody>
                    <a:bodyPr/>
                    <a:lstStyle/>
                    <a:p>
                      <a:endParaRPr lang="en-MY" sz="2400" dirty="0">
                        <a:latin typeface="+mn-lt"/>
                        <a:cs typeface="Andalus" pitchFamily="18" charset="-78"/>
                      </a:endParaRPr>
                    </a:p>
                  </a:txBody>
                  <a:tcPr marL="77783" marR="77783" marT="38892" marB="38892">
                    <a:solidFill>
                      <a:srgbClr val="FF0000"/>
                    </a:solidFill>
                  </a:tcPr>
                </a:tc>
                <a:tc hMerge="1">
                  <a:txBody>
                    <a:bodyPr/>
                    <a:lstStyle/>
                    <a:p>
                      <a:endParaRPr lang="en-MY" sz="1350" dirty="0"/>
                    </a:p>
                  </a:txBody>
                  <a:tcPr>
                    <a:solidFill>
                      <a:schemeClr val="accent6">
                        <a:lumMod val="60000"/>
                        <a:lumOff val="40000"/>
                      </a:schemeClr>
                    </a:solidFill>
                  </a:tcPr>
                </a:tc>
                <a:tc hMerge="1">
                  <a:txBody>
                    <a:bodyPr/>
                    <a:lstStyle/>
                    <a:p>
                      <a:endParaRPr lang="en-MY"/>
                    </a:p>
                  </a:txBody>
                  <a:tcPr/>
                </a:tc>
                <a:tc hMerge="1">
                  <a:txBody>
                    <a:bodyPr/>
                    <a:lstStyle/>
                    <a:p>
                      <a:endParaRPr lang="en-MY" sz="1350" dirty="0"/>
                    </a:p>
                  </a:txBody>
                  <a:tcPr>
                    <a:solidFill>
                      <a:schemeClr val="accent6">
                        <a:lumMod val="60000"/>
                        <a:lumOff val="40000"/>
                      </a:schemeClr>
                    </a:solidFill>
                  </a:tcPr>
                </a:tc>
                <a:tc hMerge="1">
                  <a:txBody>
                    <a:bodyPr/>
                    <a:lstStyle/>
                    <a:p>
                      <a:endParaRPr lang="en-MY"/>
                    </a:p>
                  </a:txBody>
                  <a:tcPr/>
                </a:tc>
                <a:tc hMerge="1">
                  <a:txBody>
                    <a:bodyPr/>
                    <a:lstStyle/>
                    <a:p>
                      <a:endParaRPr lang="en-MY"/>
                    </a:p>
                  </a:txBody>
                  <a:tcPr/>
                </a:tc>
                <a:tc hMerge="1">
                  <a:txBody>
                    <a:bodyPr/>
                    <a:lstStyle/>
                    <a:p>
                      <a:endParaRPr lang="en-MY" sz="1350" dirty="0"/>
                    </a:p>
                  </a:txBody>
                  <a:tcPr>
                    <a:solidFill>
                      <a:schemeClr val="accent6">
                        <a:lumMod val="60000"/>
                        <a:lumOff val="40000"/>
                      </a:schemeClr>
                    </a:solidFill>
                  </a:tcPr>
                </a:tc>
                <a:tc gridSpan="4">
                  <a:txBody>
                    <a:bodyPr/>
                    <a:lstStyle/>
                    <a:p>
                      <a:endParaRPr lang="en-MY" sz="2400" dirty="0">
                        <a:latin typeface="+mn-lt"/>
                        <a:cs typeface="Andalus" pitchFamily="18" charset="-78"/>
                      </a:endParaRPr>
                    </a:p>
                  </a:txBody>
                  <a:tcPr marL="77783" marR="77783" marT="38892" marB="38892"/>
                </a:tc>
                <a:tc hMerge="1">
                  <a:txBody>
                    <a:bodyPr/>
                    <a:lstStyle/>
                    <a:p>
                      <a:endParaRPr lang="en-MY"/>
                    </a:p>
                  </a:txBody>
                  <a:tcPr/>
                </a:tc>
                <a:tc hMerge="1">
                  <a:txBody>
                    <a:bodyPr/>
                    <a:lstStyle/>
                    <a:p>
                      <a:endParaRPr lang="en-MY"/>
                    </a:p>
                  </a:txBody>
                  <a:tcPr/>
                </a:tc>
                <a:tc hMerge="1">
                  <a:txBody>
                    <a:bodyPr/>
                    <a:lstStyle/>
                    <a:p>
                      <a:endParaRPr lang="en-MY"/>
                    </a:p>
                  </a:txBody>
                  <a:tcPr/>
                </a:tc>
              </a:tr>
              <a:tr h="430082">
                <a:tc>
                  <a:txBody>
                    <a:bodyPr/>
                    <a:lstStyle/>
                    <a:p>
                      <a:pPr algn="ctr"/>
                      <a:r>
                        <a:rPr lang="en-US" sz="2400" b="1" dirty="0" smtClean="0">
                          <a:latin typeface="+mn-lt"/>
                          <a:cs typeface="Andalus" pitchFamily="18" charset="-78"/>
                        </a:rPr>
                        <a:t>2</a:t>
                      </a:r>
                      <a:endParaRPr lang="en-MY" sz="2400" b="1" dirty="0">
                        <a:latin typeface="+mn-lt"/>
                        <a:cs typeface="Andalus" pitchFamily="18" charset="-78"/>
                      </a:endParaRPr>
                    </a:p>
                  </a:txBody>
                  <a:tcPr marL="77783" marR="77783" marT="38892" marB="38892" anchor="ctr"/>
                </a:tc>
                <a:tc>
                  <a:txBody>
                    <a:bodyPr/>
                    <a:lstStyle/>
                    <a:p>
                      <a:r>
                        <a:rPr lang="en-US" sz="2400" b="1" dirty="0" smtClean="0">
                          <a:latin typeface="+mn-lt"/>
                          <a:cs typeface="Andalus" pitchFamily="18" charset="-78"/>
                        </a:rPr>
                        <a:t>Post-Development</a:t>
                      </a:r>
                      <a:endParaRPr lang="en-MY" sz="2400" b="1" dirty="0">
                        <a:latin typeface="+mn-lt"/>
                        <a:cs typeface="Andalus" pitchFamily="18" charset="-78"/>
                      </a:endParaRPr>
                    </a:p>
                  </a:txBody>
                  <a:tcPr marL="77783" marR="77783" marT="38892" marB="38892"/>
                </a:tc>
                <a:tc gridSpan="17">
                  <a:txBody>
                    <a:bodyPr/>
                    <a:lstStyle/>
                    <a:p>
                      <a:endParaRPr lang="en-MY" sz="2400" dirty="0">
                        <a:latin typeface="+mn-lt"/>
                        <a:cs typeface="Andalus" pitchFamily="18" charset="-78"/>
                      </a:endParaRPr>
                    </a:p>
                  </a:txBody>
                  <a:tcPr marL="77783" marR="77783" marT="38892" marB="38892">
                    <a:solidFill>
                      <a:srgbClr val="FF0000"/>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a:p>
                  </a:txBody>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a:p>
                  </a:txBody>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a:p>
                  </a:txBody>
                  <a:tcPr/>
                </a:tc>
                <a:tc hMerge="1">
                  <a:txBody>
                    <a:bodyPr/>
                    <a:lstStyle/>
                    <a:p>
                      <a:endParaRPr lang="en-MY"/>
                    </a:p>
                  </a:txBody>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a:p>
                  </a:txBody>
                  <a:tcPr/>
                </a:tc>
                <a:tc hMerge="1">
                  <a:txBody>
                    <a:bodyPr/>
                    <a:lstStyle/>
                    <a:p>
                      <a:endParaRPr lang="en-MY"/>
                    </a:p>
                  </a:txBody>
                  <a:tcPr/>
                </a:tc>
                <a:tc hMerge="1">
                  <a:txBody>
                    <a:bodyPr/>
                    <a:lstStyle/>
                    <a:p>
                      <a:endParaRPr lang="en-MY"/>
                    </a:p>
                  </a:txBody>
                  <a:tcPr/>
                </a:tc>
              </a:tr>
              <a:tr h="432090">
                <a:tc>
                  <a:txBody>
                    <a:bodyPr/>
                    <a:lstStyle/>
                    <a:p>
                      <a:pPr algn="ctr"/>
                      <a:r>
                        <a:rPr lang="en-US" sz="2400" dirty="0" smtClean="0">
                          <a:latin typeface="+mn-lt"/>
                          <a:cs typeface="Andalus" pitchFamily="18" charset="-78"/>
                        </a:rPr>
                        <a:t>1.1</a:t>
                      </a:r>
                      <a:endParaRPr lang="en-MY" sz="2400" dirty="0">
                        <a:latin typeface="+mn-lt"/>
                        <a:cs typeface="Andalus" pitchFamily="18" charset="-78"/>
                      </a:endParaRPr>
                    </a:p>
                  </a:txBody>
                  <a:tcPr marL="77783" marR="77783" marT="38892" marB="38892" anchor="ctr"/>
                </a:tc>
                <a:tc>
                  <a:txBody>
                    <a:bodyPr/>
                    <a:lstStyle/>
                    <a:p>
                      <a:r>
                        <a:rPr lang="en-US" sz="2400" dirty="0" smtClean="0">
                          <a:latin typeface="+mn-lt"/>
                          <a:cs typeface="Andalus" pitchFamily="18" charset="-78"/>
                        </a:rPr>
                        <a:t>Training Support</a:t>
                      </a:r>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c>
                  <a:txBody>
                    <a:bodyPr/>
                    <a:lstStyle/>
                    <a:p>
                      <a:endParaRPr lang="en-MY" sz="240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c gridSpan="2">
                  <a:txBody>
                    <a:bodyPr/>
                    <a:lstStyle/>
                    <a:p>
                      <a:endParaRPr lang="en-MY" sz="2400">
                        <a:latin typeface="+mn-lt"/>
                        <a:cs typeface="Andalus" pitchFamily="18" charset="-78"/>
                      </a:endParaRPr>
                    </a:p>
                  </a:txBody>
                  <a:tcPr marL="77783" marR="77783" marT="38892" marB="38892"/>
                </a:tc>
                <a:tc hMerge="1">
                  <a:txBody>
                    <a:bodyPr/>
                    <a:lstStyle/>
                    <a:p>
                      <a:endParaRPr lang="en-MY"/>
                    </a:p>
                  </a:txBody>
                  <a:tcPr/>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solidFill>
                      <a:srgbClr val="FF0000"/>
                    </a:solidFill>
                  </a:tcPr>
                </a:tc>
                <a:tc>
                  <a:txBody>
                    <a:bodyPr/>
                    <a:lstStyle/>
                    <a:p>
                      <a:endParaRPr lang="en-MY" sz="2400" dirty="0">
                        <a:latin typeface="+mn-lt"/>
                        <a:cs typeface="Andalus" pitchFamily="18" charset="-78"/>
                      </a:endParaRPr>
                    </a:p>
                  </a:txBody>
                  <a:tcPr marL="77783" marR="77783" marT="38892" marB="38892">
                    <a:solidFill>
                      <a:schemeClr val="bg1">
                        <a:lumMod val="95000"/>
                      </a:schemeClr>
                    </a:solidFill>
                  </a:tcPr>
                </a:tc>
                <a:tc>
                  <a:txBody>
                    <a:bodyPr/>
                    <a:lstStyle/>
                    <a:p>
                      <a:endParaRPr lang="en-MY" sz="2400" dirty="0">
                        <a:latin typeface="+mn-lt"/>
                        <a:cs typeface="Andalus" pitchFamily="18" charset="-78"/>
                      </a:endParaRPr>
                    </a:p>
                  </a:txBody>
                  <a:tcPr marL="77783" marR="77783" marT="38892" marB="38892"/>
                </a:tc>
                <a:tc>
                  <a:txBody>
                    <a:bodyPr/>
                    <a:lstStyle/>
                    <a:p>
                      <a:endParaRPr lang="en-MY" sz="2400" dirty="0">
                        <a:latin typeface="+mn-lt"/>
                        <a:cs typeface="Andalus" pitchFamily="18" charset="-78"/>
                      </a:endParaRPr>
                    </a:p>
                  </a:txBody>
                  <a:tcPr marL="77783" marR="77783" marT="38892" marB="38892"/>
                </a:tc>
              </a:tr>
              <a:tr h="550157">
                <a:tc>
                  <a:txBody>
                    <a:bodyPr/>
                    <a:lstStyle/>
                    <a:p>
                      <a:pPr algn="ctr"/>
                      <a:r>
                        <a:rPr lang="en-US" sz="2400" dirty="0" smtClean="0">
                          <a:latin typeface="+mn-lt"/>
                          <a:cs typeface="Andalus" pitchFamily="18" charset="-78"/>
                        </a:rPr>
                        <a:t>2.2</a:t>
                      </a:r>
                      <a:endParaRPr lang="en-MY" sz="2400" dirty="0">
                        <a:latin typeface="+mn-lt"/>
                        <a:cs typeface="Andalus" pitchFamily="18" charset="-78"/>
                      </a:endParaRPr>
                    </a:p>
                  </a:txBody>
                  <a:tcPr marL="77783" marR="77783" marT="38892" marB="38892" anchor="ctr"/>
                </a:tc>
                <a:tc>
                  <a:txBody>
                    <a:bodyPr/>
                    <a:lstStyle/>
                    <a:p>
                      <a:r>
                        <a:rPr lang="en-US" sz="2400" baseline="0" dirty="0" smtClean="0">
                          <a:latin typeface="+mn-lt"/>
                          <a:cs typeface="Andalus" pitchFamily="18" charset="-78"/>
                        </a:rPr>
                        <a:t>* Training support &amp; consultation</a:t>
                      </a:r>
                      <a:endParaRPr lang="en-MY" sz="2400" dirty="0">
                        <a:latin typeface="+mn-lt"/>
                        <a:cs typeface="Andalus" pitchFamily="18" charset="-78"/>
                      </a:endParaRPr>
                    </a:p>
                  </a:txBody>
                  <a:tcPr marL="77783" marR="77783" marT="38892" marB="38892"/>
                </a:tc>
                <a:tc gridSpan="4">
                  <a:txBody>
                    <a:bodyPr/>
                    <a:lstStyle/>
                    <a:p>
                      <a:endParaRPr lang="en-MY" sz="2400" dirty="0">
                        <a:latin typeface="+mn-lt"/>
                        <a:cs typeface="Andalus" pitchFamily="18" charset="-78"/>
                      </a:endParaRPr>
                    </a:p>
                  </a:txBody>
                  <a:tcPr marL="77783" marR="77783" marT="38892" marB="38892"/>
                </a:tc>
                <a:tc hMerge="1">
                  <a:txBody>
                    <a:bodyPr/>
                    <a:lstStyle/>
                    <a:p>
                      <a:endParaRPr lang="en-MY"/>
                    </a:p>
                  </a:txBody>
                  <a:tcPr/>
                </a:tc>
                <a:tc hMerge="1">
                  <a:txBody>
                    <a:bodyPr/>
                    <a:lstStyle/>
                    <a:p>
                      <a:endParaRPr lang="en-MY"/>
                    </a:p>
                  </a:txBody>
                  <a:tcPr/>
                </a:tc>
                <a:tc hMerge="1">
                  <a:txBody>
                    <a:bodyPr/>
                    <a:lstStyle/>
                    <a:p>
                      <a:endParaRPr lang="en-MY"/>
                    </a:p>
                  </a:txBody>
                  <a:tcPr/>
                </a:tc>
                <a:tc gridSpan="5">
                  <a:txBody>
                    <a:bodyPr/>
                    <a:lstStyle/>
                    <a:p>
                      <a:endParaRPr lang="en-MY" sz="2400" dirty="0">
                        <a:latin typeface="+mn-lt"/>
                        <a:cs typeface="Andalus" pitchFamily="18" charset="-78"/>
                      </a:endParaRPr>
                    </a:p>
                  </a:txBody>
                  <a:tcPr marL="77783" marR="77783" marT="38892" marB="38892"/>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hMerge="1">
                  <a:txBody>
                    <a:bodyPr/>
                    <a:lstStyle/>
                    <a:p>
                      <a:endParaRPr lang="en-MY"/>
                    </a:p>
                  </a:txBody>
                  <a:tcPr/>
                </a:tc>
                <a:tc gridSpan="2">
                  <a:txBody>
                    <a:bodyPr/>
                    <a:lstStyle/>
                    <a:p>
                      <a:endParaRPr lang="en-MY" sz="2400" dirty="0">
                        <a:latin typeface="+mn-lt"/>
                        <a:cs typeface="Andalus" pitchFamily="18" charset="-78"/>
                      </a:endParaRPr>
                    </a:p>
                  </a:txBody>
                  <a:tcPr marL="77783" marR="77783" marT="38892" marB="38892"/>
                </a:tc>
                <a:tc hMerge="1">
                  <a:txBody>
                    <a:bodyPr/>
                    <a:lstStyle/>
                    <a:p>
                      <a:endParaRPr lang="en-MY"/>
                    </a:p>
                  </a:txBody>
                  <a:tcPr/>
                </a:tc>
                <a:tc gridSpan="2">
                  <a:txBody>
                    <a:bodyPr/>
                    <a:lstStyle/>
                    <a:p>
                      <a:endParaRPr lang="en-MY" sz="2400" dirty="0">
                        <a:latin typeface="+mn-lt"/>
                        <a:cs typeface="Andalus" pitchFamily="18" charset="-78"/>
                      </a:endParaRPr>
                    </a:p>
                  </a:txBody>
                  <a:tcPr marL="77783" marR="77783" marT="38892" marB="38892"/>
                </a:tc>
                <a:tc hMerge="1">
                  <a:txBody>
                    <a:bodyPr/>
                    <a:lstStyle/>
                    <a:p>
                      <a:endParaRPr lang="en-MY" sz="1600" dirty="0"/>
                    </a:p>
                  </a:txBody>
                  <a:tcPr>
                    <a:solidFill>
                      <a:schemeClr val="tx1"/>
                    </a:solidFill>
                  </a:tcPr>
                </a:tc>
                <a:tc gridSpan="4">
                  <a:txBody>
                    <a:bodyPr/>
                    <a:lstStyle/>
                    <a:p>
                      <a:endParaRPr lang="en-MY" sz="2400" dirty="0">
                        <a:latin typeface="+mn-lt"/>
                        <a:cs typeface="Andalus" pitchFamily="18" charset="-78"/>
                      </a:endParaRPr>
                    </a:p>
                  </a:txBody>
                  <a:tcPr marL="77783" marR="77783" marT="38892" marB="38892">
                    <a:solidFill>
                      <a:srgbClr val="FF0000"/>
                    </a:solidFill>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r>
            </a:tbl>
          </a:graphicData>
        </a:graphic>
      </p:graphicFrame>
      <p:sp>
        <p:nvSpPr>
          <p:cNvPr id="76" name="TextBox 75"/>
          <p:cNvSpPr txBox="1"/>
          <p:nvPr/>
        </p:nvSpPr>
        <p:spPr>
          <a:xfrm>
            <a:off x="1040524" y="11565467"/>
            <a:ext cx="17515490" cy="954107"/>
          </a:xfrm>
          <a:prstGeom prst="rect">
            <a:avLst/>
          </a:prstGeom>
          <a:noFill/>
        </p:spPr>
        <p:txBody>
          <a:bodyPr wrap="square" rtlCol="0">
            <a:spAutoFit/>
          </a:bodyPr>
          <a:lstStyle/>
          <a:p>
            <a:r>
              <a:rPr lang="en-US" sz="2800" dirty="0" smtClean="0">
                <a:latin typeface="Andalus" pitchFamily="18" charset="-78"/>
                <a:cs typeface="Andalus" pitchFamily="18" charset="-78"/>
              </a:rPr>
              <a:t>* Training support ; </a:t>
            </a:r>
          </a:p>
          <a:p>
            <a:r>
              <a:rPr lang="en-US" sz="2800" dirty="0" smtClean="0">
                <a:latin typeface="Andalus" pitchFamily="18" charset="-78"/>
                <a:cs typeface="Andalus" pitchFamily="18" charset="-78"/>
              </a:rPr>
              <a:t>  Webinar, / Video Training &amp; Tutorials / Online Training Material / Online Test &amp; Examination / Online Certification</a:t>
            </a:r>
            <a:endParaRPr lang="en-MY" sz="2800" dirty="0">
              <a:latin typeface="Andalus" pitchFamily="18" charset="-78"/>
              <a:cs typeface="Andalus" pitchFamily="18" charset="-78"/>
            </a:endParaRPr>
          </a:p>
        </p:txBody>
      </p:sp>
    </p:spTree>
    <p:extLst>
      <p:ext uri="{BB962C8B-B14F-4D97-AF65-F5344CB8AC3E}">
        <p14:creationId xmlns:p14="http://schemas.microsoft.com/office/powerpoint/2010/main" val="15717527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heel(1)">
                                      <p:cBhvr>
                                        <p:cTn id="7" dur="1000"/>
                                        <p:tgtEl>
                                          <p:spTgt spid="7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circle(in)">
                                      <p:cBhvr>
                                        <p:cTn id="10"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Financial Investment Consideration</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41</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086270200"/>
              </p:ext>
            </p:extLst>
          </p:nvPr>
        </p:nvGraphicFramePr>
        <p:xfrm>
          <a:off x="2228139" y="3126067"/>
          <a:ext cx="20758963" cy="1188720"/>
        </p:xfrm>
        <a:graphic>
          <a:graphicData uri="http://schemas.openxmlformats.org/drawingml/2006/table">
            <a:tbl>
              <a:tblPr firstRow="1" bandRow="1">
                <a:tableStyleId>{F5AB1C69-6EDB-4FF4-983F-18BD219EF322}</a:tableStyleId>
              </a:tblPr>
              <a:tblGrid>
                <a:gridCol w="14944353"/>
                <a:gridCol w="5814610"/>
              </a:tblGrid>
              <a:tr h="248535">
                <a:tc>
                  <a:txBody>
                    <a:bodyPr/>
                    <a:lstStyle/>
                    <a:p>
                      <a:pPr algn="l"/>
                      <a:r>
                        <a:rPr lang="en-US" sz="3600" dirty="0" smtClean="0"/>
                        <a:t>TOTAL</a:t>
                      </a:r>
                      <a:r>
                        <a:rPr lang="en-US" sz="3600" baseline="0" dirty="0" smtClean="0"/>
                        <a:t> INVESTMENT BY KKLW for RURAL ENTREPRENEURSHIP FINANCIAL LITERACY EMPOWERMENT PROPOSAL</a:t>
                      </a:r>
                      <a:endParaRPr lang="en-MY" sz="3600" b="1" dirty="0">
                        <a:solidFill>
                          <a:schemeClr val="tx1"/>
                        </a:solidFill>
                        <a:latin typeface="Century Gothic" panose="020B0502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600" dirty="0" smtClean="0"/>
                        <a:t>RM 44,162,500.00</a:t>
                      </a:r>
                      <a:endParaRPr lang="en-MY" sz="3600" b="1" dirty="0" smtClean="0">
                        <a:solidFill>
                          <a:schemeClr val="tx1"/>
                        </a:solidFill>
                        <a:latin typeface="Century Gothic" panose="020B0502020202020204" pitchFamily="34" charset="0"/>
                      </a:endParaRPr>
                    </a:p>
                  </a:txBody>
                  <a:tcPr anchor="ctr"/>
                </a:tc>
              </a:tr>
            </a:tbl>
          </a:graphicData>
        </a:graphic>
      </p:graphicFrame>
      <p:sp>
        <p:nvSpPr>
          <p:cNvPr id="11" name="Text Box 3"/>
          <p:cNvSpPr txBox="1">
            <a:spLocks noChangeArrowheads="1"/>
          </p:cNvSpPr>
          <p:nvPr/>
        </p:nvSpPr>
        <p:spPr bwMode="auto">
          <a:xfrm>
            <a:off x="2228139" y="4314787"/>
            <a:ext cx="20682763" cy="567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3" tIns="45712" rIns="91423" bIns="45712">
            <a:spAutoFit/>
          </a:bodyPr>
          <a:lstStyle>
            <a:lvl1pPr defTabSz="904875" eaLnBrk="0" hangingPunct="0">
              <a:defRPr sz="1400">
                <a:solidFill>
                  <a:schemeClr val="tx1"/>
                </a:solidFill>
                <a:latin typeface="Arial" charset="0"/>
                <a:cs typeface="Arial" charset="0"/>
              </a:defRPr>
            </a:lvl1pPr>
            <a:lvl2pPr defTabSz="904875" eaLnBrk="0" hangingPunct="0">
              <a:defRPr sz="1400">
                <a:solidFill>
                  <a:schemeClr val="tx1"/>
                </a:solidFill>
                <a:latin typeface="Arial" charset="0"/>
                <a:cs typeface="Arial" charset="0"/>
              </a:defRPr>
            </a:lvl2pPr>
            <a:lvl3pPr defTabSz="904875" eaLnBrk="0" hangingPunct="0">
              <a:defRPr sz="1400">
                <a:solidFill>
                  <a:schemeClr val="tx1"/>
                </a:solidFill>
                <a:latin typeface="Arial" charset="0"/>
                <a:cs typeface="Arial" charset="0"/>
              </a:defRPr>
            </a:lvl3pPr>
            <a:lvl4pPr marL="1600200" indent="-228600" defTabSz="904875" eaLnBrk="0" hangingPunct="0">
              <a:defRPr sz="1400">
                <a:solidFill>
                  <a:schemeClr val="tx1"/>
                </a:solidFill>
                <a:latin typeface="Arial" charset="0"/>
                <a:cs typeface="Arial" charset="0"/>
              </a:defRPr>
            </a:lvl4pPr>
            <a:lvl5pPr marL="2057400" indent="-228600" defTabSz="904875" eaLnBrk="0" hangingPunct="0">
              <a:defRPr sz="1400">
                <a:solidFill>
                  <a:schemeClr val="tx1"/>
                </a:solidFill>
                <a:latin typeface="Arial" charset="0"/>
                <a:cs typeface="Arial" charset="0"/>
              </a:defRPr>
            </a:lvl5pPr>
            <a:lvl6pPr marL="2514600" indent="-228600" defTabSz="904875" eaLnBrk="0" fontAlgn="base" hangingPunct="0">
              <a:spcBef>
                <a:spcPct val="0"/>
              </a:spcBef>
              <a:spcAft>
                <a:spcPct val="0"/>
              </a:spcAft>
              <a:defRPr sz="1400">
                <a:solidFill>
                  <a:schemeClr val="tx1"/>
                </a:solidFill>
                <a:latin typeface="Arial" charset="0"/>
                <a:cs typeface="Arial" charset="0"/>
              </a:defRPr>
            </a:lvl6pPr>
            <a:lvl7pPr marL="2971800" indent="-228600" defTabSz="904875" eaLnBrk="0" fontAlgn="base" hangingPunct="0">
              <a:spcBef>
                <a:spcPct val="0"/>
              </a:spcBef>
              <a:spcAft>
                <a:spcPct val="0"/>
              </a:spcAft>
              <a:defRPr sz="1400">
                <a:solidFill>
                  <a:schemeClr val="tx1"/>
                </a:solidFill>
                <a:latin typeface="Arial" charset="0"/>
                <a:cs typeface="Arial" charset="0"/>
              </a:defRPr>
            </a:lvl7pPr>
            <a:lvl8pPr marL="3429000" indent="-228600" defTabSz="904875" eaLnBrk="0" fontAlgn="base" hangingPunct="0">
              <a:spcBef>
                <a:spcPct val="0"/>
              </a:spcBef>
              <a:spcAft>
                <a:spcPct val="0"/>
              </a:spcAft>
              <a:defRPr sz="1400">
                <a:solidFill>
                  <a:schemeClr val="tx1"/>
                </a:solidFill>
                <a:latin typeface="Arial" charset="0"/>
                <a:cs typeface="Arial" charset="0"/>
              </a:defRPr>
            </a:lvl8pPr>
            <a:lvl9pPr marL="3886200" indent="-228600" defTabSz="904875" eaLnBrk="0" fontAlgn="base" hangingPunct="0">
              <a:spcBef>
                <a:spcPct val="0"/>
              </a:spcBef>
              <a:spcAft>
                <a:spcPct val="0"/>
              </a:spcAft>
              <a:defRPr sz="1400">
                <a:solidFill>
                  <a:schemeClr val="tx1"/>
                </a:solidFill>
                <a:latin typeface="Arial" charset="0"/>
                <a:cs typeface="Arial" charset="0"/>
              </a:defRPr>
            </a:lvl9pPr>
          </a:lstStyle>
          <a:p>
            <a:pPr algn="just" eaLnBrk="1" hangingPunct="1"/>
            <a:r>
              <a:rPr lang="en-US" altLang="en-US" sz="3200" dirty="0" smtClean="0">
                <a:latin typeface="+mn-lt"/>
              </a:rPr>
              <a:t>The </a:t>
            </a:r>
            <a:r>
              <a:rPr lang="en-US" altLang="en-US" sz="3200" dirty="0">
                <a:latin typeface="+mn-lt"/>
              </a:rPr>
              <a:t>financial considerations are includes an attractive value-for-money proposition  to the </a:t>
            </a:r>
            <a:r>
              <a:rPr lang="en-US" altLang="en-US" sz="3200" dirty="0" smtClean="0">
                <a:latin typeface="+mn-lt"/>
              </a:rPr>
              <a:t>KKLW </a:t>
            </a:r>
            <a:r>
              <a:rPr lang="en-US" altLang="en-US" sz="3200" dirty="0">
                <a:latin typeface="+mn-lt"/>
              </a:rPr>
              <a:t>which includes:- </a:t>
            </a:r>
            <a:endParaRPr lang="en-US" altLang="en-US" sz="3200" dirty="0" smtClean="0">
              <a:latin typeface="+mn-lt"/>
            </a:endParaRPr>
          </a:p>
          <a:p>
            <a:pPr algn="just" eaLnBrk="1" hangingPunct="1"/>
            <a:endParaRPr lang="en-US" altLang="en-US" sz="1050" dirty="0">
              <a:latin typeface="+mn-lt"/>
            </a:endParaRPr>
          </a:p>
          <a:p>
            <a:pPr marL="285750" lvl="0" indent="-285750" algn="just">
              <a:buFont typeface="Wingdings" panose="05000000000000000000" pitchFamily="2" charset="2"/>
              <a:buChar char="ü"/>
            </a:pPr>
            <a:r>
              <a:rPr lang="en-MY" sz="3200" dirty="0" smtClean="0">
                <a:latin typeface="+mn-lt"/>
              </a:rPr>
              <a:t>Installations</a:t>
            </a:r>
            <a:r>
              <a:rPr lang="en-MY" sz="3200" dirty="0">
                <a:latin typeface="+mn-lt"/>
              </a:rPr>
              <a:t>, commissioning and maintenance of SPS-</a:t>
            </a:r>
            <a:r>
              <a:rPr lang="en-MY" sz="3200" dirty="0" err="1">
                <a:latin typeface="+mn-lt"/>
              </a:rPr>
              <a:t>Lite</a:t>
            </a:r>
            <a:r>
              <a:rPr lang="en-MY" sz="3200" dirty="0">
                <a:latin typeface="+mn-lt"/>
              </a:rPr>
              <a:t> Cash-Book Cloud Base software license for </a:t>
            </a:r>
            <a:r>
              <a:rPr lang="en-MY" sz="3200" dirty="0" smtClean="0">
                <a:latin typeface="+mn-lt"/>
              </a:rPr>
              <a:t>5,000 participants (including SPS Entrepreneurs Web) </a:t>
            </a:r>
            <a:r>
              <a:rPr lang="en-MY" sz="3200" b="1" dirty="0">
                <a:latin typeface="+mn-lt"/>
              </a:rPr>
              <a:t>inclusive of five (5) years extended software license</a:t>
            </a:r>
            <a:r>
              <a:rPr lang="en-MY" sz="3200" dirty="0" smtClean="0">
                <a:latin typeface="+mn-lt"/>
              </a:rPr>
              <a:t>.</a:t>
            </a:r>
            <a:endParaRPr lang="en-MY" sz="3200" dirty="0">
              <a:latin typeface="+mn-lt"/>
            </a:endParaRPr>
          </a:p>
          <a:p>
            <a:pPr marL="285750" lvl="0" indent="-285750" algn="just">
              <a:buFont typeface="Wingdings" panose="05000000000000000000" pitchFamily="2" charset="2"/>
              <a:buChar char="ü"/>
            </a:pPr>
            <a:r>
              <a:rPr lang="en-MY" sz="3200" b="1" dirty="0" smtClean="0">
                <a:latin typeface="+mn-lt"/>
              </a:rPr>
              <a:t>Anticipated </a:t>
            </a:r>
            <a:r>
              <a:rPr lang="en-MY" sz="3200" b="1" dirty="0">
                <a:latin typeface="+mn-lt"/>
              </a:rPr>
              <a:t>approximately </a:t>
            </a:r>
            <a:r>
              <a:rPr lang="en-MY" sz="3200" b="1" dirty="0" smtClean="0">
                <a:latin typeface="+mn-lt"/>
              </a:rPr>
              <a:t>250  no. </a:t>
            </a:r>
            <a:r>
              <a:rPr lang="en-MY" sz="3200" b="1" dirty="0">
                <a:latin typeface="+mn-lt"/>
              </a:rPr>
              <a:t>of </a:t>
            </a:r>
            <a:r>
              <a:rPr lang="en-MY" sz="3200" b="1" dirty="0" smtClean="0">
                <a:latin typeface="+mn-lt"/>
              </a:rPr>
              <a:t>trainings </a:t>
            </a:r>
            <a:r>
              <a:rPr lang="en-MY" sz="3200" b="1" dirty="0">
                <a:latin typeface="+mn-lt"/>
              </a:rPr>
              <a:t>program within </a:t>
            </a:r>
            <a:r>
              <a:rPr lang="en-MY" sz="3200" b="1" dirty="0" smtClean="0">
                <a:latin typeface="+mn-lt"/>
              </a:rPr>
              <a:t>1 years.</a:t>
            </a:r>
            <a:endParaRPr lang="en-MY" sz="3200" b="1" dirty="0">
              <a:latin typeface="+mn-lt"/>
            </a:endParaRPr>
          </a:p>
          <a:p>
            <a:pPr marL="285750" lvl="0" indent="-285750" algn="just">
              <a:buFont typeface="Wingdings" panose="05000000000000000000" pitchFamily="2" charset="2"/>
              <a:buChar char="ü"/>
            </a:pPr>
            <a:r>
              <a:rPr lang="en-MY" sz="3200" b="1" dirty="0" smtClean="0">
                <a:latin typeface="+mn-lt"/>
              </a:rPr>
              <a:t>Inclusive of five </a:t>
            </a:r>
            <a:r>
              <a:rPr lang="en-MY" sz="3200" b="1" dirty="0">
                <a:latin typeface="+mn-lt"/>
              </a:rPr>
              <a:t>(5) years of free access </a:t>
            </a:r>
            <a:r>
              <a:rPr lang="en-MY" sz="3200" dirty="0">
                <a:latin typeface="+mn-lt"/>
              </a:rPr>
              <a:t>to </a:t>
            </a:r>
            <a:r>
              <a:rPr lang="en-US" sz="32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MY" sz="3200" dirty="0" smtClean="0">
                <a:latin typeface="+mn-lt"/>
              </a:rPr>
              <a:t>’s Continuous Learning Platform (Webinar</a:t>
            </a:r>
            <a:r>
              <a:rPr lang="en-MY" sz="3200" dirty="0">
                <a:latin typeface="+mn-lt"/>
              </a:rPr>
              <a:t>, On-line Tutorial and Training </a:t>
            </a:r>
            <a:r>
              <a:rPr lang="en-MY" sz="3200" dirty="0" smtClean="0">
                <a:latin typeface="+mn-lt"/>
              </a:rPr>
              <a:t>materials).</a:t>
            </a:r>
          </a:p>
          <a:p>
            <a:pPr marL="285750" lvl="0" indent="-285750" algn="just">
              <a:buFont typeface="Wingdings" panose="05000000000000000000" pitchFamily="2" charset="2"/>
              <a:buChar char="ü"/>
            </a:pPr>
            <a:r>
              <a:rPr lang="en-US" sz="3200" b="1" dirty="0" smtClean="0">
                <a:latin typeface="+mn-lt"/>
              </a:rPr>
              <a:t>Inclusive of five (5) years of free access</a:t>
            </a:r>
            <a:r>
              <a:rPr lang="en-US" sz="3200" dirty="0" smtClean="0">
                <a:latin typeface="+mn-lt"/>
              </a:rPr>
              <a:t> to </a:t>
            </a:r>
            <a:r>
              <a:rPr lang="en-US" sz="32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3200" dirty="0" smtClean="0">
                <a:latin typeface="+mn-lt"/>
              </a:rPr>
              <a:t> Business Networking &amp; Matching Platform. </a:t>
            </a:r>
            <a:endParaRPr lang="en-MY" sz="3200" dirty="0">
              <a:latin typeface="+mn-lt"/>
            </a:endParaRPr>
          </a:p>
          <a:p>
            <a:pPr marL="285750" lvl="0" indent="-285750" algn="just">
              <a:buFont typeface="Wingdings" panose="05000000000000000000" pitchFamily="2" charset="2"/>
              <a:buChar char="ü"/>
            </a:pPr>
            <a:r>
              <a:rPr lang="en-MY" sz="3200" b="1" dirty="0">
                <a:latin typeface="+mn-lt"/>
              </a:rPr>
              <a:t>Inclusive of five (5) years</a:t>
            </a:r>
            <a:r>
              <a:rPr lang="en-MY" sz="3200" dirty="0">
                <a:latin typeface="+mn-lt"/>
              </a:rPr>
              <a:t> of free on-line support (helpdesk</a:t>
            </a:r>
            <a:r>
              <a:rPr lang="en-MY" sz="3200" dirty="0" smtClean="0">
                <a:latin typeface="+mn-lt"/>
              </a:rPr>
              <a:t>).</a:t>
            </a:r>
            <a:endParaRPr lang="en-MY" sz="3200" dirty="0">
              <a:latin typeface="+mn-lt"/>
            </a:endParaRPr>
          </a:p>
          <a:p>
            <a:pPr marL="285750" lvl="0" indent="-285750" algn="just">
              <a:buFont typeface="Wingdings" panose="05000000000000000000" pitchFamily="2" charset="2"/>
              <a:buChar char="ü"/>
            </a:pPr>
            <a:r>
              <a:rPr lang="en-MY" sz="3200" b="1" dirty="0" smtClean="0">
                <a:latin typeface="+mn-lt"/>
              </a:rPr>
              <a:t>Inclusive certification and endorsement</a:t>
            </a:r>
            <a:r>
              <a:rPr lang="en-MY" sz="3200" dirty="0" smtClean="0">
                <a:latin typeface="+mn-lt"/>
              </a:rPr>
              <a:t> by </a:t>
            </a:r>
            <a:r>
              <a:rPr lang="en-US" sz="32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MY" sz="3200" dirty="0" smtClean="0">
                <a:latin typeface="+mn-lt"/>
              </a:rPr>
              <a:t>’s </a:t>
            </a:r>
            <a:r>
              <a:rPr lang="en-MY" sz="3200" dirty="0">
                <a:latin typeface="+mn-lt"/>
              </a:rPr>
              <a:t>partner in Teaching Accounting Firm (TAF</a:t>
            </a:r>
            <a:r>
              <a:rPr lang="en-MY" sz="3200" dirty="0" smtClean="0">
                <a:latin typeface="+mn-lt"/>
              </a:rPr>
              <a:t>).</a:t>
            </a:r>
            <a:endParaRPr lang="en-MY" sz="3200" dirty="0">
              <a:latin typeface="+mn-lt"/>
            </a:endParaRPr>
          </a:p>
          <a:p>
            <a:pPr marL="285750" lvl="0" indent="-285750" algn="just">
              <a:buFont typeface="Wingdings" panose="05000000000000000000" pitchFamily="2" charset="2"/>
              <a:buChar char="ü"/>
            </a:pPr>
            <a:r>
              <a:rPr lang="en-MY" sz="3200" b="1" dirty="0">
                <a:latin typeface="+mn-lt"/>
              </a:rPr>
              <a:t>Anticipated </a:t>
            </a:r>
            <a:r>
              <a:rPr lang="en-MY" sz="3200" b="1" dirty="0" smtClean="0">
                <a:latin typeface="+mn-lt"/>
              </a:rPr>
              <a:t>1</a:t>
            </a:r>
            <a:r>
              <a:rPr lang="en-MY" sz="3200" b="1" baseline="30000" dirty="0" smtClean="0">
                <a:latin typeface="+mn-lt"/>
              </a:rPr>
              <a:t>st</a:t>
            </a:r>
            <a:r>
              <a:rPr lang="en-MY" sz="3200" b="1" dirty="0" smtClean="0">
                <a:latin typeface="+mn-lt"/>
              </a:rPr>
              <a:t> Year Full Sponsored KKLW-</a:t>
            </a:r>
            <a:r>
              <a:rPr lang="en-US" sz="3200" dirty="0">
                <a:solidFill>
                  <a:srgbClr val="C00000"/>
                </a:solidFill>
                <a:latin typeface="Neuropol" panose="020F0607030201010804" pitchFamily="34" charset="0"/>
                <a:ea typeface="Open Sans" panose="020B0606030504020204" pitchFamily="34" charset="0"/>
                <a:cs typeface="Open Sans" panose="020B0606030504020204" pitchFamily="34" charset="0"/>
              </a:rPr>
              <a:t> SALIHIN </a:t>
            </a:r>
            <a:r>
              <a:rPr lang="en-US" sz="3200" dirty="0" smtClean="0">
                <a:solidFill>
                  <a:srgbClr val="C00000"/>
                </a:solidFill>
                <a:latin typeface="Neuropol" panose="020F0607030201010804" pitchFamily="34" charset="0"/>
                <a:ea typeface="Open Sans" panose="020B0606030504020204" pitchFamily="34" charset="0"/>
                <a:cs typeface="Open Sans" panose="020B0606030504020204" pitchFamily="34" charset="0"/>
              </a:rPr>
              <a:t> </a:t>
            </a:r>
            <a:r>
              <a:rPr lang="en-MY" sz="3200" b="1" dirty="0" smtClean="0">
                <a:latin typeface="+mn-lt"/>
              </a:rPr>
              <a:t>SME Award Event</a:t>
            </a:r>
            <a:r>
              <a:rPr lang="en-MY" sz="3200" dirty="0" smtClean="0">
                <a:latin typeface="+mn-lt"/>
              </a:rPr>
              <a:t> ( 1,000 </a:t>
            </a:r>
            <a:r>
              <a:rPr lang="en-MY" sz="3200" dirty="0" err="1">
                <a:latin typeface="+mn-lt"/>
              </a:rPr>
              <a:t>pax</a:t>
            </a:r>
            <a:r>
              <a:rPr lang="en-MY" sz="3200" dirty="0">
                <a:latin typeface="+mn-lt"/>
              </a:rPr>
              <a:t> </a:t>
            </a:r>
            <a:r>
              <a:rPr lang="en-MY" sz="3200" dirty="0" smtClean="0">
                <a:latin typeface="+mn-lt"/>
              </a:rPr>
              <a:t>Expected).</a:t>
            </a:r>
          </a:p>
          <a:p>
            <a:pPr marL="285750" lvl="0" indent="-285750" algn="just">
              <a:buFont typeface="Wingdings" panose="05000000000000000000" pitchFamily="2" charset="2"/>
              <a:buChar char="ü"/>
            </a:pPr>
            <a:r>
              <a:rPr lang="en-US" sz="3200" dirty="0" smtClean="0">
                <a:latin typeface="+mn-lt"/>
              </a:rPr>
              <a:t>Anticipated resources of:</a:t>
            </a:r>
          </a:p>
        </p:txBody>
      </p:sp>
      <p:sp>
        <p:nvSpPr>
          <p:cNvPr id="12" name="Rectangle 11"/>
          <p:cNvSpPr/>
          <p:nvPr/>
        </p:nvSpPr>
        <p:spPr>
          <a:xfrm>
            <a:off x="7618438" y="10833537"/>
            <a:ext cx="10738544" cy="1938992"/>
          </a:xfrm>
          <a:prstGeom prst="rect">
            <a:avLst/>
          </a:prstGeom>
        </p:spPr>
        <p:txBody>
          <a:bodyPr wrap="square" numCol="1">
            <a:spAutoFit/>
          </a:bodyPr>
          <a:lstStyle/>
          <a:p>
            <a:pPr marL="742950" lvl="1" indent="-285750" algn="just">
              <a:buFont typeface="Wingdings" panose="05000000000000000000" pitchFamily="2" charset="2"/>
              <a:buChar char="ü"/>
            </a:pPr>
            <a:r>
              <a:rPr lang="en-US" sz="2400" b="1" dirty="0" smtClean="0"/>
              <a:t>Online </a:t>
            </a:r>
            <a:r>
              <a:rPr lang="en-US" sz="2400" b="1" dirty="0"/>
              <a:t>Learning Platform: Three (3) persons.</a:t>
            </a:r>
          </a:p>
          <a:p>
            <a:pPr marL="742950" lvl="1" indent="-285750" algn="just">
              <a:buFont typeface="Wingdings" panose="05000000000000000000" pitchFamily="2" charset="2"/>
              <a:buChar char="ü"/>
            </a:pPr>
            <a:r>
              <a:rPr lang="en-US" sz="2400" b="1" dirty="0"/>
              <a:t>Job Matching Platform: Three (3) persons.</a:t>
            </a:r>
          </a:p>
          <a:p>
            <a:pPr marL="742950" lvl="1" indent="-285750" algn="just">
              <a:buFont typeface="Wingdings" panose="05000000000000000000" pitchFamily="2" charset="2"/>
              <a:buChar char="ü"/>
            </a:pPr>
            <a:r>
              <a:rPr lang="en-US" sz="2400" b="1" dirty="0"/>
              <a:t>Marketing: One (1) person.</a:t>
            </a:r>
          </a:p>
          <a:p>
            <a:pPr marL="742950" lvl="1" indent="-285750" algn="just">
              <a:buFont typeface="Wingdings" panose="05000000000000000000" pitchFamily="2" charset="2"/>
              <a:buChar char="ü"/>
            </a:pPr>
            <a:r>
              <a:rPr lang="en-US" sz="2400" b="1" dirty="0"/>
              <a:t>Social Media: One (1) Person</a:t>
            </a:r>
            <a:r>
              <a:rPr lang="en-US" sz="2400" b="1" dirty="0" smtClean="0"/>
              <a:t>.</a:t>
            </a:r>
          </a:p>
          <a:p>
            <a:pPr marL="742950" lvl="1" indent="-285750" algn="just">
              <a:buFont typeface="Wingdings" panose="05000000000000000000" pitchFamily="2" charset="2"/>
              <a:buChar char="ü"/>
            </a:pPr>
            <a:r>
              <a:rPr lang="en-US" sz="2400" b="1" dirty="0" smtClean="0"/>
              <a:t>Project Secretary: Two (2) Person.</a:t>
            </a:r>
            <a:endParaRPr lang="en-US" sz="2400" b="1" dirty="0"/>
          </a:p>
        </p:txBody>
      </p:sp>
      <p:sp>
        <p:nvSpPr>
          <p:cNvPr id="13" name="Rectangle 12"/>
          <p:cNvSpPr/>
          <p:nvPr/>
        </p:nvSpPr>
        <p:spPr>
          <a:xfrm>
            <a:off x="2054118" y="10824947"/>
            <a:ext cx="12085589" cy="1938992"/>
          </a:xfrm>
          <a:prstGeom prst="rect">
            <a:avLst/>
          </a:prstGeom>
        </p:spPr>
        <p:txBody>
          <a:bodyPr wrap="square">
            <a:spAutoFit/>
          </a:bodyPr>
          <a:lstStyle/>
          <a:p>
            <a:pPr marL="742950" lvl="1" indent="-285750" algn="just">
              <a:buFont typeface="Wingdings" panose="05000000000000000000" pitchFamily="2" charset="2"/>
              <a:buChar char="ü"/>
            </a:pPr>
            <a:r>
              <a:rPr lang="en-US" sz="2400" b="1" dirty="0"/>
              <a:t>Management: Five </a:t>
            </a:r>
            <a:r>
              <a:rPr lang="en-US" sz="2400" b="1" dirty="0" smtClean="0"/>
              <a:t>(6) </a:t>
            </a:r>
            <a:r>
              <a:rPr lang="en-US" sz="2400" b="1" dirty="0"/>
              <a:t>persons.</a:t>
            </a:r>
          </a:p>
          <a:p>
            <a:pPr marL="742950" lvl="1" indent="-285750" algn="just">
              <a:buFont typeface="Wingdings" panose="05000000000000000000" pitchFamily="2" charset="2"/>
              <a:buChar char="ü"/>
            </a:pPr>
            <a:r>
              <a:rPr lang="en-US" sz="2400" b="1" dirty="0"/>
              <a:t>Coordinator: five (5) persons.</a:t>
            </a:r>
          </a:p>
          <a:p>
            <a:pPr marL="742950" lvl="1" indent="-285750" algn="just">
              <a:buFont typeface="Wingdings" panose="05000000000000000000" pitchFamily="2" charset="2"/>
              <a:buChar char="ü"/>
            </a:pPr>
            <a:r>
              <a:rPr lang="en-US" sz="2400" b="1" dirty="0"/>
              <a:t>Trainers: Ten (10) persons.</a:t>
            </a:r>
          </a:p>
          <a:p>
            <a:pPr marL="742950" lvl="1" indent="-285750" algn="just">
              <a:buFont typeface="Wingdings" panose="05000000000000000000" pitchFamily="2" charset="2"/>
              <a:buChar char="ü"/>
            </a:pPr>
            <a:r>
              <a:rPr lang="en-US" sz="2400" b="1" dirty="0"/>
              <a:t>Helpdesk Support: Thirty (30) persons.</a:t>
            </a:r>
          </a:p>
          <a:p>
            <a:pPr marL="742950" lvl="1" indent="-285750" algn="just">
              <a:buFont typeface="Wingdings" panose="05000000000000000000" pitchFamily="2" charset="2"/>
              <a:buChar char="ü"/>
            </a:pPr>
            <a:r>
              <a:rPr lang="en-US" sz="2400" b="1" dirty="0"/>
              <a:t>Webinar: Three (3) persons.</a:t>
            </a:r>
          </a:p>
        </p:txBody>
      </p:sp>
    </p:spTree>
    <p:extLst>
      <p:ext uri="{BB962C8B-B14F-4D97-AF65-F5344CB8AC3E}">
        <p14:creationId xmlns:p14="http://schemas.microsoft.com/office/powerpoint/2010/main" val="14299174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Breakdown Costing</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42</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12091920"/>
              </p:ext>
            </p:extLst>
          </p:nvPr>
        </p:nvGraphicFramePr>
        <p:xfrm>
          <a:off x="1545259" y="3688940"/>
          <a:ext cx="21724644" cy="5084445"/>
        </p:xfrm>
        <a:graphic>
          <a:graphicData uri="http://schemas.openxmlformats.org/drawingml/2006/table">
            <a:tbl>
              <a:tblPr>
                <a:tableStyleId>{5C22544A-7EE6-4342-B048-85BDC9FD1C3A}</a:tableStyleId>
              </a:tblPr>
              <a:tblGrid>
                <a:gridCol w="8133001"/>
                <a:gridCol w="4780885"/>
                <a:gridCol w="3901645"/>
                <a:gridCol w="4909113"/>
              </a:tblGrid>
              <a:tr h="190500">
                <a:tc>
                  <a:txBody>
                    <a:bodyPr/>
                    <a:lstStyle/>
                    <a:p>
                      <a:pPr algn="ctr" fontAlgn="b"/>
                      <a:r>
                        <a:rPr lang="en-MY" sz="4000" u="none" strike="noStrike" dirty="0">
                          <a:solidFill>
                            <a:schemeClr val="bg1"/>
                          </a:solidFill>
                          <a:effectLst/>
                          <a:latin typeface="Open Sans"/>
                        </a:rPr>
                        <a:t>Details</a:t>
                      </a:r>
                      <a:endParaRPr lang="en-MY" sz="4000" b="0" i="0" u="none" strike="noStrike" dirty="0">
                        <a:solidFill>
                          <a:schemeClr val="bg1"/>
                        </a:solidFill>
                        <a:effectLst/>
                        <a:latin typeface="Open Sans"/>
                      </a:endParaRPr>
                    </a:p>
                  </a:txBody>
                  <a:tcPr marL="9525" marR="9525" marT="9525" marB="0" anchor="ctr">
                    <a:solidFill>
                      <a:srgbClr val="0070C0"/>
                    </a:solidFill>
                  </a:tcPr>
                </a:tc>
                <a:tc>
                  <a:txBody>
                    <a:bodyPr/>
                    <a:lstStyle/>
                    <a:p>
                      <a:pPr algn="ctr" fontAlgn="b"/>
                      <a:r>
                        <a:rPr lang="en-MY" sz="4000" u="none" strike="noStrike" dirty="0">
                          <a:solidFill>
                            <a:schemeClr val="bg1"/>
                          </a:solidFill>
                          <a:effectLst/>
                          <a:latin typeface="Open Sans"/>
                        </a:rPr>
                        <a:t>Cost Per </a:t>
                      </a:r>
                      <a:r>
                        <a:rPr lang="en-MY" sz="4000" u="none" strike="noStrike" dirty="0" smtClean="0">
                          <a:solidFill>
                            <a:schemeClr val="bg1"/>
                          </a:solidFill>
                          <a:effectLst/>
                          <a:latin typeface="Open Sans"/>
                        </a:rPr>
                        <a:t>Unit (RM)</a:t>
                      </a:r>
                      <a:endParaRPr lang="en-MY" sz="4000" b="0" i="0" u="none" strike="noStrike" dirty="0">
                        <a:solidFill>
                          <a:schemeClr val="bg1"/>
                        </a:solidFill>
                        <a:effectLst/>
                        <a:latin typeface="Open Sans"/>
                      </a:endParaRPr>
                    </a:p>
                  </a:txBody>
                  <a:tcPr marL="9525" marR="9525" marT="9525" marB="0" anchor="ctr">
                    <a:solidFill>
                      <a:srgbClr val="0070C0"/>
                    </a:solidFill>
                  </a:tcPr>
                </a:tc>
                <a:tc>
                  <a:txBody>
                    <a:bodyPr/>
                    <a:lstStyle/>
                    <a:p>
                      <a:pPr algn="ctr" fontAlgn="b"/>
                      <a:r>
                        <a:rPr lang="en-MY" sz="4000" u="none" strike="noStrike" dirty="0">
                          <a:solidFill>
                            <a:schemeClr val="bg1"/>
                          </a:solidFill>
                          <a:effectLst/>
                          <a:latin typeface="Open Sans"/>
                        </a:rPr>
                        <a:t>Unit/ Days</a:t>
                      </a:r>
                      <a:endParaRPr lang="en-MY" sz="4000" b="0" i="0" u="none" strike="noStrike" dirty="0">
                        <a:solidFill>
                          <a:schemeClr val="bg1"/>
                        </a:solidFill>
                        <a:effectLst/>
                        <a:latin typeface="Open Sans"/>
                      </a:endParaRPr>
                    </a:p>
                  </a:txBody>
                  <a:tcPr marL="9525" marR="9525" marT="9525" marB="0" anchor="ctr">
                    <a:solidFill>
                      <a:srgbClr val="0070C0"/>
                    </a:solidFill>
                  </a:tcPr>
                </a:tc>
                <a:tc>
                  <a:txBody>
                    <a:bodyPr/>
                    <a:lstStyle/>
                    <a:p>
                      <a:pPr algn="ctr" fontAlgn="b"/>
                      <a:r>
                        <a:rPr lang="en-MY" sz="4000" u="none" strike="noStrike" dirty="0" smtClean="0">
                          <a:solidFill>
                            <a:schemeClr val="bg1"/>
                          </a:solidFill>
                          <a:effectLst/>
                          <a:latin typeface="Open Sans"/>
                        </a:rPr>
                        <a:t>TOTAL (RM)</a:t>
                      </a:r>
                      <a:endParaRPr lang="en-MY" sz="4000" b="0" i="0" u="none" strike="noStrike" dirty="0">
                        <a:solidFill>
                          <a:schemeClr val="bg1"/>
                        </a:solidFill>
                        <a:effectLst/>
                        <a:latin typeface="Open Sans"/>
                      </a:endParaRPr>
                    </a:p>
                  </a:txBody>
                  <a:tcPr marL="9525" marR="9525" marT="9525" marB="0" anchor="ctr">
                    <a:solidFill>
                      <a:srgbClr val="0070C0"/>
                    </a:solidFill>
                  </a:tcPr>
                </a:tc>
              </a:tr>
              <a:tr h="190500">
                <a:tc>
                  <a:txBody>
                    <a:bodyPr/>
                    <a:lstStyle/>
                    <a:p>
                      <a:pPr marL="571500" indent="-571500" algn="l" fontAlgn="b">
                        <a:buFont typeface="Wingdings" panose="05000000000000000000" pitchFamily="2" charset="2"/>
                        <a:buChar char="ü"/>
                      </a:pPr>
                      <a:r>
                        <a:rPr lang="en-MY" sz="3600" u="none" strike="noStrike" dirty="0">
                          <a:effectLst/>
                          <a:latin typeface="Open Sans"/>
                        </a:rPr>
                        <a:t>Training Centre</a:t>
                      </a:r>
                      <a:endParaRPr lang="en-MY" sz="3600" b="0" i="0" u="none" strike="noStrike" dirty="0">
                        <a:solidFill>
                          <a:srgbClr val="000000"/>
                        </a:solidFill>
                        <a:effectLst/>
                        <a:latin typeface="Open Sans"/>
                      </a:endParaRPr>
                    </a:p>
                  </a:txBody>
                  <a:tcPr marL="9525" marR="9525" marT="9525" marB="0" anchor="b">
                    <a:solidFill>
                      <a:schemeClr val="accent4">
                        <a:lumMod val="40000"/>
                        <a:lumOff val="60000"/>
                      </a:schemeClr>
                    </a:solidFill>
                  </a:tcPr>
                </a:tc>
                <a:tc>
                  <a:txBody>
                    <a:bodyPr/>
                    <a:lstStyle/>
                    <a:p>
                      <a:pPr algn="r" fontAlgn="b"/>
                      <a:r>
                        <a:rPr lang="en-MY" sz="3600" u="none" strike="noStrike" dirty="0">
                          <a:effectLst/>
                          <a:latin typeface="Open Sans"/>
                        </a:rPr>
                        <a:t>12,500.00</a:t>
                      </a:r>
                      <a:endParaRPr lang="en-MY" sz="3600" b="0" i="0" u="none" strike="noStrike" dirty="0">
                        <a:solidFill>
                          <a:srgbClr val="000000"/>
                        </a:solidFill>
                        <a:effectLst/>
                        <a:latin typeface="Open Sans"/>
                      </a:endParaRPr>
                    </a:p>
                  </a:txBody>
                  <a:tcPr marL="9525" marR="9525" marT="9525" marB="0" anchor="b"/>
                </a:tc>
                <a:tc>
                  <a:txBody>
                    <a:bodyPr/>
                    <a:lstStyle/>
                    <a:p>
                      <a:pPr algn="r" fontAlgn="b"/>
                      <a:r>
                        <a:rPr lang="en-MY" sz="3600" u="none" strike="noStrike" dirty="0">
                          <a:effectLst/>
                          <a:latin typeface="Open Sans"/>
                        </a:rPr>
                        <a:t>250.00</a:t>
                      </a:r>
                      <a:endParaRPr lang="en-MY" sz="3600" b="0" i="0" u="none" strike="noStrike" dirty="0">
                        <a:solidFill>
                          <a:srgbClr val="000000"/>
                        </a:solidFill>
                        <a:effectLst/>
                        <a:latin typeface="Open Sans"/>
                      </a:endParaRPr>
                    </a:p>
                  </a:txBody>
                  <a:tcPr marL="9525" marR="9525" marT="9525" marB="0" anchor="b"/>
                </a:tc>
                <a:tc>
                  <a:txBody>
                    <a:bodyPr/>
                    <a:lstStyle/>
                    <a:p>
                      <a:pPr algn="r" fontAlgn="b"/>
                      <a:r>
                        <a:rPr lang="en-MY" sz="3600" b="0" i="0" u="none" strike="noStrike" dirty="0">
                          <a:solidFill>
                            <a:srgbClr val="000000"/>
                          </a:solidFill>
                          <a:effectLst/>
                          <a:latin typeface="Open Sans"/>
                        </a:rPr>
                        <a:t>3,125,000.00</a:t>
                      </a:r>
                    </a:p>
                  </a:txBody>
                  <a:tcPr marL="9525" marR="9525" marT="9525" marB="0" anchor="b"/>
                </a:tc>
              </a:tr>
              <a:tr h="190500">
                <a:tc>
                  <a:txBody>
                    <a:bodyPr/>
                    <a:lstStyle/>
                    <a:p>
                      <a:pPr marL="571500" indent="-571500" algn="l" fontAlgn="b">
                        <a:buFont typeface="Wingdings" panose="05000000000000000000" pitchFamily="2" charset="2"/>
                        <a:buChar char="ü"/>
                      </a:pPr>
                      <a:r>
                        <a:rPr lang="en-MY" sz="3600" u="none" strike="noStrike" dirty="0">
                          <a:effectLst/>
                          <a:latin typeface="Open Sans"/>
                        </a:rPr>
                        <a:t>Salaries/ Allowance</a:t>
                      </a:r>
                      <a:endParaRPr lang="en-MY" sz="3600" b="0" i="0" u="none" strike="noStrike" dirty="0">
                        <a:solidFill>
                          <a:srgbClr val="000000"/>
                        </a:solidFill>
                        <a:effectLst/>
                        <a:latin typeface="Open Sans"/>
                      </a:endParaRPr>
                    </a:p>
                  </a:txBody>
                  <a:tcPr marL="9525" marR="9525" marT="9525" marB="0" anchor="b">
                    <a:solidFill>
                      <a:schemeClr val="accent4">
                        <a:lumMod val="40000"/>
                        <a:lumOff val="60000"/>
                      </a:schemeClr>
                    </a:solidFill>
                  </a:tcPr>
                </a:tc>
                <a:tc>
                  <a:txBody>
                    <a:bodyPr/>
                    <a:lstStyle/>
                    <a:p>
                      <a:pPr algn="r" fontAlgn="b"/>
                      <a:r>
                        <a:rPr lang="en-MY" sz="3600" u="none" strike="noStrike" dirty="0">
                          <a:effectLst/>
                          <a:latin typeface="Open Sans"/>
                        </a:rPr>
                        <a:t>750.00</a:t>
                      </a:r>
                      <a:endParaRPr lang="en-MY" sz="3600" b="0" i="0" u="none" strike="noStrike" dirty="0">
                        <a:solidFill>
                          <a:srgbClr val="000000"/>
                        </a:solidFill>
                        <a:effectLst/>
                        <a:latin typeface="Open Sans"/>
                      </a:endParaRPr>
                    </a:p>
                  </a:txBody>
                  <a:tcPr marL="9525" marR="9525" marT="9525" marB="0" anchor="b"/>
                </a:tc>
                <a:tc>
                  <a:txBody>
                    <a:bodyPr/>
                    <a:lstStyle/>
                    <a:p>
                      <a:pPr algn="r" fontAlgn="b"/>
                      <a:r>
                        <a:rPr lang="en-MY" sz="3600" u="none" strike="noStrike" dirty="0">
                          <a:effectLst/>
                          <a:latin typeface="Open Sans"/>
                        </a:rPr>
                        <a:t>750.00</a:t>
                      </a:r>
                      <a:endParaRPr lang="en-MY" sz="3600" b="0" i="0" u="none" strike="noStrike" dirty="0">
                        <a:solidFill>
                          <a:srgbClr val="000000"/>
                        </a:solidFill>
                        <a:effectLst/>
                        <a:latin typeface="Open Sans"/>
                      </a:endParaRPr>
                    </a:p>
                  </a:txBody>
                  <a:tcPr marL="9525" marR="9525" marT="9525" marB="0" anchor="b"/>
                </a:tc>
                <a:tc>
                  <a:txBody>
                    <a:bodyPr/>
                    <a:lstStyle/>
                    <a:p>
                      <a:pPr algn="r" fontAlgn="b"/>
                      <a:r>
                        <a:rPr lang="en-MY" sz="3600" b="0" i="0" u="none" strike="noStrike" dirty="0">
                          <a:solidFill>
                            <a:srgbClr val="000000"/>
                          </a:solidFill>
                          <a:effectLst/>
                          <a:latin typeface="Open Sans"/>
                        </a:rPr>
                        <a:t>562,500.00</a:t>
                      </a:r>
                    </a:p>
                  </a:txBody>
                  <a:tcPr marL="9525" marR="9525" marT="9525" marB="0" anchor="b"/>
                </a:tc>
              </a:tr>
              <a:tr h="190500">
                <a:tc>
                  <a:txBody>
                    <a:bodyPr/>
                    <a:lstStyle/>
                    <a:p>
                      <a:pPr marL="571500" indent="-571500" algn="l" fontAlgn="b">
                        <a:buFont typeface="Wingdings" panose="05000000000000000000" pitchFamily="2" charset="2"/>
                        <a:buChar char="ü"/>
                      </a:pPr>
                      <a:r>
                        <a:rPr lang="en-MY" sz="3600" u="none" strike="noStrike" dirty="0">
                          <a:effectLst/>
                          <a:latin typeface="Open Sans"/>
                        </a:rPr>
                        <a:t>Travelling</a:t>
                      </a:r>
                      <a:endParaRPr lang="en-MY" sz="3600" b="0" i="0" u="none" strike="noStrike" dirty="0">
                        <a:solidFill>
                          <a:srgbClr val="000000"/>
                        </a:solidFill>
                        <a:effectLst/>
                        <a:latin typeface="Open Sans"/>
                      </a:endParaRPr>
                    </a:p>
                  </a:txBody>
                  <a:tcPr marL="9525" marR="9525" marT="9525" marB="0" anchor="b">
                    <a:solidFill>
                      <a:schemeClr val="accent4">
                        <a:lumMod val="40000"/>
                        <a:lumOff val="60000"/>
                      </a:schemeClr>
                    </a:solidFill>
                  </a:tcPr>
                </a:tc>
                <a:tc>
                  <a:txBody>
                    <a:bodyPr/>
                    <a:lstStyle/>
                    <a:p>
                      <a:pPr algn="r" fontAlgn="b"/>
                      <a:r>
                        <a:rPr lang="en-MY" sz="3600" u="none" strike="noStrike">
                          <a:effectLst/>
                          <a:latin typeface="Open Sans"/>
                        </a:rPr>
                        <a:t>1,000.00</a:t>
                      </a:r>
                      <a:endParaRPr lang="en-MY" sz="3600" b="0" i="0" u="none" strike="noStrike">
                        <a:solidFill>
                          <a:srgbClr val="000000"/>
                        </a:solidFill>
                        <a:effectLst/>
                        <a:latin typeface="Open Sans"/>
                      </a:endParaRPr>
                    </a:p>
                  </a:txBody>
                  <a:tcPr marL="9525" marR="9525" marT="9525" marB="0" anchor="b"/>
                </a:tc>
                <a:tc>
                  <a:txBody>
                    <a:bodyPr/>
                    <a:lstStyle/>
                    <a:p>
                      <a:pPr algn="r" fontAlgn="b"/>
                      <a:r>
                        <a:rPr lang="en-MY" sz="3600" u="none" strike="noStrike" dirty="0">
                          <a:effectLst/>
                          <a:latin typeface="Open Sans"/>
                        </a:rPr>
                        <a:t>250.00</a:t>
                      </a:r>
                      <a:endParaRPr lang="en-MY" sz="3600" b="0" i="0" u="none" strike="noStrike" dirty="0">
                        <a:solidFill>
                          <a:srgbClr val="000000"/>
                        </a:solidFill>
                        <a:effectLst/>
                        <a:latin typeface="Open Sans"/>
                      </a:endParaRPr>
                    </a:p>
                  </a:txBody>
                  <a:tcPr marL="9525" marR="9525" marT="9525" marB="0" anchor="b"/>
                </a:tc>
                <a:tc>
                  <a:txBody>
                    <a:bodyPr/>
                    <a:lstStyle/>
                    <a:p>
                      <a:pPr algn="r" fontAlgn="b"/>
                      <a:r>
                        <a:rPr lang="en-MY" sz="3600" b="0" i="0" u="none" strike="noStrike" dirty="0">
                          <a:solidFill>
                            <a:srgbClr val="000000"/>
                          </a:solidFill>
                          <a:effectLst/>
                          <a:latin typeface="Open Sans"/>
                        </a:rPr>
                        <a:t>250,000.00</a:t>
                      </a:r>
                    </a:p>
                  </a:txBody>
                  <a:tcPr marL="9525" marR="9525" marT="9525" marB="0" anchor="b"/>
                </a:tc>
              </a:tr>
              <a:tr h="190500">
                <a:tc>
                  <a:txBody>
                    <a:bodyPr/>
                    <a:lstStyle/>
                    <a:p>
                      <a:pPr marL="571500" indent="-571500" algn="l" fontAlgn="b">
                        <a:buFont typeface="Wingdings" panose="05000000000000000000" pitchFamily="2" charset="2"/>
                        <a:buChar char="ü"/>
                      </a:pPr>
                      <a:r>
                        <a:rPr lang="en-MY" sz="3600" u="none" strike="noStrike" dirty="0">
                          <a:effectLst/>
                          <a:latin typeface="Open Sans"/>
                        </a:rPr>
                        <a:t>Accounting Software</a:t>
                      </a:r>
                      <a:endParaRPr lang="en-MY" sz="3600" b="0" i="0" u="none" strike="noStrike" dirty="0">
                        <a:solidFill>
                          <a:srgbClr val="000000"/>
                        </a:solidFill>
                        <a:effectLst/>
                        <a:latin typeface="Open Sans"/>
                      </a:endParaRPr>
                    </a:p>
                  </a:txBody>
                  <a:tcPr marL="9525" marR="9525" marT="9525" marB="0" anchor="b">
                    <a:solidFill>
                      <a:schemeClr val="accent4">
                        <a:lumMod val="40000"/>
                        <a:lumOff val="60000"/>
                      </a:schemeClr>
                    </a:solidFill>
                  </a:tcPr>
                </a:tc>
                <a:tc>
                  <a:txBody>
                    <a:bodyPr/>
                    <a:lstStyle/>
                    <a:p>
                      <a:pPr algn="r" fontAlgn="b"/>
                      <a:r>
                        <a:rPr lang="en-MY" sz="3600" u="none" strike="noStrike" dirty="0">
                          <a:effectLst/>
                          <a:latin typeface="Open Sans"/>
                        </a:rPr>
                        <a:t>2,890.00</a:t>
                      </a:r>
                      <a:endParaRPr lang="en-MY" sz="3600" b="0" i="0" u="none" strike="noStrike" dirty="0">
                        <a:solidFill>
                          <a:srgbClr val="000000"/>
                        </a:solidFill>
                        <a:effectLst/>
                        <a:latin typeface="Open Sans"/>
                      </a:endParaRPr>
                    </a:p>
                  </a:txBody>
                  <a:tcPr marL="9525" marR="9525" marT="9525" marB="0" anchor="b"/>
                </a:tc>
                <a:tc>
                  <a:txBody>
                    <a:bodyPr/>
                    <a:lstStyle/>
                    <a:p>
                      <a:pPr algn="r" fontAlgn="b"/>
                      <a:r>
                        <a:rPr lang="en-MY" sz="3600" u="none" strike="noStrike" dirty="0">
                          <a:effectLst/>
                          <a:latin typeface="Open Sans"/>
                        </a:rPr>
                        <a:t>5,000.00</a:t>
                      </a:r>
                      <a:endParaRPr lang="en-MY" sz="3600" b="0" i="0" u="none" strike="noStrike" dirty="0">
                        <a:solidFill>
                          <a:srgbClr val="000000"/>
                        </a:solidFill>
                        <a:effectLst/>
                        <a:latin typeface="Open Sans"/>
                      </a:endParaRPr>
                    </a:p>
                  </a:txBody>
                  <a:tcPr marL="9525" marR="9525" marT="9525" marB="0" anchor="b"/>
                </a:tc>
                <a:tc>
                  <a:txBody>
                    <a:bodyPr/>
                    <a:lstStyle/>
                    <a:p>
                      <a:pPr algn="r" fontAlgn="b"/>
                      <a:r>
                        <a:rPr lang="en-MY" sz="3600" b="0" i="0" u="none" strike="noStrike" dirty="0">
                          <a:solidFill>
                            <a:srgbClr val="000000"/>
                          </a:solidFill>
                          <a:effectLst/>
                          <a:latin typeface="Open Sans"/>
                        </a:rPr>
                        <a:t>14,450,000.00</a:t>
                      </a:r>
                    </a:p>
                  </a:txBody>
                  <a:tcPr marL="9525" marR="9525" marT="9525" marB="0" anchor="b"/>
                </a:tc>
              </a:tr>
              <a:tr h="190500">
                <a:tc>
                  <a:txBody>
                    <a:bodyPr/>
                    <a:lstStyle/>
                    <a:p>
                      <a:pPr marL="571500" indent="-571500" algn="l" fontAlgn="b">
                        <a:buFont typeface="Wingdings" panose="05000000000000000000" pitchFamily="2" charset="2"/>
                        <a:buChar char="ü"/>
                      </a:pPr>
                      <a:r>
                        <a:rPr lang="en-MY" sz="3600" u="none" strike="noStrike" dirty="0">
                          <a:effectLst/>
                          <a:latin typeface="Open Sans"/>
                        </a:rPr>
                        <a:t>Online Services</a:t>
                      </a:r>
                      <a:endParaRPr lang="en-MY" sz="3600" b="0" i="0" u="none" strike="noStrike" dirty="0">
                        <a:solidFill>
                          <a:srgbClr val="000000"/>
                        </a:solidFill>
                        <a:effectLst/>
                        <a:latin typeface="Open Sans"/>
                      </a:endParaRPr>
                    </a:p>
                  </a:txBody>
                  <a:tcPr marL="9525" marR="9525" marT="9525" marB="0" anchor="b">
                    <a:solidFill>
                      <a:schemeClr val="accent4">
                        <a:lumMod val="40000"/>
                        <a:lumOff val="60000"/>
                      </a:schemeClr>
                    </a:solidFill>
                  </a:tcPr>
                </a:tc>
                <a:tc>
                  <a:txBody>
                    <a:bodyPr/>
                    <a:lstStyle/>
                    <a:p>
                      <a:pPr algn="r" fontAlgn="b"/>
                      <a:r>
                        <a:rPr lang="en-MY" sz="3600" u="none" strike="noStrike" dirty="0">
                          <a:effectLst/>
                          <a:latin typeface="Open Sans"/>
                        </a:rPr>
                        <a:t>250.00</a:t>
                      </a:r>
                      <a:endParaRPr lang="en-MY" sz="3600" b="0" i="0" u="none" strike="noStrike" dirty="0">
                        <a:solidFill>
                          <a:srgbClr val="000000"/>
                        </a:solidFill>
                        <a:effectLst/>
                        <a:latin typeface="Open Sans"/>
                      </a:endParaRPr>
                    </a:p>
                  </a:txBody>
                  <a:tcPr marL="9525" marR="9525" marT="9525" marB="0" anchor="b"/>
                </a:tc>
                <a:tc>
                  <a:txBody>
                    <a:bodyPr/>
                    <a:lstStyle/>
                    <a:p>
                      <a:pPr algn="r" fontAlgn="b"/>
                      <a:r>
                        <a:rPr lang="en-MY" sz="3600" u="none" strike="noStrike" dirty="0">
                          <a:effectLst/>
                          <a:latin typeface="Open Sans"/>
                        </a:rPr>
                        <a:t>5,000.00</a:t>
                      </a:r>
                      <a:endParaRPr lang="en-MY" sz="3600" b="0" i="0" u="none" strike="noStrike" dirty="0">
                        <a:solidFill>
                          <a:srgbClr val="000000"/>
                        </a:solidFill>
                        <a:effectLst/>
                        <a:latin typeface="Open Sans"/>
                      </a:endParaRPr>
                    </a:p>
                  </a:txBody>
                  <a:tcPr marL="9525" marR="9525" marT="9525" marB="0" anchor="b"/>
                </a:tc>
                <a:tc>
                  <a:txBody>
                    <a:bodyPr/>
                    <a:lstStyle/>
                    <a:p>
                      <a:pPr algn="r" fontAlgn="b"/>
                      <a:r>
                        <a:rPr lang="en-MY" sz="3600" b="0" i="0" u="none" strike="noStrike" dirty="0">
                          <a:solidFill>
                            <a:srgbClr val="000000"/>
                          </a:solidFill>
                          <a:effectLst/>
                          <a:latin typeface="Open Sans"/>
                        </a:rPr>
                        <a:t>1,250,000.00</a:t>
                      </a:r>
                    </a:p>
                  </a:txBody>
                  <a:tcPr marL="9525" marR="9525" marT="9525" marB="0" anchor="b"/>
                </a:tc>
              </a:tr>
              <a:tr h="190500">
                <a:tc>
                  <a:txBody>
                    <a:bodyPr/>
                    <a:lstStyle/>
                    <a:p>
                      <a:pPr marL="571500" indent="-571500" algn="l" fontAlgn="b">
                        <a:buFont typeface="Wingdings" panose="05000000000000000000" pitchFamily="2" charset="2"/>
                        <a:buChar char="ü"/>
                      </a:pPr>
                      <a:r>
                        <a:rPr lang="en-MY" sz="3600" u="none" strike="noStrike" dirty="0">
                          <a:effectLst/>
                          <a:latin typeface="Open Sans"/>
                        </a:rPr>
                        <a:t>Support</a:t>
                      </a:r>
                      <a:endParaRPr lang="en-MY" sz="3600" b="0" i="0" u="none" strike="noStrike" dirty="0">
                        <a:solidFill>
                          <a:srgbClr val="000000"/>
                        </a:solidFill>
                        <a:effectLst/>
                        <a:latin typeface="Open Sans"/>
                      </a:endParaRPr>
                    </a:p>
                  </a:txBody>
                  <a:tcPr marL="9525" marR="9525" marT="9525" marB="0" anchor="b">
                    <a:solidFill>
                      <a:schemeClr val="accent4">
                        <a:lumMod val="40000"/>
                        <a:lumOff val="60000"/>
                      </a:schemeClr>
                    </a:solidFill>
                  </a:tcPr>
                </a:tc>
                <a:tc>
                  <a:txBody>
                    <a:bodyPr/>
                    <a:lstStyle/>
                    <a:p>
                      <a:pPr algn="r" fontAlgn="b"/>
                      <a:r>
                        <a:rPr lang="en-MY" sz="3600" u="none" strike="noStrike">
                          <a:effectLst/>
                          <a:latin typeface="Open Sans"/>
                        </a:rPr>
                        <a:t>4,900.00</a:t>
                      </a:r>
                      <a:endParaRPr lang="en-MY" sz="3600" b="0" i="0" u="none" strike="noStrike">
                        <a:solidFill>
                          <a:srgbClr val="000000"/>
                        </a:solidFill>
                        <a:effectLst/>
                        <a:latin typeface="Open Sans"/>
                      </a:endParaRPr>
                    </a:p>
                  </a:txBody>
                  <a:tcPr marL="9525" marR="9525" marT="9525" marB="0" anchor="b"/>
                </a:tc>
                <a:tc>
                  <a:txBody>
                    <a:bodyPr/>
                    <a:lstStyle/>
                    <a:p>
                      <a:pPr algn="r" fontAlgn="b"/>
                      <a:r>
                        <a:rPr lang="en-MY" sz="3600" u="none" strike="noStrike">
                          <a:effectLst/>
                          <a:latin typeface="Open Sans"/>
                        </a:rPr>
                        <a:t>5,000.00</a:t>
                      </a:r>
                      <a:endParaRPr lang="en-MY" sz="3600" b="0" i="0" u="none" strike="noStrike">
                        <a:solidFill>
                          <a:srgbClr val="000000"/>
                        </a:solidFill>
                        <a:effectLst/>
                        <a:latin typeface="Open Sans"/>
                      </a:endParaRPr>
                    </a:p>
                  </a:txBody>
                  <a:tcPr marL="9525" marR="9525" marT="9525" marB="0" anchor="b"/>
                </a:tc>
                <a:tc>
                  <a:txBody>
                    <a:bodyPr/>
                    <a:lstStyle/>
                    <a:p>
                      <a:pPr algn="r" fontAlgn="b"/>
                      <a:r>
                        <a:rPr lang="en-MY" sz="3600" b="0" i="0" u="none" strike="noStrike" dirty="0">
                          <a:solidFill>
                            <a:srgbClr val="000000"/>
                          </a:solidFill>
                          <a:effectLst/>
                          <a:latin typeface="Open Sans"/>
                        </a:rPr>
                        <a:t>24,500,000.00</a:t>
                      </a:r>
                    </a:p>
                  </a:txBody>
                  <a:tcPr marL="9525" marR="9525" marT="9525" marB="0" anchor="b"/>
                </a:tc>
              </a:tr>
              <a:tr h="190500">
                <a:tc>
                  <a:txBody>
                    <a:bodyPr/>
                    <a:lstStyle/>
                    <a:p>
                      <a:pPr marL="571500" indent="-571500" algn="l" fontAlgn="b">
                        <a:buFont typeface="Wingdings" panose="05000000000000000000" pitchFamily="2" charset="2"/>
                        <a:buChar char="ü"/>
                      </a:pPr>
                      <a:r>
                        <a:rPr lang="en-MY" sz="3600" u="none" strike="noStrike" dirty="0">
                          <a:effectLst/>
                          <a:latin typeface="Open Sans"/>
                        </a:rPr>
                        <a:t>Certifications</a:t>
                      </a:r>
                      <a:endParaRPr lang="en-MY" sz="3600" b="0" i="0" u="none" strike="noStrike" dirty="0">
                        <a:solidFill>
                          <a:srgbClr val="000000"/>
                        </a:solidFill>
                        <a:effectLst/>
                        <a:latin typeface="Open Sans"/>
                      </a:endParaRPr>
                    </a:p>
                  </a:txBody>
                  <a:tcPr marL="9525" marR="9525" marT="9525" marB="0" anchor="b">
                    <a:solidFill>
                      <a:schemeClr val="accent4">
                        <a:lumMod val="40000"/>
                        <a:lumOff val="60000"/>
                      </a:schemeClr>
                    </a:solidFill>
                  </a:tcPr>
                </a:tc>
                <a:tc>
                  <a:txBody>
                    <a:bodyPr/>
                    <a:lstStyle/>
                    <a:p>
                      <a:pPr algn="r" fontAlgn="b"/>
                      <a:r>
                        <a:rPr lang="en-MY" sz="3600" u="none" strike="noStrike">
                          <a:effectLst/>
                          <a:latin typeface="Open Sans"/>
                        </a:rPr>
                        <a:t>5.00</a:t>
                      </a:r>
                      <a:endParaRPr lang="en-MY" sz="3600" b="0" i="0" u="none" strike="noStrike">
                        <a:solidFill>
                          <a:srgbClr val="000000"/>
                        </a:solidFill>
                        <a:effectLst/>
                        <a:latin typeface="Open Sans"/>
                      </a:endParaRPr>
                    </a:p>
                  </a:txBody>
                  <a:tcPr marL="9525" marR="9525" marT="9525" marB="0" anchor="b"/>
                </a:tc>
                <a:tc>
                  <a:txBody>
                    <a:bodyPr/>
                    <a:lstStyle/>
                    <a:p>
                      <a:pPr algn="r" fontAlgn="b"/>
                      <a:r>
                        <a:rPr lang="en-MY" sz="3600" u="none" strike="noStrike">
                          <a:effectLst/>
                          <a:latin typeface="Open Sans"/>
                        </a:rPr>
                        <a:t>5,000.00</a:t>
                      </a:r>
                      <a:endParaRPr lang="en-MY" sz="3600" b="0" i="0" u="none" strike="noStrike">
                        <a:solidFill>
                          <a:srgbClr val="000000"/>
                        </a:solidFill>
                        <a:effectLst/>
                        <a:latin typeface="Open Sans"/>
                      </a:endParaRPr>
                    </a:p>
                  </a:txBody>
                  <a:tcPr marL="9525" marR="9525" marT="9525" marB="0" anchor="b"/>
                </a:tc>
                <a:tc>
                  <a:txBody>
                    <a:bodyPr/>
                    <a:lstStyle/>
                    <a:p>
                      <a:pPr algn="r" fontAlgn="b"/>
                      <a:r>
                        <a:rPr lang="en-MY" sz="3600" b="0" i="0" u="none" strike="noStrike" dirty="0">
                          <a:solidFill>
                            <a:srgbClr val="000000"/>
                          </a:solidFill>
                          <a:effectLst/>
                          <a:latin typeface="Open Sans"/>
                        </a:rPr>
                        <a:t>25,000.00</a:t>
                      </a:r>
                    </a:p>
                  </a:txBody>
                  <a:tcPr marL="9525" marR="9525" marT="9525" marB="0" anchor="b"/>
                </a:tc>
              </a:tr>
              <a:tr h="190500">
                <a:tc>
                  <a:txBody>
                    <a:bodyPr/>
                    <a:lstStyle/>
                    <a:p>
                      <a:pPr marL="571500" indent="-571500" algn="l" fontAlgn="b">
                        <a:buFont typeface="Wingdings" panose="05000000000000000000" pitchFamily="2" charset="2"/>
                        <a:buChar char="ü"/>
                      </a:pPr>
                      <a:r>
                        <a:rPr lang="en-US" sz="3600" b="0" i="0" u="none" strike="noStrike" dirty="0" smtClean="0">
                          <a:solidFill>
                            <a:srgbClr val="FF0000"/>
                          </a:solidFill>
                          <a:effectLst/>
                          <a:latin typeface="Open Sans"/>
                        </a:rPr>
                        <a:t>TOTAL SUM</a:t>
                      </a:r>
                      <a:endParaRPr lang="en-MY" sz="3600" b="0" i="0" u="none" strike="noStrike" dirty="0">
                        <a:solidFill>
                          <a:srgbClr val="FF0000"/>
                        </a:solidFill>
                        <a:effectLst/>
                        <a:latin typeface="Open Sans"/>
                      </a:endParaRPr>
                    </a:p>
                  </a:txBody>
                  <a:tcPr marL="9525" marR="9525" marT="9525" marB="0" anchor="b">
                    <a:solidFill>
                      <a:schemeClr val="accent4">
                        <a:lumMod val="40000"/>
                        <a:lumOff val="60000"/>
                      </a:schemeClr>
                    </a:solidFill>
                  </a:tcPr>
                </a:tc>
                <a:tc gridSpan="3">
                  <a:txBody>
                    <a:bodyPr/>
                    <a:lstStyle/>
                    <a:p>
                      <a:pPr algn="r" fontAlgn="b"/>
                      <a:r>
                        <a:rPr lang="en-MY" sz="3600" b="0" i="0" u="none" strike="noStrike" dirty="0">
                          <a:solidFill>
                            <a:srgbClr val="000000"/>
                          </a:solidFill>
                          <a:effectLst/>
                          <a:latin typeface="Open Sans"/>
                        </a:rPr>
                        <a:t>44,162,500.00</a:t>
                      </a:r>
                    </a:p>
                  </a:txBody>
                  <a:tcPr marL="9525" marR="9525" marT="9525" marB="0" anchor="b"/>
                </a:tc>
                <a:tc hMerge="1">
                  <a:txBody>
                    <a:bodyPr/>
                    <a:lstStyle/>
                    <a:p>
                      <a:pPr algn="l" fontAlgn="b"/>
                      <a:endParaRPr lang="en-MY" sz="3600" b="0" i="0" u="none" strike="noStrike" dirty="0">
                        <a:solidFill>
                          <a:srgbClr val="000000"/>
                        </a:solidFill>
                        <a:effectLst/>
                        <a:latin typeface="Open Sans"/>
                      </a:endParaRPr>
                    </a:p>
                  </a:txBody>
                  <a:tcPr marL="9525" marR="9525" marT="9525" marB="0" anchor="b"/>
                </a:tc>
                <a:tc hMerge="1">
                  <a:txBody>
                    <a:bodyPr/>
                    <a:lstStyle/>
                    <a:p>
                      <a:pPr algn="r" fontAlgn="b"/>
                      <a:endParaRPr lang="en-MY" sz="3600" b="0" i="0" u="none" strike="noStrike" dirty="0">
                        <a:solidFill>
                          <a:srgbClr val="000000"/>
                        </a:solidFill>
                        <a:effectLst/>
                        <a:latin typeface="Open Sans"/>
                      </a:endParaRPr>
                    </a:p>
                  </a:txBody>
                  <a:tcPr marL="9525" marR="9525" marT="9525" marB="0" anchor="b"/>
                </a:tc>
              </a:tr>
            </a:tbl>
          </a:graphicData>
        </a:graphic>
      </p:graphicFrame>
    </p:spTree>
    <p:extLst>
      <p:ext uri="{BB962C8B-B14F-4D97-AF65-F5344CB8AC3E}">
        <p14:creationId xmlns:p14="http://schemas.microsoft.com/office/powerpoint/2010/main" val="1494443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Personal Data Protection and Retention of Documents </a:t>
            </a:r>
            <a:endParaRPr lang="en-US" sz="3700" dirty="0">
              <a:solidFill>
                <a:schemeClr val="tx1">
                  <a:lumMod val="65000"/>
                  <a:lumOff val="35000"/>
                </a:schemeClr>
              </a:solidFill>
              <a:latin typeface="Open Sans Light"/>
              <a:cs typeface="Open Sans Light"/>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43</a:t>
            </a:fld>
            <a:endParaRPr lang="en-US"/>
          </a:p>
        </p:txBody>
      </p:sp>
      <p:sp>
        <p:nvSpPr>
          <p:cNvPr id="9" name="TextBox 8"/>
          <p:cNvSpPr txBox="1"/>
          <p:nvPr/>
        </p:nvSpPr>
        <p:spPr>
          <a:xfrm>
            <a:off x="1400414" y="3462482"/>
            <a:ext cx="21837959" cy="4678216"/>
          </a:xfrm>
          <a:prstGeom prst="rect">
            <a:avLst/>
          </a:prstGeom>
          <a:noFill/>
        </p:spPr>
        <p:txBody>
          <a:bodyPr wrap="square" lIns="243852" tIns="121926" rIns="243852" bIns="121926" rtlCol="0">
            <a:spAutoFit/>
          </a:bodyPr>
          <a:lstStyle/>
          <a:p>
            <a:pPr marL="0" lvl="1" algn="just"/>
            <a:r>
              <a:rPr lang="en-US" alt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All personal data and sensitive information obtain through the engagement shall be treated in accordance with the general principles of the Personal </a:t>
            </a:r>
            <a:r>
              <a:rPr lang="en-US" alt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rPr>
              <a:t>Data Protection </a:t>
            </a:r>
            <a:r>
              <a:rPr lang="en-US" alt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Act (PDPA) 2010. </a:t>
            </a:r>
          </a:p>
          <a:p>
            <a:pPr marL="0" lvl="1" algn="just"/>
            <a:endParaRPr lang="en-US" alt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endParaRPr>
          </a:p>
          <a:p>
            <a:pPr marL="0" lvl="1" algn="just"/>
            <a:r>
              <a:rPr lang="en-US" alt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All </a:t>
            </a:r>
            <a:r>
              <a:rPr lang="en-US" alt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rPr>
              <a:t>working papers and reports </a:t>
            </a:r>
            <a:r>
              <a:rPr lang="en-US" alt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would be </a:t>
            </a:r>
            <a:r>
              <a:rPr lang="en-US" alt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rPr>
              <a:t>retained at our expense for a </a:t>
            </a:r>
            <a:r>
              <a:rPr lang="en-US" alt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seven (7) years </a:t>
            </a:r>
            <a:r>
              <a:rPr lang="en-US" alt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rPr>
              <a:t>unless </a:t>
            </a:r>
            <a:r>
              <a:rPr lang="en-US" sz="3600" dirty="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alt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 is </a:t>
            </a:r>
            <a:r>
              <a:rPr lang="en-US" alt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rPr>
              <a:t>notified in writing by </a:t>
            </a:r>
            <a:r>
              <a:rPr lang="en-US" alt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KKLW of the </a:t>
            </a:r>
            <a:r>
              <a:rPr lang="en-US" alt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rPr>
              <a:t>need to extend the retention period. </a:t>
            </a:r>
            <a:endParaRPr lang="en-US" alt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endParaRPr>
          </a:p>
          <a:p>
            <a:pPr marL="0" lvl="1" algn="just"/>
            <a:endParaRPr lang="en-US" alt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endParaRPr>
          </a:p>
          <a:p>
            <a:pPr marL="0" lvl="1" algn="just"/>
            <a:r>
              <a:rPr lang="en-US" sz="3600" dirty="0" smtClean="0">
                <a:solidFill>
                  <a:srgbClr val="C00000"/>
                </a:solidFill>
                <a:latin typeface="Neuropol" panose="020F0607030201010804" pitchFamily="34" charset="0"/>
                <a:ea typeface="Open Sans" panose="020B0606030504020204" pitchFamily="34" charset="0"/>
                <a:cs typeface="Open Sans" panose="020B0606030504020204" pitchFamily="34" charset="0"/>
              </a:rPr>
              <a:t>SALIHIN</a:t>
            </a:r>
            <a:r>
              <a:rPr 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 respects </a:t>
            </a:r>
            <a:r>
              <a:rPr 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rPr>
              <a:t>the privacy </a:t>
            </a:r>
            <a:r>
              <a:rPr 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of its </a:t>
            </a:r>
            <a:r>
              <a:rPr 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rPr>
              <a:t>clients. Consistent with our strict code of ethics, all information regarding </a:t>
            </a:r>
            <a:r>
              <a:rPr 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KKLW will </a:t>
            </a:r>
            <a:r>
              <a:rPr 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rPr>
              <a:t>be held in the strictest of confidence. Violations </a:t>
            </a:r>
            <a:r>
              <a:rPr lang="en-US" sz="3600"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would compromise </a:t>
            </a:r>
            <a:r>
              <a:rPr lang="en-US" sz="3600" dirty="0">
                <a:solidFill>
                  <a:schemeClr val="tx1">
                    <a:lumMod val="65000"/>
                    <a:lumOff val="35000"/>
                  </a:schemeClr>
                </a:solidFill>
                <a:latin typeface="Open Sans Light"/>
                <a:ea typeface="Open Sans" panose="020B0606030504020204" pitchFamily="34" charset="0"/>
                <a:cs typeface="Open Sans" panose="020B0606030504020204" pitchFamily="34" charset="0"/>
              </a:rPr>
              <a:t>our integrity.</a:t>
            </a:r>
          </a:p>
        </p:txBody>
      </p:sp>
    </p:spTree>
    <p:extLst>
      <p:ext uri="{BB962C8B-B14F-4D97-AF65-F5344CB8AC3E}">
        <p14:creationId xmlns:p14="http://schemas.microsoft.com/office/powerpoint/2010/main" val="25928980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3562818" y="13016283"/>
            <a:ext cx="824808" cy="462198"/>
          </a:xfrm>
        </p:spPr>
        <p:txBody>
          <a:bodyPr/>
          <a:lstStyle/>
          <a:p>
            <a:fld id="{C9468CE9-3F3D-1446-A027-4B4CDD3883B0}" type="slidenum">
              <a:rPr lang="en-US" smtClean="0"/>
              <a:t>44</a:t>
            </a:fld>
            <a:endParaRPr lang="en-US" dirty="0"/>
          </a:p>
        </p:txBody>
      </p:sp>
      <p:pic>
        <p:nvPicPr>
          <p:cNvPr id="24" name="Picture Placeholder 23"/>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l="-37982" r="-36877" b="-31070"/>
          <a:stretch/>
        </p:blipFill>
        <p:spPr>
          <a:xfrm>
            <a:off x="1018844" y="4935881"/>
            <a:ext cx="4823726" cy="3657600"/>
          </a:xfrm>
        </p:spPr>
      </p:pic>
      <p:sp>
        <p:nvSpPr>
          <p:cNvPr id="25" name="TextBox 24"/>
          <p:cNvSpPr txBox="1"/>
          <p:nvPr/>
        </p:nvSpPr>
        <p:spPr>
          <a:xfrm>
            <a:off x="1971123" y="7773691"/>
            <a:ext cx="2958005" cy="830997"/>
          </a:xfrm>
          <a:prstGeom prst="rect">
            <a:avLst/>
          </a:prstGeom>
          <a:noFill/>
        </p:spPr>
        <p:txBody>
          <a:bodyPr wrap="square" rtlCol="0">
            <a:spAutoFit/>
          </a:bodyPr>
          <a:lstStyle/>
          <a:p>
            <a:pPr algn="ctr"/>
            <a:r>
              <a:rPr lang="en-US" sz="2400" b="1" dirty="0" err="1"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Salihin</a:t>
            </a:r>
            <a:r>
              <a:rPr lang="en-US" sz="2400" b="1" dirty="0"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 </a:t>
            </a:r>
            <a:r>
              <a:rPr lang="en-US" sz="2400" b="1" dirty="0" err="1"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Abang</a:t>
            </a:r>
            <a:endParaRPr lang="en-US" sz="2400" b="1" dirty="0"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a:p>
            <a:pPr algn="ctr"/>
            <a:r>
              <a:rPr lang="en-US" sz="2400" dirty="0"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Managing Partner</a:t>
            </a:r>
            <a:endParaRPr lang="en-US" sz="24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6" name="TextBox 25"/>
          <p:cNvSpPr txBox="1"/>
          <p:nvPr/>
        </p:nvSpPr>
        <p:spPr>
          <a:xfrm>
            <a:off x="6115051" y="3231764"/>
            <a:ext cx="15500350" cy="9366667"/>
          </a:xfrm>
          <a:prstGeom prst="rect">
            <a:avLst/>
          </a:prstGeom>
          <a:noFill/>
        </p:spPr>
        <p:txBody>
          <a:bodyPr wrap="square" rtlCol="0">
            <a:spAutoFit/>
          </a:bodyPr>
          <a:lstStyle/>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Approved Company Auditor under Ministry of Finance (</a:t>
            </a:r>
            <a:r>
              <a:rPr lang="en-MY" sz="3200" dirty="0" err="1">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MoF</a:t>
            </a: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Approved Tax Agent under Ministry of Finance (</a:t>
            </a:r>
            <a:r>
              <a:rPr lang="en-MY" sz="3200" dirty="0" err="1">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MoF</a:t>
            </a: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Approved Cooperative Auditor under Malaysian Cooperative Commission</a:t>
            </a:r>
          </a:p>
          <a:p>
            <a:pPr marL="342900" indent="-342900">
              <a:spcBef>
                <a:spcPts val="240"/>
              </a:spcBef>
              <a:spcAft>
                <a:spcPts val="0"/>
              </a:spcAft>
              <a:buClr>
                <a:srgbClr val="C00000"/>
              </a:buClr>
              <a:buFont typeface="Wingdings" panose="05000000000000000000" pitchFamily="2" charset="2"/>
              <a:buChar char="§"/>
            </a:pPr>
            <a:r>
              <a:rPr lang="en-MY" sz="3200"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Chartered </a:t>
            </a: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Accountant CA (M) with Malaysian Institute of Accountant (MIA)</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Elected Council Member of the MIA</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MIA's Investigation Committee (Statutory)</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MIA's Taxation Practice Committee (Technical)</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MIA's </a:t>
            </a:r>
            <a:r>
              <a:rPr lang="en-MY" sz="3200"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Public </a:t>
            </a: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Practice Committee</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MIA's Small &amp; Medium Practice Committee (SMPC)</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Elected President of Malaysia Accounting Firm’s Association (MAFA)</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Fellow Member of Chartered Tax Institute of Malaysia (FCTIM)</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Associate Member of Certified Public Accountant (CPA Australia)</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Malaysian Association of Certified Financial Planner (CFP)</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Certified GST Agent and Trainer</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Executive committee member of Malay Chartered Accountants Firms Malaysia </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Executive committee of Malaysian Association of Tax Accountants</a:t>
            </a:r>
          </a:p>
          <a:p>
            <a:pPr marL="342900" indent="-342900">
              <a:spcBef>
                <a:spcPts val="240"/>
              </a:spcBef>
              <a:spcAft>
                <a:spcPts val="0"/>
              </a:spcAft>
              <a:buClr>
                <a:srgbClr val="C00000"/>
              </a:buClr>
              <a:buFont typeface="Wingdings" panose="05000000000000000000" pitchFamily="2" charset="2"/>
              <a:buChar char="§"/>
            </a:pPr>
            <a:r>
              <a:rPr lang="en-MY"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Bachelor and Master Degree holder in Accounting from International Islamic University Malaysia</a:t>
            </a:r>
          </a:p>
        </p:txBody>
      </p:sp>
      <p:sp>
        <p:nvSpPr>
          <p:cNvPr id="8" name="TextBox 7"/>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a:solidFill>
                  <a:schemeClr val="tx1">
                    <a:lumMod val="65000"/>
                    <a:lumOff val="35000"/>
                  </a:schemeClr>
                </a:solidFill>
                <a:latin typeface="Open Sans Light"/>
                <a:cs typeface="Open Sans Light"/>
              </a:rPr>
              <a:t>Engagement Team Leadership</a:t>
            </a:r>
          </a:p>
        </p:txBody>
      </p:sp>
      <p:sp>
        <p:nvSpPr>
          <p:cNvPr id="9" name="TextBox 8"/>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a:solidFill>
                  <a:srgbClr val="C00000"/>
                </a:solidFill>
                <a:latin typeface="Open Sans Light"/>
                <a:cs typeface="Open Sans Light"/>
              </a:rPr>
              <a:t>The Proposal</a:t>
            </a:r>
          </a:p>
        </p:txBody>
      </p:sp>
      <p:sp>
        <p:nvSpPr>
          <p:cNvPr id="2" name="TextBox 1"/>
          <p:cNvSpPr txBox="1"/>
          <p:nvPr/>
        </p:nvSpPr>
        <p:spPr>
          <a:xfrm>
            <a:off x="1446791" y="8659492"/>
            <a:ext cx="4060586" cy="2677656"/>
          </a:xfrm>
          <a:prstGeom prst="rect">
            <a:avLst/>
          </a:prstGeom>
          <a:noFill/>
        </p:spPr>
        <p:txBody>
          <a:bodyPr wrap="square" rtlCol="0">
            <a:spAutoFit/>
          </a:bodyPr>
          <a:lstStyle/>
          <a:p>
            <a:pPr algn="just"/>
            <a:r>
              <a:rPr lang="en-US" sz="2800" b="1" i="1" dirty="0" smtClean="0">
                <a:solidFill>
                  <a:schemeClr val="tx1">
                    <a:lumMod val="65000"/>
                    <a:lumOff val="35000"/>
                  </a:schemeClr>
                </a:solidFill>
              </a:rPr>
              <a:t>“Experienced/</a:t>
            </a:r>
            <a:r>
              <a:rPr lang="en-US" sz="2800" b="1" i="1" dirty="0" err="1">
                <a:solidFill>
                  <a:schemeClr val="tx1">
                    <a:lumMod val="65000"/>
                    <a:lumOff val="35000"/>
                  </a:schemeClr>
                </a:solidFill>
              </a:rPr>
              <a:t>s</a:t>
            </a:r>
            <a:r>
              <a:rPr lang="en-US" sz="2800" b="1" i="1" dirty="0" err="1" smtClean="0">
                <a:solidFill>
                  <a:schemeClr val="tx1">
                    <a:lumMod val="65000"/>
                    <a:lumOff val="35000"/>
                  </a:schemeClr>
                </a:solidFill>
              </a:rPr>
              <a:t>pecialised</a:t>
            </a:r>
            <a:r>
              <a:rPr lang="en-US" sz="2800" b="1" i="1" dirty="0" smtClean="0">
                <a:solidFill>
                  <a:schemeClr val="tx1">
                    <a:lumMod val="65000"/>
                    <a:lumOff val="35000"/>
                  </a:schemeClr>
                </a:solidFill>
              </a:rPr>
              <a:t> in auditing &amp; assurance services for the past 15 years” </a:t>
            </a:r>
            <a:r>
              <a:rPr lang="en-US" sz="2800" b="1" i="1" dirty="0" smtClean="0">
                <a:solidFill>
                  <a:srgbClr val="C00000"/>
                </a:solidFill>
              </a:rPr>
              <a:t>(Please edit according to the relevant engagement/project)</a:t>
            </a:r>
            <a:endParaRPr lang="en-MY" sz="2800" b="1" i="1" dirty="0">
              <a:solidFill>
                <a:srgbClr val="C00000"/>
              </a:solidFill>
            </a:endParaRPr>
          </a:p>
        </p:txBody>
      </p:sp>
    </p:spTree>
    <p:extLst>
      <p:ext uri="{BB962C8B-B14F-4D97-AF65-F5344CB8AC3E}">
        <p14:creationId xmlns:p14="http://schemas.microsoft.com/office/powerpoint/2010/main" val="24262165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3562818" y="13016283"/>
            <a:ext cx="824808" cy="462198"/>
          </a:xfrm>
        </p:spPr>
        <p:txBody>
          <a:bodyPr/>
          <a:lstStyle/>
          <a:p>
            <a:fld id="{C9468CE9-3F3D-1446-A027-4B4CDD3883B0}" type="slidenum">
              <a:rPr lang="en-US" smtClean="0"/>
              <a:t>45</a:t>
            </a:fld>
            <a:endParaRPr lang="en-US"/>
          </a:p>
        </p:txBody>
      </p:sp>
      <p:pic>
        <p:nvPicPr>
          <p:cNvPr id="31" name="Picture Placeholder 30"/>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l="-32423"/>
          <a:stretch/>
        </p:blipFill>
        <p:spPr>
          <a:xfrm>
            <a:off x="3262313" y="2914650"/>
            <a:ext cx="3505385" cy="2657475"/>
          </a:xfrm>
        </p:spPr>
      </p:pic>
      <p:pic>
        <p:nvPicPr>
          <p:cNvPr id="32" name="Picture Placeholder 31"/>
          <p:cNvPicPr>
            <a:picLocks noGrp="1" noChangeAspect="1"/>
          </p:cNvPicPr>
          <p:nvPr>
            <p:ph type="pic" sz="quarter" idx="15"/>
          </p:nvPr>
        </p:nvPicPr>
        <p:blipFill rotWithShape="1">
          <a:blip r:embed="rId4" cstate="email">
            <a:extLst>
              <a:ext uri="{28A0092B-C50C-407E-A947-70E740481C1C}">
                <a14:useLocalDpi xmlns:a14="http://schemas.microsoft.com/office/drawing/2010/main"/>
              </a:ext>
            </a:extLst>
          </a:blip>
          <a:srcRect r="-25558"/>
          <a:stretch/>
        </p:blipFill>
        <p:spPr>
          <a:xfrm>
            <a:off x="3262313" y="6515099"/>
            <a:ext cx="3505385" cy="2657475"/>
          </a:xfrm>
        </p:spPr>
      </p:pic>
      <p:pic>
        <p:nvPicPr>
          <p:cNvPr id="33" name="Picture Placeholder 32"/>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t="-1375"/>
          <a:stretch/>
        </p:blipFill>
        <p:spPr>
          <a:xfrm>
            <a:off x="3262313" y="10134600"/>
            <a:ext cx="3505385" cy="2657475"/>
          </a:xfrm>
        </p:spPr>
      </p:pic>
      <p:sp>
        <p:nvSpPr>
          <p:cNvPr id="34" name="Rectangle 33"/>
          <p:cNvSpPr/>
          <p:nvPr/>
        </p:nvSpPr>
        <p:spPr>
          <a:xfrm>
            <a:off x="7793038" y="3111440"/>
            <a:ext cx="12577762" cy="2349361"/>
          </a:xfrm>
          <a:prstGeom prst="rect">
            <a:avLst/>
          </a:prstGeom>
        </p:spPr>
        <p:txBody>
          <a:bodyPr wrap="square">
            <a:spAutoFit/>
          </a:bodyPr>
          <a:lstStyle/>
          <a:p>
            <a:pPr marL="571500" indent="-571500" algn="just">
              <a:spcBef>
                <a:spcPts val="240"/>
              </a:spcBef>
              <a:spcAft>
                <a:spcPts val="0"/>
              </a:spcAft>
              <a:buClr>
                <a:srgbClr val="C00000"/>
              </a:buClr>
              <a:buFont typeface="Wingdings" panose="05000000000000000000" pitchFamily="2" charset="2"/>
              <a:buChar char="§"/>
            </a:pP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Approved Company Auditor Under the Companies Act 1965</a:t>
            </a:r>
          </a:p>
          <a:p>
            <a:pPr marL="571500" indent="-571500" algn="just">
              <a:spcBef>
                <a:spcPts val="240"/>
              </a:spcBef>
              <a:spcAft>
                <a:spcPts val="0"/>
              </a:spcAft>
              <a:buClr>
                <a:srgbClr val="C00000"/>
              </a:buClr>
              <a:buFont typeface="Wingdings" panose="05000000000000000000" pitchFamily="2" charset="2"/>
              <a:buChar char="§"/>
            </a:pP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Approved Cooperative Auditor from Malaysian Cooperative Commission</a:t>
            </a:r>
          </a:p>
          <a:p>
            <a:pPr marL="571500" indent="-571500" algn="just">
              <a:spcBef>
                <a:spcPts val="240"/>
              </a:spcBef>
              <a:spcAft>
                <a:spcPts val="0"/>
              </a:spcAft>
              <a:buClr>
                <a:srgbClr val="C00000"/>
              </a:buClr>
              <a:buFont typeface="Wingdings" panose="05000000000000000000" pitchFamily="2" charset="2"/>
              <a:buChar char="§"/>
            </a:pPr>
            <a:r>
              <a:rPr lang="en-US"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Malaysian Institute of Accountants (MIA)</a:t>
            </a:r>
            <a:endPar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lgn="just">
              <a:spcBef>
                <a:spcPts val="240"/>
              </a:spcBef>
              <a:spcAft>
                <a:spcPts val="0"/>
              </a:spcAft>
              <a:buClr>
                <a:srgbClr val="C00000"/>
              </a:buClr>
              <a:buFont typeface="Wingdings" panose="05000000000000000000" pitchFamily="2" charset="2"/>
              <a:buChar char="§"/>
            </a:pP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Bachelor of Accounting from </a:t>
            </a:r>
            <a:r>
              <a:rPr lang="en-MY" sz="2800" dirty="0" err="1">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Universiti</a:t>
            </a: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MY" sz="2800" dirty="0" err="1">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Teknologi</a:t>
            </a: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MARA</a:t>
            </a:r>
          </a:p>
          <a:p>
            <a:pPr marL="571500" indent="-571500" algn="just">
              <a:spcBef>
                <a:spcPts val="240"/>
              </a:spcBef>
              <a:spcAft>
                <a:spcPts val="0"/>
              </a:spcAft>
              <a:buClr>
                <a:srgbClr val="C00000"/>
              </a:buClr>
              <a:buFont typeface="Wingdings" panose="05000000000000000000" pitchFamily="2" charset="2"/>
              <a:buChar char="§"/>
            </a:pPr>
            <a:r>
              <a:rPr lang="en-US"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Master Degree in Accounting and Finance </a:t>
            </a:r>
            <a:r>
              <a:rPr lang="en-US" sz="2800"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from </a:t>
            </a:r>
            <a:r>
              <a:rPr lang="en-US" sz="2800" dirty="0" err="1"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Stirling</a:t>
            </a:r>
            <a:r>
              <a:rPr lang="en-US" sz="2800"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University, the </a:t>
            </a:r>
            <a:r>
              <a:rPr lang="en-US"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UK</a:t>
            </a:r>
          </a:p>
        </p:txBody>
      </p:sp>
      <p:sp>
        <p:nvSpPr>
          <p:cNvPr id="35" name="Rectangle 34"/>
          <p:cNvSpPr/>
          <p:nvPr/>
        </p:nvSpPr>
        <p:spPr>
          <a:xfrm>
            <a:off x="7793038" y="6823045"/>
            <a:ext cx="12577762" cy="2349361"/>
          </a:xfrm>
          <a:prstGeom prst="rect">
            <a:avLst/>
          </a:prstGeom>
        </p:spPr>
        <p:txBody>
          <a:bodyPr wrap="square">
            <a:spAutoFit/>
          </a:bodyPr>
          <a:lstStyle/>
          <a:p>
            <a:pPr marL="571500" indent="-571500" algn="just">
              <a:spcBef>
                <a:spcPts val="240"/>
              </a:spcBef>
              <a:spcAft>
                <a:spcPts val="0"/>
              </a:spcAft>
              <a:buClr>
                <a:srgbClr val="C00000"/>
              </a:buClr>
              <a:buFont typeface="Wingdings" panose="05000000000000000000" pitchFamily="2" charset="2"/>
              <a:buChar char="§"/>
            </a:pP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Approved Company Auditor Under the Companies Act 1965</a:t>
            </a:r>
          </a:p>
          <a:p>
            <a:pPr marL="571500" indent="-571500" algn="just">
              <a:spcBef>
                <a:spcPts val="240"/>
              </a:spcBef>
              <a:spcAft>
                <a:spcPts val="0"/>
              </a:spcAft>
              <a:buClr>
                <a:srgbClr val="C00000"/>
              </a:buClr>
              <a:buFont typeface="Wingdings" panose="05000000000000000000" pitchFamily="2" charset="2"/>
              <a:buChar char="§"/>
            </a:pP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Approved Cooperative Auditor from Malaysian Cooperative Commission</a:t>
            </a:r>
          </a:p>
          <a:p>
            <a:pPr marL="571500" indent="-571500" algn="just">
              <a:spcBef>
                <a:spcPts val="240"/>
              </a:spcBef>
              <a:spcAft>
                <a:spcPts val="0"/>
              </a:spcAft>
              <a:buClr>
                <a:srgbClr val="C00000"/>
              </a:buClr>
              <a:buFont typeface="Wingdings" panose="05000000000000000000" pitchFamily="2" charset="2"/>
              <a:buChar char="§"/>
            </a:pP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Malaysian Institute of Accountants (MIA)</a:t>
            </a:r>
          </a:p>
          <a:p>
            <a:pPr marL="571500" indent="-571500" algn="just">
              <a:spcBef>
                <a:spcPts val="240"/>
              </a:spcBef>
              <a:spcAft>
                <a:spcPts val="0"/>
              </a:spcAft>
              <a:buClr>
                <a:srgbClr val="C00000"/>
              </a:buClr>
              <a:buFont typeface="Wingdings" panose="05000000000000000000" pitchFamily="2" charset="2"/>
              <a:buChar char="§"/>
            </a:pP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Associate with Chartered Tax Institute of Malaysia (CTIM)</a:t>
            </a:r>
          </a:p>
          <a:p>
            <a:pPr marL="571500" indent="-571500" algn="just">
              <a:spcBef>
                <a:spcPts val="240"/>
              </a:spcBef>
              <a:spcAft>
                <a:spcPts val="0"/>
              </a:spcAft>
              <a:buClr>
                <a:srgbClr val="C00000"/>
              </a:buClr>
              <a:buFont typeface="Wingdings" panose="05000000000000000000" pitchFamily="2" charset="2"/>
              <a:buChar char="§"/>
            </a:pP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Bachelor of Accounting from </a:t>
            </a:r>
            <a:r>
              <a:rPr lang="en-MY" sz="2800" dirty="0" err="1">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Universiti</a:t>
            </a: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 Malaysia Sabah (UMS)</a:t>
            </a:r>
          </a:p>
        </p:txBody>
      </p:sp>
      <p:sp>
        <p:nvSpPr>
          <p:cNvPr id="36" name="Rectangle 35"/>
          <p:cNvSpPr/>
          <p:nvPr/>
        </p:nvSpPr>
        <p:spPr>
          <a:xfrm>
            <a:off x="7793038" y="10874043"/>
            <a:ext cx="12985914" cy="979755"/>
          </a:xfrm>
          <a:prstGeom prst="rect">
            <a:avLst/>
          </a:prstGeom>
        </p:spPr>
        <p:txBody>
          <a:bodyPr wrap="square">
            <a:spAutoFit/>
          </a:bodyPr>
          <a:lstStyle/>
          <a:p>
            <a:pPr marL="568325" indent="-568325" algn="just" defTabSz="914400">
              <a:spcBef>
                <a:spcPts val="240"/>
              </a:spcBef>
              <a:buClr>
                <a:srgbClr val="C00000"/>
              </a:buClr>
              <a:buFont typeface="Wingdings" panose="05000000000000000000" pitchFamily="2" charset="2"/>
              <a:buChar char="§"/>
              <a:defRPr/>
            </a:pP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Member of Malaysian Institute of Accountants (MIA)</a:t>
            </a:r>
          </a:p>
          <a:p>
            <a:pPr marL="568325" indent="-568325" algn="just">
              <a:spcBef>
                <a:spcPts val="240"/>
              </a:spcBef>
              <a:buClr>
                <a:srgbClr val="C00000"/>
              </a:buClr>
              <a:buFont typeface="Wingdings" panose="05000000000000000000" pitchFamily="2" charset="2"/>
              <a:buChar char="§"/>
            </a:pPr>
            <a:r>
              <a:rPr lang="en-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Bachelor of Accounting from International Islamic University Malaysia (IIUM)</a:t>
            </a:r>
            <a:endParaRPr lang="ms-MY" sz="28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p:cNvSpPr txBox="1"/>
          <p:nvPr/>
        </p:nvSpPr>
        <p:spPr>
          <a:xfrm>
            <a:off x="1446791" y="1951975"/>
            <a:ext cx="21586688" cy="820739"/>
          </a:xfrm>
          <a:prstGeom prst="rect">
            <a:avLst/>
          </a:prstGeom>
          <a:noFill/>
        </p:spPr>
        <p:txBody>
          <a:bodyPr wrap="square" lIns="243852" tIns="121926" rIns="243852" bIns="121926" rtlCol="0">
            <a:spAutoFit/>
          </a:bodyPr>
          <a:lstStyle/>
          <a:p>
            <a:pPr algn="ctr"/>
            <a:r>
              <a:rPr lang="en-US" sz="3700" dirty="0">
                <a:solidFill>
                  <a:schemeClr val="tx1">
                    <a:lumMod val="65000"/>
                    <a:lumOff val="35000"/>
                  </a:schemeClr>
                </a:solidFill>
                <a:latin typeface="Open Sans Light"/>
                <a:cs typeface="Open Sans Light"/>
              </a:rPr>
              <a:t>Engagement Team </a:t>
            </a:r>
            <a:r>
              <a:rPr lang="en-US" sz="3700" dirty="0" smtClean="0">
                <a:solidFill>
                  <a:schemeClr val="tx1">
                    <a:lumMod val="65000"/>
                    <a:lumOff val="35000"/>
                  </a:schemeClr>
                </a:solidFill>
                <a:latin typeface="Open Sans Light"/>
                <a:cs typeface="Open Sans Light"/>
              </a:rPr>
              <a:t>Leadership (Cont.)</a:t>
            </a:r>
            <a:endParaRPr lang="en-US" sz="3700" dirty="0">
              <a:solidFill>
                <a:schemeClr val="tx1">
                  <a:lumMod val="65000"/>
                  <a:lumOff val="35000"/>
                </a:schemeClr>
              </a:solidFill>
              <a:latin typeface="Open Sans Light"/>
              <a:cs typeface="Open Sans Light"/>
            </a:endParaRPr>
          </a:p>
        </p:txBody>
      </p:sp>
      <p:sp>
        <p:nvSpPr>
          <p:cNvPr id="12" name="TextBox 11"/>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a:solidFill>
                  <a:srgbClr val="C00000"/>
                </a:solidFill>
                <a:latin typeface="Open Sans Light"/>
                <a:cs typeface="Open Sans Light"/>
              </a:rPr>
              <a:t>The Proposal</a:t>
            </a:r>
          </a:p>
        </p:txBody>
      </p:sp>
    </p:spTree>
    <p:extLst>
      <p:ext uri="{BB962C8B-B14F-4D97-AF65-F5344CB8AC3E}">
        <p14:creationId xmlns:p14="http://schemas.microsoft.com/office/powerpoint/2010/main" val="3167479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a:solidFill>
                  <a:srgbClr val="C00000"/>
                </a:solidFill>
                <a:latin typeface="Open Sans Light"/>
                <a:cs typeface="Open Sans Light"/>
              </a:rPr>
              <a:t>The Proposal</a:t>
            </a:r>
          </a:p>
        </p:txBody>
      </p:sp>
      <p:pic>
        <p:nvPicPr>
          <p:cNvPr id="20" name="Picture Placeholder 19"/>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1104900" y="4142555"/>
            <a:ext cx="3452813" cy="3186112"/>
          </a:xfrm>
          <a:prstGeom prst="rect">
            <a:avLst/>
          </a:prstGeom>
          <a:ln>
            <a:noFill/>
          </a:ln>
          <a:effectLst>
            <a:outerShdw blurRad="292100" dist="139700" dir="2700000" algn="tl" rotWithShape="0">
              <a:srgbClr val="333333">
                <a:alpha val="65000"/>
              </a:srgbClr>
            </a:outerShdw>
          </a:effectLst>
        </p:spPr>
      </p:pic>
      <p:pic>
        <p:nvPicPr>
          <p:cNvPr id="21" name="Picture Placeholder 20"/>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a:xfrm>
            <a:off x="5535613" y="4142555"/>
            <a:ext cx="3452812" cy="3186112"/>
          </a:xfrm>
          <a:prstGeom prst="rect">
            <a:avLst/>
          </a:prstGeom>
          <a:ln>
            <a:noFill/>
          </a:ln>
          <a:effectLst>
            <a:outerShdw blurRad="292100" dist="139700" dir="2700000" algn="tl" rotWithShape="0">
              <a:srgbClr val="333333">
                <a:alpha val="65000"/>
              </a:srgbClr>
            </a:outerShdw>
          </a:effectLst>
        </p:spPr>
      </p:pic>
      <p:pic>
        <p:nvPicPr>
          <p:cNvPr id="22" name="Picture Placeholder 21"/>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a:stretch/>
        </p:blipFill>
        <p:spPr>
          <a:xfrm>
            <a:off x="10333038" y="4142555"/>
            <a:ext cx="3452812" cy="3186112"/>
          </a:xfrm>
          <a:prstGeom prst="rect">
            <a:avLst/>
          </a:prstGeom>
          <a:ln>
            <a:noFill/>
          </a:ln>
          <a:effectLst>
            <a:outerShdw blurRad="292100" dist="139700" dir="2700000" algn="tl" rotWithShape="0">
              <a:srgbClr val="333333">
                <a:alpha val="65000"/>
              </a:srgbClr>
            </a:outerShdw>
          </a:effectLst>
        </p:spPr>
      </p:pic>
      <p:pic>
        <p:nvPicPr>
          <p:cNvPr id="27" name="Picture Placeholder 26"/>
          <p:cNvPicPr>
            <a:picLocks noGrp="1" noChangeAspect="1"/>
          </p:cNvPicPr>
          <p:nvPr>
            <p:ph type="pic" sz="quarter" idx="16"/>
          </p:nvPr>
        </p:nvPicPr>
        <p:blipFill>
          <a:blip r:embed="rId6" cstate="email">
            <a:extLst>
              <a:ext uri="{28A0092B-C50C-407E-A947-70E740481C1C}">
                <a14:useLocalDpi xmlns:a14="http://schemas.microsoft.com/office/drawing/2010/main"/>
              </a:ext>
            </a:extLst>
          </a:blip>
          <a:srcRect/>
          <a:stretch>
            <a:fillRect/>
          </a:stretch>
        </p:blipFill>
        <p:spPr>
          <a:xfrm>
            <a:off x="14979650" y="4142555"/>
            <a:ext cx="3452813" cy="318611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4"/>
          </p:nvPr>
        </p:nvSpPr>
        <p:spPr/>
        <p:txBody>
          <a:bodyPr/>
          <a:lstStyle/>
          <a:p>
            <a:fld id="{C9468CE9-3F3D-1446-A027-4B4CDD3883B0}" type="slidenum">
              <a:rPr lang="en-US" smtClean="0"/>
              <a:pPr/>
              <a:t>46</a:t>
            </a:fld>
            <a:endParaRPr lang="en-US"/>
          </a:p>
        </p:txBody>
      </p:sp>
      <p:sp>
        <p:nvSpPr>
          <p:cNvPr id="6" name="TextBox 5"/>
          <p:cNvSpPr txBox="1"/>
          <p:nvPr/>
        </p:nvSpPr>
        <p:spPr>
          <a:xfrm>
            <a:off x="1446791" y="1951975"/>
            <a:ext cx="21586688" cy="815620"/>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WHY </a:t>
            </a:r>
            <a:r>
              <a:rPr lang="en-US" sz="3700" dirty="0" smtClean="0">
                <a:solidFill>
                  <a:srgbClr val="C00000"/>
                </a:solidFill>
                <a:latin typeface="Neuropol" panose="020F0607030201010804" pitchFamily="34" charset="0"/>
                <a:cs typeface="Open Sans Light"/>
              </a:rPr>
              <a:t>SALIHIN</a:t>
            </a:r>
            <a:r>
              <a:rPr lang="en-US" sz="3700" dirty="0" smtClean="0">
                <a:solidFill>
                  <a:srgbClr val="C00000"/>
                </a:solidFill>
                <a:latin typeface="Neuropol X Rg" panose="02000503040000020004" pitchFamily="2" charset="0"/>
                <a:cs typeface="Open Sans Light"/>
              </a:rPr>
              <a:t> </a:t>
            </a:r>
            <a:r>
              <a:rPr lang="en-US" sz="3700"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37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p:cNvSpPr/>
          <p:nvPr/>
        </p:nvSpPr>
        <p:spPr>
          <a:xfrm>
            <a:off x="880015" y="7669704"/>
            <a:ext cx="3973549" cy="4124216"/>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01.</a:t>
            </a:r>
          </a:p>
          <a:p>
            <a:r>
              <a:rPr lang="en-US" sz="2400" dirty="0" smtClean="0">
                <a:solidFill>
                  <a:schemeClr val="tx1">
                    <a:lumMod val="65000"/>
                    <a:lumOff val="35000"/>
                  </a:schemeClr>
                </a:solidFill>
                <a:latin typeface="Open Sans"/>
                <a:ea typeface="Open Sans Light"/>
                <a:cs typeface="Open Sans"/>
              </a:rPr>
              <a:t>Experienced Employees</a:t>
            </a:r>
            <a:endParaRPr lang="en-US" sz="2400" dirty="0">
              <a:solidFill>
                <a:schemeClr val="tx1">
                  <a:lumMod val="65000"/>
                  <a:lumOff val="35000"/>
                </a:schemeClr>
              </a:solidFill>
              <a:latin typeface="Open Sans"/>
              <a:ea typeface="Open Sans Light"/>
              <a:cs typeface="Open Sans"/>
            </a:endParaRPr>
          </a:p>
          <a:p>
            <a:endParaRPr lang="en-US" sz="24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have the right ‘hands-on’ team with vast knowledge and relevant experience.</a:t>
            </a:r>
            <a:endParaRPr lang="en-US" sz="2000" dirty="0">
              <a:solidFill>
                <a:schemeClr val="tx1">
                  <a:lumMod val="65000"/>
                  <a:lumOff val="35000"/>
                </a:schemeClr>
              </a:solidFill>
              <a:latin typeface="Open Sans Light"/>
              <a:cs typeface="Open Sans Light"/>
            </a:endParaRPr>
          </a:p>
        </p:txBody>
      </p:sp>
      <p:sp>
        <p:nvSpPr>
          <p:cNvPr id="12" name="Rectangle 11"/>
          <p:cNvSpPr/>
          <p:nvPr/>
        </p:nvSpPr>
        <p:spPr>
          <a:xfrm>
            <a:off x="5261871" y="7659767"/>
            <a:ext cx="3973549" cy="4678214"/>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02.</a:t>
            </a:r>
          </a:p>
          <a:p>
            <a:r>
              <a:rPr lang="en-US" sz="2400" dirty="0" smtClean="0">
                <a:solidFill>
                  <a:schemeClr val="tx1">
                    <a:lumMod val="65000"/>
                    <a:lumOff val="35000"/>
                  </a:schemeClr>
                </a:solidFill>
                <a:latin typeface="Open Sans"/>
                <a:ea typeface="Open Sans Light"/>
                <a:cs typeface="Open Sans"/>
              </a:rPr>
              <a:t>Comprehensive Reports</a:t>
            </a:r>
            <a:endParaRPr lang="en-US" sz="2400" dirty="0">
              <a:solidFill>
                <a:schemeClr val="tx1">
                  <a:lumMod val="65000"/>
                  <a:lumOff val="35000"/>
                </a:schemeClr>
              </a:solidFill>
              <a:latin typeface="Open Sans"/>
              <a:ea typeface="Open Sans Light"/>
              <a:cs typeface="Open Sans"/>
            </a:endParaRPr>
          </a:p>
          <a:p>
            <a:endParaRPr lang="en-US" sz="24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would be able to provide complete and comprehensive reports in tandem to your key areas of concern.</a:t>
            </a:r>
            <a:endParaRPr lang="en-US" sz="2100" dirty="0">
              <a:solidFill>
                <a:schemeClr val="tx1">
                  <a:lumMod val="65000"/>
                  <a:lumOff val="35000"/>
                </a:schemeClr>
              </a:solidFill>
              <a:latin typeface="Open Sans Light"/>
              <a:cs typeface="Open Sans Light"/>
            </a:endParaRPr>
          </a:p>
        </p:txBody>
      </p:sp>
      <p:sp>
        <p:nvSpPr>
          <p:cNvPr id="13" name="Rectangle 12"/>
          <p:cNvSpPr/>
          <p:nvPr/>
        </p:nvSpPr>
        <p:spPr>
          <a:xfrm>
            <a:off x="10100923" y="7678816"/>
            <a:ext cx="3973549" cy="4601270"/>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03.</a:t>
            </a:r>
          </a:p>
          <a:p>
            <a:r>
              <a:rPr lang="en-US" sz="2400" dirty="0" smtClean="0">
                <a:solidFill>
                  <a:schemeClr val="tx1">
                    <a:lumMod val="65000"/>
                    <a:lumOff val="35000"/>
                  </a:schemeClr>
                </a:solidFill>
                <a:latin typeface="Open Sans"/>
                <a:ea typeface="Open Sans Light"/>
                <a:cs typeface="Open Sans"/>
              </a:rPr>
              <a:t>Quality Service Delivery</a:t>
            </a:r>
            <a:endParaRPr lang="en-US" sz="2400" dirty="0">
              <a:solidFill>
                <a:schemeClr val="tx1">
                  <a:lumMod val="65000"/>
                  <a:lumOff val="35000"/>
                </a:schemeClr>
              </a:solidFill>
              <a:latin typeface="Open Sans"/>
              <a:ea typeface="Open Sans Light"/>
              <a:cs typeface="Open Sans"/>
            </a:endParaRPr>
          </a:p>
          <a:p>
            <a:endParaRPr lang="en-US" sz="19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Our Engagement Partner, Board of Advisors and Managers will be involved in closed co-operation for quality service delivery.</a:t>
            </a:r>
            <a:endParaRPr lang="en-US" sz="2000" dirty="0">
              <a:solidFill>
                <a:schemeClr val="tx1">
                  <a:lumMod val="65000"/>
                  <a:lumOff val="35000"/>
                </a:schemeClr>
              </a:solidFill>
              <a:latin typeface="Open Sans Light"/>
              <a:cs typeface="Open Sans Light"/>
            </a:endParaRPr>
          </a:p>
        </p:txBody>
      </p:sp>
      <p:sp>
        <p:nvSpPr>
          <p:cNvPr id="14" name="Rectangle 13"/>
          <p:cNvSpPr/>
          <p:nvPr/>
        </p:nvSpPr>
        <p:spPr>
          <a:xfrm>
            <a:off x="14723408" y="7659767"/>
            <a:ext cx="3973549" cy="4124216"/>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04.</a:t>
            </a:r>
          </a:p>
          <a:p>
            <a:r>
              <a:rPr lang="en-US" sz="2400" dirty="0" smtClean="0">
                <a:solidFill>
                  <a:schemeClr val="tx1">
                    <a:lumMod val="65000"/>
                    <a:lumOff val="35000"/>
                  </a:schemeClr>
                </a:solidFill>
                <a:latin typeface="Open Sans"/>
                <a:ea typeface="Open Sans Light"/>
                <a:cs typeface="Open Sans"/>
              </a:rPr>
              <a:t>Value for Money</a:t>
            </a:r>
            <a:endParaRPr lang="en-US" sz="2400" dirty="0">
              <a:solidFill>
                <a:schemeClr val="tx1">
                  <a:lumMod val="65000"/>
                  <a:lumOff val="35000"/>
                </a:schemeClr>
              </a:solidFill>
              <a:latin typeface="Open Sans"/>
              <a:ea typeface="Open Sans Light"/>
              <a:cs typeface="Open Sans"/>
            </a:endParaRPr>
          </a:p>
          <a:p>
            <a:endParaRPr lang="en-US" sz="2400" b="1"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offer ‘value for money’ without compromising on the quality  and timeliness of our services.</a:t>
            </a:r>
            <a:endParaRPr lang="en-US" sz="2100" dirty="0">
              <a:solidFill>
                <a:schemeClr val="tx1">
                  <a:lumMod val="65000"/>
                  <a:lumOff val="35000"/>
                </a:schemeClr>
              </a:solidFill>
              <a:latin typeface="Open Sans Light"/>
              <a:cs typeface="Open Sans Light"/>
            </a:endParaRPr>
          </a:p>
        </p:txBody>
      </p:sp>
      <p:sp>
        <p:nvSpPr>
          <p:cNvPr id="15" name="Rectangle 14"/>
          <p:cNvSpPr/>
          <p:nvPr/>
        </p:nvSpPr>
        <p:spPr>
          <a:xfrm>
            <a:off x="19519999" y="7668790"/>
            <a:ext cx="3973549" cy="4678214"/>
          </a:xfrm>
          <a:prstGeom prst="rect">
            <a:avLst/>
          </a:prstGeom>
        </p:spPr>
        <p:txBody>
          <a:bodyPr wrap="square" lIns="182889" tIns="91445" rIns="182889" bIns="91445">
            <a:spAutoFit/>
          </a:bodyPr>
          <a:lstStyle/>
          <a:p>
            <a:r>
              <a:rPr lang="en-US" sz="6400" dirty="0" smtClean="0">
                <a:solidFill>
                  <a:schemeClr val="tx1">
                    <a:lumMod val="65000"/>
                    <a:lumOff val="35000"/>
                  </a:schemeClr>
                </a:solidFill>
                <a:latin typeface="Open Sans"/>
                <a:ea typeface="Open Sans Light"/>
                <a:cs typeface="Open Sans"/>
              </a:rPr>
              <a:t>05.</a:t>
            </a:r>
            <a:endParaRPr lang="en-US" sz="6400" dirty="0">
              <a:solidFill>
                <a:schemeClr val="tx1">
                  <a:lumMod val="65000"/>
                  <a:lumOff val="35000"/>
                </a:schemeClr>
              </a:solidFill>
              <a:latin typeface="Open Sans"/>
              <a:ea typeface="Open Sans Light"/>
              <a:cs typeface="Open Sans"/>
            </a:endParaRPr>
          </a:p>
          <a:p>
            <a:r>
              <a:rPr lang="en-US" sz="2400" dirty="0" smtClean="0">
                <a:solidFill>
                  <a:schemeClr val="tx1">
                    <a:lumMod val="65000"/>
                    <a:lumOff val="35000"/>
                  </a:schemeClr>
                </a:solidFill>
                <a:latin typeface="Open Sans"/>
                <a:ea typeface="Open Sans Light"/>
                <a:cs typeface="Open Sans"/>
              </a:rPr>
              <a:t>Minimal Disruption</a:t>
            </a:r>
            <a:endParaRPr lang="en-US" sz="2400" dirty="0">
              <a:solidFill>
                <a:schemeClr val="tx1">
                  <a:lumMod val="65000"/>
                  <a:lumOff val="35000"/>
                </a:schemeClr>
              </a:solidFill>
              <a:latin typeface="Open Sans"/>
              <a:ea typeface="Open Sans Light"/>
              <a:cs typeface="Open Sans"/>
            </a:endParaRPr>
          </a:p>
          <a:p>
            <a:endParaRPr lang="en-US" sz="2400" b="1"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will apply our considerable experience to ensure minimal disruption to clients’ daily operations.</a:t>
            </a:r>
            <a:endParaRPr lang="en-US" sz="2100" dirty="0">
              <a:solidFill>
                <a:schemeClr val="tx1">
                  <a:lumMod val="65000"/>
                  <a:lumOff val="35000"/>
                </a:schemeClr>
              </a:solidFill>
              <a:latin typeface="Open Sans Light"/>
              <a:cs typeface="Open Sans Light"/>
            </a:endParaRPr>
          </a:p>
        </p:txBody>
      </p:sp>
      <p:pic>
        <p:nvPicPr>
          <p:cNvPr id="29" name="Picture Placeholder 2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779917" y="4142555"/>
            <a:ext cx="3489157" cy="3186112"/>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7466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7" name="Rectangle 16"/>
          <p:cNvSpPr/>
          <p:nvPr/>
        </p:nvSpPr>
        <p:spPr>
          <a:xfrm>
            <a:off x="510911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8" name="Rectangle 17"/>
          <p:cNvSpPr/>
          <p:nvPr/>
        </p:nvSpPr>
        <p:spPr>
          <a:xfrm>
            <a:off x="99668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9" name="Rectangle 18"/>
          <p:cNvSpPr/>
          <p:nvPr/>
        </p:nvSpPr>
        <p:spPr>
          <a:xfrm>
            <a:off x="146150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23" name="Rectangle 22"/>
          <p:cNvSpPr/>
          <p:nvPr/>
        </p:nvSpPr>
        <p:spPr>
          <a:xfrm>
            <a:off x="193775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2" name="Rectangle 1"/>
          <p:cNvSpPr/>
          <p:nvPr/>
        </p:nvSpPr>
        <p:spPr>
          <a:xfrm>
            <a:off x="1294118" y="3054528"/>
            <a:ext cx="21974956" cy="661720"/>
          </a:xfrm>
          <a:prstGeom prst="rect">
            <a:avLst/>
          </a:prstGeom>
        </p:spPr>
        <p:txBody>
          <a:bodyPr wrap="square">
            <a:spAutoFit/>
          </a:bodyPr>
          <a:lstStyle/>
          <a:p>
            <a:pPr algn="ctr"/>
            <a:r>
              <a:rPr lang="en-US" sz="3700" dirty="0">
                <a:solidFill>
                  <a:schemeClr val="tx1">
                    <a:lumMod val="65000"/>
                    <a:lumOff val="35000"/>
                  </a:schemeClr>
                </a:solidFill>
                <a:latin typeface="Open Sans Light"/>
                <a:cs typeface="Open Sans Light"/>
              </a:rPr>
              <a:t>The following are key reasons why </a:t>
            </a:r>
            <a:r>
              <a:rPr lang="en-US" sz="3700" dirty="0" smtClean="0">
                <a:solidFill>
                  <a:srgbClr val="C00000"/>
                </a:solidFill>
                <a:latin typeface="Neuropol" panose="020F0607030201010804" pitchFamily="34" charset="0"/>
                <a:cs typeface="Open Sans Light"/>
              </a:rPr>
              <a:t>SALIHIN</a:t>
            </a:r>
            <a:r>
              <a:rPr lang="en-US" sz="3700" dirty="0" smtClean="0">
                <a:solidFill>
                  <a:schemeClr val="tx1">
                    <a:lumMod val="65000"/>
                    <a:lumOff val="35000"/>
                  </a:schemeClr>
                </a:solidFill>
                <a:latin typeface="Neuropol" panose="020F0607030201010804" pitchFamily="34" charset="0"/>
                <a:cs typeface="Open Sans Light"/>
              </a:rPr>
              <a:t> </a:t>
            </a:r>
            <a:r>
              <a:rPr lang="en-US" sz="3700" dirty="0">
                <a:solidFill>
                  <a:schemeClr val="tx1">
                    <a:lumMod val="65000"/>
                    <a:lumOff val="35000"/>
                  </a:schemeClr>
                </a:solidFill>
                <a:latin typeface="Open Sans Light"/>
                <a:cs typeface="Open Sans Light"/>
              </a:rPr>
              <a:t>should be your firm’s preferred choice:</a:t>
            </a:r>
          </a:p>
        </p:txBody>
      </p:sp>
    </p:spTree>
    <p:extLst>
      <p:ext uri="{BB962C8B-B14F-4D97-AF65-F5344CB8AC3E}">
        <p14:creationId xmlns:p14="http://schemas.microsoft.com/office/powerpoint/2010/main" val="33867171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9468CE9-3F3D-1446-A027-4B4CDD3883B0}" type="slidenum">
              <a:rPr lang="en-US" smtClean="0"/>
              <a:pPr/>
              <a:t>47</a:t>
            </a:fld>
            <a:endParaRPr lang="en-US"/>
          </a:p>
        </p:txBody>
      </p:sp>
      <p:sp>
        <p:nvSpPr>
          <p:cNvPr id="8" name="Rectangle 7"/>
          <p:cNvSpPr/>
          <p:nvPr/>
        </p:nvSpPr>
        <p:spPr>
          <a:xfrm>
            <a:off x="2209800" y="4578462"/>
            <a:ext cx="20116800" cy="4524315"/>
          </a:xfrm>
          <a:prstGeom prst="rect">
            <a:avLst/>
          </a:prstGeom>
        </p:spPr>
        <p:txBody>
          <a:bodyPr wrap="square">
            <a:spAutoFit/>
          </a:bodyPr>
          <a:lstStyle/>
          <a:p>
            <a:pPr algn="just"/>
            <a:r>
              <a:rPr lang="en-US" sz="3200" b="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Commitment</a:t>
            </a:r>
            <a:endParaRPr lang="en-US" sz="32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smtClean="0">
                <a:solidFill>
                  <a:schemeClr val="tx1">
                    <a:lumMod val="65000"/>
                    <a:lumOff val="35000"/>
                  </a:schemeClr>
                </a:solidFill>
                <a:latin typeface="Open Sans Light"/>
              </a:rPr>
              <a:t>Our mission emphasizes </a:t>
            </a:r>
            <a:r>
              <a:rPr lang="en-US" sz="3200" dirty="0">
                <a:solidFill>
                  <a:schemeClr val="tx1">
                    <a:lumMod val="65000"/>
                    <a:lumOff val="35000"/>
                  </a:schemeClr>
                </a:solidFill>
                <a:latin typeface="Open Sans Light"/>
              </a:rPr>
              <a:t>responsive personal attention to help you fulfill your mission </a:t>
            </a:r>
            <a:r>
              <a:rPr lang="en-US" sz="3200" dirty="0" smtClean="0">
                <a:solidFill>
                  <a:schemeClr val="tx1">
                    <a:lumMod val="65000"/>
                    <a:lumOff val="35000"/>
                  </a:schemeClr>
                </a:solidFill>
                <a:latin typeface="Open Sans Light"/>
              </a:rPr>
              <a:t>and achieve </a:t>
            </a:r>
            <a:r>
              <a:rPr lang="en-US" sz="3200" dirty="0">
                <a:solidFill>
                  <a:schemeClr val="tx1">
                    <a:lumMod val="65000"/>
                    <a:lumOff val="35000"/>
                  </a:schemeClr>
                </a:solidFill>
                <a:latin typeface="Open Sans Light"/>
              </a:rPr>
              <a:t>your goals. Our team works with you in an integrated fashion, and we are </a:t>
            </a:r>
            <a:r>
              <a:rPr lang="en-US" sz="3200" dirty="0" smtClean="0">
                <a:solidFill>
                  <a:schemeClr val="tx1">
                    <a:lumMod val="65000"/>
                    <a:lumOff val="35000"/>
                  </a:schemeClr>
                </a:solidFill>
                <a:latin typeface="Open Sans Light"/>
              </a:rPr>
              <a:t>committed to:</a:t>
            </a:r>
          </a:p>
          <a:p>
            <a:pPr algn="just"/>
            <a:endParaRPr lang="en-US" sz="3200" dirty="0">
              <a:solidFill>
                <a:schemeClr val="tx1">
                  <a:lumMod val="65000"/>
                  <a:lumOff val="35000"/>
                </a:schemeClr>
              </a:solidFill>
              <a:latin typeface="Open Sans Light"/>
            </a:endParaRPr>
          </a:p>
          <a:p>
            <a:pPr marL="571500" indent="-571500" algn="just">
              <a:buFont typeface="Arial" panose="020B0604020202020204" pitchFamily="34" charset="0"/>
              <a:buChar char="•"/>
            </a:pPr>
            <a:r>
              <a:rPr lang="en-US" sz="3200" dirty="0" smtClean="0">
                <a:solidFill>
                  <a:schemeClr val="tx1">
                    <a:lumMod val="65000"/>
                    <a:lumOff val="35000"/>
                  </a:schemeClr>
                </a:solidFill>
                <a:latin typeface="Open Sans Light"/>
              </a:rPr>
              <a:t>Performing </a:t>
            </a:r>
            <a:r>
              <a:rPr lang="en-US" sz="3200" dirty="0">
                <a:solidFill>
                  <a:schemeClr val="tx1">
                    <a:lumMod val="65000"/>
                    <a:lumOff val="35000"/>
                  </a:schemeClr>
                </a:solidFill>
                <a:latin typeface="Open Sans Light"/>
              </a:rPr>
              <a:t>the work within a timeframe mutually agreed upon </a:t>
            </a:r>
            <a:r>
              <a:rPr lang="en-US" sz="3200" dirty="0" smtClean="0">
                <a:solidFill>
                  <a:schemeClr val="tx1">
                    <a:lumMod val="65000"/>
                    <a:lumOff val="35000"/>
                  </a:schemeClr>
                </a:solidFill>
                <a:latin typeface="Open Sans Light"/>
              </a:rPr>
              <a:t>between </a:t>
            </a:r>
            <a:r>
              <a:rPr lang="en-US" sz="3200" b="1" dirty="0" smtClean="0">
                <a:solidFill>
                  <a:srgbClr val="A80000"/>
                </a:solidFill>
                <a:latin typeface="Open Sans" panose="020B0606030504020204" pitchFamily="34" charset="0"/>
                <a:ea typeface="Open Sans" panose="020B0606030504020204" pitchFamily="34" charset="0"/>
                <a:cs typeface="Open Sans" panose="020B0606030504020204" pitchFamily="34" charset="0"/>
              </a:rPr>
              <a:t>KKLW </a:t>
            </a:r>
            <a:r>
              <a:rPr lang="en-US" sz="3200" dirty="0" smtClean="0">
                <a:solidFill>
                  <a:schemeClr val="tx1">
                    <a:lumMod val="65000"/>
                    <a:lumOff val="35000"/>
                  </a:schemeClr>
                </a:solidFill>
                <a:latin typeface="Open Sans Light"/>
              </a:rPr>
              <a:t>and </a:t>
            </a:r>
            <a:r>
              <a:rPr lang="en-US" sz="3200" dirty="0" smtClean="0">
                <a:solidFill>
                  <a:srgbClr val="C00000"/>
                </a:solidFill>
                <a:latin typeface="Neuropol" panose="020F0607030201010804" pitchFamily="34" charset="0"/>
              </a:rPr>
              <a:t>SALIHIN</a:t>
            </a:r>
            <a:r>
              <a:rPr lang="en-US" sz="3200" dirty="0" smtClean="0">
                <a:solidFill>
                  <a:schemeClr val="tx1">
                    <a:lumMod val="65000"/>
                    <a:lumOff val="35000"/>
                  </a:schemeClr>
                </a:solidFill>
                <a:latin typeface="Neuropol" panose="020F0607030201010804" pitchFamily="34" charset="0"/>
              </a:rPr>
              <a:t>.</a:t>
            </a:r>
          </a:p>
          <a:p>
            <a:pPr marL="571500" indent="-571500" algn="just">
              <a:buFont typeface="Arial" panose="020B0604020202020204" pitchFamily="34" charset="0"/>
              <a:buChar char="•"/>
            </a:pPr>
            <a:r>
              <a:rPr lang="en-US" sz="3200" dirty="0" smtClean="0">
                <a:solidFill>
                  <a:schemeClr val="tx1">
                    <a:lumMod val="65000"/>
                    <a:lumOff val="35000"/>
                  </a:schemeClr>
                </a:solidFill>
                <a:latin typeface="Open Sans Light"/>
              </a:rPr>
              <a:t>Timely</a:t>
            </a:r>
            <a:r>
              <a:rPr lang="en-US" sz="3200" dirty="0">
                <a:solidFill>
                  <a:schemeClr val="tx1">
                    <a:lumMod val="65000"/>
                    <a:lumOff val="35000"/>
                  </a:schemeClr>
                </a:solidFill>
                <a:latin typeface="Open Sans Light"/>
              </a:rPr>
              <a:t>, prompt and responsive attention. We encourage the entire </a:t>
            </a:r>
            <a:r>
              <a:rPr lang="en-US" sz="3200" dirty="0" smtClean="0">
                <a:solidFill>
                  <a:schemeClr val="tx1">
                    <a:lumMod val="65000"/>
                    <a:lumOff val="35000"/>
                  </a:schemeClr>
                </a:solidFill>
                <a:latin typeface="Open Sans Light"/>
              </a:rPr>
              <a:t>client service </a:t>
            </a:r>
            <a:r>
              <a:rPr lang="en-US" sz="3200" dirty="0">
                <a:solidFill>
                  <a:schemeClr val="tx1">
                    <a:lumMod val="65000"/>
                    <a:lumOff val="35000"/>
                  </a:schemeClr>
                </a:solidFill>
                <a:latin typeface="Open Sans Light"/>
              </a:rPr>
              <a:t>team to act </a:t>
            </a:r>
            <a:r>
              <a:rPr lang="en-US" sz="3200" dirty="0" smtClean="0">
                <a:solidFill>
                  <a:schemeClr val="tx1">
                    <a:lumMod val="65000"/>
                    <a:lumOff val="35000"/>
                  </a:schemeClr>
                </a:solidFill>
                <a:latin typeface="Open Sans Light"/>
              </a:rPr>
              <a:t>proactively.</a:t>
            </a:r>
          </a:p>
          <a:p>
            <a:pPr marL="571500" indent="-571500" algn="just">
              <a:buFont typeface="Arial" panose="020B0604020202020204" pitchFamily="34" charset="0"/>
              <a:buChar char="•"/>
            </a:pPr>
            <a:r>
              <a:rPr lang="en-US" sz="3200" dirty="0" smtClean="0">
                <a:solidFill>
                  <a:schemeClr val="tx1">
                    <a:lumMod val="65000"/>
                    <a:lumOff val="35000"/>
                  </a:schemeClr>
                </a:solidFill>
                <a:latin typeface="Open Sans Light"/>
              </a:rPr>
              <a:t>A </a:t>
            </a:r>
            <a:r>
              <a:rPr lang="en-US" sz="3200" dirty="0">
                <a:solidFill>
                  <a:schemeClr val="tx1">
                    <a:lumMod val="65000"/>
                    <a:lumOff val="35000"/>
                  </a:schemeClr>
                </a:solidFill>
                <a:latin typeface="Open Sans Light"/>
              </a:rPr>
              <a:t>strategic, organized approach to engagement </a:t>
            </a:r>
            <a:r>
              <a:rPr lang="en-US" sz="3200" dirty="0" smtClean="0">
                <a:solidFill>
                  <a:schemeClr val="tx1">
                    <a:lumMod val="65000"/>
                    <a:lumOff val="35000"/>
                  </a:schemeClr>
                </a:solidFill>
                <a:latin typeface="Open Sans Light"/>
              </a:rPr>
              <a:t>management.</a:t>
            </a:r>
          </a:p>
          <a:p>
            <a:pPr marL="571500" indent="-571500" algn="just">
              <a:buFont typeface="Arial" panose="020B0604020202020204" pitchFamily="34" charset="0"/>
              <a:buChar char="•"/>
            </a:pPr>
            <a:r>
              <a:rPr lang="en-US" sz="3200" dirty="0" smtClean="0">
                <a:solidFill>
                  <a:schemeClr val="tx1">
                    <a:lumMod val="65000"/>
                    <a:lumOff val="35000"/>
                  </a:schemeClr>
                </a:solidFill>
                <a:latin typeface="Open Sans Light"/>
              </a:rPr>
              <a:t>A </a:t>
            </a:r>
            <a:r>
              <a:rPr lang="en-US" sz="3200" dirty="0">
                <a:solidFill>
                  <a:schemeClr val="tx1">
                    <a:lumMod val="65000"/>
                    <a:lumOff val="35000"/>
                  </a:schemeClr>
                </a:solidFill>
                <a:latin typeface="Open Sans Light"/>
              </a:rPr>
              <a:t>job done efficiently and at a </a:t>
            </a:r>
            <a:r>
              <a:rPr lang="en-US" sz="3200" dirty="0" smtClean="0">
                <a:solidFill>
                  <a:schemeClr val="tx1">
                    <a:lumMod val="65000"/>
                    <a:lumOff val="35000"/>
                  </a:schemeClr>
                </a:solidFill>
                <a:latin typeface="Open Sans Light"/>
              </a:rPr>
              <a:t>commensurate price - </a:t>
            </a:r>
            <a:r>
              <a:rPr lang="en-US" sz="3200" dirty="0">
                <a:solidFill>
                  <a:schemeClr val="tx1">
                    <a:lumMod val="65000"/>
                    <a:lumOff val="35000"/>
                  </a:schemeClr>
                </a:solidFill>
                <a:latin typeface="Open Sans Light"/>
              </a:rPr>
              <a:t>with minimal disruption to </a:t>
            </a:r>
            <a:r>
              <a:rPr lang="en-US" sz="3200" dirty="0" smtClean="0">
                <a:solidFill>
                  <a:schemeClr val="tx1">
                    <a:lumMod val="65000"/>
                    <a:lumOff val="35000"/>
                  </a:schemeClr>
                </a:solidFill>
                <a:latin typeface="Open Sans Light"/>
              </a:rPr>
              <a:t>your staff </a:t>
            </a:r>
            <a:r>
              <a:rPr lang="en-US" sz="3200" dirty="0">
                <a:solidFill>
                  <a:schemeClr val="tx1">
                    <a:lumMod val="65000"/>
                    <a:lumOff val="35000"/>
                  </a:schemeClr>
                </a:solidFill>
                <a:latin typeface="Open Sans Light"/>
              </a:rPr>
              <a:t>and/or office procedures.</a:t>
            </a:r>
          </a:p>
        </p:txBody>
      </p:sp>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a:solidFill>
                  <a:srgbClr val="C00000"/>
                </a:solidFill>
                <a:latin typeface="Open Sans Light"/>
                <a:cs typeface="Open Sans Light"/>
              </a:rPr>
              <a:t>The Proposal</a:t>
            </a:r>
          </a:p>
        </p:txBody>
      </p:sp>
      <p:sp>
        <p:nvSpPr>
          <p:cNvPr id="11" name="Rectangle 10"/>
          <p:cNvSpPr/>
          <p:nvPr/>
        </p:nvSpPr>
        <p:spPr>
          <a:xfrm>
            <a:off x="1342245" y="3027742"/>
            <a:ext cx="21974956" cy="661720"/>
          </a:xfrm>
          <a:prstGeom prst="rect">
            <a:avLst/>
          </a:prstGeom>
        </p:spPr>
        <p:txBody>
          <a:bodyPr wrap="square">
            <a:spAutoFit/>
          </a:bodyPr>
          <a:lstStyle/>
          <a:p>
            <a:pPr algn="ctr"/>
            <a:r>
              <a:rPr lang="en-US" sz="3700" dirty="0">
                <a:solidFill>
                  <a:schemeClr val="tx1">
                    <a:lumMod val="65000"/>
                    <a:lumOff val="35000"/>
                  </a:schemeClr>
                </a:solidFill>
                <a:latin typeface="Open Sans Light"/>
                <a:cs typeface="Open Sans Light"/>
              </a:rPr>
              <a:t>The following are key reasons why </a:t>
            </a:r>
            <a:r>
              <a:rPr lang="en-US" sz="3700" dirty="0" smtClean="0">
                <a:solidFill>
                  <a:srgbClr val="A80000"/>
                </a:solidFill>
                <a:latin typeface="Neuropol" panose="020F0607030201010804" pitchFamily="34" charset="0"/>
                <a:cs typeface="Open Sans Light"/>
              </a:rPr>
              <a:t>SALIHIN</a:t>
            </a:r>
            <a:r>
              <a:rPr lang="en-US" sz="3700" b="1" dirty="0" smtClean="0">
                <a:solidFill>
                  <a:schemeClr val="tx1">
                    <a:lumMod val="65000"/>
                    <a:lumOff val="35000"/>
                  </a:schemeClr>
                </a:solidFill>
                <a:latin typeface="Open Sans Light"/>
                <a:cs typeface="Open Sans Light"/>
              </a:rPr>
              <a:t> </a:t>
            </a:r>
            <a:r>
              <a:rPr lang="en-US" sz="3700" dirty="0">
                <a:solidFill>
                  <a:schemeClr val="tx1">
                    <a:lumMod val="65000"/>
                    <a:lumOff val="35000"/>
                  </a:schemeClr>
                </a:solidFill>
                <a:latin typeface="Open Sans Light"/>
                <a:cs typeface="Open Sans Light"/>
              </a:rPr>
              <a:t>should be your firm’s preferred choice:</a:t>
            </a:r>
          </a:p>
        </p:txBody>
      </p:sp>
      <p:sp>
        <p:nvSpPr>
          <p:cNvPr id="2" name="Rectangle 1"/>
          <p:cNvSpPr/>
          <p:nvPr/>
        </p:nvSpPr>
        <p:spPr>
          <a:xfrm>
            <a:off x="2209799" y="9667549"/>
            <a:ext cx="20116801" cy="2062103"/>
          </a:xfrm>
          <a:prstGeom prst="rect">
            <a:avLst/>
          </a:prstGeom>
        </p:spPr>
        <p:txBody>
          <a:bodyPr wrap="square">
            <a:spAutoFit/>
          </a:bodyPr>
          <a:lstStyle/>
          <a:p>
            <a:pPr algn="just"/>
            <a:r>
              <a:rPr lang="en-US" sz="3200" b="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Philosophy</a:t>
            </a:r>
          </a:p>
          <a:p>
            <a:pPr algn="just"/>
            <a:r>
              <a:rPr lang="en-US" sz="3200" dirty="0" smtClean="0">
                <a:solidFill>
                  <a:schemeClr val="tx1">
                    <a:lumMod val="65000"/>
                    <a:lumOff val="35000"/>
                  </a:schemeClr>
                </a:solidFill>
                <a:latin typeface="Open Sans Light"/>
              </a:rPr>
              <a:t>We </a:t>
            </a:r>
            <a:r>
              <a:rPr lang="en-US" sz="3200" dirty="0">
                <a:solidFill>
                  <a:schemeClr val="tx1">
                    <a:lumMod val="65000"/>
                    <a:lumOff val="35000"/>
                  </a:schemeClr>
                </a:solidFill>
                <a:latin typeface="Open Sans Light"/>
              </a:rPr>
              <a:t>hold ourselves accountable to a very high standard of behavior. We always </a:t>
            </a:r>
            <a:r>
              <a:rPr lang="en-US" sz="3200" dirty="0" smtClean="0">
                <a:solidFill>
                  <a:schemeClr val="tx1">
                    <a:lumMod val="65000"/>
                    <a:lumOff val="35000"/>
                  </a:schemeClr>
                </a:solidFill>
                <a:latin typeface="Open Sans Light"/>
              </a:rPr>
              <a:t>focus on </a:t>
            </a:r>
            <a:r>
              <a:rPr lang="en-US" sz="3200" dirty="0">
                <a:solidFill>
                  <a:schemeClr val="tx1">
                    <a:lumMod val="65000"/>
                    <a:lumOff val="35000"/>
                  </a:schemeClr>
                </a:solidFill>
                <a:latin typeface="Open Sans Light"/>
              </a:rPr>
              <a:t>doing the right thing regardless of how it </a:t>
            </a:r>
            <a:r>
              <a:rPr lang="en-US" sz="3200" dirty="0" smtClean="0">
                <a:solidFill>
                  <a:schemeClr val="tx1">
                    <a:lumMod val="65000"/>
                    <a:lumOff val="35000"/>
                  </a:schemeClr>
                </a:solidFill>
                <a:latin typeface="Open Sans Light"/>
              </a:rPr>
              <a:t>“sells”. Our accountability philosophy has been </a:t>
            </a:r>
            <a:r>
              <a:rPr lang="en-US" sz="3200" dirty="0">
                <a:solidFill>
                  <a:schemeClr val="tx1">
                    <a:lumMod val="65000"/>
                    <a:lumOff val="35000"/>
                  </a:schemeClr>
                </a:solidFill>
                <a:latin typeface="Open Sans Light"/>
              </a:rPr>
              <a:t>the </a:t>
            </a:r>
            <a:r>
              <a:rPr lang="en-US" sz="3200" dirty="0" smtClean="0">
                <a:solidFill>
                  <a:schemeClr val="tx1">
                    <a:lumMod val="65000"/>
                    <a:lumOff val="35000"/>
                  </a:schemeClr>
                </a:solidFill>
                <a:latin typeface="Open Sans Light"/>
              </a:rPr>
              <a:t>cornerstone of </a:t>
            </a:r>
            <a:r>
              <a:rPr lang="en-US" sz="3200" dirty="0" smtClean="0">
                <a:solidFill>
                  <a:srgbClr val="C00000"/>
                </a:solidFill>
                <a:latin typeface="Neuropol" panose="020F0607030201010804" pitchFamily="34" charset="0"/>
              </a:rPr>
              <a:t>SALIHIN</a:t>
            </a:r>
            <a:r>
              <a:rPr lang="en-US" sz="3200" dirty="0" smtClean="0">
                <a:solidFill>
                  <a:schemeClr val="tx1">
                    <a:lumMod val="65000"/>
                    <a:lumOff val="35000"/>
                  </a:schemeClr>
                </a:solidFill>
                <a:latin typeface="Open Sans Light"/>
              </a:rPr>
              <a:t>, it has </a:t>
            </a:r>
            <a:r>
              <a:rPr lang="en-US" sz="3200" dirty="0">
                <a:solidFill>
                  <a:schemeClr val="tx1">
                    <a:lumMod val="65000"/>
                    <a:lumOff val="35000"/>
                  </a:schemeClr>
                </a:solidFill>
                <a:latin typeface="Open Sans Light"/>
              </a:rPr>
              <a:t>guided our growth for over </a:t>
            </a:r>
            <a:r>
              <a:rPr lang="en-US" sz="3200" dirty="0" smtClean="0">
                <a:solidFill>
                  <a:schemeClr val="tx1">
                    <a:lumMod val="65000"/>
                    <a:lumOff val="35000"/>
                  </a:schemeClr>
                </a:solidFill>
                <a:latin typeface="Open Sans Light"/>
              </a:rPr>
              <a:t>14 years </a:t>
            </a:r>
            <a:r>
              <a:rPr lang="en-US" sz="3200" dirty="0">
                <a:solidFill>
                  <a:schemeClr val="tx1">
                    <a:lumMod val="65000"/>
                    <a:lumOff val="35000"/>
                  </a:schemeClr>
                </a:solidFill>
                <a:latin typeface="Open Sans Light"/>
              </a:rPr>
              <a:t>and will continue to </a:t>
            </a:r>
            <a:r>
              <a:rPr lang="en-US" sz="3200" dirty="0" smtClean="0">
                <a:solidFill>
                  <a:schemeClr val="tx1">
                    <a:lumMod val="65000"/>
                    <a:lumOff val="35000"/>
                  </a:schemeClr>
                </a:solidFill>
                <a:latin typeface="Open Sans Light"/>
              </a:rPr>
              <a:t>guide future growth and practice. </a:t>
            </a:r>
            <a:endParaRPr lang="en-US" sz="3200" dirty="0">
              <a:solidFill>
                <a:schemeClr val="tx1">
                  <a:lumMod val="65000"/>
                  <a:lumOff val="35000"/>
                </a:schemeClr>
              </a:solidFill>
              <a:latin typeface="Open Sans Light"/>
            </a:endParaRPr>
          </a:p>
        </p:txBody>
      </p:sp>
      <p:sp>
        <p:nvSpPr>
          <p:cNvPr id="9" name="TextBox 8"/>
          <p:cNvSpPr txBox="1"/>
          <p:nvPr/>
        </p:nvSpPr>
        <p:spPr>
          <a:xfrm>
            <a:off x="1446791" y="1951975"/>
            <a:ext cx="21586688" cy="815620"/>
          </a:xfrm>
          <a:prstGeom prst="rect">
            <a:avLst/>
          </a:prstGeom>
          <a:noFill/>
        </p:spPr>
        <p:txBody>
          <a:bodyPr wrap="square" lIns="243852" tIns="121926" rIns="243852" bIns="121926" rtlCol="0">
            <a:spAutoFit/>
          </a:bodyPr>
          <a:lstStyle/>
          <a:p>
            <a:pPr algn="ctr"/>
            <a:r>
              <a:rPr lang="en-US" sz="3700" dirty="0" smtClean="0">
                <a:solidFill>
                  <a:schemeClr val="tx1">
                    <a:lumMod val="65000"/>
                    <a:lumOff val="35000"/>
                  </a:schemeClr>
                </a:solidFill>
                <a:latin typeface="Open Sans Light"/>
                <a:cs typeface="Open Sans Light"/>
              </a:rPr>
              <a:t>WHY </a:t>
            </a:r>
            <a:r>
              <a:rPr lang="en-US" sz="3700" dirty="0" smtClean="0">
                <a:solidFill>
                  <a:srgbClr val="C00000"/>
                </a:solidFill>
                <a:latin typeface="Neuropol" panose="020F0607030201010804" pitchFamily="34" charset="0"/>
                <a:cs typeface="Open Sans Light"/>
              </a:rPr>
              <a:t>SALIHIN</a:t>
            </a:r>
            <a:r>
              <a:rPr lang="en-US" sz="3700" dirty="0" smtClean="0">
                <a:solidFill>
                  <a:srgbClr val="C00000"/>
                </a:solidFill>
                <a:latin typeface="Neuropol X Rg" panose="02000503040000020004" pitchFamily="2" charset="0"/>
                <a:cs typeface="Open Sans Light"/>
              </a:rPr>
              <a:t> </a:t>
            </a:r>
            <a:r>
              <a:rPr lang="en-US" sz="3700"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37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34607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0746" y="12190402"/>
            <a:ext cx="4045941" cy="1124329"/>
          </a:xfrm>
          <a:prstGeom prst="rect">
            <a:avLst/>
          </a:prstGeom>
        </p:spPr>
      </p:pic>
      <p:sp>
        <p:nvSpPr>
          <p:cNvPr id="16" name="Rectangle 15"/>
          <p:cNvSpPr/>
          <p:nvPr/>
        </p:nvSpPr>
        <p:spPr>
          <a:xfrm>
            <a:off x="9789004" y="11895392"/>
            <a:ext cx="4988295" cy="492453"/>
          </a:xfrm>
          <a:prstGeom prst="rect">
            <a:avLst/>
          </a:prstGeom>
        </p:spPr>
        <p:txBody>
          <a:bodyPr wrap="square" lIns="182889" tIns="91445" rIns="182889" bIns="91445">
            <a:spAutoFit/>
          </a:bodyPr>
          <a:lstStyle/>
          <a:p>
            <a:pPr algn="ctr"/>
            <a:r>
              <a:rPr lang="en-US" sz="20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Follow us on social media</a:t>
            </a:r>
            <a:endParaRPr lang="en-US" sz="2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48</a:t>
            </a:fld>
            <a:endParaRPr lang="en-US" dirty="0"/>
          </a:p>
        </p:txBody>
      </p:sp>
      <p:sp>
        <p:nvSpPr>
          <p:cNvPr id="22" name="Rectangle 21"/>
          <p:cNvSpPr/>
          <p:nvPr/>
        </p:nvSpPr>
        <p:spPr>
          <a:xfrm>
            <a:off x="304374" y="4806688"/>
            <a:ext cx="5597891" cy="692377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641256" y="4972563"/>
            <a:ext cx="4988295" cy="6586429"/>
          </a:xfrm>
          <a:prstGeom prst="rect">
            <a:avLst/>
          </a:prstGeom>
        </p:spPr>
        <p:txBody>
          <a:bodyPr wrap="square" lIns="182889" tIns="91445" rIns="182889" bIns="91445">
            <a:spAutoFit/>
          </a:bodyPr>
          <a:lstStyle/>
          <a:p>
            <a:pPr algn="ctr"/>
            <a:r>
              <a:rPr lang="en-US" sz="4300" b="1" dirty="0" smtClean="0">
                <a:solidFill>
                  <a:schemeClr val="bg1"/>
                </a:solidFill>
                <a:latin typeface="Open Sans Light"/>
                <a:ea typeface="Open Sans Light"/>
                <a:cs typeface="Open Sans Light"/>
              </a:rPr>
              <a:t>Selangor</a:t>
            </a:r>
            <a:endParaRPr lang="en-US" sz="4300" b="1" dirty="0">
              <a:solidFill>
                <a:schemeClr val="bg1"/>
              </a:solidFill>
              <a:latin typeface="Open Sans Light"/>
              <a:ea typeface="Open Sans Light"/>
              <a:cs typeface="Open Sans Light"/>
            </a:endParaRPr>
          </a:p>
          <a:p>
            <a:pPr algn="ctr"/>
            <a:r>
              <a:rPr lang="en-US" sz="3700" dirty="0" smtClean="0">
                <a:solidFill>
                  <a:schemeClr val="bg1"/>
                </a:solidFill>
                <a:latin typeface="Open Sans Light"/>
                <a:ea typeface="Open Sans Light"/>
                <a:cs typeface="Open Sans Light"/>
              </a:rPr>
              <a:t>—</a:t>
            </a: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Headquarters</a:t>
            </a:r>
          </a:p>
          <a:p>
            <a:endPar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smtClean="0">
                <a:solidFill>
                  <a:schemeClr val="bg1"/>
                </a:solidFill>
                <a:latin typeface="Open Sans Light"/>
                <a:cs typeface="Open Sans Light"/>
              </a:rPr>
              <a:t>555, </a:t>
            </a:r>
            <a:r>
              <a:rPr lang="en-US" sz="2800" dirty="0" err="1" smtClean="0">
                <a:solidFill>
                  <a:schemeClr val="bg1"/>
                </a:solidFill>
                <a:latin typeface="Open Sans Light"/>
                <a:cs typeface="Open Sans Light"/>
              </a:rPr>
              <a:t>Jalan</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Samudra</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Utara,</a:t>
            </a:r>
          </a:p>
          <a:p>
            <a:r>
              <a:rPr lang="en-US" sz="2800" dirty="0" smtClean="0">
                <a:solidFill>
                  <a:schemeClr val="bg1"/>
                </a:solidFill>
                <a:latin typeface="Open Sans Light"/>
                <a:cs typeface="Open Sans Light"/>
              </a:rPr>
              <a:t>Taman </a:t>
            </a:r>
            <a:r>
              <a:rPr lang="en-US" sz="2800" dirty="0" err="1" smtClean="0">
                <a:solidFill>
                  <a:schemeClr val="bg1"/>
                </a:solidFill>
                <a:latin typeface="Open Sans Light"/>
                <a:cs typeface="Open Sans Light"/>
              </a:rPr>
              <a:t>Samudra</a:t>
            </a:r>
            <a:r>
              <a:rPr lang="en-US" sz="2800" dirty="0" smtClean="0">
                <a:solidFill>
                  <a:schemeClr val="bg1"/>
                </a:solidFill>
                <a:latin typeface="Open Sans Light"/>
                <a:cs typeface="Open Sans Light"/>
              </a:rPr>
              <a:t>,</a:t>
            </a:r>
          </a:p>
          <a:p>
            <a:r>
              <a:rPr lang="en-US" sz="2800" dirty="0" smtClean="0">
                <a:solidFill>
                  <a:schemeClr val="bg1"/>
                </a:solidFill>
                <a:latin typeface="Open Sans Light"/>
                <a:cs typeface="Open Sans Light"/>
              </a:rPr>
              <a:t>68100 </a:t>
            </a:r>
            <a:r>
              <a:rPr lang="en-US" sz="2800" dirty="0" err="1" smtClean="0">
                <a:solidFill>
                  <a:schemeClr val="bg1"/>
                </a:solidFill>
                <a:latin typeface="Open Sans Light"/>
                <a:cs typeface="Open Sans Light"/>
              </a:rPr>
              <a:t>Batu</a:t>
            </a:r>
            <a:r>
              <a:rPr lang="en-US" sz="2800" dirty="0" smtClean="0">
                <a:solidFill>
                  <a:schemeClr val="bg1"/>
                </a:solidFill>
                <a:latin typeface="Open Sans Light"/>
                <a:cs typeface="Open Sans Light"/>
              </a:rPr>
              <a:t> Caves,</a:t>
            </a:r>
          </a:p>
          <a:p>
            <a:r>
              <a:rPr lang="en-US" sz="2800" dirty="0" smtClean="0">
                <a:solidFill>
                  <a:schemeClr val="bg1"/>
                </a:solidFill>
                <a:latin typeface="Open Sans Light"/>
                <a:cs typeface="Open Sans Light"/>
              </a:rPr>
              <a:t>Selangor</a:t>
            </a:r>
            <a:r>
              <a:rPr lang="en-US" sz="2800" dirty="0">
                <a:solidFill>
                  <a:schemeClr val="bg1"/>
                </a:solidFill>
                <a:latin typeface="Open Sans Light"/>
                <a:cs typeface="Open Sans Light"/>
              </a:rPr>
              <a:t> </a:t>
            </a:r>
            <a:r>
              <a:rPr lang="en-US" sz="2800" dirty="0" err="1" smtClean="0">
                <a:solidFill>
                  <a:schemeClr val="bg1"/>
                </a:solidFill>
                <a:latin typeface="Open Sans Light"/>
                <a:cs typeface="Open Sans Light"/>
              </a:rPr>
              <a:t>Darul</a:t>
            </a:r>
            <a:r>
              <a:rPr lang="en-US" sz="2800" dirty="0" smtClean="0">
                <a:solidFill>
                  <a:schemeClr val="bg1"/>
                </a:solidFill>
                <a:latin typeface="Open Sans Light"/>
                <a:cs typeface="Open Sans Light"/>
              </a:rPr>
              <a:t> Ehsan.</a:t>
            </a:r>
          </a:p>
          <a:p>
            <a:endParaRPr lang="en-US" sz="2800" dirty="0">
              <a:solidFill>
                <a:schemeClr val="bg1"/>
              </a:solidFill>
              <a:latin typeface="Open Sans Light"/>
              <a:cs typeface="Open Sans Light"/>
            </a:endParaRP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Tel:</a:t>
            </a:r>
            <a:r>
              <a:rPr lang="en-US" sz="2800" dirty="0" smtClean="0">
                <a:solidFill>
                  <a:schemeClr val="bg1"/>
                </a:solidFill>
                <a:latin typeface="Open Sans Light"/>
                <a:cs typeface="Open Sans Light"/>
              </a:rPr>
              <a:t> +603-6185</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9970 (Hunting Line)</a:t>
            </a: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Fax: </a:t>
            </a:r>
            <a:r>
              <a:rPr lang="en-US" sz="2800" dirty="0" smtClean="0">
                <a:solidFill>
                  <a:schemeClr val="bg1"/>
                </a:solidFill>
                <a:latin typeface="Open Sans Light"/>
                <a:cs typeface="Open Sans Light"/>
              </a:rPr>
              <a:t>+603-6184 2524</a:t>
            </a:r>
          </a:p>
          <a:p>
            <a:endParaRPr lang="en-US" sz="2800" dirty="0" smtClean="0">
              <a:solidFill>
                <a:schemeClr val="bg1"/>
              </a:solidFill>
              <a:latin typeface="Open Sans Light"/>
              <a:cs typeface="Open Sans Light"/>
            </a:endParaRP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Email:</a:t>
            </a:r>
            <a:r>
              <a:rPr lang="en-US" sz="2800" dirty="0" smtClean="0">
                <a:solidFill>
                  <a:schemeClr val="bg1"/>
                </a:solidFill>
                <a:latin typeface="Open Sans Light"/>
                <a:cs typeface="Open Sans Light"/>
              </a:rPr>
              <a:t> info@salihin.com.my</a:t>
            </a:r>
            <a:endParaRPr lang="en-US" sz="2800" dirty="0">
              <a:solidFill>
                <a:schemeClr val="bg1"/>
              </a:solidFill>
              <a:latin typeface="Open Sans Light"/>
              <a:cs typeface="Open Sans Light"/>
            </a:endParaRPr>
          </a:p>
        </p:txBody>
      </p:sp>
      <p:sp>
        <p:nvSpPr>
          <p:cNvPr id="28" name="Rectangle 27"/>
          <p:cNvSpPr/>
          <p:nvPr/>
        </p:nvSpPr>
        <p:spPr>
          <a:xfrm>
            <a:off x="6394718" y="4806688"/>
            <a:ext cx="5597891" cy="6925825"/>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9" name="Rectangle 28"/>
          <p:cNvSpPr/>
          <p:nvPr/>
        </p:nvSpPr>
        <p:spPr>
          <a:xfrm>
            <a:off x="6731600" y="4974515"/>
            <a:ext cx="4988295" cy="5262989"/>
          </a:xfrm>
          <a:prstGeom prst="rect">
            <a:avLst/>
          </a:prstGeom>
        </p:spPr>
        <p:txBody>
          <a:bodyPr wrap="square" lIns="182889" tIns="91445" rIns="182889" bIns="91445">
            <a:spAutoFit/>
          </a:bodyPr>
          <a:lstStyle/>
          <a:p>
            <a:pPr algn="ctr"/>
            <a:r>
              <a:rPr lang="en-US" sz="4300" b="1" dirty="0" smtClean="0">
                <a:solidFill>
                  <a:schemeClr val="bg1"/>
                </a:solidFill>
                <a:latin typeface="Open Sans Light"/>
                <a:ea typeface="Open Sans Light"/>
                <a:cs typeface="Open Sans Light"/>
              </a:rPr>
              <a:t>Sarawak</a:t>
            </a:r>
            <a:endParaRPr lang="en-US" sz="4300" b="1" dirty="0">
              <a:solidFill>
                <a:schemeClr val="bg1"/>
              </a:solidFill>
              <a:latin typeface="Open Sans Light"/>
              <a:ea typeface="Open Sans Light"/>
              <a:cs typeface="Open Sans Light"/>
            </a:endParaRPr>
          </a:p>
          <a:p>
            <a:pPr algn="ctr"/>
            <a:r>
              <a:rPr lang="en-US" sz="3700" dirty="0" smtClean="0">
                <a:solidFill>
                  <a:schemeClr val="bg1"/>
                </a:solidFill>
                <a:latin typeface="Open Sans Light"/>
                <a:ea typeface="Open Sans Light"/>
                <a:cs typeface="Open Sans Light"/>
              </a:rPr>
              <a:t>—</a:t>
            </a:r>
          </a:p>
          <a:p>
            <a:r>
              <a:rPr lang="en-US" sz="2800" dirty="0" smtClean="0">
                <a:solidFill>
                  <a:schemeClr val="bg1"/>
                </a:solidFill>
                <a:latin typeface="Open Sans Light"/>
                <a:cs typeface="Open Sans Light"/>
              </a:rPr>
              <a:t>Lot 506, Floor Section 1,</a:t>
            </a:r>
          </a:p>
          <a:p>
            <a:r>
              <a:rPr lang="en-US" sz="2800" dirty="0" smtClean="0">
                <a:solidFill>
                  <a:schemeClr val="bg1"/>
                </a:solidFill>
                <a:latin typeface="Open Sans Light"/>
                <a:cs typeface="Open Sans Light"/>
              </a:rPr>
              <a:t>KTLD </a:t>
            </a:r>
            <a:r>
              <a:rPr lang="en-US" sz="2800" dirty="0" err="1" smtClean="0">
                <a:solidFill>
                  <a:schemeClr val="bg1"/>
                </a:solidFill>
                <a:latin typeface="Open Sans Light"/>
                <a:cs typeface="Open Sans Light"/>
              </a:rPr>
              <a:t>Jalan</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Kulas</a:t>
            </a:r>
            <a:r>
              <a:rPr lang="en-US" sz="2800" dirty="0" smtClean="0">
                <a:solidFill>
                  <a:schemeClr val="bg1"/>
                </a:solidFill>
                <a:latin typeface="Open Sans Light"/>
                <a:cs typeface="Open Sans Light"/>
              </a:rPr>
              <a:t> Tengah,</a:t>
            </a:r>
          </a:p>
          <a:p>
            <a:r>
              <a:rPr lang="en-US" sz="2800" dirty="0" smtClean="0">
                <a:solidFill>
                  <a:schemeClr val="bg1"/>
                </a:solidFill>
                <a:latin typeface="Open Sans Light"/>
                <a:cs typeface="Open Sans Light"/>
              </a:rPr>
              <a:t>93400 Kuching, Sarawak.</a:t>
            </a:r>
          </a:p>
          <a:p>
            <a:endParaRPr lang="en-US" sz="2800" dirty="0">
              <a:solidFill>
                <a:schemeClr val="bg1"/>
              </a:solidFill>
              <a:latin typeface="Open Sans Light"/>
              <a:cs typeface="Open Sans Light"/>
            </a:endParaRP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Tel:</a:t>
            </a:r>
            <a:r>
              <a:rPr lang="en-US" sz="2800" dirty="0" smtClean="0">
                <a:solidFill>
                  <a:schemeClr val="bg1"/>
                </a:solidFill>
                <a:latin typeface="Open Sans Light"/>
                <a:cs typeface="Open Sans Light"/>
              </a:rPr>
              <a:t> +6082-240 378</a:t>
            </a: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Fax:</a:t>
            </a:r>
            <a:r>
              <a:rPr lang="en-US" sz="2800" dirty="0" smtClean="0">
                <a:solidFill>
                  <a:schemeClr val="bg1"/>
                </a:solidFill>
                <a:latin typeface="Open Sans Light"/>
                <a:cs typeface="Open Sans Light"/>
              </a:rPr>
              <a:t> +6082-240 359</a:t>
            </a:r>
          </a:p>
          <a:p>
            <a:endParaRPr lang="en-US" sz="2800" dirty="0" smtClean="0">
              <a:solidFill>
                <a:schemeClr val="bg1"/>
              </a:solidFill>
              <a:latin typeface="Open Sans Light"/>
              <a:cs typeface="Open Sans Light"/>
            </a:endParaRP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Email:</a:t>
            </a:r>
            <a:r>
              <a:rPr lang="en-US" sz="2800" dirty="0" smtClean="0">
                <a:solidFill>
                  <a:schemeClr val="bg1"/>
                </a:solidFill>
                <a:latin typeface="Open Sans Light"/>
                <a:cs typeface="Open Sans Light"/>
              </a:rPr>
              <a:t> </a:t>
            </a:r>
            <a:r>
              <a:rPr lang="en-US" sz="2600" dirty="0" smtClean="0">
                <a:solidFill>
                  <a:schemeClr val="bg1"/>
                </a:solidFill>
                <a:latin typeface="Open Sans Light"/>
                <a:cs typeface="Open Sans Light"/>
              </a:rPr>
              <a:t>salihinkuching@salihin.com.my</a:t>
            </a:r>
            <a:endParaRPr lang="en-US" sz="2600" dirty="0">
              <a:solidFill>
                <a:schemeClr val="bg1"/>
              </a:solidFill>
              <a:latin typeface="Open Sans Light"/>
              <a:cs typeface="Open Sans Light"/>
            </a:endParaRPr>
          </a:p>
        </p:txBody>
      </p:sp>
      <p:sp>
        <p:nvSpPr>
          <p:cNvPr id="30" name="Rectangle 29"/>
          <p:cNvSpPr/>
          <p:nvPr/>
        </p:nvSpPr>
        <p:spPr>
          <a:xfrm>
            <a:off x="12470610" y="4806688"/>
            <a:ext cx="5597891" cy="6925825"/>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31" name="Rectangle 30"/>
          <p:cNvSpPr/>
          <p:nvPr/>
        </p:nvSpPr>
        <p:spPr>
          <a:xfrm>
            <a:off x="12783429" y="4974515"/>
            <a:ext cx="4988295" cy="5724654"/>
          </a:xfrm>
          <a:prstGeom prst="rect">
            <a:avLst/>
          </a:prstGeom>
        </p:spPr>
        <p:txBody>
          <a:bodyPr wrap="square" lIns="182889" tIns="91445" rIns="182889" bIns="91445">
            <a:spAutoFit/>
          </a:bodyPr>
          <a:lstStyle/>
          <a:p>
            <a:pPr algn="ctr"/>
            <a:r>
              <a:rPr lang="en-US" sz="4300" b="1" dirty="0" smtClean="0">
                <a:solidFill>
                  <a:schemeClr val="bg1"/>
                </a:solidFill>
                <a:latin typeface="Open Sans Light"/>
                <a:ea typeface="Open Sans Light"/>
                <a:cs typeface="Open Sans Light"/>
              </a:rPr>
              <a:t>Johor</a:t>
            </a:r>
            <a:endParaRPr lang="en-US" sz="4300" b="1" dirty="0">
              <a:solidFill>
                <a:schemeClr val="bg1"/>
              </a:solidFill>
              <a:latin typeface="Open Sans Light"/>
              <a:ea typeface="Open Sans Light"/>
              <a:cs typeface="Open Sans Light"/>
            </a:endParaRPr>
          </a:p>
          <a:p>
            <a:pPr algn="ctr"/>
            <a:r>
              <a:rPr lang="en-US" sz="3700" dirty="0" smtClean="0">
                <a:solidFill>
                  <a:schemeClr val="bg1"/>
                </a:solidFill>
                <a:latin typeface="Open Sans Light"/>
                <a:ea typeface="Open Sans Light"/>
                <a:cs typeface="Open Sans Light"/>
              </a:rPr>
              <a:t>—</a:t>
            </a:r>
          </a:p>
          <a:p>
            <a:r>
              <a:rPr lang="en-US" sz="2800" dirty="0" smtClean="0">
                <a:solidFill>
                  <a:schemeClr val="bg1"/>
                </a:solidFill>
                <a:latin typeface="Open Sans Light"/>
                <a:cs typeface="Open Sans Light"/>
              </a:rPr>
              <a:t>No. 17-02, </a:t>
            </a:r>
            <a:r>
              <a:rPr lang="en-US" sz="2800" dirty="0" err="1" smtClean="0">
                <a:solidFill>
                  <a:schemeClr val="bg1"/>
                </a:solidFill>
                <a:latin typeface="Open Sans Light"/>
                <a:cs typeface="Open Sans Light"/>
              </a:rPr>
              <a:t>Jalan</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Kolam</a:t>
            </a:r>
            <a:r>
              <a:rPr lang="en-US" sz="2800" dirty="0" smtClean="0">
                <a:solidFill>
                  <a:schemeClr val="bg1"/>
                </a:solidFill>
                <a:latin typeface="Open Sans Light"/>
                <a:cs typeface="Open Sans Light"/>
              </a:rPr>
              <a:t> Air 1,</a:t>
            </a:r>
          </a:p>
          <a:p>
            <a:r>
              <a:rPr lang="en-US" sz="2800" dirty="0" smtClean="0">
                <a:solidFill>
                  <a:schemeClr val="bg1"/>
                </a:solidFill>
                <a:latin typeface="Open Sans Light"/>
                <a:cs typeface="Open Sans Light"/>
              </a:rPr>
              <a:t>Taman </a:t>
            </a:r>
            <a:r>
              <a:rPr lang="en-US" sz="2800" dirty="0" err="1" smtClean="0">
                <a:solidFill>
                  <a:schemeClr val="bg1"/>
                </a:solidFill>
                <a:latin typeface="Open Sans Light"/>
                <a:cs typeface="Open Sans Light"/>
              </a:rPr>
              <a:t>Nong</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Chik</a:t>
            </a:r>
            <a:r>
              <a:rPr lang="en-US" sz="2800" dirty="0" smtClean="0">
                <a:solidFill>
                  <a:schemeClr val="bg1"/>
                </a:solidFill>
                <a:latin typeface="Open Sans Light"/>
                <a:cs typeface="Open Sans Light"/>
              </a:rPr>
              <a:t> Heights,</a:t>
            </a:r>
          </a:p>
          <a:p>
            <a:r>
              <a:rPr lang="en-US" sz="2800" dirty="0" smtClean="0">
                <a:solidFill>
                  <a:schemeClr val="bg1"/>
                </a:solidFill>
                <a:latin typeface="Open Sans Light"/>
                <a:cs typeface="Open Sans Light"/>
              </a:rPr>
              <a:t>80100 Johor </a:t>
            </a:r>
            <a:r>
              <a:rPr lang="en-US" sz="2800" dirty="0" err="1" smtClean="0">
                <a:solidFill>
                  <a:schemeClr val="bg1"/>
                </a:solidFill>
                <a:latin typeface="Open Sans Light"/>
                <a:cs typeface="Open Sans Light"/>
              </a:rPr>
              <a:t>Bahru</a:t>
            </a:r>
            <a:r>
              <a:rPr lang="en-US" sz="2800" dirty="0" smtClean="0">
                <a:solidFill>
                  <a:schemeClr val="bg1"/>
                </a:solidFill>
                <a:latin typeface="Open Sans Light"/>
                <a:cs typeface="Open Sans Light"/>
              </a:rPr>
              <a:t>,</a:t>
            </a:r>
          </a:p>
          <a:p>
            <a:r>
              <a:rPr lang="en-US" sz="2800" dirty="0" smtClean="0">
                <a:solidFill>
                  <a:schemeClr val="bg1"/>
                </a:solidFill>
                <a:latin typeface="Open Sans Light"/>
                <a:cs typeface="Open Sans Light"/>
              </a:rPr>
              <a:t>Johor </a:t>
            </a:r>
            <a:r>
              <a:rPr lang="en-US" sz="2800" dirty="0" err="1" smtClean="0">
                <a:solidFill>
                  <a:schemeClr val="bg1"/>
                </a:solidFill>
                <a:latin typeface="Open Sans Light"/>
                <a:cs typeface="Open Sans Light"/>
              </a:rPr>
              <a:t>Darul</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Takzim</a:t>
            </a:r>
            <a:r>
              <a:rPr lang="en-US" sz="2800" dirty="0" smtClean="0">
                <a:solidFill>
                  <a:schemeClr val="bg1"/>
                </a:solidFill>
                <a:latin typeface="Open Sans Light"/>
                <a:cs typeface="Open Sans Light"/>
              </a:rPr>
              <a:t>.</a:t>
            </a:r>
          </a:p>
          <a:p>
            <a:endParaRPr lang="en-US" sz="2800" dirty="0">
              <a:solidFill>
                <a:schemeClr val="bg1"/>
              </a:solidFill>
              <a:latin typeface="Open Sans Light"/>
              <a:cs typeface="Open Sans Light"/>
            </a:endParaRPr>
          </a:p>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Tel:</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607-207 1728</a:t>
            </a:r>
            <a:endParaRPr lang="en-US" sz="2800" dirty="0">
              <a:solidFill>
                <a:schemeClr val="bg1"/>
              </a:solidFill>
              <a:latin typeface="Open Sans Light"/>
              <a:cs typeface="Open Sans Light"/>
            </a:endParaRPr>
          </a:p>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Fax:</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607-207 1729</a:t>
            </a:r>
            <a:endParaRPr lang="en-US" sz="2800" dirty="0">
              <a:solidFill>
                <a:schemeClr val="bg1"/>
              </a:solidFill>
              <a:latin typeface="Open Sans Light"/>
              <a:cs typeface="Open Sans Light"/>
            </a:endParaRPr>
          </a:p>
          <a:p>
            <a:endParaRPr lang="en-US" sz="2800" dirty="0">
              <a:solidFill>
                <a:schemeClr val="bg1"/>
              </a:solidFill>
              <a:latin typeface="Open Sans Light"/>
              <a:cs typeface="Open Sans Light"/>
            </a:endParaRPr>
          </a:p>
          <a:p>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Email: </a:t>
            </a:r>
            <a:r>
              <a:rPr lang="en-US" sz="2800" dirty="0" smtClean="0">
                <a:solidFill>
                  <a:schemeClr val="bg1"/>
                </a:solidFill>
                <a:latin typeface="Open Sans Light"/>
                <a:cs typeface="Open Sans Light"/>
              </a:rPr>
              <a:t>info@salihin.com.my</a:t>
            </a:r>
            <a:endParaRPr lang="en-US" sz="2800" dirty="0">
              <a:solidFill>
                <a:schemeClr val="bg1"/>
              </a:solidFill>
              <a:latin typeface="Open Sans Light"/>
              <a:cs typeface="Open Sans Light"/>
            </a:endParaRPr>
          </a:p>
        </p:txBody>
      </p:sp>
      <p:sp>
        <p:nvSpPr>
          <p:cNvPr id="32" name="Rectangle 31"/>
          <p:cNvSpPr/>
          <p:nvPr/>
        </p:nvSpPr>
        <p:spPr>
          <a:xfrm>
            <a:off x="18527078" y="4806688"/>
            <a:ext cx="5597891" cy="6936304"/>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33" name="Rectangle 32"/>
          <p:cNvSpPr/>
          <p:nvPr/>
        </p:nvSpPr>
        <p:spPr>
          <a:xfrm>
            <a:off x="18863960" y="4984488"/>
            <a:ext cx="4988295" cy="6586429"/>
          </a:xfrm>
          <a:prstGeom prst="rect">
            <a:avLst/>
          </a:prstGeom>
        </p:spPr>
        <p:txBody>
          <a:bodyPr wrap="square" lIns="182889" tIns="91445" rIns="182889" bIns="91445">
            <a:spAutoFit/>
          </a:bodyPr>
          <a:lstStyle/>
          <a:p>
            <a:pPr algn="ctr"/>
            <a:r>
              <a:rPr lang="en-US" sz="4300" b="1" dirty="0" smtClean="0">
                <a:solidFill>
                  <a:schemeClr val="bg1"/>
                </a:solidFill>
                <a:latin typeface="Open Sans Light"/>
                <a:ea typeface="Open Sans Light"/>
                <a:cs typeface="Open Sans Light"/>
              </a:rPr>
              <a:t>Terengganu (TAF)</a:t>
            </a:r>
            <a:endParaRPr lang="en-US" sz="4300" b="1" dirty="0">
              <a:solidFill>
                <a:schemeClr val="bg1"/>
              </a:solidFill>
              <a:latin typeface="Open Sans Light"/>
              <a:ea typeface="Open Sans Light"/>
              <a:cs typeface="Open Sans Light"/>
            </a:endParaRPr>
          </a:p>
          <a:p>
            <a:pPr algn="ctr"/>
            <a:r>
              <a:rPr lang="en-US" sz="3700" dirty="0" smtClean="0">
                <a:solidFill>
                  <a:schemeClr val="bg1"/>
                </a:solidFill>
                <a:latin typeface="Open Sans Light"/>
                <a:ea typeface="Open Sans Light"/>
                <a:cs typeface="Open Sans Light"/>
              </a:rPr>
              <a:t>—</a:t>
            </a:r>
          </a:p>
          <a:p>
            <a:r>
              <a:rPr lang="en-US" sz="2800" dirty="0" smtClean="0">
                <a:solidFill>
                  <a:schemeClr val="bg1"/>
                </a:solidFill>
                <a:latin typeface="Open Sans Light"/>
                <a:cs typeface="Open Sans Light"/>
              </a:rPr>
              <a:t>School of Maritime Business &amp; Management,</a:t>
            </a:r>
          </a:p>
          <a:p>
            <a:r>
              <a:rPr lang="en-US" sz="2800" dirty="0" err="1" smtClean="0">
                <a:solidFill>
                  <a:schemeClr val="bg1"/>
                </a:solidFill>
                <a:latin typeface="Open Sans Light"/>
                <a:cs typeface="Open Sans Light"/>
              </a:rPr>
              <a:t>Universiti</a:t>
            </a:r>
            <a:r>
              <a:rPr lang="en-US" sz="2800" dirty="0" smtClean="0">
                <a:solidFill>
                  <a:schemeClr val="bg1"/>
                </a:solidFill>
                <a:latin typeface="Open Sans Light"/>
                <a:cs typeface="Open Sans Light"/>
              </a:rPr>
              <a:t> Malaysia Terengganu (UMT),</a:t>
            </a:r>
          </a:p>
          <a:p>
            <a:r>
              <a:rPr lang="en-US" sz="2800" dirty="0" smtClean="0">
                <a:solidFill>
                  <a:schemeClr val="bg1"/>
                </a:solidFill>
                <a:latin typeface="Open Sans Light"/>
                <a:cs typeface="Open Sans Light"/>
              </a:rPr>
              <a:t>21030 Kuala Terengganu,</a:t>
            </a:r>
          </a:p>
          <a:p>
            <a:r>
              <a:rPr lang="en-US" sz="2800" dirty="0" smtClean="0">
                <a:solidFill>
                  <a:schemeClr val="bg1"/>
                </a:solidFill>
                <a:latin typeface="Open Sans Light"/>
                <a:cs typeface="Open Sans Light"/>
              </a:rPr>
              <a:t>Terengganu </a:t>
            </a:r>
            <a:r>
              <a:rPr lang="en-US" sz="2800" dirty="0" err="1" smtClean="0">
                <a:solidFill>
                  <a:schemeClr val="bg1"/>
                </a:solidFill>
                <a:latin typeface="Open Sans Light"/>
                <a:cs typeface="Open Sans Light"/>
              </a:rPr>
              <a:t>Darul</a:t>
            </a:r>
            <a:r>
              <a:rPr lang="en-US" sz="2800" dirty="0" smtClean="0">
                <a:solidFill>
                  <a:schemeClr val="bg1"/>
                </a:solidFill>
                <a:latin typeface="Open Sans Light"/>
                <a:cs typeface="Open Sans Light"/>
              </a:rPr>
              <a:t> Iman.</a:t>
            </a:r>
          </a:p>
          <a:p>
            <a:endParaRPr lang="en-US" sz="2800" dirty="0">
              <a:solidFill>
                <a:schemeClr val="bg1"/>
              </a:solidFill>
              <a:latin typeface="Open Sans Light"/>
              <a:cs typeface="Open Sans Light"/>
            </a:endParaRPr>
          </a:p>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Tel:</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609-668 3674</a:t>
            </a:r>
            <a:endParaRPr lang="en-US" sz="2800" dirty="0">
              <a:solidFill>
                <a:schemeClr val="bg1"/>
              </a:solidFill>
              <a:latin typeface="Open Sans Light"/>
              <a:cs typeface="Open Sans Light"/>
            </a:endParaRPr>
          </a:p>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Fax:</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609-668 3498</a:t>
            </a:r>
            <a:endParaRPr lang="en-US" sz="2800" dirty="0">
              <a:solidFill>
                <a:schemeClr val="bg1"/>
              </a:solidFill>
              <a:latin typeface="Open Sans Light"/>
              <a:cs typeface="Open Sans Light"/>
            </a:endParaRPr>
          </a:p>
          <a:p>
            <a:endParaRPr lang="en-US" sz="2800" dirty="0">
              <a:solidFill>
                <a:schemeClr val="bg1"/>
              </a:solidFill>
              <a:latin typeface="Open Sans Light"/>
              <a:cs typeface="Open Sans Light"/>
            </a:endParaRPr>
          </a:p>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Email:</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taf.umt@salihin.com.my</a:t>
            </a:r>
            <a:endParaRPr lang="en-US" sz="2800" dirty="0">
              <a:solidFill>
                <a:schemeClr val="bg1"/>
              </a:solidFill>
              <a:latin typeface="Open Sans Light"/>
              <a:cs typeface="Open Sans Light"/>
            </a:endParaRPr>
          </a:p>
        </p:txBody>
      </p:sp>
      <p:sp>
        <p:nvSpPr>
          <p:cNvPr id="34" name="TextBox 33"/>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Contact Us</a:t>
            </a:r>
            <a:endParaRPr lang="en-US" sz="6400" dirty="0">
              <a:solidFill>
                <a:srgbClr val="C00000"/>
              </a:solidFill>
              <a:latin typeface="Open Sans Light"/>
              <a:cs typeface="Open Sans Light"/>
            </a:endParaRPr>
          </a:p>
        </p:txBody>
      </p:sp>
      <p:sp>
        <p:nvSpPr>
          <p:cNvPr id="35" name="Rectangle 34"/>
          <p:cNvSpPr/>
          <p:nvPr/>
        </p:nvSpPr>
        <p:spPr>
          <a:xfrm>
            <a:off x="1330664" y="2082876"/>
            <a:ext cx="20021364" cy="2503249"/>
          </a:xfrm>
          <a:prstGeom prst="rect">
            <a:avLst/>
          </a:prstGeom>
        </p:spPr>
        <p:txBody>
          <a:bodyPr wrap="square">
            <a:spAutoFit/>
          </a:bodyPr>
          <a:lstStyle/>
          <a:p>
            <a:pPr algn="just">
              <a:spcBef>
                <a:spcPts val="240"/>
              </a:spcBef>
              <a:spcAft>
                <a:spcPts val="0"/>
              </a:spcAft>
              <a:buClr>
                <a:srgbClr val="C00000"/>
              </a:buClr>
            </a:pPr>
            <a:r>
              <a:rPr lang="en-US" sz="3000" b="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Primary Contact Person</a:t>
            </a:r>
          </a:p>
          <a:p>
            <a:pPr algn="just">
              <a:spcBef>
                <a:spcPts val="240"/>
              </a:spcBef>
              <a:spcAft>
                <a:spcPts val="0"/>
              </a:spcAft>
              <a:buClr>
                <a:srgbClr val="C00000"/>
              </a:buClr>
            </a:pPr>
            <a:r>
              <a:rPr lang="en-US" sz="30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Name: </a:t>
            </a:r>
          </a:p>
          <a:p>
            <a:pPr algn="just">
              <a:spcBef>
                <a:spcPts val="240"/>
              </a:spcBef>
              <a:spcAft>
                <a:spcPts val="0"/>
              </a:spcAft>
              <a:buClr>
                <a:srgbClr val="C00000"/>
              </a:buClr>
            </a:pPr>
            <a:r>
              <a:rPr lang="en-US" sz="30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Position: </a:t>
            </a:r>
          </a:p>
          <a:p>
            <a:pPr algn="just">
              <a:spcBef>
                <a:spcPts val="240"/>
              </a:spcBef>
              <a:spcAft>
                <a:spcPts val="0"/>
              </a:spcAft>
              <a:buClr>
                <a:srgbClr val="C00000"/>
              </a:buClr>
            </a:pPr>
            <a:r>
              <a:rPr lang="en-US" sz="30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Contact No.: </a:t>
            </a:r>
          </a:p>
          <a:p>
            <a:pPr algn="just">
              <a:spcBef>
                <a:spcPts val="240"/>
              </a:spcBef>
              <a:spcAft>
                <a:spcPts val="0"/>
              </a:spcAft>
              <a:buClr>
                <a:srgbClr val="C00000"/>
              </a:buClr>
            </a:pPr>
            <a:r>
              <a:rPr lang="en-US" sz="3000" b="1"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Email: </a:t>
            </a:r>
            <a:endParaRPr lang="en-MY" sz="3200" b="1"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11201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7249" y="5751004"/>
            <a:ext cx="7432431" cy="1545195"/>
          </a:xfrm>
          <a:prstGeom prst="rect">
            <a:avLst/>
          </a:prstGeom>
        </p:spPr>
      </p:pic>
      <p:sp>
        <p:nvSpPr>
          <p:cNvPr id="8" name="TextBox 7"/>
          <p:cNvSpPr txBox="1"/>
          <p:nvPr/>
        </p:nvSpPr>
        <p:spPr>
          <a:xfrm>
            <a:off x="1424183" y="7486502"/>
            <a:ext cx="21586688" cy="1446562"/>
          </a:xfrm>
          <a:prstGeom prst="rect">
            <a:avLst/>
          </a:prstGeom>
          <a:noFill/>
        </p:spPr>
        <p:txBody>
          <a:bodyPr wrap="square" lIns="243852" tIns="121926" rIns="243852" bIns="121926" rtlCol="0">
            <a:spAutoFit/>
          </a:bodyPr>
          <a:lstStyle/>
          <a:p>
            <a:pPr algn="ctr"/>
            <a:r>
              <a:rPr lang="en-US" sz="26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www.salihin.com.my | www.salihinpremier.com</a:t>
            </a:r>
          </a:p>
          <a:p>
            <a:pPr algn="ctr"/>
            <a:endParaRPr lang="en-US" sz="2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600" b="1" dirty="0" err="1"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Careline</a:t>
            </a:r>
            <a:r>
              <a:rPr lang="en-US" sz="2600" b="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US" sz="26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1 300 88 5678 </a:t>
            </a:r>
            <a:endParaRPr lang="en-US" sz="2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6365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p:cNvSpPr txBox="1"/>
          <p:nvPr/>
        </p:nvSpPr>
        <p:spPr>
          <a:xfrm>
            <a:off x="1514899" y="5362106"/>
            <a:ext cx="21586688" cy="1231107"/>
          </a:xfrm>
          <a:prstGeom prst="rect">
            <a:avLst/>
          </a:prstGeom>
          <a:noFill/>
        </p:spPr>
        <p:txBody>
          <a:bodyPr wrap="square" lIns="243852" tIns="121926" rIns="243852" bIns="121926" rtlCol="0">
            <a:spAutoFit/>
          </a:bodyPr>
          <a:lstStyle/>
          <a:p>
            <a:pPr algn="ctr"/>
            <a:r>
              <a:rPr lang="en-US" sz="6300" b="1" dirty="0" smtClean="0">
                <a:solidFill>
                  <a:srgbClr val="C00000"/>
                </a:solidFill>
                <a:latin typeface="Open Sans Light"/>
                <a:cs typeface="Open Sans Light"/>
              </a:rPr>
              <a:t>About Us</a:t>
            </a:r>
            <a:endParaRPr lang="en-US" sz="6300" b="1" dirty="0">
              <a:solidFill>
                <a:srgbClr val="C00000"/>
              </a:solidFill>
              <a:latin typeface="Open Sans Light"/>
              <a:cs typeface="Open Sans Light"/>
            </a:endParaRPr>
          </a:p>
        </p:txBody>
      </p:sp>
      <p:pic>
        <p:nvPicPr>
          <p:cNvPr id="10" name="Picture Placeholder 9"/>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0" y="0"/>
            <a:ext cx="24387175" cy="5353050"/>
          </a:xfrm>
          <a:prstGeom prst="rect">
            <a:avLst/>
          </a:prstGeom>
          <a:noFill/>
          <a:ln>
            <a:noFill/>
          </a:ln>
        </p:spPr>
      </p:pic>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5</a:t>
            </a:fld>
            <a:endParaRPr lang="en-US"/>
          </a:p>
        </p:txBody>
      </p:sp>
      <p:sp>
        <p:nvSpPr>
          <p:cNvPr id="16" name="Rectangle 15"/>
          <p:cNvSpPr/>
          <p:nvPr/>
        </p:nvSpPr>
        <p:spPr>
          <a:xfrm>
            <a:off x="19924303" y="6751963"/>
            <a:ext cx="3428614" cy="6973687"/>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7" name="Rectangle 16"/>
          <p:cNvSpPr/>
          <p:nvPr/>
        </p:nvSpPr>
        <p:spPr>
          <a:xfrm>
            <a:off x="19924303" y="7011510"/>
            <a:ext cx="3428163" cy="6463318"/>
          </a:xfrm>
          <a:prstGeom prst="rect">
            <a:avLst/>
          </a:prstGeom>
        </p:spPr>
        <p:txBody>
          <a:bodyPr wrap="square" lIns="182889" tIns="91445" rIns="182889" bIns="91445">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Vision</a:t>
            </a:r>
          </a:p>
          <a:p>
            <a:pPr algn="ctr"/>
            <a:r>
              <a:rPr lang="en-US" sz="2400" dirty="0" smtClean="0">
                <a:solidFill>
                  <a:schemeClr val="bg1"/>
                </a:solidFill>
                <a:latin typeface="Open Sans Light"/>
                <a:ea typeface="Open Sans Light"/>
                <a:cs typeface="Open Sans Light"/>
              </a:rPr>
              <a:t>To become the preferred national accountancy firm of Malaysia.</a:t>
            </a:r>
          </a:p>
          <a:p>
            <a:pPr algn="ctr"/>
            <a:endParaRPr lang="en-US" sz="2400" dirty="0" smtClean="0">
              <a:solidFill>
                <a:schemeClr val="bg1"/>
              </a:solidFill>
              <a:latin typeface="Open Sans Light"/>
              <a:ea typeface="Open Sans Light"/>
              <a:cs typeface="Open Sans Light"/>
            </a:endParaRP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Mission</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dirty="0" smtClean="0">
                <a:solidFill>
                  <a:schemeClr val="bg1"/>
                </a:solidFill>
                <a:latin typeface="Open Sans Light"/>
                <a:ea typeface="Open Sans Light"/>
                <a:cs typeface="Open Sans Light"/>
              </a:rPr>
              <a:t>SALIHIN is dedicated to creating value by focusing on customer satisfaction and growth, excellent internal business process and superior human capital resource development.</a:t>
            </a:r>
            <a:endParaRPr lang="en-US" sz="2400" dirty="0">
              <a:solidFill>
                <a:schemeClr val="bg1"/>
              </a:solidFill>
              <a:latin typeface="Open Sans Light"/>
              <a:ea typeface="Open Sans Light"/>
              <a:cs typeface="Open Sans Ligh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4840" y="12373709"/>
            <a:ext cx="8567902" cy="80307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7786" y="12435708"/>
            <a:ext cx="3484563" cy="784026"/>
          </a:xfrm>
          <a:prstGeom prst="rect">
            <a:avLst/>
          </a:prstGeom>
        </p:spPr>
      </p:pic>
      <p:sp>
        <p:nvSpPr>
          <p:cNvPr id="11" name="TextBox 10"/>
          <p:cNvSpPr txBox="1"/>
          <p:nvPr/>
        </p:nvSpPr>
        <p:spPr>
          <a:xfrm>
            <a:off x="596326" y="6299401"/>
            <a:ext cx="19177573" cy="6001643"/>
          </a:xfrm>
          <a:prstGeom prst="rect">
            <a:avLst/>
          </a:prstGeom>
          <a:noFill/>
        </p:spPr>
        <p:txBody>
          <a:bodyPr wrap="square" rtlCol="0">
            <a:spAutoFit/>
          </a:bodyPr>
          <a:lstStyle/>
          <a:p>
            <a:pPr algn="just"/>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Founded in 2002, </a:t>
            </a:r>
            <a:r>
              <a:rPr lang="en-US" sz="2400" dirty="0" smtClean="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is the brand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name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of a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group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of independent and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separate legal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entities, deploying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wide spectrum of capabilities to help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clients see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and tap opportunities in the areas of transaction and corporate finance</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taxation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(direct tax and GST), auditing and assurance, shariah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auditing and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advisory, corporate governance</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IT consultancy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and business accounting solution</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a:t>
            </a:r>
            <a:endParaRPr lang="en-US" sz="2400" dirty="0">
              <a:latin typeface="Open Sans Light" panose="020B0306030504020204" pitchFamily="34" charset="0"/>
              <a:ea typeface="Open Sans Light" panose="020B0306030504020204" pitchFamily="34" charset="0"/>
              <a:cs typeface="Open Sans Light" panose="020B0306030504020204" pitchFamily="34" charset="0"/>
            </a:endParaRPr>
          </a:p>
          <a:p>
            <a:pPr algn="just"/>
            <a:endParaRPr lang="en-US" sz="24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algn="just"/>
            <a:r>
              <a:rPr lang="en-US" sz="2400" dirty="0">
                <a:latin typeface="Open Sans Light" panose="020B0306030504020204" pitchFamily="34" charset="0"/>
                <a:ea typeface="Open Sans Light" panose="020B0306030504020204" pitchFamily="34" charset="0"/>
                <a:cs typeface="Open Sans Light" panose="020B0306030504020204" pitchFamily="34" charset="0"/>
              </a:rPr>
              <a:t>As one of the fastest growing home-nurtured and </a:t>
            </a:r>
            <a:r>
              <a:rPr lang="en-US" sz="2400" dirty="0" err="1">
                <a:latin typeface="Open Sans Light" panose="020B0306030504020204" pitchFamily="34" charset="0"/>
                <a:ea typeface="Open Sans Light" panose="020B0306030504020204" pitchFamily="34" charset="0"/>
                <a:cs typeface="Open Sans Light" panose="020B0306030504020204" pitchFamily="34" charset="0"/>
              </a:rPr>
              <a:t>bumiputera</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 firms, </a:t>
            </a:r>
            <a:r>
              <a:rPr lang="en-US" sz="2400" dirty="0" smtClean="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is having close to 200 competent professionals from different background with diverse thoughts, expertise and experience serving in 9 offices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nationwide. In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addition to relevant licenses/certifications for its capabilities, </a:t>
            </a:r>
            <a:r>
              <a:rPr lang="en-US" sz="2400" dirty="0" smtClean="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is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having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MSC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Malaysia Status and 1-InnoCERT certification, Licensed Tax Agent and GST Tax Agent, </a:t>
            </a:r>
            <a:r>
              <a:rPr lang="en-MY" sz="2400" dirty="0" smtClean="0">
                <a:latin typeface="Open Sans Light" panose="020B0306030504020204" pitchFamily="34" charset="0"/>
                <a:ea typeface="Open Sans Light" panose="020B0306030504020204" pitchFamily="34" charset="0"/>
                <a:cs typeface="Open Sans Light" panose="020B0306030504020204" pitchFamily="34" charset="0"/>
              </a:rPr>
              <a:t>Licensed </a:t>
            </a:r>
            <a:r>
              <a:rPr lang="en-MY" sz="2400" dirty="0">
                <a:latin typeface="Open Sans Light" panose="020B0306030504020204" pitchFamily="34" charset="0"/>
                <a:ea typeface="Open Sans Light" panose="020B0306030504020204" pitchFamily="34" charset="0"/>
                <a:cs typeface="Open Sans Light" panose="020B0306030504020204" pitchFamily="34" charset="0"/>
              </a:rPr>
              <a:t>Capital Market </a:t>
            </a:r>
            <a:r>
              <a:rPr lang="en-MY" sz="2400" dirty="0" smtClean="0">
                <a:latin typeface="Open Sans Light" panose="020B0306030504020204" pitchFamily="34" charset="0"/>
                <a:ea typeface="Open Sans Light" panose="020B0306030504020204" pitchFamily="34" charset="0"/>
                <a:cs typeface="Open Sans Light" panose="020B0306030504020204" pitchFamily="34" charset="0"/>
              </a:rPr>
              <a:t>Services as well as </a:t>
            </a:r>
            <a:r>
              <a:rPr lang="en-MY" sz="2400" i="1" dirty="0" err="1" smtClean="0">
                <a:latin typeface="Open Sans Light" panose="020B0306030504020204" pitchFamily="34" charset="0"/>
                <a:ea typeface="Open Sans Light" panose="020B0306030504020204" pitchFamily="34" charset="0"/>
                <a:cs typeface="Open Sans Light" panose="020B0306030504020204" pitchFamily="34" charset="0"/>
              </a:rPr>
              <a:t>Shariah</a:t>
            </a:r>
            <a:r>
              <a:rPr lang="en-MY" sz="2400" dirty="0" smtClean="0">
                <a:latin typeface="Open Sans Light" panose="020B0306030504020204" pitchFamily="34" charset="0"/>
                <a:ea typeface="Open Sans Light" panose="020B0306030504020204" pitchFamily="34" charset="0"/>
                <a:cs typeface="Open Sans Light" panose="020B0306030504020204" pitchFamily="34" charset="0"/>
              </a:rPr>
              <a:t> Advisory by Securities Commission. </a:t>
            </a:r>
            <a:r>
              <a:rPr lang="en-US" sz="2400" dirty="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is also a Registered Public Interest Entities Auditor by Audit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Oversight Board (AOB</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a Registered Auditor with PPK Accountants in the UK, an approved Cooperative Auditor with </a:t>
            </a:r>
            <a:r>
              <a:rPr lang="en-US" sz="2400" dirty="0" err="1" smtClean="0">
                <a:latin typeface="Open Sans Light" panose="020B0306030504020204" pitchFamily="34" charset="0"/>
                <a:ea typeface="Open Sans Light" panose="020B0306030504020204" pitchFamily="34" charset="0"/>
                <a:cs typeface="Open Sans Light" panose="020B0306030504020204" pitchFamily="34" charset="0"/>
              </a:rPr>
              <a:t>Suruhanjaya</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err="1" smtClean="0">
                <a:latin typeface="Open Sans Light" panose="020B0306030504020204" pitchFamily="34" charset="0"/>
                <a:ea typeface="Open Sans Light" panose="020B0306030504020204" pitchFamily="34" charset="0"/>
                <a:cs typeface="Open Sans Light" panose="020B0306030504020204" pitchFamily="34" charset="0"/>
              </a:rPr>
              <a:t>Koperasi</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Malaysia (SKM), an Approved Training Provider by Human Resources Development Fund (HRDF). Additionally, </a:t>
            </a:r>
            <a:r>
              <a:rPr lang="en-US" sz="2400" dirty="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is a member of i2an, a global network of accountants based in Paris and has won Enterprise 50 (E50) Awards in 2010.</a:t>
            </a:r>
          </a:p>
          <a:p>
            <a:pPr algn="just"/>
            <a:endParaRPr lang="en-MY" sz="2400" dirty="0">
              <a:latin typeface="Open Sans Light" panose="020B0306030504020204" pitchFamily="34" charset="0"/>
              <a:ea typeface="Open Sans Light" panose="020B0306030504020204" pitchFamily="34" charset="0"/>
              <a:cs typeface="Open Sans Light" panose="020B0306030504020204" pitchFamily="34" charset="0"/>
            </a:endParaRPr>
          </a:p>
          <a:p>
            <a:pPr algn="just"/>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We have a proven track record credited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to a sustained quality service delivery to our clients </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without compromising </a:t>
            </a:r>
            <a:r>
              <a:rPr lang="en-US" sz="2400" dirty="0">
                <a:latin typeface="Open Sans Light" panose="020B0306030504020204" pitchFamily="34" charset="0"/>
                <a:ea typeface="Open Sans Light" panose="020B0306030504020204" pitchFamily="34" charset="0"/>
                <a:cs typeface="Open Sans Light" panose="020B0306030504020204" pitchFamily="34" charset="0"/>
              </a:rPr>
              <a:t>our professional integrity. </a:t>
            </a:r>
            <a:r>
              <a:rPr lang="en-US" sz="2400" dirty="0" smtClean="0">
                <a:solidFill>
                  <a:srgbClr val="C00000"/>
                </a:solidFill>
                <a:latin typeface="Neuropol" panose="020F0607030201010804" pitchFamily="34" charset="0"/>
                <a:ea typeface="Open Sans Light" panose="020B0306030504020204" pitchFamily="34" charset="0"/>
                <a:cs typeface="Open Sans Light" panose="020B0306030504020204" pitchFamily="34" charset="0"/>
              </a:rPr>
              <a:t>SALIHIN</a:t>
            </a:r>
            <a:r>
              <a:rPr lang="en-US" sz="2400" dirty="0" smtClean="0">
                <a:latin typeface="Open Sans Light" panose="020B0306030504020204" pitchFamily="34" charset="0"/>
                <a:ea typeface="Open Sans Light" panose="020B0306030504020204" pitchFamily="34" charset="0"/>
                <a:cs typeface="Open Sans Light" panose="020B0306030504020204" pitchFamily="34" charset="0"/>
              </a:rPr>
              <a:t> continues to build on its successes. It became the first in the world to introduce Teaching Accountancy Firm (TAF) to bridge the gap between accountancy theory and practice.</a:t>
            </a:r>
          </a:p>
        </p:txBody>
      </p:sp>
    </p:spTree>
    <p:extLst>
      <p:ext uri="{BB962C8B-B14F-4D97-AF65-F5344CB8AC3E}">
        <p14:creationId xmlns:p14="http://schemas.microsoft.com/office/powerpoint/2010/main" val="2190184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0170" y="3124691"/>
            <a:ext cx="2595676" cy="2625341"/>
          </a:xfrm>
          <a:prstGeom prst="rect">
            <a:avLst/>
          </a:prstGeom>
        </p:spPr>
      </p:pic>
      <p:sp>
        <p:nvSpPr>
          <p:cNvPr id="20" name="TextBox 19"/>
          <p:cNvSpPr txBox="1"/>
          <p:nvPr/>
        </p:nvSpPr>
        <p:spPr>
          <a:xfrm>
            <a:off x="9635032" y="3729476"/>
            <a:ext cx="7628135" cy="1415772"/>
          </a:xfrm>
          <a:prstGeom prst="rect">
            <a:avLst/>
          </a:prstGeom>
          <a:noFill/>
        </p:spPr>
        <p:txBody>
          <a:bodyPr wrap="square" rtlCol="0">
            <a:spAutoFit/>
          </a:bodyPr>
          <a:lstStyle/>
          <a:p>
            <a:r>
              <a:rPr lang="en-US" b="1" dirty="0" err="1" smtClean="0">
                <a:solidFill>
                  <a:schemeClr val="tx1">
                    <a:lumMod val="65000"/>
                    <a:lumOff val="35000"/>
                  </a:schemeClr>
                </a:solidFill>
              </a:rPr>
              <a:t>Salihin</a:t>
            </a:r>
            <a:r>
              <a:rPr lang="en-US" b="1" dirty="0" smtClean="0">
                <a:solidFill>
                  <a:schemeClr val="tx1">
                    <a:lumMod val="65000"/>
                    <a:lumOff val="35000"/>
                  </a:schemeClr>
                </a:solidFill>
              </a:rPr>
              <a:t> Abang</a:t>
            </a:r>
          </a:p>
          <a:p>
            <a:r>
              <a:rPr lang="en-US" dirty="0" smtClean="0">
                <a:solidFill>
                  <a:schemeClr val="tx1">
                    <a:lumMod val="65000"/>
                    <a:lumOff val="35000"/>
                  </a:schemeClr>
                </a:solidFill>
              </a:rPr>
              <a:t>Founder/Managing Partner/CEO</a:t>
            </a:r>
            <a:endParaRPr lang="en-US" dirty="0">
              <a:solidFill>
                <a:schemeClr val="tx1">
                  <a:lumMod val="65000"/>
                  <a:lumOff val="35000"/>
                </a:schemeClr>
              </a:solidFill>
            </a:endParaRPr>
          </a:p>
        </p:txBody>
      </p:sp>
      <p:pic>
        <p:nvPicPr>
          <p:cNvPr id="1026" name="Picture 2" descr="C:\Users\User\Desktop\3.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10899" y="6606610"/>
            <a:ext cx="9968474" cy="54276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1792" y="9385310"/>
            <a:ext cx="9589857" cy="2349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80657" y="6544349"/>
            <a:ext cx="6872126" cy="234430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p:cNvSpPr>
            <a:spLocks noGrp="1"/>
          </p:cNvSpPr>
          <p:nvPr>
            <p:ph type="sldNum" sz="quarter" idx="4"/>
          </p:nvPr>
        </p:nvSpPr>
        <p:spPr>
          <a:solidFill>
            <a:srgbClr val="C00000"/>
          </a:solidFill>
        </p:spPr>
        <p:txBody>
          <a:bodyPr anchor="ctr"/>
          <a:lstStyle/>
          <a:p>
            <a:fld id="{C9468CE9-3F3D-1446-A027-4B4CDD3883B0}" type="slidenum">
              <a:rPr lang="en-US" sz="2000" smtClean="0">
                <a:solidFill>
                  <a:schemeClr val="bg1"/>
                </a:solidFill>
                <a:latin typeface="Open Sans" panose="020B0606030504020204" pitchFamily="34" charset="0"/>
                <a:ea typeface="Open Sans" panose="020B0606030504020204" pitchFamily="34" charset="0"/>
                <a:cs typeface="Open Sans" panose="020B0606030504020204" pitchFamily="34" charset="0"/>
              </a:rPr>
              <a:t>6</a:t>
            </a:fld>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US" sz="4000" b="1" dirty="0" smtClean="0">
                <a:solidFill>
                  <a:schemeClr val="tx1">
                    <a:lumMod val="65000"/>
                    <a:lumOff val="35000"/>
                  </a:schemeClr>
                </a:solidFill>
                <a:latin typeface="Open Sans Light"/>
                <a:cs typeface="Open Sans Light"/>
              </a:rPr>
              <a:t>Key Management Team</a:t>
            </a:r>
            <a:endParaRPr lang="en-US" sz="4000" b="1" dirty="0">
              <a:solidFill>
                <a:schemeClr val="tx1">
                  <a:lumMod val="65000"/>
                  <a:lumOff val="35000"/>
                </a:schemeClr>
              </a:solidFill>
              <a:latin typeface="Open Sans Light"/>
              <a:cs typeface="Open Sans Light"/>
            </a:endParaRPr>
          </a:p>
        </p:txBody>
      </p:sp>
    </p:spTree>
    <p:extLst>
      <p:ext uri="{BB962C8B-B14F-4D97-AF65-F5344CB8AC3E}">
        <p14:creationId xmlns:p14="http://schemas.microsoft.com/office/powerpoint/2010/main" val="25461348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7</a:t>
            </a:fld>
            <a:endParaRPr lang="en-US"/>
          </a:p>
        </p:txBody>
      </p:sp>
      <p:sp>
        <p:nvSpPr>
          <p:cNvPr id="93" name="TextBox 92"/>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grpSp>
        <p:nvGrpSpPr>
          <p:cNvPr id="95" name="Group 94"/>
          <p:cNvGrpSpPr/>
          <p:nvPr/>
        </p:nvGrpSpPr>
        <p:grpSpPr>
          <a:xfrm>
            <a:off x="2194891" y="3762338"/>
            <a:ext cx="20202575" cy="9244921"/>
            <a:chOff x="344487" y="1818503"/>
            <a:chExt cx="8847618" cy="4048768"/>
          </a:xfrm>
        </p:grpSpPr>
        <p:grpSp>
          <p:nvGrpSpPr>
            <p:cNvPr id="96" name="Group 95"/>
            <p:cNvGrpSpPr/>
            <p:nvPr/>
          </p:nvGrpSpPr>
          <p:grpSpPr>
            <a:xfrm>
              <a:off x="368942" y="1836487"/>
              <a:ext cx="2771831" cy="1896341"/>
              <a:chOff x="360940" y="1453073"/>
              <a:chExt cx="2854212" cy="1631114"/>
            </a:xfrm>
          </p:grpSpPr>
          <p:sp>
            <p:nvSpPr>
              <p:cNvPr id="114" name="Rounded Rectangle 113"/>
              <p:cNvSpPr/>
              <p:nvPr/>
            </p:nvSpPr>
            <p:spPr>
              <a:xfrm>
                <a:off x="369531" y="1460244"/>
                <a:ext cx="2845621" cy="1623943"/>
              </a:xfrm>
              <a:prstGeom prst="roundRect">
                <a:avLst>
                  <a:gd name="adj" fmla="val 9410"/>
                </a:avLst>
              </a:prstGeom>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15" name="Round Same Side Corner Rectangle 114"/>
              <p:cNvSpPr/>
              <p:nvPr/>
            </p:nvSpPr>
            <p:spPr>
              <a:xfrm>
                <a:off x="360940" y="1453073"/>
                <a:ext cx="2854212" cy="401858"/>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TextBox 115"/>
              <p:cNvSpPr txBox="1"/>
              <p:nvPr/>
            </p:nvSpPr>
            <p:spPr>
              <a:xfrm>
                <a:off x="369531" y="1798330"/>
                <a:ext cx="2845621" cy="1182560"/>
              </a:xfrm>
              <a:prstGeom prst="rect">
                <a:avLst/>
              </a:prstGeom>
              <a:noFill/>
            </p:spPr>
            <p:txBody>
              <a:bodyPr wrap="square" rtlCol="0">
                <a:spAutoFit/>
              </a:bodyPr>
              <a:lstStyle/>
              <a:p>
                <a:pPr algn="ctr">
                  <a:lnSpc>
                    <a:spcPct val="150000"/>
                  </a:lnSpc>
                </a:pP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Statutory Financial Statement Audit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Review Engagements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Compilation Engagement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MPERS / MFRS Training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Agreed Upon Procedures</a:t>
                </a:r>
              </a:p>
            </p:txBody>
          </p:sp>
          <p:sp>
            <p:nvSpPr>
              <p:cNvPr id="117" name="TextBox 116"/>
              <p:cNvSpPr txBox="1"/>
              <p:nvPr/>
            </p:nvSpPr>
            <p:spPr>
              <a:xfrm>
                <a:off x="821558" y="1563250"/>
                <a:ext cx="1891776" cy="218045"/>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AUDIT &amp; ASSURANCE</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7" name="Group 96"/>
            <p:cNvGrpSpPr/>
            <p:nvPr/>
          </p:nvGrpSpPr>
          <p:grpSpPr>
            <a:xfrm>
              <a:off x="3288677" y="1818503"/>
              <a:ext cx="2866345" cy="1914327"/>
              <a:chOff x="369766" y="3346665"/>
              <a:chExt cx="2899277" cy="2056148"/>
            </a:xfrm>
          </p:grpSpPr>
          <p:sp>
            <p:nvSpPr>
              <p:cNvPr id="110" name="Rounded Rectangle 109"/>
              <p:cNvSpPr/>
              <p:nvPr/>
            </p:nvSpPr>
            <p:spPr>
              <a:xfrm>
                <a:off x="378205" y="3374937"/>
                <a:ext cx="2890837" cy="202787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11" name="Round Same Side Corner Rectangle 110"/>
              <p:cNvSpPr/>
              <p:nvPr/>
            </p:nvSpPr>
            <p:spPr>
              <a:xfrm>
                <a:off x="369766" y="3346665"/>
                <a:ext cx="2899277" cy="521131"/>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2" name="TextBox 111"/>
              <p:cNvSpPr txBox="1"/>
              <p:nvPr/>
            </p:nvSpPr>
            <p:spPr>
              <a:xfrm>
                <a:off x="437278" y="4027173"/>
                <a:ext cx="2789537" cy="1237826"/>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&amp; Submission: GST-03</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Accounting and Review for users of SPS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of Full Sets Accounts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of Management Account or Reports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Forensic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Accounting</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3" name="TextBox 112"/>
              <p:cNvSpPr txBox="1"/>
              <p:nvPr/>
            </p:nvSpPr>
            <p:spPr>
              <a:xfrm>
                <a:off x="781924" y="3417951"/>
                <a:ext cx="2179331" cy="490105"/>
              </a:xfrm>
              <a:prstGeom prst="rect">
                <a:avLst/>
              </a:prstGeom>
              <a:noFill/>
            </p:spPr>
            <p:txBody>
              <a:bodyPr wrap="non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GST </a:t>
                </a: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&amp;</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BUSINESS</a:t>
                </a: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ACCOUNTING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SOLUTION</a:t>
                </a:r>
              </a:p>
            </p:txBody>
          </p:sp>
        </p:grpSp>
        <p:grpSp>
          <p:nvGrpSpPr>
            <p:cNvPr id="98" name="Group 97"/>
            <p:cNvGrpSpPr/>
            <p:nvPr/>
          </p:nvGrpSpPr>
          <p:grpSpPr>
            <a:xfrm>
              <a:off x="6323337" y="1819795"/>
              <a:ext cx="2868768" cy="4047476"/>
              <a:chOff x="3272614" y="1484485"/>
              <a:chExt cx="4614947" cy="1600941"/>
            </a:xfrm>
          </p:grpSpPr>
          <p:sp>
            <p:nvSpPr>
              <p:cNvPr id="105" name="Rounded Rectangle 104"/>
              <p:cNvSpPr/>
              <p:nvPr/>
            </p:nvSpPr>
            <p:spPr>
              <a:xfrm>
                <a:off x="3272614" y="1494387"/>
                <a:ext cx="4536505" cy="1591039"/>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800"/>
              </a:p>
            </p:txBody>
          </p:sp>
          <p:sp>
            <p:nvSpPr>
              <p:cNvPr id="106" name="Round Same Side Corner Rectangle 105"/>
              <p:cNvSpPr/>
              <p:nvPr/>
            </p:nvSpPr>
            <p:spPr>
              <a:xfrm>
                <a:off x="3272614" y="1484485"/>
                <a:ext cx="4536504" cy="191400"/>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7" name="TextBox 106"/>
              <p:cNvSpPr txBox="1"/>
              <p:nvPr/>
            </p:nvSpPr>
            <p:spPr>
              <a:xfrm>
                <a:off x="3305100" y="1738947"/>
                <a:ext cx="4477173" cy="1238187"/>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Strategic Planning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Cash Flow Planning &amp; Pricing Strategy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Bad Debt Management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Record Keeping and Internal Control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Special Transaction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GST-IT Advisory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of Going Concern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Audit and Investigation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Advice on GST Ruling &amp; Appeal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GST-03 Monthly Submission Review</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Monitoring TAP System</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Annual Adjustment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Training &amp; Education Services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Accounting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Software</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8" name="TextBox 107"/>
              <p:cNvSpPr txBox="1"/>
              <p:nvPr/>
            </p:nvSpPr>
            <p:spPr>
              <a:xfrm>
                <a:off x="4487156" y="1544102"/>
                <a:ext cx="2107435" cy="100270"/>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GST ADVISORY</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696629" y="2255689"/>
                <a:ext cx="4190932" cy="103477"/>
              </a:xfrm>
              <a:prstGeom prst="rect">
                <a:avLst/>
              </a:prstGeom>
              <a:noFill/>
            </p:spPr>
            <p:txBody>
              <a:bodyPr wrap="square" rtlCol="0">
                <a:spAutoFit/>
              </a:bodyPr>
              <a:lstStyle/>
              <a:p>
                <a:pPr algn="ctr"/>
                <a:endParaRPr lang="en-US" sz="1100" dirty="0">
                  <a:latin typeface="Century Gothic" panose="020B0502020202020204" pitchFamily="34" charset="0"/>
                </a:endParaRPr>
              </a:p>
            </p:txBody>
          </p:sp>
        </p:grpSp>
        <p:grpSp>
          <p:nvGrpSpPr>
            <p:cNvPr id="99" name="Group 98"/>
            <p:cNvGrpSpPr/>
            <p:nvPr/>
          </p:nvGrpSpPr>
          <p:grpSpPr>
            <a:xfrm>
              <a:off x="344487" y="3881337"/>
              <a:ext cx="5880038" cy="1985930"/>
              <a:chOff x="3545610" y="3337061"/>
              <a:chExt cx="4434342" cy="1124137"/>
            </a:xfrm>
          </p:grpSpPr>
          <p:sp>
            <p:nvSpPr>
              <p:cNvPr id="100" name="Rounded Rectangle 99"/>
              <p:cNvSpPr/>
              <p:nvPr/>
            </p:nvSpPr>
            <p:spPr>
              <a:xfrm>
                <a:off x="3545728" y="3356992"/>
                <a:ext cx="4381811" cy="110420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01" name="Round Same Side Corner Rectangle 100"/>
              <p:cNvSpPr/>
              <p:nvPr/>
            </p:nvSpPr>
            <p:spPr>
              <a:xfrm>
                <a:off x="3545610" y="3337061"/>
                <a:ext cx="4381929" cy="239360"/>
              </a:xfrm>
              <a:prstGeom prst="round2SameRect">
                <a:avLst>
                  <a:gd name="adj1" fmla="val 48698"/>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 name="TextBox 101"/>
              <p:cNvSpPr txBox="1"/>
              <p:nvPr/>
            </p:nvSpPr>
            <p:spPr>
              <a:xfrm>
                <a:off x="3642237" y="3759220"/>
                <a:ext cx="2196933" cy="513037"/>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Mergers and Acquisition Tax Advisory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Corporate Tax Compliance and Planning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Pricing Advisory </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Pricing Documentation</a:t>
                </a:r>
              </a:p>
            </p:txBody>
          </p:sp>
          <p:sp>
            <p:nvSpPr>
              <p:cNvPr id="103" name="TextBox 102"/>
              <p:cNvSpPr txBox="1"/>
              <p:nvPr/>
            </p:nvSpPr>
            <p:spPr>
              <a:xfrm>
                <a:off x="4664416" y="3404592"/>
                <a:ext cx="2144317" cy="143494"/>
              </a:xfrm>
              <a:prstGeom prst="rect">
                <a:avLst/>
              </a:prstGeom>
              <a:noFill/>
            </p:spPr>
            <p:txBody>
              <a:bodyPr wrap="squar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 TAXATION</a:t>
                </a:r>
              </a:p>
            </p:txBody>
          </p:sp>
          <p:sp>
            <p:nvSpPr>
              <p:cNvPr id="104" name="TextBox 103"/>
              <p:cNvSpPr txBox="1"/>
              <p:nvPr/>
            </p:nvSpPr>
            <p:spPr>
              <a:xfrm>
                <a:off x="5793933" y="3707573"/>
                <a:ext cx="2186019" cy="638928"/>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Audit, Investigation &amp; Appeal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International Tax Consulting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Real Property Gain Tax</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Accounting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Risk Management</a:t>
                </a:r>
              </a:p>
            </p:txBody>
          </p:sp>
        </p:grpSp>
      </p:grpSp>
      <p:sp>
        <p:nvSpPr>
          <p:cNvPr id="27" name="TextBox 26"/>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US" sz="4000" b="1" dirty="0" smtClean="0">
                <a:solidFill>
                  <a:schemeClr val="tx1">
                    <a:lumMod val="65000"/>
                    <a:lumOff val="35000"/>
                  </a:schemeClr>
                </a:solidFill>
                <a:latin typeface="Open Sans Light"/>
                <a:ea typeface="Open Sans" panose="020B0606030504020204" pitchFamily="34" charset="0"/>
                <a:cs typeface="Open Sans" panose="020B0606030504020204" pitchFamily="34" charset="0"/>
              </a:rPr>
              <a:t>Services</a:t>
            </a:r>
            <a:endParaRPr lang="en-US" sz="3200" b="1" dirty="0">
              <a:solidFill>
                <a:schemeClr val="tx1">
                  <a:lumMod val="65000"/>
                  <a:lumOff val="35000"/>
                </a:schemeClr>
              </a:solidFill>
              <a:latin typeface="Open Sans Light"/>
              <a:ea typeface="Open Sans" panose="020B0606030504020204" pitchFamily="34" charset="0"/>
              <a:cs typeface="Open Sans" panose="020B0606030504020204" pitchFamily="34" charset="0"/>
            </a:endParaRPr>
          </a:p>
        </p:txBody>
      </p:sp>
      <p:sp>
        <p:nvSpPr>
          <p:cNvPr id="28" name="TextBox 27"/>
          <p:cNvSpPr txBox="1"/>
          <p:nvPr/>
        </p:nvSpPr>
        <p:spPr>
          <a:xfrm>
            <a:off x="2139051" y="3007440"/>
            <a:ext cx="21586688" cy="738676"/>
          </a:xfrm>
          <a:prstGeom prst="rect">
            <a:avLst/>
          </a:prstGeom>
          <a:noFill/>
        </p:spPr>
        <p:txBody>
          <a:bodyPr wrap="square" lIns="243852" tIns="121926" rIns="243852" bIns="121926" rtlCol="0">
            <a:spAutoFit/>
          </a:bodyPr>
          <a:lstStyle/>
          <a:p>
            <a:r>
              <a:rPr lang="en-US" sz="3200" dirty="0" smtClean="0">
                <a:solidFill>
                  <a:srgbClr val="C00000"/>
                </a:solidFill>
                <a:latin typeface="Neuropol" panose="020F0607030201010804" pitchFamily="34" charset="0"/>
                <a:cs typeface="Open Sans Light"/>
              </a:rPr>
              <a:t>SALIHIN</a:t>
            </a:r>
            <a:r>
              <a:rPr lang="en-US" sz="3200" dirty="0" smtClean="0">
                <a:solidFill>
                  <a:schemeClr val="tx1">
                    <a:lumMod val="65000"/>
                    <a:lumOff val="35000"/>
                  </a:schemeClr>
                </a:solidFill>
                <a:latin typeface="Open Sans Light"/>
                <a:cs typeface="Open Sans Light"/>
              </a:rPr>
              <a:t> offers wide spectrum value for money services:</a:t>
            </a:r>
            <a:endParaRPr lang="en-US" sz="3200" dirty="0">
              <a:solidFill>
                <a:schemeClr val="tx1">
                  <a:lumMod val="65000"/>
                  <a:lumOff val="35000"/>
                </a:schemeClr>
              </a:solidFill>
              <a:latin typeface="Open Sans Light"/>
              <a:cs typeface="Open Sans Light"/>
            </a:endParaRPr>
          </a:p>
        </p:txBody>
      </p:sp>
    </p:spTree>
    <p:extLst>
      <p:ext uri="{BB962C8B-B14F-4D97-AF65-F5344CB8AC3E}">
        <p14:creationId xmlns:p14="http://schemas.microsoft.com/office/powerpoint/2010/main" val="9950604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8</a:t>
            </a:fld>
            <a:endParaRPr lang="en-US"/>
          </a:p>
        </p:txBody>
      </p:sp>
      <p:sp>
        <p:nvSpPr>
          <p:cNvPr id="93" name="TextBox 92"/>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sp>
        <p:nvSpPr>
          <p:cNvPr id="27" name="TextBox 26"/>
          <p:cNvSpPr txBox="1"/>
          <p:nvPr/>
        </p:nvSpPr>
        <p:spPr>
          <a:xfrm>
            <a:off x="1400414" y="1929233"/>
            <a:ext cx="21586688" cy="861786"/>
          </a:xfrm>
          <a:prstGeom prst="rect">
            <a:avLst/>
          </a:prstGeom>
          <a:noFill/>
        </p:spPr>
        <p:txBody>
          <a:bodyPr wrap="square" lIns="243852" tIns="121926" rIns="243852" bIns="121926" rtlCol="0">
            <a:spAutoFit/>
          </a:bodyPr>
          <a:lstStyle/>
          <a:p>
            <a:pPr algn="ctr"/>
            <a:r>
              <a:rPr lang="en-US" sz="4000" b="1" dirty="0" smtClean="0">
                <a:solidFill>
                  <a:schemeClr val="tx1">
                    <a:lumMod val="65000"/>
                    <a:lumOff val="35000"/>
                  </a:schemeClr>
                </a:solidFill>
                <a:latin typeface="Open Sans Light"/>
                <a:cs typeface="Open Sans Light"/>
              </a:rPr>
              <a:t>Services (Cont.)</a:t>
            </a:r>
            <a:endParaRPr lang="en-US" sz="4000" b="1" dirty="0">
              <a:solidFill>
                <a:schemeClr val="tx1">
                  <a:lumMod val="65000"/>
                  <a:lumOff val="35000"/>
                </a:schemeClr>
              </a:solidFill>
              <a:latin typeface="Open Sans Light"/>
              <a:cs typeface="Open Sans Light"/>
            </a:endParaRPr>
          </a:p>
        </p:txBody>
      </p:sp>
      <p:sp>
        <p:nvSpPr>
          <p:cNvPr id="29" name="TextBox 28"/>
          <p:cNvSpPr txBox="1"/>
          <p:nvPr/>
        </p:nvSpPr>
        <p:spPr>
          <a:xfrm>
            <a:off x="2139051" y="3007440"/>
            <a:ext cx="21586688" cy="738676"/>
          </a:xfrm>
          <a:prstGeom prst="rect">
            <a:avLst/>
          </a:prstGeom>
          <a:noFill/>
        </p:spPr>
        <p:txBody>
          <a:bodyPr wrap="square" lIns="243852" tIns="121926" rIns="243852" bIns="121926" rtlCol="0">
            <a:spAutoFit/>
          </a:bodyPr>
          <a:lstStyle/>
          <a:p>
            <a:r>
              <a:rPr lang="en-US" sz="3200" dirty="0" smtClean="0">
                <a:solidFill>
                  <a:srgbClr val="C00000"/>
                </a:solidFill>
                <a:latin typeface="Neuropol" panose="020F0607030201010804" pitchFamily="34" charset="0"/>
                <a:cs typeface="Open Sans Light"/>
              </a:rPr>
              <a:t>SALIHIN</a:t>
            </a:r>
            <a:r>
              <a:rPr lang="en-US" sz="3200" dirty="0" smtClean="0">
                <a:solidFill>
                  <a:schemeClr val="tx1">
                    <a:lumMod val="65000"/>
                    <a:lumOff val="35000"/>
                  </a:schemeClr>
                </a:solidFill>
                <a:latin typeface="Open Sans Light"/>
                <a:cs typeface="Open Sans Light"/>
              </a:rPr>
              <a:t> offers wide spectrum value for money services:</a:t>
            </a:r>
            <a:endParaRPr lang="en-US" sz="3200" dirty="0">
              <a:solidFill>
                <a:schemeClr val="tx1">
                  <a:lumMod val="65000"/>
                  <a:lumOff val="35000"/>
                </a:schemeClr>
              </a:solidFill>
              <a:latin typeface="Open Sans Light"/>
              <a:cs typeface="Open Sans Light"/>
            </a:endParaRPr>
          </a:p>
        </p:txBody>
      </p:sp>
      <p:grpSp>
        <p:nvGrpSpPr>
          <p:cNvPr id="28" name="Group 27"/>
          <p:cNvGrpSpPr/>
          <p:nvPr/>
        </p:nvGrpSpPr>
        <p:grpSpPr>
          <a:xfrm>
            <a:off x="2057047" y="3760190"/>
            <a:ext cx="20091429" cy="9450478"/>
            <a:chOff x="344480" y="1806437"/>
            <a:chExt cx="8798941" cy="4138791"/>
          </a:xfrm>
        </p:grpSpPr>
        <p:sp>
          <p:nvSpPr>
            <p:cNvPr id="30" name="TextBox 29"/>
            <p:cNvSpPr txBox="1"/>
            <p:nvPr/>
          </p:nvSpPr>
          <p:spPr>
            <a:xfrm>
              <a:off x="845543" y="1897835"/>
              <a:ext cx="1778628" cy="363931"/>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GOVERNANCE &amp;</a:t>
              </a: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CORPORATE SECRETARIAL</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1" name="Group 30"/>
            <p:cNvGrpSpPr/>
            <p:nvPr/>
          </p:nvGrpSpPr>
          <p:grpSpPr>
            <a:xfrm>
              <a:off x="358555" y="1806437"/>
              <a:ext cx="4434541" cy="2333312"/>
              <a:chOff x="-2594022" y="3333707"/>
              <a:chExt cx="4485491" cy="2506177"/>
            </a:xfrm>
          </p:grpSpPr>
          <p:sp>
            <p:nvSpPr>
              <p:cNvPr id="43" name="Rounded Rectangle 42"/>
              <p:cNvSpPr/>
              <p:nvPr/>
            </p:nvSpPr>
            <p:spPr>
              <a:xfrm>
                <a:off x="-2590366" y="3346664"/>
                <a:ext cx="4472433" cy="2493220"/>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44" name="Round Same Side Corner Rectangle 43"/>
              <p:cNvSpPr/>
              <p:nvPr/>
            </p:nvSpPr>
            <p:spPr>
              <a:xfrm>
                <a:off x="-2594022" y="3333707"/>
                <a:ext cx="4485491" cy="553620"/>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p:cNvSpPr txBox="1"/>
              <p:nvPr/>
            </p:nvSpPr>
            <p:spPr>
              <a:xfrm>
                <a:off x="-2491610" y="4083526"/>
                <a:ext cx="4315714" cy="1476709"/>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IT Audit &amp; Due Diligence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IT Governance and Planning</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IT Project Management </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IT Risk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Management </a:t>
                </a:r>
              </a:p>
              <a:p>
                <a:pPr algn="ct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IT Strategy </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and Assessment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Business Intelligence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IT Sourcing/Outsourcing</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Enterprise Resource Planning (ERP)</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Software Development and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Customization</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TextBox 45"/>
              <p:cNvSpPr txBox="1"/>
              <p:nvPr/>
            </p:nvSpPr>
            <p:spPr>
              <a:xfrm>
                <a:off x="-929672" y="3485691"/>
                <a:ext cx="1922664" cy="217163"/>
              </a:xfrm>
              <a:prstGeom prst="rect">
                <a:avLst/>
              </a:prstGeom>
              <a:noFill/>
            </p:spPr>
            <p:txBody>
              <a:bodyPr wrap="squar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CONSULTANCY</a:t>
                </a:r>
              </a:p>
            </p:txBody>
          </p:sp>
        </p:grpSp>
        <p:grpSp>
          <p:nvGrpSpPr>
            <p:cNvPr id="32" name="Group 31"/>
            <p:cNvGrpSpPr/>
            <p:nvPr/>
          </p:nvGrpSpPr>
          <p:grpSpPr>
            <a:xfrm>
              <a:off x="5035737" y="1819808"/>
              <a:ext cx="4107613" cy="2319941"/>
              <a:chOff x="1201265" y="1484485"/>
              <a:chExt cx="6607854" cy="917629"/>
            </a:xfrm>
          </p:grpSpPr>
          <p:sp>
            <p:nvSpPr>
              <p:cNvPr id="39" name="Rounded Rectangle 38"/>
              <p:cNvSpPr/>
              <p:nvPr/>
            </p:nvSpPr>
            <p:spPr>
              <a:xfrm>
                <a:off x="1201265" y="1494387"/>
                <a:ext cx="6607854" cy="907727"/>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800"/>
              </a:p>
            </p:txBody>
          </p:sp>
          <p:sp>
            <p:nvSpPr>
              <p:cNvPr id="40" name="Round Same Side Corner Rectangle 39"/>
              <p:cNvSpPr/>
              <p:nvPr/>
            </p:nvSpPr>
            <p:spPr>
              <a:xfrm>
                <a:off x="1201266" y="1484485"/>
                <a:ext cx="6607853" cy="191400"/>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1" name="TextBox 40"/>
              <p:cNvSpPr txBox="1"/>
              <p:nvPr/>
            </p:nvSpPr>
            <p:spPr>
              <a:xfrm>
                <a:off x="1209983" y="1682367"/>
                <a:ext cx="6521431" cy="719747"/>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Banking Product Structuring</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Securities: </a:t>
                </a: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Sukuk</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Issuance &amp; Structure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Wealth Management Advisory</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Private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Equity Advisory</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Establishment of Islamic Bank</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Zakat &amp; </a:t>
                </a: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Waqf</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Accounting Software (SPS)</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Compliance Training Program</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Training &amp;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Education, Research &amp; Development</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Internal &amp; External Audit, Review </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&amp;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Scr</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eening</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Risk Management</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Legal Advisory</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G</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overnance </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&amp;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Supervision</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TextBox 41"/>
              <p:cNvSpPr txBox="1"/>
              <p:nvPr/>
            </p:nvSpPr>
            <p:spPr>
              <a:xfrm>
                <a:off x="2434599" y="1544102"/>
                <a:ext cx="4729885" cy="79972"/>
              </a:xfrm>
              <a:prstGeom prst="rect">
                <a:avLst/>
              </a:prstGeom>
              <a:noFill/>
            </p:spPr>
            <p:txBody>
              <a:bodyPr wrap="squar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SHARIAH AUDIT &amp; ADVISORY</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p:cNvGrpSpPr/>
            <p:nvPr/>
          </p:nvGrpSpPr>
          <p:grpSpPr>
            <a:xfrm>
              <a:off x="344480" y="4250152"/>
              <a:ext cx="8798941" cy="1695076"/>
              <a:chOff x="3545610" y="3545837"/>
              <a:chExt cx="6635590" cy="959501"/>
            </a:xfrm>
          </p:grpSpPr>
          <p:sp>
            <p:nvSpPr>
              <p:cNvPr id="34" name="Rounded Rectangle 33"/>
              <p:cNvSpPr/>
              <p:nvPr/>
            </p:nvSpPr>
            <p:spPr>
              <a:xfrm>
                <a:off x="3545728" y="3565766"/>
                <a:ext cx="6635411" cy="939572"/>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35" name="Round Same Side Corner Rectangle 34"/>
              <p:cNvSpPr/>
              <p:nvPr/>
            </p:nvSpPr>
            <p:spPr>
              <a:xfrm>
                <a:off x="3545610" y="3545837"/>
                <a:ext cx="6635590" cy="277424"/>
              </a:xfrm>
              <a:prstGeom prst="round2SameRect">
                <a:avLst>
                  <a:gd name="adj1" fmla="val 48698"/>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TextBox 35"/>
              <p:cNvSpPr txBox="1"/>
              <p:nvPr/>
            </p:nvSpPr>
            <p:spPr>
              <a:xfrm>
                <a:off x="3585416" y="3872471"/>
                <a:ext cx="3326833" cy="526454"/>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Internal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 &amp; Forensic Auditing</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Enterprise Risk Management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Due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Diligence &amp; Business </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Valuation</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Financial Statement Analysis</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Raising Seed/Start-Up Capital</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Agreed Upon Procedures</a:t>
                </a:r>
              </a:p>
            </p:txBody>
          </p:sp>
          <p:sp>
            <p:nvSpPr>
              <p:cNvPr id="37" name="TextBox 36"/>
              <p:cNvSpPr txBox="1"/>
              <p:nvPr/>
            </p:nvSpPr>
            <p:spPr>
              <a:xfrm>
                <a:off x="5262205" y="3608293"/>
                <a:ext cx="3247156" cy="114446"/>
              </a:xfrm>
              <a:prstGeom prst="rect">
                <a:avLst/>
              </a:prstGeom>
              <a:noFill/>
            </p:spPr>
            <p:txBody>
              <a:bodyPr wrap="squar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TRANSACTION &amp; CORPORATE FINANCE</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6781735" y="3894957"/>
                <a:ext cx="2624949" cy="610381"/>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Management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Buy-In(MBI) / Buy-Out (MBO</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Project and Infrastructure Finance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 and Post IPO Advisory</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Raising and Restructuring of Debt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Governance and Compliance Advisory</a:t>
                </a:r>
              </a:p>
              <a:p>
                <a:pPr algn="ct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Merges</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Acquisition and Demergers</a:t>
                </a:r>
              </a:p>
              <a:p>
                <a:pPr algn="ct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spTree>
    <p:extLst>
      <p:ext uri="{BB962C8B-B14F-4D97-AF65-F5344CB8AC3E}">
        <p14:creationId xmlns:p14="http://schemas.microsoft.com/office/powerpoint/2010/main" val="3754963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7251" y="2740219"/>
            <a:ext cx="19970749" cy="10524339"/>
          </a:xfrm>
          <a:prstGeom prst="rect">
            <a:avLst/>
          </a:prstGeom>
        </p:spPr>
      </p:pic>
      <p:sp>
        <p:nvSpPr>
          <p:cNvPr id="3" name="Slide Number Placeholder 2"/>
          <p:cNvSpPr>
            <a:spLocks noGrp="1"/>
          </p:cNvSpPr>
          <p:nvPr>
            <p:ph type="sldNum" sz="quarter" idx="4"/>
          </p:nvPr>
        </p:nvSpPr>
        <p:spPr>
          <a:xfrm>
            <a:off x="23562367" y="13004800"/>
            <a:ext cx="824808" cy="457199"/>
          </a:xfrm>
          <a:solidFill>
            <a:srgbClr val="C00000"/>
          </a:solidFill>
        </p:spPr>
        <p:txBody>
          <a:bodyPr/>
          <a:lstStyle/>
          <a:p>
            <a:fld id="{C9468CE9-3F3D-1446-A027-4B4CDD3883B0}" type="slidenum">
              <a:rPr lang="en-US" smtClean="0"/>
              <a:pPr/>
              <a:t>9</a:t>
            </a:fld>
            <a:endParaRPr lang="en-US" dirty="0"/>
          </a:p>
        </p:txBody>
      </p:sp>
      <p:sp>
        <p:nvSpPr>
          <p:cNvPr id="4" name="TextBox 3"/>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sp>
        <p:nvSpPr>
          <p:cNvPr id="5" name="TextBox 4"/>
          <p:cNvSpPr txBox="1"/>
          <p:nvPr/>
        </p:nvSpPr>
        <p:spPr>
          <a:xfrm>
            <a:off x="1400414" y="1929233"/>
            <a:ext cx="21586688" cy="861786"/>
          </a:xfrm>
          <a:prstGeom prst="rect">
            <a:avLst/>
          </a:prstGeom>
          <a:noFill/>
        </p:spPr>
        <p:txBody>
          <a:bodyPr wrap="square" lIns="243852" tIns="121926" rIns="243852" bIns="121926" rtlCol="0">
            <a:spAutoFit/>
          </a:bodyPr>
          <a:lstStyle/>
          <a:p>
            <a:pPr algn="ctr"/>
            <a:r>
              <a:rPr lang="en-US" sz="4000" b="1" dirty="0" smtClean="0">
                <a:solidFill>
                  <a:schemeClr val="tx1">
                    <a:lumMod val="65000"/>
                    <a:lumOff val="35000"/>
                  </a:schemeClr>
                </a:solidFill>
                <a:latin typeface="Open Sans Light"/>
                <a:cs typeface="Open Sans Light"/>
              </a:rPr>
              <a:t>Services (Cont.)</a:t>
            </a:r>
            <a:endParaRPr lang="en-US" sz="4000" b="1" dirty="0">
              <a:solidFill>
                <a:schemeClr val="tx1">
                  <a:lumMod val="65000"/>
                  <a:lumOff val="35000"/>
                </a:schemeClr>
              </a:solidFill>
              <a:latin typeface="Open Sans Light"/>
              <a:cs typeface="Open Sans Light"/>
            </a:endParaRPr>
          </a:p>
        </p:txBody>
      </p:sp>
    </p:spTree>
    <p:extLst>
      <p:ext uri="{BB962C8B-B14F-4D97-AF65-F5344CB8AC3E}">
        <p14:creationId xmlns:p14="http://schemas.microsoft.com/office/powerpoint/2010/main" val="262259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Master">
  <a:themeElements>
    <a:clrScheme name="Custom 11">
      <a:dk1>
        <a:sysClr val="windowText" lastClr="000000"/>
      </a:dk1>
      <a:lt1>
        <a:sysClr val="window" lastClr="FFFFFF"/>
      </a:lt1>
      <a:dk2>
        <a:srgbClr val="1F497D"/>
      </a:dk2>
      <a:lt2>
        <a:srgbClr val="EEECE1"/>
      </a:lt2>
      <a:accent1>
        <a:srgbClr val="4F81BD"/>
      </a:accent1>
      <a:accent2>
        <a:srgbClr val="1BAAAA"/>
      </a:accent2>
      <a:accent3>
        <a:srgbClr val="3A5270"/>
      </a:accent3>
      <a:accent4>
        <a:srgbClr val="1D8EEA"/>
      </a:accent4>
      <a:accent5>
        <a:srgbClr val="5F5F80"/>
      </a:accent5>
      <a:accent6>
        <a:srgbClr val="CCCDC8"/>
      </a:accent6>
      <a:hlink>
        <a:srgbClr val="69E2DE"/>
      </a:hlink>
      <a:folHlink>
        <a:srgbClr val="4EAA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9132</TotalTime>
  <Words>6136</Words>
  <Application>Microsoft Office PowerPoint</Application>
  <PresentationFormat>Custom</PresentationFormat>
  <Paragraphs>1197</Paragraphs>
  <Slides>49</Slides>
  <Notes>49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Master</vt:lpstr>
      <vt:lpstr>Rural Entrepreneurship Financial Literacy  Empowerment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Louis Twelve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User</cp:lastModifiedBy>
  <cp:revision>1194</cp:revision>
  <cp:lastPrinted>2017-05-24T02:17:00Z</cp:lastPrinted>
  <dcterms:created xsi:type="dcterms:W3CDTF">2014-12-02T17:36:54Z</dcterms:created>
  <dcterms:modified xsi:type="dcterms:W3CDTF">2017-05-24T09:10:09Z</dcterms:modified>
</cp:coreProperties>
</file>