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ptx" ContentType="application/vnd.openxmlformats-officedocument.presentationml.presentatio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26"/>
  </p:notesMasterIdLst>
  <p:sldIdLst>
    <p:sldId id="386" r:id="rId3"/>
    <p:sldId id="336" r:id="rId4"/>
    <p:sldId id="337" r:id="rId5"/>
    <p:sldId id="338" r:id="rId6"/>
    <p:sldId id="339" r:id="rId7"/>
    <p:sldId id="340" r:id="rId8"/>
    <p:sldId id="393" r:id="rId9"/>
    <p:sldId id="385" r:id="rId10"/>
    <p:sldId id="341" r:id="rId11"/>
    <p:sldId id="363" r:id="rId12"/>
    <p:sldId id="352" r:id="rId13"/>
    <p:sldId id="342" r:id="rId14"/>
    <p:sldId id="384" r:id="rId15"/>
    <p:sldId id="344" r:id="rId16"/>
    <p:sldId id="318" r:id="rId17"/>
    <p:sldId id="319" r:id="rId18"/>
    <p:sldId id="320" r:id="rId19"/>
    <p:sldId id="321" r:id="rId20"/>
    <p:sldId id="389" r:id="rId21"/>
    <p:sldId id="391" r:id="rId22"/>
    <p:sldId id="390" r:id="rId23"/>
    <p:sldId id="388" r:id="rId24"/>
    <p:sldId id="392" r:id="rId2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99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 autoAdjust="0"/>
    <p:restoredTop sz="94660"/>
  </p:normalViewPr>
  <p:slideViewPr>
    <p:cSldViewPr>
      <p:cViewPr>
        <p:scale>
          <a:sx n="108" d="100"/>
          <a:sy n="108" d="100"/>
        </p:scale>
        <p:origin x="-1016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5CD98D-38EA-482A-B316-59C0612C4A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5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03DDD-529B-4A0A-B31B-2A695E500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17CB2-5DF8-4F83-9767-2FF6F97A6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39A25-7B24-4E7A-99AA-8778969B19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7A6D3-75BD-4895-9752-7F45D1667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14CAA2-2910-4A91-941C-22E6CB2042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Profile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7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1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4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9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7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A3D3E-0560-47D3-B34D-0433A9592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58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05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83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85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6FBA-2EF9-408C-8DB1-914EE80618FE}" type="datetimeFigureOut">
              <a:rPr lang="en-US"/>
              <a:pPr/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1786-33D5-4CF7-9063-9707B8E7C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3215A-2751-4D90-804E-6DEF9FF2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B8AAD-8E32-4F0B-91B5-7156A2669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67152-8388-4B7B-9C61-3DDD2D33E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A9A40-4666-45C2-A948-6652F43CF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2B680-F281-44C1-B117-DCFB94E27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AB53-D7E8-47DF-AAE7-244A7EBEA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ackgrou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2CDEB-028E-4124-A02A-CAC5C60DF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045AB53-D7E8-47DF-AAE7-244A7EBEA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160">
              <a:srgbClr val="673D6B"/>
            </a:gs>
            <a:gs pos="79148">
              <a:schemeClr val="bg2">
                <a:lumMod val="75000"/>
              </a:schemeClr>
            </a:gs>
            <a:gs pos="26255">
              <a:srgbClr val="806583"/>
            </a:gs>
            <a:gs pos="41236">
              <a:srgbClr val="78437A"/>
            </a:gs>
            <a:gs pos="29000">
              <a:schemeClr val="accent3">
                <a:lumMod val="75000"/>
              </a:schemeClr>
            </a:gs>
            <a:gs pos="0">
              <a:schemeClr val="bg2">
                <a:tint val="78000"/>
              </a:schemeClr>
            </a:gs>
            <a:gs pos="100000">
              <a:schemeClr val="bg2">
                <a:tint val="95000"/>
                <a:shade val="98000"/>
                <a:lumMod val="8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2F6FBA-2EF9-408C-8DB1-914EE80618FE}" type="datetimeFigureOut">
              <a:rPr lang="en-US"/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31/10/17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8C81786-33D5-4CF7-9063-9707B8E7C56E}" type="slidenum">
              <a:rPr lang="en-US" smtClean="0"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02322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movesuccess.com.my/image/mimos_logo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hyperlink" Target="http://www.movesuccess.com.my/image/mimos_logo.jpg" TargetMode="External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duwebtv.com/v2/video/?cat=5&amp;nolang=1" TargetMode="External"/><Relationship Id="rId4" Type="http://schemas.openxmlformats.org/officeDocument/2006/relationships/image" Target="../media/image36.png"/><Relationship Id="rId5" Type="http://schemas.openxmlformats.org/officeDocument/2006/relationships/hyperlink" Target="http://www.movesuccess.com.my/image/mimos_logo.jpg" TargetMode="External"/><Relationship Id="rId6" Type="http://schemas.openxmlformats.org/officeDocument/2006/relationships/image" Target="../media/image27.jpeg"/><Relationship Id="rId7" Type="http://schemas.openxmlformats.org/officeDocument/2006/relationships/hyperlink" Target="http://eduwebtv.com/v2/video/?cat=10&amp;nolang=1" TargetMode="External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my/imgres?imgurl=http://www.navweaps.com/Weapons/WTUS_PostWWII_Mark-32-Launcher_pic.jpg&amp;imgrefurl=http://www.navweaps.com/Weapons/WTUS_PostWWII.htm&amp;usg=__A3yDFTq_WqiHQonQEHoN_7znVmc=&amp;h=572&amp;w=913&amp;sz=56&amp;hl=en&amp;start=5&amp;tbnid=MMkGuXWxyfCLMM:&amp;tbnh=92&amp;tbnw=147&amp;prev=/images?q=TORPEDO+FIRING&amp;gbv=2&amp;hl=en" TargetMode="External"/><Relationship Id="rId4" Type="http://schemas.openxmlformats.org/officeDocument/2006/relationships/image" Target="../media/image39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1.png"/><Relationship Id="rId5" Type="http://schemas.openxmlformats.org/officeDocument/2006/relationships/hyperlink" Target="http://images.google.com.my/imgres?imgurl=http://www.mediaprima.com.my/images/logos/nstp.jpg&amp;imgrefurl=http://www.mediaprima.com.my/ob_press.asp&amp;usg=__NwEZ6fmmOhZjTStme8nWLyempm4=&amp;h=100&amp;w=100&amp;sz=17&amp;hl=en&amp;start=2&amp;tbnid=cwJK4d1rHAT5jM:&amp;tbnh=82&amp;tbnw=82&amp;prev=/images?q=NSTP&amp;gbv=2&amp;hl=en" TargetMode="External"/><Relationship Id="rId6" Type="http://schemas.openxmlformats.org/officeDocument/2006/relationships/image" Target="../media/image42.jpeg"/><Relationship Id="rId7" Type="http://schemas.openxmlformats.org/officeDocument/2006/relationships/hyperlink" Target="http://images.google.com.my/imgres?imgurl=http://www.navy.mil.nz/nr/rdonlyres/51bb3478-c885-4ef8-8092-7c44ae67aaf2/0/torpedofiring.jpg&amp;imgrefurl=http://www.navy.mil.nz/visit-the-base/rnzn-college/branch/com-sys-spec.htm&amp;usg=__RmWzh4u4gZuqaxp6Z0fc4seQ1Zs=&amp;h=200&amp;w=250&amp;sz=21&amp;hl=en&amp;start=4&amp;tbnid=BDBNXpAfDT7VTM:&amp;tbnh=89&amp;tbnw=111&amp;prev=/images?q=helicopter+torpedo+firing&amp;gbv=2&amp;ndsp=20&amp;hl=en&amp;sa=N" TargetMode="External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my/imgres?imgurl=http://www.mybooks.com.my/v3/components/com_virtuemart/shop_image/product/824a7448f194b9f8cbcd07802aea5a5e.jpg&amp;imgrefurl=http://www.mybooks.com.my/v3/0/sains-sosial-31.html&amp;usg=__gcLDeyycuqlqAb1S1O5iyh-SM8Y=&amp;h=463&amp;w=300&amp;sz=32&amp;hl=en&amp;start=2&amp;tbnid=fBzGxlCjbj-FRM:&amp;tbnh=128&amp;tbnw=83&amp;prev=/images?q=wira+tak+didendang&amp;gbv=2&amp;hl=en" TargetMode="External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my/imgres?imgurl=http://bigdogdotcom.files.wordpress.com/2007/11/mekoa100.jpg&amp;imgrefurl=http://bigdogdotcom.wordpress.com/2007/11/11/kd-sri-perak-will-be-launched-tomorrow/&amp;usg=__hei1ILaNE2E8DJyyMEfy0vYpIVo=&amp;h=305&amp;w=500&amp;sz=44&amp;hl=en&amp;start=5&amp;tbnid=MqubuMHRnuL3IM:&amp;tbnh=79&amp;tbnw=130&amp;prev=/images?q=kd+kedah&amp;gbv=2&amp;hl=en" TargetMode="External"/><Relationship Id="rId4" Type="http://schemas.openxmlformats.org/officeDocument/2006/relationships/image" Target="../media/image46.jpeg"/><Relationship Id="rId5" Type="http://schemas.openxmlformats.org/officeDocument/2006/relationships/hyperlink" Target="http://images.google.com.my/imgres?imgurl=http://cache.boston.com/bonzai-fba/AP_Photo/2005/01/04/1104852284_5787.jpg&amp;imgrefurl=http://www.boston.com/news/world/asia/gallery/tsunami_aid2?pg=3&amp;usg=__mLKLBEeHXbbmcmPT76aJb93MTWk=&amp;h=375&amp;w=500&amp;sz=45&amp;hl=en&amp;start=4&amp;tbnid=-CSbgLcC93wi2M:&amp;tbnh=98&amp;tbnw=130&amp;prev=/images?q=ACEH+TSUNAMI&amp;gbv=2&amp;hl=en" TargetMode="External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30.png"/><Relationship Id="rId5" Type="http://schemas.openxmlformats.org/officeDocument/2006/relationships/image" Target="../media/image50.png"/><Relationship Id="rId6" Type="http://schemas.openxmlformats.org/officeDocument/2006/relationships/hyperlink" Target="http://images.google.com.my/imgres?imgurl=http://www.allterrain4x4.co.za/images/logo_pic.jpg&amp;imgrefurl=http://www.allterrain4x4.co.za/&amp;usg=__qJEafT6uGmYvvqW70WeLeg7Lt6o=&amp;h=425&amp;w=640&amp;sz=76&amp;hl=en&amp;start=4&amp;tbnid=dPws0i_NjN_6PM:&amp;tbnh=91&amp;tbnw=137&amp;prev=/images?q=4X4+TEAMBUILDING&amp;gbv=2&amp;hl=en" TargetMode="External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my/imgres?imgurl=http://www.sport-cars.org/site_img/large/ferrari-enzo-1.jpg&amp;imgrefurl=http://www.sport-cars.org/serve.php?t=ferrarienzo&amp;usg=__k-Cu9LXita-o0y0_gHrNzkCpOuw=&amp;h=600&amp;w=800&amp;sz=95&amp;hl=en&amp;start=55&amp;tbnid=BCFIpXvQFpEgxM:&amp;tbnh=107&amp;tbnw=143&amp;prev=/images?q=ferrari&amp;start=40&amp;gbv=2&amp;ndsp=20&amp;hl=en&amp;sa=N" TargetMode="External"/><Relationship Id="rId4" Type="http://schemas.openxmlformats.org/officeDocument/2006/relationships/image" Target="../media/image53.jpeg"/><Relationship Id="rId5" Type="http://schemas.openxmlformats.org/officeDocument/2006/relationships/hyperlink" Target="http://images.google.com.my/imgres?imgurl=http://www.golf-asia.com/msa/telukrubiahloc2.jpg&amp;imgrefurl=http://www.golf-asia.com/msa/telukrubiah.html&amp;usg=__DTrFbfaxY1JcdzUu3Um5oNOyAmk=&amp;h=358&amp;w=350&amp;sz=26&amp;hl=en&amp;start=2&amp;tbnid=Sd6mIbwBgc3TMM:&amp;tbnh=121&amp;tbnw=118&amp;prev=/images?q=MANJUNG+MAP&amp;gbv=2&amp;hl=en" TargetMode="External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my/imgres?imgurl=http://www.n-dimension.ca/images/puzzle3.jpg&amp;imgrefurl=http://www.n-dimension.ca/corporate_profile.html&amp;usg=__YH4uiVK8p9Q3Ec03zX9A6XEOwVc=&amp;h=301&amp;w=300&amp;sz=26&amp;hl=en&amp;start=8&amp;tbnid=cHAzuZe_C3HeBM:&amp;tbnh=116&amp;tbnw=116&amp;prev=/images?q=corporate+profile&amp;gbv=2&amp;hl=en" TargetMode="Externa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8.emf"/><Relationship Id="rId5" Type="http://schemas.openxmlformats.org/officeDocument/2006/relationships/image" Target="../media/image5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images.google.com.my/imgres?imgurl=http://www.kpivideo.com/services/camera.jpg&amp;imgrefurl=http://www.kpivideo.com/services/Production.htm&amp;usg=__lD5jU6lR3lzZERsi87kbudzHEDA=&amp;h=500&amp;w=370&amp;sz=132&amp;hl=en&amp;start=78&amp;tbnid=eQkhdGHxa-VTaM:&amp;tbnh=130&amp;tbnw=96&amp;prev=/images?q=single+camera+production&amp;start=60&amp;gbv=2&amp;ndsp=20&amp;hl=en&amp;sa=N" TargetMode="External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my/imgres?imgurl=http://www.ihpweb.com/clapbd1.gif&amp;imgrefurl=http://www.ihpweb.com/ihpprod.html&amp;usg=__FvpMDLza9BqhTNGo-dZnUjVsq-A=&amp;h=340&amp;w=300&amp;sz=7&amp;hl=en&amp;start=15&amp;tbnid=ihpnOIeSH0h0-M:&amp;tbnh=119&amp;tbnw=105&amp;prev=/images?q=single+camera+production&amp;gbv=2&amp;hl=en" TargetMode="Externa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hyperlink" Target="http://images.google.com.my/imgres?imgurl=http://www.usaspyshop.com/images/wireless_microphone_swm2.jpg&amp;imgrefurl=http://wdtprs.com/blog/2008/10/alert-wireless-microphones-banned-by-the-uss-fcc/&amp;usg=__5YXW5TtXzZ1P3ifPRuwu662mJ6o=&amp;h=360&amp;w=300&amp;sz=18&amp;hl=en&amp;start=15&amp;tbnid=ZJxt2BQrkGSMCM:&amp;tbnh=121&amp;tbnw=101&amp;prev=/images?q=cordless+mic&amp;gbv=2&amp;hl=en" TargetMode="External"/><Relationship Id="rId13" Type="http://schemas.openxmlformats.org/officeDocument/2006/relationships/image" Target="../media/image14.jpeg"/><Relationship Id="rId14" Type="http://schemas.openxmlformats.org/officeDocument/2006/relationships/hyperlink" Target="http://images.google.com.my/imgres?imgurl=http://www.justlikemusicdj.com/images/gemini/gem-mic-DJM2.jpg&amp;imgrefurl=http://www.justlikemusicdj.com/products.asp&amp;usg=__UBKdkX4KqUOiNSQyy8H6sSNU4fk=&amp;h=276&amp;w=251&amp;sz=15&amp;hl=en&amp;start=3&amp;tbnid=m-uo1P5TuCx0QM:&amp;tbnh=114&amp;tbnw=104&amp;prev=/images?q=cordless+mic&amp;gbv=2&amp;hl=en" TargetMode="External"/><Relationship Id="rId15" Type="http://schemas.openxmlformats.org/officeDocument/2006/relationships/image" Target="../media/image15.jpeg"/><Relationship Id="rId16" Type="http://schemas.openxmlformats.org/officeDocument/2006/relationships/hyperlink" Target="http://images.google.com.my/imgres?imgurl=http://www.manorworxmedia.co.uk/communities/2/004/006/098/662/images/4519214470.swf&amp;imgrefurl=http://www.manorworxmedia.co.uk/page/4521865179&amp;usg=__nj2IP-KKqr8vIBinqjb-hc3DLqs=&amp;h=600&amp;w=800&amp;sz=45&amp;hl=en&amp;start=18&amp;tbnid=4wSafsNSYCDbCM:&amp;tbnh=107&amp;tbnw=143&amp;prev=/images?q=voice+over+recording&amp;gbv=2&amp;hl=en" TargetMode="External"/><Relationship Id="rId17" Type="http://schemas.openxmlformats.org/officeDocument/2006/relationships/image" Target="../media/image16.jpe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my/imgres?imgurl=http://www.markazitv.com/images/khan.jpg&amp;imgrefurl=http://www.markazitv.com/company/&amp;usg=__9VgukUqJfdAaKOOqhAPLcIGtXJY=&amp;h=150&amp;w=200&amp;sz=11&amp;hl=en&amp;start=8&amp;tbnid=tcbbkwWYBlpslM:&amp;tbnh=78&amp;tbnw=104&amp;prev=/images?q=online+suite+edius+non-linear+editing+system&amp;gbv=2&amp;hl=en&amp;sa=X" TargetMode="External"/><Relationship Id="rId3" Type="http://schemas.openxmlformats.org/officeDocument/2006/relationships/image" Target="../media/image9.jpeg"/><Relationship Id="rId4" Type="http://schemas.openxmlformats.org/officeDocument/2006/relationships/hyperlink" Target="http://images.google.com.my/imgres?imgurl=http://www.qatv.org/gallery/PremiereOnline.jpg&amp;imgrefurl=http://www.qatv.org/gallery/tour.html&amp;usg=__FOmJuTLkFr9cH1S41MnvfG7VyqQ=&amp;h=450&amp;w=600&amp;sz=69&amp;hl=en&amp;start=14&amp;tbnid=3e20z3-zzx_YjM:&amp;tbnh=101&amp;tbnw=135&amp;prev=/images?q=non-linear+editing+system&amp;gbv=2&amp;hl=en" TargetMode="External"/><Relationship Id="rId5" Type="http://schemas.openxmlformats.org/officeDocument/2006/relationships/image" Target="../media/image10.jpeg"/><Relationship Id="rId6" Type="http://schemas.openxmlformats.org/officeDocument/2006/relationships/hyperlink" Target="http://images.google.com.my/imgres?imgurl=http://www.theeventteaminc.com/images/Premiere.jpg&amp;imgrefurl=http://www.theeventteaminc.com/videography.html&amp;usg=__wYIqsF0ybgjWbSauhVzSPIu4j2Y=&amp;h=240&amp;w=300&amp;sz=11&amp;hl=en&amp;start=6&amp;tbnid=Y1EYFW5rBngSVM:&amp;tbnh=93&amp;tbnw=116&amp;prev=/images?q=TIMELINE+non-linear+editing+system&amp;gbv=2&amp;hl=en" TargetMode="External"/><Relationship Id="rId7" Type="http://schemas.openxmlformats.org/officeDocument/2006/relationships/image" Target="../media/image11.jpeg"/><Relationship Id="rId8" Type="http://schemas.openxmlformats.org/officeDocument/2006/relationships/hyperlink" Target="http://images.google.com.my/imgres?imgurl=http://www.screenlightandgrip.com/images/arri_4k_hmi_par.jpg&amp;imgrefurl=http://www.screenlightandgrip.com/html/hd_plug-n-play_pkg.html&amp;usg=__5IptYV2bpeZMwc3IGa3IrS2K-Wg=&amp;h=326&amp;w=344&amp;sz=124&amp;hl=en&amp;start=14&amp;tbnid=dospBFUk_vr1UM:&amp;tbnh=114&amp;tbnw=120&amp;prev=/images?q=arri&amp;gbv=2&amp;hl=en" TargetMode="External"/><Relationship Id="rId9" Type="http://schemas.openxmlformats.org/officeDocument/2006/relationships/image" Target="../media/image12.jpeg"/><Relationship Id="rId10" Type="http://schemas.openxmlformats.org/officeDocument/2006/relationships/hyperlink" Target="http://images.google.com.my/imgres?imgurl=http://www.expandore.biz/images/details/VCT-1170RM.jpg&amp;imgrefurl=http://www.expandore.com/product/sony/proav/model/accessories/Sony_Tripod.htm&amp;usg=__xu7ASypO6ZHMNnCPc8HeocIcjG0=&amp;h=331&amp;w=250&amp;sz=28&amp;hl=en&amp;start=85&amp;tbnid=Q1oYtgQsHGZCpM:&amp;tbnh=119&amp;tbnw=90&amp;prev=/images?q=microphone+pd170&amp;start=80&amp;gbv=2&amp;ndsp=20&amp;hl=en&amp;sa=N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my/imgres?imgurl=http://www.connectiontours.com/images/corporate_services_2.jpg&amp;imgrefurl=http://www.connectiontours.com/&amp;usg=__LDw1QPSCZS4UMWL1HvSeQAdxHes=&amp;h=658&amp;w=1000&amp;sz=49&amp;hl=en&amp;start=3&amp;tbnid=K7P40QMZhcZUvM:&amp;tbnh=98&amp;tbnw=149&amp;prev=/images?q=CORPORATE&amp;gbv=2&amp;hl=en" TargetMode="External"/><Relationship Id="rId3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.my/imgres?imgurl=http://www.connectiontours.com/images/corporate_services_2.jpg&amp;imgrefurl=http://www.connectiontours.com/&amp;usg=__LDw1QPSCZS4UMWL1HvSeQAdxHes=&amp;h=658&amp;w=1000&amp;sz=49&amp;hl=en&amp;start=3&amp;tbnid=K7P40QMZhcZUvM:&amp;tbnh=98&amp;tbnw=149&amp;prev=/images?q=CORPORATE&amp;gbv=2&amp;hl=en" TargetMode="External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4" Type="http://schemas.openxmlformats.org/officeDocument/2006/relationships/image" Target="../media/image21.emf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60" y="582930"/>
            <a:ext cx="3352799" cy="251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12"/>
          <p:cNvPicPr>
            <a:picLocks noChangeAspect="1" noChangeArrowheads="1"/>
          </p:cNvPicPr>
          <p:nvPr/>
        </p:nvPicPr>
        <p:blipFill>
          <a:blip r:embed="rId3" cstate="print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52709">
            <a:off x="1477230" y="4209892"/>
            <a:ext cx="6189540" cy="1495546"/>
          </a:xfrm>
          <a:prstGeom prst="roundRect">
            <a:avLst>
              <a:gd name="adj" fmla="val 1906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61403" y="582930"/>
            <a:ext cx="430887" cy="2514600"/>
          </a:xfrm>
          <a:prstGeom prst="rect">
            <a:avLst/>
          </a:prstGeom>
          <a:solidFill>
            <a:srgbClr val="660066">
              <a:alpha val="49020"/>
            </a:srgbClr>
          </a:solidFill>
          <a:effectLst>
            <a:reflection blurRad="6350" stA="50000" endA="300" endPos="55500" dist="50800" dir="5400000" sy="-100000" algn="bl" rotWithShape="0"/>
            <a:softEdge rad="3175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vert270"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Century Gothic" pitchFamily="34" charset="0"/>
              </a:rPr>
              <a:t>COMPANY PROFILE</a:t>
            </a:r>
            <a:endParaRPr lang="en-US" sz="160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59" descr="See full 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562600"/>
            <a:ext cx="1066800" cy="1066800"/>
          </a:xfrm>
          <a:prstGeom prst="rect">
            <a:avLst/>
          </a:prstGeom>
          <a:noFill/>
        </p:spPr>
      </p:pic>
      <p:pic>
        <p:nvPicPr>
          <p:cNvPr id="1026" name="Picture 2" descr="C:\Users\User\Desktop\pic bunga april\Bunga April Poster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76200"/>
            <a:ext cx="1752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9490"/>
            <a:ext cx="2438402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graphicFrame>
        <p:nvGraphicFramePr>
          <p:cNvPr id="10" name="Group 38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01739820"/>
              </p:ext>
            </p:extLst>
          </p:nvPr>
        </p:nvGraphicFramePr>
        <p:xfrm>
          <a:off x="596900" y="1219196"/>
          <a:ext cx="7959725" cy="5286606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1295400"/>
                <a:gridCol w="1219200"/>
                <a:gridCol w="1863725"/>
              </a:tblGrid>
              <a:tr h="487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BUNGA APRIL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 (Serial)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Slot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Samarinda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25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(TX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Mon,Tue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Wed !030pm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22 Nov 2011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10 Jan 2012)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(TV3)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KEKASIHKU PUYU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 (Serial)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Slot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Lagenda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20 x 60m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(TX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Mon,Tue,WedThu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4pm 29 Aug – 29 Sep 2011)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(TV3)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1000 CIPTA (INOVASI)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Magazine (Episodic)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INOVASI 13 x 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TV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Penerangan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Komunikasi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&amp;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Kebudayaan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MAJLIS RUMAH TERBUKA  MALAYSIA AIDILFITRI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MCP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Location :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Pulau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Pinang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Audio Video Signal for LED Screen Projection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Penerangan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Komunikasi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&amp;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Kebudayaan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Integrated Learning Management System Video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Wafer Fab Project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Mimos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Berhad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209800"/>
            <a:ext cx="8763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1.bp.blogspot.com/-5ghc-izE4o8/TaJf8i19qoI/AAAAAAAABWw/ReaKJcclbXU/s1600/tv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3657600"/>
            <a:ext cx="457200" cy="1383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F:\tv3\telapak syurga cerekarama 2010\pix telapak s. 5-21-2010\DSC00670.JPG"/>
          <p:cNvPicPr>
            <a:picLocks noChangeAspect="1" noChangeArrowheads="1"/>
          </p:cNvPicPr>
          <p:nvPr/>
        </p:nvPicPr>
        <p:blipFill>
          <a:blip r:embed="rId2" cstate="print"/>
          <a:srcRect l="37858" r="15000" b="34285"/>
          <a:stretch>
            <a:fillRect/>
          </a:stretch>
        </p:blipFill>
        <p:spPr bwMode="auto">
          <a:xfrm>
            <a:off x="238660" y="2743200"/>
            <a:ext cx="1145368" cy="119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F:\tv3\telapak syurga cerekarama 2010\pix telapak s. 5-19-2010\DSC00596.JPG"/>
          <p:cNvPicPr>
            <a:picLocks noChangeAspect="1" noChangeArrowheads="1"/>
          </p:cNvPicPr>
          <p:nvPr/>
        </p:nvPicPr>
        <p:blipFill>
          <a:blip r:embed="rId3" cstate="print"/>
          <a:srcRect l="25807" b="5376"/>
          <a:stretch>
            <a:fillRect/>
          </a:stretch>
        </p:blipFill>
        <p:spPr bwMode="auto">
          <a:xfrm>
            <a:off x="1828800" y="2819400"/>
            <a:ext cx="1172195" cy="112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graphicFrame>
        <p:nvGraphicFramePr>
          <p:cNvPr id="10" name="Group 38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30760186"/>
              </p:ext>
            </p:extLst>
          </p:nvPr>
        </p:nvGraphicFramePr>
        <p:xfrm>
          <a:off x="596900" y="1219196"/>
          <a:ext cx="7959725" cy="4637950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1295400"/>
                <a:gridCol w="1219200"/>
                <a:gridCol w="1863725"/>
              </a:tblGrid>
              <a:tr h="388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EDUWEBTV.COM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WEBTV Content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Rencana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1Malaysia,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45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3CCD/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Data 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Zeal Hi-Tech Solutions, Ministry of Education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(Aug-Dec 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CIMA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Cementing Nation Building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  Script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Neo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Reka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/ Cement Industries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of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M’sia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TELAPAK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SYURGA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120m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(TV3)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SCP Events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Docu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/ Open Day /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Agribazzar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Mimos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Berhad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SALJU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DI HATI IBU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Hari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Ibu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- Mei 2010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120m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Radio &amp;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(TV2)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EDUWEBTV.COM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WEBTV Content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Documentary, 45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Akademik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24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Interaktif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39 x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 /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3CCD/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Data 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Zeal Hi-Tech Solutions, Ministry of Education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(Jan-Mac 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Picture 5" descr="F:\pix salju\DSC_6537.JPG"/>
          <p:cNvPicPr>
            <a:picLocks noChangeAspect="1" noChangeArrowheads="1"/>
          </p:cNvPicPr>
          <p:nvPr/>
        </p:nvPicPr>
        <p:blipFill>
          <a:blip r:embed="rId4" cstate="print"/>
          <a:srcRect l="28947" t="30084" r="48892" b="21448"/>
          <a:stretch>
            <a:fillRect/>
          </a:stretch>
        </p:blipFill>
        <p:spPr bwMode="auto">
          <a:xfrm>
            <a:off x="228600" y="3886200"/>
            <a:ext cx="914400" cy="132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59" descr="See full 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429000"/>
            <a:ext cx="762000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41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eduwebtv.com/v2/system_files/templates/default/pic/main/gfx_pollsam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3200400"/>
            <a:ext cx="2114550" cy="952500"/>
          </a:xfrm>
          <a:prstGeom prst="rect">
            <a:avLst/>
          </a:prstGeom>
          <a:noFill/>
        </p:spPr>
      </p:pic>
      <p:pic>
        <p:nvPicPr>
          <p:cNvPr id="21508" name="Picture 4" descr="http://eduwebtv.com/v2/system_files/templates/default/pic/banners/KAT_kurikulum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895600"/>
            <a:ext cx="2143125" cy="1238250"/>
          </a:xfrm>
          <a:prstGeom prst="rect">
            <a:avLst/>
          </a:prstGeom>
          <a:noFill/>
        </p:spPr>
      </p:pic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2009</a:t>
            </a:r>
          </a:p>
        </p:txBody>
      </p:sp>
      <p:graphicFrame>
        <p:nvGraphicFramePr>
          <p:cNvPr id="97666" name="Group 386"/>
          <p:cNvGraphicFramePr>
            <a:graphicFrameLocks noGrp="1"/>
          </p:cNvGraphicFramePr>
          <p:nvPr>
            <p:ph type="tbl" idx="1"/>
          </p:nvPr>
        </p:nvGraphicFramePr>
        <p:xfrm>
          <a:off x="596900" y="1600200"/>
          <a:ext cx="7959725" cy="4008120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1295400"/>
                <a:gridCol w="1219200"/>
                <a:gridCol w="1863725"/>
              </a:tblGrid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SCP 5 days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Indoor / Outdoor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Mimos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MIMOS Berhad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EDUWEBTV.COM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WEBTV Content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Rencana, 30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Documentary, 24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Akademik, 20 x30m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 / English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3CCD/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Data 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Zeal Hi-Tech Solutions, Ministry of Education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TV1 &amp; TV2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NEWSPAPER 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PRESS 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RTM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KESIHATAN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Prosedur Penyediaan Makanan Di Hospital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GUIDE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1x10m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Kesihatan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639" name="Picture 359" descr="See full 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2006600"/>
            <a:ext cx="762000" cy="762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pic>
        <p:nvPicPr>
          <p:cNvPr id="21512" name="Picture 8" descr="http://eduwebtv.com/v2/system_files/templates/default/pic/banners/KAT_rancangankhas.pn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3048000"/>
            <a:ext cx="1905000" cy="1100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Track Record – Year 2008</a:t>
            </a:r>
          </a:p>
        </p:txBody>
      </p:sp>
      <p:graphicFrame>
        <p:nvGraphicFramePr>
          <p:cNvPr id="144387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7959725" cy="4200208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1295400"/>
                <a:gridCol w="1219200"/>
                <a:gridCol w="1863725"/>
              </a:tblGrid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WEBTV Content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Rencana, 70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Documentary, 35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 /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3CCD/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Data 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Zeal Hi-Tech Solutions, Ministry of Education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MTDC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TVC, 30s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Digital Beta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CSG TV3,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M’sian Tech. Dev. Corp.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DI SEBALIK BAYANG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Drama, 8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Digital Beta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Ch-9 Media Sdn Bhd – TV9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MARKAS SISTEM ARMADA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Video,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Global Atlas Resources, Royal Malaysian 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IKE SERVICES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Video, 10m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Ike Services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TORPEDO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FIRING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Military Exercise,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Lumut Naval Base,  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IKE Services,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Royal Malaysian 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SALAM CIKGU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Education TV Magazine,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11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Digital Beta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Zeal Hi-Tec Solutions /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4444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800" y="3136900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446" name="Picture 62" descr="WTUS_PostWWII_Mark-32-Launcher_pi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0" y="4576763"/>
            <a:ext cx="1066800" cy="668337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pic>
        <p:nvPicPr>
          <p:cNvPr id="11" name="Picture 6" descr="http://eduwebtv.com/v2/system_files/templates/default/pic/main/gfx_pollsamp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981200"/>
            <a:ext cx="1600200" cy="72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14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2007</a:t>
            </a:r>
          </a:p>
        </p:txBody>
      </p:sp>
      <p:graphicFrame>
        <p:nvGraphicFramePr>
          <p:cNvPr id="99596" name="Group 268"/>
          <p:cNvGraphicFramePr>
            <a:graphicFrameLocks noGrp="1"/>
          </p:cNvGraphicFramePr>
          <p:nvPr>
            <p:ph type="tbl" idx="1"/>
          </p:nvPr>
        </p:nvGraphicFramePr>
        <p:xfrm>
          <a:off x="533400" y="1181100"/>
          <a:ext cx="8001000" cy="4879977"/>
        </p:xfrm>
        <a:graphic>
          <a:graphicData uri="http://schemas.openxmlformats.org/drawingml/2006/table">
            <a:tbl>
              <a:tblPr/>
              <a:tblGrid>
                <a:gridCol w="1762125"/>
                <a:gridCol w="1836738"/>
                <a:gridCol w="1303337"/>
                <a:gridCol w="917575"/>
                <a:gridCol w="2181225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SYUKUR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MENJUNJUNG KASIH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Special Docu in conjunction of Sultan Brunei 61</a:t>
                      </a:r>
                      <a:r>
                        <a:rPr kumimoji="0" lang="en-US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st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Birthday,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11 x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HVDTP,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Radio &amp; </a:t>
                      </a:r>
                      <a:r>
                        <a:rPr kumimoji="0" 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Brunei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      NSTP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PRINTWORKS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Marketing Video, 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The New Straits Times Press (M) Bhd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Law Faculty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Interactive &amp; Non-interactive Corporate Video, 2 x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English, 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DVD, 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UiTM Law Faculty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Business Faculty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Launching,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DVD, 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UiTM Business Faculty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SHIPBORNE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MISSILE FIRING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Military Exercise,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Lumut Naval Base, 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DVD, 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Global Atlas Resources,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Royal Malaysian 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AIRBORNE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MISSILE FIRING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Military Exercise,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Lumut Naval Base, 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DVD, 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Global Atlas Resources,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Royal Malaysian 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MARKAS SISTEM ARMADA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Video, 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DVD, MDV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Global Atlas Resources,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Royal Malaysian 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KL FESTIVAL &amp; MAKYONG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 Compilation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Malay,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Illusi Warna, KEKKWA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SENAMAN YG BETUL &amp; SELAMAT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Guide,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Malay,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MDV, 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Ada Vision Communication,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Kesihatan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KALAMULLAH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30 JUZUK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Al-Quran Recital,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Ramadan Special, 30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Malay, Arabic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 Televisyen M’sia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NEWS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SPECIAL REPORT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Selangor Special Report,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70 x 2m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K’jaan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Negeri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Selangor,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Buletin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Utama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574" name="Picture 2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7397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578" name="Picture 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410200"/>
            <a:ext cx="8763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575" name="Picture 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6700" y="2806700"/>
            <a:ext cx="9144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593" name="Picture 265" descr="nst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057400"/>
            <a:ext cx="704850" cy="704850"/>
          </a:xfrm>
          <a:prstGeom prst="rect">
            <a:avLst/>
          </a:prstGeom>
          <a:noFill/>
        </p:spPr>
      </p:pic>
      <p:pic>
        <p:nvPicPr>
          <p:cNvPr id="99597" name="Picture 269" descr="torpedofir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340100"/>
            <a:ext cx="914400" cy="733425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2006</a:t>
            </a:r>
          </a:p>
        </p:txBody>
      </p:sp>
      <p:graphicFrame>
        <p:nvGraphicFramePr>
          <p:cNvPr id="100484" name="Group 132"/>
          <p:cNvGraphicFramePr>
            <a:graphicFrameLocks noGrp="1"/>
          </p:cNvGraphicFramePr>
          <p:nvPr>
            <p:ph type="tbl" idx="1"/>
          </p:nvPr>
        </p:nvGraphicFramePr>
        <p:xfrm>
          <a:off x="457200" y="1308100"/>
          <a:ext cx="8077200" cy="4841352"/>
        </p:xfrm>
        <a:graphic>
          <a:graphicData uri="http://schemas.openxmlformats.org/drawingml/2006/table">
            <a:tbl>
              <a:tblPr/>
              <a:tblGrid>
                <a:gridCol w="1778000"/>
                <a:gridCol w="1855788"/>
                <a:gridCol w="1314450"/>
                <a:gridCol w="928687"/>
                <a:gridCol w="2200275"/>
              </a:tblGrid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PENGANGKUTAN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Video,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Malay,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Ada Vision Communication,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Ministry of Transport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HERBATIK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TV Magazine,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Herbal, 13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Digi 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Mynetworks, Radio &amp; Televisyen M’sia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         WIRA TAK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      DIDENDANG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TV Documentary Series,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Patriotism, 13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Digi 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Mynetworks, Radio &amp; Televisyen M’sia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SPECIAL KEYNOTE BY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FELDA CHAIRMAN,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TAN SRI DR YUSOF NOR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Speech,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MDV, 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AVMC Solutions, Felda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FELDA 50</a:t>
                      </a:r>
                      <a:r>
                        <a:rPr kumimoji="0" lang="en-US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th</a:t>
                      </a: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ANNIVERSARY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 LAUNCHING, SEMARAK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Multiple Camera Production, 3hrs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Multimedia Projection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AVMC Solutions, Felda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FELDA INTERNATIONAL CONVENTION, HILTON SENTRAL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Single Camera Production,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AVMC Solutions, Felda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NERACA,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KISAH BENAR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Drama, 26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Season 8 &amp; 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Iris Network Sdn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SAYAP INFO, SELANGOR MAJU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Prototype Flash, Interactive, 5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HVD Television Production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PERTANDINGAN PANTUN KORPORAT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Multiple Camera Production, 3hrs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Multimedia Projection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Kebudayaan, Kesenian &amp; Warisan, KEKKWA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PROFIL ANUGERAH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SENI NEGARA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Docu, 60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Kebudayaan, Kesenian &amp; Warisan, KEKKWA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0469" name="Picture 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4343400"/>
            <a:ext cx="762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477" name="Picture 125" descr="824a7448f194b9f8cbcd07802aea5a5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788" y="2209800"/>
            <a:ext cx="495300" cy="762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2005</a:t>
            </a:r>
          </a:p>
        </p:txBody>
      </p:sp>
      <p:graphicFrame>
        <p:nvGraphicFramePr>
          <p:cNvPr id="101580" name="Group 204"/>
          <p:cNvGraphicFramePr>
            <a:graphicFrameLocks noGrp="1"/>
          </p:cNvGraphicFramePr>
          <p:nvPr>
            <p:ph type="tbl" idx="1"/>
          </p:nvPr>
        </p:nvGraphicFramePr>
        <p:xfrm>
          <a:off x="457200" y="1231900"/>
          <a:ext cx="8077200" cy="4827938"/>
        </p:xfrm>
        <a:graphic>
          <a:graphicData uri="http://schemas.openxmlformats.org/drawingml/2006/table">
            <a:tbl>
              <a:tblPr/>
              <a:tblGrid>
                <a:gridCol w="1778000"/>
                <a:gridCol w="1855788"/>
                <a:gridCol w="1314450"/>
                <a:gridCol w="928687"/>
                <a:gridCol w="2200275"/>
              </a:tblGrid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HAMDOLOK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 Replication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10,000 copies x 60m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Kementerian Kebudayaan, Kesenian &amp; Warisan, KEKKWA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KEKALKAN KEGEMILANGAN BANGSA MU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Video Campaign, 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Biro Keahlian &amp; Latihan Umno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TIME WARISAN FAMILY 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Event, Port Dickson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300 copies x 60m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Lef Recreation,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Time Engineering Bhd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SEMINAR ON FINANCIAL MARKET / ACCOUNTING FOR PLC’S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SCP, Istana Hotel, 1 day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SCP &amp; Video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Projection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Bursatra Sdn Bhd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NERACA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KISAH BENAR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Drama, 26 x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Season 6 &amp; 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Iris Network Sdn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DIGI TEAMBUILDING,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PANGKOR ISLAND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Sports Event,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Lef Recreation, Digi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MALAM KORPORAT PRIHATIN, SHANGRILA HOTEL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MCP, 3hrs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Yayasan Kajian Strategi Melayu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   RMN –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NEW GENERATION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PATROL VESSEL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     SCP Aerial View,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     Onboard 3 days,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       Lumut Sea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Atlas Defence Tech Sdn Bhd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SPECIAL KEYNOTE BY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THE UMNO PRESIDENT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 Replication, 2000 x 60m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Yayasan Kajian Strategi Melayu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ACEH TSUNAMI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FUND FOR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THE ORPHAN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Fund raising video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campaign,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Yayasan Kajian Strategi Melayu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1553" name="Picture 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3111500"/>
            <a:ext cx="762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556" name="Picture 180" descr="mekoa1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5300" y="4356100"/>
            <a:ext cx="914400" cy="555625"/>
          </a:xfrm>
          <a:prstGeom prst="rect">
            <a:avLst/>
          </a:prstGeom>
          <a:noFill/>
        </p:spPr>
      </p:pic>
      <p:pic>
        <p:nvPicPr>
          <p:cNvPr id="101576" name="Picture 200" descr="1104852284_578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9900" y="5219700"/>
            <a:ext cx="990600" cy="746125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2004</a:t>
            </a:r>
          </a:p>
        </p:txBody>
      </p:sp>
      <p:graphicFrame>
        <p:nvGraphicFramePr>
          <p:cNvPr id="102553" name="Group 153"/>
          <p:cNvGraphicFramePr>
            <a:graphicFrameLocks noGrp="1"/>
          </p:cNvGraphicFramePr>
          <p:nvPr>
            <p:ph type="tbl" idx="1"/>
          </p:nvPr>
        </p:nvGraphicFramePr>
        <p:xfrm>
          <a:off x="457200" y="1397000"/>
          <a:ext cx="8077200" cy="4622801"/>
        </p:xfrm>
        <a:graphic>
          <a:graphicData uri="http://schemas.openxmlformats.org/drawingml/2006/table">
            <a:tbl>
              <a:tblPr/>
              <a:tblGrid>
                <a:gridCol w="1778000"/>
                <a:gridCol w="1855788"/>
                <a:gridCol w="1314450"/>
                <a:gridCol w="928687"/>
                <a:gridCol w="2200275"/>
              </a:tblGrid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DETEKTIF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crime 13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 Televisyen M’sia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OH AYAH!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OH IBU!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Reality TV,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8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FOOTBALL &amp; PLAYGROUND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Drypers Infomercial, 2 x 30s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 Televisyen M’sia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NERACA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KISAH BENAR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Season 4 &amp; 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Drama, 26 x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Iris Network Sdn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BANTUAN LOGISTIK PROGRAM LATIHAN KHIDMAT NEGARA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Event,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RMAF, Ministry of Defense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AFFIN 4x4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TEAMBUILDING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Event, 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VCD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Lef Recreation, Affin Bank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41" name="Picture 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701925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3" name="Picture 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1993900"/>
            <a:ext cx="8382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4" name="Picture 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6900" y="2433638"/>
            <a:ext cx="8890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6" name="Picture 1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4200" y="4038600"/>
            <a:ext cx="7493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8" name="Picture 158" descr="logo_pi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5284788"/>
            <a:ext cx="1092200" cy="725487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2003</a:t>
            </a:r>
          </a:p>
        </p:txBody>
      </p:sp>
      <p:graphicFrame>
        <p:nvGraphicFramePr>
          <p:cNvPr id="103682" name="Group 258"/>
          <p:cNvGraphicFramePr>
            <a:graphicFrameLocks noGrp="1"/>
          </p:cNvGraphicFramePr>
          <p:nvPr>
            <p:ph type="tbl" idx="1"/>
          </p:nvPr>
        </p:nvGraphicFramePr>
        <p:xfrm>
          <a:off x="457200" y="1231900"/>
          <a:ext cx="8077200" cy="4877817"/>
        </p:xfrm>
        <a:graphic>
          <a:graphicData uri="http://schemas.openxmlformats.org/drawingml/2006/table">
            <a:tbl>
              <a:tblPr/>
              <a:tblGrid>
                <a:gridCol w="1778000"/>
                <a:gridCol w="1855788"/>
                <a:gridCol w="1314450"/>
                <a:gridCol w="928687"/>
                <a:gridCol w="2200275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BISIKAN HATIKU,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FAIR &amp; LOVELY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Drama, 60m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CSG, Sistem Televisyen M’sia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NERACA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KISAH BENAR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Drama, 26 x 30m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Season 2 &amp;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Iris Network Sdn Bhd, TV3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HARI PEKERJA SKF BEARING DGN PERDANA MENTERI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Event, 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SKF Bearing Industries, Nilai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PANDUAN MENAIKI PESAWAT C130 TUDM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Guide,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Malay, 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MDV, 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RMAF, Subang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ANUGERAH PANJI-PANJI SKUADRON TUDM – SULTAN PAHANG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Live Parade MCP, 3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LED Panel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Multimedia Projection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RMAF, Kuantan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4x4 TEAMBUILDING, RAUB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Event,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SKF Bearing Industries, Nilai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 FERRARI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MASSERATTI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TRACK 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      Event, Sepang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      Circuit,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Next Car Sdn Bhd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 LOGISTICS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Video, 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MDV,DVD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 Logistics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KURSUS ASAS KOMANDO, BANTING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Training, Event, 30m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Natural Sound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RMAF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STERENG EMAS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Training Video, 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VCD, 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Pusat Latihan Pengurusan Logistik, RMAF Kinrara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PERISYTIHARAN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MAJLIS PERBANDARAN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          MANJUNG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          Corporate Video, 15m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Nur Hikmah Multimedia,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Tiga Events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644" name="Picture 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685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66" name="Picture 242" descr="ferrari-enzo-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100" y="3835400"/>
            <a:ext cx="838200" cy="627063"/>
          </a:xfrm>
          <a:prstGeom prst="rect">
            <a:avLst/>
          </a:prstGeom>
          <a:noFill/>
        </p:spPr>
      </p:pic>
      <p:pic>
        <p:nvPicPr>
          <p:cNvPr id="103671" name="Picture 247" descr="telukrubiahloc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1500" y="5283200"/>
            <a:ext cx="784225" cy="804863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14478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Lesen</a:t>
            </a:r>
            <a:r>
              <a:rPr lang="en-US" dirty="0" smtClean="0"/>
              <a:t> </a:t>
            </a:r>
            <a:r>
              <a:rPr lang="en-US" dirty="0" err="1" smtClean="0"/>
              <a:t>Bumiputera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14478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Lesen</a:t>
            </a:r>
            <a:r>
              <a:rPr lang="en-US" dirty="0" smtClean="0"/>
              <a:t> </a:t>
            </a:r>
            <a:r>
              <a:rPr lang="en-US" dirty="0" err="1" smtClean="0"/>
              <a:t>Kewangan</a:t>
            </a:r>
            <a:endParaRPr lang="en-US" dirty="0"/>
          </a:p>
        </p:txBody>
      </p:sp>
      <p:pic>
        <p:nvPicPr>
          <p:cNvPr id="10" name="Picture 2" descr="C:\Users\User\Desktop\skrip BUNGA APRIL\mof-akuan pendaftaran sykt 2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r="1194" b="5114"/>
          <a:stretch/>
        </p:blipFill>
        <p:spPr bwMode="auto">
          <a:xfrm>
            <a:off x="4648200" y="1878496"/>
            <a:ext cx="2971800" cy="40054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2" descr="C:\Users\User\Desktop\skrip BUNGA APRIL\mof-bumiputera 2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r="2077" b="2228"/>
          <a:stretch/>
        </p:blipFill>
        <p:spPr bwMode="auto">
          <a:xfrm>
            <a:off x="1371600" y="1905000"/>
            <a:ext cx="2819400" cy="3972792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Summary</a:t>
            </a:r>
          </a:p>
        </p:txBody>
      </p:sp>
      <p:graphicFrame>
        <p:nvGraphicFramePr>
          <p:cNvPr id="6346" name="Group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164632"/>
              </p:ext>
            </p:extLst>
          </p:nvPr>
        </p:nvGraphicFramePr>
        <p:xfrm>
          <a:off x="914400" y="1287029"/>
          <a:ext cx="7239000" cy="4444120"/>
        </p:xfrm>
        <a:graphic>
          <a:graphicData uri="http://schemas.openxmlformats.org/drawingml/2006/table">
            <a:tbl>
              <a:tblPr/>
              <a:tblGrid>
                <a:gridCol w="2286000"/>
                <a:gridCol w="4953000"/>
              </a:tblGrid>
              <a:tr h="2908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Name of company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HNJ Pictures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Sdn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Bhd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3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SSM Registration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609622-P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MOF License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357-02048145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Bumiputera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Status)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FINAS Licenses 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PF 04/01379  *  </a:t>
                      </a:r>
                      <a:r>
                        <a:rPr lang="en-US" sz="1400" dirty="0" smtClean="0">
                          <a:latin typeface="Century Gothic" pitchFamily="34" charset="0"/>
                        </a:rPr>
                        <a:t>DF 05/00839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5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Business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Premis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. 303-A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Lrg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Perak,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Melawati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Sq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Business Centre,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53100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Kuala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Lumpur.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3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Office Tel/Fax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Tel : +603-4108 8867    Fax: +603-4147 4022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3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Date Incorporated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21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March 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Authorized Capital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RM100,000.00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33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Paid-up Capital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RM50,000.00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9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Managing Director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Ahmad Al-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Husna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B. Abu Hassan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H/P: 012-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9199227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alhusna@gmail.com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04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Company Secretary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Khairul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Ridha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&amp; Co.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238-2B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Jalan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Haruan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5/6,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Pusat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Komersial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Oakland 2,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70300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Seremban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Negeri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Sembilan. Tel : +606-631 2899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22" name="Picture 178" descr="puzzle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5600"/>
            <a:ext cx="1104900" cy="11049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9248"/>
              </p:ext>
            </p:extLst>
          </p:nvPr>
        </p:nvGraphicFramePr>
        <p:xfrm>
          <a:off x="5867400" y="1815860"/>
          <a:ext cx="2590800" cy="3226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3" name="Acrobat Document" r:id="rId3" imgW="5705246" imgH="7991246" progId="AcroExch.Document.11">
                  <p:embed/>
                </p:oleObj>
              </mc:Choice>
              <mc:Fallback>
                <p:oleObj name="Acrobat Document" r:id="rId3" imgW="5705246" imgH="7991246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815860"/>
                        <a:ext cx="2590800" cy="3226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38200" y="1524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Kod</a:t>
            </a:r>
            <a:r>
              <a:rPr lang="en-US" sz="2000" dirty="0" smtClean="0"/>
              <a:t> </a:t>
            </a:r>
            <a:r>
              <a:rPr lang="en-US" sz="2000" dirty="0" err="1" smtClean="0"/>
              <a:t>Bidang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20574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060100 </a:t>
            </a:r>
            <a:r>
              <a:rPr lang="en-US" sz="2000" dirty="0" err="1" smtClean="0"/>
              <a:t>Kamera</a:t>
            </a:r>
            <a:r>
              <a:rPr lang="en-US" sz="2000" dirty="0" smtClean="0"/>
              <a:t>/</a:t>
            </a:r>
            <a:r>
              <a:rPr lang="en-US" sz="2000" dirty="0" err="1" smtClean="0"/>
              <a:t>Peralatan</a:t>
            </a:r>
            <a:endParaRPr lang="en-US" sz="2000" dirty="0" smtClean="0"/>
          </a:p>
          <a:p>
            <a:r>
              <a:rPr lang="en-US" sz="2000" dirty="0" smtClean="0"/>
              <a:t>060200 </a:t>
            </a:r>
            <a:r>
              <a:rPr lang="en-US" sz="2000" dirty="0" err="1" smtClean="0"/>
              <a:t>Filem</a:t>
            </a:r>
            <a:r>
              <a:rPr lang="en-US" sz="2000" dirty="0" smtClean="0"/>
              <a:t> </a:t>
            </a:r>
            <a:r>
              <a:rPr lang="en-US" sz="2000" dirty="0" err="1" smtClean="0"/>
              <a:t>Siap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Tayangan</a:t>
            </a:r>
            <a:endParaRPr lang="en-US" sz="2000" dirty="0" smtClean="0"/>
          </a:p>
          <a:p>
            <a:r>
              <a:rPr lang="en-US" sz="2000" dirty="0" smtClean="0"/>
              <a:t>220701 </a:t>
            </a:r>
            <a:r>
              <a:rPr lang="en-US" sz="2000" dirty="0" err="1" smtClean="0"/>
              <a:t>Pengeluaran</a:t>
            </a:r>
            <a:r>
              <a:rPr lang="en-US" sz="2000" dirty="0" smtClean="0"/>
              <a:t> </a:t>
            </a:r>
            <a:r>
              <a:rPr lang="en-US" sz="2000" dirty="0" err="1" smtClean="0"/>
              <a:t>Filem-filem</a:t>
            </a:r>
            <a:endParaRPr lang="en-US" sz="2000" dirty="0" smtClean="0"/>
          </a:p>
          <a:p>
            <a:r>
              <a:rPr lang="en-US" sz="2000" dirty="0" smtClean="0"/>
              <a:t>220702 </a:t>
            </a:r>
            <a:r>
              <a:rPr lang="en-US" sz="2000" dirty="0" err="1" smtClean="0"/>
              <a:t>Rakaman</a:t>
            </a:r>
            <a:endParaRPr lang="en-US" sz="2000" dirty="0" smtClean="0"/>
          </a:p>
          <a:p>
            <a:r>
              <a:rPr lang="en-US" sz="2000" dirty="0" smtClean="0"/>
              <a:t>220704 Audio Visual</a:t>
            </a:r>
          </a:p>
          <a:p>
            <a:r>
              <a:rPr lang="en-US" sz="2000" dirty="0" smtClean="0"/>
              <a:t>221501 Media </a:t>
            </a:r>
            <a:r>
              <a:rPr lang="en-US" sz="2000" dirty="0" err="1" smtClean="0"/>
              <a:t>Elektronik</a:t>
            </a:r>
            <a:r>
              <a:rPr lang="en-US" sz="2000" dirty="0" smtClean="0"/>
              <a:t> (</a:t>
            </a:r>
            <a:r>
              <a:rPr lang="en-US" sz="2000" dirty="0" err="1" smtClean="0"/>
              <a:t>Tidak</a:t>
            </a:r>
            <a:r>
              <a:rPr lang="en-US" sz="2000" dirty="0" smtClean="0"/>
              <a:t> </a:t>
            </a:r>
            <a:r>
              <a:rPr lang="en-US" sz="2000" dirty="0" err="1" smtClean="0"/>
              <a:t>Termasuk</a:t>
            </a:r>
            <a:r>
              <a:rPr lang="en-US" sz="2000" dirty="0" smtClean="0"/>
              <a:t> </a:t>
            </a:r>
            <a:r>
              <a:rPr lang="en-US" sz="2000" dirty="0" err="1" smtClean="0"/>
              <a:t>Kerja</a:t>
            </a:r>
            <a:r>
              <a:rPr lang="en-US" sz="2000" dirty="0" smtClean="0"/>
              <a:t> </a:t>
            </a:r>
            <a:r>
              <a:rPr lang="en-US" sz="2000" dirty="0" err="1" smtClean="0"/>
              <a:t>Percetakan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220502 Media </a:t>
            </a:r>
            <a:r>
              <a:rPr lang="en-US" sz="2000" dirty="0" err="1" smtClean="0"/>
              <a:t>Cetak</a:t>
            </a:r>
            <a:r>
              <a:rPr lang="en-US" sz="2000" dirty="0" smtClean="0"/>
              <a:t> (</a:t>
            </a:r>
            <a:r>
              <a:rPr lang="en-US" sz="2000" dirty="0" err="1" smtClean="0"/>
              <a:t>Tidak</a:t>
            </a:r>
            <a:r>
              <a:rPr lang="en-US" sz="2000" dirty="0" smtClean="0"/>
              <a:t> </a:t>
            </a:r>
            <a:r>
              <a:rPr lang="en-US" sz="2000" dirty="0" err="1" smtClean="0"/>
              <a:t>Termasuk</a:t>
            </a:r>
            <a:r>
              <a:rPr lang="en-US" sz="2000" dirty="0" smtClean="0"/>
              <a:t> </a:t>
            </a:r>
            <a:r>
              <a:rPr lang="en-US" sz="2000" dirty="0" err="1" smtClean="0"/>
              <a:t>Kerja</a:t>
            </a:r>
            <a:r>
              <a:rPr lang="en-US" sz="2000" dirty="0" smtClean="0"/>
              <a:t> </a:t>
            </a:r>
            <a:r>
              <a:rPr lang="en-US" sz="2000" dirty="0" err="1" smtClean="0"/>
              <a:t>Percetakan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221503 Billboard</a:t>
            </a:r>
          </a:p>
          <a:p>
            <a:r>
              <a:rPr lang="en-US" sz="2000" dirty="0" smtClean="0"/>
              <a:t>221710 </a:t>
            </a:r>
            <a:r>
              <a:rPr lang="en-US" sz="2000" dirty="0" err="1" smtClean="0"/>
              <a:t>Penterjemahan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932796" y="1447800"/>
          <a:ext cx="3439420" cy="445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0" name="Acrobat Document" r:id="rId3" imgW="7779960" imgH="10050480" progId="AcroExch.Document.11">
                  <p:embed/>
                </p:oleObj>
              </mc:Choice>
              <mc:Fallback>
                <p:oleObj name="Acrobat Document" r:id="rId3" imgW="7779960" imgH="10050480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796" y="1447800"/>
                        <a:ext cx="3439420" cy="44514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7260" y="1447800"/>
            <a:ext cx="3276600" cy="438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21672" y="990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Lesen</a:t>
            </a:r>
            <a:r>
              <a:rPr lang="en-US" dirty="0" smtClean="0"/>
              <a:t> KKMM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990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Lesen</a:t>
            </a:r>
            <a:r>
              <a:rPr lang="en-US" dirty="0" smtClean="0"/>
              <a:t> </a:t>
            </a:r>
            <a:r>
              <a:rPr lang="en-US" dirty="0" err="1" smtClean="0"/>
              <a:t>Pendaftaran</a:t>
            </a:r>
            <a:r>
              <a:rPr lang="en-US" dirty="0" smtClean="0"/>
              <a:t> SSM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609600"/>
            <a:ext cx="33528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FFFF"/>
                </a:solidFill>
              </a:rPr>
              <a:t>Lesen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Finas</a:t>
            </a:r>
            <a:r>
              <a:rPr lang="en-US" sz="1400" dirty="0" smtClean="0">
                <a:solidFill>
                  <a:srgbClr val="FFFFFF"/>
                </a:solidFill>
              </a:rPr>
              <a:t> : </a:t>
            </a:r>
            <a:r>
              <a:rPr lang="en-US" sz="1400" dirty="0" err="1" smtClean="0">
                <a:solidFill>
                  <a:srgbClr val="FFFFFF"/>
                </a:solidFill>
              </a:rPr>
              <a:t>Pengeluaran</a:t>
            </a:r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000" i="1" dirty="0" err="1" smtClean="0">
                <a:solidFill>
                  <a:srgbClr val="FFFFFF"/>
                </a:solidFill>
              </a:rPr>
              <a:t>Tarikh</a:t>
            </a:r>
            <a:r>
              <a:rPr lang="en-US" sz="1000" i="1" dirty="0" smtClean="0">
                <a:solidFill>
                  <a:srgbClr val="FFFFFF"/>
                </a:solidFill>
              </a:rPr>
              <a:t> </a:t>
            </a:r>
            <a:r>
              <a:rPr lang="en-US" sz="1000" i="1" dirty="0" err="1" smtClean="0">
                <a:solidFill>
                  <a:srgbClr val="FFFFFF"/>
                </a:solidFill>
              </a:rPr>
              <a:t>Tamat</a:t>
            </a:r>
            <a:r>
              <a:rPr lang="en-US" sz="1000" i="1" dirty="0" smtClean="0">
                <a:solidFill>
                  <a:srgbClr val="FFFFFF"/>
                </a:solidFill>
              </a:rPr>
              <a:t> : 21 Nov 2018 </a:t>
            </a:r>
            <a:endParaRPr lang="en-US" sz="1000" i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8378" y="609600"/>
            <a:ext cx="33528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Lesen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Finas</a:t>
            </a:r>
            <a:r>
              <a:rPr lang="en-US" sz="1400" dirty="0" smtClean="0">
                <a:solidFill>
                  <a:schemeClr val="bg1"/>
                </a:solidFill>
              </a:rPr>
              <a:t> : </a:t>
            </a:r>
            <a:r>
              <a:rPr lang="en-US" sz="1400" dirty="0" err="1" smtClean="0">
                <a:solidFill>
                  <a:schemeClr val="bg1"/>
                </a:solidFill>
              </a:rPr>
              <a:t>Pengedaran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000" i="1" dirty="0" err="1" smtClean="0">
                <a:solidFill>
                  <a:schemeClr val="bg1"/>
                </a:solidFill>
              </a:rPr>
              <a:t>Tarikh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000" i="1" dirty="0" err="1" smtClean="0">
                <a:solidFill>
                  <a:schemeClr val="bg1"/>
                </a:solidFill>
              </a:rPr>
              <a:t>Tamat</a:t>
            </a:r>
            <a:r>
              <a:rPr lang="en-US" sz="1000" i="1" dirty="0" smtClean="0">
                <a:solidFill>
                  <a:schemeClr val="bg1"/>
                </a:solidFill>
              </a:rPr>
              <a:t> : 20 Jun 2018</a:t>
            </a:r>
          </a:p>
        </p:txBody>
      </p:sp>
      <p:pic>
        <p:nvPicPr>
          <p:cNvPr id="2" name="Picture 1" descr="finas20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r="16880" b="14621"/>
          <a:stretch/>
        </p:blipFill>
        <p:spPr>
          <a:xfrm>
            <a:off x="1143000" y="1142112"/>
            <a:ext cx="3276600" cy="4573775"/>
          </a:xfrm>
          <a:prstGeom prst="rect">
            <a:avLst/>
          </a:prstGeom>
        </p:spPr>
      </p:pic>
      <p:pic>
        <p:nvPicPr>
          <p:cNvPr id="3" name="Picture 2" descr="finas101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5832" r="16060" b="11367"/>
          <a:stretch/>
        </p:blipFill>
        <p:spPr>
          <a:xfrm>
            <a:off x="4724400" y="1143000"/>
            <a:ext cx="3295581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F:\husna 27sep2011\album\organizing home ALBUM\abah\lagenda tv3 kekasihku puyu 2011_08_18\IMG_177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-779" t="-373" r="8300" b="20997"/>
          <a:stretch>
            <a:fillRect/>
          </a:stretch>
        </p:blipFill>
        <p:spPr bwMode="auto">
          <a:xfrm>
            <a:off x="5181600" y="2365874"/>
            <a:ext cx="3962400" cy="449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F:\husna 27sep2011\album\pix anak yatim aceh\ACHEH aerial view &amp; misc\aerial view &amp; misc 00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5" descr="F:\husna 27sep2011\album\pix brunei\Brunei edited\resize\DSC_0308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410200" y="0"/>
            <a:ext cx="3810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s-MY" sz="700" dirty="0"/>
              <a:t>Hakcipta Terpelihara HNJ Pictures Sdn Bhd @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3EA7D-D4FD-489A-A828-A075CC4DC0CF}" type="slidenum">
              <a:rPr lang="ms-MY"/>
              <a:pPr>
                <a:defRPr/>
              </a:pPr>
              <a:t>23</a:t>
            </a:fld>
            <a:endParaRPr lang="ms-MY"/>
          </a:p>
        </p:txBody>
      </p:sp>
      <p:pic>
        <p:nvPicPr>
          <p:cNvPr id="16" name="Picture 5" descr="G:\WBC\Setapak-20111206-00384 ferrari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010400" y="1295400"/>
            <a:ext cx="21336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G:\tv3\bunga april\pic BuNgA ApRiL\DSC08259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828800" y="4495800"/>
            <a:ext cx="3429000" cy="242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 descr="F:\husna 27sep2011\album\pix anak yatim aceh\ACHEH personal, bkn, puteri\new yatim senik 266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1143000"/>
            <a:ext cx="2209800" cy="238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F:\husna 27sep2011\album\organizing home ALBUM\abah\pix telapak s 5-21-2010\DSC00672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13" t="20000" r="53043" b="15652"/>
          <a:stretch>
            <a:fillRect/>
          </a:stretch>
        </p:blipFill>
        <p:spPr bwMode="auto">
          <a:xfrm>
            <a:off x="4419600" y="4495800"/>
            <a:ext cx="1828800" cy="205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3" descr="F:\husna 27sep2011\album\pix brunei\Brunei - En. din\DSC02221.JP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743200" y="0"/>
            <a:ext cx="3034292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5" descr="F:\husna 27sep2011\album\organizing home ALBUM\abah\puppet e-tuition\DSC01696.JP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679" t="4301" r="4839" b="9677"/>
          <a:stretch>
            <a:fillRect/>
          </a:stretch>
        </p:blipFill>
        <p:spPr bwMode="auto">
          <a:xfrm>
            <a:off x="-43890" y="4547005"/>
            <a:ext cx="312991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3" descr="F:\husna 27sep2011\album\organizing home ALBUM\abah\puppet e-tuition\DSC01711.JP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1945" r="14872" b="8420"/>
          <a:stretch>
            <a:fillRect/>
          </a:stretch>
        </p:blipFill>
        <p:spPr bwMode="auto">
          <a:xfrm>
            <a:off x="0" y="2362200"/>
            <a:ext cx="3341370" cy="234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3048000" y="3810000"/>
            <a:ext cx="3124200" cy="762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MS PGothic" pitchFamily="34" charset="-128"/>
                <a:cs typeface="+mn-cs"/>
              </a:rPr>
              <a:t>HNJ PICTURES SDN BHD 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MS PGothic" pitchFamily="34" charset="-128"/>
                <a:cs typeface="+mn-cs"/>
              </a:rPr>
              <a:t>(609622-P)</a:t>
            </a:r>
          </a:p>
          <a:p>
            <a:pPr marL="342900" lvl="0" indent="-342900" algn="ctr" eaLnBrk="1" hangingPunct="1"/>
            <a:r>
              <a:rPr lang="en-US" sz="800" dirty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No. </a:t>
            </a:r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303-A </a:t>
            </a:r>
            <a:r>
              <a:rPr lang="en-US" sz="800" dirty="0" err="1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Lrg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 Perak, </a:t>
            </a:r>
            <a:r>
              <a:rPr lang="en-US" sz="800" dirty="0" err="1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Melawati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Square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Business Centre, </a:t>
            </a:r>
            <a:endParaRPr lang="en-US" sz="800" dirty="0" smtClean="0">
              <a:solidFill>
                <a:schemeClr val="bg1"/>
              </a:solidFill>
              <a:latin typeface="Century Gothic" pitchFamily="34" charset="0"/>
              <a:ea typeface="Times New Roman" pitchFamily="18" charset="0"/>
              <a:cs typeface="Trebuchet MS" pitchFamily="34" charset="0"/>
            </a:endParaRPr>
          </a:p>
          <a:p>
            <a:pPr marL="342900" lvl="0" indent="-342900" algn="ctr" eaLnBrk="1" hangingPunct="1"/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53100 </a:t>
            </a:r>
            <a:r>
              <a:rPr lang="en-US" sz="800" dirty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Kuala Lumpur</a:t>
            </a:r>
          </a:p>
          <a:p>
            <a:pPr marL="342900" indent="-342900" algn="ctr" defTabSz="4572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Trebuchet MS" pitchFamily="34" charset="0"/>
              </a:rPr>
              <a:t>Tel : +603-4108 8867    Fax: +603-4147 4022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MS PGothic" pitchFamily="34" charset="-128"/>
            </a:endParaRPr>
          </a:p>
          <a:p>
            <a:pPr marL="342900" marR="0" lvl="0" indent="-34290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MS PGothic" pitchFamily="34" charset="-128"/>
                <a:cs typeface="+mn-cs"/>
              </a:rPr>
              <a:t>Email :</a:t>
            </a:r>
            <a:r>
              <a:rPr lang="en-US" sz="800" noProof="0" dirty="0" smtClean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 </a:t>
            </a:r>
            <a:r>
              <a:rPr lang="en-US" sz="800" noProof="0" dirty="0" err="1" smtClean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alhusna@gmail.com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MS PGothic" pitchFamily="34" charset="-128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276600" y="3124200"/>
            <a:ext cx="2743332" cy="61101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590800" y="2133600"/>
            <a:ext cx="3657600" cy="914400"/>
          </a:xfrm>
          <a:prstGeom prst="rect">
            <a:avLst/>
          </a:prstGeom>
          <a:solidFill>
            <a:srgbClr val="FF000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 smtClean="0">
                <a:solidFill>
                  <a:schemeClr val="bg1"/>
                </a:solidFill>
                <a:latin typeface="Century" pitchFamily="18" charset="0"/>
                <a:ea typeface="MS PGothic" pitchFamily="34" charset="-128"/>
                <a:cs typeface="+mj-cs"/>
              </a:rPr>
              <a:t>thank you...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" pitchFamily="18" charset="0"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Business Activities</a:t>
            </a:r>
          </a:p>
        </p:txBody>
      </p:sp>
      <p:graphicFrame>
        <p:nvGraphicFramePr>
          <p:cNvPr id="8300" name="Group 108"/>
          <p:cNvGraphicFramePr>
            <a:graphicFrameLocks noGrp="1"/>
          </p:cNvGraphicFramePr>
          <p:nvPr/>
        </p:nvGraphicFramePr>
        <p:xfrm>
          <a:off x="1828800" y="1981200"/>
          <a:ext cx="5491163" cy="3322320"/>
        </p:xfrm>
        <a:graphic>
          <a:graphicData uri="http://schemas.openxmlformats.org/drawingml/2006/table">
            <a:tbl>
              <a:tblPr/>
              <a:tblGrid>
                <a:gridCol w="1431925"/>
                <a:gridCol w="4059238"/>
              </a:tblGrid>
              <a:tr h="4572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Types of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Programmes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– TV,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Webtv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&amp; Video Production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Capsule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Corporate Video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Documentary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Drama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Magazine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Programme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News &amp; Current Affairs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Reality TV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Talk Show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Telemovies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Training Videos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TV Commercial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· Special Event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305" name="Picture 113" descr="clapbd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57200"/>
            <a:ext cx="1000125" cy="1133475"/>
          </a:xfrm>
          <a:prstGeom prst="rect">
            <a:avLst/>
          </a:prstGeom>
          <a:noFill/>
        </p:spPr>
      </p:pic>
      <p:pic>
        <p:nvPicPr>
          <p:cNvPr id="8306" name="Picture 114" descr="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048000"/>
            <a:ext cx="914400" cy="123825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Equipment</a:t>
            </a:r>
          </a:p>
        </p:txBody>
      </p:sp>
      <p:graphicFrame>
        <p:nvGraphicFramePr>
          <p:cNvPr id="925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09513"/>
              </p:ext>
            </p:extLst>
          </p:nvPr>
        </p:nvGraphicFramePr>
        <p:xfrm>
          <a:off x="1600200" y="1905000"/>
          <a:ext cx="6096000" cy="3404235"/>
        </p:xfrm>
        <a:graphic>
          <a:graphicData uri="http://schemas.openxmlformats.org/drawingml/2006/table">
            <a:tbl>
              <a:tblPr/>
              <a:tblGrid>
                <a:gridCol w="1589088"/>
                <a:gridCol w="4506912"/>
              </a:tblGrid>
              <a:tr h="49053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Single Camera Production &amp; Multiple Camera Production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SONY / PANASONIC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+mn-cs"/>
                        </a:rPr>
                        <a:t>HDV HD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Non-linear Editing System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6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FCP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EDIUS 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52" name="Picture 36" descr="kha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68300" y="2590800"/>
            <a:ext cx="1219200" cy="914400"/>
          </a:xfrm>
          <a:prstGeom prst="rect">
            <a:avLst/>
          </a:prstGeom>
          <a:noFill/>
        </p:spPr>
      </p:pic>
      <p:pic>
        <p:nvPicPr>
          <p:cNvPr id="9257" name="Picture 41" descr="PremiereOnlin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5600" y="4191000"/>
            <a:ext cx="1552575" cy="1162050"/>
          </a:xfrm>
          <a:prstGeom prst="rect">
            <a:avLst/>
          </a:prstGeom>
          <a:noFill/>
        </p:spPr>
      </p:pic>
      <p:pic>
        <p:nvPicPr>
          <p:cNvPr id="9261" name="Picture 45" descr="Premier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400" y="4267200"/>
            <a:ext cx="1143000" cy="915988"/>
          </a:xfrm>
          <a:prstGeom prst="rect">
            <a:avLst/>
          </a:prstGeom>
          <a:noFill/>
        </p:spPr>
      </p:pic>
      <p:pic>
        <p:nvPicPr>
          <p:cNvPr id="9263" name="Picture 47" descr="arri_4k_hmi_par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8800" y="381000"/>
            <a:ext cx="1066800" cy="1012825"/>
          </a:xfrm>
          <a:prstGeom prst="rect">
            <a:avLst/>
          </a:prstGeom>
          <a:noFill/>
        </p:spPr>
      </p:pic>
      <p:pic>
        <p:nvPicPr>
          <p:cNvPr id="9267" name="Picture 51" descr="VCT-1170RM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3657600"/>
            <a:ext cx="857250" cy="1133475"/>
          </a:xfrm>
          <a:prstGeom prst="rect">
            <a:avLst/>
          </a:prstGeom>
          <a:noFill/>
        </p:spPr>
      </p:pic>
      <p:pic>
        <p:nvPicPr>
          <p:cNvPr id="9271" name="Picture 55" descr="wireless_microphone_swm2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34200" y="2514600"/>
            <a:ext cx="962025" cy="1152525"/>
          </a:xfrm>
          <a:prstGeom prst="rect">
            <a:avLst/>
          </a:prstGeom>
          <a:noFill/>
        </p:spPr>
      </p:pic>
      <p:pic>
        <p:nvPicPr>
          <p:cNvPr id="9273" name="Picture 57" descr="gem-mic-DJM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2667000"/>
            <a:ext cx="712788" cy="781050"/>
          </a:xfrm>
          <a:prstGeom prst="rect">
            <a:avLst/>
          </a:prstGeom>
          <a:noFill/>
        </p:spPr>
      </p:pic>
      <p:pic>
        <p:nvPicPr>
          <p:cNvPr id="9275" name="Picture 59" descr="451921447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19600" y="4267200"/>
            <a:ext cx="1362075" cy="1019175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2436813"/>
            <a:ext cx="1454149" cy="145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Clientele</a:t>
            </a: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0" y="-151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graphicFrame>
        <p:nvGraphicFramePr>
          <p:cNvPr id="10653" name="Group 413"/>
          <p:cNvGraphicFramePr>
            <a:graphicFrameLocks noGrp="1"/>
          </p:cNvGraphicFramePr>
          <p:nvPr/>
        </p:nvGraphicFramePr>
        <p:xfrm>
          <a:off x="990600" y="1371600"/>
          <a:ext cx="7239000" cy="4824418"/>
        </p:xfrm>
        <a:graphic>
          <a:graphicData uri="http://schemas.openxmlformats.org/drawingml/2006/table">
            <a:tbl>
              <a:tblPr/>
              <a:tblGrid>
                <a:gridCol w="3262313"/>
                <a:gridCol w="3976687"/>
              </a:tblGrid>
              <a:tr h="373063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Companies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ABX EXPRESS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LEF RECREATION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AL HIJRAH MEDIA CORPORATION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itchFamily="34" charset="0"/>
                        </a:rPr>
                        <a:t>MIMOS BERHAD</a:t>
                      </a:r>
                      <a:endParaRPr lang="en-US" sz="1200" dirty="0"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ATLAS DEFENCE TECHNOLOGY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MYNETWORKS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ADA VISION COMMUNICATION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NUR HIKMAH MULTIMEDIA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AVMC SOLUTIONS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SISTEM TELEVISYEN MALAYSIA BERHAD (TV3)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BURSATRA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SKF BEARING INDUSTRIES (MALAYSIA)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CH-9 MEDIA SDN BHD (TV9)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THE NEW STRAITS TIMES PRESS (M)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GLOBAL ATLAS RESOURCES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TIME ENGINEERING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HVD TELEVISION PRODUCTION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WHITE &amp; ORANGE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IKE SERVICES (M)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WIZ COMMUNICATIONS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IRIS NETWORK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ZEAL HI-TEC SOLUTIONS SDN BHD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652" name="Picture 412" descr="corporate_services_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700" y="381000"/>
            <a:ext cx="1419225" cy="93345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Clientele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-151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graphicFrame>
        <p:nvGraphicFramePr>
          <p:cNvPr id="95305" name="Group 73"/>
          <p:cNvGraphicFramePr>
            <a:graphicFrameLocks noGrp="1"/>
          </p:cNvGraphicFramePr>
          <p:nvPr/>
        </p:nvGraphicFramePr>
        <p:xfrm>
          <a:off x="990600" y="1689100"/>
          <a:ext cx="7696200" cy="4179955"/>
        </p:xfrm>
        <a:graphic>
          <a:graphicData uri="http://schemas.openxmlformats.org/drawingml/2006/table">
            <a:tbl>
              <a:tblPr/>
              <a:tblGrid>
                <a:gridCol w="1295400"/>
                <a:gridCol w="6400800"/>
              </a:tblGrid>
              <a:tr h="4492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Government Agencies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INSTITUTE OF DIPLOMATIC &amp; FOREIGN RELATIONS (IDFR)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KEMENTERIAN KOMUNIKASI &amp; MULTIMEDIA – RTM (TV1, TV2,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Tvi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KEMENTERIAN KESIHATAN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PERBADANAN KEMAJUAN KRAFTANGAN MALAYSIA 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(Supplier/Contractor Co. Registration No. 091/09)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ROYAL MALAYSIAN AIR FORCE (RMAF)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UNIVERSITI TEKNOLOGI MARA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UiTM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Non-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govermental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Organization (NGO)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PERGERAKAN WANITA UMNO MALAYSIA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MALAY RESEARCH &amp; STRATEGIC FOUNDATION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Yayasan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Kajian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&amp;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Strategi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  <a:ea typeface="Times New Roman" pitchFamily="18" charset="0"/>
                          <a:cs typeface="Trebuchet MS" pitchFamily="34" charset="0"/>
                        </a:rPr>
                        <a:t>Melayu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  <a:ea typeface="Times New Roman" pitchFamily="18" charset="0"/>
                        <a:cs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98" name="Picture 66" descr="corporate_services_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700" y="381000"/>
            <a:ext cx="1419225" cy="93345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3D3E-0560-47D3-B34D-0433A95925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Profile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397139_1783519038331251_6723787271575640607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7806"/>
            <a:ext cx="2209800" cy="2209800"/>
          </a:xfrm>
          <a:prstGeom prst="rect">
            <a:avLst/>
          </a:prstGeom>
        </p:spPr>
      </p:pic>
      <p:pic>
        <p:nvPicPr>
          <p:cNvPr id="4106" name="Picture 10" descr="F:\rtm tvi\BAWALAH AKU PULANG\poster bawalah aku pula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67200" y="4013200"/>
            <a:ext cx="2133600" cy="2844800"/>
          </a:xfrm>
          <a:prstGeom prst="rect">
            <a:avLst/>
          </a:prstGeom>
          <a:noFill/>
        </p:spPr>
      </p:pic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2014-2017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graphicFrame>
        <p:nvGraphicFramePr>
          <p:cNvPr id="10" name="Group 38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1988112"/>
              </p:ext>
            </p:extLst>
          </p:nvPr>
        </p:nvGraphicFramePr>
        <p:xfrm>
          <a:off x="670211" y="1371601"/>
          <a:ext cx="7959725" cy="5302200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1082389"/>
                <a:gridCol w="1066800"/>
                <a:gridCol w="2229136"/>
              </a:tblGrid>
              <a:tr h="234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Di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Puncak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Dunia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– Special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Merdeka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Month 2017(Production Management)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Special Malaysia National Day Documentaries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6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eps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x 60’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Red White Media /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Astro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ECER ANNUAL REPORT 2016 (Copy Editing)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pVm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Comm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/ DNA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Comm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/ Eastern Coast Economic Region, ECER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Gaduh-gaduh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Sayang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 Series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Novel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Adaptation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26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eps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x 60’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Medyavizyon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/ RTM TV1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PELABURAN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HARTANAH BHD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(Concept Creation)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Video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Korporat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5min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 Pictures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Management)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TUN RAZAK 40 TAHUN DALAM KENANGAN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KAMI ANAK MALAYSIA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Merdeka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Special Documentary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 X 60’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Merdeka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Special Documentary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60’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Malay/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Malay/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Medyavizyon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(ASTRO)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DUNIAKU MALAYSIAKU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(Editorial)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Majalah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Remaja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13 x 30’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TV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Alhijrah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F.I.K.R.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(Editorial,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Prdn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Majalah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Remaja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RTM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13 x 30’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Adept Media (M)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(RTM)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BAWALAH AKU PULANG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Umum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90m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Radio &amp;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M’sia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(RTM)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48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2013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graphicFrame>
        <p:nvGraphicFramePr>
          <p:cNvPr id="10" name="Group 38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72948285"/>
              </p:ext>
            </p:extLst>
          </p:nvPr>
        </p:nvGraphicFramePr>
        <p:xfrm>
          <a:off x="670211" y="1371601"/>
          <a:ext cx="7959725" cy="1796733"/>
        </p:xfrm>
        <a:graphic>
          <a:graphicData uri="http://schemas.openxmlformats.org/drawingml/2006/table">
            <a:tbl>
              <a:tblPr/>
              <a:tblGrid>
                <a:gridCol w="1615789"/>
                <a:gridCol w="1981200"/>
                <a:gridCol w="990600"/>
                <a:gridCol w="1143000"/>
                <a:gridCol w="2229136"/>
              </a:tblGrid>
              <a:tr h="272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BULUH, BAJU &amp; BABA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Aidilfitri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2013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90m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Radio &amp;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M’sia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(RTM)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PASPORT DUNIAWI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Umum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90’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Al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Hijrah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Media Corporation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(TV Al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Hijrah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SAYA SABAR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,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Umum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90m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Al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Hijrah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Media Corporation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(TV Al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Hijrah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160208"/>
              </p:ext>
            </p:extLst>
          </p:nvPr>
        </p:nvGraphicFramePr>
        <p:xfrm>
          <a:off x="6038803" y="3257550"/>
          <a:ext cx="284524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Presentation" r:id="rId3" imgW="4570530" imgH="3427653" progId="PowerPoint.Show.12">
                  <p:embed/>
                </p:oleObj>
              </mc:Choice>
              <mc:Fallback>
                <p:oleObj name="Presentation" r:id="rId3" imgW="4570530" imgH="3427653" progId="PowerPoint.Show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03" y="3257550"/>
                        <a:ext cx="2845242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9" descr="F:\TVAH\PASPORT DUNIAWI tiket ke syurga TELE\poster Pasport duniaw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276600"/>
            <a:ext cx="2590800" cy="3454400"/>
          </a:xfrm>
          <a:prstGeom prst="rect">
            <a:avLst/>
          </a:prstGeom>
          <a:noFill/>
        </p:spPr>
      </p:pic>
      <p:pic>
        <p:nvPicPr>
          <p:cNvPr id="4107" name="Picture 11" descr="F:\rtm tvi\BULUH, BAJU &amp; BABA\POSTER buluh baju &amp; bab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3750" y="3270250"/>
            <a:ext cx="2590800" cy="345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248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Owner\My Documents\abah punya\3 janji lestary tv3\3 Janji m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962400"/>
            <a:ext cx="1981200" cy="28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H:\tv3\cerekarama senandung cs 2012\Cerekarama TV3 Senandung Cinta Semal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962400"/>
            <a:ext cx="2057400" cy="2760274"/>
          </a:xfrm>
          <a:prstGeom prst="rect">
            <a:avLst/>
          </a:prstGeom>
          <a:noFill/>
          <a:ln>
            <a:noFill/>
          </a:ln>
        </p:spPr>
      </p:pic>
      <p:sp>
        <p:nvSpPr>
          <p:cNvPr id="97311" name="Rectangle 3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Record – Year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4CAA2-2910-4A91-941C-22E6CB2042B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graphicFrame>
        <p:nvGraphicFramePr>
          <p:cNvPr id="10" name="Group 38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5899014"/>
              </p:ext>
            </p:extLst>
          </p:nvPr>
        </p:nvGraphicFramePr>
        <p:xfrm>
          <a:off x="670211" y="1371600"/>
          <a:ext cx="7959725" cy="2590800"/>
        </p:xfrm>
        <a:graphic>
          <a:graphicData uri="http://schemas.openxmlformats.org/drawingml/2006/table">
            <a:tbl>
              <a:tblPr/>
              <a:tblGrid>
                <a:gridCol w="2377789"/>
                <a:gridCol w="2057400"/>
                <a:gridCol w="1143000"/>
                <a:gridCol w="914400"/>
                <a:gridCol w="1467136"/>
              </a:tblGrid>
              <a:tr h="40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Title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Type /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Language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Client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GELOMBANG MERAH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SRI KANDI UMNO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 Versions x 20m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Pergerakan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Wanita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UMNO Malaysia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Majlis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Antipemerdagangan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Orang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Antipenyeludupan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Migran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(MAPO)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Corporate Video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2 Versions x 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English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Home Pictures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Sdn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MAPO-KDN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3 JANJI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Drama (Serial) Slot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Lestary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13 x 60m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TX Every Tues 9pm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w.e.f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. 20 Mar 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 VHS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(TV3)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SENANDUNG CINTA SEMALAM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Telemovie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Slot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Cerekarama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1 x 82m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(TX Sat 16 May 2012  10pm-12pm)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Malay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Beta Digital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DVD  VHS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Sistem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Televisyen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Malaysia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Bhd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entury Gothic" pitchFamily="34" charset="0"/>
                        </a:rPr>
                        <a:t> (TV3)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4" descr="Laman Rasmi Pergerakan Wanita UMNO Malays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8"/>
          <a:stretch/>
        </p:blipFill>
        <p:spPr bwMode="auto">
          <a:xfrm>
            <a:off x="3276600" y="4419600"/>
            <a:ext cx="1796686" cy="1393561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E-MYGFL_(LATEST)[2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rban Pop">
  <a:themeElements>
    <a:clrScheme name="Custom 32">
      <a:dk1>
        <a:sysClr val="windowText" lastClr="000000"/>
      </a:dk1>
      <a:lt1>
        <a:sysClr val="window" lastClr="FFFFFF"/>
      </a:lt1>
      <a:dk2>
        <a:srgbClr val="313340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</TotalTime>
  <Words>2514</Words>
  <Application>Microsoft Macintosh PowerPoint</Application>
  <PresentationFormat>On-screen Show (4:3)</PresentationFormat>
  <Paragraphs>834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MOE-MYGFL_(LATEST)[2]</vt:lpstr>
      <vt:lpstr>Urban Pop</vt:lpstr>
      <vt:lpstr>Presentation</vt:lpstr>
      <vt:lpstr>Acrobat Document</vt:lpstr>
      <vt:lpstr>PowerPoint Presentation</vt:lpstr>
      <vt:lpstr>Summary</vt:lpstr>
      <vt:lpstr>Business Activities</vt:lpstr>
      <vt:lpstr>Equipment</vt:lpstr>
      <vt:lpstr>Clientele</vt:lpstr>
      <vt:lpstr>Clientele</vt:lpstr>
      <vt:lpstr>Track Record – Year 2014-2017</vt:lpstr>
      <vt:lpstr>Track Record – Year 2013</vt:lpstr>
      <vt:lpstr>Track Record – Year 2012</vt:lpstr>
      <vt:lpstr>Track Record – Year 2011</vt:lpstr>
      <vt:lpstr>Track Record – Year 2010</vt:lpstr>
      <vt:lpstr>Track Record – Year 2009</vt:lpstr>
      <vt:lpstr>Track Record – Year 2008</vt:lpstr>
      <vt:lpstr>Track Record – Year 2007</vt:lpstr>
      <vt:lpstr>Track Record – Year 2006</vt:lpstr>
      <vt:lpstr>Track Record – Year 2005</vt:lpstr>
      <vt:lpstr>Track Record – Year 2004</vt:lpstr>
      <vt:lpstr>Track Record – Year 2003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user1</dc:creator>
  <cp:lastModifiedBy>Ahmad Al-Husna Abu Hassan</cp:lastModifiedBy>
  <cp:revision>288</cp:revision>
  <dcterms:created xsi:type="dcterms:W3CDTF">2009-10-06T07:10:21Z</dcterms:created>
  <dcterms:modified xsi:type="dcterms:W3CDTF">2017-10-31T14:03:35Z</dcterms:modified>
</cp:coreProperties>
</file>