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81" r:id="rId7"/>
    <p:sldId id="261" r:id="rId8"/>
    <p:sldId id="262" r:id="rId9"/>
    <p:sldId id="263" r:id="rId10"/>
    <p:sldId id="264" r:id="rId11"/>
    <p:sldId id="265" r:id="rId12"/>
    <p:sldId id="266" r:id="rId13"/>
    <p:sldId id="268" r:id="rId14"/>
    <p:sldId id="280" r:id="rId15"/>
    <p:sldId id="273" r:id="rId16"/>
    <p:sldId id="272" r:id="rId17"/>
    <p:sldId id="274" r:id="rId18"/>
    <p:sldId id="275" r:id="rId19"/>
    <p:sldId id="277" r:id="rId20"/>
    <p:sldId id="278" r:id="rId21"/>
  </p:sldIdLst>
  <p:sldSz cx="24387175" cy="13716000"/>
  <p:notesSz cx="6735763" cy="9866313"/>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Open Sans Ligh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C510527-0762-446F-BB21-75D10C98FB6F}">
  <a:tblStyle styleId="{0C510527-0762-446F-BB21-75D10C98FB6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D99D8542-8865-481E-B796-A184A92176DF}"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0" autoAdjust="0"/>
  </p:normalViewPr>
  <p:slideViewPr>
    <p:cSldViewPr snapToGrid="0">
      <p:cViewPr>
        <p:scale>
          <a:sx n="40" d="100"/>
          <a:sy n="40" d="100"/>
        </p:scale>
        <p:origin x="-276" y="234"/>
      </p:cViewPr>
      <p:guideLst>
        <p:guide orient="horz" pos="4320"/>
        <p:guide pos="7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63ABD-8D77-4F8F-B0A0-1CB7A5A1227E}" type="doc">
      <dgm:prSet loTypeId="urn:microsoft.com/office/officeart/2005/8/layout/hProcess9" loCatId="process" qsTypeId="urn:microsoft.com/office/officeart/2005/8/quickstyle/simple1" qsCatId="simple" csTypeId="urn:microsoft.com/office/officeart/2005/8/colors/accent1_2" csCatId="accent1" phldr="1"/>
      <dgm:spPr/>
    </dgm:pt>
    <dgm:pt modelId="{00173FE3-F9FD-4D72-B9C1-F98731912B1C}">
      <dgm:prSet phldrT="[Text]"/>
      <dgm:spPr/>
      <dgm:t>
        <a:bodyPr/>
        <a:lstStyle/>
        <a:p>
          <a:r>
            <a:rPr lang="en-US" dirty="0" smtClean="0"/>
            <a:t>To obtain a clarification on the extend of breaches of fund Agreement occurred;</a:t>
          </a:r>
          <a:endParaRPr lang="en-MY" dirty="0"/>
        </a:p>
      </dgm:t>
    </dgm:pt>
    <dgm:pt modelId="{D3290D7E-D2CC-4AB9-ABC5-10EBA520C8F6}" type="parTrans" cxnId="{F0CCFF80-1C22-492E-845E-DC3F8B893FA3}">
      <dgm:prSet/>
      <dgm:spPr/>
      <dgm:t>
        <a:bodyPr/>
        <a:lstStyle/>
        <a:p>
          <a:endParaRPr lang="en-MY"/>
        </a:p>
      </dgm:t>
    </dgm:pt>
    <dgm:pt modelId="{1F9278DC-263B-497B-97B0-214CFFDD4702}" type="sibTrans" cxnId="{F0CCFF80-1C22-492E-845E-DC3F8B893FA3}">
      <dgm:prSet/>
      <dgm:spPr/>
      <dgm:t>
        <a:bodyPr/>
        <a:lstStyle/>
        <a:p>
          <a:endParaRPr lang="en-MY"/>
        </a:p>
      </dgm:t>
    </dgm:pt>
    <dgm:pt modelId="{18F5EB41-1E0D-42C7-AFF8-3EAEF9B10939}">
      <dgm:prSet phldrT="[Text]"/>
      <dgm:spPr/>
      <dgm:t>
        <a:bodyPr/>
        <a:lstStyle/>
        <a:p>
          <a:r>
            <a:rPr lang="en-US" dirty="0" smtClean="0"/>
            <a:t>To verify whether the related documentation are proper; and</a:t>
          </a:r>
          <a:endParaRPr lang="en-MY" dirty="0"/>
        </a:p>
      </dgm:t>
    </dgm:pt>
    <dgm:pt modelId="{3FD88BA3-29D3-44C0-AA05-F4D6583F407E}" type="parTrans" cxnId="{D39D7802-4B05-4412-8BE7-1C8C4385222B}">
      <dgm:prSet/>
      <dgm:spPr/>
      <dgm:t>
        <a:bodyPr/>
        <a:lstStyle/>
        <a:p>
          <a:endParaRPr lang="en-MY"/>
        </a:p>
      </dgm:t>
    </dgm:pt>
    <dgm:pt modelId="{51C981B4-B47D-4557-990C-3D4573D28FC9}" type="sibTrans" cxnId="{D39D7802-4B05-4412-8BE7-1C8C4385222B}">
      <dgm:prSet/>
      <dgm:spPr/>
      <dgm:t>
        <a:bodyPr/>
        <a:lstStyle/>
        <a:p>
          <a:endParaRPr lang="en-MY"/>
        </a:p>
      </dgm:t>
    </dgm:pt>
    <dgm:pt modelId="{7DF294BF-25B9-4164-94AE-EE362E2D4944}">
      <dgm:prSet phldrT="[Text]"/>
      <dgm:spPr/>
      <dgm:t>
        <a:bodyPr/>
        <a:lstStyle/>
        <a:p>
          <a:r>
            <a:rPr lang="en-US" dirty="0" smtClean="0"/>
            <a:t>To ensure the costs claimed are genuine.</a:t>
          </a:r>
          <a:endParaRPr lang="en-MY" dirty="0"/>
        </a:p>
      </dgm:t>
    </dgm:pt>
    <dgm:pt modelId="{6D5D450D-95FE-41A6-A41D-7F6003C23FB0}" type="parTrans" cxnId="{98808481-62A8-45F1-BA13-1104E42A59B3}">
      <dgm:prSet/>
      <dgm:spPr/>
      <dgm:t>
        <a:bodyPr/>
        <a:lstStyle/>
        <a:p>
          <a:endParaRPr lang="en-MY"/>
        </a:p>
      </dgm:t>
    </dgm:pt>
    <dgm:pt modelId="{007DAB54-8166-4BD8-BCE5-75B699F95918}" type="sibTrans" cxnId="{98808481-62A8-45F1-BA13-1104E42A59B3}">
      <dgm:prSet/>
      <dgm:spPr/>
      <dgm:t>
        <a:bodyPr/>
        <a:lstStyle/>
        <a:p>
          <a:endParaRPr lang="en-MY"/>
        </a:p>
      </dgm:t>
    </dgm:pt>
    <dgm:pt modelId="{A9DE8F39-7AB3-47CE-B32A-A20454D0881B}" type="pres">
      <dgm:prSet presAssocID="{67463ABD-8D77-4F8F-B0A0-1CB7A5A1227E}" presName="CompostProcess" presStyleCnt="0">
        <dgm:presLayoutVars>
          <dgm:dir/>
          <dgm:resizeHandles val="exact"/>
        </dgm:presLayoutVars>
      </dgm:prSet>
      <dgm:spPr/>
    </dgm:pt>
    <dgm:pt modelId="{D19A06DB-3556-4C08-AC8A-F0A76E0893DE}" type="pres">
      <dgm:prSet presAssocID="{67463ABD-8D77-4F8F-B0A0-1CB7A5A1227E}" presName="arrow" presStyleLbl="bgShp" presStyleIdx="0" presStyleCnt="1"/>
      <dgm:spPr/>
    </dgm:pt>
    <dgm:pt modelId="{F74AA2FE-012B-4EC2-86B4-22E91B703660}" type="pres">
      <dgm:prSet presAssocID="{67463ABD-8D77-4F8F-B0A0-1CB7A5A1227E}" presName="linearProcess" presStyleCnt="0"/>
      <dgm:spPr/>
    </dgm:pt>
    <dgm:pt modelId="{63259495-1008-43EB-9E00-8CF7E0DC6343}" type="pres">
      <dgm:prSet presAssocID="{00173FE3-F9FD-4D72-B9C1-F98731912B1C}" presName="textNode" presStyleLbl="node1" presStyleIdx="0" presStyleCnt="3">
        <dgm:presLayoutVars>
          <dgm:bulletEnabled val="1"/>
        </dgm:presLayoutVars>
      </dgm:prSet>
      <dgm:spPr/>
      <dgm:t>
        <a:bodyPr/>
        <a:lstStyle/>
        <a:p>
          <a:endParaRPr lang="en-MY"/>
        </a:p>
      </dgm:t>
    </dgm:pt>
    <dgm:pt modelId="{14C45317-2B56-425F-82F7-80640EF4268D}" type="pres">
      <dgm:prSet presAssocID="{1F9278DC-263B-497B-97B0-214CFFDD4702}" presName="sibTrans" presStyleCnt="0"/>
      <dgm:spPr/>
    </dgm:pt>
    <dgm:pt modelId="{4EC76E17-5CA0-4580-AC93-5C07D5754E1B}" type="pres">
      <dgm:prSet presAssocID="{18F5EB41-1E0D-42C7-AFF8-3EAEF9B10939}" presName="textNode" presStyleLbl="node1" presStyleIdx="1" presStyleCnt="3">
        <dgm:presLayoutVars>
          <dgm:bulletEnabled val="1"/>
        </dgm:presLayoutVars>
      </dgm:prSet>
      <dgm:spPr/>
      <dgm:t>
        <a:bodyPr/>
        <a:lstStyle/>
        <a:p>
          <a:endParaRPr lang="en-MY"/>
        </a:p>
      </dgm:t>
    </dgm:pt>
    <dgm:pt modelId="{DCD60563-CED3-4959-8E63-9EB1BF190C75}" type="pres">
      <dgm:prSet presAssocID="{51C981B4-B47D-4557-990C-3D4573D28FC9}" presName="sibTrans" presStyleCnt="0"/>
      <dgm:spPr/>
    </dgm:pt>
    <dgm:pt modelId="{D5295883-4049-43F2-8491-B1B7052BBF77}" type="pres">
      <dgm:prSet presAssocID="{7DF294BF-25B9-4164-94AE-EE362E2D4944}" presName="textNode" presStyleLbl="node1" presStyleIdx="2" presStyleCnt="3">
        <dgm:presLayoutVars>
          <dgm:bulletEnabled val="1"/>
        </dgm:presLayoutVars>
      </dgm:prSet>
      <dgm:spPr/>
      <dgm:t>
        <a:bodyPr/>
        <a:lstStyle/>
        <a:p>
          <a:endParaRPr lang="en-MY"/>
        </a:p>
      </dgm:t>
    </dgm:pt>
  </dgm:ptLst>
  <dgm:cxnLst>
    <dgm:cxn modelId="{C53FF5B5-76DF-47A4-B0BA-4F62057693CA}" type="presOf" srcId="{67463ABD-8D77-4F8F-B0A0-1CB7A5A1227E}" destId="{A9DE8F39-7AB3-47CE-B32A-A20454D0881B}" srcOrd="0" destOrd="0" presId="urn:microsoft.com/office/officeart/2005/8/layout/hProcess9"/>
    <dgm:cxn modelId="{D39D7802-4B05-4412-8BE7-1C8C4385222B}" srcId="{67463ABD-8D77-4F8F-B0A0-1CB7A5A1227E}" destId="{18F5EB41-1E0D-42C7-AFF8-3EAEF9B10939}" srcOrd="1" destOrd="0" parTransId="{3FD88BA3-29D3-44C0-AA05-F4D6583F407E}" sibTransId="{51C981B4-B47D-4557-990C-3D4573D28FC9}"/>
    <dgm:cxn modelId="{79337D46-5F52-4E18-8C88-7369C6958D44}" type="presOf" srcId="{7DF294BF-25B9-4164-94AE-EE362E2D4944}" destId="{D5295883-4049-43F2-8491-B1B7052BBF77}" srcOrd="0" destOrd="0" presId="urn:microsoft.com/office/officeart/2005/8/layout/hProcess9"/>
    <dgm:cxn modelId="{24C1D39E-2243-4B0B-891B-3A796206299F}" type="presOf" srcId="{00173FE3-F9FD-4D72-B9C1-F98731912B1C}" destId="{63259495-1008-43EB-9E00-8CF7E0DC6343}" srcOrd="0" destOrd="0" presId="urn:microsoft.com/office/officeart/2005/8/layout/hProcess9"/>
    <dgm:cxn modelId="{F5E0B64D-DE9F-432A-927A-44BB38D106BA}" type="presOf" srcId="{18F5EB41-1E0D-42C7-AFF8-3EAEF9B10939}" destId="{4EC76E17-5CA0-4580-AC93-5C07D5754E1B}" srcOrd="0" destOrd="0" presId="urn:microsoft.com/office/officeart/2005/8/layout/hProcess9"/>
    <dgm:cxn modelId="{F0CCFF80-1C22-492E-845E-DC3F8B893FA3}" srcId="{67463ABD-8D77-4F8F-B0A0-1CB7A5A1227E}" destId="{00173FE3-F9FD-4D72-B9C1-F98731912B1C}" srcOrd="0" destOrd="0" parTransId="{D3290D7E-D2CC-4AB9-ABC5-10EBA520C8F6}" sibTransId="{1F9278DC-263B-497B-97B0-214CFFDD4702}"/>
    <dgm:cxn modelId="{98808481-62A8-45F1-BA13-1104E42A59B3}" srcId="{67463ABD-8D77-4F8F-B0A0-1CB7A5A1227E}" destId="{7DF294BF-25B9-4164-94AE-EE362E2D4944}" srcOrd="2" destOrd="0" parTransId="{6D5D450D-95FE-41A6-A41D-7F6003C23FB0}" sibTransId="{007DAB54-8166-4BD8-BCE5-75B699F95918}"/>
    <dgm:cxn modelId="{BEAB65E6-BDEF-4E1D-B8B9-16E4A96AA83A}" type="presParOf" srcId="{A9DE8F39-7AB3-47CE-B32A-A20454D0881B}" destId="{D19A06DB-3556-4C08-AC8A-F0A76E0893DE}" srcOrd="0" destOrd="0" presId="urn:microsoft.com/office/officeart/2005/8/layout/hProcess9"/>
    <dgm:cxn modelId="{98C22FB5-C324-4E26-8BC1-403EE5C50862}" type="presParOf" srcId="{A9DE8F39-7AB3-47CE-B32A-A20454D0881B}" destId="{F74AA2FE-012B-4EC2-86B4-22E91B703660}" srcOrd="1" destOrd="0" presId="urn:microsoft.com/office/officeart/2005/8/layout/hProcess9"/>
    <dgm:cxn modelId="{50E08A42-5596-4DD4-A4A2-7EC94B04DDD6}" type="presParOf" srcId="{F74AA2FE-012B-4EC2-86B4-22E91B703660}" destId="{63259495-1008-43EB-9E00-8CF7E0DC6343}" srcOrd="0" destOrd="0" presId="urn:microsoft.com/office/officeart/2005/8/layout/hProcess9"/>
    <dgm:cxn modelId="{FB274418-00B9-4152-9B1D-400C8B71B455}" type="presParOf" srcId="{F74AA2FE-012B-4EC2-86B4-22E91B703660}" destId="{14C45317-2B56-425F-82F7-80640EF4268D}" srcOrd="1" destOrd="0" presId="urn:microsoft.com/office/officeart/2005/8/layout/hProcess9"/>
    <dgm:cxn modelId="{411FB64B-11EE-4568-A8E9-F814500DD07D}" type="presParOf" srcId="{F74AA2FE-012B-4EC2-86B4-22E91B703660}" destId="{4EC76E17-5CA0-4580-AC93-5C07D5754E1B}" srcOrd="2" destOrd="0" presId="urn:microsoft.com/office/officeart/2005/8/layout/hProcess9"/>
    <dgm:cxn modelId="{F98A0C8C-10C3-4DBB-8B95-BD6A4FC4F045}" type="presParOf" srcId="{F74AA2FE-012B-4EC2-86B4-22E91B703660}" destId="{DCD60563-CED3-4959-8E63-9EB1BF190C75}" srcOrd="3" destOrd="0" presId="urn:microsoft.com/office/officeart/2005/8/layout/hProcess9"/>
    <dgm:cxn modelId="{C429CC08-CA4A-41D7-8A56-855FAD02A9FC}" type="presParOf" srcId="{F74AA2FE-012B-4EC2-86B4-22E91B703660}" destId="{D5295883-4049-43F2-8491-B1B7052BBF7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A06DB-3556-4C08-AC8A-F0A76E0893DE}">
      <dsp:nvSpPr>
        <dsp:cNvPr id="0" name=""/>
        <dsp:cNvSpPr/>
      </dsp:nvSpPr>
      <dsp:spPr>
        <a:xfrm>
          <a:off x="1365737" y="0"/>
          <a:ext cx="15478352" cy="82818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59495-1008-43EB-9E00-8CF7E0DC6343}">
      <dsp:nvSpPr>
        <dsp:cNvPr id="0" name=""/>
        <dsp:cNvSpPr/>
      </dsp:nvSpPr>
      <dsp:spPr>
        <a:xfrm>
          <a:off x="565945" y="2484555"/>
          <a:ext cx="5462948" cy="3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To obtain a clarification on the extend of breaches of fund Agreement occurred;</a:t>
          </a:r>
          <a:endParaRPr lang="en-MY" sz="4000" kern="1200" dirty="0"/>
        </a:p>
      </dsp:txBody>
      <dsp:txXfrm>
        <a:off x="727660" y="2646270"/>
        <a:ext cx="5139518" cy="2989310"/>
      </dsp:txXfrm>
    </dsp:sp>
    <dsp:sp modelId="{4EC76E17-5CA0-4580-AC93-5C07D5754E1B}">
      <dsp:nvSpPr>
        <dsp:cNvPr id="0" name=""/>
        <dsp:cNvSpPr/>
      </dsp:nvSpPr>
      <dsp:spPr>
        <a:xfrm>
          <a:off x="6373439" y="2484555"/>
          <a:ext cx="5462948" cy="3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To verify whether the related documentation are proper; and</a:t>
          </a:r>
          <a:endParaRPr lang="en-MY" sz="4000" kern="1200" dirty="0"/>
        </a:p>
      </dsp:txBody>
      <dsp:txXfrm>
        <a:off x="6535154" y="2646270"/>
        <a:ext cx="5139518" cy="2989310"/>
      </dsp:txXfrm>
    </dsp:sp>
    <dsp:sp modelId="{D5295883-4049-43F2-8491-B1B7052BBF77}">
      <dsp:nvSpPr>
        <dsp:cNvPr id="0" name=""/>
        <dsp:cNvSpPr/>
      </dsp:nvSpPr>
      <dsp:spPr>
        <a:xfrm>
          <a:off x="12180933" y="2484555"/>
          <a:ext cx="5462948" cy="3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To ensure the costs claimed are genuine.</a:t>
          </a:r>
          <a:endParaRPr lang="en-MY" sz="4000" kern="1200" dirty="0"/>
        </a:p>
      </dsp:txBody>
      <dsp:txXfrm>
        <a:off x="12342648" y="2646270"/>
        <a:ext cx="5139518" cy="29893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18830" cy="493315"/>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Open Sans Light"/>
                <a:ea typeface="Open Sans Light"/>
                <a:cs typeface="Open Sans Light"/>
                <a:sym typeface="Open Sans Light"/>
              </a:defRPr>
            </a:lvl1pPr>
            <a:lvl2pPr marL="1087444" marR="0" lvl="1" indent="-7943" algn="l" rtl="0">
              <a:spcBef>
                <a:spcPts val="0"/>
              </a:spcBef>
              <a:buNone/>
              <a:defRPr sz="4300" b="0" i="0" u="none" strike="noStrike" cap="none">
                <a:solidFill>
                  <a:schemeClr val="dk1"/>
                </a:solidFill>
                <a:latin typeface="Calibri"/>
                <a:ea typeface="Calibri"/>
                <a:cs typeface="Calibri"/>
                <a:sym typeface="Calibri"/>
              </a:defRPr>
            </a:lvl2pPr>
            <a:lvl3pPr marL="2174887" marR="0" lvl="2" indent="-3187" algn="l" rtl="0">
              <a:spcBef>
                <a:spcPts val="0"/>
              </a:spcBef>
              <a:buNone/>
              <a:defRPr sz="4300" b="0" i="0" u="none" strike="noStrike" cap="none">
                <a:solidFill>
                  <a:schemeClr val="dk1"/>
                </a:solidFill>
                <a:latin typeface="Calibri"/>
                <a:ea typeface="Calibri"/>
                <a:cs typeface="Calibri"/>
                <a:sym typeface="Calibri"/>
              </a:defRPr>
            </a:lvl3pPr>
            <a:lvl4pPr marL="3262338" marR="0" lvl="3" indent="-11138" algn="l" rtl="0">
              <a:spcBef>
                <a:spcPts val="0"/>
              </a:spcBef>
              <a:buNone/>
              <a:defRPr sz="4300" b="0" i="0" u="none" strike="noStrike" cap="none">
                <a:solidFill>
                  <a:schemeClr val="dk1"/>
                </a:solidFill>
                <a:latin typeface="Calibri"/>
                <a:ea typeface="Calibri"/>
                <a:cs typeface="Calibri"/>
                <a:sym typeface="Calibri"/>
              </a:defRPr>
            </a:lvl4pPr>
            <a:lvl5pPr marL="4349779" marR="0" lvl="4" indent="-6379" algn="l" rtl="0">
              <a:spcBef>
                <a:spcPts val="0"/>
              </a:spcBef>
              <a:buNone/>
              <a:defRPr sz="4300" b="0" i="0" u="none" strike="noStrike" cap="none">
                <a:solidFill>
                  <a:schemeClr val="dk1"/>
                </a:solidFill>
                <a:latin typeface="Calibri"/>
                <a:ea typeface="Calibri"/>
                <a:cs typeface="Calibri"/>
                <a:sym typeface="Calibri"/>
              </a:defRPr>
            </a:lvl5pPr>
            <a:lvl6pPr marL="5437225" marR="0" lvl="5" indent="-1625" algn="l" rtl="0">
              <a:spcBef>
                <a:spcPts val="0"/>
              </a:spcBef>
              <a:buNone/>
              <a:defRPr sz="4300" b="0" i="0" u="none" strike="noStrike" cap="none">
                <a:solidFill>
                  <a:schemeClr val="dk1"/>
                </a:solidFill>
                <a:latin typeface="Calibri"/>
                <a:ea typeface="Calibri"/>
                <a:cs typeface="Calibri"/>
                <a:sym typeface="Calibri"/>
              </a:defRPr>
            </a:lvl6pPr>
            <a:lvl7pPr marL="6524670" marR="0" lvl="6" indent="-9570" algn="l" rtl="0">
              <a:spcBef>
                <a:spcPts val="0"/>
              </a:spcBef>
              <a:buNone/>
              <a:defRPr sz="4300" b="0" i="0" u="none" strike="noStrike" cap="none">
                <a:solidFill>
                  <a:schemeClr val="dk1"/>
                </a:solidFill>
                <a:latin typeface="Calibri"/>
                <a:ea typeface="Calibri"/>
                <a:cs typeface="Calibri"/>
                <a:sym typeface="Calibri"/>
              </a:defRPr>
            </a:lvl7pPr>
            <a:lvl8pPr marL="7612115" marR="0" lvl="7" indent="-4815" algn="l" rtl="0">
              <a:spcBef>
                <a:spcPts val="0"/>
              </a:spcBef>
              <a:buNone/>
              <a:defRPr sz="4300" b="0" i="0" u="none" strike="noStrike" cap="none">
                <a:solidFill>
                  <a:schemeClr val="dk1"/>
                </a:solidFill>
                <a:latin typeface="Calibri"/>
                <a:ea typeface="Calibri"/>
                <a:cs typeface="Calibri"/>
                <a:sym typeface="Calibri"/>
              </a:defRPr>
            </a:lvl8pPr>
            <a:lvl9pPr marL="8699558" marR="0" lvl="8" indent="-58"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15373" y="0"/>
            <a:ext cx="2918830" cy="493315"/>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Open Sans Light"/>
                <a:ea typeface="Open Sans Light"/>
                <a:cs typeface="Open Sans Light"/>
                <a:sym typeface="Open Sans Light"/>
              </a:defRPr>
            </a:lvl1pPr>
            <a:lvl2pPr marL="1087444" marR="0" lvl="1" indent="-7943" algn="l" rtl="0">
              <a:spcBef>
                <a:spcPts val="0"/>
              </a:spcBef>
              <a:buNone/>
              <a:defRPr sz="4300" b="0" i="0" u="none" strike="noStrike" cap="none">
                <a:solidFill>
                  <a:schemeClr val="dk1"/>
                </a:solidFill>
                <a:latin typeface="Calibri"/>
                <a:ea typeface="Calibri"/>
                <a:cs typeface="Calibri"/>
                <a:sym typeface="Calibri"/>
              </a:defRPr>
            </a:lvl2pPr>
            <a:lvl3pPr marL="2174887" marR="0" lvl="2" indent="-3187" algn="l" rtl="0">
              <a:spcBef>
                <a:spcPts val="0"/>
              </a:spcBef>
              <a:buNone/>
              <a:defRPr sz="4300" b="0" i="0" u="none" strike="noStrike" cap="none">
                <a:solidFill>
                  <a:schemeClr val="dk1"/>
                </a:solidFill>
                <a:latin typeface="Calibri"/>
                <a:ea typeface="Calibri"/>
                <a:cs typeface="Calibri"/>
                <a:sym typeface="Calibri"/>
              </a:defRPr>
            </a:lvl3pPr>
            <a:lvl4pPr marL="3262338" marR="0" lvl="3" indent="-11138" algn="l" rtl="0">
              <a:spcBef>
                <a:spcPts val="0"/>
              </a:spcBef>
              <a:buNone/>
              <a:defRPr sz="4300" b="0" i="0" u="none" strike="noStrike" cap="none">
                <a:solidFill>
                  <a:schemeClr val="dk1"/>
                </a:solidFill>
                <a:latin typeface="Calibri"/>
                <a:ea typeface="Calibri"/>
                <a:cs typeface="Calibri"/>
                <a:sym typeface="Calibri"/>
              </a:defRPr>
            </a:lvl4pPr>
            <a:lvl5pPr marL="4349779" marR="0" lvl="4" indent="-6379" algn="l" rtl="0">
              <a:spcBef>
                <a:spcPts val="0"/>
              </a:spcBef>
              <a:buNone/>
              <a:defRPr sz="4300" b="0" i="0" u="none" strike="noStrike" cap="none">
                <a:solidFill>
                  <a:schemeClr val="dk1"/>
                </a:solidFill>
                <a:latin typeface="Calibri"/>
                <a:ea typeface="Calibri"/>
                <a:cs typeface="Calibri"/>
                <a:sym typeface="Calibri"/>
              </a:defRPr>
            </a:lvl5pPr>
            <a:lvl6pPr marL="5437225" marR="0" lvl="5" indent="-1625" algn="l" rtl="0">
              <a:spcBef>
                <a:spcPts val="0"/>
              </a:spcBef>
              <a:buNone/>
              <a:defRPr sz="4300" b="0" i="0" u="none" strike="noStrike" cap="none">
                <a:solidFill>
                  <a:schemeClr val="dk1"/>
                </a:solidFill>
                <a:latin typeface="Calibri"/>
                <a:ea typeface="Calibri"/>
                <a:cs typeface="Calibri"/>
                <a:sym typeface="Calibri"/>
              </a:defRPr>
            </a:lvl6pPr>
            <a:lvl7pPr marL="6524670" marR="0" lvl="6" indent="-9570" algn="l" rtl="0">
              <a:spcBef>
                <a:spcPts val="0"/>
              </a:spcBef>
              <a:buNone/>
              <a:defRPr sz="4300" b="0" i="0" u="none" strike="noStrike" cap="none">
                <a:solidFill>
                  <a:schemeClr val="dk1"/>
                </a:solidFill>
                <a:latin typeface="Calibri"/>
                <a:ea typeface="Calibri"/>
                <a:cs typeface="Calibri"/>
                <a:sym typeface="Calibri"/>
              </a:defRPr>
            </a:lvl7pPr>
            <a:lvl8pPr marL="7612115" marR="0" lvl="7" indent="-4815" algn="l" rtl="0">
              <a:spcBef>
                <a:spcPts val="0"/>
              </a:spcBef>
              <a:buNone/>
              <a:defRPr sz="4300" b="0" i="0" u="none" strike="noStrike" cap="none">
                <a:solidFill>
                  <a:schemeClr val="dk1"/>
                </a:solidFill>
                <a:latin typeface="Calibri"/>
                <a:ea typeface="Calibri"/>
                <a:cs typeface="Calibri"/>
                <a:sym typeface="Calibri"/>
              </a:defRPr>
            </a:lvl8pPr>
            <a:lvl9pPr marL="8699558" marR="0" lvl="8" indent="-58"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3577" y="4686498"/>
            <a:ext cx="5388610" cy="443984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Open Sans Light"/>
                <a:ea typeface="Open Sans Light"/>
                <a:cs typeface="Open Sans Light"/>
                <a:sym typeface="Open Sans Light"/>
              </a:defRPr>
            </a:lvl1pPr>
            <a:lvl2pPr marL="456696" marR="0" lvl="1" indent="-12196" algn="l" rtl="0">
              <a:spcBef>
                <a:spcPts val="0"/>
              </a:spcBef>
              <a:buChar char="○"/>
              <a:defRPr sz="1200" b="0" i="0" u="none" strike="noStrike" cap="none">
                <a:solidFill>
                  <a:schemeClr val="dk1"/>
                </a:solidFill>
                <a:latin typeface="Open Sans Light"/>
                <a:ea typeface="Open Sans Light"/>
                <a:cs typeface="Open Sans Light"/>
                <a:sym typeface="Open Sans Light"/>
              </a:defRPr>
            </a:lvl2pPr>
            <a:lvl3pPr marL="913395" marR="0" lvl="2" indent="-11695" algn="l" rtl="0">
              <a:spcBef>
                <a:spcPts val="0"/>
              </a:spcBef>
              <a:buChar char="■"/>
              <a:defRPr sz="1200" b="0" i="0" u="none" strike="noStrike" cap="none">
                <a:solidFill>
                  <a:schemeClr val="dk1"/>
                </a:solidFill>
                <a:latin typeface="Open Sans Light"/>
                <a:ea typeface="Open Sans Light"/>
                <a:cs typeface="Open Sans Light"/>
                <a:sym typeface="Open Sans Light"/>
              </a:defRPr>
            </a:lvl3pPr>
            <a:lvl4pPr marL="1370094" marR="0" lvl="3" indent="-11193" algn="l" rtl="0">
              <a:spcBef>
                <a:spcPts val="0"/>
              </a:spcBef>
              <a:buChar char="●"/>
              <a:defRPr sz="1200" b="0" i="0" u="none" strike="noStrike" cap="none">
                <a:solidFill>
                  <a:schemeClr val="dk1"/>
                </a:solidFill>
                <a:latin typeface="Open Sans Light"/>
                <a:ea typeface="Open Sans Light"/>
                <a:cs typeface="Open Sans Light"/>
                <a:sym typeface="Open Sans Light"/>
              </a:defRPr>
            </a:lvl4pPr>
            <a:lvl5pPr marL="1826797" marR="0" lvl="4" indent="-10697" algn="l" rtl="0">
              <a:spcBef>
                <a:spcPts val="0"/>
              </a:spcBef>
              <a:buChar char="○"/>
              <a:defRPr sz="1200" b="0" i="0" u="none" strike="noStrike" cap="none">
                <a:solidFill>
                  <a:schemeClr val="dk1"/>
                </a:solidFill>
                <a:latin typeface="Open Sans Light"/>
                <a:ea typeface="Open Sans Light"/>
                <a:cs typeface="Open Sans Light"/>
                <a:sym typeface="Open Sans Light"/>
              </a:defRPr>
            </a:lvl5pPr>
            <a:lvl6pPr marL="2283492" marR="0" lvl="5" indent="-10192" algn="l" rtl="0">
              <a:spcBef>
                <a:spcPts val="0"/>
              </a:spcBef>
              <a:buChar char="■"/>
              <a:defRPr sz="1200" b="0" i="0" u="none" strike="noStrike" cap="none">
                <a:solidFill>
                  <a:schemeClr val="dk1"/>
                </a:solidFill>
                <a:latin typeface="Calibri"/>
                <a:ea typeface="Calibri"/>
                <a:cs typeface="Calibri"/>
                <a:sym typeface="Calibri"/>
              </a:defRPr>
            </a:lvl6pPr>
            <a:lvl7pPr marL="2740191" marR="0" lvl="6" indent="-9691" algn="l" rtl="0">
              <a:spcBef>
                <a:spcPts val="0"/>
              </a:spcBef>
              <a:buChar char="●"/>
              <a:defRPr sz="1200" b="0" i="0" u="none" strike="noStrike" cap="none">
                <a:solidFill>
                  <a:schemeClr val="dk1"/>
                </a:solidFill>
                <a:latin typeface="Calibri"/>
                <a:ea typeface="Calibri"/>
                <a:cs typeface="Calibri"/>
                <a:sym typeface="Calibri"/>
              </a:defRPr>
            </a:lvl7pPr>
            <a:lvl8pPr marL="3196889" marR="0" lvl="7" indent="-9188" algn="l" rtl="0">
              <a:spcBef>
                <a:spcPts val="0"/>
              </a:spcBef>
              <a:buChar char="○"/>
              <a:defRPr sz="1200" b="0" i="0" u="none" strike="noStrike" cap="none">
                <a:solidFill>
                  <a:schemeClr val="dk1"/>
                </a:solidFill>
                <a:latin typeface="Calibri"/>
                <a:ea typeface="Calibri"/>
                <a:cs typeface="Calibri"/>
                <a:sym typeface="Calibri"/>
              </a:defRPr>
            </a:lvl8pPr>
            <a:lvl9pPr marL="3653587" marR="0" lvl="8" indent="-8687"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371285"/>
            <a:ext cx="2918830" cy="493315"/>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Open Sans Light"/>
                <a:ea typeface="Open Sans Light"/>
                <a:cs typeface="Open Sans Light"/>
                <a:sym typeface="Open Sans Light"/>
              </a:defRPr>
            </a:lvl1pPr>
            <a:lvl2pPr marL="1087444" marR="0" lvl="1" indent="-7943" algn="l" rtl="0">
              <a:spcBef>
                <a:spcPts val="0"/>
              </a:spcBef>
              <a:buNone/>
              <a:defRPr sz="4300" b="0" i="0" u="none" strike="noStrike" cap="none">
                <a:solidFill>
                  <a:schemeClr val="dk1"/>
                </a:solidFill>
                <a:latin typeface="Calibri"/>
                <a:ea typeface="Calibri"/>
                <a:cs typeface="Calibri"/>
                <a:sym typeface="Calibri"/>
              </a:defRPr>
            </a:lvl2pPr>
            <a:lvl3pPr marL="2174887" marR="0" lvl="2" indent="-3187" algn="l" rtl="0">
              <a:spcBef>
                <a:spcPts val="0"/>
              </a:spcBef>
              <a:buNone/>
              <a:defRPr sz="4300" b="0" i="0" u="none" strike="noStrike" cap="none">
                <a:solidFill>
                  <a:schemeClr val="dk1"/>
                </a:solidFill>
                <a:latin typeface="Calibri"/>
                <a:ea typeface="Calibri"/>
                <a:cs typeface="Calibri"/>
                <a:sym typeface="Calibri"/>
              </a:defRPr>
            </a:lvl3pPr>
            <a:lvl4pPr marL="3262338" marR="0" lvl="3" indent="-11138" algn="l" rtl="0">
              <a:spcBef>
                <a:spcPts val="0"/>
              </a:spcBef>
              <a:buNone/>
              <a:defRPr sz="4300" b="0" i="0" u="none" strike="noStrike" cap="none">
                <a:solidFill>
                  <a:schemeClr val="dk1"/>
                </a:solidFill>
                <a:latin typeface="Calibri"/>
                <a:ea typeface="Calibri"/>
                <a:cs typeface="Calibri"/>
                <a:sym typeface="Calibri"/>
              </a:defRPr>
            </a:lvl4pPr>
            <a:lvl5pPr marL="4349779" marR="0" lvl="4" indent="-6379" algn="l" rtl="0">
              <a:spcBef>
                <a:spcPts val="0"/>
              </a:spcBef>
              <a:buNone/>
              <a:defRPr sz="4300" b="0" i="0" u="none" strike="noStrike" cap="none">
                <a:solidFill>
                  <a:schemeClr val="dk1"/>
                </a:solidFill>
                <a:latin typeface="Calibri"/>
                <a:ea typeface="Calibri"/>
                <a:cs typeface="Calibri"/>
                <a:sym typeface="Calibri"/>
              </a:defRPr>
            </a:lvl5pPr>
            <a:lvl6pPr marL="5437225" marR="0" lvl="5" indent="-1625" algn="l" rtl="0">
              <a:spcBef>
                <a:spcPts val="0"/>
              </a:spcBef>
              <a:buNone/>
              <a:defRPr sz="4300" b="0" i="0" u="none" strike="noStrike" cap="none">
                <a:solidFill>
                  <a:schemeClr val="dk1"/>
                </a:solidFill>
                <a:latin typeface="Calibri"/>
                <a:ea typeface="Calibri"/>
                <a:cs typeface="Calibri"/>
                <a:sym typeface="Calibri"/>
              </a:defRPr>
            </a:lvl6pPr>
            <a:lvl7pPr marL="6524670" marR="0" lvl="6" indent="-9570" algn="l" rtl="0">
              <a:spcBef>
                <a:spcPts val="0"/>
              </a:spcBef>
              <a:buNone/>
              <a:defRPr sz="4300" b="0" i="0" u="none" strike="noStrike" cap="none">
                <a:solidFill>
                  <a:schemeClr val="dk1"/>
                </a:solidFill>
                <a:latin typeface="Calibri"/>
                <a:ea typeface="Calibri"/>
                <a:cs typeface="Calibri"/>
                <a:sym typeface="Calibri"/>
              </a:defRPr>
            </a:lvl7pPr>
            <a:lvl8pPr marL="7612115" marR="0" lvl="7" indent="-4815" algn="l" rtl="0">
              <a:spcBef>
                <a:spcPts val="0"/>
              </a:spcBef>
              <a:buNone/>
              <a:defRPr sz="4300" b="0" i="0" u="none" strike="noStrike" cap="none">
                <a:solidFill>
                  <a:schemeClr val="dk1"/>
                </a:solidFill>
                <a:latin typeface="Calibri"/>
                <a:ea typeface="Calibri"/>
                <a:cs typeface="Calibri"/>
                <a:sym typeface="Calibri"/>
              </a:defRPr>
            </a:lvl8pPr>
            <a:lvl9pPr marL="8699558" marR="0" lvl="8" indent="-58"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b="0" i="0" u="none" strike="noStrike" cap="none">
                <a:solidFill>
                  <a:schemeClr val="dk1"/>
                </a:solidFill>
                <a:latin typeface="Open Sans Light"/>
                <a:ea typeface="Open Sans Light"/>
                <a:cs typeface="Open Sans Light"/>
                <a:sym typeface="Open Sans Light"/>
              </a:rPr>
              <a:t>‹#›</a:t>
            </a:fld>
            <a:endParaRPr lang="en-MY" sz="1200" b="0" i="0" u="none" strike="noStrike" cap="none">
              <a:solidFill>
                <a:schemeClr val="dk1"/>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14351830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Font Size: Proposal Title (60), Proposal Details (40)</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Business unit &amp; Client logo: Small size</a:t>
            </a:r>
          </a:p>
        </p:txBody>
      </p:sp>
      <p:sp>
        <p:nvSpPr>
          <p:cNvPr id="52" name="Shape 52"/>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b="0" i="0" u="none" strike="noStrike" cap="none">
                <a:solidFill>
                  <a:schemeClr val="dk1"/>
                </a:solidFill>
                <a:latin typeface="Open Sans Light"/>
                <a:ea typeface="Open Sans Light"/>
                <a:cs typeface="Open Sans Light"/>
                <a:sym typeface="Open Sans Light"/>
              </a:rPr>
              <a:t>1</a:t>
            </a:fld>
            <a:endParaRPr lang="en-MY" sz="1200" b="0" i="0" u="none" strike="noStrike" cap="none">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232" name="Shape 232"/>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11</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&amp;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The Proposal (60), Content (36)</a:t>
            </a:r>
          </a:p>
          <a:p>
            <a:pPr marL="0" marR="0" lvl="0" indent="0" algn="l" rtl="0">
              <a:spcBef>
                <a:spcPts val="0"/>
              </a:spcBef>
              <a:buClr>
                <a:schemeClr val="dk1"/>
              </a:buClr>
              <a:buSzPct val="25000"/>
              <a:buFont typeface="Open Sans Light"/>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Proposal Title’s Example (at the right-top of the red box) : Audit Proposal (For Audit Dept.) or GST Proposal (For GST Dept.)</a:t>
            </a:r>
          </a:p>
          <a:p>
            <a:pPr marL="0" marR="0" lvl="0" indent="0" algn="l" rtl="0">
              <a:spcBef>
                <a:spcPts val="0"/>
              </a:spcBef>
              <a:buClr>
                <a:schemeClr val="dk1"/>
              </a:buClr>
              <a:buSzPct val="25000"/>
              <a:buFont typeface="Open Sans Light"/>
              <a:buNone/>
            </a:pPr>
            <a:endParaRPr sz="1200" b="0" i="0" u="none" strike="noStrike" cap="none">
              <a:solidFill>
                <a:schemeClr val="dk1"/>
              </a:solidFill>
              <a:latin typeface="Open Sans Light"/>
              <a:ea typeface="Open Sans Light"/>
              <a:cs typeface="Open Sans Light"/>
              <a:sym typeface="Open Sans Light"/>
            </a:endParaRPr>
          </a:p>
        </p:txBody>
      </p:sp>
      <p:sp>
        <p:nvSpPr>
          <p:cNvPr id="266" name="Shape 26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12</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Content (36)</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Content suggestion: Client and proposal background.</a:t>
            </a:r>
          </a:p>
        </p:txBody>
      </p:sp>
      <p:sp>
        <p:nvSpPr>
          <p:cNvPr id="287" name="Shape 287"/>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13</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Term &amp; conditions (36)</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Please edit accordingly (red font)</a:t>
            </a:r>
          </a:p>
        </p:txBody>
      </p:sp>
      <p:sp>
        <p:nvSpPr>
          <p:cNvPr id="397" name="Shape 397"/>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15</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Engagement’s content (36)</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Attention: You may add additional row/slide depending on your needs.</a:t>
            </a:r>
          </a:p>
          <a:p>
            <a:pPr marL="0" marR="0" lvl="1" indent="0" algn="l" rtl="0">
              <a:lnSpc>
                <a:spcPct val="100000"/>
              </a:lnSpc>
              <a:spcBef>
                <a:spcPts val="0"/>
              </a:spcBef>
              <a:spcAft>
                <a:spcPts val="0"/>
              </a:spcAft>
              <a:buClr>
                <a:srgbClr val="595959"/>
              </a:buClr>
              <a:buSzPct val="25000"/>
              <a:buFont typeface="Open Sans"/>
              <a:buNone/>
            </a:pPr>
            <a:r>
              <a:rPr lang="en-MY" sz="3600" b="0" i="0" u="none" strike="noStrike" cap="none">
                <a:solidFill>
                  <a:srgbClr val="595959"/>
                </a:solidFill>
                <a:latin typeface="Open Sans"/>
                <a:ea typeface="Open Sans"/>
                <a:cs typeface="Open Sans"/>
                <a:sym typeface="Open Sans"/>
              </a:rPr>
              <a:t>In the case of progress fee, you may use this phrase: </a:t>
            </a:r>
            <a:r>
              <a:rPr lang="en-MY" sz="3600" b="0" i="1" u="none" strike="noStrike" cap="none">
                <a:solidFill>
                  <a:srgbClr val="595959"/>
                </a:solidFill>
                <a:latin typeface="Open Sans"/>
                <a:ea typeface="Open Sans"/>
                <a:cs typeface="Open Sans"/>
                <a:sym typeface="Open Sans"/>
              </a:rPr>
              <a:t>*The fees are based on deliverables at each stage of advisory work.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386" name="Shape 38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16</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406" name="Shape 40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17</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change the name of the co accordingly.</a:t>
            </a:r>
          </a:p>
        </p:txBody>
      </p:sp>
      <p:sp>
        <p:nvSpPr>
          <p:cNvPr id="430" name="Shape 430"/>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18</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0" name="Shape 460"/>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228600" marR="0" lvl="0" indent="-228600" algn="l" rtl="0">
              <a:spcBef>
                <a:spcPts val="0"/>
              </a:spcBef>
              <a:buClr>
                <a:schemeClr val="dk1"/>
              </a:buClr>
              <a:buSzPct val="100000"/>
              <a:buFont typeface="Open Sans Light"/>
              <a:buAutoNum type="arabicParenR"/>
            </a:pPr>
            <a:r>
              <a:rPr lang="en-MY" sz="1200" b="0" i="0" u="none" strike="noStrike" cap="none">
                <a:solidFill>
                  <a:schemeClr val="dk1"/>
                </a:solidFill>
                <a:latin typeface="Open Sans Light"/>
                <a:ea typeface="Open Sans Light"/>
                <a:cs typeface="Open Sans Light"/>
                <a:sym typeface="Open Sans Light"/>
              </a:rPr>
              <a:t>Please insert primary contact person accordingly.</a:t>
            </a:r>
          </a:p>
        </p:txBody>
      </p:sp>
      <p:sp>
        <p:nvSpPr>
          <p:cNvPr id="461" name="Shape 461"/>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19</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477" name="Shape 477"/>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20</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Executive Summary Content (36)</a:t>
            </a:r>
          </a:p>
        </p:txBody>
      </p:sp>
      <p:sp>
        <p:nvSpPr>
          <p:cNvPr id="64" name="Shape 64"/>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2</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Table of Content (44)</a:t>
            </a:r>
          </a:p>
          <a:p>
            <a:pPr marL="0" marR="0" lvl="0" indent="0" algn="l" rtl="0">
              <a:lnSpc>
                <a:spcPct val="100000"/>
              </a:lnSpc>
              <a:spcBef>
                <a:spcPts val="0"/>
              </a:spcBef>
              <a:spcAft>
                <a:spcPts val="0"/>
              </a:spcAft>
              <a:buClr>
                <a:schemeClr val="dk1"/>
              </a:buClr>
              <a:buSzPct val="25000"/>
              <a:buFont typeface="Open Sans Light"/>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Attention: Please change the table of content and page numbering accordingly. Thank you very much ☺</a:t>
            </a:r>
          </a:p>
        </p:txBody>
      </p:sp>
      <p:sp>
        <p:nvSpPr>
          <p:cNvPr id="73" name="Shape 73"/>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3</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(Bold)</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About Us (60)</a:t>
            </a:r>
          </a:p>
        </p:txBody>
      </p:sp>
      <p:sp>
        <p:nvSpPr>
          <p:cNvPr id="90" name="Shape 90"/>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4</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73577" y="4686498"/>
            <a:ext cx="5388600" cy="4439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101" name="Shape 101"/>
          <p:cNvSpPr txBox="1">
            <a:spLocks noGrp="1"/>
          </p:cNvSpPr>
          <p:nvPr>
            <p:ph type="sldNum" idx="12"/>
          </p:nvPr>
        </p:nvSpPr>
        <p:spPr>
          <a:xfrm>
            <a:off x="3815373" y="9371285"/>
            <a:ext cx="2918699" cy="493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5</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114" name="Shape 114"/>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7</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146" name="Shape 14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8</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173" name="Shape 173"/>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9</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182" name="Shape 182"/>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10</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subTitle" idx="1"/>
          </p:nvPr>
        </p:nvSpPr>
        <p:spPr>
          <a:xfrm>
            <a:off x="3658076" y="5414842"/>
            <a:ext cx="17071022" cy="3505200"/>
          </a:xfrm>
          <a:prstGeom prst="rect">
            <a:avLst/>
          </a:prstGeom>
          <a:noFill/>
          <a:ln>
            <a:noFill/>
          </a:ln>
        </p:spPr>
        <p:txBody>
          <a:bodyPr wrap="square" lIns="91425" tIns="91425" rIns="91425" bIns="91425" anchor="t" anchorCtr="0"/>
          <a:lstStyle>
            <a:lvl1pPr marL="0" marR="0" lvl="0" indent="0" algn="ctr" rtl="0">
              <a:lnSpc>
                <a:spcPct val="120000"/>
              </a:lnSpc>
              <a:spcBef>
                <a:spcPts val="800"/>
              </a:spcBef>
              <a:buClr>
                <a:srgbClr val="595959"/>
              </a:buClr>
              <a:buFont typeface="Arial"/>
              <a:buNone/>
              <a:defRPr sz="4000" b="0" i="0" u="none" strike="noStrike" cap="none">
                <a:solidFill>
                  <a:srgbClr val="595959"/>
                </a:solidFill>
                <a:latin typeface="Open Sans"/>
                <a:ea typeface="Open Sans"/>
                <a:cs typeface="Open Sans"/>
                <a:sym typeface="Open Sans"/>
              </a:defRPr>
            </a:lvl1pPr>
            <a:lvl2pPr marL="1087444" marR="0" lvl="1" indent="-7943"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2pPr>
            <a:lvl3pPr marL="2174887" marR="0" lvl="2" indent="-3187"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3pPr>
            <a:lvl4pPr marL="3262338" marR="0" lvl="3" indent="-11138"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4pPr>
            <a:lvl5pPr marL="4349779" marR="0" lvl="4" indent="-6379"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5pPr>
            <a:lvl6pPr marL="5437225" marR="0" lvl="5" indent="-1625"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6pPr>
            <a:lvl7pPr marL="6524670" marR="0" lvl="6" indent="-9570"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7pPr>
            <a:lvl8pPr marL="7612115" marR="0" lvl="7" indent="-4815"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8pPr>
            <a:lvl9pPr marL="8699558" marR="0" lvl="8" indent="-58"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15" name="Shape 15"/>
          <p:cNvSpPr txBox="1">
            <a:spLocks noGrp="1"/>
          </p:cNvSpPr>
          <p:nvPr>
            <p:ph type="ctrTitle"/>
          </p:nvPr>
        </p:nvSpPr>
        <p:spPr>
          <a:xfrm>
            <a:off x="3658076" y="3567460"/>
            <a:ext cx="17071022" cy="1825542"/>
          </a:xfrm>
          <a:prstGeom prst="rect">
            <a:avLst/>
          </a:prstGeom>
          <a:noFill/>
          <a:ln>
            <a:noFill/>
          </a:ln>
        </p:spPr>
        <p:txBody>
          <a:bodyPr wrap="square" lIns="91425" tIns="91425" rIns="91425" bIns="91425" anchor="ctr" anchorCtr="0"/>
          <a:lstStyle>
            <a:lvl1pPr marL="0" marR="0" lvl="0" indent="0" algn="ctr" rtl="0">
              <a:spcBef>
                <a:spcPts val="0"/>
              </a:spcBef>
              <a:buClr>
                <a:srgbClr val="595959"/>
              </a:buClr>
              <a:buFont typeface="Open Sans"/>
              <a:buNone/>
              <a:defRPr sz="6000" b="1" i="0" u="none" strike="noStrike" cap="none">
                <a:solidFill>
                  <a:srgbClr val="595959"/>
                </a:solidFill>
                <a:latin typeface="Open Sans"/>
                <a:ea typeface="Open Sans"/>
                <a:cs typeface="Open Sans"/>
                <a:sym typeface="Open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b="0" i="0" u="none" strike="noStrike" cap="none">
                <a:solidFill>
                  <a:schemeClr val="lt1"/>
                </a:solidFill>
                <a:latin typeface="Open Sans"/>
                <a:ea typeface="Open Sans"/>
                <a:cs typeface="Open Sans"/>
                <a:sym typeface="Open Sans"/>
              </a:rPr>
              <a:t>‹#›</a:t>
            </a:fld>
            <a:endParaRPr lang="en-MY" sz="20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reaks">
    <p:spTree>
      <p:nvGrpSpPr>
        <p:cNvPr id="1" name="Shape 17"/>
        <p:cNvGrpSpPr/>
        <p:nvPr/>
      </p:nvGrpSpPr>
      <p:grpSpPr>
        <a:xfrm>
          <a:off x="0" y="0"/>
          <a:ext cx="0" cy="0"/>
          <a:chOff x="0" y="0"/>
          <a:chExt cx="0" cy="0"/>
        </a:xfrm>
      </p:grpSpPr>
      <p:sp>
        <p:nvSpPr>
          <p:cNvPr id="18" name="Shape 18"/>
          <p:cNvSpPr>
            <a:spLocks noGrp="1"/>
          </p:cNvSpPr>
          <p:nvPr>
            <p:ph type="pic" idx="2"/>
          </p:nvPr>
        </p:nvSpPr>
        <p:spPr>
          <a:xfrm>
            <a:off x="0" y="0"/>
            <a:ext cx="24387173" cy="137160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19" name="Shape 19"/>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20" name="Shape 20"/>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b="0" i="0" u="none" strike="noStrike" cap="none">
                <a:solidFill>
                  <a:schemeClr val="lt1"/>
                </a:solidFill>
                <a:latin typeface="Open Sans"/>
                <a:ea typeface="Open Sans"/>
                <a:cs typeface="Open Sans"/>
                <a:sym typeface="Open Sans"/>
              </a:rPr>
              <a:t>‹#›</a:t>
            </a:fld>
            <a:endParaRPr lang="en-MY" sz="2000" b="0" i="0" u="none" strike="noStrike" cap="none">
              <a:solidFill>
                <a:schemeClr val="lt1"/>
              </a:solidFill>
              <a:latin typeface="Open Sans"/>
              <a:ea typeface="Open Sans"/>
              <a:cs typeface="Open Sans"/>
              <a:sym typeface="Open Sans"/>
            </a:endParaRPr>
          </a:p>
        </p:txBody>
      </p:sp>
      <p:sp>
        <p:nvSpPr>
          <p:cNvPr id="21" name="Shape 21"/>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i="0" u="none" strike="noStrike" cap="none">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Welcome Message">
    <p:spTree>
      <p:nvGrpSpPr>
        <p:cNvPr id="1" name="Shape 22"/>
        <p:cNvGrpSpPr/>
        <p:nvPr/>
      </p:nvGrpSpPr>
      <p:grpSpPr>
        <a:xfrm>
          <a:off x="0" y="0"/>
          <a:ext cx="0" cy="0"/>
          <a:chOff x="0" y="0"/>
          <a:chExt cx="0" cy="0"/>
        </a:xfrm>
      </p:grpSpPr>
      <p:sp>
        <p:nvSpPr>
          <p:cNvPr id="23" name="Shape 23"/>
          <p:cNvSpPr>
            <a:spLocks noGrp="1"/>
          </p:cNvSpPr>
          <p:nvPr>
            <p:ph type="pic" idx="2"/>
          </p:nvPr>
        </p:nvSpPr>
        <p:spPr>
          <a:xfrm>
            <a:off x="0" y="0"/>
            <a:ext cx="24387173" cy="4876799"/>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24" name="Shape 24"/>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25" name="Shape 25"/>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26" name="Shape 26"/>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1822450" y="3197225"/>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29" name="Shape 29"/>
          <p:cNvSpPr>
            <a:spLocks noGrp="1"/>
          </p:cNvSpPr>
          <p:nvPr>
            <p:ph type="pic" idx="3"/>
          </p:nvPr>
        </p:nvSpPr>
        <p:spPr>
          <a:xfrm>
            <a:off x="5639533" y="3197225"/>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0" name="Shape 30"/>
          <p:cNvSpPr>
            <a:spLocks noGrp="1"/>
          </p:cNvSpPr>
          <p:nvPr>
            <p:ph type="pic" idx="4"/>
          </p:nvPr>
        </p:nvSpPr>
        <p:spPr>
          <a:xfrm>
            <a:off x="1822450" y="7063668"/>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1" name="Shape 31"/>
          <p:cNvSpPr>
            <a:spLocks noGrp="1"/>
          </p:cNvSpPr>
          <p:nvPr>
            <p:ph type="pic" idx="5"/>
          </p:nvPr>
        </p:nvSpPr>
        <p:spPr>
          <a:xfrm>
            <a:off x="5639533" y="7063668"/>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32" name="Shape 32"/>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33" name="Shape 33"/>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34" name="Shape 34"/>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Quote">
    <p:spTree>
      <p:nvGrpSpPr>
        <p:cNvPr id="1" name="Shape 35"/>
        <p:cNvGrpSpPr/>
        <p:nvPr/>
      </p:nvGrpSpPr>
      <p:grpSpPr>
        <a:xfrm>
          <a:off x="0" y="0"/>
          <a:ext cx="0" cy="0"/>
          <a:chOff x="0" y="0"/>
          <a:chExt cx="0" cy="0"/>
        </a:xfrm>
      </p:grpSpPr>
      <p:sp>
        <p:nvSpPr>
          <p:cNvPr id="36" name="Shape 36"/>
          <p:cNvSpPr>
            <a:spLocks noGrp="1"/>
          </p:cNvSpPr>
          <p:nvPr>
            <p:ph type="pic" idx="2"/>
          </p:nvPr>
        </p:nvSpPr>
        <p:spPr>
          <a:xfrm>
            <a:off x="2043799"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7" name="Shape 37"/>
          <p:cNvSpPr>
            <a:spLocks noGrp="1"/>
          </p:cNvSpPr>
          <p:nvPr>
            <p:ph type="pic" idx="3"/>
          </p:nvPr>
        </p:nvSpPr>
        <p:spPr>
          <a:xfrm>
            <a:off x="7243796"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8" name="Shape 38"/>
          <p:cNvSpPr>
            <a:spLocks noGrp="1"/>
          </p:cNvSpPr>
          <p:nvPr>
            <p:ph type="pic" idx="4"/>
          </p:nvPr>
        </p:nvSpPr>
        <p:spPr>
          <a:xfrm>
            <a:off x="12450925"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9" name="Shape 39"/>
          <p:cNvSpPr>
            <a:spLocks noGrp="1"/>
          </p:cNvSpPr>
          <p:nvPr>
            <p:ph type="pic" idx="5"/>
          </p:nvPr>
        </p:nvSpPr>
        <p:spPr>
          <a:xfrm>
            <a:off x="17650923"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40" name="Shape 40"/>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41" name="Shape 41"/>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42" name="Shape 42"/>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Welcome Message">
    <p:spTree>
      <p:nvGrpSpPr>
        <p:cNvPr id="1" name="Shape 43"/>
        <p:cNvGrpSpPr/>
        <p:nvPr/>
      </p:nvGrpSpPr>
      <p:grpSpPr>
        <a:xfrm>
          <a:off x="0" y="0"/>
          <a:ext cx="0" cy="0"/>
          <a:chOff x="0" y="0"/>
          <a:chExt cx="0" cy="0"/>
        </a:xfrm>
      </p:grpSpPr>
      <p:sp>
        <p:nvSpPr>
          <p:cNvPr id="44" name="Shape 44"/>
          <p:cNvSpPr>
            <a:spLocks noGrp="1"/>
          </p:cNvSpPr>
          <p:nvPr>
            <p:ph type="pic" idx="2"/>
          </p:nvPr>
        </p:nvSpPr>
        <p:spPr>
          <a:xfrm>
            <a:off x="12193588" y="6858000"/>
            <a:ext cx="12193588" cy="68580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45" name="Shape 45"/>
          <p:cNvSpPr>
            <a:spLocks noGrp="1"/>
          </p:cNvSpPr>
          <p:nvPr>
            <p:ph type="pic" idx="3"/>
          </p:nvPr>
        </p:nvSpPr>
        <p:spPr>
          <a:xfrm>
            <a:off x="0" y="0"/>
            <a:ext cx="12193588" cy="68580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46" name="Shape 46"/>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47" name="Shape 47"/>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48" name="Shape 48"/>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219358" y="549277"/>
            <a:ext cx="21948457" cy="2286000"/>
          </a:xfrm>
          <a:prstGeom prst="rect">
            <a:avLst/>
          </a:prstGeom>
          <a:noFill/>
          <a:ln>
            <a:noFill/>
          </a:ln>
        </p:spPr>
        <p:txBody>
          <a:bodyPr wrap="square" lIns="91425" tIns="91425" rIns="91425" bIns="91425" anchor="ctr" anchorCtr="0"/>
          <a:lstStyle>
            <a:lvl1pPr marL="0" marR="0" lvl="0" indent="0" algn="ctr" rtl="0">
              <a:spcBef>
                <a:spcPts val="0"/>
              </a:spcBef>
              <a:buClr>
                <a:schemeClr val="lt2"/>
              </a:buClr>
              <a:buFont typeface="Open Sans"/>
              <a:buNone/>
              <a:defRPr sz="6000" b="0" i="0" u="none" strike="noStrike" cap="none">
                <a:solidFill>
                  <a:schemeClr val="lt2"/>
                </a:solidFill>
                <a:latin typeface="Open Sans"/>
                <a:ea typeface="Open Sans"/>
                <a:cs typeface="Open Sans"/>
                <a:sym typeface="Open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219358" y="3200413"/>
            <a:ext cx="21948457" cy="9051926"/>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Char char="●"/>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b="0" i="0" u="none" strike="noStrike" cap="none">
                <a:solidFill>
                  <a:schemeClr val="lt1"/>
                </a:solidFill>
                <a:latin typeface="Open Sans"/>
                <a:ea typeface="Open Sans"/>
                <a:cs typeface="Open Sans"/>
                <a:sym typeface="Open Sans"/>
              </a:rPr>
              <a:t>‹#›</a:t>
            </a:fld>
            <a:endParaRPr lang="en-MY" sz="2000" b="0" i="0" u="none" strike="noStrike" cap="none">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jp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772130" y="4013808"/>
            <a:ext cx="17071022" cy="3576745"/>
          </a:xfrm>
          <a:prstGeom prst="rect">
            <a:avLst/>
          </a:prstGeom>
          <a:noFill/>
          <a:ln>
            <a:noFill/>
          </a:ln>
        </p:spPr>
        <p:txBody>
          <a:bodyPr wrap="square" lIns="217475" tIns="108725" rIns="217475" bIns="108725" anchor="ctr" anchorCtr="0">
            <a:noAutofit/>
          </a:bodyPr>
          <a:lstStyle/>
          <a:p>
            <a:pPr marL="0" marR="0" lvl="0" indent="0" algn="ctr" rtl="0">
              <a:spcBef>
                <a:spcPts val="0"/>
              </a:spcBef>
              <a:buClr>
                <a:srgbClr val="595959"/>
              </a:buClr>
              <a:buSzPct val="25000"/>
              <a:buFont typeface="Open Sans"/>
              <a:buNone/>
            </a:pPr>
            <a:r>
              <a:rPr lang="en-MY" sz="7200" b="1" i="0" u="none" strike="noStrike" cap="none" dirty="0" smtClean="0">
                <a:solidFill>
                  <a:srgbClr val="595959"/>
                </a:solidFill>
                <a:latin typeface="Open Sans"/>
                <a:ea typeface="Open Sans"/>
                <a:cs typeface="Open Sans"/>
                <a:sym typeface="Open Sans"/>
              </a:rPr>
              <a:t>CORPORATE PROPOSAL</a:t>
            </a:r>
            <a:br>
              <a:rPr lang="en-MY" sz="7200" b="1" i="0" u="none" strike="noStrike" cap="none" dirty="0" smtClean="0">
                <a:solidFill>
                  <a:srgbClr val="595959"/>
                </a:solidFill>
                <a:latin typeface="Open Sans"/>
                <a:ea typeface="Open Sans"/>
                <a:cs typeface="Open Sans"/>
                <a:sym typeface="Open Sans"/>
              </a:rPr>
            </a:br>
            <a:r>
              <a:rPr lang="en-MY" sz="7200" b="1" i="0" u="none" strike="noStrike" cap="none" dirty="0" smtClean="0">
                <a:solidFill>
                  <a:srgbClr val="595959"/>
                </a:solidFill>
                <a:latin typeface="Open Sans"/>
                <a:ea typeface="Open Sans"/>
                <a:cs typeface="Open Sans"/>
                <a:sym typeface="Open Sans"/>
              </a:rPr>
              <a:t>SPECIAL REVIEW</a:t>
            </a:r>
            <a:br>
              <a:rPr lang="en-MY" sz="7200" b="1" i="0" u="none" strike="noStrike" cap="none" dirty="0" smtClean="0">
                <a:solidFill>
                  <a:srgbClr val="595959"/>
                </a:solidFill>
                <a:latin typeface="Open Sans"/>
                <a:ea typeface="Open Sans"/>
                <a:cs typeface="Open Sans"/>
                <a:sym typeface="Open Sans"/>
              </a:rPr>
            </a:br>
            <a:r>
              <a:rPr lang="en-MY" sz="7200" dirty="0" smtClean="0"/>
              <a:t>HALAL INDUSTRY DEVELOPMENT CORPORATION (“HDC”)</a:t>
            </a:r>
            <a:endParaRPr lang="en-MY" sz="7200" b="1" i="0" u="none" strike="noStrike" cap="none" dirty="0">
              <a:solidFill>
                <a:srgbClr val="595959"/>
              </a:solidFill>
              <a:latin typeface="Open Sans"/>
              <a:ea typeface="Open Sans"/>
              <a:cs typeface="Open Sans"/>
              <a:sym typeface="Open Sans"/>
            </a:endParaRPr>
          </a:p>
        </p:txBody>
      </p:sp>
      <p:pic>
        <p:nvPicPr>
          <p:cNvPr id="55" name="Shape 55"/>
          <p:cNvPicPr preferRelativeResize="0"/>
          <p:nvPr/>
        </p:nvPicPr>
        <p:blipFill rotWithShape="1">
          <a:blip r:embed="rId3">
            <a:alphaModFix/>
          </a:blip>
          <a:srcRect/>
          <a:stretch/>
        </p:blipFill>
        <p:spPr>
          <a:xfrm>
            <a:off x="8477249" y="962466"/>
            <a:ext cx="7432431" cy="1545195"/>
          </a:xfrm>
          <a:prstGeom prst="rect">
            <a:avLst/>
          </a:prstGeom>
          <a:noFill/>
          <a:ln>
            <a:noFill/>
          </a:ln>
        </p:spPr>
      </p:pic>
      <p:sp>
        <p:nvSpPr>
          <p:cNvPr id="56" name="Shape 56"/>
          <p:cNvSpPr txBox="1"/>
          <p:nvPr/>
        </p:nvSpPr>
        <p:spPr>
          <a:xfrm>
            <a:off x="3658076" y="9096702"/>
            <a:ext cx="4876322" cy="3505200"/>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chemeClr val="dk1"/>
              </a:buClr>
              <a:buSzPct val="25000"/>
              <a:buFont typeface="Arial"/>
              <a:buNone/>
            </a:pPr>
            <a:r>
              <a:rPr lang="en-MY" sz="2800" b="1" i="0" u="none" strike="noStrike" cap="none">
                <a:solidFill>
                  <a:schemeClr val="dk1"/>
                </a:solidFill>
                <a:latin typeface="Open Sans"/>
                <a:ea typeface="Open Sans"/>
                <a:cs typeface="Open Sans"/>
                <a:sym typeface="Open Sans"/>
              </a:rPr>
              <a:t>PREPARED BY:</a:t>
            </a:r>
          </a:p>
          <a:p>
            <a:pPr marL="0" marR="0" lvl="0" indent="0" algn="ctr" rtl="0">
              <a:lnSpc>
                <a:spcPct val="120000"/>
              </a:lnSpc>
              <a:spcBef>
                <a:spcPts val="0"/>
              </a:spcBef>
              <a:buClr>
                <a:schemeClr val="dk1"/>
              </a:buClr>
              <a:buFont typeface="Arial"/>
              <a:buNone/>
            </a:pPr>
            <a:endParaRPr sz="2800" b="1">
              <a:solidFill>
                <a:schemeClr val="dk1"/>
              </a:solidFill>
              <a:latin typeface="Open Sans"/>
              <a:ea typeface="Open Sans"/>
              <a:cs typeface="Open Sans"/>
              <a:sym typeface="Open Sans"/>
            </a:endParaRPr>
          </a:p>
          <a:p>
            <a:pPr marL="0" marR="0" lvl="0" indent="0" algn="ctr" rtl="0">
              <a:lnSpc>
                <a:spcPct val="120000"/>
              </a:lnSpc>
              <a:spcBef>
                <a:spcPts val="0"/>
              </a:spcBef>
              <a:buClr>
                <a:schemeClr val="dk1"/>
              </a:buClr>
              <a:buSzPct val="25000"/>
              <a:buFont typeface="Arial"/>
              <a:buNone/>
            </a:pPr>
            <a:r>
              <a:rPr lang="en-MY" sz="2800" b="1">
                <a:solidFill>
                  <a:schemeClr val="dk1"/>
                </a:solidFill>
                <a:latin typeface="Open Sans"/>
                <a:ea typeface="Open Sans"/>
                <a:cs typeface="Open Sans"/>
                <a:sym typeface="Open Sans"/>
              </a:rPr>
              <a:t/>
            </a:r>
            <a:br>
              <a:rPr lang="en-MY" sz="2800" b="1">
                <a:solidFill>
                  <a:schemeClr val="dk1"/>
                </a:solidFill>
                <a:latin typeface="Open Sans"/>
                <a:ea typeface="Open Sans"/>
                <a:cs typeface="Open Sans"/>
                <a:sym typeface="Open Sans"/>
              </a:rPr>
            </a:br>
            <a:endParaRPr lang="en-MY" sz="2800" b="1">
              <a:solidFill>
                <a:schemeClr val="dk1"/>
              </a:solidFill>
              <a:latin typeface="Open Sans"/>
              <a:ea typeface="Open Sans"/>
              <a:cs typeface="Open Sans"/>
              <a:sym typeface="Open Sans"/>
            </a:endParaRPr>
          </a:p>
        </p:txBody>
      </p:sp>
      <p:sp>
        <p:nvSpPr>
          <p:cNvPr id="57" name="Shape 57"/>
          <p:cNvSpPr txBox="1"/>
          <p:nvPr/>
        </p:nvSpPr>
        <p:spPr>
          <a:xfrm>
            <a:off x="15966829" y="9080935"/>
            <a:ext cx="4876322" cy="3505200"/>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chemeClr val="dk1"/>
              </a:buClr>
              <a:buSzPct val="25000"/>
              <a:buFont typeface="Arial"/>
              <a:buNone/>
            </a:pPr>
            <a:r>
              <a:rPr lang="en-MY" sz="2800" b="1" i="0" u="none" strike="noStrike" cap="none">
                <a:solidFill>
                  <a:schemeClr val="dk1"/>
                </a:solidFill>
                <a:latin typeface="Open Sans"/>
                <a:ea typeface="Open Sans"/>
                <a:cs typeface="Open Sans"/>
                <a:sym typeface="Open Sans"/>
              </a:rPr>
              <a:t>SUBMITTED TO:</a:t>
            </a:r>
          </a:p>
        </p:txBody>
      </p:sp>
      <p:sp>
        <p:nvSpPr>
          <p:cNvPr id="58" name="Shape 58"/>
          <p:cNvSpPr/>
          <p:nvPr/>
        </p:nvSpPr>
        <p:spPr>
          <a:xfrm>
            <a:off x="2848213" y="3567457"/>
            <a:ext cx="609601" cy="5371634"/>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b="0" i="0" u="none" strike="noStrike" cap="none">
              <a:solidFill>
                <a:schemeClr val="lt1"/>
              </a:solidFill>
              <a:latin typeface="Open Sans Light"/>
              <a:ea typeface="Open Sans Light"/>
              <a:cs typeface="Open Sans Light"/>
              <a:sym typeface="Open Sans Ligh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0331" y="9593111"/>
            <a:ext cx="3429318" cy="34293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3013" y="9993604"/>
            <a:ext cx="5076587" cy="14576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10</a:t>
            </a:fld>
            <a:endParaRPr lang="en-MY" sz="2000">
              <a:solidFill>
                <a:schemeClr val="lt1"/>
              </a:solidFill>
              <a:latin typeface="Open Sans"/>
              <a:ea typeface="Open Sans"/>
              <a:cs typeface="Open Sans"/>
              <a:sym typeface="Open Sans"/>
            </a:endParaRPr>
          </a:p>
        </p:txBody>
      </p:sp>
      <p:sp>
        <p:nvSpPr>
          <p:cNvPr id="185" name="Shape 185"/>
          <p:cNvSpPr txBox="1"/>
          <p:nvPr/>
        </p:nvSpPr>
        <p:spPr>
          <a:xfrm>
            <a:off x="1400413" y="1866124"/>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Our Diverse Clients</a:t>
            </a:r>
          </a:p>
        </p:txBody>
      </p:sp>
      <p:sp>
        <p:nvSpPr>
          <p:cNvPr id="186" name="Shape 186"/>
          <p:cNvSpPr txBox="1"/>
          <p:nvPr/>
        </p:nvSpPr>
        <p:spPr>
          <a:xfrm>
            <a:off x="1623488" y="2834260"/>
            <a:ext cx="21938877" cy="1723561"/>
          </a:xfrm>
          <a:prstGeom prst="rect">
            <a:avLst/>
          </a:prstGeom>
          <a:noFill/>
          <a:ln>
            <a:noFill/>
          </a:ln>
        </p:spPr>
        <p:txBody>
          <a:bodyPr wrap="square" lIns="243850" tIns="121925" rIns="243850" bIns="121925" anchor="t" anchorCtr="0">
            <a:noAutofit/>
          </a:bodyPr>
          <a:lstStyle/>
          <a:p>
            <a:pPr marL="0" marR="0" lvl="0" indent="0" algn="just" rtl="0">
              <a:spcBef>
                <a:spcPts val="0"/>
              </a:spcBef>
              <a:buSzPct val="25000"/>
              <a:buNone/>
            </a:pPr>
            <a:r>
              <a:rPr lang="en-MY" sz="3200">
                <a:solidFill>
                  <a:srgbClr val="C00000"/>
                </a:solidFill>
                <a:latin typeface="Arial"/>
                <a:ea typeface="Arial"/>
                <a:cs typeface="Arial"/>
                <a:sym typeface="Arial"/>
              </a:rPr>
              <a:t>SALIHIN</a:t>
            </a:r>
            <a:r>
              <a:rPr lang="en-MY" sz="3200">
                <a:solidFill>
                  <a:srgbClr val="FF0000"/>
                </a:solidFill>
                <a:latin typeface="Open Sans Light"/>
                <a:ea typeface="Open Sans Light"/>
                <a:cs typeface="Open Sans Light"/>
                <a:sym typeface="Open Sans Light"/>
              </a:rPr>
              <a:t> </a:t>
            </a:r>
            <a:r>
              <a:rPr lang="en-MY" sz="3200">
                <a:solidFill>
                  <a:srgbClr val="595959"/>
                </a:solidFill>
                <a:latin typeface="Open Sans Light"/>
                <a:ea typeface="Open Sans Light"/>
                <a:cs typeface="Open Sans Light"/>
                <a:sym typeface="Open Sans Light"/>
              </a:rPr>
              <a:t>serves diverse clients including corporate companies, foundations / non-profit organisations, government bodies, government linked companies and educational institutions. Their diversity spans across different sectors of the economy.</a:t>
            </a:r>
          </a:p>
        </p:txBody>
      </p:sp>
      <p:pic>
        <p:nvPicPr>
          <p:cNvPr id="187" name="Shape 187" descr="C:\Users\User\Desktop\client\1.png"/>
          <p:cNvPicPr preferRelativeResize="0"/>
          <p:nvPr/>
        </p:nvPicPr>
        <p:blipFill rotWithShape="1">
          <a:blip r:embed="rId3">
            <a:alphaModFix/>
          </a:blip>
          <a:srcRect/>
          <a:stretch/>
        </p:blipFill>
        <p:spPr>
          <a:xfrm>
            <a:off x="2998122" y="4779351"/>
            <a:ext cx="3538534" cy="820737"/>
          </a:xfrm>
          <a:prstGeom prst="rect">
            <a:avLst/>
          </a:prstGeom>
          <a:noFill/>
          <a:ln>
            <a:noFill/>
          </a:ln>
        </p:spPr>
      </p:pic>
      <p:pic>
        <p:nvPicPr>
          <p:cNvPr id="188" name="Shape 188" descr="C:\Users\User\Desktop\client\2.png"/>
          <p:cNvPicPr preferRelativeResize="0"/>
          <p:nvPr/>
        </p:nvPicPr>
        <p:blipFill rotWithShape="1">
          <a:blip r:embed="rId4">
            <a:alphaModFix/>
          </a:blip>
          <a:srcRect/>
          <a:stretch/>
        </p:blipFill>
        <p:spPr>
          <a:xfrm>
            <a:off x="3604017" y="6121862"/>
            <a:ext cx="1216821" cy="1189552"/>
          </a:xfrm>
          <a:prstGeom prst="rect">
            <a:avLst/>
          </a:prstGeom>
          <a:noFill/>
          <a:ln>
            <a:noFill/>
          </a:ln>
        </p:spPr>
      </p:pic>
      <p:pic>
        <p:nvPicPr>
          <p:cNvPr id="189" name="Shape 189" descr="C:\Users\User\Desktop\client\9.png"/>
          <p:cNvPicPr preferRelativeResize="0"/>
          <p:nvPr/>
        </p:nvPicPr>
        <p:blipFill rotWithShape="1">
          <a:blip r:embed="rId5">
            <a:alphaModFix/>
          </a:blip>
          <a:srcRect/>
          <a:stretch/>
        </p:blipFill>
        <p:spPr>
          <a:xfrm>
            <a:off x="3604017" y="9659328"/>
            <a:ext cx="1376647" cy="1674203"/>
          </a:xfrm>
          <a:prstGeom prst="rect">
            <a:avLst/>
          </a:prstGeom>
          <a:noFill/>
          <a:ln>
            <a:noFill/>
          </a:ln>
        </p:spPr>
      </p:pic>
      <p:pic>
        <p:nvPicPr>
          <p:cNvPr id="190" name="Shape 190" descr="C:\Users\User\Desktop\client\10.png"/>
          <p:cNvPicPr preferRelativeResize="0"/>
          <p:nvPr/>
        </p:nvPicPr>
        <p:blipFill rotWithShape="1">
          <a:blip r:embed="rId6">
            <a:alphaModFix/>
          </a:blip>
          <a:srcRect/>
          <a:stretch/>
        </p:blipFill>
        <p:spPr>
          <a:xfrm>
            <a:off x="5755203" y="12194050"/>
            <a:ext cx="2519330" cy="850898"/>
          </a:xfrm>
          <a:prstGeom prst="rect">
            <a:avLst/>
          </a:prstGeom>
          <a:noFill/>
          <a:ln>
            <a:noFill/>
          </a:ln>
        </p:spPr>
      </p:pic>
      <p:pic>
        <p:nvPicPr>
          <p:cNvPr id="191" name="Shape 191" descr="C:\Users\User\Desktop\client\3.png"/>
          <p:cNvPicPr preferRelativeResize="0"/>
          <p:nvPr/>
        </p:nvPicPr>
        <p:blipFill rotWithShape="1">
          <a:blip r:embed="rId7">
            <a:alphaModFix/>
          </a:blip>
          <a:srcRect/>
          <a:stretch/>
        </p:blipFill>
        <p:spPr>
          <a:xfrm>
            <a:off x="3676391" y="11970725"/>
            <a:ext cx="1231899" cy="1297550"/>
          </a:xfrm>
          <a:prstGeom prst="rect">
            <a:avLst/>
          </a:prstGeom>
          <a:noFill/>
          <a:ln>
            <a:noFill/>
          </a:ln>
        </p:spPr>
      </p:pic>
      <p:pic>
        <p:nvPicPr>
          <p:cNvPr id="192" name="Shape 192" descr="C:\Users\User\Desktop\client\4.png"/>
          <p:cNvPicPr preferRelativeResize="0"/>
          <p:nvPr/>
        </p:nvPicPr>
        <p:blipFill rotWithShape="1">
          <a:blip r:embed="rId8">
            <a:alphaModFix/>
          </a:blip>
          <a:srcRect/>
          <a:stretch/>
        </p:blipFill>
        <p:spPr>
          <a:xfrm>
            <a:off x="6203889" y="6130316"/>
            <a:ext cx="1621958" cy="1181100"/>
          </a:xfrm>
          <a:prstGeom prst="rect">
            <a:avLst/>
          </a:prstGeom>
          <a:noFill/>
          <a:ln>
            <a:noFill/>
          </a:ln>
        </p:spPr>
      </p:pic>
      <p:pic>
        <p:nvPicPr>
          <p:cNvPr id="193" name="Shape 193" descr="C:\Users\User\Desktop\client\5.png"/>
          <p:cNvPicPr preferRelativeResize="0"/>
          <p:nvPr/>
        </p:nvPicPr>
        <p:blipFill rotWithShape="1">
          <a:blip r:embed="rId9">
            <a:alphaModFix/>
          </a:blip>
          <a:srcRect/>
          <a:stretch/>
        </p:blipFill>
        <p:spPr>
          <a:xfrm>
            <a:off x="6407357" y="7831928"/>
            <a:ext cx="1215021" cy="1328045"/>
          </a:xfrm>
          <a:prstGeom prst="rect">
            <a:avLst/>
          </a:prstGeom>
          <a:noFill/>
          <a:ln>
            <a:noFill/>
          </a:ln>
        </p:spPr>
      </p:pic>
      <p:pic>
        <p:nvPicPr>
          <p:cNvPr id="194" name="Shape 194" descr="C:\Users\User\Desktop\client\6.png"/>
          <p:cNvPicPr preferRelativeResize="0"/>
          <p:nvPr/>
        </p:nvPicPr>
        <p:blipFill rotWithShape="1">
          <a:blip r:embed="rId10">
            <a:alphaModFix/>
          </a:blip>
          <a:srcRect/>
          <a:stretch/>
        </p:blipFill>
        <p:spPr>
          <a:xfrm>
            <a:off x="6518508" y="4663860"/>
            <a:ext cx="1051717" cy="1051717"/>
          </a:xfrm>
          <a:prstGeom prst="rect">
            <a:avLst/>
          </a:prstGeom>
          <a:noFill/>
          <a:ln>
            <a:noFill/>
          </a:ln>
        </p:spPr>
      </p:pic>
      <p:pic>
        <p:nvPicPr>
          <p:cNvPr id="195" name="Shape 195" descr="C:\Users\User\Desktop\client\7.png"/>
          <p:cNvPicPr preferRelativeResize="0"/>
          <p:nvPr/>
        </p:nvPicPr>
        <p:blipFill rotWithShape="1">
          <a:blip r:embed="rId11">
            <a:alphaModFix/>
          </a:blip>
          <a:srcRect/>
          <a:stretch/>
        </p:blipFill>
        <p:spPr>
          <a:xfrm>
            <a:off x="6250207" y="9871303"/>
            <a:ext cx="1529322" cy="1250251"/>
          </a:xfrm>
          <a:prstGeom prst="rect">
            <a:avLst/>
          </a:prstGeom>
          <a:noFill/>
          <a:ln>
            <a:noFill/>
          </a:ln>
        </p:spPr>
      </p:pic>
      <p:pic>
        <p:nvPicPr>
          <p:cNvPr id="196" name="Shape 196" descr="C:\Users\User\Desktop\client\8.png"/>
          <p:cNvPicPr preferRelativeResize="0"/>
          <p:nvPr/>
        </p:nvPicPr>
        <p:blipFill rotWithShape="1">
          <a:blip r:embed="rId12">
            <a:alphaModFix/>
          </a:blip>
          <a:srcRect/>
          <a:stretch/>
        </p:blipFill>
        <p:spPr>
          <a:xfrm>
            <a:off x="3341682" y="7906634"/>
            <a:ext cx="1741486" cy="980885"/>
          </a:xfrm>
          <a:prstGeom prst="rect">
            <a:avLst/>
          </a:prstGeom>
          <a:noFill/>
          <a:ln>
            <a:noFill/>
          </a:ln>
        </p:spPr>
      </p:pic>
      <p:pic>
        <p:nvPicPr>
          <p:cNvPr id="197" name="Shape 197" descr="C:\Users\User\Desktop\client\17.png"/>
          <p:cNvPicPr preferRelativeResize="0"/>
          <p:nvPr/>
        </p:nvPicPr>
        <p:blipFill rotWithShape="1">
          <a:blip r:embed="rId13">
            <a:alphaModFix/>
          </a:blip>
          <a:srcRect/>
          <a:stretch/>
        </p:blipFill>
        <p:spPr>
          <a:xfrm>
            <a:off x="11361714" y="12082131"/>
            <a:ext cx="1950245" cy="962818"/>
          </a:xfrm>
          <a:prstGeom prst="rect">
            <a:avLst/>
          </a:prstGeom>
          <a:noFill/>
          <a:ln>
            <a:noFill/>
          </a:ln>
        </p:spPr>
      </p:pic>
      <p:pic>
        <p:nvPicPr>
          <p:cNvPr id="198" name="Shape 198" descr="C:\Users\User\Desktop\client\18.png"/>
          <p:cNvPicPr preferRelativeResize="0"/>
          <p:nvPr/>
        </p:nvPicPr>
        <p:blipFill rotWithShape="1">
          <a:blip r:embed="rId14">
            <a:alphaModFix/>
          </a:blip>
          <a:srcRect/>
          <a:stretch/>
        </p:blipFill>
        <p:spPr>
          <a:xfrm>
            <a:off x="11660096" y="9998100"/>
            <a:ext cx="1393473" cy="996656"/>
          </a:xfrm>
          <a:prstGeom prst="rect">
            <a:avLst/>
          </a:prstGeom>
          <a:noFill/>
          <a:ln>
            <a:noFill/>
          </a:ln>
        </p:spPr>
      </p:pic>
      <p:pic>
        <p:nvPicPr>
          <p:cNvPr id="199" name="Shape 199" descr="C:\Users\User\Desktop\client\19.png"/>
          <p:cNvPicPr preferRelativeResize="0"/>
          <p:nvPr/>
        </p:nvPicPr>
        <p:blipFill rotWithShape="1">
          <a:blip r:embed="rId15">
            <a:alphaModFix/>
          </a:blip>
          <a:srcRect/>
          <a:stretch/>
        </p:blipFill>
        <p:spPr>
          <a:xfrm>
            <a:off x="11660096" y="7982242"/>
            <a:ext cx="1353482" cy="1027417"/>
          </a:xfrm>
          <a:prstGeom prst="rect">
            <a:avLst/>
          </a:prstGeom>
          <a:noFill/>
          <a:ln>
            <a:noFill/>
          </a:ln>
        </p:spPr>
      </p:pic>
      <p:pic>
        <p:nvPicPr>
          <p:cNvPr id="200" name="Shape 200" descr="C:\Users\User\Desktop\client\20.png"/>
          <p:cNvPicPr preferRelativeResize="0"/>
          <p:nvPr/>
        </p:nvPicPr>
        <p:blipFill rotWithShape="1">
          <a:blip r:embed="rId16">
            <a:alphaModFix/>
          </a:blip>
          <a:srcRect/>
          <a:stretch/>
        </p:blipFill>
        <p:spPr>
          <a:xfrm>
            <a:off x="11778527" y="6309487"/>
            <a:ext cx="1464222" cy="1104319"/>
          </a:xfrm>
          <a:prstGeom prst="rect">
            <a:avLst/>
          </a:prstGeom>
          <a:noFill/>
          <a:ln>
            <a:noFill/>
          </a:ln>
        </p:spPr>
      </p:pic>
      <p:pic>
        <p:nvPicPr>
          <p:cNvPr id="201" name="Shape 201" descr="C:\Users\User\Desktop\client\11.png"/>
          <p:cNvPicPr preferRelativeResize="0"/>
          <p:nvPr/>
        </p:nvPicPr>
        <p:blipFill rotWithShape="1">
          <a:blip r:embed="rId17">
            <a:alphaModFix/>
          </a:blip>
          <a:srcRect/>
          <a:stretch/>
        </p:blipFill>
        <p:spPr>
          <a:xfrm>
            <a:off x="11430928" y="4811205"/>
            <a:ext cx="1811821" cy="904372"/>
          </a:xfrm>
          <a:prstGeom prst="rect">
            <a:avLst/>
          </a:prstGeom>
          <a:noFill/>
          <a:ln>
            <a:noFill/>
          </a:ln>
        </p:spPr>
      </p:pic>
      <p:pic>
        <p:nvPicPr>
          <p:cNvPr id="202" name="Shape 202" descr="C:\Users\User\Desktop\client\12.png"/>
          <p:cNvPicPr preferRelativeResize="0"/>
          <p:nvPr/>
        </p:nvPicPr>
        <p:blipFill rotWithShape="1">
          <a:blip r:embed="rId18">
            <a:alphaModFix/>
          </a:blip>
          <a:srcRect/>
          <a:stretch/>
        </p:blipFill>
        <p:spPr>
          <a:xfrm>
            <a:off x="9191139" y="12068964"/>
            <a:ext cx="1070481" cy="1064330"/>
          </a:xfrm>
          <a:prstGeom prst="rect">
            <a:avLst/>
          </a:prstGeom>
          <a:noFill/>
          <a:ln>
            <a:noFill/>
          </a:ln>
        </p:spPr>
      </p:pic>
      <p:pic>
        <p:nvPicPr>
          <p:cNvPr id="203" name="Shape 203" descr="C:\Users\User\Desktop\client\13.png"/>
          <p:cNvPicPr preferRelativeResize="0"/>
          <p:nvPr/>
        </p:nvPicPr>
        <p:blipFill rotWithShape="1">
          <a:blip r:embed="rId19">
            <a:alphaModFix/>
          </a:blip>
          <a:srcRect/>
          <a:stretch/>
        </p:blipFill>
        <p:spPr>
          <a:xfrm>
            <a:off x="8699752" y="9713561"/>
            <a:ext cx="1925637" cy="1565733"/>
          </a:xfrm>
          <a:prstGeom prst="rect">
            <a:avLst/>
          </a:prstGeom>
          <a:noFill/>
          <a:ln>
            <a:noFill/>
          </a:ln>
        </p:spPr>
      </p:pic>
      <p:pic>
        <p:nvPicPr>
          <p:cNvPr id="204" name="Shape 204" descr="C:\Users\User\Desktop\client\14.png"/>
          <p:cNvPicPr preferRelativeResize="0"/>
          <p:nvPr/>
        </p:nvPicPr>
        <p:blipFill rotWithShape="1">
          <a:blip r:embed="rId20">
            <a:alphaModFix/>
          </a:blip>
          <a:srcRect/>
          <a:stretch/>
        </p:blipFill>
        <p:spPr>
          <a:xfrm>
            <a:off x="9206196" y="7906634"/>
            <a:ext cx="912750" cy="1317536"/>
          </a:xfrm>
          <a:prstGeom prst="rect">
            <a:avLst/>
          </a:prstGeom>
          <a:noFill/>
          <a:ln>
            <a:noFill/>
          </a:ln>
        </p:spPr>
      </p:pic>
      <p:pic>
        <p:nvPicPr>
          <p:cNvPr id="205" name="Shape 205" descr="C:\Users\User\Desktop\client\15.png"/>
          <p:cNvPicPr preferRelativeResize="0"/>
          <p:nvPr/>
        </p:nvPicPr>
        <p:blipFill rotWithShape="1">
          <a:blip r:embed="rId21">
            <a:alphaModFix/>
          </a:blip>
          <a:srcRect/>
          <a:stretch/>
        </p:blipFill>
        <p:spPr>
          <a:xfrm>
            <a:off x="9103574" y="6370819"/>
            <a:ext cx="1117997" cy="1042986"/>
          </a:xfrm>
          <a:prstGeom prst="rect">
            <a:avLst/>
          </a:prstGeom>
          <a:noFill/>
          <a:ln>
            <a:noFill/>
          </a:ln>
        </p:spPr>
      </p:pic>
      <p:pic>
        <p:nvPicPr>
          <p:cNvPr id="206" name="Shape 206" descr="C:\Users\User\Desktop\client\16.png"/>
          <p:cNvPicPr preferRelativeResize="0"/>
          <p:nvPr/>
        </p:nvPicPr>
        <p:blipFill rotWithShape="1">
          <a:blip r:embed="rId22">
            <a:alphaModFix/>
          </a:blip>
          <a:srcRect/>
          <a:stretch/>
        </p:blipFill>
        <p:spPr>
          <a:xfrm>
            <a:off x="8961620" y="4476139"/>
            <a:ext cx="1460898" cy="1460898"/>
          </a:xfrm>
          <a:prstGeom prst="rect">
            <a:avLst/>
          </a:prstGeom>
          <a:noFill/>
          <a:ln>
            <a:noFill/>
          </a:ln>
        </p:spPr>
      </p:pic>
      <p:pic>
        <p:nvPicPr>
          <p:cNvPr id="207" name="Shape 207" descr="C:\Users\User\Desktop\client\30.png"/>
          <p:cNvPicPr preferRelativeResize="0"/>
          <p:nvPr/>
        </p:nvPicPr>
        <p:blipFill rotWithShape="1">
          <a:blip r:embed="rId23">
            <a:alphaModFix/>
          </a:blip>
          <a:srcRect/>
          <a:stretch/>
        </p:blipFill>
        <p:spPr>
          <a:xfrm>
            <a:off x="16661131" y="11970725"/>
            <a:ext cx="853897" cy="992370"/>
          </a:xfrm>
          <a:prstGeom prst="rect">
            <a:avLst/>
          </a:prstGeom>
          <a:noFill/>
          <a:ln>
            <a:noFill/>
          </a:ln>
        </p:spPr>
      </p:pic>
      <p:pic>
        <p:nvPicPr>
          <p:cNvPr id="208" name="Shape 208" descr="C:\Users\User\Desktop\client\21.png"/>
          <p:cNvPicPr preferRelativeResize="0"/>
          <p:nvPr/>
        </p:nvPicPr>
        <p:blipFill rotWithShape="1">
          <a:blip r:embed="rId24">
            <a:alphaModFix/>
          </a:blip>
          <a:srcRect/>
          <a:stretch/>
        </p:blipFill>
        <p:spPr>
          <a:xfrm>
            <a:off x="16508031" y="9694511"/>
            <a:ext cx="1263780" cy="1263780"/>
          </a:xfrm>
          <a:prstGeom prst="rect">
            <a:avLst/>
          </a:prstGeom>
          <a:noFill/>
          <a:ln>
            <a:noFill/>
          </a:ln>
        </p:spPr>
      </p:pic>
      <p:pic>
        <p:nvPicPr>
          <p:cNvPr id="209" name="Shape 209" descr="C:\Users\User\Desktop\client\22.png"/>
          <p:cNvPicPr preferRelativeResize="0"/>
          <p:nvPr/>
        </p:nvPicPr>
        <p:blipFill rotWithShape="1">
          <a:blip r:embed="rId25">
            <a:alphaModFix/>
          </a:blip>
          <a:srcRect/>
          <a:stretch/>
        </p:blipFill>
        <p:spPr>
          <a:xfrm>
            <a:off x="16450881" y="8133724"/>
            <a:ext cx="1295617" cy="805655"/>
          </a:xfrm>
          <a:prstGeom prst="rect">
            <a:avLst/>
          </a:prstGeom>
          <a:noFill/>
          <a:ln>
            <a:noFill/>
          </a:ln>
        </p:spPr>
      </p:pic>
      <p:pic>
        <p:nvPicPr>
          <p:cNvPr id="210" name="Shape 210" descr="C:\Users\User\Desktop\client\23.png"/>
          <p:cNvPicPr preferRelativeResize="0"/>
          <p:nvPr/>
        </p:nvPicPr>
        <p:blipFill rotWithShape="1">
          <a:blip r:embed="rId26">
            <a:alphaModFix/>
          </a:blip>
          <a:srcRect/>
          <a:stretch/>
        </p:blipFill>
        <p:spPr>
          <a:xfrm>
            <a:off x="16638621" y="6227903"/>
            <a:ext cx="920139" cy="1342984"/>
          </a:xfrm>
          <a:prstGeom prst="rect">
            <a:avLst/>
          </a:prstGeom>
          <a:noFill/>
          <a:ln>
            <a:noFill/>
          </a:ln>
        </p:spPr>
      </p:pic>
      <p:pic>
        <p:nvPicPr>
          <p:cNvPr id="211" name="Shape 211" descr="C:\Users\User\Desktop\client\24.png"/>
          <p:cNvPicPr preferRelativeResize="0"/>
          <p:nvPr/>
        </p:nvPicPr>
        <p:blipFill rotWithShape="1">
          <a:blip r:embed="rId27">
            <a:alphaModFix/>
          </a:blip>
          <a:srcRect/>
          <a:stretch/>
        </p:blipFill>
        <p:spPr>
          <a:xfrm>
            <a:off x="16257029" y="4830255"/>
            <a:ext cx="1668437" cy="700974"/>
          </a:xfrm>
          <a:prstGeom prst="rect">
            <a:avLst/>
          </a:prstGeom>
          <a:noFill/>
          <a:ln>
            <a:noFill/>
          </a:ln>
        </p:spPr>
      </p:pic>
      <p:pic>
        <p:nvPicPr>
          <p:cNvPr id="212" name="Shape 212" descr="C:\Users\User\Desktop\client\25.png"/>
          <p:cNvPicPr preferRelativeResize="0"/>
          <p:nvPr/>
        </p:nvPicPr>
        <p:blipFill rotWithShape="1">
          <a:blip r:embed="rId28">
            <a:alphaModFix/>
          </a:blip>
          <a:srcRect/>
          <a:stretch/>
        </p:blipFill>
        <p:spPr>
          <a:xfrm>
            <a:off x="13785687" y="11716500"/>
            <a:ext cx="2166936" cy="1328449"/>
          </a:xfrm>
          <a:prstGeom prst="rect">
            <a:avLst/>
          </a:prstGeom>
          <a:noFill/>
          <a:ln>
            <a:noFill/>
          </a:ln>
        </p:spPr>
      </p:pic>
      <p:pic>
        <p:nvPicPr>
          <p:cNvPr id="213" name="Shape 213" descr="C:\Users\User\Desktop\client\26.png"/>
          <p:cNvPicPr preferRelativeResize="0"/>
          <p:nvPr/>
        </p:nvPicPr>
        <p:blipFill rotWithShape="1">
          <a:blip r:embed="rId29">
            <a:alphaModFix/>
          </a:blip>
          <a:srcRect/>
          <a:stretch/>
        </p:blipFill>
        <p:spPr>
          <a:xfrm>
            <a:off x="13693240" y="10249925"/>
            <a:ext cx="2278434" cy="549572"/>
          </a:xfrm>
          <a:prstGeom prst="rect">
            <a:avLst/>
          </a:prstGeom>
          <a:noFill/>
          <a:ln>
            <a:noFill/>
          </a:ln>
        </p:spPr>
      </p:pic>
      <p:pic>
        <p:nvPicPr>
          <p:cNvPr id="214" name="Shape 214" descr="C:\Users\User\Desktop\client\27.png"/>
          <p:cNvPicPr preferRelativeResize="0"/>
          <p:nvPr/>
        </p:nvPicPr>
        <p:blipFill rotWithShape="1">
          <a:blip r:embed="rId30">
            <a:alphaModFix/>
          </a:blip>
          <a:srcRect/>
          <a:stretch/>
        </p:blipFill>
        <p:spPr>
          <a:xfrm>
            <a:off x="14353112" y="8057040"/>
            <a:ext cx="1085559" cy="959021"/>
          </a:xfrm>
          <a:prstGeom prst="rect">
            <a:avLst/>
          </a:prstGeom>
          <a:noFill/>
          <a:ln>
            <a:noFill/>
          </a:ln>
        </p:spPr>
      </p:pic>
      <p:pic>
        <p:nvPicPr>
          <p:cNvPr id="215" name="Shape 215" descr="C:\Users\User\Desktop\client\28.png"/>
          <p:cNvPicPr preferRelativeResize="0"/>
          <p:nvPr/>
        </p:nvPicPr>
        <p:blipFill rotWithShape="1">
          <a:blip r:embed="rId31">
            <a:alphaModFix/>
          </a:blip>
          <a:srcRect/>
          <a:stretch/>
        </p:blipFill>
        <p:spPr>
          <a:xfrm>
            <a:off x="14256767" y="6461291"/>
            <a:ext cx="1347786" cy="876209"/>
          </a:xfrm>
          <a:prstGeom prst="rect">
            <a:avLst/>
          </a:prstGeom>
          <a:noFill/>
          <a:ln>
            <a:noFill/>
          </a:ln>
        </p:spPr>
      </p:pic>
      <p:pic>
        <p:nvPicPr>
          <p:cNvPr id="216" name="Shape 216" descr="C:\Users\User\Desktop\client\29.png"/>
          <p:cNvPicPr preferRelativeResize="0"/>
          <p:nvPr/>
        </p:nvPicPr>
        <p:blipFill rotWithShape="1">
          <a:blip r:embed="rId32">
            <a:alphaModFix/>
          </a:blip>
          <a:srcRect/>
          <a:stretch/>
        </p:blipFill>
        <p:spPr>
          <a:xfrm>
            <a:off x="14388132" y="4607575"/>
            <a:ext cx="1139030" cy="1164287"/>
          </a:xfrm>
          <a:prstGeom prst="rect">
            <a:avLst/>
          </a:prstGeom>
          <a:noFill/>
          <a:ln>
            <a:noFill/>
          </a:ln>
        </p:spPr>
      </p:pic>
      <p:pic>
        <p:nvPicPr>
          <p:cNvPr id="217" name="Shape 217" descr="C:\Users\User\Desktop\client\39.png"/>
          <p:cNvPicPr preferRelativeResize="0"/>
          <p:nvPr/>
        </p:nvPicPr>
        <p:blipFill rotWithShape="1">
          <a:blip r:embed="rId33">
            <a:alphaModFix/>
          </a:blip>
          <a:srcRect/>
          <a:stretch/>
        </p:blipFill>
        <p:spPr>
          <a:xfrm>
            <a:off x="21326917" y="9661072"/>
            <a:ext cx="1456074" cy="1335429"/>
          </a:xfrm>
          <a:prstGeom prst="rect">
            <a:avLst/>
          </a:prstGeom>
          <a:noFill/>
          <a:ln>
            <a:noFill/>
          </a:ln>
        </p:spPr>
      </p:pic>
      <p:pic>
        <p:nvPicPr>
          <p:cNvPr id="218" name="Shape 218" descr="C:\Users\User\Desktop\client\31.png"/>
          <p:cNvPicPr preferRelativeResize="0"/>
          <p:nvPr/>
        </p:nvPicPr>
        <p:blipFill rotWithShape="1">
          <a:blip r:embed="rId34">
            <a:alphaModFix/>
          </a:blip>
          <a:srcRect/>
          <a:stretch/>
        </p:blipFill>
        <p:spPr>
          <a:xfrm>
            <a:off x="21039193" y="6559185"/>
            <a:ext cx="1809973" cy="778314"/>
          </a:xfrm>
          <a:prstGeom prst="rect">
            <a:avLst/>
          </a:prstGeom>
          <a:noFill/>
          <a:ln>
            <a:noFill/>
          </a:ln>
        </p:spPr>
      </p:pic>
      <p:pic>
        <p:nvPicPr>
          <p:cNvPr id="219" name="Shape 219" descr="C:\Users\User\Desktop\client\32.png"/>
          <p:cNvPicPr preferRelativeResize="0"/>
          <p:nvPr/>
        </p:nvPicPr>
        <p:blipFill rotWithShape="1">
          <a:blip r:embed="rId35">
            <a:alphaModFix/>
          </a:blip>
          <a:srcRect/>
          <a:stretch/>
        </p:blipFill>
        <p:spPr>
          <a:xfrm>
            <a:off x="21229693" y="4983992"/>
            <a:ext cx="1504392" cy="702573"/>
          </a:xfrm>
          <a:prstGeom prst="rect">
            <a:avLst/>
          </a:prstGeom>
          <a:noFill/>
          <a:ln>
            <a:noFill/>
          </a:ln>
        </p:spPr>
      </p:pic>
      <p:pic>
        <p:nvPicPr>
          <p:cNvPr id="220" name="Shape 220" descr="C:\Users\User\Desktop\client\33.png"/>
          <p:cNvPicPr preferRelativeResize="0"/>
          <p:nvPr/>
        </p:nvPicPr>
        <p:blipFill rotWithShape="1">
          <a:blip r:embed="rId36">
            <a:alphaModFix/>
          </a:blip>
          <a:srcRect/>
          <a:stretch/>
        </p:blipFill>
        <p:spPr>
          <a:xfrm>
            <a:off x="19014742" y="11969929"/>
            <a:ext cx="1070110" cy="1076994"/>
          </a:xfrm>
          <a:prstGeom prst="rect">
            <a:avLst/>
          </a:prstGeom>
          <a:noFill/>
          <a:ln>
            <a:noFill/>
          </a:ln>
        </p:spPr>
      </p:pic>
      <p:pic>
        <p:nvPicPr>
          <p:cNvPr id="221" name="Shape 221" descr="C:\Users\User\Desktop\client\34.png"/>
          <p:cNvPicPr preferRelativeResize="0"/>
          <p:nvPr/>
        </p:nvPicPr>
        <p:blipFill rotWithShape="1">
          <a:blip r:embed="rId37">
            <a:alphaModFix/>
          </a:blip>
          <a:srcRect/>
          <a:stretch/>
        </p:blipFill>
        <p:spPr>
          <a:xfrm>
            <a:off x="18587346" y="10119143"/>
            <a:ext cx="1971901" cy="540639"/>
          </a:xfrm>
          <a:prstGeom prst="rect">
            <a:avLst/>
          </a:prstGeom>
          <a:noFill/>
          <a:ln>
            <a:noFill/>
          </a:ln>
        </p:spPr>
      </p:pic>
      <p:pic>
        <p:nvPicPr>
          <p:cNvPr id="222" name="Shape 222" descr="C:\Users\User\Desktop\client\35.png"/>
          <p:cNvPicPr preferRelativeResize="0"/>
          <p:nvPr/>
        </p:nvPicPr>
        <p:blipFill rotWithShape="1">
          <a:blip r:embed="rId38">
            <a:alphaModFix/>
          </a:blip>
          <a:srcRect/>
          <a:stretch/>
        </p:blipFill>
        <p:spPr>
          <a:xfrm>
            <a:off x="18660667" y="7622854"/>
            <a:ext cx="1772458" cy="1772458"/>
          </a:xfrm>
          <a:prstGeom prst="rect">
            <a:avLst/>
          </a:prstGeom>
          <a:noFill/>
          <a:ln>
            <a:noFill/>
          </a:ln>
        </p:spPr>
      </p:pic>
      <p:pic>
        <p:nvPicPr>
          <p:cNvPr id="223" name="Shape 223" descr="C:\Users\User\Desktop\client\36.png"/>
          <p:cNvPicPr preferRelativeResize="0"/>
          <p:nvPr/>
        </p:nvPicPr>
        <p:blipFill rotWithShape="1">
          <a:blip r:embed="rId39">
            <a:alphaModFix/>
          </a:blip>
          <a:srcRect/>
          <a:stretch/>
        </p:blipFill>
        <p:spPr>
          <a:xfrm>
            <a:off x="18929323" y="6375155"/>
            <a:ext cx="1187059" cy="1226029"/>
          </a:xfrm>
          <a:prstGeom prst="rect">
            <a:avLst/>
          </a:prstGeom>
          <a:noFill/>
          <a:ln>
            <a:noFill/>
          </a:ln>
        </p:spPr>
      </p:pic>
      <p:pic>
        <p:nvPicPr>
          <p:cNvPr id="224" name="Shape 224" descr="C:\Users\User\Desktop\client\37.png"/>
          <p:cNvPicPr preferRelativeResize="0"/>
          <p:nvPr/>
        </p:nvPicPr>
        <p:blipFill rotWithShape="1">
          <a:blip r:embed="rId40">
            <a:alphaModFix/>
          </a:blip>
          <a:srcRect/>
          <a:stretch/>
        </p:blipFill>
        <p:spPr>
          <a:xfrm>
            <a:off x="18662612" y="4633823"/>
            <a:ext cx="1339850" cy="1339850"/>
          </a:xfrm>
          <a:prstGeom prst="rect">
            <a:avLst/>
          </a:prstGeom>
          <a:noFill/>
          <a:ln>
            <a:noFill/>
          </a:ln>
        </p:spPr>
      </p:pic>
      <p:pic>
        <p:nvPicPr>
          <p:cNvPr id="225" name="Shape 225" descr="C:\Users\User\Desktop\client\38.png"/>
          <p:cNvPicPr preferRelativeResize="0"/>
          <p:nvPr/>
        </p:nvPicPr>
        <p:blipFill rotWithShape="1">
          <a:blip r:embed="rId41">
            <a:alphaModFix/>
          </a:blip>
          <a:srcRect/>
          <a:stretch/>
        </p:blipFill>
        <p:spPr>
          <a:xfrm>
            <a:off x="20871145" y="8205317"/>
            <a:ext cx="2160034" cy="700693"/>
          </a:xfrm>
          <a:prstGeom prst="rect">
            <a:avLst/>
          </a:prstGeom>
          <a:noFill/>
          <a:ln>
            <a:noFill/>
          </a:ln>
        </p:spPr>
      </p:pic>
      <p:sp>
        <p:nvSpPr>
          <p:cNvPr id="226" name="Shape 226"/>
          <p:cNvSpPr/>
          <p:nvPr/>
        </p:nvSpPr>
        <p:spPr>
          <a:xfrm>
            <a:off x="1771649" y="4779351"/>
            <a:ext cx="609601" cy="8488926"/>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pic>
        <p:nvPicPr>
          <p:cNvPr id="227" name="Shape 227"/>
          <p:cNvPicPr preferRelativeResize="0"/>
          <p:nvPr/>
        </p:nvPicPr>
        <p:blipFill rotWithShape="1">
          <a:blip r:embed="rId42">
            <a:alphaModFix/>
          </a:blip>
          <a:srcRect/>
          <a:stretch/>
        </p:blipFill>
        <p:spPr>
          <a:xfrm>
            <a:off x="20967004" y="11968707"/>
            <a:ext cx="2162939" cy="1081469"/>
          </a:xfrm>
          <a:prstGeom prst="rect">
            <a:avLst/>
          </a:prstGeom>
          <a:noFill/>
          <a:ln>
            <a:noFill/>
          </a:ln>
        </p:spPr>
      </p:pic>
      <p:sp>
        <p:nvSpPr>
          <p:cNvPr id="228" name="Shape 228"/>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15921287" y="5467835"/>
            <a:ext cx="3312347" cy="3824048"/>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Shanghai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Hong Kong</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Tokyo Kuala Lumpur</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Singapore</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Dubai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Sydney</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New Delhi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Ramat Gan</a:t>
            </a:r>
          </a:p>
          <a:p>
            <a:pPr marL="0" marR="0" lvl="0" indent="0" algn="ctr" rtl="0">
              <a:spcBef>
                <a:spcPts val="0"/>
              </a:spcBef>
              <a:buClr>
                <a:srgbClr val="0C0C0C"/>
              </a:buClr>
              <a:buSzPct val="25000"/>
              <a:buFont typeface="Open Sans"/>
              <a:buNone/>
            </a:pPr>
            <a:r>
              <a:rPr lang="en-MY" sz="2000">
                <a:solidFill>
                  <a:srgbClr val="0C0C0C"/>
                </a:solidFill>
                <a:latin typeface="Open Sans"/>
                <a:ea typeface="Open Sans"/>
                <a:cs typeface="Open Sans"/>
                <a:sym typeface="Open Sans"/>
              </a:rPr>
              <a:t>Taiwan</a:t>
            </a:r>
          </a:p>
        </p:txBody>
      </p:sp>
      <p:sp>
        <p:nvSpPr>
          <p:cNvPr id="235" name="Shape 235"/>
          <p:cNvSpPr/>
          <p:nvPr/>
        </p:nvSpPr>
        <p:spPr>
          <a:xfrm>
            <a:off x="2156775" y="7172577"/>
            <a:ext cx="12882699" cy="1716826"/>
          </a:xfrm>
          <a:custGeom>
            <a:avLst/>
            <a:gdLst/>
            <a:ahLst/>
            <a:cxnLst/>
            <a:rect l="0" t="0" r="0" b="0"/>
            <a:pathLst>
              <a:path w="120000" h="120000" extrusionOk="0">
                <a:moveTo>
                  <a:pt x="0" y="0"/>
                </a:moveTo>
                <a:cubicBezTo>
                  <a:pt x="14782" y="59999"/>
                  <a:pt x="29565" y="119999"/>
                  <a:pt x="49565" y="119999"/>
                </a:cubicBezTo>
                <a:cubicBezTo>
                  <a:pt x="69565" y="119999"/>
                  <a:pt x="94782" y="59999"/>
                  <a:pt x="119999" y="0"/>
                </a:cubicBezTo>
              </a:path>
            </a:pathLst>
          </a:custGeom>
          <a:no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36" name="Shape 236"/>
          <p:cNvSpPr/>
          <p:nvPr/>
        </p:nvSpPr>
        <p:spPr>
          <a:xfrm>
            <a:off x="21340631" y="4527623"/>
            <a:ext cx="559094" cy="428162"/>
          </a:xfrm>
          <a:prstGeom prst="triangle">
            <a:avLst>
              <a:gd name="adj" fmla="val 50000"/>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37" name="Shape 237"/>
          <p:cNvSpPr/>
          <p:nvPr/>
        </p:nvSpPr>
        <p:spPr>
          <a:xfrm rot="-2009533">
            <a:off x="4594584" y="3389242"/>
            <a:ext cx="19308150" cy="14041204"/>
          </a:xfrm>
          <a:prstGeom prst="arc">
            <a:avLst>
              <a:gd name="adj1" fmla="val 14907324"/>
              <a:gd name="adj2" fmla="val 21327619"/>
            </a:avLst>
          </a:prstGeom>
          <a:noFill/>
          <a:ln w="9525" cap="flat" cmpd="sng">
            <a:solidFill>
              <a:srgbClr val="59595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11</a:t>
            </a:fld>
            <a:endParaRPr lang="en-MY" sz="2000">
              <a:solidFill>
                <a:schemeClr val="lt1"/>
              </a:solidFill>
              <a:latin typeface="Open Sans"/>
              <a:ea typeface="Open Sans"/>
              <a:cs typeface="Open Sans"/>
              <a:sym typeface="Open Sans"/>
            </a:endParaRPr>
          </a:p>
        </p:txBody>
      </p:sp>
      <p:pic>
        <p:nvPicPr>
          <p:cNvPr id="239" name="Shape 239"/>
          <p:cNvPicPr preferRelativeResize="0"/>
          <p:nvPr/>
        </p:nvPicPr>
        <p:blipFill rotWithShape="1">
          <a:blip r:embed="rId3">
            <a:alphaModFix/>
          </a:blip>
          <a:srcRect/>
          <a:stretch/>
        </p:blipFill>
        <p:spPr>
          <a:xfrm>
            <a:off x="5746353" y="2888331"/>
            <a:ext cx="11965157" cy="6945944"/>
          </a:xfrm>
          <a:prstGeom prst="rect">
            <a:avLst/>
          </a:prstGeom>
          <a:noFill/>
          <a:ln>
            <a:noFill/>
          </a:ln>
          <a:effectLst>
            <a:outerShdw blurRad="292100" dist="139700" dir="2700000" algn="tl" rotWithShape="0">
              <a:srgbClr val="333333">
                <a:alpha val="64705"/>
              </a:srgbClr>
            </a:outerShdw>
          </a:effectLst>
        </p:spPr>
      </p:pic>
      <p:sp>
        <p:nvSpPr>
          <p:cNvPr id="240" name="Shape 240"/>
          <p:cNvSpPr/>
          <p:nvPr/>
        </p:nvSpPr>
        <p:spPr>
          <a:xfrm>
            <a:off x="5960705" y="6749197"/>
            <a:ext cx="264200" cy="202327"/>
          </a:xfrm>
          <a:prstGeom prst="triangle">
            <a:avLst>
              <a:gd name="adj" fmla="val 50000"/>
            </a:avLst>
          </a:prstGeom>
          <a:solidFill>
            <a:srgbClr val="C000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1" name="Shape 241"/>
          <p:cNvSpPr txBox="1"/>
          <p:nvPr/>
        </p:nvSpPr>
        <p:spPr>
          <a:xfrm>
            <a:off x="5792264" y="6930913"/>
            <a:ext cx="2485460" cy="675829"/>
          </a:xfrm>
          <a:prstGeom prst="rect">
            <a:avLst/>
          </a:prstGeom>
          <a:solidFill>
            <a:srgbClr val="C00000"/>
          </a:solid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2400" b="1">
                <a:solidFill>
                  <a:srgbClr val="FFFFFF"/>
                </a:solidFill>
                <a:latin typeface="Open Sans"/>
                <a:ea typeface="Open Sans"/>
                <a:cs typeface="Open Sans"/>
                <a:sym typeface="Open Sans"/>
              </a:rPr>
              <a:t>America</a:t>
            </a:r>
          </a:p>
        </p:txBody>
      </p:sp>
      <p:sp>
        <p:nvSpPr>
          <p:cNvPr id="242" name="Shape 242"/>
          <p:cNvSpPr txBox="1"/>
          <p:nvPr/>
        </p:nvSpPr>
        <p:spPr>
          <a:xfrm>
            <a:off x="5299650" y="4141607"/>
            <a:ext cx="3665737" cy="3055987"/>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Buenos Aires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Mexico</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Boston</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Los Angeles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Miami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New York</a:t>
            </a:r>
          </a:p>
          <a:p>
            <a:pPr marL="0" marR="0" lvl="0" indent="0" algn="ctr" rtl="0">
              <a:spcBef>
                <a:spcPts val="0"/>
              </a:spcBef>
              <a:buClr>
                <a:srgbClr val="0C0C0C"/>
              </a:buClr>
              <a:buSzPct val="25000"/>
              <a:buFont typeface="Open Sans"/>
              <a:buNone/>
            </a:pPr>
            <a:r>
              <a:rPr lang="en-MY" sz="2000">
                <a:solidFill>
                  <a:srgbClr val="0C0C0C"/>
                </a:solidFill>
                <a:latin typeface="Open Sans"/>
                <a:ea typeface="Open Sans"/>
                <a:cs typeface="Open Sans"/>
                <a:sym typeface="Open Sans"/>
              </a:rPr>
              <a:t>San Francisco</a:t>
            </a:r>
          </a:p>
        </p:txBody>
      </p:sp>
      <p:sp>
        <p:nvSpPr>
          <p:cNvPr id="243" name="Shape 243"/>
          <p:cNvSpPr/>
          <p:nvPr/>
        </p:nvSpPr>
        <p:spPr>
          <a:xfrm>
            <a:off x="10362942" y="4330089"/>
            <a:ext cx="2687563" cy="683799"/>
          </a:xfrm>
          <a:prstGeom prst="rect">
            <a:avLst/>
          </a:prstGeom>
          <a:solidFill>
            <a:schemeClr val="accent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4" name="Shape 244"/>
          <p:cNvSpPr/>
          <p:nvPr/>
        </p:nvSpPr>
        <p:spPr>
          <a:xfrm rot="10800000">
            <a:off x="10482505" y="4993887"/>
            <a:ext cx="317005" cy="274379"/>
          </a:xfrm>
          <a:prstGeom prst="triangle">
            <a:avLst>
              <a:gd name="adj" fmla="val 50000"/>
            </a:avLst>
          </a:prstGeom>
          <a:solidFill>
            <a:srgbClr val="C000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5" name="Shape 245"/>
          <p:cNvSpPr txBox="1"/>
          <p:nvPr/>
        </p:nvSpPr>
        <p:spPr>
          <a:xfrm>
            <a:off x="9625263" y="5292696"/>
            <a:ext cx="4138863" cy="2736096"/>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Vienna</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Brussels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Limassol</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Paris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Frankfurt</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Milan</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Rrome</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Luxemborg</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Bucharest</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Moscow</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Barcelona</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Madrid</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Lausanne</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Rotterdam</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London</a:t>
            </a:r>
          </a:p>
          <a:p>
            <a:pPr marL="0" marR="0" lvl="0" indent="0" algn="ctr" rtl="0">
              <a:spcBef>
                <a:spcPts val="0"/>
              </a:spcBef>
              <a:buClr>
                <a:srgbClr val="0C0C0C"/>
              </a:buClr>
              <a:buSzPct val="25000"/>
              <a:buFont typeface="Open Sans"/>
              <a:buNone/>
            </a:pPr>
            <a:r>
              <a:rPr lang="en-MY" sz="2000">
                <a:solidFill>
                  <a:srgbClr val="0C0C0C"/>
                </a:solidFill>
                <a:latin typeface="Open Sans"/>
                <a:ea typeface="Open Sans"/>
                <a:cs typeface="Open Sans"/>
                <a:sym typeface="Open Sans"/>
              </a:rPr>
              <a:t>Kyiv</a:t>
            </a:r>
          </a:p>
        </p:txBody>
      </p:sp>
      <p:sp>
        <p:nvSpPr>
          <p:cNvPr id="246" name="Shape 246"/>
          <p:cNvSpPr/>
          <p:nvPr/>
        </p:nvSpPr>
        <p:spPr>
          <a:xfrm rot="10800000">
            <a:off x="16453503" y="5810041"/>
            <a:ext cx="293352" cy="253907"/>
          </a:xfrm>
          <a:prstGeom prst="triangle">
            <a:avLst>
              <a:gd name="adj" fmla="val 50000"/>
            </a:avLst>
          </a:prstGeom>
          <a:solidFill>
            <a:srgbClr val="C000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7" name="Shape 247"/>
          <p:cNvSpPr txBox="1"/>
          <p:nvPr/>
        </p:nvSpPr>
        <p:spPr>
          <a:xfrm>
            <a:off x="16333943" y="5176792"/>
            <a:ext cx="2266878" cy="632779"/>
          </a:xfrm>
          <a:prstGeom prst="rect">
            <a:avLst/>
          </a:prstGeom>
          <a:solidFill>
            <a:srgbClr val="C00000"/>
          </a:solid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2400" b="1">
                <a:solidFill>
                  <a:srgbClr val="FFFFFF"/>
                </a:solidFill>
                <a:latin typeface="Open Sans"/>
                <a:ea typeface="Open Sans"/>
                <a:cs typeface="Open Sans"/>
                <a:sym typeface="Open Sans"/>
              </a:rPr>
              <a:t>Asia</a:t>
            </a:r>
          </a:p>
        </p:txBody>
      </p:sp>
      <p:sp>
        <p:nvSpPr>
          <p:cNvPr id="248" name="Shape 248"/>
          <p:cNvSpPr/>
          <p:nvPr/>
        </p:nvSpPr>
        <p:spPr>
          <a:xfrm rot="-3685364">
            <a:off x="16307229" y="3573352"/>
            <a:ext cx="6947010" cy="7156798"/>
          </a:xfrm>
          <a:prstGeom prst="arc">
            <a:avLst>
              <a:gd name="adj1" fmla="val 16571388"/>
              <a:gd name="adj2" fmla="val 169161"/>
            </a:avLst>
          </a:prstGeom>
          <a:noFill/>
          <a:ln w="9525" cap="flat" cmpd="sng">
            <a:solidFill>
              <a:srgbClr val="59595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49" name="Shape 249"/>
          <p:cNvSpPr/>
          <p:nvPr/>
        </p:nvSpPr>
        <p:spPr>
          <a:xfrm rot="-1498000">
            <a:off x="9402051" y="2953941"/>
            <a:ext cx="14432379" cy="12674363"/>
          </a:xfrm>
          <a:prstGeom prst="arc">
            <a:avLst>
              <a:gd name="adj1" fmla="val 15566681"/>
              <a:gd name="adj2" fmla="val 20330836"/>
            </a:avLst>
          </a:prstGeom>
          <a:noFill/>
          <a:ln w="9525" cap="flat" cmpd="sng">
            <a:solidFill>
              <a:srgbClr val="59595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50" name="Shape 250"/>
          <p:cNvSpPr txBox="1"/>
          <p:nvPr/>
        </p:nvSpPr>
        <p:spPr>
          <a:xfrm>
            <a:off x="10362942" y="4330089"/>
            <a:ext cx="2687563" cy="683799"/>
          </a:xfrm>
          <a:prstGeom prst="rect">
            <a:avLst/>
          </a:prstGeom>
          <a:solidFill>
            <a:srgbClr val="C00000"/>
          </a:solid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2400" b="1">
                <a:solidFill>
                  <a:srgbClr val="FFFFFF"/>
                </a:solidFill>
                <a:latin typeface="Open Sans"/>
                <a:ea typeface="Open Sans"/>
                <a:cs typeface="Open Sans"/>
                <a:sym typeface="Open Sans"/>
              </a:rPr>
              <a:t>Europe</a:t>
            </a:r>
          </a:p>
        </p:txBody>
      </p:sp>
      <p:grpSp>
        <p:nvGrpSpPr>
          <p:cNvPr id="251" name="Shape 251"/>
          <p:cNvGrpSpPr/>
          <p:nvPr/>
        </p:nvGrpSpPr>
        <p:grpSpPr>
          <a:xfrm>
            <a:off x="555210" y="3375930"/>
            <a:ext cx="3620209" cy="4587342"/>
            <a:chOff x="580350" y="1270850"/>
            <a:chExt cx="1911299" cy="2991900"/>
          </a:xfrm>
        </p:grpSpPr>
        <p:sp>
          <p:nvSpPr>
            <p:cNvPr id="252" name="Shape 252"/>
            <p:cNvSpPr/>
            <p:nvPr/>
          </p:nvSpPr>
          <p:spPr>
            <a:xfrm>
              <a:off x="580350" y="1270850"/>
              <a:ext cx="1911299" cy="2791799"/>
            </a:xfrm>
            <a:prstGeom prst="roundRect">
              <a:avLst>
                <a:gd name="adj" fmla="val 7329"/>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253" name="Shape 253"/>
            <p:cNvSpPr/>
            <p:nvPr/>
          </p:nvSpPr>
          <p:spPr>
            <a:xfrm rot="10800000">
              <a:off x="1425900" y="4062650"/>
              <a:ext cx="220199" cy="200099"/>
            </a:xfrm>
            <a:prstGeom prst="triangle">
              <a:avLst>
                <a:gd name="adj" fmla="val 50000"/>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grpSp>
      <p:sp>
        <p:nvSpPr>
          <p:cNvPr id="254" name="Shape 254"/>
          <p:cNvSpPr txBox="1"/>
          <p:nvPr/>
        </p:nvSpPr>
        <p:spPr>
          <a:xfrm>
            <a:off x="542652" y="4773546"/>
            <a:ext cx="3620208" cy="2713069"/>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SzPct val="25000"/>
              <a:buNone/>
            </a:pPr>
            <a:r>
              <a:rPr lang="en-MY" sz="2800" b="1">
                <a:solidFill>
                  <a:srgbClr val="FFFFFF"/>
                </a:solidFill>
                <a:latin typeface="Open Sans"/>
                <a:ea typeface="Open Sans"/>
                <a:cs typeface="Open Sans"/>
                <a:sym typeface="Open Sans"/>
              </a:rPr>
              <a:t>MALAYSIA</a:t>
            </a:r>
          </a:p>
          <a:p>
            <a:pPr marL="0" marR="0" lvl="0" indent="0" algn="ctr" rtl="0">
              <a:spcBef>
                <a:spcPts val="0"/>
              </a:spcBef>
              <a:spcAft>
                <a:spcPts val="0"/>
              </a:spcAft>
              <a:buSzPct val="25000"/>
              <a:buNone/>
            </a:pPr>
            <a:r>
              <a:rPr lang="en-MY" sz="2800">
                <a:solidFill>
                  <a:srgbClr val="FFFFFF"/>
                </a:solidFill>
                <a:latin typeface="Open Sans"/>
                <a:ea typeface="Open Sans"/>
                <a:cs typeface="Open Sans"/>
                <a:sym typeface="Open Sans"/>
              </a:rPr>
              <a:t>Batu Caves</a:t>
            </a:r>
          </a:p>
          <a:p>
            <a:pPr marL="0" marR="0" lvl="0" indent="0" algn="ctr" rtl="0">
              <a:spcBef>
                <a:spcPts val="0"/>
              </a:spcBef>
              <a:spcAft>
                <a:spcPts val="0"/>
              </a:spcAft>
              <a:buSzPct val="25000"/>
              <a:buNone/>
            </a:pPr>
            <a:r>
              <a:rPr lang="en-MY" sz="2800">
                <a:solidFill>
                  <a:srgbClr val="FFFFFF"/>
                </a:solidFill>
                <a:latin typeface="Open Sans"/>
                <a:ea typeface="Open Sans"/>
                <a:cs typeface="Open Sans"/>
                <a:sym typeface="Open Sans"/>
              </a:rPr>
              <a:t>Johor Bahru</a:t>
            </a:r>
          </a:p>
          <a:p>
            <a:pPr marL="0" marR="0" lvl="0" indent="0" algn="ctr" rtl="0">
              <a:spcBef>
                <a:spcPts val="0"/>
              </a:spcBef>
              <a:spcAft>
                <a:spcPts val="0"/>
              </a:spcAft>
              <a:buSzPct val="25000"/>
              <a:buNone/>
            </a:pPr>
            <a:r>
              <a:rPr lang="en-MY" sz="2800">
                <a:solidFill>
                  <a:srgbClr val="FFFFFF"/>
                </a:solidFill>
                <a:latin typeface="Open Sans"/>
                <a:ea typeface="Open Sans"/>
                <a:cs typeface="Open Sans"/>
                <a:sym typeface="Open Sans"/>
              </a:rPr>
              <a:t>Kuching</a:t>
            </a:r>
          </a:p>
          <a:p>
            <a:pPr marL="0" marR="0" lvl="0" indent="0" algn="ctr" rtl="0">
              <a:spcBef>
                <a:spcPts val="0"/>
              </a:spcBef>
              <a:buSzPct val="25000"/>
              <a:buNone/>
            </a:pPr>
            <a:r>
              <a:rPr lang="en-MY" sz="2800">
                <a:solidFill>
                  <a:srgbClr val="FFFFFF"/>
                </a:solidFill>
                <a:latin typeface="Open Sans"/>
                <a:ea typeface="Open Sans"/>
                <a:cs typeface="Open Sans"/>
                <a:sym typeface="Open Sans"/>
              </a:rPr>
              <a:t>Kuala Terengganu (TAF)</a:t>
            </a:r>
          </a:p>
        </p:txBody>
      </p:sp>
      <p:sp>
        <p:nvSpPr>
          <p:cNvPr id="255" name="Shape 255"/>
          <p:cNvSpPr txBox="1"/>
          <p:nvPr/>
        </p:nvSpPr>
        <p:spPr>
          <a:xfrm>
            <a:off x="651175" y="7859679"/>
            <a:ext cx="3403166" cy="1053770"/>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C00000"/>
              </a:buClr>
              <a:buSzPct val="25000"/>
              <a:buFont typeface="Open Sans"/>
              <a:buNone/>
            </a:pPr>
            <a:r>
              <a:rPr lang="en-MY" sz="2800" b="1">
                <a:solidFill>
                  <a:srgbClr val="C00000"/>
                </a:solidFill>
                <a:latin typeface="Open Sans"/>
                <a:ea typeface="Open Sans"/>
                <a:cs typeface="Open Sans"/>
                <a:sym typeface="Open Sans"/>
              </a:rPr>
              <a:t>Our Local Branches</a:t>
            </a:r>
          </a:p>
        </p:txBody>
      </p:sp>
      <p:pic>
        <p:nvPicPr>
          <p:cNvPr id="256" name="Shape 256"/>
          <p:cNvPicPr preferRelativeResize="0"/>
          <p:nvPr/>
        </p:nvPicPr>
        <p:blipFill rotWithShape="1">
          <a:blip r:embed="rId4">
            <a:alphaModFix/>
          </a:blip>
          <a:srcRect t="6311" r="9503"/>
          <a:stretch/>
        </p:blipFill>
        <p:spPr>
          <a:xfrm>
            <a:off x="-101689" y="9034977"/>
            <a:ext cx="24488862" cy="4434480"/>
          </a:xfrm>
          <a:prstGeom prst="rect">
            <a:avLst/>
          </a:prstGeom>
          <a:noFill/>
          <a:ln>
            <a:noFill/>
          </a:ln>
        </p:spPr>
      </p:pic>
      <p:pic>
        <p:nvPicPr>
          <p:cNvPr id="257" name="Shape 257"/>
          <p:cNvPicPr preferRelativeResize="0"/>
          <p:nvPr/>
        </p:nvPicPr>
        <p:blipFill rotWithShape="1">
          <a:blip r:embed="rId5">
            <a:alphaModFix/>
          </a:blip>
          <a:srcRect/>
          <a:stretch/>
        </p:blipFill>
        <p:spPr>
          <a:xfrm>
            <a:off x="20701315" y="2610416"/>
            <a:ext cx="1923836" cy="1168251"/>
          </a:xfrm>
          <a:prstGeom prst="rect">
            <a:avLst/>
          </a:prstGeom>
          <a:noFill/>
          <a:ln>
            <a:noFill/>
          </a:ln>
        </p:spPr>
      </p:pic>
      <p:pic>
        <p:nvPicPr>
          <p:cNvPr id="258" name="Shape 258"/>
          <p:cNvPicPr preferRelativeResize="0"/>
          <p:nvPr/>
        </p:nvPicPr>
        <p:blipFill rotWithShape="1">
          <a:blip r:embed="rId6">
            <a:alphaModFix/>
          </a:blip>
          <a:srcRect/>
          <a:stretch/>
        </p:blipFill>
        <p:spPr>
          <a:xfrm>
            <a:off x="1715017" y="3400746"/>
            <a:ext cx="1300592" cy="1300592"/>
          </a:xfrm>
          <a:prstGeom prst="rect">
            <a:avLst/>
          </a:prstGeom>
          <a:noFill/>
          <a:ln>
            <a:noFill/>
          </a:ln>
        </p:spPr>
      </p:pic>
      <p:sp>
        <p:nvSpPr>
          <p:cNvPr id="259" name="Shape 259"/>
          <p:cNvSpPr/>
          <p:nvPr/>
        </p:nvSpPr>
        <p:spPr>
          <a:xfrm>
            <a:off x="19792950" y="4141608"/>
            <a:ext cx="3620210" cy="4343464"/>
          </a:xfrm>
          <a:prstGeom prst="roundRect">
            <a:avLst>
              <a:gd name="adj" fmla="val 7329"/>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260" name="Shape 260"/>
          <p:cNvSpPr/>
          <p:nvPr/>
        </p:nvSpPr>
        <p:spPr>
          <a:xfrm>
            <a:off x="20000592" y="4330089"/>
            <a:ext cx="3238500" cy="4154983"/>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a:solidFill>
                  <a:schemeClr val="lt1"/>
                </a:solidFill>
                <a:latin typeface="Arial"/>
                <a:ea typeface="Arial"/>
                <a:cs typeface="Arial"/>
                <a:sym typeface="Arial"/>
              </a:rPr>
              <a:t>SALIHIN</a:t>
            </a:r>
            <a:r>
              <a:rPr lang="en-MY" sz="2400">
                <a:solidFill>
                  <a:schemeClr val="lt1"/>
                </a:solidFill>
                <a:latin typeface="Open Sans"/>
                <a:ea typeface="Open Sans"/>
                <a:cs typeface="Open Sans"/>
                <a:sym typeface="Open Sans"/>
              </a:rPr>
              <a:t> is a member firm of i2an,</a:t>
            </a:r>
          </a:p>
          <a:p>
            <a:pPr marL="0" marR="0" lvl="0" indent="0" algn="ctr" rtl="0">
              <a:spcBef>
                <a:spcPts val="0"/>
              </a:spcBef>
              <a:buSzPct val="25000"/>
              <a:buNone/>
            </a:pPr>
            <a:r>
              <a:rPr lang="en-MY" sz="2400">
                <a:solidFill>
                  <a:schemeClr val="lt1"/>
                </a:solidFill>
                <a:latin typeface="Open Sans"/>
                <a:ea typeface="Open Sans"/>
                <a:cs typeface="Open Sans"/>
                <a:sym typeface="Open Sans"/>
              </a:rPr>
              <a:t>a reputable global network of accountants which have presence in America, Asia and Europe as well as all the international financial centres.</a:t>
            </a:r>
          </a:p>
        </p:txBody>
      </p:sp>
      <p:sp>
        <p:nvSpPr>
          <p:cNvPr id="261" name="Shape 261"/>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sp>
        <p:nvSpPr>
          <p:cNvPr id="262" name="Shape 262"/>
          <p:cNvSpPr txBox="1"/>
          <p:nvPr/>
        </p:nvSpPr>
        <p:spPr>
          <a:xfrm>
            <a:off x="1400413" y="1929233"/>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Our Local and International Networks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18533389" y="-94944"/>
            <a:ext cx="5352781" cy="6519749"/>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269" name="Shape 269"/>
          <p:cNvSpPr/>
          <p:nvPr/>
        </p:nvSpPr>
        <p:spPr>
          <a:xfrm>
            <a:off x="19056882" y="2809124"/>
            <a:ext cx="4311545" cy="2154445"/>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a:solidFill>
                  <a:schemeClr val="lt1"/>
                </a:solidFill>
                <a:latin typeface="Open Sans Light"/>
                <a:ea typeface="Open Sans Light"/>
                <a:cs typeface="Open Sans Light"/>
                <a:sym typeface="Open Sans Light"/>
              </a:rPr>
              <a:t>The Proposal</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Independence </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Scrutineer</a:t>
            </a:r>
          </a:p>
        </p:txBody>
      </p:sp>
      <p:sp>
        <p:nvSpPr>
          <p:cNvPr id="270" name="Shape 270"/>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12</a:t>
            </a:fld>
            <a:endParaRPr lang="en-MY" sz="2000">
              <a:solidFill>
                <a:schemeClr val="lt1"/>
              </a:solidFill>
              <a:latin typeface="Open Sans"/>
              <a:ea typeface="Open Sans"/>
              <a:cs typeface="Open Sans"/>
              <a:sym typeface="Open Sans"/>
            </a:endParaRPr>
          </a:p>
        </p:txBody>
      </p:sp>
      <p:sp>
        <p:nvSpPr>
          <p:cNvPr id="271" name="Shape 271"/>
          <p:cNvSpPr/>
          <p:nvPr/>
        </p:nvSpPr>
        <p:spPr>
          <a:xfrm>
            <a:off x="20458343" y="585920"/>
            <a:ext cx="1508622"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800">
              <a:solidFill>
                <a:srgbClr val="000000"/>
              </a:solidFill>
              <a:latin typeface="Calibri"/>
              <a:ea typeface="Calibri"/>
              <a:cs typeface="Calibri"/>
              <a:sym typeface="Calibri"/>
            </a:endParaRPr>
          </a:p>
        </p:txBody>
      </p:sp>
      <p:pic>
        <p:nvPicPr>
          <p:cNvPr id="272" name="Shape 272"/>
          <p:cNvPicPr preferRelativeResize="0"/>
          <p:nvPr/>
        </p:nvPicPr>
        <p:blipFill rotWithShape="1">
          <a:blip r:embed="rId3">
            <a:alphaModFix/>
          </a:blip>
          <a:srcRect/>
          <a:stretch/>
        </p:blipFill>
        <p:spPr>
          <a:xfrm>
            <a:off x="1851560" y="5372051"/>
            <a:ext cx="2383553" cy="145507"/>
          </a:xfrm>
          <a:prstGeom prst="rect">
            <a:avLst/>
          </a:prstGeom>
          <a:noFill/>
          <a:ln>
            <a:noFill/>
          </a:ln>
        </p:spPr>
      </p:pic>
      <p:sp>
        <p:nvSpPr>
          <p:cNvPr id="273" name="Shape 273"/>
          <p:cNvSpPr txBox="1"/>
          <p:nvPr/>
        </p:nvSpPr>
        <p:spPr>
          <a:xfrm>
            <a:off x="1779372" y="5660330"/>
            <a:ext cx="16754017" cy="634116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Open Sans"/>
              <a:buNone/>
            </a:pPr>
            <a:r>
              <a:rPr lang="en-MY" sz="6000" b="1" dirty="0">
                <a:solidFill>
                  <a:schemeClr val="dk1"/>
                </a:solidFill>
                <a:latin typeface="Open Sans"/>
                <a:ea typeface="Open Sans"/>
                <a:cs typeface="Open Sans"/>
                <a:sym typeface="Open Sans"/>
              </a:rPr>
              <a:t>2.0 The Proposal</a:t>
            </a:r>
          </a:p>
          <a:p>
            <a:pPr marL="1419225" marR="0" lvl="0" indent="-98425" algn="just" rtl="0">
              <a:spcBef>
                <a:spcPts val="0"/>
              </a:spcBef>
              <a:spcAft>
                <a:spcPts val="0"/>
              </a:spcAft>
              <a:buClr>
                <a:srgbClr val="C00000"/>
              </a:buClr>
              <a:buSzPct val="100000"/>
              <a:buFont typeface="Noto Sans Symbols"/>
              <a:buChar char="▪"/>
            </a:pPr>
            <a:r>
              <a:rPr lang="en-MY" sz="3600" dirty="0">
                <a:solidFill>
                  <a:schemeClr val="dk1"/>
                </a:solidFill>
                <a:latin typeface="Open Sans Light"/>
                <a:ea typeface="Open Sans Light"/>
                <a:cs typeface="Open Sans Light"/>
                <a:sym typeface="Open Sans Light"/>
              </a:rPr>
              <a:t> </a:t>
            </a:r>
            <a:r>
              <a:rPr lang="en-MY" sz="3600" dirty="0" smtClean="0">
                <a:solidFill>
                  <a:schemeClr val="dk1"/>
                </a:solidFill>
                <a:latin typeface="Open Sans Light"/>
                <a:ea typeface="Open Sans Light"/>
                <a:cs typeface="Open Sans Light"/>
                <a:sym typeface="Open Sans Light"/>
              </a:rPr>
              <a:t>Scope of The Engagement</a:t>
            </a:r>
            <a:endParaRPr lang="en-MY" sz="3600" dirty="0">
              <a:solidFill>
                <a:schemeClr val="dk1"/>
              </a:solidFill>
              <a:latin typeface="Open Sans Light"/>
              <a:ea typeface="Open Sans Light"/>
              <a:cs typeface="Open Sans Light"/>
              <a:sym typeface="Open Sans Light"/>
            </a:endParaRPr>
          </a:p>
          <a:p>
            <a:pPr marL="1419225" marR="0" lvl="0" indent="-98425" algn="l" rtl="0">
              <a:spcBef>
                <a:spcPts val="0"/>
              </a:spcBef>
              <a:spcAft>
                <a:spcPts val="0"/>
              </a:spcAft>
              <a:buClr>
                <a:srgbClr val="C00000"/>
              </a:buClr>
              <a:buSzPct val="100000"/>
              <a:buFont typeface="Noto Sans Symbols"/>
              <a:buChar char="▪"/>
            </a:pPr>
            <a:r>
              <a:rPr lang="en-MY" sz="3600" dirty="0">
                <a:solidFill>
                  <a:schemeClr val="dk1"/>
                </a:solidFill>
                <a:latin typeface="Open Sans Light"/>
                <a:ea typeface="Open Sans Light"/>
                <a:cs typeface="Open Sans Light"/>
                <a:sym typeface="Open Sans Light"/>
              </a:rPr>
              <a:t> </a:t>
            </a:r>
            <a:r>
              <a:rPr lang="en-MY" sz="3600" dirty="0" smtClean="0">
                <a:solidFill>
                  <a:schemeClr val="dk1"/>
                </a:solidFill>
                <a:latin typeface="Open Sans Light"/>
                <a:ea typeface="Open Sans Light"/>
                <a:cs typeface="Open Sans Light"/>
                <a:sym typeface="Open Sans Light"/>
              </a:rPr>
              <a:t>Time Frame</a:t>
            </a:r>
            <a:endParaRPr lang="en-MY" sz="3600" dirty="0">
              <a:solidFill>
                <a:schemeClr val="dk1"/>
              </a:solidFill>
              <a:latin typeface="Open Sans Light"/>
              <a:ea typeface="Open Sans Light"/>
              <a:cs typeface="Open Sans Light"/>
              <a:sym typeface="Open Sans Light"/>
            </a:endParaRPr>
          </a:p>
          <a:p>
            <a:pPr marL="1419225" marR="0" lvl="0" indent="-98425" algn="l" rtl="0">
              <a:spcBef>
                <a:spcPts val="0"/>
              </a:spcBef>
              <a:spcAft>
                <a:spcPts val="0"/>
              </a:spcAft>
              <a:buClr>
                <a:srgbClr val="C00000"/>
              </a:buClr>
              <a:buSzPct val="100000"/>
              <a:buFont typeface="Noto Sans Symbols"/>
              <a:buChar char="▪"/>
            </a:pPr>
            <a:r>
              <a:rPr lang="en-MY" sz="3600" dirty="0">
                <a:solidFill>
                  <a:schemeClr val="dk1"/>
                </a:solidFill>
                <a:latin typeface="Open Sans Light"/>
                <a:ea typeface="Open Sans Light"/>
                <a:cs typeface="Open Sans Light"/>
                <a:sym typeface="Open Sans Light"/>
              </a:rPr>
              <a:t> Professional Fee</a:t>
            </a:r>
          </a:p>
          <a:p>
            <a:pPr marL="1419225" marR="0" lvl="0" indent="-98425" algn="l" rtl="0">
              <a:spcBef>
                <a:spcPts val="0"/>
              </a:spcBef>
              <a:spcAft>
                <a:spcPts val="0"/>
              </a:spcAft>
              <a:buClr>
                <a:srgbClr val="C00000"/>
              </a:buClr>
              <a:buSzPct val="100000"/>
              <a:buFont typeface="Noto Sans Symbols"/>
              <a:buChar char="▪"/>
            </a:pPr>
            <a:r>
              <a:rPr lang="en-MY" sz="3600" dirty="0">
                <a:solidFill>
                  <a:schemeClr val="dk1"/>
                </a:solidFill>
                <a:latin typeface="Open Sans Light"/>
                <a:ea typeface="Open Sans Light"/>
                <a:cs typeface="Open Sans Light"/>
                <a:sym typeface="Open Sans Light"/>
              </a:rPr>
              <a:t> Why</a:t>
            </a:r>
            <a:r>
              <a:rPr lang="en-MY" sz="3600" dirty="0">
                <a:solidFill>
                  <a:schemeClr val="dk1"/>
                </a:solidFill>
                <a:latin typeface="Open Sans"/>
                <a:ea typeface="Open Sans"/>
                <a:cs typeface="Open Sans"/>
                <a:sym typeface="Open Sans"/>
              </a:rPr>
              <a:t> </a:t>
            </a:r>
            <a:r>
              <a:rPr lang="en-MY" sz="3600" dirty="0">
                <a:solidFill>
                  <a:srgbClr val="C00000"/>
                </a:solidFill>
                <a:latin typeface="Arial"/>
                <a:ea typeface="Arial"/>
                <a:cs typeface="Arial"/>
                <a:sym typeface="Arial"/>
              </a:rPr>
              <a:t>SALIHIN</a:t>
            </a:r>
            <a:r>
              <a:rPr lang="en-MY" sz="3600" dirty="0">
                <a:solidFill>
                  <a:schemeClr val="dk1"/>
                </a:solidFill>
                <a:latin typeface="Arial"/>
                <a:ea typeface="Arial"/>
                <a:cs typeface="Arial"/>
                <a:sym typeface="Arial"/>
              </a:rPr>
              <a:t>?</a:t>
            </a:r>
          </a:p>
          <a:p>
            <a:pPr marL="1419225" marR="0" lvl="0" indent="-98425" algn="l" rtl="0">
              <a:spcBef>
                <a:spcPts val="0"/>
              </a:spcBef>
              <a:buClr>
                <a:srgbClr val="C00000"/>
              </a:buClr>
              <a:buFont typeface="Noto Sans Symbols"/>
              <a:buNone/>
            </a:pPr>
            <a:endParaRPr sz="3600" dirty="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1" name="Shape 291"/>
          <p:cNvSpPr txBox="1"/>
          <p:nvPr/>
        </p:nvSpPr>
        <p:spPr>
          <a:xfrm>
            <a:off x="1545258" y="1192050"/>
            <a:ext cx="20729098" cy="1825542"/>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2"/>
              </a:buClr>
              <a:buFont typeface="Open Sans"/>
              <a:buNone/>
            </a:pPr>
            <a:endParaRPr sz="6000">
              <a:solidFill>
                <a:srgbClr val="C00000"/>
              </a:solidFill>
              <a:latin typeface="Open Sans"/>
              <a:ea typeface="Open Sans"/>
              <a:cs typeface="Open Sans"/>
              <a:sym typeface="Open Sans"/>
            </a:endParaRPr>
          </a:p>
        </p:txBody>
      </p:sp>
      <p:sp>
        <p:nvSpPr>
          <p:cNvPr id="292" name="Shape 292"/>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dirty="0">
                <a:solidFill>
                  <a:srgbClr val="C00000"/>
                </a:solidFill>
                <a:latin typeface="Open Sans Light"/>
                <a:ea typeface="Open Sans Light"/>
                <a:cs typeface="Open Sans Light"/>
                <a:sym typeface="Open Sans Light"/>
              </a:rPr>
              <a:t>The Proposal</a:t>
            </a:r>
          </a:p>
        </p:txBody>
      </p:sp>
      <p:sp>
        <p:nvSpPr>
          <p:cNvPr id="293" name="Shape 293"/>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dirty="0" smtClean="0">
                <a:solidFill>
                  <a:srgbClr val="595959"/>
                </a:solidFill>
                <a:latin typeface="Open Sans Light"/>
                <a:ea typeface="Open Sans Light"/>
                <a:cs typeface="Open Sans Light"/>
                <a:sym typeface="Open Sans Light"/>
              </a:rPr>
              <a:t>SCOPE OF THE ENGAGEMENT</a:t>
            </a:r>
            <a:endParaRPr lang="en-MY" sz="3700" b="1" dirty="0">
              <a:solidFill>
                <a:srgbClr val="595959"/>
              </a:solidFill>
              <a:latin typeface="Open Sans Light"/>
              <a:ea typeface="Open Sans Light"/>
              <a:cs typeface="Open Sans Light"/>
              <a:sym typeface="Open Sans Light"/>
            </a:endParaRPr>
          </a:p>
        </p:txBody>
      </p:sp>
      <p:sp>
        <p:nvSpPr>
          <p:cNvPr id="294" name="Shape 294"/>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13</a:t>
            </a:fld>
            <a:endParaRPr lang="en-MY" sz="2000">
              <a:solidFill>
                <a:schemeClr val="lt1"/>
              </a:solidFill>
              <a:latin typeface="Open Sans"/>
              <a:ea typeface="Open Sans"/>
              <a:cs typeface="Open Sans"/>
              <a:sym typeface="Open Sans"/>
            </a:endParaRPr>
          </a:p>
        </p:txBody>
      </p:sp>
      <p:sp>
        <p:nvSpPr>
          <p:cNvPr id="9" name="TextBox 8">
            <a:extLst>
              <a:ext uri="{FF2B5EF4-FFF2-40B4-BE49-F238E27FC236}">
                <a16:creationId xmlns:a16="http://schemas.microsoft.com/office/drawing/2014/main" xmlns="" id="{F95D4560-845A-4848-876D-2328BBAFEBE0}"/>
              </a:ext>
            </a:extLst>
          </p:cNvPr>
          <p:cNvSpPr txBox="1"/>
          <p:nvPr/>
        </p:nvSpPr>
        <p:spPr>
          <a:xfrm>
            <a:off x="5400675" y="4150896"/>
            <a:ext cx="265277" cy="307777"/>
          </a:xfrm>
          <a:prstGeom prst="rect">
            <a:avLst/>
          </a:prstGeom>
          <a:noFill/>
        </p:spPr>
        <p:txBody>
          <a:bodyPr wrap="square" rtlCol="0">
            <a:spAutoFit/>
          </a:bodyPr>
          <a:lstStyle/>
          <a:p>
            <a:endParaRPr lang="en-MY" dirty="0"/>
          </a:p>
        </p:txBody>
      </p:sp>
      <p:graphicFrame>
        <p:nvGraphicFramePr>
          <p:cNvPr id="2" name="Diagram 1"/>
          <p:cNvGraphicFramePr/>
          <p:nvPr>
            <p:extLst>
              <p:ext uri="{D42A27DB-BD31-4B8C-83A1-F6EECF244321}">
                <p14:modId xmlns:p14="http://schemas.microsoft.com/office/powerpoint/2010/main" val="679966429"/>
              </p:ext>
            </p:extLst>
          </p:nvPr>
        </p:nvGraphicFramePr>
        <p:xfrm>
          <a:off x="3045615" y="3474720"/>
          <a:ext cx="18209827" cy="8281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ctr" rtl="0">
              <a:spcBef>
                <a:spcPts val="0"/>
              </a:spcBef>
              <a:buSzPct val="25000"/>
              <a:buNone/>
            </a:pPr>
            <a:fld id="{00000000-1234-1234-1234-123412341234}" type="slidenum">
              <a:rPr lang="en-MY" sz="2000" b="0" i="0" u="none" strike="noStrike" cap="none" smtClean="0">
                <a:solidFill>
                  <a:schemeClr val="lt1"/>
                </a:solidFill>
                <a:latin typeface="Open Sans"/>
                <a:ea typeface="Open Sans"/>
                <a:cs typeface="Open Sans"/>
                <a:sym typeface="Open Sans"/>
              </a:rPr>
              <a:t>14</a:t>
            </a:fld>
            <a:endParaRPr lang="en-MY" sz="2000" b="0" i="0" u="none" strike="noStrike" cap="none">
              <a:solidFill>
                <a:schemeClr val="lt1"/>
              </a:solidFill>
              <a:latin typeface="Open Sans"/>
              <a:ea typeface="Open Sans"/>
              <a:cs typeface="Open Sans"/>
              <a:sym typeface="Open Sans"/>
            </a:endParaRPr>
          </a:p>
        </p:txBody>
      </p:sp>
      <p:sp>
        <p:nvSpPr>
          <p:cNvPr id="4" name="Shape 292"/>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dirty="0">
                <a:solidFill>
                  <a:srgbClr val="C00000"/>
                </a:solidFill>
                <a:latin typeface="Open Sans Light"/>
                <a:ea typeface="Open Sans Light"/>
                <a:cs typeface="Open Sans Light"/>
                <a:sym typeface="Open Sans Light"/>
              </a:rPr>
              <a:t>The Proposal</a:t>
            </a:r>
          </a:p>
        </p:txBody>
      </p:sp>
      <p:sp>
        <p:nvSpPr>
          <p:cNvPr id="5" name="Shape 293"/>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dirty="0" smtClean="0">
                <a:solidFill>
                  <a:srgbClr val="595959"/>
                </a:solidFill>
                <a:latin typeface="Open Sans Light"/>
                <a:ea typeface="Open Sans Light"/>
                <a:cs typeface="Open Sans Light"/>
                <a:sym typeface="Open Sans Light"/>
              </a:rPr>
              <a:t>TIME FRAME</a:t>
            </a:r>
            <a:endParaRPr lang="en-MY" sz="3700" b="1" dirty="0">
              <a:solidFill>
                <a:srgbClr val="595959"/>
              </a:solidFill>
              <a:latin typeface="Open Sans Light"/>
              <a:ea typeface="Open Sans Light"/>
              <a:cs typeface="Open Sans Light"/>
              <a:sym typeface="Open Sans Light"/>
            </a:endParaRPr>
          </a:p>
        </p:txBody>
      </p:sp>
      <p:sp>
        <p:nvSpPr>
          <p:cNvPr id="6" name="Shape 283"/>
          <p:cNvSpPr txBox="1"/>
          <p:nvPr/>
        </p:nvSpPr>
        <p:spPr>
          <a:xfrm>
            <a:off x="1584350" y="2845962"/>
            <a:ext cx="21885300" cy="1059288"/>
          </a:xfrm>
          <a:prstGeom prst="rect">
            <a:avLst/>
          </a:prstGeom>
          <a:solidFill>
            <a:schemeClr val="lt1"/>
          </a:solidFill>
          <a:ln>
            <a:noFill/>
          </a:ln>
        </p:spPr>
        <p:txBody>
          <a:bodyPr wrap="square" lIns="243850" tIns="121925" rIns="243850" bIns="121925" anchor="t" anchorCtr="0">
            <a:noAutofit/>
          </a:bodyPr>
          <a:lstStyle/>
          <a:p>
            <a:pPr lvl="0" algn="just">
              <a:buSzPct val="25000"/>
            </a:pPr>
            <a:r>
              <a:rPr lang="en-US" sz="2800" dirty="0" smtClean="0">
                <a:solidFill>
                  <a:schemeClr val="dk1"/>
                </a:solidFill>
                <a:latin typeface="Open Sans Light"/>
                <a:ea typeface="Open Sans Light"/>
                <a:cs typeface="Open Sans Light"/>
                <a:sym typeface="Open Sans Light"/>
              </a:rPr>
              <a:t>We would expect to be able to complete this engagement within the given period as below. However, we are committed to complete the engagement as earlier as possible.</a:t>
            </a:r>
            <a:endParaRPr lang="en-US" sz="2800" dirty="0">
              <a:solidFill>
                <a:schemeClr val="dk1"/>
              </a:solidFill>
              <a:latin typeface="Open Sans Light"/>
              <a:ea typeface="Open Sans Light"/>
              <a:cs typeface="Open Sans Light"/>
              <a:sym typeface="Open Sans Light"/>
            </a:endParaRPr>
          </a:p>
          <a:p>
            <a:pPr lvl="0" algn="just">
              <a:buSzPct val="25000"/>
            </a:pPr>
            <a:endParaRPr lang="en-US" sz="2800" dirty="0" smtClean="0">
              <a:solidFill>
                <a:schemeClr val="dk1"/>
              </a:solidFill>
              <a:latin typeface="Open Sans Light"/>
              <a:ea typeface="Open Sans Light"/>
              <a:cs typeface="Open Sans Light"/>
              <a:sym typeface="Open Sans Light"/>
            </a:endParaRPr>
          </a:p>
          <a:p>
            <a:pPr lvl="0" algn="just">
              <a:buSzPct val="25000"/>
            </a:pPr>
            <a:endParaRPr lang="en-US" sz="2800" dirty="0">
              <a:solidFill>
                <a:schemeClr val="dk1"/>
              </a:solidFill>
              <a:latin typeface="Open Sans Light"/>
              <a:ea typeface="Open Sans Light"/>
              <a:cs typeface="Open Sans Light"/>
              <a:sym typeface="Open Sans Light"/>
            </a:endParaRPr>
          </a:p>
        </p:txBody>
      </p:sp>
      <p:sp>
        <p:nvSpPr>
          <p:cNvPr id="7" name="Shape 283"/>
          <p:cNvSpPr txBox="1"/>
          <p:nvPr/>
        </p:nvSpPr>
        <p:spPr>
          <a:xfrm>
            <a:off x="1400413" y="11088461"/>
            <a:ext cx="21885300" cy="1521277"/>
          </a:xfrm>
          <a:prstGeom prst="rect">
            <a:avLst/>
          </a:prstGeom>
          <a:solidFill>
            <a:schemeClr val="lt1"/>
          </a:solidFill>
          <a:ln>
            <a:noFill/>
          </a:ln>
        </p:spPr>
        <p:txBody>
          <a:bodyPr wrap="square" lIns="243850" tIns="121925" rIns="243850" bIns="121925" anchor="t" anchorCtr="0">
            <a:noAutofit/>
          </a:bodyPr>
          <a:lstStyle/>
          <a:p>
            <a:pPr lvl="0" algn="just">
              <a:buSzPct val="25000"/>
            </a:pPr>
            <a:r>
              <a:rPr lang="en-US" sz="2800" dirty="0" smtClean="0">
                <a:solidFill>
                  <a:schemeClr val="dk1"/>
                </a:solidFill>
                <a:latin typeface="Open Sans Light"/>
                <a:ea typeface="Open Sans Light"/>
                <a:cs typeface="Open Sans Light"/>
                <a:sym typeface="Open Sans Light"/>
              </a:rPr>
              <a:t>The above is subject to satisfactory assistance and cooperation from the Management and staff of the Company and HDC  in ensuring that all information and necessary documents are made available to us for our review. SALIHIN will at the best to complete the assignment prior to the deadline given.</a:t>
            </a:r>
          </a:p>
        </p:txBody>
      </p:sp>
      <p:graphicFrame>
        <p:nvGraphicFramePr>
          <p:cNvPr id="12" name="Table 11"/>
          <p:cNvGraphicFramePr>
            <a:graphicFrameLocks noGrp="1"/>
          </p:cNvGraphicFramePr>
          <p:nvPr>
            <p:extLst>
              <p:ext uri="{D42A27DB-BD31-4B8C-83A1-F6EECF244321}">
                <p14:modId xmlns:p14="http://schemas.microsoft.com/office/powerpoint/2010/main" val="723141516"/>
              </p:ext>
            </p:extLst>
          </p:nvPr>
        </p:nvGraphicFramePr>
        <p:xfrm>
          <a:off x="2014526" y="5810250"/>
          <a:ext cx="19762502" cy="4878161"/>
        </p:xfrm>
        <a:graphic>
          <a:graphicData uri="http://schemas.openxmlformats.org/drawingml/2006/table">
            <a:tbl>
              <a:tblPr>
                <a:tableStyleId>{BC89EF96-8CEA-46FF-86C4-4CE0E7609802}</a:tableStyleId>
              </a:tblPr>
              <a:tblGrid>
                <a:gridCol w="7753349"/>
                <a:gridCol w="3803254"/>
                <a:gridCol w="631223"/>
                <a:gridCol w="631223"/>
                <a:gridCol w="631223"/>
                <a:gridCol w="631223"/>
                <a:gridCol w="631223"/>
                <a:gridCol w="631223"/>
                <a:gridCol w="631223"/>
                <a:gridCol w="631223"/>
                <a:gridCol w="631223"/>
                <a:gridCol w="631223"/>
                <a:gridCol w="631223"/>
                <a:gridCol w="631223"/>
                <a:gridCol w="631223"/>
              </a:tblGrid>
              <a:tr h="522905">
                <a:tc rowSpan="2" gridSpan="2">
                  <a:txBody>
                    <a:bodyPr/>
                    <a:lstStyle/>
                    <a:p>
                      <a:pPr algn="ctr" fontAlgn="ctr"/>
                      <a:r>
                        <a:rPr lang="en-MY" sz="2400" b="1" u="none" strike="noStrike" dirty="0">
                          <a:effectLst/>
                        </a:rPr>
                        <a:t>TASKS</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rowSpan="2" hMerge="1">
                  <a:txBody>
                    <a:bodyPr/>
                    <a:lstStyle/>
                    <a:p>
                      <a:endParaRPr lang="en-MY"/>
                    </a:p>
                  </a:txBody>
                  <a:tcPr/>
                </a:tc>
                <a:tc gridSpan="13">
                  <a:txBody>
                    <a:bodyPr/>
                    <a:lstStyle/>
                    <a:p>
                      <a:pPr algn="ctr" fontAlgn="ctr"/>
                      <a:r>
                        <a:rPr lang="en-MY" sz="2000" b="1" u="none" strike="noStrike" dirty="0">
                          <a:effectLst/>
                        </a:rPr>
                        <a:t>WORKING DAYS</a:t>
                      </a:r>
                      <a:endParaRPr lang="en-MY" sz="2000" b="1" i="0" u="none" strike="noStrike" dirty="0">
                        <a:solidFill>
                          <a:srgbClr val="000000"/>
                        </a:solidFill>
                        <a:effectLst/>
                        <a:latin typeface="OPEN S"/>
                      </a:endParaRPr>
                    </a:p>
                  </a:txBody>
                  <a:tcPr marL="9525" marR="9525" marT="9525" marB="0" anchor="ctr">
                    <a:solidFill>
                      <a:schemeClr val="bg2">
                        <a:lumMod val="40000"/>
                        <a:lumOff val="6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r>
              <a:tr h="343833">
                <a:tc gridSpan="2" vMerge="1">
                  <a:txBody>
                    <a:bodyPr/>
                    <a:lstStyle/>
                    <a:p>
                      <a:endParaRPr lang="en-MY"/>
                    </a:p>
                  </a:txBody>
                  <a:tcPr/>
                </a:tc>
                <a:tc hMerge="1" vMerge="1">
                  <a:txBody>
                    <a:bodyPr/>
                    <a:lstStyle/>
                    <a:p>
                      <a:endParaRPr lang="en-MY"/>
                    </a:p>
                  </a:txBody>
                  <a:tcPr/>
                </a:tc>
                <a:tc>
                  <a:txBody>
                    <a:bodyPr/>
                    <a:lstStyle/>
                    <a:p>
                      <a:pPr algn="ctr" fontAlgn="ctr"/>
                      <a:r>
                        <a:rPr lang="en-MY" sz="2400" b="1" u="none" strike="noStrike" dirty="0" smtClean="0">
                          <a:effectLst/>
                        </a:rPr>
                        <a:t>2</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smtClean="0">
                          <a:effectLst/>
                        </a:rPr>
                        <a:t>4</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smtClean="0">
                          <a:effectLst/>
                        </a:rPr>
                        <a:t>6</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smtClean="0">
                          <a:effectLst/>
                        </a:rPr>
                        <a:t>8</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10</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12</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14</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16</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18</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20</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22</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24</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c>
                  <a:txBody>
                    <a:bodyPr/>
                    <a:lstStyle/>
                    <a:p>
                      <a:pPr algn="ctr" fontAlgn="ctr"/>
                      <a:r>
                        <a:rPr lang="en-MY" sz="2400" b="1" u="none" strike="noStrike" dirty="0">
                          <a:effectLst/>
                        </a:rPr>
                        <a:t>26</a:t>
                      </a:r>
                      <a:endParaRPr lang="en-MY" sz="2400" b="1"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solidFill>
                      <a:schemeClr val="bg2">
                        <a:lumMod val="40000"/>
                        <a:lumOff val="60000"/>
                      </a:schemeClr>
                    </a:solidFill>
                  </a:tcPr>
                </a:tc>
              </a:tr>
              <a:tr h="343833">
                <a:tc gridSpan="2">
                  <a:txBody>
                    <a:bodyPr/>
                    <a:lstStyle/>
                    <a:p>
                      <a:pPr algn="l" fontAlgn="b"/>
                      <a:r>
                        <a:rPr lang="en-MY" sz="2400" u="none" strike="noStrike" dirty="0">
                          <a:effectLst/>
                          <a:latin typeface="Open Sans" panose="020B0604020202020204" charset="0"/>
                          <a:ea typeface="Open Sans" panose="020B0604020202020204" charset="0"/>
                          <a:cs typeface="Open Sans" panose="020B0604020202020204" charset="0"/>
                        </a:rPr>
                        <a:t>Planning</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hMerge="1">
                  <a:txBody>
                    <a:bodyPr/>
                    <a:lstStyle/>
                    <a:p>
                      <a:endParaRPr lang="en-MY"/>
                    </a:p>
                  </a:txBody>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r>
              <a:tr h="343833">
                <a:tc rowSpan="4">
                  <a:txBody>
                    <a:bodyPr/>
                    <a:lstStyle/>
                    <a:p>
                      <a:pPr algn="l" fontAlgn="b"/>
                      <a:r>
                        <a:rPr lang="en-MY" sz="2400" u="none" strike="noStrike" dirty="0">
                          <a:effectLst/>
                          <a:latin typeface="Open Sans" panose="020B0604020202020204" charset="0"/>
                          <a:ea typeface="Open Sans" panose="020B0604020202020204" charset="0"/>
                          <a:cs typeface="Open Sans" panose="020B0604020202020204" charset="0"/>
                        </a:rPr>
                        <a:t>Execution: Field work</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ctr"/>
                </a:tc>
                <a:tc>
                  <a:txBody>
                    <a:bodyPr/>
                    <a:lstStyle/>
                    <a:p>
                      <a:pPr lvl="2" algn="l" fontAlgn="b"/>
                      <a:r>
                        <a:rPr lang="en-MY" sz="2400" u="none" strike="noStrike" dirty="0">
                          <a:effectLst/>
                          <a:latin typeface="Open Sans" panose="020B0604020202020204" charset="0"/>
                          <a:ea typeface="Open Sans" panose="020B0604020202020204" charset="0"/>
                          <a:cs typeface="Open Sans" panose="020B0604020202020204" charset="0"/>
                        </a:rPr>
                        <a:t>Interview &amp; discussion</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r>
              <a:tr h="343833">
                <a:tc vMerge="1">
                  <a:txBody>
                    <a:bodyPr/>
                    <a:lstStyle/>
                    <a:p>
                      <a:endParaRPr lang="en-MY"/>
                    </a:p>
                  </a:txBody>
                  <a:tcPr/>
                </a:tc>
                <a:tc>
                  <a:txBody>
                    <a:bodyPr/>
                    <a:lstStyle/>
                    <a:p>
                      <a:pPr lvl="2" algn="l" fontAlgn="b"/>
                      <a:r>
                        <a:rPr lang="en-MY" sz="2400" u="none" strike="noStrike" dirty="0">
                          <a:effectLst/>
                          <a:latin typeface="Open Sans" panose="020B0604020202020204" charset="0"/>
                          <a:ea typeface="Open Sans" panose="020B0604020202020204" charset="0"/>
                          <a:cs typeface="Open Sans" panose="020B0604020202020204" charset="0"/>
                        </a:rPr>
                        <a:t>Documentation</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r>
              <a:tr h="343833">
                <a:tc vMerge="1">
                  <a:txBody>
                    <a:bodyPr/>
                    <a:lstStyle/>
                    <a:p>
                      <a:endParaRPr lang="en-MY"/>
                    </a:p>
                  </a:txBody>
                  <a:tcPr/>
                </a:tc>
                <a:tc>
                  <a:txBody>
                    <a:bodyPr/>
                    <a:lstStyle/>
                    <a:p>
                      <a:pPr lvl="2" algn="l" fontAlgn="b"/>
                      <a:r>
                        <a:rPr lang="en-MY" sz="2400" u="none" strike="noStrike" dirty="0">
                          <a:effectLst/>
                          <a:latin typeface="Open Sans" panose="020B0604020202020204" charset="0"/>
                          <a:ea typeface="Open Sans" panose="020B0604020202020204" charset="0"/>
                          <a:cs typeface="Open Sans" panose="020B0604020202020204" charset="0"/>
                        </a:rPr>
                        <a:t>Research</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r>
              <a:tr h="343833">
                <a:tc vMerge="1">
                  <a:txBody>
                    <a:bodyPr/>
                    <a:lstStyle/>
                    <a:p>
                      <a:endParaRPr lang="en-MY"/>
                    </a:p>
                  </a:txBody>
                  <a:tcPr/>
                </a:tc>
                <a:tc>
                  <a:txBody>
                    <a:bodyPr/>
                    <a:lstStyle/>
                    <a:p>
                      <a:pPr lvl="2" algn="l" fontAlgn="b"/>
                      <a:r>
                        <a:rPr lang="en-MY" sz="2400" u="none" strike="noStrike" dirty="0">
                          <a:effectLst/>
                          <a:latin typeface="Open Sans" panose="020B0604020202020204" charset="0"/>
                          <a:ea typeface="Open Sans" panose="020B0604020202020204" charset="0"/>
                          <a:cs typeface="Open Sans" panose="020B0604020202020204" charset="0"/>
                        </a:rPr>
                        <a:t>Assessment</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r>
              <a:tr h="468894">
                <a:tc>
                  <a:txBody>
                    <a:bodyPr/>
                    <a:lstStyle/>
                    <a:p>
                      <a:pPr algn="l" fontAlgn="b"/>
                      <a:r>
                        <a:rPr lang="en-MY" sz="2400" u="none" strike="noStrike">
                          <a:effectLst/>
                          <a:latin typeface="Open Sans" panose="020B0604020202020204" charset="0"/>
                          <a:ea typeface="Open Sans" panose="020B0604020202020204" charset="0"/>
                          <a:cs typeface="Open Sans" panose="020B0604020202020204" charset="0"/>
                        </a:rPr>
                        <a:t>Draft Report Writing</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latin typeface="Open Sans" panose="020B0604020202020204" charset="0"/>
                          <a:ea typeface="Open Sans" panose="020B0604020202020204" charset="0"/>
                          <a:cs typeface="Open Sans" panose="020B0604020202020204" charset="0"/>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r>
              <a:tr h="696864">
                <a:tc>
                  <a:txBody>
                    <a:bodyPr/>
                    <a:lstStyle/>
                    <a:p>
                      <a:pPr algn="l" fontAlgn="b"/>
                      <a:r>
                        <a:rPr lang="en-MY" sz="2400" u="none" strike="noStrike" dirty="0">
                          <a:effectLst/>
                          <a:latin typeface="Open Sans" panose="020B0604020202020204" charset="0"/>
                          <a:ea typeface="Open Sans" panose="020B0604020202020204" charset="0"/>
                          <a:cs typeface="Open Sans" panose="020B0604020202020204" charset="0"/>
                        </a:rPr>
                        <a:t>Draft Report Presentation &amp; Revision</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latin typeface="Open Sans" panose="020B0604020202020204" charset="0"/>
                          <a:ea typeface="Open Sans" panose="020B0604020202020204" charset="0"/>
                          <a:cs typeface="Open Sans" panose="020B0604020202020204" charset="0"/>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r>
              <a:tr h="468894">
                <a:tc>
                  <a:txBody>
                    <a:bodyPr/>
                    <a:lstStyle/>
                    <a:p>
                      <a:pPr algn="l" fontAlgn="b"/>
                      <a:r>
                        <a:rPr lang="en-MY" sz="2400" u="none" strike="noStrike">
                          <a:effectLst/>
                          <a:latin typeface="Open Sans" panose="020B0604020202020204" charset="0"/>
                          <a:ea typeface="Open Sans" panose="020B0604020202020204" charset="0"/>
                          <a:cs typeface="Open Sans" panose="020B0604020202020204" charset="0"/>
                        </a:rPr>
                        <a:t>Exit Meeting &amp; Final Report</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latin typeface="Open Sans" panose="020B0604020202020204" charset="0"/>
                          <a:ea typeface="Open Sans" panose="020B0604020202020204" charset="0"/>
                          <a:cs typeface="Open Sans" panose="020B0604020202020204" charset="0"/>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noFill/>
                  </a:tcPr>
                </a:tc>
              </a:tr>
              <a:tr h="468894">
                <a:tc>
                  <a:txBody>
                    <a:bodyPr/>
                    <a:lstStyle/>
                    <a:p>
                      <a:pPr lvl="0" algn="l" fontAlgn="b"/>
                      <a:r>
                        <a:rPr lang="en-MY" sz="2400" u="none" strike="noStrike" dirty="0">
                          <a:effectLst/>
                          <a:latin typeface="Open Sans" panose="020B0604020202020204" charset="0"/>
                          <a:ea typeface="Open Sans" panose="020B0604020202020204" charset="0"/>
                          <a:cs typeface="Open Sans" panose="020B0604020202020204" charset="0"/>
                        </a:rPr>
                        <a:t>Presentation &amp; Acceptance</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latin typeface="Open Sans" panose="020B0604020202020204" charset="0"/>
                          <a:ea typeface="Open Sans" panose="020B0604020202020204" charset="0"/>
                          <a:cs typeface="Open Sans" panose="020B0604020202020204" charset="0"/>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a:effectLst/>
                        </a:rPr>
                        <a:t> </a:t>
                      </a:r>
                      <a:endParaRPr lang="en-MY" sz="2400" b="0" i="0" u="none" strike="noStrike">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tc>
                <a:tc>
                  <a:txBody>
                    <a:bodyPr/>
                    <a:lstStyle/>
                    <a:p>
                      <a:pPr algn="l" fontAlgn="b"/>
                      <a:r>
                        <a:rPr lang="en-MY" sz="2400" u="none" strike="noStrike" dirty="0">
                          <a:effectLst/>
                        </a:rPr>
                        <a:t> </a:t>
                      </a:r>
                      <a:endParaRPr lang="en-MY" sz="2400"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txBody>
                  <a:tcPr marL="9525" marR="9525" marT="9525" marB="0" anchor="b">
                    <a:solidFill>
                      <a:srgbClr val="FFFF0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89131977"/>
              </p:ext>
            </p:extLst>
          </p:nvPr>
        </p:nvGraphicFramePr>
        <p:xfrm>
          <a:off x="7694862" y="4181829"/>
          <a:ext cx="9296402" cy="1063479"/>
        </p:xfrm>
        <a:graphic>
          <a:graphicData uri="http://schemas.openxmlformats.org/drawingml/2006/table">
            <a:tbl>
              <a:tblPr firstRow="1" bandRow="1">
                <a:tableStyleId>{0C510527-0762-446F-BB21-75D10C98FB6F}</a:tableStyleId>
              </a:tblPr>
              <a:tblGrid>
                <a:gridCol w="4648201"/>
                <a:gridCol w="4648201"/>
              </a:tblGrid>
              <a:tr h="435403">
                <a:tc>
                  <a:txBody>
                    <a:bodyPr/>
                    <a:lstStyle/>
                    <a:p>
                      <a:pPr algn="ctr"/>
                      <a:r>
                        <a:rPr lang="en-US" sz="2800" dirty="0" smtClean="0">
                          <a:latin typeface="Open Sans" panose="020B0604020202020204" charset="0"/>
                          <a:ea typeface="Open Sans" panose="020B0604020202020204" charset="0"/>
                          <a:cs typeface="Open Sans" panose="020B0604020202020204" charset="0"/>
                        </a:rPr>
                        <a:t>Assignment</a:t>
                      </a:r>
                      <a:r>
                        <a:rPr lang="en-US" sz="2800" baseline="0" dirty="0" smtClean="0">
                          <a:latin typeface="Open Sans" panose="020B0604020202020204" charset="0"/>
                          <a:ea typeface="Open Sans" panose="020B0604020202020204" charset="0"/>
                          <a:cs typeface="Open Sans" panose="020B0604020202020204" charset="0"/>
                        </a:rPr>
                        <a:t> </a:t>
                      </a:r>
                      <a:endParaRPr lang="en-MY" sz="2800" dirty="0">
                        <a:latin typeface="Open Sans" panose="020B0604020202020204" charset="0"/>
                        <a:ea typeface="Open Sans" panose="020B0604020202020204" charset="0"/>
                        <a:cs typeface="Open Sans" panose="020B0604020202020204" charset="0"/>
                      </a:endParaRPr>
                    </a:p>
                  </a:txBody>
                  <a:tcPr/>
                </a:tc>
                <a:tc>
                  <a:txBody>
                    <a:bodyPr/>
                    <a:lstStyle/>
                    <a:p>
                      <a:pPr algn="ctr"/>
                      <a:r>
                        <a:rPr lang="en-US" sz="2800" dirty="0" smtClean="0">
                          <a:latin typeface="Open Sans" panose="020B0604020202020204" charset="0"/>
                          <a:ea typeface="Open Sans" panose="020B0604020202020204" charset="0"/>
                          <a:cs typeface="Open Sans" panose="020B0604020202020204" charset="0"/>
                        </a:rPr>
                        <a:t>Time</a:t>
                      </a:r>
                      <a:r>
                        <a:rPr lang="en-US" sz="2800" baseline="0" dirty="0" smtClean="0">
                          <a:latin typeface="Open Sans" panose="020B0604020202020204" charset="0"/>
                          <a:ea typeface="Open Sans" panose="020B0604020202020204" charset="0"/>
                          <a:cs typeface="Open Sans" panose="020B0604020202020204" charset="0"/>
                        </a:rPr>
                        <a:t> Frame</a:t>
                      </a:r>
                      <a:endParaRPr lang="en-MY" sz="2800" dirty="0">
                        <a:latin typeface="Open Sans" panose="020B0604020202020204" charset="0"/>
                        <a:ea typeface="Open Sans" panose="020B0604020202020204" charset="0"/>
                        <a:cs typeface="Open Sans" panose="020B0604020202020204" charset="0"/>
                      </a:endParaRPr>
                    </a:p>
                  </a:txBody>
                  <a:tcPr/>
                </a:tc>
              </a:tr>
              <a:tr h="545319">
                <a:tc>
                  <a:txBody>
                    <a:bodyPr/>
                    <a:lstStyle/>
                    <a:p>
                      <a:pPr algn="ctr"/>
                      <a:r>
                        <a:rPr lang="en-US" sz="2800" dirty="0" smtClean="0">
                          <a:latin typeface="Open Sans" panose="020B0604020202020204" charset="0"/>
                          <a:ea typeface="Open Sans" panose="020B0604020202020204" charset="0"/>
                          <a:cs typeface="Open Sans" panose="020B0604020202020204" charset="0"/>
                        </a:rPr>
                        <a:t>Special</a:t>
                      </a:r>
                      <a:r>
                        <a:rPr lang="en-US" sz="2800" baseline="0" dirty="0" smtClean="0">
                          <a:latin typeface="Open Sans" panose="020B0604020202020204" charset="0"/>
                          <a:ea typeface="Open Sans" panose="020B0604020202020204" charset="0"/>
                          <a:cs typeface="Open Sans" panose="020B0604020202020204" charset="0"/>
                        </a:rPr>
                        <a:t> Review</a:t>
                      </a:r>
                      <a:endParaRPr lang="en-MY" sz="2800" dirty="0">
                        <a:latin typeface="Open Sans" panose="020B0604020202020204" charset="0"/>
                        <a:ea typeface="Open Sans" panose="020B0604020202020204" charset="0"/>
                        <a:cs typeface="Open Sans" panose="020B0604020202020204" charset="0"/>
                      </a:endParaRPr>
                    </a:p>
                  </a:txBody>
                  <a:tcPr/>
                </a:tc>
                <a:tc>
                  <a:txBody>
                    <a:bodyPr/>
                    <a:lstStyle/>
                    <a:p>
                      <a:pPr algn="ctr"/>
                      <a:r>
                        <a:rPr lang="en-US" sz="2800" dirty="0" smtClean="0">
                          <a:latin typeface="Open Sans" panose="020B0604020202020204" charset="0"/>
                          <a:ea typeface="Open Sans" panose="020B0604020202020204" charset="0"/>
                          <a:cs typeface="Open Sans" panose="020B0604020202020204" charset="0"/>
                        </a:rPr>
                        <a:t>26 Days</a:t>
                      </a:r>
                      <a:endParaRPr lang="en-MY" sz="2800" dirty="0">
                        <a:latin typeface="Open Sans" panose="020B0604020202020204" charset="0"/>
                        <a:ea typeface="Open Sans" panose="020B0604020202020204" charset="0"/>
                        <a:cs typeface="Open Sans" panose="020B0604020202020204" charset="0"/>
                      </a:endParaRPr>
                    </a:p>
                  </a:txBody>
                  <a:tcPr/>
                </a:tc>
              </a:tr>
            </a:tbl>
          </a:graphicData>
        </a:graphic>
      </p:graphicFrame>
    </p:spTree>
    <p:extLst>
      <p:ext uri="{BB962C8B-B14F-4D97-AF65-F5344CB8AC3E}">
        <p14:creationId xmlns:p14="http://schemas.microsoft.com/office/powerpoint/2010/main" val="1792320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15</a:t>
            </a:fld>
            <a:endParaRPr lang="en-MY" sz="2000">
              <a:solidFill>
                <a:schemeClr val="lt1"/>
              </a:solidFill>
              <a:latin typeface="Open Sans"/>
              <a:ea typeface="Open Sans"/>
              <a:cs typeface="Open Sans"/>
              <a:sym typeface="Open Sans"/>
            </a:endParaRPr>
          </a:p>
        </p:txBody>
      </p:sp>
      <p:sp>
        <p:nvSpPr>
          <p:cNvPr id="400" name="Shape 400"/>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401" name="Shape 401"/>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dirty="0">
                <a:solidFill>
                  <a:srgbClr val="595959"/>
                </a:solidFill>
                <a:latin typeface="Open Sans Light"/>
                <a:ea typeface="Open Sans Light"/>
                <a:cs typeface="Open Sans Light"/>
                <a:sym typeface="Open Sans Light"/>
              </a:rPr>
              <a:t>Professional Fee </a:t>
            </a:r>
          </a:p>
        </p:txBody>
      </p:sp>
      <p:sp>
        <p:nvSpPr>
          <p:cNvPr id="402" name="Shape 402"/>
          <p:cNvSpPr txBox="1"/>
          <p:nvPr/>
        </p:nvSpPr>
        <p:spPr>
          <a:xfrm>
            <a:off x="1179696" y="2948851"/>
            <a:ext cx="22382669" cy="9312422"/>
          </a:xfrm>
          <a:prstGeom prst="rect">
            <a:avLst/>
          </a:prstGeom>
          <a:noFill/>
          <a:ln>
            <a:noFill/>
          </a:ln>
        </p:spPr>
        <p:txBody>
          <a:bodyPr wrap="square" lIns="91425" tIns="45700" rIns="91425" bIns="45700" anchor="t" anchorCtr="0">
            <a:noAutofit/>
          </a:bodyPr>
          <a:lstStyle/>
          <a:p>
            <a:pPr marL="0" marR="0" lvl="0" indent="0" algn="just" rtl="0">
              <a:spcBef>
                <a:spcPts val="0"/>
              </a:spcBef>
              <a:buSzPct val="25000"/>
              <a:buNone/>
            </a:pPr>
            <a:r>
              <a:rPr lang="en-MY" sz="3600" b="1" dirty="0">
                <a:solidFill>
                  <a:schemeClr val="dk1"/>
                </a:solidFill>
                <a:latin typeface="Open Sans Light"/>
                <a:ea typeface="Open Sans Light"/>
                <a:cs typeface="Open Sans Light"/>
                <a:sym typeface="Open Sans Light"/>
              </a:rPr>
              <a:t>Terms and conditions</a:t>
            </a:r>
          </a:p>
          <a:p>
            <a:pPr marL="0" marR="0" lvl="0" indent="0" algn="just" rtl="0">
              <a:spcBef>
                <a:spcPts val="0"/>
              </a:spcBef>
              <a:buNone/>
            </a:pPr>
            <a:endParaRPr sz="2800" b="1" dirty="0">
              <a:solidFill>
                <a:schemeClr val="dk1"/>
              </a:solidFill>
              <a:latin typeface="Open Sans Light"/>
              <a:ea typeface="Open Sans Light"/>
              <a:cs typeface="Open Sans Light"/>
              <a:sym typeface="Open Sans Light"/>
            </a:endParaRPr>
          </a:p>
          <a:p>
            <a:pPr marL="568325" marR="0" lvl="0" indent="-568325" algn="just" rtl="0">
              <a:spcBef>
                <a:spcPts val="0"/>
              </a:spcBef>
              <a:buClr>
                <a:schemeClr val="dk1"/>
              </a:buClr>
              <a:buSzPct val="100000"/>
              <a:buFont typeface="Calibri"/>
              <a:buAutoNum type="arabicPeriod"/>
            </a:pPr>
            <a:r>
              <a:rPr lang="en-MY" sz="3600" dirty="0">
                <a:solidFill>
                  <a:schemeClr val="dk1"/>
                </a:solidFill>
                <a:latin typeface="Open Sans Light"/>
                <a:ea typeface="Open Sans Light"/>
                <a:cs typeface="Open Sans Light"/>
                <a:sym typeface="Open Sans Light"/>
              </a:rPr>
              <a:t>The fees are </a:t>
            </a:r>
            <a:r>
              <a:rPr lang="en-MY" sz="3600" b="1" u="sng" dirty="0" smtClean="0">
                <a:solidFill>
                  <a:schemeClr val="dk1"/>
                </a:solidFill>
                <a:latin typeface="Open Sans Light"/>
                <a:ea typeface="Open Sans Light"/>
                <a:cs typeface="Open Sans Light"/>
                <a:sym typeface="Open Sans Light"/>
              </a:rPr>
              <a:t>excludes</a:t>
            </a:r>
            <a:r>
              <a:rPr lang="en-MY" sz="3600" dirty="0" smtClean="0">
                <a:solidFill>
                  <a:schemeClr val="dk1"/>
                </a:solidFill>
                <a:latin typeface="Open Sans Light"/>
                <a:ea typeface="Open Sans Light"/>
                <a:cs typeface="Open Sans Light"/>
                <a:sym typeface="Open Sans Light"/>
              </a:rPr>
              <a:t> </a:t>
            </a:r>
            <a:r>
              <a:rPr lang="en-MY" sz="3600" dirty="0">
                <a:solidFill>
                  <a:schemeClr val="dk1"/>
                </a:solidFill>
                <a:latin typeface="Open Sans Light"/>
                <a:ea typeface="Open Sans Light"/>
                <a:cs typeface="Open Sans Light"/>
                <a:sym typeface="Open Sans Light"/>
              </a:rPr>
              <a:t>6% GST and </a:t>
            </a:r>
            <a:r>
              <a:rPr lang="en-MY" sz="3600" dirty="0" smtClean="0">
                <a:solidFill>
                  <a:schemeClr val="dk1"/>
                </a:solidFill>
                <a:latin typeface="Open Sans Light"/>
                <a:ea typeface="Open Sans Light"/>
                <a:cs typeface="Open Sans Light"/>
                <a:sym typeface="Open Sans Light"/>
              </a:rPr>
              <a:t>reimbursement of out </a:t>
            </a:r>
            <a:r>
              <a:rPr lang="en-MY" sz="3600" dirty="0">
                <a:solidFill>
                  <a:schemeClr val="dk1"/>
                </a:solidFill>
                <a:latin typeface="Open Sans Light"/>
                <a:ea typeface="Open Sans Light"/>
                <a:cs typeface="Open Sans Light"/>
                <a:sym typeface="Open Sans Light"/>
              </a:rPr>
              <a:t>of pocket expenses such as logistic and travelling, telecommunication charges and other expenses which </a:t>
            </a:r>
            <a:r>
              <a:rPr lang="en-MY" sz="3600" dirty="0" smtClean="0">
                <a:solidFill>
                  <a:schemeClr val="dk1"/>
                </a:solidFill>
                <a:latin typeface="Open Sans Light"/>
                <a:ea typeface="Open Sans Light"/>
                <a:cs typeface="Open Sans Light"/>
                <a:sym typeface="Open Sans Light"/>
              </a:rPr>
              <a:t>cap at maximum of 5% of the professional fees.</a:t>
            </a:r>
            <a:endParaRPr lang="en-MY" sz="3600" dirty="0">
              <a:solidFill>
                <a:schemeClr val="dk1"/>
              </a:solidFill>
              <a:latin typeface="Open Sans Light"/>
              <a:ea typeface="Open Sans Light"/>
              <a:cs typeface="Open Sans Light"/>
              <a:sym typeface="Open Sans Light"/>
            </a:endParaRPr>
          </a:p>
          <a:p>
            <a:pPr marL="568325" marR="0" lvl="0" indent="-568325" algn="just" rtl="0">
              <a:spcBef>
                <a:spcPts val="0"/>
              </a:spcBef>
              <a:buClr>
                <a:schemeClr val="dk1"/>
              </a:buClr>
              <a:buFont typeface="Calibri"/>
              <a:buNone/>
            </a:pPr>
            <a:endParaRPr sz="3200" dirty="0">
              <a:solidFill>
                <a:schemeClr val="dk1"/>
              </a:solidFill>
              <a:latin typeface="Open Sans Light"/>
              <a:ea typeface="Open Sans Light"/>
              <a:cs typeface="Open Sans Light"/>
              <a:sym typeface="Open Sans Light"/>
            </a:endParaRPr>
          </a:p>
          <a:p>
            <a:pPr marL="568325" marR="0" lvl="0" indent="-568325" algn="just" rtl="0">
              <a:spcBef>
                <a:spcPts val="0"/>
              </a:spcBef>
              <a:buClr>
                <a:schemeClr val="dk1"/>
              </a:buClr>
              <a:buSzPct val="100000"/>
              <a:buFont typeface="Calibri"/>
              <a:buAutoNum type="arabicPeriod"/>
            </a:pPr>
            <a:r>
              <a:rPr lang="en-MY" sz="3600" dirty="0">
                <a:solidFill>
                  <a:schemeClr val="dk1"/>
                </a:solidFill>
                <a:latin typeface="Open Sans Light"/>
                <a:ea typeface="Open Sans Light"/>
                <a:cs typeface="Open Sans Light"/>
                <a:sym typeface="Open Sans Light"/>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p>
          <a:p>
            <a:pPr marL="568325" marR="0" lvl="0" indent="-568325" algn="just" rtl="0">
              <a:spcBef>
                <a:spcPts val="0"/>
              </a:spcBef>
              <a:buClr>
                <a:schemeClr val="dk1"/>
              </a:buClr>
              <a:buFont typeface="Calibri"/>
              <a:buNone/>
            </a:pPr>
            <a:endParaRPr sz="2800" dirty="0">
              <a:solidFill>
                <a:schemeClr val="dk1"/>
              </a:solidFill>
              <a:latin typeface="Open Sans Light"/>
              <a:ea typeface="Open Sans Light"/>
              <a:cs typeface="Open Sans Light"/>
              <a:sym typeface="Open Sans Light"/>
            </a:endParaRPr>
          </a:p>
          <a:p>
            <a:pPr marL="568325" marR="0" lvl="0" indent="-568325" algn="just" rtl="0">
              <a:spcBef>
                <a:spcPts val="0"/>
              </a:spcBef>
              <a:buClr>
                <a:schemeClr val="dk1"/>
              </a:buClr>
              <a:buSzPct val="100000"/>
              <a:buFont typeface="Calibri"/>
              <a:buAutoNum type="arabicPeriod"/>
            </a:pPr>
            <a:r>
              <a:rPr lang="en-MY" sz="3600" dirty="0">
                <a:solidFill>
                  <a:schemeClr val="dk1"/>
                </a:solidFill>
                <a:latin typeface="Open Sans Light"/>
                <a:ea typeface="Open Sans Light"/>
                <a:cs typeface="Open Sans Light"/>
                <a:sym typeface="Open Sans Light"/>
              </a:rPr>
              <a:t>Payment terms (negotiable):</a:t>
            </a:r>
          </a:p>
          <a:p>
            <a:pPr marL="1035050" marR="0" lvl="0" indent="-463550" algn="just" rtl="0">
              <a:spcBef>
                <a:spcPts val="0"/>
              </a:spcBef>
              <a:buClr>
                <a:srgbClr val="C00000"/>
              </a:buClr>
              <a:buSzPct val="100000"/>
              <a:buFont typeface="Noto Sans Symbols"/>
              <a:buChar char="▪"/>
            </a:pPr>
            <a:r>
              <a:rPr lang="en-MY" sz="3600" b="1" dirty="0">
                <a:solidFill>
                  <a:srgbClr val="C00000"/>
                </a:solidFill>
                <a:latin typeface="Open Sans Light"/>
                <a:ea typeface="Open Sans Light"/>
                <a:cs typeface="Open Sans Light"/>
                <a:sym typeface="Open Sans Light"/>
              </a:rPr>
              <a:t>30%</a:t>
            </a:r>
            <a:r>
              <a:rPr lang="en-MY" sz="3600" dirty="0">
                <a:solidFill>
                  <a:srgbClr val="C00000"/>
                </a:solidFill>
                <a:latin typeface="Open Sans Light"/>
                <a:ea typeface="Open Sans Light"/>
                <a:cs typeface="Open Sans Light"/>
                <a:sym typeface="Open Sans Light"/>
              </a:rPr>
              <a:t> </a:t>
            </a:r>
            <a:r>
              <a:rPr lang="en-MY" sz="3600" dirty="0">
                <a:solidFill>
                  <a:schemeClr val="dk1"/>
                </a:solidFill>
                <a:latin typeface="Open Sans Light"/>
                <a:ea typeface="Open Sans Light"/>
                <a:cs typeface="Open Sans Light"/>
                <a:sym typeface="Open Sans Light"/>
              </a:rPr>
              <a:t>down payment before commencing of work </a:t>
            </a:r>
          </a:p>
          <a:p>
            <a:pPr marL="1035050" marR="0" lvl="0" indent="-463550" algn="just" rtl="0">
              <a:spcBef>
                <a:spcPts val="0"/>
              </a:spcBef>
              <a:buClr>
                <a:srgbClr val="C00000"/>
              </a:buClr>
              <a:buSzPct val="100000"/>
              <a:buFont typeface="Noto Sans Symbols"/>
              <a:buChar char="▪"/>
            </a:pPr>
            <a:r>
              <a:rPr lang="en-MY" sz="3600" b="1" dirty="0" smtClean="0">
                <a:solidFill>
                  <a:srgbClr val="C00000"/>
                </a:solidFill>
                <a:latin typeface="Open Sans Light"/>
                <a:ea typeface="Open Sans Light"/>
                <a:cs typeface="Open Sans Light"/>
                <a:sym typeface="Open Sans Light"/>
              </a:rPr>
              <a:t>70% </a:t>
            </a:r>
            <a:r>
              <a:rPr lang="en-MY" sz="3600" dirty="0">
                <a:solidFill>
                  <a:schemeClr val="dk1"/>
                </a:solidFill>
                <a:latin typeface="Open Sans Light"/>
                <a:ea typeface="Open Sans Light"/>
                <a:cs typeface="Open Sans Light"/>
                <a:sym typeface="Open Sans Light"/>
              </a:rPr>
              <a:t>balance payment after completion of work</a:t>
            </a:r>
          </a:p>
          <a:p>
            <a:pPr marL="1035050" marR="0" lvl="0" indent="-463550" algn="just" rtl="0">
              <a:spcBef>
                <a:spcPts val="0"/>
              </a:spcBef>
              <a:buClr>
                <a:schemeClr val="dk1"/>
              </a:buClr>
              <a:buSzPct val="100000"/>
              <a:buFont typeface="Noto Sans Symbols"/>
              <a:buChar char="▪"/>
            </a:pPr>
            <a:r>
              <a:rPr lang="en-MY" sz="3600" dirty="0">
                <a:solidFill>
                  <a:schemeClr val="dk1"/>
                </a:solidFill>
                <a:latin typeface="Open Sans Light"/>
                <a:ea typeface="Open Sans Light"/>
                <a:cs typeface="Open Sans Light"/>
                <a:sym typeface="Open Sans Light"/>
              </a:rPr>
              <a:t>Invoiced amounts must be paid within 30 days from the invoice date</a:t>
            </a:r>
            <a:r>
              <a:rPr lang="en-MY" sz="3600" dirty="0">
                <a:solidFill>
                  <a:schemeClr val="dk1"/>
                </a:solidFill>
                <a:latin typeface="Open Sans"/>
                <a:ea typeface="Open Sans"/>
                <a:cs typeface="Open Sans"/>
                <a:sym typeface="Open Sans"/>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p:nvPr/>
        </p:nvSpPr>
        <p:spPr>
          <a:xfrm>
            <a:off x="1545258" y="1192050"/>
            <a:ext cx="20729098" cy="1825542"/>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2"/>
              </a:buClr>
              <a:buFont typeface="Open Sans"/>
              <a:buNone/>
            </a:pPr>
            <a:endParaRPr sz="6000">
              <a:solidFill>
                <a:srgbClr val="C00000"/>
              </a:solidFill>
              <a:latin typeface="Open Sans"/>
              <a:ea typeface="Open Sans"/>
              <a:cs typeface="Open Sans"/>
              <a:sym typeface="Open Sans"/>
            </a:endParaRPr>
          </a:p>
        </p:txBody>
      </p:sp>
      <p:sp>
        <p:nvSpPr>
          <p:cNvPr id="389" name="Shape 389"/>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390" name="Shape 390"/>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dirty="0">
                <a:solidFill>
                  <a:srgbClr val="595959"/>
                </a:solidFill>
                <a:latin typeface="Open Sans Light"/>
                <a:ea typeface="Open Sans Light"/>
                <a:cs typeface="Open Sans Light"/>
                <a:sym typeface="Open Sans Light"/>
              </a:rPr>
              <a:t>Professional Fee (Cont.)</a:t>
            </a:r>
          </a:p>
        </p:txBody>
      </p:sp>
      <p:sp>
        <p:nvSpPr>
          <p:cNvPr id="391" name="Shape 391"/>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16</a:t>
            </a:fld>
            <a:endParaRPr lang="en-MY" sz="2000">
              <a:solidFill>
                <a:schemeClr val="lt1"/>
              </a:solidFill>
              <a:latin typeface="Open Sans"/>
              <a:ea typeface="Open Sans"/>
              <a:cs typeface="Open Sans"/>
              <a:sym typeface="Open Sans"/>
            </a:endParaRPr>
          </a:p>
        </p:txBody>
      </p:sp>
      <p:sp>
        <p:nvSpPr>
          <p:cNvPr id="392" name="Shape 392"/>
          <p:cNvSpPr txBox="1"/>
          <p:nvPr/>
        </p:nvSpPr>
        <p:spPr>
          <a:xfrm>
            <a:off x="1446791" y="2917147"/>
            <a:ext cx="22116026" cy="4124217"/>
          </a:xfrm>
          <a:prstGeom prst="rect">
            <a:avLst/>
          </a:prstGeom>
          <a:noFill/>
          <a:ln>
            <a:noFill/>
          </a:ln>
        </p:spPr>
        <p:txBody>
          <a:bodyPr wrap="square" lIns="243850" tIns="121925" rIns="243850" bIns="121925" anchor="t" anchorCtr="0">
            <a:noAutofit/>
          </a:bodyPr>
          <a:lstStyle/>
          <a:p>
            <a:pPr marL="0" marR="0" lvl="1" indent="0" algn="just" rtl="0">
              <a:spcBef>
                <a:spcPts val="0"/>
              </a:spcBef>
              <a:buSzPct val="25000"/>
              <a:buNone/>
            </a:pPr>
            <a:r>
              <a:rPr lang="en-MY" sz="3600" b="0" i="0" u="none" strike="noStrike" cap="none" dirty="0">
                <a:solidFill>
                  <a:schemeClr val="dk1"/>
                </a:solidFill>
                <a:latin typeface="Open Sans Light"/>
                <a:ea typeface="Open Sans Light"/>
                <a:cs typeface="Open Sans Light"/>
                <a:sym typeface="Open Sans Light"/>
              </a:rPr>
              <a:t>The philosophy of </a:t>
            </a:r>
            <a:r>
              <a:rPr lang="en-MY" sz="3600" b="0" i="0" u="none" strike="noStrike" cap="none" dirty="0">
                <a:solidFill>
                  <a:srgbClr val="C00000"/>
                </a:solidFill>
                <a:latin typeface="Arial"/>
                <a:ea typeface="Arial"/>
                <a:cs typeface="Arial"/>
                <a:sym typeface="Arial"/>
              </a:rPr>
              <a:t>SALIHIN</a:t>
            </a:r>
            <a:r>
              <a:rPr lang="en-MY" sz="3600" b="0" i="0" u="none" strike="noStrike" cap="none" dirty="0">
                <a:solidFill>
                  <a:schemeClr val="dk1"/>
                </a:solidFill>
                <a:latin typeface="Open Sans Light"/>
                <a:ea typeface="Open Sans Light"/>
                <a:cs typeface="Open Sans Light"/>
                <a:sym typeface="Open Sans Light"/>
              </a:rPr>
              <a:t> is to provide the maximum in client service and individual staff capabilities at the minimum cost, which can be achieved within the highest professional standards and competence levels.</a:t>
            </a:r>
          </a:p>
          <a:p>
            <a:pPr marL="0" marR="0" lvl="0" indent="0" algn="just" rtl="0">
              <a:spcBef>
                <a:spcPts val="0"/>
              </a:spcBef>
              <a:buNone/>
            </a:pPr>
            <a:endParaRPr sz="3600" dirty="0">
              <a:solidFill>
                <a:schemeClr val="dk1"/>
              </a:solidFill>
              <a:latin typeface="Open Sans Light"/>
              <a:ea typeface="Open Sans Light"/>
              <a:cs typeface="Open Sans Light"/>
              <a:sym typeface="Open Sans Light"/>
            </a:endParaRPr>
          </a:p>
          <a:p>
            <a:pPr marL="0" marR="0" lvl="0" indent="0" algn="just" rtl="0">
              <a:spcBef>
                <a:spcPts val="0"/>
              </a:spcBef>
              <a:buSzPct val="25000"/>
              <a:buNone/>
            </a:pPr>
            <a:r>
              <a:rPr lang="en-MY" sz="3600" dirty="0">
                <a:solidFill>
                  <a:schemeClr val="dk1"/>
                </a:solidFill>
                <a:latin typeface="Open Sans Light"/>
                <a:ea typeface="Open Sans Light"/>
                <a:cs typeface="Open Sans Light"/>
                <a:sym typeface="Open Sans Light"/>
              </a:rPr>
              <a:t>Our fees are based on the complexities of the assignment, the level of staff and experience required and the time committed on the assignment by our staff as well as the level of skills and responsibilities involved to complete the work. </a:t>
            </a:r>
          </a:p>
        </p:txBody>
      </p:sp>
      <p:graphicFrame>
        <p:nvGraphicFramePr>
          <p:cNvPr id="393" name="Shape 393"/>
          <p:cNvGraphicFramePr/>
          <p:nvPr>
            <p:extLst>
              <p:ext uri="{D42A27DB-BD31-4B8C-83A1-F6EECF244321}">
                <p14:modId xmlns:p14="http://schemas.microsoft.com/office/powerpoint/2010/main" val="142965025"/>
              </p:ext>
            </p:extLst>
          </p:nvPr>
        </p:nvGraphicFramePr>
        <p:xfrm>
          <a:off x="2986916" y="7457229"/>
          <a:ext cx="17845782" cy="2145595"/>
        </p:xfrm>
        <a:graphic>
          <a:graphicData uri="http://schemas.openxmlformats.org/drawingml/2006/table">
            <a:tbl>
              <a:tblPr firstRow="1" bandRow="1">
                <a:noFill/>
                <a:tableStyleId>{D99D8542-8865-481E-B796-A184A92176DF}</a:tableStyleId>
              </a:tblPr>
              <a:tblGrid>
                <a:gridCol w="9328531">
                  <a:extLst>
                    <a:ext uri="{9D8B030D-6E8A-4147-A177-3AD203B41FA5}">
                      <a16:colId xmlns:a16="http://schemas.microsoft.com/office/drawing/2014/main" xmlns="" val="20000"/>
                    </a:ext>
                  </a:extLst>
                </a:gridCol>
                <a:gridCol w="8517251">
                  <a:extLst>
                    <a:ext uri="{9D8B030D-6E8A-4147-A177-3AD203B41FA5}">
                      <a16:colId xmlns:a16="http://schemas.microsoft.com/office/drawing/2014/main" xmlns="" val="20001"/>
                    </a:ext>
                  </a:extLst>
                </a:gridCol>
              </a:tblGrid>
              <a:tr h="582475">
                <a:tc>
                  <a:txBody>
                    <a:bodyPr/>
                    <a:lstStyle/>
                    <a:p>
                      <a:pPr marL="0" marR="0" lvl="0" indent="0" algn="ctr" rtl="0">
                        <a:spcBef>
                          <a:spcPts val="0"/>
                        </a:spcBef>
                        <a:buSzPct val="25000"/>
                        <a:buNone/>
                      </a:pPr>
                      <a:r>
                        <a:rPr lang="en-MY" sz="3200" b="1" dirty="0">
                          <a:solidFill>
                            <a:schemeClr val="lt1"/>
                          </a:solidFill>
                          <a:latin typeface="Open Sans Light"/>
                          <a:ea typeface="Open Sans Light"/>
                          <a:cs typeface="Open Sans Light"/>
                          <a:sym typeface="Open Sans Light"/>
                        </a:rPr>
                        <a:t>Engagement</a:t>
                      </a:r>
                    </a:p>
                  </a:txBody>
                  <a:tcPr marL="185225" marR="185225" marT="92675" marB="9267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00000"/>
                    </a:solidFill>
                  </a:tcPr>
                </a:tc>
                <a:tc>
                  <a:txBody>
                    <a:bodyPr/>
                    <a:lstStyle/>
                    <a:p>
                      <a:pPr marL="0" marR="0" lvl="0" indent="0" algn="ctr" rtl="0">
                        <a:spcBef>
                          <a:spcPts val="0"/>
                        </a:spcBef>
                        <a:buSzPct val="25000"/>
                        <a:buNone/>
                      </a:pPr>
                      <a:r>
                        <a:rPr lang="en-MY" sz="3200" b="1">
                          <a:solidFill>
                            <a:schemeClr val="lt1"/>
                          </a:solidFill>
                          <a:latin typeface="Open Sans Light"/>
                          <a:ea typeface="Open Sans Light"/>
                          <a:cs typeface="Open Sans Light"/>
                          <a:sym typeface="Open Sans Light"/>
                        </a:rPr>
                        <a:t>Total Fee</a:t>
                      </a:r>
                    </a:p>
                  </a:txBody>
                  <a:tcPr marL="185225" marR="185225" marT="92675" marB="9267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865575">
                <a:tc>
                  <a:txBody>
                    <a:bodyPr/>
                    <a:lstStyle/>
                    <a:p>
                      <a:pPr marL="0" marR="0" lvl="0" indent="0" algn="l" rtl="0">
                        <a:spcBef>
                          <a:spcPts val="0"/>
                        </a:spcBef>
                        <a:buSzPct val="25000"/>
                        <a:buNone/>
                      </a:pPr>
                      <a:r>
                        <a:rPr lang="en-MY" sz="3200" b="1" dirty="0" smtClean="0">
                          <a:solidFill>
                            <a:schemeClr val="dk1"/>
                          </a:solidFill>
                          <a:latin typeface="Open Sans Light"/>
                          <a:ea typeface="Open Sans Light"/>
                          <a:cs typeface="Open Sans Light"/>
                          <a:sym typeface="Open Sans Light"/>
                        </a:rPr>
                        <a:t>Halal Industry Development</a:t>
                      </a:r>
                      <a:r>
                        <a:rPr lang="en-MY" sz="3200" b="1" baseline="0" dirty="0" smtClean="0">
                          <a:solidFill>
                            <a:schemeClr val="dk1"/>
                          </a:solidFill>
                          <a:latin typeface="Open Sans Light"/>
                          <a:ea typeface="Open Sans Light"/>
                          <a:cs typeface="Open Sans Light"/>
                          <a:sym typeface="Open Sans Light"/>
                        </a:rPr>
                        <a:t> </a:t>
                      </a:r>
                      <a:r>
                        <a:rPr lang="en-MY" sz="3200" b="1" dirty="0" smtClean="0">
                          <a:solidFill>
                            <a:schemeClr val="dk1"/>
                          </a:solidFill>
                          <a:latin typeface="Open Sans Light"/>
                          <a:ea typeface="Open Sans Light"/>
                          <a:cs typeface="Open Sans Light"/>
                          <a:sym typeface="Open Sans Light"/>
                        </a:rPr>
                        <a:t>Corporation</a:t>
                      </a:r>
                      <a:endParaRPr lang="en-MY" sz="3200" b="1" dirty="0">
                        <a:solidFill>
                          <a:schemeClr val="dk1"/>
                        </a:solidFill>
                        <a:latin typeface="Open Sans Light"/>
                        <a:ea typeface="Open Sans Light"/>
                        <a:cs typeface="Open Sans Light"/>
                        <a:sym typeface="Open Sans Light"/>
                      </a:endParaRPr>
                    </a:p>
                    <a:p>
                      <a:pPr marL="0" marR="0" lvl="0" indent="0" algn="l" rtl="0">
                        <a:spcBef>
                          <a:spcPts val="0"/>
                        </a:spcBef>
                        <a:buSzPct val="25000"/>
                        <a:buNone/>
                      </a:pPr>
                      <a:endParaRPr sz="3200" b="1" dirty="0">
                        <a:solidFill>
                          <a:schemeClr val="dk1"/>
                        </a:solidFill>
                        <a:latin typeface="Open Sans Light"/>
                        <a:ea typeface="Open Sans Light"/>
                        <a:cs typeface="Open Sans Light"/>
                        <a:sym typeface="Open Sans Light"/>
                      </a:endParaRPr>
                    </a:p>
                    <a:p>
                      <a:pPr marL="0" marR="0" lvl="0" indent="0" algn="l" rtl="0">
                        <a:spcBef>
                          <a:spcPts val="0"/>
                        </a:spcBef>
                        <a:buSzPct val="25000"/>
                        <a:buFont typeface="Wingdings" panose="05000000000000000000" pitchFamily="2" charset="2"/>
                        <a:buNone/>
                      </a:pPr>
                      <a:r>
                        <a:rPr lang="en-MY" sz="3200" b="0" dirty="0">
                          <a:solidFill>
                            <a:schemeClr val="dk1"/>
                          </a:solidFill>
                          <a:latin typeface="Open Sans Light"/>
                          <a:ea typeface="Open Sans Light"/>
                          <a:cs typeface="Open Sans Light"/>
                          <a:sym typeface="Open Sans Light"/>
                        </a:rPr>
                        <a:t>1) </a:t>
                      </a:r>
                      <a:r>
                        <a:rPr lang="en-MY" sz="3200" b="0" dirty="0" smtClean="0">
                          <a:solidFill>
                            <a:schemeClr val="dk1"/>
                          </a:solidFill>
                          <a:latin typeface="Open Sans Light"/>
                          <a:ea typeface="Open Sans Light"/>
                          <a:cs typeface="Open Sans Light"/>
                          <a:sym typeface="Open Sans Light"/>
                        </a:rPr>
                        <a:t>Special</a:t>
                      </a:r>
                      <a:r>
                        <a:rPr lang="en-MY" sz="3200" b="0" baseline="0" dirty="0" smtClean="0">
                          <a:solidFill>
                            <a:schemeClr val="dk1"/>
                          </a:solidFill>
                          <a:latin typeface="Open Sans Light"/>
                          <a:ea typeface="Open Sans Light"/>
                          <a:cs typeface="Open Sans Light"/>
                          <a:sym typeface="Open Sans Light"/>
                        </a:rPr>
                        <a:t> Review</a:t>
                      </a:r>
                      <a:endParaRPr lang="en-MY" sz="3200" b="0" dirty="0">
                        <a:solidFill>
                          <a:schemeClr val="dk1"/>
                        </a:solidFill>
                        <a:latin typeface="Open Sans Light"/>
                        <a:ea typeface="Open Sans Light"/>
                        <a:cs typeface="Open Sans Light"/>
                        <a:sym typeface="Open Sans Light"/>
                      </a:endParaRPr>
                    </a:p>
                  </a:txBody>
                  <a:tcPr marL="114300" marR="9525" marT="952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3200" b="1" dirty="0">
                        <a:solidFill>
                          <a:schemeClr val="dk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dk1"/>
                        </a:buClr>
                        <a:buSzPct val="25000"/>
                        <a:buFont typeface="Calibri"/>
                        <a:buNone/>
                      </a:pPr>
                      <a:endParaRPr sz="3200" b="1" dirty="0">
                        <a:solidFill>
                          <a:schemeClr val="dk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dk1"/>
                        </a:buClr>
                        <a:buSzPct val="25000"/>
                        <a:buFont typeface="Calibri"/>
                        <a:buNone/>
                      </a:pPr>
                      <a:r>
                        <a:rPr lang="en-MY" sz="3200" b="1" dirty="0" smtClean="0">
                          <a:solidFill>
                            <a:schemeClr val="dk1"/>
                          </a:solidFill>
                          <a:latin typeface="Open Sans Light"/>
                          <a:ea typeface="Open Sans Light"/>
                          <a:cs typeface="Open Sans Light"/>
                          <a:sym typeface="Open Sans Light"/>
                        </a:rPr>
                        <a:t>RM 20,000.00</a:t>
                      </a:r>
                      <a:endParaRPr lang="en-MY" sz="3200" b="1" dirty="0">
                        <a:solidFill>
                          <a:schemeClr val="dk1"/>
                        </a:solidFill>
                        <a:latin typeface="Open Sans Light"/>
                        <a:ea typeface="Open Sans Light"/>
                        <a:cs typeface="Open Sans Light"/>
                        <a:sym typeface="Open Sans Light"/>
                      </a:endParaRPr>
                    </a:p>
                  </a:txBody>
                  <a:tcPr marL="9525" marR="9525" marT="952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pic>
        <p:nvPicPr>
          <p:cNvPr id="409" name="Shape 409"/>
          <p:cNvPicPr preferRelativeResize="0">
            <a:picLocks noGrp="1"/>
          </p:cNvPicPr>
          <p:nvPr>
            <p:ph type="pic" idx="2"/>
          </p:nvPr>
        </p:nvPicPr>
        <p:blipFill rotWithShape="1">
          <a:blip r:embed="rId3">
            <a:alphaModFix/>
          </a:blip>
          <a:srcRect/>
          <a:stretch/>
        </p:blipFill>
        <p:spPr>
          <a:xfrm>
            <a:off x="1104900" y="4142555"/>
            <a:ext cx="3452813" cy="3186112"/>
          </a:xfrm>
          <a:prstGeom prst="rect">
            <a:avLst/>
          </a:prstGeom>
          <a:noFill/>
          <a:ln>
            <a:noFill/>
          </a:ln>
          <a:effectLst>
            <a:outerShdw blurRad="292100" dist="139700" dir="2700000" algn="tl" rotWithShape="0">
              <a:srgbClr val="333333">
                <a:alpha val="64705"/>
              </a:srgbClr>
            </a:outerShdw>
          </a:effectLst>
        </p:spPr>
      </p:pic>
      <p:pic>
        <p:nvPicPr>
          <p:cNvPr id="410" name="Shape 410"/>
          <p:cNvPicPr preferRelativeResize="0">
            <a:picLocks noGrp="1"/>
          </p:cNvPicPr>
          <p:nvPr>
            <p:ph type="pic" idx="3"/>
          </p:nvPr>
        </p:nvPicPr>
        <p:blipFill rotWithShape="1">
          <a:blip r:embed="rId4">
            <a:alphaModFix/>
          </a:blip>
          <a:srcRect/>
          <a:stretch/>
        </p:blipFill>
        <p:spPr>
          <a:xfrm>
            <a:off x="5535612" y="4142555"/>
            <a:ext cx="3452811" cy="3186112"/>
          </a:xfrm>
          <a:prstGeom prst="rect">
            <a:avLst/>
          </a:prstGeom>
          <a:noFill/>
          <a:ln>
            <a:noFill/>
          </a:ln>
          <a:effectLst>
            <a:outerShdw blurRad="292100" dist="139700" dir="2700000" algn="tl" rotWithShape="0">
              <a:srgbClr val="333333">
                <a:alpha val="64705"/>
              </a:srgbClr>
            </a:outerShdw>
          </a:effectLst>
        </p:spPr>
      </p:pic>
      <p:pic>
        <p:nvPicPr>
          <p:cNvPr id="411" name="Shape 411"/>
          <p:cNvPicPr preferRelativeResize="0">
            <a:picLocks noGrp="1"/>
          </p:cNvPicPr>
          <p:nvPr>
            <p:ph type="pic" idx="4"/>
          </p:nvPr>
        </p:nvPicPr>
        <p:blipFill rotWithShape="1">
          <a:blip r:embed="rId5">
            <a:alphaModFix/>
          </a:blip>
          <a:srcRect/>
          <a:stretch/>
        </p:blipFill>
        <p:spPr>
          <a:xfrm>
            <a:off x="10333038" y="4142555"/>
            <a:ext cx="3452811" cy="3186112"/>
          </a:xfrm>
          <a:prstGeom prst="rect">
            <a:avLst/>
          </a:prstGeom>
          <a:noFill/>
          <a:ln>
            <a:noFill/>
          </a:ln>
          <a:effectLst>
            <a:outerShdw blurRad="292100" dist="139700" dir="2700000" algn="tl" rotWithShape="0">
              <a:srgbClr val="333333">
                <a:alpha val="64705"/>
              </a:srgbClr>
            </a:outerShdw>
          </a:effectLst>
        </p:spPr>
      </p:pic>
      <p:pic>
        <p:nvPicPr>
          <p:cNvPr id="412" name="Shape 412"/>
          <p:cNvPicPr preferRelativeResize="0">
            <a:picLocks noGrp="1"/>
          </p:cNvPicPr>
          <p:nvPr>
            <p:ph type="pic" idx="5"/>
          </p:nvPr>
        </p:nvPicPr>
        <p:blipFill rotWithShape="1">
          <a:blip r:embed="rId6">
            <a:alphaModFix/>
          </a:blip>
          <a:srcRect/>
          <a:stretch/>
        </p:blipFill>
        <p:spPr>
          <a:xfrm>
            <a:off x="14979650" y="4142555"/>
            <a:ext cx="3452813" cy="3186112"/>
          </a:xfrm>
          <a:prstGeom prst="rect">
            <a:avLst/>
          </a:prstGeom>
          <a:noFill/>
          <a:ln>
            <a:noFill/>
          </a:ln>
          <a:effectLst>
            <a:outerShdw blurRad="292100" dist="139700" dir="2700000" algn="tl" rotWithShape="0">
              <a:srgbClr val="333333">
                <a:alpha val="64705"/>
              </a:srgbClr>
            </a:outerShdw>
          </a:effectLst>
        </p:spPr>
      </p:pic>
      <p:sp>
        <p:nvSpPr>
          <p:cNvPr id="413" name="Shape 413"/>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17</a:t>
            </a:fld>
            <a:endParaRPr lang="en-MY" sz="2000">
              <a:solidFill>
                <a:schemeClr val="lt1"/>
              </a:solidFill>
              <a:latin typeface="Open Sans"/>
              <a:ea typeface="Open Sans"/>
              <a:cs typeface="Open Sans"/>
              <a:sym typeface="Open Sans"/>
            </a:endParaRPr>
          </a:p>
        </p:txBody>
      </p:sp>
      <p:sp>
        <p:nvSpPr>
          <p:cNvPr id="414" name="Shape 414"/>
          <p:cNvSpPr txBox="1"/>
          <p:nvPr/>
        </p:nvSpPr>
        <p:spPr>
          <a:xfrm>
            <a:off x="1446791" y="1951975"/>
            <a:ext cx="21586688" cy="815619"/>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WHY</a:t>
            </a:r>
            <a:r>
              <a:rPr lang="en-MY" sz="3700">
                <a:solidFill>
                  <a:srgbClr val="595959"/>
                </a:solidFill>
                <a:latin typeface="Open Sans Light"/>
                <a:ea typeface="Open Sans Light"/>
                <a:cs typeface="Open Sans Light"/>
                <a:sym typeface="Open Sans Light"/>
              </a:rPr>
              <a:t> </a:t>
            </a:r>
            <a:r>
              <a:rPr lang="en-MY" sz="3700">
                <a:solidFill>
                  <a:srgbClr val="C00000"/>
                </a:solidFill>
                <a:latin typeface="Arial"/>
                <a:ea typeface="Arial"/>
                <a:cs typeface="Arial"/>
                <a:sym typeface="Arial"/>
              </a:rPr>
              <a:t>SALIHIN</a:t>
            </a:r>
            <a:r>
              <a:rPr lang="en-MY" sz="3700">
                <a:solidFill>
                  <a:srgbClr val="7F7F7F"/>
                </a:solidFill>
                <a:latin typeface="Open Sans Light"/>
                <a:ea typeface="Open Sans Light"/>
                <a:cs typeface="Open Sans Light"/>
                <a:sym typeface="Open Sans Light"/>
              </a:rPr>
              <a:t>?</a:t>
            </a:r>
          </a:p>
        </p:txBody>
      </p:sp>
      <p:sp>
        <p:nvSpPr>
          <p:cNvPr id="415" name="Shape 415"/>
          <p:cNvSpPr/>
          <p:nvPr/>
        </p:nvSpPr>
        <p:spPr>
          <a:xfrm>
            <a:off x="880015" y="7669703"/>
            <a:ext cx="3973548" cy="4124216"/>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01.</a:t>
            </a:r>
          </a:p>
          <a:p>
            <a:pPr marL="0" marR="0" lvl="0" indent="0" algn="l" rtl="0">
              <a:spcBef>
                <a:spcPts val="0"/>
              </a:spcBef>
              <a:buSzPct val="25000"/>
              <a:buNone/>
            </a:pPr>
            <a:r>
              <a:rPr lang="en-MY" sz="2400">
                <a:solidFill>
                  <a:srgbClr val="595959"/>
                </a:solidFill>
                <a:latin typeface="Open Sans"/>
                <a:ea typeface="Open Sans"/>
                <a:cs typeface="Open Sans"/>
                <a:sym typeface="Open Sans"/>
              </a:rPr>
              <a:t>Experienced Employees</a:t>
            </a:r>
          </a:p>
          <a:p>
            <a:pPr marL="0" marR="0" lvl="0" indent="0" algn="l" rtl="0">
              <a:spcBef>
                <a:spcPts val="0"/>
              </a:spcBef>
              <a:buNone/>
            </a:pPr>
            <a:endParaRPr sz="2400">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have the right ‘hands-on’ team with vast knowledge and relevant experience.</a:t>
            </a:r>
          </a:p>
        </p:txBody>
      </p:sp>
      <p:sp>
        <p:nvSpPr>
          <p:cNvPr id="416" name="Shape 416"/>
          <p:cNvSpPr/>
          <p:nvPr/>
        </p:nvSpPr>
        <p:spPr>
          <a:xfrm>
            <a:off x="5261871" y="7659767"/>
            <a:ext cx="3973548" cy="4678213"/>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02.</a:t>
            </a:r>
          </a:p>
          <a:p>
            <a:pPr marL="0" marR="0" lvl="0" indent="0" algn="l" rtl="0">
              <a:spcBef>
                <a:spcPts val="0"/>
              </a:spcBef>
              <a:buSzPct val="25000"/>
              <a:buNone/>
            </a:pPr>
            <a:r>
              <a:rPr lang="en-MY" sz="2400">
                <a:solidFill>
                  <a:srgbClr val="595959"/>
                </a:solidFill>
                <a:latin typeface="Open Sans"/>
                <a:ea typeface="Open Sans"/>
                <a:cs typeface="Open Sans"/>
                <a:sym typeface="Open Sans"/>
              </a:rPr>
              <a:t>Comprehensive Reports</a:t>
            </a:r>
          </a:p>
          <a:p>
            <a:pPr marL="0" marR="0" lvl="0" indent="0" algn="l" rtl="0">
              <a:spcBef>
                <a:spcPts val="0"/>
              </a:spcBef>
              <a:buNone/>
            </a:pPr>
            <a:endParaRPr sz="2400">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would be able to provide complete and comprehensive reports in tandem to your key areas of concern.</a:t>
            </a:r>
          </a:p>
        </p:txBody>
      </p:sp>
      <p:sp>
        <p:nvSpPr>
          <p:cNvPr id="417" name="Shape 417"/>
          <p:cNvSpPr/>
          <p:nvPr/>
        </p:nvSpPr>
        <p:spPr>
          <a:xfrm>
            <a:off x="10100922" y="7678815"/>
            <a:ext cx="3973548" cy="4601269"/>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03.</a:t>
            </a:r>
          </a:p>
          <a:p>
            <a:pPr marL="0" marR="0" lvl="0" indent="0" algn="l" rtl="0">
              <a:spcBef>
                <a:spcPts val="0"/>
              </a:spcBef>
              <a:buSzPct val="25000"/>
              <a:buNone/>
            </a:pPr>
            <a:r>
              <a:rPr lang="en-MY" sz="2400">
                <a:solidFill>
                  <a:srgbClr val="595959"/>
                </a:solidFill>
                <a:latin typeface="Open Sans"/>
                <a:ea typeface="Open Sans"/>
                <a:cs typeface="Open Sans"/>
                <a:sym typeface="Open Sans"/>
              </a:rPr>
              <a:t>Quality Service Delivery</a:t>
            </a:r>
          </a:p>
          <a:p>
            <a:pPr marL="0" marR="0" lvl="0" indent="0" algn="l" rtl="0">
              <a:spcBef>
                <a:spcPts val="0"/>
              </a:spcBef>
              <a:buNone/>
            </a:pPr>
            <a:endParaRPr sz="1900">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Our Engagement Partner, Board of Advisors and Managers will be involved in closed co-operation for quality service delivery.</a:t>
            </a:r>
          </a:p>
        </p:txBody>
      </p:sp>
      <p:sp>
        <p:nvSpPr>
          <p:cNvPr id="418" name="Shape 418"/>
          <p:cNvSpPr/>
          <p:nvPr/>
        </p:nvSpPr>
        <p:spPr>
          <a:xfrm>
            <a:off x="14723407" y="7659767"/>
            <a:ext cx="3973548" cy="4124216"/>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04.</a:t>
            </a:r>
          </a:p>
          <a:p>
            <a:pPr marL="0" marR="0" lvl="0" indent="0" algn="l" rtl="0">
              <a:spcBef>
                <a:spcPts val="0"/>
              </a:spcBef>
              <a:buSzPct val="25000"/>
              <a:buNone/>
            </a:pPr>
            <a:r>
              <a:rPr lang="en-MY" sz="2400">
                <a:solidFill>
                  <a:srgbClr val="595959"/>
                </a:solidFill>
                <a:latin typeface="Open Sans"/>
                <a:ea typeface="Open Sans"/>
                <a:cs typeface="Open Sans"/>
                <a:sym typeface="Open Sans"/>
              </a:rPr>
              <a:t>Value for Money</a:t>
            </a:r>
          </a:p>
          <a:p>
            <a:pPr marL="0" marR="0" lvl="0" indent="0" algn="l" rtl="0">
              <a:spcBef>
                <a:spcPts val="0"/>
              </a:spcBef>
              <a:buNone/>
            </a:pPr>
            <a:endParaRPr sz="2400" b="1">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offer ‘value for money’ without compromising on the quality  and timeliness of our services.</a:t>
            </a:r>
          </a:p>
        </p:txBody>
      </p:sp>
      <p:sp>
        <p:nvSpPr>
          <p:cNvPr id="419" name="Shape 419"/>
          <p:cNvSpPr/>
          <p:nvPr/>
        </p:nvSpPr>
        <p:spPr>
          <a:xfrm>
            <a:off x="19519998" y="7668789"/>
            <a:ext cx="3973548" cy="4678213"/>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05.</a:t>
            </a:r>
          </a:p>
          <a:p>
            <a:pPr marL="0" marR="0" lvl="0" indent="0" algn="l" rtl="0">
              <a:spcBef>
                <a:spcPts val="0"/>
              </a:spcBef>
              <a:buSzPct val="25000"/>
              <a:buNone/>
            </a:pPr>
            <a:r>
              <a:rPr lang="en-MY" sz="2400">
                <a:solidFill>
                  <a:srgbClr val="595959"/>
                </a:solidFill>
                <a:latin typeface="Open Sans"/>
                <a:ea typeface="Open Sans"/>
                <a:cs typeface="Open Sans"/>
                <a:sym typeface="Open Sans"/>
              </a:rPr>
              <a:t>Minimal Disruption</a:t>
            </a:r>
          </a:p>
          <a:p>
            <a:pPr marL="0" marR="0" lvl="0" indent="0" algn="l" rtl="0">
              <a:spcBef>
                <a:spcPts val="0"/>
              </a:spcBef>
              <a:buNone/>
            </a:pPr>
            <a:endParaRPr sz="2400" b="1">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will apply our considerable experience to ensure minimal disruption to clients’ daily operations.</a:t>
            </a:r>
          </a:p>
        </p:txBody>
      </p:sp>
      <p:pic>
        <p:nvPicPr>
          <p:cNvPr id="420" name="Shape 420"/>
          <p:cNvPicPr preferRelativeResize="0"/>
          <p:nvPr/>
        </p:nvPicPr>
        <p:blipFill rotWithShape="1">
          <a:blip r:embed="rId7">
            <a:alphaModFix/>
          </a:blip>
          <a:srcRect/>
          <a:stretch/>
        </p:blipFill>
        <p:spPr>
          <a:xfrm>
            <a:off x="19779917" y="4142555"/>
            <a:ext cx="3489156" cy="3186112"/>
          </a:xfrm>
          <a:prstGeom prst="rect">
            <a:avLst/>
          </a:prstGeom>
          <a:noFill/>
          <a:ln>
            <a:noFill/>
          </a:ln>
          <a:effectLst>
            <a:outerShdw blurRad="292100" dist="139700" dir="2700000" algn="tl" rotWithShape="0">
              <a:srgbClr val="333333">
                <a:alpha val="64705"/>
              </a:srgbClr>
            </a:outerShdw>
          </a:effectLst>
        </p:spPr>
      </p:pic>
      <p:sp>
        <p:nvSpPr>
          <p:cNvPr id="421" name="Shape 421"/>
          <p:cNvSpPr/>
          <p:nvPr/>
        </p:nvSpPr>
        <p:spPr>
          <a:xfrm>
            <a:off x="746664"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2" name="Shape 422"/>
          <p:cNvSpPr/>
          <p:nvPr/>
        </p:nvSpPr>
        <p:spPr>
          <a:xfrm>
            <a:off x="5109114"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3" name="Shape 423"/>
          <p:cNvSpPr/>
          <p:nvPr/>
        </p:nvSpPr>
        <p:spPr>
          <a:xfrm>
            <a:off x="9966864"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4" name="Shape 424"/>
          <p:cNvSpPr/>
          <p:nvPr/>
        </p:nvSpPr>
        <p:spPr>
          <a:xfrm>
            <a:off x="14615065"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5" name="Shape 425"/>
          <p:cNvSpPr/>
          <p:nvPr/>
        </p:nvSpPr>
        <p:spPr>
          <a:xfrm>
            <a:off x="19377565"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6" name="Shape 426"/>
          <p:cNvSpPr/>
          <p:nvPr/>
        </p:nvSpPr>
        <p:spPr>
          <a:xfrm>
            <a:off x="1294117" y="3054527"/>
            <a:ext cx="21974956" cy="6617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3700">
                <a:solidFill>
                  <a:srgbClr val="595959"/>
                </a:solidFill>
                <a:latin typeface="Open Sans Light"/>
                <a:ea typeface="Open Sans Light"/>
                <a:cs typeface="Open Sans Light"/>
                <a:sym typeface="Open Sans Light"/>
              </a:rPr>
              <a:t>The following are key reasons why </a:t>
            </a:r>
            <a:r>
              <a:rPr lang="en-MY" sz="3700">
                <a:solidFill>
                  <a:srgbClr val="C00000"/>
                </a:solidFill>
                <a:latin typeface="Arial"/>
                <a:ea typeface="Arial"/>
                <a:cs typeface="Arial"/>
                <a:sym typeface="Arial"/>
              </a:rPr>
              <a:t>SALIHIN</a:t>
            </a:r>
            <a:r>
              <a:rPr lang="en-MY" sz="3700">
                <a:solidFill>
                  <a:srgbClr val="595959"/>
                </a:solidFill>
                <a:latin typeface="Open Sans Light"/>
                <a:ea typeface="Open Sans Light"/>
                <a:cs typeface="Open Sans Light"/>
                <a:sym typeface="Open Sans Light"/>
              </a:rPr>
              <a:t> should be your firm’s preferred choice: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18</a:t>
            </a:fld>
            <a:endParaRPr lang="en-MY" sz="2000">
              <a:solidFill>
                <a:schemeClr val="lt1"/>
              </a:solidFill>
              <a:latin typeface="Open Sans"/>
              <a:ea typeface="Open Sans"/>
              <a:cs typeface="Open Sans"/>
              <a:sym typeface="Open Sans"/>
            </a:endParaRPr>
          </a:p>
        </p:txBody>
      </p:sp>
      <p:sp>
        <p:nvSpPr>
          <p:cNvPr id="433" name="Shape 433"/>
          <p:cNvSpPr/>
          <p:nvPr/>
        </p:nvSpPr>
        <p:spPr>
          <a:xfrm>
            <a:off x="1446791" y="4578462"/>
            <a:ext cx="22115574" cy="4031872"/>
          </a:xfrm>
          <a:prstGeom prst="rect">
            <a:avLst/>
          </a:prstGeom>
          <a:noFill/>
          <a:ln>
            <a:noFill/>
          </a:ln>
        </p:spPr>
        <p:txBody>
          <a:bodyPr wrap="square" lIns="91425" tIns="45700" rIns="91425" bIns="45700" anchor="t" anchorCtr="0">
            <a:noAutofit/>
          </a:bodyPr>
          <a:lstStyle/>
          <a:p>
            <a:pPr marL="0" marR="0" lvl="0" indent="0" algn="just" rtl="0">
              <a:spcBef>
                <a:spcPts val="0"/>
              </a:spcBef>
              <a:buSzPct val="25000"/>
              <a:buNone/>
            </a:pPr>
            <a:r>
              <a:rPr lang="en-MY" sz="3200" b="1" dirty="0">
                <a:solidFill>
                  <a:schemeClr val="dk1"/>
                </a:solidFill>
                <a:latin typeface="Open Sans Light"/>
                <a:ea typeface="Open Sans Light"/>
                <a:cs typeface="Open Sans Light"/>
                <a:sym typeface="Open Sans Light"/>
              </a:rPr>
              <a:t>Commitment</a:t>
            </a:r>
          </a:p>
          <a:p>
            <a:pPr marL="0" marR="0" lvl="0" indent="0" algn="just" rtl="0">
              <a:spcBef>
                <a:spcPts val="0"/>
              </a:spcBef>
              <a:buSzPct val="25000"/>
              <a:buNone/>
            </a:pPr>
            <a:r>
              <a:rPr lang="en-MY" sz="3200" dirty="0">
                <a:solidFill>
                  <a:schemeClr val="dk1"/>
                </a:solidFill>
                <a:latin typeface="Open Sans Light"/>
                <a:ea typeface="Open Sans Light"/>
                <a:cs typeface="Open Sans Light"/>
                <a:sym typeface="Open Sans Light"/>
              </a:rPr>
              <a:t>Our mission emphasizes responsive personal attention to help you </a:t>
            </a:r>
            <a:r>
              <a:rPr lang="en-MY" sz="3200" dirty="0" err="1">
                <a:solidFill>
                  <a:schemeClr val="dk1"/>
                </a:solidFill>
                <a:latin typeface="Open Sans Light"/>
                <a:ea typeface="Open Sans Light"/>
                <a:cs typeface="Open Sans Light"/>
                <a:sym typeface="Open Sans Light"/>
              </a:rPr>
              <a:t>fulfill</a:t>
            </a:r>
            <a:r>
              <a:rPr lang="en-MY" sz="3200" dirty="0">
                <a:solidFill>
                  <a:schemeClr val="dk1"/>
                </a:solidFill>
                <a:latin typeface="Open Sans Light"/>
                <a:ea typeface="Open Sans Light"/>
                <a:cs typeface="Open Sans Light"/>
                <a:sym typeface="Open Sans Light"/>
              </a:rPr>
              <a:t> your mission and achieve your goals. Our team works with you in an integrated fashion, and we are committed to:</a:t>
            </a:r>
          </a:p>
          <a:p>
            <a:pPr marL="0" marR="0" lvl="0" indent="0" algn="just" rtl="0">
              <a:spcBef>
                <a:spcPts val="0"/>
              </a:spcBef>
              <a:buNone/>
            </a:pPr>
            <a:endParaRPr sz="3200" dirty="0">
              <a:solidFill>
                <a:schemeClr val="dk1"/>
              </a:solidFill>
              <a:latin typeface="Open Sans Light"/>
              <a:ea typeface="Open Sans Light"/>
              <a:cs typeface="Open Sans Light"/>
              <a:sym typeface="Open Sans Light"/>
            </a:endParaRP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Performing the work within a timeframe mutually agreed upon between </a:t>
            </a:r>
            <a:r>
              <a:rPr lang="en-MY" sz="3200" b="1" dirty="0" smtClean="0">
                <a:solidFill>
                  <a:schemeClr val="dk1"/>
                </a:solidFill>
                <a:latin typeface="Open Sans Light"/>
                <a:ea typeface="Open Sans Light"/>
                <a:cs typeface="Open Sans Light"/>
                <a:sym typeface="Open Sans Light"/>
              </a:rPr>
              <a:t>HDC </a:t>
            </a:r>
            <a:r>
              <a:rPr lang="en-MY" sz="3200" dirty="0">
                <a:solidFill>
                  <a:schemeClr val="dk1"/>
                </a:solidFill>
                <a:latin typeface="Open Sans Light"/>
                <a:ea typeface="Open Sans Light"/>
                <a:cs typeface="Open Sans Light"/>
                <a:sym typeface="Open Sans Light"/>
              </a:rPr>
              <a:t>and </a:t>
            </a:r>
            <a:r>
              <a:rPr lang="en-MY" sz="3200" b="1" dirty="0">
                <a:solidFill>
                  <a:srgbClr val="C00000"/>
                </a:solidFill>
                <a:latin typeface="Arial"/>
                <a:ea typeface="Arial"/>
                <a:cs typeface="Arial"/>
                <a:sym typeface="Arial"/>
              </a:rPr>
              <a:t>SALIHIN</a:t>
            </a:r>
            <a:r>
              <a:rPr lang="en-MY" sz="3200" dirty="0">
                <a:solidFill>
                  <a:schemeClr val="dk1"/>
                </a:solidFill>
                <a:latin typeface="Open Sans Light"/>
                <a:ea typeface="Open Sans Light"/>
                <a:cs typeface="Open Sans Light"/>
                <a:sym typeface="Open Sans Light"/>
              </a:rPr>
              <a:t>.</a:t>
            </a: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Timely, prompt and responsive attention. We encourage the entire client service team to act proactively.</a:t>
            </a: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A strategic, organized approach to engagement management.</a:t>
            </a: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A job done efficiently and at a commensurate price — with minimal disruption to your staff and/or office procedures.</a:t>
            </a:r>
          </a:p>
        </p:txBody>
      </p:sp>
      <p:sp>
        <p:nvSpPr>
          <p:cNvPr id="434" name="Shape 434"/>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435" name="Shape 435"/>
          <p:cNvSpPr txBox="1"/>
          <p:nvPr/>
        </p:nvSpPr>
        <p:spPr>
          <a:xfrm>
            <a:off x="1446791" y="1951975"/>
            <a:ext cx="21586688" cy="815619"/>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WHY</a:t>
            </a:r>
            <a:r>
              <a:rPr lang="en-MY" sz="3700">
                <a:solidFill>
                  <a:srgbClr val="595959"/>
                </a:solidFill>
                <a:latin typeface="Open Sans Light"/>
                <a:ea typeface="Open Sans Light"/>
                <a:cs typeface="Open Sans Light"/>
                <a:sym typeface="Open Sans Light"/>
              </a:rPr>
              <a:t> </a:t>
            </a:r>
            <a:r>
              <a:rPr lang="en-MY" sz="3700">
                <a:solidFill>
                  <a:srgbClr val="C00000"/>
                </a:solidFill>
                <a:latin typeface="Arial"/>
                <a:ea typeface="Arial"/>
                <a:cs typeface="Arial"/>
                <a:sym typeface="Arial"/>
              </a:rPr>
              <a:t>SALIHIN</a:t>
            </a:r>
            <a:r>
              <a:rPr lang="en-MY" sz="3700" b="1">
                <a:solidFill>
                  <a:srgbClr val="7F7F7F"/>
                </a:solidFill>
                <a:latin typeface="Open Sans Light"/>
                <a:ea typeface="Open Sans Light"/>
                <a:cs typeface="Open Sans Light"/>
                <a:sym typeface="Open Sans Light"/>
              </a:rPr>
              <a:t>? (Cont.)</a:t>
            </a:r>
          </a:p>
        </p:txBody>
      </p:sp>
      <p:sp>
        <p:nvSpPr>
          <p:cNvPr id="436" name="Shape 436"/>
          <p:cNvSpPr/>
          <p:nvPr/>
        </p:nvSpPr>
        <p:spPr>
          <a:xfrm>
            <a:off x="1342245" y="3027741"/>
            <a:ext cx="21974956" cy="6617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3700" dirty="0">
                <a:solidFill>
                  <a:schemeClr val="dk1"/>
                </a:solidFill>
                <a:latin typeface="Open Sans Light"/>
                <a:ea typeface="Open Sans Light"/>
                <a:cs typeface="Open Sans Light"/>
                <a:sym typeface="Open Sans Light"/>
              </a:rPr>
              <a:t>The following are key reasons why </a:t>
            </a:r>
            <a:r>
              <a:rPr lang="en-MY" sz="3700" dirty="0">
                <a:solidFill>
                  <a:srgbClr val="C00000"/>
                </a:solidFill>
                <a:latin typeface="Arial"/>
                <a:ea typeface="Arial"/>
                <a:cs typeface="Arial"/>
                <a:sym typeface="Arial"/>
              </a:rPr>
              <a:t>SALIHIN</a:t>
            </a:r>
            <a:r>
              <a:rPr lang="en-MY" sz="3700" b="1" dirty="0">
                <a:solidFill>
                  <a:schemeClr val="dk1"/>
                </a:solidFill>
                <a:latin typeface="Open Sans Light"/>
                <a:ea typeface="Open Sans Light"/>
                <a:cs typeface="Open Sans Light"/>
                <a:sym typeface="Open Sans Light"/>
              </a:rPr>
              <a:t> </a:t>
            </a:r>
            <a:r>
              <a:rPr lang="en-MY" sz="3700" dirty="0">
                <a:solidFill>
                  <a:schemeClr val="dk1"/>
                </a:solidFill>
                <a:latin typeface="Open Sans Light"/>
                <a:ea typeface="Open Sans Light"/>
                <a:cs typeface="Open Sans Light"/>
                <a:sym typeface="Open Sans Light"/>
              </a:rPr>
              <a:t>should be your firm’s preferred choice:</a:t>
            </a:r>
          </a:p>
        </p:txBody>
      </p:sp>
      <p:sp>
        <p:nvSpPr>
          <p:cNvPr id="437" name="Shape 437"/>
          <p:cNvSpPr/>
          <p:nvPr/>
        </p:nvSpPr>
        <p:spPr>
          <a:xfrm>
            <a:off x="1446791" y="9306603"/>
            <a:ext cx="22115575" cy="2062103"/>
          </a:xfrm>
          <a:prstGeom prst="rect">
            <a:avLst/>
          </a:prstGeom>
          <a:noFill/>
          <a:ln>
            <a:noFill/>
          </a:ln>
        </p:spPr>
        <p:txBody>
          <a:bodyPr wrap="square" lIns="91425" tIns="45700" rIns="91425" bIns="45700" anchor="t" anchorCtr="0">
            <a:noAutofit/>
          </a:bodyPr>
          <a:lstStyle/>
          <a:p>
            <a:pPr marL="0" marR="0" lvl="0" indent="0" algn="just" rtl="0">
              <a:spcBef>
                <a:spcPts val="0"/>
              </a:spcBef>
              <a:buSzPct val="25000"/>
              <a:buNone/>
            </a:pPr>
            <a:r>
              <a:rPr lang="en-MY" sz="3200" b="1" dirty="0">
                <a:solidFill>
                  <a:schemeClr val="dk1"/>
                </a:solidFill>
                <a:latin typeface="Open Sans Light"/>
                <a:ea typeface="Open Sans Light"/>
                <a:cs typeface="Open Sans Light"/>
                <a:sym typeface="Open Sans Light"/>
              </a:rPr>
              <a:t>Philosophy</a:t>
            </a:r>
          </a:p>
          <a:p>
            <a:pPr marL="0" marR="0" lvl="0" indent="0" algn="just" rtl="0">
              <a:spcBef>
                <a:spcPts val="0"/>
              </a:spcBef>
              <a:buSzPct val="25000"/>
              <a:buNone/>
            </a:pPr>
            <a:r>
              <a:rPr lang="en-MY" sz="3200" dirty="0">
                <a:solidFill>
                  <a:schemeClr val="dk1"/>
                </a:solidFill>
                <a:latin typeface="Open Sans Light"/>
                <a:ea typeface="Open Sans Light"/>
                <a:cs typeface="Open Sans Light"/>
                <a:sym typeface="Open Sans Light"/>
              </a:rPr>
              <a:t>We hold ourselves accountable to a very high standard of </a:t>
            </a:r>
            <a:r>
              <a:rPr lang="en-MY" sz="3200" dirty="0" smtClean="0">
                <a:solidFill>
                  <a:schemeClr val="dk1"/>
                </a:solidFill>
                <a:latin typeface="Open Sans Light"/>
                <a:ea typeface="Open Sans Light"/>
                <a:cs typeface="Open Sans Light"/>
                <a:sym typeface="Open Sans Light"/>
              </a:rPr>
              <a:t>behaviour</a:t>
            </a:r>
            <a:r>
              <a:rPr lang="en-MY" sz="3200" dirty="0">
                <a:solidFill>
                  <a:schemeClr val="dk1"/>
                </a:solidFill>
                <a:latin typeface="Open Sans Light"/>
                <a:ea typeface="Open Sans Light"/>
                <a:cs typeface="Open Sans Light"/>
                <a:sym typeface="Open Sans Light"/>
              </a:rPr>
              <a:t>. We always focus on doing the right thing regardless of how it “sells”. Our accountability philosophy has been the cornerstone of </a:t>
            </a:r>
            <a:r>
              <a:rPr lang="en-MY" sz="3200" b="1" dirty="0">
                <a:solidFill>
                  <a:srgbClr val="C00000"/>
                </a:solidFill>
                <a:latin typeface="Arial"/>
                <a:ea typeface="Arial"/>
                <a:cs typeface="Arial"/>
                <a:sym typeface="Arial"/>
              </a:rPr>
              <a:t>SALIHIN</a:t>
            </a:r>
            <a:r>
              <a:rPr lang="en-MY" sz="3200" dirty="0">
                <a:solidFill>
                  <a:schemeClr val="dk1"/>
                </a:solidFill>
                <a:latin typeface="Open Sans Light"/>
                <a:ea typeface="Open Sans Light"/>
                <a:cs typeface="Open Sans Light"/>
                <a:sym typeface="Open Sans Light"/>
              </a:rPr>
              <a:t>, it has guided our growth for over 15 years and will continue to guide future growth and practice.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19</a:t>
            </a:fld>
            <a:endParaRPr lang="en-MY" sz="2000">
              <a:solidFill>
                <a:schemeClr val="lt1"/>
              </a:solidFill>
              <a:latin typeface="Open Sans"/>
              <a:ea typeface="Open Sans"/>
              <a:cs typeface="Open Sans"/>
              <a:sym typeface="Open Sans"/>
            </a:endParaRPr>
          </a:p>
        </p:txBody>
      </p:sp>
      <p:sp>
        <p:nvSpPr>
          <p:cNvPr id="464" name="Shape 464"/>
          <p:cNvSpPr/>
          <p:nvPr/>
        </p:nvSpPr>
        <p:spPr>
          <a:xfrm>
            <a:off x="304373" y="6073512"/>
            <a:ext cx="5597891" cy="6589274"/>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65" name="Shape 465"/>
          <p:cNvSpPr/>
          <p:nvPr/>
        </p:nvSpPr>
        <p:spPr>
          <a:xfrm>
            <a:off x="641256" y="6061587"/>
            <a:ext cx="4988295" cy="6586428"/>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Selangor</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b="1">
                <a:solidFill>
                  <a:schemeClr val="lt1"/>
                </a:solidFill>
                <a:latin typeface="Open Sans"/>
                <a:ea typeface="Open Sans"/>
                <a:cs typeface="Open Sans"/>
                <a:sym typeface="Open Sans"/>
              </a:rPr>
              <a:t>Headquarters</a:t>
            </a:r>
          </a:p>
          <a:p>
            <a:pPr marL="0" marR="0" lvl="0" indent="0" algn="l" rtl="0">
              <a:spcBef>
                <a:spcPts val="0"/>
              </a:spcBef>
              <a:buNone/>
            </a:pPr>
            <a:endParaRPr sz="2800" b="1">
              <a:solidFill>
                <a:schemeClr val="lt1"/>
              </a:solidFill>
              <a:latin typeface="Open Sans"/>
              <a:ea typeface="Open Sans"/>
              <a:cs typeface="Open Sans"/>
              <a:sym typeface="Open Sans"/>
            </a:endParaRP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555, Jalan Samudra Utara,</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Taman Samudra,</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68100 Batu Caves,</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Selangor Darul Ehsan.</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+603-6185 9970 (Hunting Line)</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 </a:t>
            </a:r>
            <a:r>
              <a:rPr lang="en-MY" sz="2800">
                <a:solidFill>
                  <a:schemeClr val="lt1"/>
                </a:solidFill>
                <a:latin typeface="Open Sans Light"/>
                <a:ea typeface="Open Sans Light"/>
                <a:cs typeface="Open Sans Light"/>
                <a:sym typeface="Open Sans Light"/>
              </a:rPr>
              <a:t>+603-6184 2524</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a:t>
            </a:r>
            <a:r>
              <a:rPr lang="en-MY" sz="2800">
                <a:solidFill>
                  <a:schemeClr val="lt1"/>
                </a:solidFill>
                <a:latin typeface="Open Sans Light"/>
                <a:ea typeface="Open Sans Light"/>
                <a:cs typeface="Open Sans Light"/>
                <a:sym typeface="Open Sans Light"/>
              </a:rPr>
              <a:t> info@salihin.com.my</a:t>
            </a:r>
          </a:p>
        </p:txBody>
      </p:sp>
      <p:sp>
        <p:nvSpPr>
          <p:cNvPr id="466" name="Shape 466"/>
          <p:cNvSpPr/>
          <p:nvPr/>
        </p:nvSpPr>
        <p:spPr>
          <a:xfrm>
            <a:off x="6394717" y="6073512"/>
            <a:ext cx="5597891" cy="6591226"/>
          </a:xfrm>
          <a:prstGeom prst="rect">
            <a:avLst/>
          </a:prstGeom>
          <a:solidFill>
            <a:srgbClr val="7F7F7F"/>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67" name="Shape 467"/>
          <p:cNvSpPr/>
          <p:nvPr/>
        </p:nvSpPr>
        <p:spPr>
          <a:xfrm>
            <a:off x="6731600" y="6063539"/>
            <a:ext cx="4988295" cy="5262989"/>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Sarawak</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Lot 506, Floor Section 1,</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KTLD Jalan Kulas Tengah,</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93400 Kuching, Sarawak.</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+6082-240 378</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a:t>
            </a:r>
            <a:r>
              <a:rPr lang="en-MY" sz="2800">
                <a:solidFill>
                  <a:schemeClr val="lt1"/>
                </a:solidFill>
                <a:latin typeface="Open Sans Light"/>
                <a:ea typeface="Open Sans Light"/>
                <a:cs typeface="Open Sans Light"/>
                <a:sym typeface="Open Sans Light"/>
              </a:rPr>
              <a:t> +6082-240 359</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a:t>
            </a:r>
            <a:r>
              <a:rPr lang="en-MY" sz="2800">
                <a:solidFill>
                  <a:schemeClr val="lt1"/>
                </a:solidFill>
                <a:latin typeface="Open Sans Light"/>
                <a:ea typeface="Open Sans Light"/>
                <a:cs typeface="Open Sans Light"/>
                <a:sym typeface="Open Sans Light"/>
              </a:rPr>
              <a:t> </a:t>
            </a:r>
            <a:r>
              <a:rPr lang="en-MY" sz="2600">
                <a:solidFill>
                  <a:schemeClr val="lt1"/>
                </a:solidFill>
                <a:latin typeface="Open Sans Light"/>
                <a:ea typeface="Open Sans Light"/>
                <a:cs typeface="Open Sans Light"/>
                <a:sym typeface="Open Sans Light"/>
              </a:rPr>
              <a:t>salihinkuching@salihin.com.my</a:t>
            </a:r>
          </a:p>
        </p:txBody>
      </p:sp>
      <p:sp>
        <p:nvSpPr>
          <p:cNvPr id="468" name="Shape 468"/>
          <p:cNvSpPr/>
          <p:nvPr/>
        </p:nvSpPr>
        <p:spPr>
          <a:xfrm>
            <a:off x="12470610" y="6073512"/>
            <a:ext cx="5597891" cy="6591226"/>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69" name="Shape 469"/>
          <p:cNvSpPr/>
          <p:nvPr/>
        </p:nvSpPr>
        <p:spPr>
          <a:xfrm>
            <a:off x="12783428" y="6063539"/>
            <a:ext cx="5285071" cy="5293766"/>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Johor</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No. 17-02, Jalan Kolam Air 1,</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Taman Nong Chik Heights,</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80100 Johor Bahru,</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Johor Darul Takzim.</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+607-207 1728</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a:t>
            </a:r>
            <a:r>
              <a:rPr lang="en-MY" sz="2800">
                <a:solidFill>
                  <a:schemeClr val="lt1"/>
                </a:solidFill>
                <a:latin typeface="Open Sans Light"/>
                <a:ea typeface="Open Sans Light"/>
                <a:cs typeface="Open Sans Light"/>
                <a:sym typeface="Open Sans Light"/>
              </a:rPr>
              <a:t> +607-207 1729</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 </a:t>
            </a:r>
            <a:r>
              <a:rPr lang="en-MY" sz="2800">
                <a:solidFill>
                  <a:schemeClr val="lt1"/>
                </a:solidFill>
                <a:latin typeface="Open Sans Light"/>
                <a:ea typeface="Open Sans Light"/>
                <a:cs typeface="Open Sans Light"/>
                <a:sym typeface="Open Sans Light"/>
              </a:rPr>
              <a:t>info@salihin.com.my</a:t>
            </a:r>
          </a:p>
        </p:txBody>
      </p:sp>
      <p:sp>
        <p:nvSpPr>
          <p:cNvPr id="470" name="Shape 470"/>
          <p:cNvSpPr/>
          <p:nvPr/>
        </p:nvSpPr>
        <p:spPr>
          <a:xfrm>
            <a:off x="18527078" y="6073512"/>
            <a:ext cx="5597891" cy="6601200"/>
          </a:xfrm>
          <a:prstGeom prst="rect">
            <a:avLst/>
          </a:prstGeom>
          <a:solidFill>
            <a:srgbClr val="7F7F7F"/>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71" name="Shape 471"/>
          <p:cNvSpPr/>
          <p:nvPr/>
        </p:nvSpPr>
        <p:spPr>
          <a:xfrm>
            <a:off x="18863959" y="6073512"/>
            <a:ext cx="4988295" cy="6586428"/>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Terengganu (TAF)</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School of Maritime Business &amp; Management,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Universiti Malaysia Terengganu (UMT),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21030 Kuala Terengganu,</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Terengganu Darul Iman.</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+609-668 3674</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a:t>
            </a:r>
            <a:r>
              <a:rPr lang="en-MY" sz="2800">
                <a:solidFill>
                  <a:schemeClr val="lt1"/>
                </a:solidFill>
                <a:latin typeface="Open Sans Light"/>
                <a:ea typeface="Open Sans Light"/>
                <a:cs typeface="Open Sans Light"/>
                <a:sym typeface="Open Sans Light"/>
              </a:rPr>
              <a:t> +609-668 3498</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a:t>
            </a:r>
            <a:r>
              <a:rPr lang="en-MY" sz="2800">
                <a:solidFill>
                  <a:schemeClr val="lt1"/>
                </a:solidFill>
                <a:latin typeface="Open Sans Light"/>
                <a:ea typeface="Open Sans Light"/>
                <a:cs typeface="Open Sans Light"/>
                <a:sym typeface="Open Sans Light"/>
              </a:rPr>
              <a:t> taf.umt@salihin.com.my</a:t>
            </a:r>
          </a:p>
        </p:txBody>
      </p:sp>
      <p:sp>
        <p:nvSpPr>
          <p:cNvPr id="472" name="Shape 472"/>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Contact Us</a:t>
            </a:r>
          </a:p>
        </p:txBody>
      </p:sp>
      <p:sp>
        <p:nvSpPr>
          <p:cNvPr id="473" name="Shape 473"/>
          <p:cNvSpPr/>
          <p:nvPr/>
        </p:nvSpPr>
        <p:spPr>
          <a:xfrm>
            <a:off x="7029450" y="2441864"/>
            <a:ext cx="12058650" cy="2990562"/>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MY" sz="3000" b="1" dirty="0">
                <a:solidFill>
                  <a:srgbClr val="595959"/>
                </a:solidFill>
                <a:latin typeface="Open Sans Light"/>
                <a:ea typeface="Open Sans Light"/>
                <a:cs typeface="Open Sans Light"/>
                <a:sym typeface="Open Sans Light"/>
              </a:rPr>
              <a:t>Primary Contact Person</a:t>
            </a:r>
          </a:p>
          <a:p>
            <a:pPr marL="0" marR="0" lvl="0" indent="0" algn="ctr" rtl="0">
              <a:spcBef>
                <a:spcPts val="240"/>
              </a:spcBef>
              <a:spcAft>
                <a:spcPts val="0"/>
              </a:spcAft>
              <a:buNone/>
            </a:pPr>
            <a:endParaRPr sz="3000" dirty="0">
              <a:solidFill>
                <a:srgbClr val="595959"/>
              </a:solidFill>
              <a:latin typeface="Open Sans Light"/>
              <a:ea typeface="Open Sans Light"/>
              <a:cs typeface="Open Sans Light"/>
              <a:sym typeface="Open Sans Light"/>
            </a:endParaRPr>
          </a:p>
          <a:p>
            <a:pPr marL="0" marR="0" lvl="0" indent="0" algn="just" rtl="0">
              <a:spcBef>
                <a:spcPts val="240"/>
              </a:spcBef>
              <a:spcAft>
                <a:spcPts val="0"/>
              </a:spcAft>
              <a:buSzPct val="25000"/>
              <a:buNone/>
            </a:pPr>
            <a:r>
              <a:rPr lang="en-MY" sz="3000" b="1" dirty="0">
                <a:solidFill>
                  <a:srgbClr val="595959"/>
                </a:solidFill>
                <a:latin typeface="Open Sans Light"/>
                <a:ea typeface="Open Sans Light"/>
                <a:cs typeface="Open Sans Light"/>
                <a:sym typeface="Open Sans Light"/>
              </a:rPr>
              <a:t>Name		: </a:t>
            </a:r>
            <a:r>
              <a:rPr lang="en-MY" sz="3000" b="1" dirty="0" err="1">
                <a:solidFill>
                  <a:srgbClr val="595959"/>
                </a:solidFill>
                <a:latin typeface="Open Sans Light"/>
                <a:ea typeface="Open Sans Light"/>
                <a:cs typeface="Open Sans Light"/>
                <a:sym typeface="Open Sans Light"/>
              </a:rPr>
              <a:t>En</a:t>
            </a:r>
            <a:r>
              <a:rPr lang="en-MY" sz="3000" b="1" dirty="0">
                <a:solidFill>
                  <a:srgbClr val="595959"/>
                </a:solidFill>
                <a:latin typeface="Open Sans Light"/>
                <a:ea typeface="Open Sans Light"/>
                <a:cs typeface="Open Sans Light"/>
                <a:sym typeface="Open Sans Light"/>
              </a:rPr>
              <a:t>. </a:t>
            </a:r>
            <a:r>
              <a:rPr lang="en-MY" sz="3000" b="1" dirty="0" err="1">
                <a:solidFill>
                  <a:srgbClr val="595959"/>
                </a:solidFill>
                <a:latin typeface="Open Sans Light"/>
                <a:ea typeface="Open Sans Light"/>
                <a:cs typeface="Open Sans Light"/>
                <a:sym typeface="Open Sans Light"/>
              </a:rPr>
              <a:t>Mohd</a:t>
            </a:r>
            <a:r>
              <a:rPr lang="en-MY" sz="3000" b="1" dirty="0">
                <a:solidFill>
                  <a:srgbClr val="595959"/>
                </a:solidFill>
                <a:latin typeface="Open Sans Light"/>
                <a:ea typeface="Open Sans Light"/>
                <a:cs typeface="Open Sans Light"/>
                <a:sym typeface="Open Sans Light"/>
              </a:rPr>
              <a:t> </a:t>
            </a:r>
            <a:r>
              <a:rPr lang="en-MY" sz="3000" b="1" dirty="0" err="1">
                <a:solidFill>
                  <a:srgbClr val="595959"/>
                </a:solidFill>
                <a:latin typeface="Open Sans Light"/>
                <a:ea typeface="Open Sans Light"/>
                <a:cs typeface="Open Sans Light"/>
                <a:sym typeface="Open Sans Light"/>
              </a:rPr>
              <a:t>Aizat</a:t>
            </a:r>
            <a:r>
              <a:rPr lang="en-MY" sz="3000" b="1" dirty="0">
                <a:solidFill>
                  <a:srgbClr val="595959"/>
                </a:solidFill>
                <a:latin typeface="Open Sans Light"/>
                <a:ea typeface="Open Sans Light"/>
                <a:cs typeface="Open Sans Light"/>
                <a:sym typeface="Open Sans Light"/>
              </a:rPr>
              <a:t> Jamil</a:t>
            </a:r>
          </a:p>
          <a:p>
            <a:pPr marL="0" marR="0" lvl="0" indent="0" algn="just" rtl="0">
              <a:spcBef>
                <a:spcPts val="240"/>
              </a:spcBef>
              <a:spcAft>
                <a:spcPts val="0"/>
              </a:spcAft>
              <a:buSzPct val="25000"/>
              <a:buNone/>
            </a:pPr>
            <a:r>
              <a:rPr lang="en-MY" sz="3000" dirty="0">
                <a:solidFill>
                  <a:srgbClr val="595959"/>
                </a:solidFill>
                <a:latin typeface="Open Sans Light"/>
                <a:ea typeface="Open Sans Light"/>
                <a:cs typeface="Open Sans Light"/>
                <a:sym typeface="Open Sans Light"/>
              </a:rPr>
              <a:t>Designation	: </a:t>
            </a:r>
            <a:r>
              <a:rPr lang="en-MY" sz="3000" dirty="0" smtClean="0">
                <a:solidFill>
                  <a:srgbClr val="595959"/>
                </a:solidFill>
                <a:latin typeface="Open Sans Light"/>
                <a:ea typeface="Open Sans Light"/>
                <a:cs typeface="Open Sans Light"/>
                <a:sym typeface="Open Sans Light"/>
              </a:rPr>
              <a:t>Assistant Director of Business Development</a:t>
            </a:r>
            <a:endParaRPr lang="en-MY" sz="3000" dirty="0">
              <a:solidFill>
                <a:srgbClr val="595959"/>
              </a:solidFill>
              <a:latin typeface="Open Sans Light"/>
              <a:ea typeface="Open Sans Light"/>
              <a:cs typeface="Open Sans Light"/>
              <a:sym typeface="Open Sans Light"/>
            </a:endParaRPr>
          </a:p>
          <a:p>
            <a:pPr marL="0" marR="0" lvl="0" indent="0" algn="just" rtl="0">
              <a:spcBef>
                <a:spcPts val="240"/>
              </a:spcBef>
              <a:spcAft>
                <a:spcPts val="0"/>
              </a:spcAft>
              <a:buSzPct val="25000"/>
              <a:buNone/>
            </a:pPr>
            <a:r>
              <a:rPr lang="en-MY" sz="3000" dirty="0">
                <a:solidFill>
                  <a:srgbClr val="595959"/>
                </a:solidFill>
                <a:latin typeface="Open Sans Light"/>
                <a:ea typeface="Open Sans Light"/>
                <a:cs typeface="Open Sans Light"/>
                <a:sym typeface="Open Sans Light"/>
              </a:rPr>
              <a:t>Contact No	: 012-280 4533</a:t>
            </a:r>
          </a:p>
          <a:p>
            <a:pPr marL="0" marR="0" lvl="0" indent="0" algn="just" rtl="0">
              <a:spcBef>
                <a:spcPts val="240"/>
              </a:spcBef>
              <a:spcAft>
                <a:spcPts val="0"/>
              </a:spcAft>
              <a:buSzPct val="25000"/>
              <a:buNone/>
            </a:pPr>
            <a:r>
              <a:rPr lang="en-MY" sz="3000" dirty="0">
                <a:solidFill>
                  <a:srgbClr val="595959"/>
                </a:solidFill>
                <a:latin typeface="Open Sans Light"/>
                <a:ea typeface="Open Sans Light"/>
                <a:cs typeface="Open Sans Light"/>
                <a:sym typeface="Open Sans Light"/>
              </a:rPr>
              <a:t>Email		: aizat@salihin.com.my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b="0" i="0" u="none" strike="noStrike" cap="none">
                <a:solidFill>
                  <a:srgbClr val="C00000"/>
                </a:solidFill>
                <a:latin typeface="Open Sans Light"/>
                <a:ea typeface="Open Sans Light"/>
                <a:cs typeface="Open Sans Light"/>
                <a:sym typeface="Open Sans Light"/>
              </a:rPr>
              <a:t>Executive Summary</a:t>
            </a:r>
          </a:p>
        </p:txBody>
      </p:sp>
      <p:sp>
        <p:nvSpPr>
          <p:cNvPr id="67" name="Shape 67"/>
          <p:cNvSpPr/>
          <p:nvPr/>
        </p:nvSpPr>
        <p:spPr>
          <a:xfrm>
            <a:off x="2291789" y="4424442"/>
            <a:ext cx="20642137" cy="6319758"/>
          </a:xfrm>
          <a:prstGeom prst="rect">
            <a:avLst/>
          </a:prstGeom>
          <a:noFill/>
          <a:ln>
            <a:noFill/>
          </a:ln>
        </p:spPr>
        <p:txBody>
          <a:bodyPr wrap="square" lIns="91425" tIns="45700" rIns="91425" bIns="45700" anchor="t" anchorCtr="0">
            <a:noAutofit/>
          </a:bodyPr>
          <a:lstStyle/>
          <a:p>
            <a:pPr lvl="0" algn="just">
              <a:buSzPct val="25000"/>
            </a:pPr>
            <a:r>
              <a:rPr lang="en-MY" sz="3600" b="0" i="0" u="none" strike="noStrike" cap="none" dirty="0">
                <a:solidFill>
                  <a:schemeClr val="dk1"/>
                </a:solidFill>
                <a:latin typeface="Open Sans Light"/>
                <a:ea typeface="Open Sans Light"/>
                <a:cs typeface="Open Sans Light"/>
                <a:sym typeface="Open Sans Light"/>
              </a:rPr>
              <a:t>Following the invitation for Request For Proposal (RFP) from </a:t>
            </a:r>
            <a:r>
              <a:rPr lang="en-MY" sz="3600" b="1" dirty="0" smtClean="0">
                <a:solidFill>
                  <a:schemeClr val="dk1"/>
                </a:solidFill>
                <a:latin typeface="Open Sans Light"/>
                <a:ea typeface="Open Sans Light"/>
                <a:cs typeface="Open Sans Light"/>
                <a:sym typeface="Open Sans Light"/>
              </a:rPr>
              <a:t>HALAL INDUSTRY DEVELOPMENT CORPORATION </a:t>
            </a:r>
            <a:r>
              <a:rPr lang="en-MY" sz="3600" b="1" i="0" u="none" strike="noStrike" cap="none" dirty="0" smtClean="0">
                <a:solidFill>
                  <a:schemeClr val="dk1"/>
                </a:solidFill>
                <a:latin typeface="Open Sans Light"/>
                <a:ea typeface="Open Sans Light"/>
                <a:cs typeface="Open Sans Light"/>
                <a:sym typeface="Open Sans Light"/>
              </a:rPr>
              <a:t>(“HDC”), </a:t>
            </a:r>
            <a:r>
              <a:rPr lang="en-MY" sz="3600" b="0" i="0" u="none" strike="noStrike" cap="none" dirty="0">
                <a:solidFill>
                  <a:schemeClr val="dk1"/>
                </a:solidFill>
                <a:latin typeface="Open Sans Light"/>
                <a:ea typeface="Open Sans Light"/>
                <a:cs typeface="Open Sans Light"/>
                <a:sym typeface="Open Sans Light"/>
              </a:rPr>
              <a:t>a meeting was held at </a:t>
            </a:r>
            <a:r>
              <a:rPr lang="en-MY" sz="3600" b="0" i="0" u="none" strike="noStrike" cap="none" dirty="0" smtClean="0">
                <a:solidFill>
                  <a:schemeClr val="dk1"/>
                </a:solidFill>
                <a:latin typeface="Open Sans Light"/>
                <a:ea typeface="Open Sans Light"/>
                <a:cs typeface="Open Sans Light"/>
                <a:sym typeface="Open Sans Light"/>
              </a:rPr>
              <a:t>Head Office of HDC at 5.02, level 5, KPMG Tower, First Avenue, </a:t>
            </a:r>
            <a:r>
              <a:rPr lang="en-MY" sz="3600" b="0" i="0" u="none" strike="noStrike" cap="none" dirty="0" err="1" smtClean="0">
                <a:solidFill>
                  <a:schemeClr val="dk1"/>
                </a:solidFill>
                <a:latin typeface="Open Sans Light"/>
                <a:ea typeface="Open Sans Light"/>
                <a:cs typeface="Open Sans Light"/>
                <a:sym typeface="Open Sans Light"/>
              </a:rPr>
              <a:t>Persiaran</a:t>
            </a:r>
            <a:r>
              <a:rPr lang="en-MY" sz="3600" b="0" i="0" u="none" strike="noStrike" cap="none" dirty="0" smtClean="0">
                <a:solidFill>
                  <a:schemeClr val="dk1"/>
                </a:solidFill>
                <a:latin typeface="Open Sans Light"/>
                <a:ea typeface="Open Sans Light"/>
                <a:cs typeface="Open Sans Light"/>
                <a:sym typeface="Open Sans Light"/>
              </a:rPr>
              <a:t> Bandar </a:t>
            </a:r>
            <a:r>
              <a:rPr lang="en-MY" sz="3600" b="0" i="0" u="none" strike="noStrike" cap="none" dirty="0" err="1" smtClean="0">
                <a:solidFill>
                  <a:schemeClr val="dk1"/>
                </a:solidFill>
                <a:latin typeface="Open Sans Light"/>
                <a:ea typeface="Open Sans Light"/>
                <a:cs typeface="Open Sans Light"/>
                <a:sym typeface="Open Sans Light"/>
              </a:rPr>
              <a:t>Utama</a:t>
            </a:r>
            <a:r>
              <a:rPr lang="en-MY" sz="3600" b="0" i="0" u="none" strike="noStrike" cap="none" dirty="0" smtClean="0">
                <a:solidFill>
                  <a:schemeClr val="dk1"/>
                </a:solidFill>
                <a:latin typeface="Open Sans Light"/>
                <a:ea typeface="Open Sans Light"/>
                <a:cs typeface="Open Sans Light"/>
                <a:sym typeface="Open Sans Light"/>
              </a:rPr>
              <a:t>, 47800 </a:t>
            </a:r>
            <a:r>
              <a:rPr lang="en-MY" sz="3600" b="0" i="0" u="none" strike="noStrike" cap="none" dirty="0" err="1" smtClean="0">
                <a:solidFill>
                  <a:schemeClr val="dk1"/>
                </a:solidFill>
                <a:latin typeface="Open Sans Light"/>
                <a:ea typeface="Open Sans Light"/>
                <a:cs typeface="Open Sans Light"/>
                <a:sym typeface="Open Sans Light"/>
              </a:rPr>
              <a:t>Petaling</a:t>
            </a:r>
            <a:r>
              <a:rPr lang="en-MY" sz="3600" b="0" i="0" u="none" strike="noStrike" cap="none" dirty="0" smtClean="0">
                <a:solidFill>
                  <a:schemeClr val="dk1"/>
                </a:solidFill>
                <a:latin typeface="Open Sans Light"/>
                <a:ea typeface="Open Sans Light"/>
                <a:cs typeface="Open Sans Light"/>
                <a:sym typeface="Open Sans Light"/>
              </a:rPr>
              <a:t> Jaya, Selangor</a:t>
            </a:r>
            <a:r>
              <a:rPr lang="en-MY" sz="3600" dirty="0" smtClean="0">
                <a:solidFill>
                  <a:schemeClr val="dk1"/>
                </a:solidFill>
                <a:latin typeface="Open Sans Light"/>
                <a:ea typeface="Open Sans Light"/>
                <a:cs typeface="Open Sans Light"/>
                <a:sym typeface="Open Sans Light"/>
              </a:rPr>
              <a:t>.</a:t>
            </a:r>
            <a:endParaRPr lang="en-MY" sz="3600" dirty="0">
              <a:solidFill>
                <a:schemeClr val="dk1"/>
              </a:solidFill>
              <a:latin typeface="Open Sans Light"/>
              <a:ea typeface="Open Sans Light"/>
              <a:cs typeface="Open Sans Light"/>
              <a:sym typeface="Open Sans Light"/>
            </a:endParaRPr>
          </a:p>
          <a:p>
            <a:pPr marL="0" marR="0" lvl="0" indent="0" algn="just" rtl="0">
              <a:spcBef>
                <a:spcPts val="0"/>
              </a:spcBef>
              <a:buSzPct val="25000"/>
              <a:buNone/>
            </a:pPr>
            <a:endParaRPr sz="3600" dirty="0">
              <a:solidFill>
                <a:srgbClr val="000000"/>
              </a:solidFill>
              <a:latin typeface="Open Sans Light"/>
              <a:ea typeface="Open Sans Light"/>
              <a:cs typeface="Open Sans Light"/>
              <a:sym typeface="Open Sans Light"/>
            </a:endParaRPr>
          </a:p>
          <a:p>
            <a:pPr marL="0" marR="0" lvl="0" indent="0" algn="just" rtl="0">
              <a:spcBef>
                <a:spcPts val="0"/>
              </a:spcBef>
              <a:buSzPct val="25000"/>
              <a:buNone/>
            </a:pPr>
            <a:r>
              <a:rPr lang="en-MY" sz="3600" b="1" dirty="0">
                <a:solidFill>
                  <a:srgbClr val="C00000"/>
                </a:solidFill>
                <a:latin typeface="Arial"/>
                <a:ea typeface="Arial"/>
                <a:cs typeface="Arial"/>
                <a:sym typeface="Arial"/>
              </a:rPr>
              <a:t>SALIHIN</a:t>
            </a:r>
            <a:r>
              <a:rPr lang="en-MY" sz="3600" dirty="0">
                <a:solidFill>
                  <a:schemeClr val="dk1"/>
                </a:solidFill>
                <a:latin typeface="Open Sans Light"/>
                <a:ea typeface="Open Sans Light"/>
                <a:cs typeface="Open Sans Light"/>
                <a:sym typeface="Open Sans Light"/>
              </a:rPr>
              <a:t>,</a:t>
            </a:r>
            <a:r>
              <a:rPr lang="en-MY" sz="3600" dirty="0">
                <a:solidFill>
                  <a:srgbClr val="FF0000"/>
                </a:solidFill>
                <a:latin typeface="Open Sans Light"/>
                <a:ea typeface="Open Sans Light"/>
                <a:cs typeface="Open Sans Light"/>
                <a:sym typeface="Open Sans Light"/>
              </a:rPr>
              <a:t> </a:t>
            </a:r>
            <a:r>
              <a:rPr lang="en-MY" sz="3600" dirty="0">
                <a:solidFill>
                  <a:srgbClr val="000000"/>
                </a:solidFill>
                <a:latin typeface="Open Sans Light"/>
                <a:ea typeface="Open Sans Light"/>
                <a:cs typeface="Open Sans Light"/>
                <a:sym typeface="Open Sans Light"/>
              </a:rPr>
              <a:t>therefore, is pleased to submit a proposal to </a:t>
            </a:r>
            <a:r>
              <a:rPr lang="en-MY" sz="3600" dirty="0" smtClean="0">
                <a:latin typeface="Open Sans Light"/>
                <a:ea typeface="Open Sans Light"/>
                <a:cs typeface="Open Sans Light"/>
                <a:sym typeface="Open Sans Light"/>
              </a:rPr>
              <a:t>review the fund claimed amounting RM 2,000,000.00</a:t>
            </a:r>
            <a:r>
              <a:rPr lang="en-MY" sz="3600" dirty="0" smtClean="0">
                <a:solidFill>
                  <a:srgbClr val="000000"/>
                </a:solidFill>
                <a:latin typeface="Open Sans Light"/>
                <a:ea typeface="Open Sans Light"/>
                <a:cs typeface="Open Sans Light"/>
                <a:sym typeface="Open Sans Light"/>
              </a:rPr>
              <a:t> </a:t>
            </a:r>
            <a:r>
              <a:rPr lang="en-MY" sz="3600" dirty="0">
                <a:solidFill>
                  <a:srgbClr val="000000"/>
                </a:solidFill>
                <a:latin typeface="Open Sans Light"/>
                <a:ea typeface="Open Sans Light"/>
                <a:cs typeface="Open Sans Light"/>
                <a:sym typeface="Open Sans Light"/>
              </a:rPr>
              <a:t>for </a:t>
            </a:r>
            <a:r>
              <a:rPr lang="en-MY" sz="3600" b="1" dirty="0" smtClean="0">
                <a:solidFill>
                  <a:srgbClr val="000000"/>
                </a:solidFill>
                <a:latin typeface="Open Sans Light"/>
                <a:ea typeface="Open Sans Light"/>
                <a:cs typeface="Open Sans Light"/>
                <a:sym typeface="Open Sans Light"/>
              </a:rPr>
              <a:t>HDC </a:t>
            </a:r>
            <a:r>
              <a:rPr lang="en-MY" sz="3600" dirty="0">
                <a:solidFill>
                  <a:srgbClr val="000000"/>
                </a:solidFill>
                <a:latin typeface="Open Sans Light"/>
                <a:ea typeface="Open Sans Light"/>
                <a:cs typeface="Open Sans Light"/>
                <a:sym typeface="Open Sans Light"/>
              </a:rPr>
              <a:t>a quality service with the right team and experience.</a:t>
            </a:r>
          </a:p>
          <a:p>
            <a:pPr marL="0" marR="0" lvl="0" indent="0" algn="just" rtl="0">
              <a:spcBef>
                <a:spcPts val="0"/>
              </a:spcBef>
              <a:buNone/>
            </a:pPr>
            <a:endParaRPr sz="3600" dirty="0">
              <a:solidFill>
                <a:srgbClr val="000000"/>
              </a:solidFill>
              <a:latin typeface="Open Sans Light"/>
              <a:ea typeface="Open Sans Light"/>
              <a:cs typeface="Open Sans Light"/>
              <a:sym typeface="Open Sans Light"/>
            </a:endParaRPr>
          </a:p>
          <a:p>
            <a:pPr marL="0" marR="0" lvl="0" indent="0" algn="just" rtl="0">
              <a:spcBef>
                <a:spcPts val="0"/>
              </a:spcBef>
              <a:buSzPct val="25000"/>
              <a:buNone/>
            </a:pPr>
            <a:r>
              <a:rPr lang="en-MY" sz="3600" dirty="0">
                <a:solidFill>
                  <a:srgbClr val="000000"/>
                </a:solidFill>
                <a:latin typeface="Open Sans Light"/>
                <a:ea typeface="Open Sans Light"/>
                <a:cs typeface="Open Sans Light"/>
                <a:sym typeface="Open Sans Light"/>
              </a:rPr>
              <a:t>This proposal outlines the services scope, expected timeline and proposed fee for the engagement.</a:t>
            </a:r>
          </a:p>
        </p:txBody>
      </p:sp>
      <p:sp>
        <p:nvSpPr>
          <p:cNvPr id="68" name="Shape 68"/>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2</a:t>
            </a:fld>
            <a:endParaRPr lang="en-MY" sz="2000">
              <a:solidFill>
                <a:schemeClr val="lt1"/>
              </a:solidFill>
              <a:latin typeface="Open Sans"/>
              <a:ea typeface="Open Sans"/>
              <a:cs typeface="Open Sans"/>
              <a:sym typeface="Open Sans"/>
            </a:endParaRPr>
          </a:p>
        </p:txBody>
      </p:sp>
      <p:sp>
        <p:nvSpPr>
          <p:cNvPr id="69" name="Shape 69"/>
          <p:cNvSpPr/>
          <p:nvPr/>
        </p:nvSpPr>
        <p:spPr>
          <a:xfrm>
            <a:off x="1362312" y="3848100"/>
            <a:ext cx="609601" cy="6419850"/>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Shape 479"/>
          <p:cNvPicPr preferRelativeResize="0"/>
          <p:nvPr/>
        </p:nvPicPr>
        <p:blipFill rotWithShape="1">
          <a:blip r:embed="rId3">
            <a:alphaModFix/>
          </a:blip>
          <a:srcRect/>
          <a:stretch/>
        </p:blipFill>
        <p:spPr>
          <a:xfrm>
            <a:off x="8477249" y="5751003"/>
            <a:ext cx="7432431" cy="1545195"/>
          </a:xfrm>
          <a:prstGeom prst="rect">
            <a:avLst/>
          </a:prstGeom>
          <a:noFill/>
          <a:ln>
            <a:noFill/>
          </a:ln>
        </p:spPr>
      </p:pic>
      <p:sp>
        <p:nvSpPr>
          <p:cNvPr id="480" name="Shape 480"/>
          <p:cNvSpPr txBox="1"/>
          <p:nvPr/>
        </p:nvSpPr>
        <p:spPr>
          <a:xfrm>
            <a:off x="1424183" y="7486502"/>
            <a:ext cx="21586688" cy="1446561"/>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2600">
                <a:solidFill>
                  <a:srgbClr val="595959"/>
                </a:solidFill>
                <a:latin typeface="Open Sans"/>
                <a:ea typeface="Open Sans"/>
                <a:cs typeface="Open Sans"/>
                <a:sym typeface="Open Sans"/>
              </a:rPr>
              <a:t>www.salihin.com.my | www.salihinpremier.com</a:t>
            </a:r>
          </a:p>
          <a:p>
            <a:pPr marL="0" marR="0" lvl="0" indent="0" algn="ctr" rtl="0">
              <a:spcBef>
                <a:spcPts val="0"/>
              </a:spcBef>
              <a:buNone/>
            </a:pPr>
            <a:endParaRPr sz="2600">
              <a:solidFill>
                <a:srgbClr val="595959"/>
              </a:solidFill>
              <a:latin typeface="Open Sans"/>
              <a:ea typeface="Open Sans"/>
              <a:cs typeface="Open Sans"/>
              <a:sym typeface="Open Sans"/>
            </a:endParaRPr>
          </a:p>
          <a:p>
            <a:pPr marL="0" marR="0" lvl="0" indent="0" algn="ctr" rtl="0">
              <a:spcBef>
                <a:spcPts val="0"/>
              </a:spcBef>
              <a:buSzPct val="25000"/>
              <a:buNone/>
            </a:pPr>
            <a:r>
              <a:rPr lang="en-MY" sz="2600" b="1">
                <a:solidFill>
                  <a:srgbClr val="595959"/>
                </a:solidFill>
                <a:latin typeface="Open Sans"/>
                <a:ea typeface="Open Sans"/>
                <a:cs typeface="Open Sans"/>
                <a:sym typeface="Open Sans"/>
              </a:rPr>
              <a:t>Careline:</a:t>
            </a:r>
            <a:r>
              <a:rPr lang="en-MY" sz="2600">
                <a:solidFill>
                  <a:srgbClr val="595959"/>
                </a:solidFill>
                <a:latin typeface="Open Sans"/>
                <a:ea typeface="Open Sans"/>
                <a:cs typeface="Open Sans"/>
                <a:sym typeface="Open Sans"/>
              </a:rPr>
              <a:t> 1 300 88 5678 </a:t>
            </a:r>
          </a:p>
        </p:txBody>
      </p:sp>
      <p:pic>
        <p:nvPicPr>
          <p:cNvPr id="481" name="Shape 481"/>
          <p:cNvPicPr preferRelativeResize="0"/>
          <p:nvPr/>
        </p:nvPicPr>
        <p:blipFill rotWithShape="1">
          <a:blip r:embed="rId4">
            <a:alphaModFix/>
          </a:blip>
          <a:srcRect/>
          <a:stretch/>
        </p:blipFill>
        <p:spPr>
          <a:xfrm>
            <a:off x="10604746" y="12088802"/>
            <a:ext cx="4045940" cy="1124329"/>
          </a:xfrm>
          <a:prstGeom prst="rect">
            <a:avLst/>
          </a:prstGeom>
          <a:noFill/>
          <a:ln>
            <a:noFill/>
          </a:ln>
        </p:spPr>
      </p:pic>
      <p:sp>
        <p:nvSpPr>
          <p:cNvPr id="482" name="Shape 482"/>
          <p:cNvSpPr/>
          <p:nvPr/>
        </p:nvSpPr>
        <p:spPr>
          <a:xfrm>
            <a:off x="10043003" y="11666792"/>
            <a:ext cx="4988295" cy="492452"/>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2000">
                <a:solidFill>
                  <a:srgbClr val="595959"/>
                </a:solidFill>
                <a:latin typeface="Open Sans"/>
                <a:ea typeface="Open Sans"/>
                <a:cs typeface="Open Sans"/>
                <a:sym typeface="Open Sans"/>
              </a:rPr>
              <a:t>Follow us on social media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Table of Contents</a:t>
            </a:r>
          </a:p>
        </p:txBody>
      </p:sp>
      <p:sp>
        <p:nvSpPr>
          <p:cNvPr id="76" name="Shape 76"/>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3</a:t>
            </a:fld>
            <a:endParaRPr lang="en-MY" sz="2000">
              <a:solidFill>
                <a:schemeClr val="lt1"/>
              </a:solidFill>
              <a:latin typeface="Open Sans"/>
              <a:ea typeface="Open Sans"/>
              <a:cs typeface="Open Sans"/>
              <a:sym typeface="Open Sans"/>
            </a:endParaRPr>
          </a:p>
        </p:txBody>
      </p:sp>
      <p:sp>
        <p:nvSpPr>
          <p:cNvPr id="77" name="Shape 77"/>
          <p:cNvSpPr txBox="1"/>
          <p:nvPr/>
        </p:nvSpPr>
        <p:spPr>
          <a:xfrm>
            <a:off x="1400413" y="3520450"/>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10</a:t>
            </a:r>
          </a:p>
        </p:txBody>
      </p:sp>
      <p:sp>
        <p:nvSpPr>
          <p:cNvPr id="78" name="Shape 78"/>
          <p:cNvSpPr/>
          <p:nvPr/>
        </p:nvSpPr>
        <p:spPr>
          <a:xfrm>
            <a:off x="1344845" y="3618651"/>
            <a:ext cx="1208768" cy="1208768"/>
          </a:xfrm>
          <a:prstGeom prst="ellipse">
            <a:avLst/>
          </a:prstGeom>
          <a:solidFill>
            <a:srgbClr val="C00000"/>
          </a:solid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79" name="Shape 79"/>
          <p:cNvSpPr txBox="1"/>
          <p:nvPr/>
        </p:nvSpPr>
        <p:spPr>
          <a:xfrm>
            <a:off x="1375771" y="3821380"/>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1.0</a:t>
            </a:r>
          </a:p>
        </p:txBody>
      </p:sp>
      <p:sp>
        <p:nvSpPr>
          <p:cNvPr id="80" name="Shape 80"/>
          <p:cNvSpPr txBox="1"/>
          <p:nvPr/>
        </p:nvSpPr>
        <p:spPr>
          <a:xfrm>
            <a:off x="3729787" y="3767785"/>
            <a:ext cx="17878927" cy="923341"/>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4400">
                <a:solidFill>
                  <a:srgbClr val="0C0C0C"/>
                </a:solidFill>
                <a:latin typeface="Open Sans Light"/>
                <a:ea typeface="Open Sans Light"/>
                <a:cs typeface="Open Sans Light"/>
                <a:sym typeface="Open Sans Light"/>
              </a:rPr>
              <a:t>About Us													       4</a:t>
            </a:r>
          </a:p>
        </p:txBody>
      </p:sp>
      <p:sp>
        <p:nvSpPr>
          <p:cNvPr id="81" name="Shape 81"/>
          <p:cNvSpPr/>
          <p:nvPr/>
        </p:nvSpPr>
        <p:spPr>
          <a:xfrm>
            <a:off x="1370041" y="5567742"/>
            <a:ext cx="1208768" cy="1208768"/>
          </a:xfrm>
          <a:prstGeom prst="ellipse">
            <a:avLst/>
          </a:prstGeom>
          <a:solidFill>
            <a:srgbClr val="C00000"/>
          </a:solid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82" name="Shape 82"/>
          <p:cNvSpPr txBox="1"/>
          <p:nvPr/>
        </p:nvSpPr>
        <p:spPr>
          <a:xfrm>
            <a:off x="1400967" y="5770471"/>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2.0</a:t>
            </a:r>
          </a:p>
        </p:txBody>
      </p:sp>
      <p:sp>
        <p:nvSpPr>
          <p:cNvPr id="83" name="Shape 83"/>
          <p:cNvSpPr/>
          <p:nvPr/>
        </p:nvSpPr>
        <p:spPr>
          <a:xfrm>
            <a:off x="1369462" y="7428628"/>
            <a:ext cx="1208768" cy="1208768"/>
          </a:xfrm>
          <a:prstGeom prst="ellipse">
            <a:avLst/>
          </a:prstGeom>
          <a:solidFill>
            <a:srgbClr val="C00000"/>
          </a:solid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84" name="Shape 84"/>
          <p:cNvSpPr txBox="1"/>
          <p:nvPr/>
        </p:nvSpPr>
        <p:spPr>
          <a:xfrm>
            <a:off x="1400388" y="7631357"/>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3.0</a:t>
            </a:r>
          </a:p>
        </p:txBody>
      </p:sp>
      <p:sp>
        <p:nvSpPr>
          <p:cNvPr id="85" name="Shape 85"/>
          <p:cNvSpPr txBox="1"/>
          <p:nvPr/>
        </p:nvSpPr>
        <p:spPr>
          <a:xfrm>
            <a:off x="3729789" y="5716876"/>
            <a:ext cx="17878927" cy="923341"/>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4400" dirty="0">
                <a:solidFill>
                  <a:srgbClr val="0C0C0C"/>
                </a:solidFill>
                <a:latin typeface="Open Sans Light"/>
                <a:ea typeface="Open Sans Light"/>
                <a:cs typeface="Open Sans Light"/>
                <a:sym typeface="Open Sans Light"/>
              </a:rPr>
              <a:t>The Proposal 												      12</a:t>
            </a:r>
          </a:p>
        </p:txBody>
      </p:sp>
      <p:sp>
        <p:nvSpPr>
          <p:cNvPr id="86" name="Shape 86"/>
          <p:cNvSpPr txBox="1"/>
          <p:nvPr/>
        </p:nvSpPr>
        <p:spPr>
          <a:xfrm>
            <a:off x="3777914" y="7644482"/>
            <a:ext cx="17878927" cy="923341"/>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4400">
                <a:solidFill>
                  <a:srgbClr val="0C0C0C"/>
                </a:solidFill>
                <a:latin typeface="Open Sans Light"/>
                <a:ea typeface="Open Sans Light"/>
                <a:cs typeface="Open Sans Light"/>
                <a:sym typeface="Open Sans Light"/>
              </a:rPr>
              <a:t>Contact Us													19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p:nvPr/>
        </p:nvSpPr>
        <p:spPr>
          <a:xfrm>
            <a:off x="18533389" y="-94944"/>
            <a:ext cx="5352781" cy="6519749"/>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93" name="Shape 93"/>
          <p:cNvSpPr/>
          <p:nvPr/>
        </p:nvSpPr>
        <p:spPr>
          <a:xfrm>
            <a:off x="19056882" y="2809124"/>
            <a:ext cx="4311545" cy="1846669"/>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a:solidFill>
                  <a:schemeClr val="lt1"/>
                </a:solidFill>
                <a:latin typeface="Open Sans Light"/>
                <a:ea typeface="Open Sans Light"/>
                <a:cs typeface="Open Sans Light"/>
                <a:sym typeface="Open Sans Light"/>
              </a:rPr>
              <a:t>About Us</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ctr" rtl="0">
              <a:spcBef>
                <a:spcPts val="0"/>
              </a:spcBef>
              <a:buSzPct val="25000"/>
              <a:buNone/>
            </a:pPr>
            <a:r>
              <a:rPr lang="en-MY" sz="2800">
                <a:solidFill>
                  <a:schemeClr val="lt1"/>
                </a:solidFill>
                <a:latin typeface="Open Sans"/>
                <a:ea typeface="Open Sans"/>
                <a:cs typeface="Open Sans"/>
                <a:sym typeface="Open Sans"/>
              </a:rPr>
              <a:t>SALIHIN</a:t>
            </a:r>
          </a:p>
        </p:txBody>
      </p:sp>
      <p:sp>
        <p:nvSpPr>
          <p:cNvPr id="94" name="Shape 94"/>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4</a:t>
            </a:fld>
            <a:endParaRPr lang="en-MY" sz="2000">
              <a:solidFill>
                <a:schemeClr val="lt1"/>
              </a:solidFill>
              <a:latin typeface="Open Sans"/>
              <a:ea typeface="Open Sans"/>
              <a:cs typeface="Open Sans"/>
              <a:sym typeface="Open Sans"/>
            </a:endParaRPr>
          </a:p>
        </p:txBody>
      </p:sp>
      <p:sp>
        <p:nvSpPr>
          <p:cNvPr id="95" name="Shape 95"/>
          <p:cNvSpPr/>
          <p:nvPr/>
        </p:nvSpPr>
        <p:spPr>
          <a:xfrm>
            <a:off x="20179934" y="718633"/>
            <a:ext cx="2065442" cy="1729545"/>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800">
              <a:solidFill>
                <a:srgbClr val="000000"/>
              </a:solidFill>
              <a:latin typeface="Calibri"/>
              <a:ea typeface="Calibri"/>
              <a:cs typeface="Calibri"/>
              <a:sym typeface="Calibri"/>
            </a:endParaRPr>
          </a:p>
        </p:txBody>
      </p:sp>
      <p:pic>
        <p:nvPicPr>
          <p:cNvPr id="96" name="Shape 96"/>
          <p:cNvPicPr preferRelativeResize="0"/>
          <p:nvPr/>
        </p:nvPicPr>
        <p:blipFill rotWithShape="1">
          <a:blip r:embed="rId3">
            <a:alphaModFix/>
          </a:blip>
          <a:srcRect/>
          <a:stretch/>
        </p:blipFill>
        <p:spPr>
          <a:xfrm>
            <a:off x="1851560" y="5372051"/>
            <a:ext cx="2383553" cy="145507"/>
          </a:xfrm>
          <a:prstGeom prst="rect">
            <a:avLst/>
          </a:prstGeom>
          <a:noFill/>
          <a:ln>
            <a:noFill/>
          </a:ln>
        </p:spPr>
      </p:pic>
      <p:sp>
        <p:nvSpPr>
          <p:cNvPr id="97" name="Shape 97"/>
          <p:cNvSpPr txBox="1"/>
          <p:nvPr/>
        </p:nvSpPr>
        <p:spPr>
          <a:xfrm>
            <a:off x="1779372" y="5660330"/>
            <a:ext cx="16754017" cy="634116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Open Sans"/>
              <a:buNone/>
            </a:pPr>
            <a:r>
              <a:rPr lang="en-MY" sz="6000" b="1" dirty="0">
                <a:solidFill>
                  <a:schemeClr val="dk1"/>
                </a:solidFill>
                <a:latin typeface="Open Sans"/>
                <a:ea typeface="Open Sans"/>
                <a:cs typeface="Open Sans"/>
                <a:sym typeface="Open Sans"/>
              </a:rPr>
              <a:t>1.0 About Us</a:t>
            </a:r>
          </a:p>
          <a:p>
            <a:pPr marL="1419225" marR="0" lvl="0" indent="-98425" algn="just" rtl="0">
              <a:spcBef>
                <a:spcPts val="0"/>
              </a:spcBef>
              <a:spcAft>
                <a:spcPts val="0"/>
              </a:spcAft>
              <a:buClr>
                <a:srgbClr val="C00000"/>
              </a:buClr>
              <a:buSzPct val="100000"/>
              <a:buFont typeface="Noto Sans Symbols"/>
              <a:buChar char="▪"/>
            </a:pPr>
            <a:r>
              <a:rPr lang="en-MY" sz="3600" dirty="0">
                <a:solidFill>
                  <a:srgbClr val="FF0000"/>
                </a:solidFill>
                <a:latin typeface="Open Sans Light"/>
                <a:ea typeface="Open Sans Light"/>
                <a:cs typeface="Open Sans Light"/>
                <a:sym typeface="Open Sans Light"/>
              </a:rPr>
              <a:t> </a:t>
            </a:r>
            <a:r>
              <a:rPr lang="en-MY" sz="3200" dirty="0">
                <a:solidFill>
                  <a:schemeClr val="dk1"/>
                </a:solidFill>
                <a:latin typeface="Open Sans Light"/>
                <a:ea typeface="Open Sans Light"/>
                <a:cs typeface="Open Sans Light"/>
                <a:sym typeface="Open Sans Light"/>
              </a:rPr>
              <a:t>About </a:t>
            </a:r>
            <a:r>
              <a:rPr lang="en-MY" sz="3200" dirty="0">
                <a:solidFill>
                  <a:srgbClr val="C00000"/>
                </a:solidFill>
                <a:latin typeface="Arial"/>
                <a:ea typeface="Arial"/>
                <a:cs typeface="Arial"/>
                <a:sym typeface="Arial"/>
              </a:rPr>
              <a:t>SALIHIN</a:t>
            </a:r>
          </a:p>
          <a:p>
            <a:pPr marL="1419225" marR="0" lvl="0" indent="-98425" algn="just" rtl="0">
              <a:spcBef>
                <a:spcPts val="0"/>
              </a:spcBef>
              <a:spcAft>
                <a:spcPts val="0"/>
              </a:spcAft>
              <a:buClr>
                <a:srgbClr val="C00000"/>
              </a:buClr>
              <a:buSzPct val="100000"/>
              <a:buFont typeface="Noto Sans Symbols"/>
              <a:buChar char="▪"/>
            </a:pPr>
            <a:r>
              <a:rPr lang="en-MY" sz="3200" dirty="0">
                <a:solidFill>
                  <a:schemeClr val="dk1"/>
                </a:solidFill>
                <a:latin typeface="Open Sans Light"/>
                <a:ea typeface="Open Sans Light"/>
                <a:cs typeface="Open Sans Light"/>
                <a:sym typeface="Open Sans Light"/>
              </a:rPr>
              <a:t> </a:t>
            </a:r>
            <a:r>
              <a:rPr lang="en-MY" sz="3200" dirty="0" smtClean="0">
                <a:solidFill>
                  <a:schemeClr val="dk1"/>
                </a:solidFill>
                <a:latin typeface="Open Sans Light"/>
                <a:ea typeface="Open Sans Light"/>
                <a:cs typeface="Open Sans Light"/>
                <a:sym typeface="Open Sans Light"/>
              </a:rPr>
              <a:t>Leadership</a:t>
            </a:r>
            <a:endParaRPr lang="en-MY" sz="3200" dirty="0">
              <a:solidFill>
                <a:schemeClr val="dk1"/>
              </a:solidFill>
              <a:latin typeface="Open Sans Light"/>
              <a:ea typeface="Open Sans Light"/>
              <a:cs typeface="Open Sans Light"/>
              <a:sym typeface="Open Sans Light"/>
            </a:endParaRPr>
          </a:p>
          <a:p>
            <a:pPr marL="1419225" marR="0" lvl="0" indent="-98425" algn="l" rtl="0">
              <a:spcBef>
                <a:spcPts val="0"/>
              </a:spcBef>
              <a:spcAft>
                <a:spcPts val="0"/>
              </a:spcAft>
              <a:buClr>
                <a:srgbClr val="C00000"/>
              </a:buClr>
              <a:buSzPct val="100000"/>
              <a:buFont typeface="Noto Sans Symbols"/>
              <a:buChar char="▪"/>
            </a:pPr>
            <a:r>
              <a:rPr lang="en-MY" sz="3200" dirty="0">
                <a:solidFill>
                  <a:schemeClr val="dk1"/>
                </a:solidFill>
                <a:latin typeface="Open Sans Light"/>
                <a:ea typeface="Open Sans Light"/>
                <a:cs typeface="Open Sans Light"/>
                <a:sym typeface="Open Sans Light"/>
              </a:rPr>
              <a:t> Services</a:t>
            </a:r>
          </a:p>
          <a:p>
            <a:pPr marL="1419225" marR="0" lvl="0" indent="-98425" algn="l" rtl="0">
              <a:spcBef>
                <a:spcPts val="0"/>
              </a:spcBef>
              <a:spcAft>
                <a:spcPts val="0"/>
              </a:spcAft>
              <a:buClr>
                <a:srgbClr val="C00000"/>
              </a:buClr>
              <a:buSzPct val="100000"/>
              <a:buFont typeface="Noto Sans Symbols"/>
              <a:buChar char="▪"/>
            </a:pPr>
            <a:r>
              <a:rPr lang="en-MY" sz="3200" dirty="0">
                <a:solidFill>
                  <a:schemeClr val="dk1"/>
                </a:solidFill>
                <a:latin typeface="Open Sans Light"/>
                <a:ea typeface="Open Sans Light"/>
                <a:cs typeface="Open Sans Light"/>
                <a:sym typeface="Open Sans Light"/>
              </a:rPr>
              <a:t> Our Diverse Clients</a:t>
            </a:r>
          </a:p>
          <a:p>
            <a:pPr marL="1419225" marR="0" lvl="0" indent="-98425" algn="l" rtl="0">
              <a:spcBef>
                <a:spcPts val="0"/>
              </a:spcBef>
              <a:spcAft>
                <a:spcPts val="0"/>
              </a:spcAft>
              <a:buClr>
                <a:srgbClr val="C00000"/>
              </a:buClr>
              <a:buSzPct val="100000"/>
              <a:buFont typeface="Noto Sans Symbols"/>
              <a:buChar char="▪"/>
            </a:pPr>
            <a:r>
              <a:rPr lang="en-MY" sz="3200" dirty="0">
                <a:solidFill>
                  <a:schemeClr val="dk1"/>
                </a:solidFill>
                <a:latin typeface="Open Sans Light"/>
                <a:ea typeface="Open Sans Light"/>
                <a:cs typeface="Open Sans Light"/>
                <a:sym typeface="Open Sans Light"/>
              </a:rPr>
              <a:t> Our Local and International Networks</a:t>
            </a:r>
          </a:p>
          <a:p>
            <a:pPr marL="1419225" marR="0" lvl="0" indent="-98425" algn="l" rtl="0">
              <a:spcBef>
                <a:spcPts val="0"/>
              </a:spcBef>
              <a:buClr>
                <a:srgbClr val="C00000"/>
              </a:buClr>
              <a:buFont typeface="Noto Sans Symbols"/>
              <a:buNone/>
            </a:pPr>
            <a:endParaRPr sz="3600" dirty="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1000215" y="2229851"/>
            <a:ext cx="21586800" cy="1231200"/>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dirty="0">
                <a:solidFill>
                  <a:srgbClr val="C00000"/>
                </a:solidFill>
                <a:latin typeface="Open Sans Light"/>
                <a:ea typeface="Open Sans Light"/>
                <a:cs typeface="Open Sans Light"/>
                <a:sym typeface="Open Sans Light"/>
              </a:rPr>
              <a:t>About</a:t>
            </a:r>
          </a:p>
        </p:txBody>
      </p:sp>
      <p:sp>
        <p:nvSpPr>
          <p:cNvPr id="105" name="Shape 105"/>
          <p:cNvSpPr txBox="1">
            <a:spLocks noGrp="1"/>
          </p:cNvSpPr>
          <p:nvPr>
            <p:ph type="sldNum" idx="12"/>
          </p:nvPr>
        </p:nvSpPr>
        <p:spPr>
          <a:xfrm>
            <a:off x="23562818" y="13011886"/>
            <a:ext cx="824700" cy="462299"/>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5</a:t>
            </a:fld>
            <a:endParaRPr lang="en-MY" sz="2000">
              <a:solidFill>
                <a:schemeClr val="lt1"/>
              </a:solidFill>
              <a:latin typeface="Open Sans"/>
              <a:ea typeface="Open Sans"/>
              <a:cs typeface="Open Sans"/>
              <a:sym typeface="Open Sans"/>
            </a:endParaRPr>
          </a:p>
        </p:txBody>
      </p:sp>
      <p:sp>
        <p:nvSpPr>
          <p:cNvPr id="106" name="Shape 106"/>
          <p:cNvSpPr/>
          <p:nvPr/>
        </p:nvSpPr>
        <p:spPr>
          <a:xfrm>
            <a:off x="19924303" y="6659092"/>
            <a:ext cx="3428700" cy="6809400"/>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107" name="Shape 107"/>
          <p:cNvSpPr/>
          <p:nvPr/>
        </p:nvSpPr>
        <p:spPr>
          <a:xfrm>
            <a:off x="19924303" y="6830535"/>
            <a:ext cx="3428100" cy="6463199"/>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Vision</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To become the preferred national accountancy firm of Malaysia.</a:t>
            </a:r>
          </a:p>
          <a:p>
            <a:pPr marL="0" marR="0" lvl="0" indent="0" algn="ctr" rtl="0">
              <a:spcBef>
                <a:spcPts val="0"/>
              </a:spcBef>
              <a:buNone/>
            </a:pPr>
            <a:endParaRPr sz="2400">
              <a:solidFill>
                <a:schemeClr val="lt1"/>
              </a:solidFill>
              <a:latin typeface="Open Sans Light"/>
              <a:ea typeface="Open Sans Light"/>
              <a:cs typeface="Open Sans Light"/>
              <a:sym typeface="Open Sans Light"/>
            </a:endParaRPr>
          </a:p>
          <a:p>
            <a:pPr marL="0" marR="0" lvl="0" indent="0" algn="ctr" rtl="0">
              <a:spcBef>
                <a:spcPts val="0"/>
              </a:spcBef>
              <a:buSzPct val="25000"/>
              <a:buNone/>
            </a:pPr>
            <a:r>
              <a:rPr lang="en-MY" sz="2400" b="1">
                <a:solidFill>
                  <a:schemeClr val="lt1"/>
                </a:solidFill>
                <a:latin typeface="Open Sans"/>
                <a:ea typeface="Open Sans"/>
                <a:cs typeface="Open Sans"/>
                <a:sym typeface="Open Sans"/>
              </a:rPr>
              <a:t>Mission</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SALIHIN is dedicated to creating value by focusing on customer satisfaction and growth, excellent internal business process and superior human capital resource development.</a:t>
            </a:r>
          </a:p>
        </p:txBody>
      </p:sp>
      <p:pic>
        <p:nvPicPr>
          <p:cNvPr id="108" name="Shape 108"/>
          <p:cNvPicPr preferRelativeResize="0"/>
          <p:nvPr/>
        </p:nvPicPr>
        <p:blipFill rotWithShape="1">
          <a:blip r:embed="rId3">
            <a:alphaModFix/>
          </a:blip>
          <a:srcRect/>
          <a:stretch/>
        </p:blipFill>
        <p:spPr>
          <a:xfrm>
            <a:off x="6428389" y="12123135"/>
            <a:ext cx="8568000" cy="1086899"/>
          </a:xfrm>
          <a:prstGeom prst="rect">
            <a:avLst/>
          </a:prstGeom>
          <a:noFill/>
          <a:ln>
            <a:noFill/>
          </a:ln>
        </p:spPr>
      </p:pic>
      <p:pic>
        <p:nvPicPr>
          <p:cNvPr id="109" name="Shape 109"/>
          <p:cNvPicPr preferRelativeResize="0"/>
          <p:nvPr/>
        </p:nvPicPr>
        <p:blipFill rotWithShape="1">
          <a:blip r:embed="rId4">
            <a:alphaModFix/>
          </a:blip>
          <a:srcRect/>
          <a:stretch/>
        </p:blipFill>
        <p:spPr>
          <a:xfrm>
            <a:off x="15317787" y="12406975"/>
            <a:ext cx="3484500" cy="783899"/>
          </a:xfrm>
          <a:prstGeom prst="rect">
            <a:avLst/>
          </a:prstGeom>
          <a:noFill/>
          <a:ln>
            <a:noFill/>
          </a:ln>
        </p:spPr>
      </p:pic>
      <p:sp>
        <p:nvSpPr>
          <p:cNvPr id="110" name="Shape 110"/>
          <p:cNvSpPr txBox="1"/>
          <p:nvPr/>
        </p:nvSpPr>
        <p:spPr>
          <a:xfrm>
            <a:off x="596325" y="5009447"/>
            <a:ext cx="19177500" cy="6252110"/>
          </a:xfrm>
          <a:prstGeom prst="rect">
            <a:avLst/>
          </a:prstGeom>
          <a:solidFill>
            <a:schemeClr val="lt1"/>
          </a:solidFill>
          <a:ln>
            <a:noFill/>
          </a:ln>
        </p:spPr>
        <p:txBody>
          <a:bodyPr wrap="square" lIns="91425" tIns="45700" rIns="91425" bIns="45700" anchor="t" anchorCtr="0">
            <a:noAutofit/>
          </a:bodyPr>
          <a:lstStyle/>
          <a:p>
            <a:pPr algn="just"/>
            <a:r>
              <a:rPr lang="en-MY" sz="2700" dirty="0">
                <a:solidFill>
                  <a:srgbClr val="C00000"/>
                </a:solidFill>
                <a:latin typeface="Open Sans" panose="020B0604020202020204" charset="0"/>
                <a:ea typeface="Open Sans" panose="020B0604020202020204" charset="0"/>
                <a:cs typeface="Open Sans" panose="020B0604020202020204" charset="0"/>
              </a:rPr>
              <a:t>SALIHIN</a:t>
            </a:r>
            <a:r>
              <a:rPr lang="en-MY" sz="2700" dirty="0">
                <a:solidFill>
                  <a:srgbClr val="C00000"/>
                </a:solidFill>
                <a:latin typeface="Open Sans" panose="020B0604020202020204" charset="0"/>
                <a:ea typeface="Open Sans" panose="020B0604020202020204" charset="0"/>
                <a:cs typeface="Open Sans" panose="020B0604020202020204" charset="0"/>
                <a:sym typeface="Open Sans Light"/>
              </a:rPr>
              <a:t> </a:t>
            </a:r>
            <a:r>
              <a:rPr lang="en-MY" sz="2700" dirty="0" smtClean="0">
                <a:latin typeface="Open Sans" panose="020B0604020202020204" charset="0"/>
                <a:ea typeface="Open Sans" panose="020B0604020202020204" charset="0"/>
                <a:cs typeface="Open Sans" panose="020B0604020202020204" charset="0"/>
              </a:rPr>
              <a:t>introduced </a:t>
            </a:r>
            <a:r>
              <a:rPr lang="en-MY" sz="2700" dirty="0">
                <a:latin typeface="Open Sans" panose="020B0604020202020204" charset="0"/>
                <a:ea typeface="Open Sans" panose="020B0604020202020204" charset="0"/>
                <a:cs typeface="Open Sans" panose="020B0604020202020204" charset="0"/>
              </a:rPr>
              <a:t>its name to the world on January, 2002. The genesis of our </a:t>
            </a:r>
            <a:r>
              <a:rPr lang="en-MY" sz="2700" dirty="0" smtClean="0">
                <a:latin typeface="Open Sans" panose="020B0604020202020204" charset="0"/>
                <a:ea typeface="Open Sans" panose="020B0604020202020204" charset="0"/>
                <a:cs typeface="Open Sans" panose="020B0604020202020204" charset="0"/>
              </a:rPr>
              <a:t>16 </a:t>
            </a:r>
            <a:r>
              <a:rPr lang="en-MY" sz="2700" dirty="0">
                <a:latin typeface="Open Sans" panose="020B0604020202020204" charset="0"/>
                <a:ea typeface="Open Sans" panose="020B0604020202020204" charset="0"/>
                <a:cs typeface="Open Sans" panose="020B0604020202020204" charset="0"/>
              </a:rPr>
              <a:t>years’ journey began with an ardent determination to spread our wings and make our presence felt. Since then, each year that passes confirms and demonstrates our commitment to our vision. </a:t>
            </a:r>
            <a:endParaRPr lang="en-MY" sz="2700" dirty="0" smtClean="0">
              <a:latin typeface="Open Sans" panose="020B0604020202020204" charset="0"/>
              <a:ea typeface="Open Sans" panose="020B0604020202020204" charset="0"/>
              <a:cs typeface="Open Sans" panose="020B0604020202020204" charset="0"/>
            </a:endParaRPr>
          </a:p>
          <a:p>
            <a:pPr algn="just"/>
            <a:endParaRPr lang="en-MY" sz="2700" dirty="0">
              <a:latin typeface="Open Sans" panose="020B0604020202020204" charset="0"/>
              <a:ea typeface="Open Sans" panose="020B0604020202020204" charset="0"/>
              <a:cs typeface="Open Sans" panose="020B0604020202020204" charset="0"/>
            </a:endParaRPr>
          </a:p>
          <a:p>
            <a:pPr algn="just"/>
            <a:r>
              <a:rPr lang="en-MY" sz="2700" dirty="0">
                <a:latin typeface="Open Sans" panose="020B0604020202020204" charset="0"/>
                <a:ea typeface="Open Sans" panose="020B0604020202020204" charset="0"/>
                <a:cs typeface="Open Sans" panose="020B0604020202020204" charset="0"/>
              </a:rPr>
              <a:t>The past decade spent witnessed continuing effort to build our brand, which has now become identical to our commitment to integrity and high quality services. </a:t>
            </a:r>
            <a:r>
              <a:rPr lang="en-MY" sz="2700" dirty="0">
                <a:solidFill>
                  <a:srgbClr val="C00000"/>
                </a:solidFill>
                <a:latin typeface="Open Sans" panose="020B0604020202020204" charset="0"/>
                <a:ea typeface="Open Sans" panose="020B0604020202020204" charset="0"/>
                <a:cs typeface="Open Sans" panose="020B0604020202020204" charset="0"/>
              </a:rPr>
              <a:t>SALIHIN </a:t>
            </a:r>
            <a:r>
              <a:rPr lang="en-MY" sz="2700" dirty="0" smtClean="0">
                <a:latin typeface="Open Sans" panose="020B0604020202020204" charset="0"/>
                <a:ea typeface="Open Sans" panose="020B0604020202020204" charset="0"/>
                <a:cs typeface="Open Sans" panose="020B0604020202020204" charset="0"/>
              </a:rPr>
              <a:t>is </a:t>
            </a:r>
            <a:r>
              <a:rPr lang="en-MY" sz="2700" dirty="0">
                <a:latin typeface="Open Sans" panose="020B0604020202020204" charset="0"/>
                <a:ea typeface="Open Sans" panose="020B0604020202020204" charset="0"/>
                <a:cs typeface="Open Sans" panose="020B0604020202020204" charset="0"/>
              </a:rPr>
              <a:t>MSC Status Company and a certified company of 1-innocert and Enterprise 50. </a:t>
            </a:r>
            <a:endParaRPr lang="en-MY" sz="2700" dirty="0" smtClean="0">
              <a:latin typeface="Open Sans" panose="020B0604020202020204" charset="0"/>
              <a:ea typeface="Open Sans" panose="020B0604020202020204" charset="0"/>
              <a:cs typeface="Open Sans" panose="020B0604020202020204" charset="0"/>
            </a:endParaRPr>
          </a:p>
          <a:p>
            <a:pPr algn="just"/>
            <a:endParaRPr lang="en-MY" sz="2700" dirty="0">
              <a:latin typeface="Open Sans" panose="020B0604020202020204" charset="0"/>
              <a:ea typeface="Open Sans" panose="020B0604020202020204" charset="0"/>
              <a:cs typeface="Open Sans" panose="020B0604020202020204" charset="0"/>
            </a:endParaRPr>
          </a:p>
          <a:p>
            <a:pPr algn="just"/>
            <a:r>
              <a:rPr lang="en-MY" sz="2700" dirty="0">
                <a:latin typeface="Open Sans" panose="020B0604020202020204" charset="0"/>
                <a:ea typeface="Open Sans" panose="020B0604020202020204" charset="0"/>
                <a:cs typeface="Open Sans" panose="020B0604020202020204" charset="0"/>
              </a:rPr>
              <a:t>In addition, </a:t>
            </a:r>
            <a:r>
              <a:rPr lang="en-MY" sz="2700" dirty="0">
                <a:solidFill>
                  <a:srgbClr val="C00000"/>
                </a:solidFill>
                <a:latin typeface="Open Sans" panose="020B0604020202020204" charset="0"/>
                <a:ea typeface="Open Sans" panose="020B0604020202020204" charset="0"/>
                <a:cs typeface="Open Sans" panose="020B0604020202020204" charset="0"/>
              </a:rPr>
              <a:t>SALIHIN </a:t>
            </a:r>
            <a:r>
              <a:rPr lang="en-MY" sz="2700" dirty="0" smtClean="0">
                <a:latin typeface="Open Sans" panose="020B0604020202020204" charset="0"/>
                <a:ea typeface="Open Sans" panose="020B0604020202020204" charset="0"/>
                <a:cs typeface="Open Sans" panose="020B0604020202020204" charset="0"/>
              </a:rPr>
              <a:t>is </a:t>
            </a:r>
            <a:r>
              <a:rPr lang="en-MY" sz="2700" dirty="0">
                <a:latin typeface="Open Sans" panose="020B0604020202020204" charset="0"/>
                <a:ea typeface="Open Sans" panose="020B0604020202020204" charset="0"/>
                <a:cs typeface="Open Sans" panose="020B0604020202020204" charset="0"/>
              </a:rPr>
              <a:t>an established boutique firm specialising in all aspects of corporate finance advisory and investment management, providing services to the Government, Ministries, Multinational Companies, Public Listed Companies and Government Linked Institutions, Commercial Banks and Private Companies. </a:t>
            </a:r>
          </a:p>
          <a:p>
            <a:pPr algn="just"/>
            <a:endParaRPr lang="en-MY" sz="2700" dirty="0">
              <a:latin typeface="Open Sans" panose="020B0604020202020204" charset="0"/>
              <a:ea typeface="Open Sans" panose="020B0604020202020204" charset="0"/>
              <a:cs typeface="Open Sans" panose="020B0604020202020204" charset="0"/>
            </a:endParaRPr>
          </a:p>
          <a:p>
            <a:pPr algn="just"/>
            <a:r>
              <a:rPr lang="en-MY" sz="2700" dirty="0">
                <a:latin typeface="Open Sans" panose="020B0604020202020204" charset="0"/>
                <a:ea typeface="Open Sans" panose="020B0604020202020204" charset="0"/>
                <a:cs typeface="Open Sans" panose="020B0604020202020204" charset="0"/>
              </a:rPr>
              <a:t>We are licensed by the Securities Commission Malaysia to advise on Corporate Finance under the Capital Market and Services Act 2007. We have performed various engagements from Strategic Transaction Advisory, Fund Raising Exercise for both Debt &amp; Equity Markets, Strategic and Financial Advisory on Public Private Partnership and Corporate Restructuring. </a:t>
            </a:r>
          </a:p>
          <a:p>
            <a:r>
              <a:rPr lang="en-MY" sz="2700" dirty="0">
                <a:latin typeface="Open Sans" panose="020B0604020202020204" charset="0"/>
                <a:ea typeface="Open Sans" panose="020B0604020202020204" charset="0"/>
                <a:cs typeface="Open Sans" panose="020B0604020202020204" charset="0"/>
              </a:rPr>
              <a:t>For further info, visit www.SALIHIN.com.my </a:t>
            </a:r>
            <a:endParaRPr lang="en-MY" sz="2700" dirty="0">
              <a:solidFill>
                <a:schemeClr val="dk1"/>
              </a:solidFill>
              <a:latin typeface="Open Sans" panose="020B0604020202020204" charset="0"/>
              <a:ea typeface="Open Sans" panose="020B0604020202020204" charset="0"/>
              <a:cs typeface="Open Sans" panose="020B0604020202020204" charset="0"/>
              <a:sym typeface="Open Sans Ligh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9605" y="3182026"/>
            <a:ext cx="5468020" cy="157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ctr" rtl="0">
              <a:spcBef>
                <a:spcPts val="0"/>
              </a:spcBef>
              <a:buSzPct val="25000"/>
              <a:buNone/>
            </a:pPr>
            <a:fld id="{00000000-1234-1234-1234-123412341234}" type="slidenum">
              <a:rPr lang="en-MY" sz="2000" smtClean="0">
                <a:solidFill>
                  <a:schemeClr val="lt1"/>
                </a:solidFill>
                <a:latin typeface="Open Sans"/>
                <a:ea typeface="Open Sans"/>
                <a:cs typeface="Open Sans"/>
                <a:sym typeface="Open Sans"/>
              </a:rPr>
              <a:t>6</a:t>
            </a:fld>
            <a:endParaRPr lang="en-MY" sz="2000">
              <a:solidFill>
                <a:schemeClr val="lt1"/>
              </a:solidFill>
              <a:latin typeface="Open Sans"/>
              <a:ea typeface="Open Sans"/>
              <a:cs typeface="Open Sans"/>
              <a:sym typeface="Open San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576" y="3639794"/>
            <a:ext cx="22250320" cy="7886454"/>
          </a:xfrm>
          <a:prstGeom prst="rect">
            <a:avLst/>
          </a:prstGeom>
        </p:spPr>
      </p:pic>
      <p:sp>
        <p:nvSpPr>
          <p:cNvPr id="8" name="Shape 117"/>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dirty="0">
                <a:solidFill>
                  <a:srgbClr val="C00000"/>
                </a:solidFill>
                <a:latin typeface="Open Sans Light"/>
                <a:ea typeface="Open Sans Light"/>
                <a:cs typeface="Open Sans Light"/>
                <a:sym typeface="Open Sans Light"/>
              </a:rPr>
              <a:t>About Us</a:t>
            </a:r>
          </a:p>
        </p:txBody>
      </p:sp>
      <p:sp>
        <p:nvSpPr>
          <p:cNvPr id="9" name="Shape 141"/>
          <p:cNvSpPr txBox="1"/>
          <p:nvPr/>
        </p:nvSpPr>
        <p:spPr>
          <a:xfrm>
            <a:off x="1446791" y="1976038"/>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dirty="0" smtClean="0">
                <a:solidFill>
                  <a:srgbClr val="595959"/>
                </a:solidFill>
                <a:latin typeface="Open Sans Light"/>
                <a:ea typeface="Open Sans Light"/>
                <a:cs typeface="Open Sans Light"/>
                <a:sym typeface="Open Sans Light"/>
              </a:rPr>
              <a:t>Leadership</a:t>
            </a:r>
            <a:endParaRPr lang="en-MY" sz="4000" b="1" dirty="0">
              <a:solidFill>
                <a:srgbClr val="595959"/>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042970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7</a:t>
            </a:fld>
            <a:endParaRPr lang="en-MY" sz="2000">
              <a:solidFill>
                <a:schemeClr val="lt1"/>
              </a:solidFill>
              <a:latin typeface="Open Sans"/>
              <a:ea typeface="Open Sans"/>
              <a:cs typeface="Open Sans"/>
              <a:sym typeface="Open Sans"/>
            </a:endParaRPr>
          </a:p>
        </p:txBody>
      </p:sp>
      <p:sp>
        <p:nvSpPr>
          <p:cNvPr id="117" name="Shape 117"/>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dirty="0">
                <a:solidFill>
                  <a:srgbClr val="C00000"/>
                </a:solidFill>
                <a:latin typeface="Open Sans Light"/>
                <a:ea typeface="Open Sans Light"/>
                <a:cs typeface="Open Sans Light"/>
                <a:sym typeface="Open Sans Light"/>
              </a:rPr>
              <a:t>About Us</a:t>
            </a:r>
          </a:p>
        </p:txBody>
      </p:sp>
      <p:grpSp>
        <p:nvGrpSpPr>
          <p:cNvPr id="118" name="Shape 118"/>
          <p:cNvGrpSpPr/>
          <p:nvPr/>
        </p:nvGrpSpPr>
        <p:grpSpPr>
          <a:xfrm>
            <a:off x="2194891" y="3762337"/>
            <a:ext cx="20202575" cy="9244921"/>
            <a:chOff x="344487" y="1818502"/>
            <a:chExt cx="8847618" cy="4048768"/>
          </a:xfrm>
        </p:grpSpPr>
        <p:grpSp>
          <p:nvGrpSpPr>
            <p:cNvPr id="119" name="Shape 119"/>
            <p:cNvGrpSpPr/>
            <p:nvPr/>
          </p:nvGrpSpPr>
          <p:grpSpPr>
            <a:xfrm>
              <a:off x="368941" y="1836487"/>
              <a:ext cx="2771831" cy="1896340"/>
              <a:chOff x="360939" y="1453073"/>
              <a:chExt cx="2854212" cy="1631113"/>
            </a:xfrm>
          </p:grpSpPr>
          <p:sp>
            <p:nvSpPr>
              <p:cNvPr id="120" name="Shape 120"/>
              <p:cNvSpPr/>
              <p:nvPr/>
            </p:nvSpPr>
            <p:spPr>
              <a:xfrm>
                <a:off x="369531" y="1460244"/>
                <a:ext cx="2845620" cy="1623942"/>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21" name="Shape 121"/>
              <p:cNvSpPr/>
              <p:nvPr/>
            </p:nvSpPr>
            <p:spPr>
              <a:xfrm>
                <a:off x="360939" y="1453073"/>
                <a:ext cx="2854211" cy="401857"/>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22" name="Shape 122"/>
              <p:cNvSpPr txBox="1"/>
              <p:nvPr/>
            </p:nvSpPr>
            <p:spPr>
              <a:xfrm>
                <a:off x="369531" y="1798330"/>
                <a:ext cx="2845620" cy="991263"/>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None/>
                </a:pPr>
                <a:endParaRPr sz="2200">
                  <a:solidFill>
                    <a:schemeClr val="dk1"/>
                  </a:solidFill>
                  <a:latin typeface="Open Sans Light"/>
                  <a:ea typeface="Open Sans Light"/>
                  <a:cs typeface="Open Sans Light"/>
                  <a:sym typeface="Open Sans Light"/>
                </a:endParaRP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Statutory Financial Statement Audit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Review Engagements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Compilation Engagement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Agreed Upon Procedures</a:t>
                </a:r>
              </a:p>
            </p:txBody>
          </p:sp>
          <p:sp>
            <p:nvSpPr>
              <p:cNvPr id="123" name="Shape 123"/>
              <p:cNvSpPr txBox="1"/>
              <p:nvPr/>
            </p:nvSpPr>
            <p:spPr>
              <a:xfrm>
                <a:off x="821558" y="1563250"/>
                <a:ext cx="1891775" cy="21804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AUDIT &amp; ASSURANCE</a:t>
                </a:r>
              </a:p>
            </p:txBody>
          </p:sp>
        </p:grpSp>
        <p:grpSp>
          <p:nvGrpSpPr>
            <p:cNvPr id="124" name="Shape 124"/>
            <p:cNvGrpSpPr/>
            <p:nvPr/>
          </p:nvGrpSpPr>
          <p:grpSpPr>
            <a:xfrm>
              <a:off x="3288677" y="1818502"/>
              <a:ext cx="2866345" cy="1914327"/>
              <a:chOff x="369765" y="3346664"/>
              <a:chExt cx="2899276" cy="2056148"/>
            </a:xfrm>
          </p:grpSpPr>
          <p:sp>
            <p:nvSpPr>
              <p:cNvPr id="125" name="Shape 125"/>
              <p:cNvSpPr/>
              <p:nvPr/>
            </p:nvSpPr>
            <p:spPr>
              <a:xfrm>
                <a:off x="378205" y="3374937"/>
                <a:ext cx="2890836" cy="2027876"/>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26" name="Shape 126"/>
              <p:cNvSpPr/>
              <p:nvPr/>
            </p:nvSpPr>
            <p:spPr>
              <a:xfrm>
                <a:off x="369765" y="3346664"/>
                <a:ext cx="2899276" cy="521130"/>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27" name="Shape 127"/>
              <p:cNvSpPr txBox="1"/>
              <p:nvPr/>
            </p:nvSpPr>
            <p:spPr>
              <a:xfrm>
                <a:off x="437277" y="4027173"/>
                <a:ext cx="2789537" cy="1237825"/>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Preparation &amp; Submission: GST-03</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Accounting and Review for users of SPS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Preparation of Full Sets Accounts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Preparation of Management Account or Reports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Forensic Accounting</a:t>
                </a:r>
              </a:p>
            </p:txBody>
          </p:sp>
          <p:sp>
            <p:nvSpPr>
              <p:cNvPr id="128" name="Shape 128"/>
              <p:cNvSpPr txBox="1"/>
              <p:nvPr/>
            </p:nvSpPr>
            <p:spPr>
              <a:xfrm>
                <a:off x="781924" y="3417951"/>
                <a:ext cx="2179330" cy="49010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GST &amp; BUSINESS</a:t>
                </a:r>
              </a:p>
              <a:p>
                <a:pPr marL="0" marR="0" lvl="0" indent="0" algn="ctr" rtl="0">
                  <a:spcBef>
                    <a:spcPts val="0"/>
                  </a:spcBef>
                  <a:buSzPct val="25000"/>
                  <a:buNone/>
                </a:pPr>
                <a:r>
                  <a:rPr lang="en-MY" sz="2400" b="1">
                    <a:solidFill>
                      <a:schemeClr val="lt1"/>
                    </a:solidFill>
                    <a:latin typeface="Open Sans"/>
                    <a:ea typeface="Open Sans"/>
                    <a:cs typeface="Open Sans"/>
                    <a:sym typeface="Open Sans"/>
                  </a:rPr>
                  <a:t>ACCOUNTING SOLUTION</a:t>
                </a:r>
              </a:p>
            </p:txBody>
          </p:sp>
        </p:grpSp>
        <p:grpSp>
          <p:nvGrpSpPr>
            <p:cNvPr id="129" name="Shape 129"/>
            <p:cNvGrpSpPr/>
            <p:nvPr/>
          </p:nvGrpSpPr>
          <p:grpSpPr>
            <a:xfrm>
              <a:off x="6323337" y="1819794"/>
              <a:ext cx="2868767" cy="4047476"/>
              <a:chOff x="3272614" y="1484484"/>
              <a:chExt cx="4614946" cy="1600941"/>
            </a:xfrm>
          </p:grpSpPr>
          <p:sp>
            <p:nvSpPr>
              <p:cNvPr id="130" name="Shape 130"/>
              <p:cNvSpPr/>
              <p:nvPr/>
            </p:nvSpPr>
            <p:spPr>
              <a:xfrm>
                <a:off x="3272614" y="1494387"/>
                <a:ext cx="4536504" cy="1591039"/>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dk1"/>
                  </a:solidFill>
                  <a:latin typeface="Calibri"/>
                  <a:ea typeface="Calibri"/>
                  <a:cs typeface="Calibri"/>
                  <a:sym typeface="Calibri"/>
                </a:endParaRPr>
              </a:p>
            </p:txBody>
          </p:sp>
          <p:sp>
            <p:nvSpPr>
              <p:cNvPr id="131" name="Shape 131"/>
              <p:cNvSpPr/>
              <p:nvPr/>
            </p:nvSpPr>
            <p:spPr>
              <a:xfrm>
                <a:off x="3272614" y="1484484"/>
                <a:ext cx="4536504" cy="191399"/>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lt1"/>
                  </a:solidFill>
                  <a:latin typeface="Calibri"/>
                  <a:ea typeface="Calibri"/>
                  <a:cs typeface="Calibri"/>
                  <a:sym typeface="Calibri"/>
                </a:endParaRPr>
              </a:p>
            </p:txBody>
          </p:sp>
          <p:sp>
            <p:nvSpPr>
              <p:cNvPr id="132" name="Shape 132"/>
              <p:cNvSpPr txBox="1"/>
              <p:nvPr/>
            </p:nvSpPr>
            <p:spPr>
              <a:xfrm>
                <a:off x="3305100" y="1738947"/>
                <a:ext cx="4477172" cy="1238186"/>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Strategic Planning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Cash Flow Planning &amp; Pricing Strategy</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Bad Debt Management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Record Keeping and Internal Control</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Special Transaction</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GST-IT Advisory</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Transfer of Going Concern</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Audit and Investigation</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Advice on GST Ruling &amp; Appeal</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GST-03 Monthly Submission Review</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Monitoring TAP System</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Annual Adjustment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Training &amp; Education Services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Accounting Software</a:t>
                </a:r>
              </a:p>
            </p:txBody>
          </p:sp>
          <p:sp>
            <p:nvSpPr>
              <p:cNvPr id="133" name="Shape 133"/>
              <p:cNvSpPr txBox="1"/>
              <p:nvPr/>
            </p:nvSpPr>
            <p:spPr>
              <a:xfrm>
                <a:off x="4487155" y="1544101"/>
                <a:ext cx="2107435" cy="10027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GST ADVISORY</a:t>
                </a:r>
              </a:p>
            </p:txBody>
          </p:sp>
          <p:sp>
            <p:nvSpPr>
              <p:cNvPr id="134" name="Shape 134"/>
              <p:cNvSpPr txBox="1"/>
              <p:nvPr/>
            </p:nvSpPr>
            <p:spPr>
              <a:xfrm>
                <a:off x="3696628" y="2255689"/>
                <a:ext cx="4190931" cy="103476"/>
              </a:xfrm>
              <a:prstGeom prst="rect">
                <a:avLst/>
              </a:prstGeom>
              <a:noFill/>
              <a:ln>
                <a:noFill/>
              </a:ln>
            </p:spPr>
            <p:txBody>
              <a:bodyPr wrap="square" lIns="91425" tIns="45700" rIns="91425" bIns="45700" anchor="t" anchorCtr="0">
                <a:noAutofit/>
              </a:bodyPr>
              <a:lstStyle/>
              <a:p>
                <a:pPr marL="0" marR="0" lvl="0" indent="0" algn="ctr" rtl="0">
                  <a:spcBef>
                    <a:spcPts val="0"/>
                  </a:spcBef>
                  <a:buNone/>
                </a:pPr>
                <a:endParaRPr sz="1100">
                  <a:solidFill>
                    <a:schemeClr val="dk1"/>
                  </a:solidFill>
                  <a:latin typeface="Century Gothic"/>
                  <a:ea typeface="Century Gothic"/>
                  <a:cs typeface="Century Gothic"/>
                  <a:sym typeface="Century Gothic"/>
                </a:endParaRPr>
              </a:p>
            </p:txBody>
          </p:sp>
        </p:grpSp>
        <p:grpSp>
          <p:nvGrpSpPr>
            <p:cNvPr id="135" name="Shape 135"/>
            <p:cNvGrpSpPr/>
            <p:nvPr/>
          </p:nvGrpSpPr>
          <p:grpSpPr>
            <a:xfrm>
              <a:off x="344487" y="3881337"/>
              <a:ext cx="5880037" cy="1985930"/>
              <a:chOff x="3545610" y="3337060"/>
              <a:chExt cx="4434341" cy="1124137"/>
            </a:xfrm>
          </p:grpSpPr>
          <p:sp>
            <p:nvSpPr>
              <p:cNvPr id="136" name="Shape 136"/>
              <p:cNvSpPr/>
              <p:nvPr/>
            </p:nvSpPr>
            <p:spPr>
              <a:xfrm>
                <a:off x="3545728" y="3356992"/>
                <a:ext cx="4381811" cy="1104205"/>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37" name="Shape 137"/>
              <p:cNvSpPr/>
              <p:nvPr/>
            </p:nvSpPr>
            <p:spPr>
              <a:xfrm>
                <a:off x="3545610" y="3337060"/>
                <a:ext cx="4381929" cy="239359"/>
              </a:xfrm>
              <a:prstGeom prst="round2SameRect">
                <a:avLst>
                  <a:gd name="adj1" fmla="val 48698"/>
                  <a:gd name="adj2" fmla="val 0"/>
                </a:avLst>
              </a:prstGeom>
              <a:solidFill>
                <a:srgbClr val="C00000"/>
              </a:solidFill>
              <a:ln>
                <a:noFill/>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38" name="Shape 138"/>
              <p:cNvSpPr txBox="1"/>
              <p:nvPr/>
            </p:nvSpPr>
            <p:spPr>
              <a:xfrm>
                <a:off x="3642237" y="3759219"/>
                <a:ext cx="2196933" cy="513036"/>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Mergers and Acquisition Tax Advisory</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Corporate Tax Compliance and Planning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Transfer Pricing Advisory </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Transfer Pricing Documentation</a:t>
                </a:r>
              </a:p>
            </p:txBody>
          </p:sp>
          <p:sp>
            <p:nvSpPr>
              <p:cNvPr id="139" name="Shape 139"/>
              <p:cNvSpPr txBox="1"/>
              <p:nvPr/>
            </p:nvSpPr>
            <p:spPr>
              <a:xfrm>
                <a:off x="4664416" y="3404592"/>
                <a:ext cx="2144317" cy="14349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DIRECT TAXATION</a:t>
                </a:r>
              </a:p>
            </p:txBody>
          </p:sp>
          <p:sp>
            <p:nvSpPr>
              <p:cNvPr id="140" name="Shape 140"/>
              <p:cNvSpPr txBox="1"/>
              <p:nvPr/>
            </p:nvSpPr>
            <p:spPr>
              <a:xfrm>
                <a:off x="5793932" y="3707573"/>
                <a:ext cx="2186018" cy="638927"/>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Tax Audit, Investigation &amp; Appeal</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International Tax Consulting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Real Property Gain Tax</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Tax Accounting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Tax Risk Management</a:t>
                </a:r>
              </a:p>
            </p:txBody>
          </p:sp>
        </p:grpSp>
      </p:grpSp>
      <p:sp>
        <p:nvSpPr>
          <p:cNvPr id="141" name="Shape 141"/>
          <p:cNvSpPr txBox="1"/>
          <p:nvPr/>
        </p:nvSpPr>
        <p:spPr>
          <a:xfrm>
            <a:off x="1446791" y="1951975"/>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dirty="0">
                <a:solidFill>
                  <a:srgbClr val="595959"/>
                </a:solidFill>
                <a:latin typeface="Open Sans Light"/>
                <a:ea typeface="Open Sans Light"/>
                <a:cs typeface="Open Sans Light"/>
                <a:sym typeface="Open Sans Light"/>
              </a:rPr>
              <a:t>Services</a:t>
            </a:r>
          </a:p>
        </p:txBody>
      </p:sp>
      <p:sp>
        <p:nvSpPr>
          <p:cNvPr id="142" name="Shape 142"/>
          <p:cNvSpPr txBox="1"/>
          <p:nvPr/>
        </p:nvSpPr>
        <p:spPr>
          <a:xfrm>
            <a:off x="2139050" y="3007440"/>
            <a:ext cx="21586688" cy="738675"/>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3200" dirty="0">
                <a:solidFill>
                  <a:srgbClr val="C00000"/>
                </a:solidFill>
                <a:latin typeface="Arial"/>
                <a:ea typeface="Arial"/>
                <a:cs typeface="Arial"/>
                <a:sym typeface="Arial"/>
              </a:rPr>
              <a:t>SALIHIN</a:t>
            </a:r>
            <a:r>
              <a:rPr lang="en-MY" sz="3200" dirty="0">
                <a:solidFill>
                  <a:srgbClr val="595959"/>
                </a:solidFill>
                <a:latin typeface="Open Sans Light"/>
                <a:ea typeface="Open Sans Light"/>
                <a:cs typeface="Open Sans Light"/>
                <a:sym typeface="Open Sans Light"/>
              </a:rPr>
              <a:t> offers wide spectrum value for money services: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8</a:t>
            </a:fld>
            <a:endParaRPr lang="en-MY" sz="2000">
              <a:solidFill>
                <a:schemeClr val="lt1"/>
              </a:solidFill>
              <a:latin typeface="Open Sans"/>
              <a:ea typeface="Open Sans"/>
              <a:cs typeface="Open Sans"/>
              <a:sym typeface="Open Sans"/>
            </a:endParaRPr>
          </a:p>
        </p:txBody>
      </p:sp>
      <p:sp>
        <p:nvSpPr>
          <p:cNvPr id="149" name="Shape 149"/>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grpSp>
        <p:nvGrpSpPr>
          <p:cNvPr id="150" name="Shape 150"/>
          <p:cNvGrpSpPr/>
          <p:nvPr/>
        </p:nvGrpSpPr>
        <p:grpSpPr>
          <a:xfrm>
            <a:off x="2057047" y="3760190"/>
            <a:ext cx="20091428" cy="9450478"/>
            <a:chOff x="344480" y="1806437"/>
            <a:chExt cx="8798940" cy="4138791"/>
          </a:xfrm>
        </p:grpSpPr>
        <p:sp>
          <p:nvSpPr>
            <p:cNvPr id="151" name="Shape 151"/>
            <p:cNvSpPr txBox="1"/>
            <p:nvPr/>
          </p:nvSpPr>
          <p:spPr>
            <a:xfrm>
              <a:off x="845542" y="1897834"/>
              <a:ext cx="1778628" cy="3639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GOVERNANCE &amp;</a:t>
              </a:r>
            </a:p>
            <a:p>
              <a:pPr marL="0" marR="0" lvl="0" indent="0" algn="ctr" rtl="0">
                <a:spcBef>
                  <a:spcPts val="0"/>
                </a:spcBef>
                <a:buSzPct val="25000"/>
                <a:buNone/>
              </a:pPr>
              <a:r>
                <a:rPr lang="en-MY" sz="2400" b="1">
                  <a:solidFill>
                    <a:schemeClr val="lt1"/>
                  </a:solidFill>
                  <a:latin typeface="Open Sans"/>
                  <a:ea typeface="Open Sans"/>
                  <a:cs typeface="Open Sans"/>
                  <a:sym typeface="Open Sans"/>
                </a:rPr>
                <a:t>CORPORATE SECRETARIAL</a:t>
              </a:r>
            </a:p>
          </p:txBody>
        </p:sp>
        <p:grpSp>
          <p:nvGrpSpPr>
            <p:cNvPr id="152" name="Shape 152"/>
            <p:cNvGrpSpPr/>
            <p:nvPr/>
          </p:nvGrpSpPr>
          <p:grpSpPr>
            <a:xfrm>
              <a:off x="358554" y="1806437"/>
              <a:ext cx="4434540" cy="2333312"/>
              <a:chOff x="-2594022" y="3333707"/>
              <a:chExt cx="4485491" cy="2506177"/>
            </a:xfrm>
          </p:grpSpPr>
          <p:sp>
            <p:nvSpPr>
              <p:cNvPr id="153" name="Shape 153"/>
              <p:cNvSpPr/>
              <p:nvPr/>
            </p:nvSpPr>
            <p:spPr>
              <a:xfrm>
                <a:off x="-2590366" y="3346664"/>
                <a:ext cx="4472432" cy="2493220"/>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54" name="Shape 154"/>
              <p:cNvSpPr/>
              <p:nvPr/>
            </p:nvSpPr>
            <p:spPr>
              <a:xfrm>
                <a:off x="-2594022" y="3333707"/>
                <a:ext cx="4485491" cy="553620"/>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55" name="Shape 155"/>
              <p:cNvSpPr txBox="1"/>
              <p:nvPr/>
            </p:nvSpPr>
            <p:spPr>
              <a:xfrm>
                <a:off x="-2491609" y="4083526"/>
                <a:ext cx="4315714" cy="147670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Audit &amp; Due Diligence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Governance and Planning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Project Management </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Risk Management </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Strategy and Assessment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Business Intelligence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Sourcing/Outsourcing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Enterprise Resource Planning (ERP)</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Software Development and Customization</a:t>
                </a:r>
              </a:p>
            </p:txBody>
          </p:sp>
          <p:sp>
            <p:nvSpPr>
              <p:cNvPr id="156" name="Shape 156"/>
              <p:cNvSpPr txBox="1"/>
              <p:nvPr/>
            </p:nvSpPr>
            <p:spPr>
              <a:xfrm>
                <a:off x="-929671" y="3485691"/>
                <a:ext cx="1922663" cy="21716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IT CONSULTANCY</a:t>
                </a:r>
              </a:p>
            </p:txBody>
          </p:sp>
        </p:grpSp>
        <p:grpSp>
          <p:nvGrpSpPr>
            <p:cNvPr id="157" name="Shape 157"/>
            <p:cNvGrpSpPr/>
            <p:nvPr/>
          </p:nvGrpSpPr>
          <p:grpSpPr>
            <a:xfrm>
              <a:off x="5035737" y="1819808"/>
              <a:ext cx="4107613" cy="2319941"/>
              <a:chOff x="1201265" y="1484484"/>
              <a:chExt cx="6607853" cy="917629"/>
            </a:xfrm>
          </p:grpSpPr>
          <p:sp>
            <p:nvSpPr>
              <p:cNvPr id="158" name="Shape 158"/>
              <p:cNvSpPr/>
              <p:nvPr/>
            </p:nvSpPr>
            <p:spPr>
              <a:xfrm>
                <a:off x="1201265" y="1494387"/>
                <a:ext cx="6607853" cy="907727"/>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dk1"/>
                  </a:solidFill>
                  <a:latin typeface="Calibri"/>
                  <a:ea typeface="Calibri"/>
                  <a:cs typeface="Calibri"/>
                  <a:sym typeface="Calibri"/>
                </a:endParaRPr>
              </a:p>
            </p:txBody>
          </p:sp>
          <p:sp>
            <p:nvSpPr>
              <p:cNvPr id="159" name="Shape 159"/>
              <p:cNvSpPr/>
              <p:nvPr/>
            </p:nvSpPr>
            <p:spPr>
              <a:xfrm>
                <a:off x="1201266" y="1484484"/>
                <a:ext cx="6607852" cy="191399"/>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lt1"/>
                  </a:solidFill>
                  <a:latin typeface="Calibri"/>
                  <a:ea typeface="Calibri"/>
                  <a:cs typeface="Calibri"/>
                  <a:sym typeface="Calibri"/>
                </a:endParaRPr>
              </a:p>
            </p:txBody>
          </p:sp>
          <p:sp>
            <p:nvSpPr>
              <p:cNvPr id="160" name="Shape 160"/>
              <p:cNvSpPr txBox="1"/>
              <p:nvPr/>
            </p:nvSpPr>
            <p:spPr>
              <a:xfrm>
                <a:off x="1209983" y="1682366"/>
                <a:ext cx="6521430" cy="71974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Banking Product Structuring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Securities: Sukuk Issuance &amp; Structure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Wealth Management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Private Equity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Establishment of Islamic Bank</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Zakat &amp; Waqf Accounting Software (SPS)</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Compliance Training Program</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Training &amp; Education, Research &amp; Development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Internal &amp; External Audit, Review &amp; Screening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Risk Management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Legal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Governance &amp; Supervision</a:t>
                </a:r>
              </a:p>
            </p:txBody>
          </p:sp>
          <p:sp>
            <p:nvSpPr>
              <p:cNvPr id="161" name="Shape 161"/>
              <p:cNvSpPr txBox="1"/>
              <p:nvPr/>
            </p:nvSpPr>
            <p:spPr>
              <a:xfrm>
                <a:off x="2434599" y="1544101"/>
                <a:ext cx="4729884" cy="7997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SHARIAH AUDIT &amp; ADVISORY</a:t>
                </a:r>
              </a:p>
            </p:txBody>
          </p:sp>
        </p:grpSp>
        <p:grpSp>
          <p:nvGrpSpPr>
            <p:cNvPr id="162" name="Shape 162"/>
            <p:cNvGrpSpPr/>
            <p:nvPr/>
          </p:nvGrpSpPr>
          <p:grpSpPr>
            <a:xfrm>
              <a:off x="344480" y="4250152"/>
              <a:ext cx="8798940" cy="1695075"/>
              <a:chOff x="3545610" y="3545837"/>
              <a:chExt cx="6635589" cy="959500"/>
            </a:xfrm>
          </p:grpSpPr>
          <p:sp>
            <p:nvSpPr>
              <p:cNvPr id="163" name="Shape 163"/>
              <p:cNvSpPr/>
              <p:nvPr/>
            </p:nvSpPr>
            <p:spPr>
              <a:xfrm>
                <a:off x="3545728" y="3565766"/>
                <a:ext cx="6635411" cy="939572"/>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64" name="Shape 164"/>
              <p:cNvSpPr/>
              <p:nvPr/>
            </p:nvSpPr>
            <p:spPr>
              <a:xfrm>
                <a:off x="3545610" y="3545837"/>
                <a:ext cx="6635589" cy="277424"/>
              </a:xfrm>
              <a:prstGeom prst="round2SameRect">
                <a:avLst>
                  <a:gd name="adj1" fmla="val 48698"/>
                  <a:gd name="adj2" fmla="val 0"/>
                </a:avLst>
              </a:prstGeom>
              <a:solidFill>
                <a:srgbClr val="C00000"/>
              </a:solidFill>
              <a:ln>
                <a:noFill/>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65" name="Shape 165"/>
              <p:cNvSpPr txBox="1"/>
              <p:nvPr/>
            </p:nvSpPr>
            <p:spPr>
              <a:xfrm>
                <a:off x="3585416" y="3872471"/>
                <a:ext cx="3326832" cy="52645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Internal  &amp; Forensic Auditing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Enterprise Risk Management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Due Diligence &amp; Business Valuation</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Financial Statement Analysis</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Raising Seed/Start-Up Capital</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Agreed Upon Procedures</a:t>
                </a:r>
              </a:p>
            </p:txBody>
          </p:sp>
          <p:sp>
            <p:nvSpPr>
              <p:cNvPr id="166" name="Shape 166"/>
              <p:cNvSpPr txBox="1"/>
              <p:nvPr/>
            </p:nvSpPr>
            <p:spPr>
              <a:xfrm>
                <a:off x="5262205" y="3608292"/>
                <a:ext cx="3247155" cy="11444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TRANSACTION &amp; CORPORATE FINANCE</a:t>
                </a:r>
              </a:p>
            </p:txBody>
          </p:sp>
          <p:sp>
            <p:nvSpPr>
              <p:cNvPr id="167" name="Shape 167"/>
              <p:cNvSpPr txBox="1"/>
              <p:nvPr/>
            </p:nvSpPr>
            <p:spPr>
              <a:xfrm>
                <a:off x="6781735" y="3894957"/>
                <a:ext cx="2624949" cy="61038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Management Buy-In(MBI) / Buy-Out (MBO)</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Project and Infrastructure Finance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Pre and Post IPO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Raising and Restructuring of Debt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Governance and Compliance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Merges, Acquisition and Demergers</a:t>
                </a:r>
              </a:p>
              <a:p>
                <a:pPr marL="0" marR="0" lvl="0" indent="0" algn="ctr" rtl="0">
                  <a:spcBef>
                    <a:spcPts val="0"/>
                  </a:spcBef>
                  <a:buNone/>
                </a:pPr>
                <a:endParaRPr sz="2200">
                  <a:solidFill>
                    <a:schemeClr val="dk1"/>
                  </a:solidFill>
                  <a:latin typeface="Open Sans Light"/>
                  <a:ea typeface="Open Sans Light"/>
                  <a:cs typeface="Open Sans Light"/>
                  <a:sym typeface="Open Sans Light"/>
                </a:endParaRPr>
              </a:p>
            </p:txBody>
          </p:sp>
        </p:grpSp>
      </p:grpSp>
      <p:sp>
        <p:nvSpPr>
          <p:cNvPr id="168" name="Shape 168"/>
          <p:cNvSpPr txBox="1"/>
          <p:nvPr/>
        </p:nvSpPr>
        <p:spPr>
          <a:xfrm>
            <a:off x="1400413" y="1929233"/>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Services (Cont.)</a:t>
            </a:r>
          </a:p>
        </p:txBody>
      </p:sp>
      <p:sp>
        <p:nvSpPr>
          <p:cNvPr id="169" name="Shape 169"/>
          <p:cNvSpPr txBox="1"/>
          <p:nvPr/>
        </p:nvSpPr>
        <p:spPr>
          <a:xfrm>
            <a:off x="1975678" y="2903241"/>
            <a:ext cx="21586688" cy="738675"/>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3200">
                <a:solidFill>
                  <a:srgbClr val="C00000"/>
                </a:solidFill>
                <a:latin typeface="Arial"/>
                <a:ea typeface="Arial"/>
                <a:cs typeface="Arial"/>
                <a:sym typeface="Arial"/>
              </a:rPr>
              <a:t>SALIHIN</a:t>
            </a:r>
            <a:r>
              <a:rPr lang="en-MY" sz="3200">
                <a:solidFill>
                  <a:srgbClr val="595959"/>
                </a:solidFill>
                <a:latin typeface="Open Sans Light"/>
                <a:ea typeface="Open Sans Light"/>
                <a:cs typeface="Open Sans Light"/>
                <a:sym typeface="Open Sans Light"/>
              </a:rPr>
              <a:t> offers wide spectrum value for money services: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a:off x="628650" y="2791018"/>
            <a:ext cx="23288623" cy="10203087"/>
          </a:xfrm>
          <a:prstGeom prst="rect">
            <a:avLst/>
          </a:prstGeom>
          <a:noFill/>
          <a:ln>
            <a:noFill/>
          </a:ln>
        </p:spPr>
      </p:pic>
      <p:sp>
        <p:nvSpPr>
          <p:cNvPr id="176" name="Shape 176"/>
          <p:cNvSpPr txBox="1">
            <a:spLocks noGrp="1"/>
          </p:cNvSpPr>
          <p:nvPr>
            <p:ph type="sldNum" idx="12"/>
          </p:nvPr>
        </p:nvSpPr>
        <p:spPr>
          <a:xfrm>
            <a:off x="23562367" y="12994106"/>
            <a:ext cx="824807" cy="462288"/>
          </a:xfrm>
          <a:prstGeom prst="rect">
            <a:avLst/>
          </a:prstGeom>
          <a:solidFill>
            <a:schemeClr val="lt1"/>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rgbClr val="C00000"/>
                </a:solidFill>
                <a:latin typeface="Open Sans"/>
                <a:ea typeface="Open Sans"/>
                <a:cs typeface="Open Sans"/>
                <a:sym typeface="Open Sans"/>
              </a:rPr>
              <a:t>9</a:t>
            </a:fld>
            <a:endParaRPr lang="en-MY" sz="2000">
              <a:solidFill>
                <a:srgbClr val="C00000"/>
              </a:solidFill>
              <a:latin typeface="Open Sans"/>
              <a:ea typeface="Open Sans"/>
              <a:cs typeface="Open Sans"/>
              <a:sym typeface="Open Sans"/>
            </a:endParaRPr>
          </a:p>
        </p:txBody>
      </p:sp>
      <p:sp>
        <p:nvSpPr>
          <p:cNvPr id="177" name="Shape 177"/>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sp>
        <p:nvSpPr>
          <p:cNvPr id="178" name="Shape 178"/>
          <p:cNvSpPr txBox="1"/>
          <p:nvPr/>
        </p:nvSpPr>
        <p:spPr>
          <a:xfrm>
            <a:off x="1400413" y="1929233"/>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Services (Cont.)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Custom 11">
      <a:dk1>
        <a:srgbClr val="000000"/>
      </a:dk1>
      <a:lt1>
        <a:srgbClr val="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2180</Words>
  <Application>Microsoft Office PowerPoint</Application>
  <PresentationFormat>Custom</PresentationFormat>
  <Paragraphs>534</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Noto Sans Symbols</vt:lpstr>
      <vt:lpstr>OPEN S</vt:lpstr>
      <vt:lpstr>Century Gothic</vt:lpstr>
      <vt:lpstr>Open Sans</vt:lpstr>
      <vt:lpstr>Wingdings</vt:lpstr>
      <vt:lpstr>Open Sans Light</vt:lpstr>
      <vt:lpstr>Master</vt:lpstr>
      <vt:lpstr>CORPORATE PROPOSAL SPECIAL REVIEW HALAL INDUSTRY DEVELOPMENT CORPORATION (“HDC”)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SPS SYSTEM CUSTOMIZATION AND IMPLEMENTATION ON GST FEATURES</dc:title>
  <dc:creator>IT</dc:creator>
  <cp:lastModifiedBy>User</cp:lastModifiedBy>
  <cp:revision>57</cp:revision>
  <dcterms:modified xsi:type="dcterms:W3CDTF">2018-03-09T05:19:52Z</dcterms:modified>
</cp:coreProperties>
</file>